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3"/>
  </p:notesMasterIdLst>
  <p:handoutMasterIdLst>
    <p:handoutMasterId r:id="rId34"/>
  </p:handoutMasterIdLst>
  <p:sldIdLst>
    <p:sldId id="271" r:id="rId4"/>
    <p:sldId id="300" r:id="rId5"/>
    <p:sldId id="313" r:id="rId6"/>
    <p:sldId id="301" r:id="rId7"/>
    <p:sldId id="302" r:id="rId8"/>
    <p:sldId id="303" r:id="rId9"/>
    <p:sldId id="314" r:id="rId10"/>
    <p:sldId id="304" r:id="rId11"/>
    <p:sldId id="315" r:id="rId12"/>
    <p:sldId id="305" r:id="rId13"/>
    <p:sldId id="306" r:id="rId14"/>
    <p:sldId id="307" r:id="rId15"/>
    <p:sldId id="308" r:id="rId16"/>
    <p:sldId id="309" r:id="rId17"/>
    <p:sldId id="316" r:id="rId18"/>
    <p:sldId id="310" r:id="rId19"/>
    <p:sldId id="311" r:id="rId20"/>
    <p:sldId id="312" r:id="rId21"/>
    <p:sldId id="317" r:id="rId22"/>
    <p:sldId id="318" r:id="rId23"/>
    <p:sldId id="319" r:id="rId24"/>
    <p:sldId id="320" r:id="rId25"/>
    <p:sldId id="257" r:id="rId26"/>
    <p:sldId id="262" r:id="rId27"/>
    <p:sldId id="299" r:id="rId28"/>
    <p:sldId id="269" r:id="rId29"/>
    <p:sldId id="270" r:id="rId30"/>
    <p:sldId id="266" r:id="rId31"/>
    <p:sldId id="261"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5" d="100"/>
          <a:sy n="75" d="100"/>
        </p:scale>
        <p:origin x="-1068" y="-7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16</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380235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095051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883976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091512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214887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041432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5525520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0896563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684543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633440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2854765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Διαχείριση Έργων &amp; Εργοταξίων</a:t>
            </a:r>
            <a:endParaRPr lang="el-GR" sz="3600" b="1" dirty="0">
              <a:solidFill>
                <a:schemeClr val="tx1"/>
              </a:solidFill>
              <a:latin typeface="+mn-lt"/>
            </a:endParaRPr>
          </a:p>
        </p:txBody>
      </p:sp>
      <p:sp>
        <p:nvSpPr>
          <p:cNvPr id="3" name="Υπότιτλος 2"/>
          <p:cNvSpPr>
            <a:spLocks noGrp="1"/>
          </p:cNvSpPr>
          <p:nvPr>
            <p:ph type="subTitle" idx="1"/>
          </p:nvPr>
        </p:nvSpPr>
        <p:spPr>
          <a:xfrm>
            <a:off x="323529" y="2708920"/>
            <a:ext cx="8292986" cy="2140223"/>
          </a:xfrm>
        </p:spPr>
        <p:txBody>
          <a:bodyPr>
            <a:normAutofit fontScale="85000" lnSpcReduction="20000"/>
          </a:bodyPr>
          <a:lstStyle/>
          <a:p>
            <a:pPr>
              <a:spcBef>
                <a:spcPts val="0"/>
              </a:spcBef>
              <a:spcAft>
                <a:spcPts val="1200"/>
              </a:spcAft>
            </a:pPr>
            <a:r>
              <a:rPr lang="el-GR" sz="2800" b="1" dirty="0"/>
              <a:t>Ενότητα </a:t>
            </a:r>
            <a:r>
              <a:rPr lang="el-GR" sz="2800" b="1" dirty="0" smtClean="0"/>
              <a:t>3</a:t>
            </a:r>
            <a:r>
              <a:rPr lang="el-GR" sz="2800" dirty="0" smtClean="0"/>
              <a:t>:</a:t>
            </a:r>
            <a:r>
              <a:rPr lang="en-US" sz="2800" dirty="0" smtClean="0"/>
              <a:t> </a:t>
            </a:r>
            <a:r>
              <a:rPr lang="el-GR" sz="2800" b="1" dirty="0"/>
              <a:t>Εξομάλυνση Πόρων, Συντόμευση, Στοχαστική Ανάλυση</a:t>
            </a:r>
          </a:p>
          <a:p>
            <a:pPr>
              <a:spcBef>
                <a:spcPts val="0"/>
              </a:spcBef>
              <a:spcAft>
                <a:spcPts val="1200"/>
              </a:spcAft>
            </a:pPr>
            <a:r>
              <a:rPr lang="el-GR" sz="2400" dirty="0" smtClean="0"/>
              <a:t>Βασίλειος Μούσας</a:t>
            </a:r>
            <a:endParaRPr lang="el-GR" sz="2400" dirty="0"/>
          </a:p>
          <a:p>
            <a:pPr>
              <a:spcBef>
                <a:spcPts val="0"/>
              </a:spcBef>
            </a:pPr>
            <a:r>
              <a:rPr lang="el-GR" sz="2400" dirty="0"/>
              <a:t>Τμήμα πολιτικών Μηχανικών ΤΕ και Μηχανικών Τοπογραφίας &amp; Γεωπληροφορικής ΤΕ</a:t>
            </a:r>
          </a:p>
          <a:p>
            <a:pPr>
              <a:spcBef>
                <a:spcPts val="0"/>
              </a:spcBef>
            </a:pPr>
            <a:r>
              <a:rPr lang="el-GR" sz="2400" dirty="0"/>
              <a:t>Κατεύθυνση </a:t>
            </a:r>
            <a:r>
              <a:rPr lang="el-GR" sz="2400" dirty="0" smtClean="0"/>
              <a:t>Πολιτικών Μηχανικών ΤΕ</a:t>
            </a:r>
            <a:endParaRPr lang="en-US"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29958086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392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Συντόμευση </a:t>
            </a:r>
            <a:r>
              <a:rPr lang="el-GR" dirty="0" smtClean="0"/>
              <a:t>Δραστηριοτήτων</a:t>
            </a:r>
            <a:r>
              <a:rPr lang="en-US" dirty="0" smtClean="0"/>
              <a:t> </a:t>
            </a:r>
            <a:r>
              <a:rPr lang="en-US" sz="3200" b="0" dirty="0" smtClean="0">
                <a:solidFill>
                  <a:prstClr val="white"/>
                </a:solidFill>
              </a:rPr>
              <a:t>6/9</a:t>
            </a:r>
            <a:endParaRPr lang="el-GR" dirty="0"/>
          </a:p>
        </p:txBody>
      </p:sp>
      <p:sp>
        <p:nvSpPr>
          <p:cNvPr id="3" name="2 - Θέση περιεχομένου"/>
          <p:cNvSpPr>
            <a:spLocks noGrp="1"/>
          </p:cNvSpPr>
          <p:nvPr>
            <p:ph idx="1"/>
          </p:nvPr>
        </p:nvSpPr>
        <p:spPr>
          <a:xfrm>
            <a:off x="457200" y="1340768"/>
            <a:ext cx="8229600" cy="2016224"/>
          </a:xfrm>
        </p:spPr>
        <p:txBody>
          <a:bodyPr>
            <a:normAutofit lnSpcReduction="10000"/>
          </a:bodyPr>
          <a:lstStyle/>
          <a:p>
            <a:r>
              <a:rPr lang="el-GR" dirty="0" smtClean="0"/>
              <a:t>Στο σημείο αυτό δεν μπορεί να γίνει άλλη συντόμευση δραστηριότητας που να συντομεύει το έργο. Το έργο λοιπόν μπορεί να συντομευτεί σχεδόν στο μισό χρόνο εκτέλεσής του, δηλαδή 11 εβδομάδες, με επιπλέον κόστος 18500€. Το νέο διάγραμμα του έργου θα είναι:</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122" name="Picture 2" descr="PertCpm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4005063"/>
            <a:ext cx="7056784" cy="1922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5518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Συντόμευση </a:t>
            </a:r>
            <a:r>
              <a:rPr lang="el-GR" dirty="0" smtClean="0"/>
              <a:t>Δραστηριοτήτων</a:t>
            </a:r>
            <a:r>
              <a:rPr lang="en-US" dirty="0" smtClean="0"/>
              <a:t> </a:t>
            </a:r>
            <a:r>
              <a:rPr lang="en-US" sz="3200" b="0" dirty="0" smtClean="0">
                <a:solidFill>
                  <a:prstClr val="white"/>
                </a:solidFill>
              </a:rPr>
              <a:t>7/9</a:t>
            </a:r>
            <a:endParaRPr lang="el-GR" dirty="0"/>
          </a:p>
        </p:txBody>
      </p:sp>
      <p:sp>
        <p:nvSpPr>
          <p:cNvPr id="3" name="2 - Θέση περιεχομένου"/>
          <p:cNvSpPr>
            <a:spLocks noGrp="1"/>
          </p:cNvSpPr>
          <p:nvPr>
            <p:ph idx="1"/>
          </p:nvPr>
        </p:nvSpPr>
        <p:spPr>
          <a:xfrm>
            <a:off x="179512" y="1340768"/>
            <a:ext cx="3610744" cy="4896544"/>
          </a:xfrm>
        </p:spPr>
        <p:txBody>
          <a:bodyPr/>
          <a:lstStyle/>
          <a:p>
            <a:r>
              <a:rPr lang="el-GR" dirty="0" smtClean="0"/>
              <a:t>Για να ολοκληρωθεί η μελέτη με τη νέα συντομότερη διάρκεια του έργου, πρέπει να σχεδιαστούν και τα νέα διαγράμματα </a:t>
            </a:r>
            <a:r>
              <a:rPr lang="en-US" dirty="0" smtClean="0"/>
              <a:t>GANTT</a:t>
            </a:r>
            <a:r>
              <a:rPr lang="el-GR" dirty="0" smtClean="0"/>
              <a:t> και διαχείρισης πόρων του έργου.</a:t>
            </a:r>
          </a:p>
          <a:p>
            <a:r>
              <a:rPr lang="el-GR" dirty="0" smtClean="0"/>
              <a:t>Το νέο διάγραμμα </a:t>
            </a:r>
            <a:r>
              <a:rPr lang="en-US" dirty="0" smtClean="0"/>
              <a:t>GANTT</a:t>
            </a:r>
            <a:r>
              <a:rPr lang="el-GR" dirty="0" smtClean="0"/>
              <a:t> θα είναι:</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graphicFrame>
        <p:nvGraphicFramePr>
          <p:cNvPr id="6" name="Πίνακας 5"/>
          <p:cNvGraphicFramePr>
            <a:graphicFrameLocks noGrp="1"/>
          </p:cNvGraphicFramePr>
          <p:nvPr>
            <p:extLst>
              <p:ext uri="{D42A27DB-BD31-4B8C-83A1-F6EECF244321}">
                <p14:modId xmlns="" xmlns:p14="http://schemas.microsoft.com/office/powerpoint/2010/main" val="3291462193"/>
              </p:ext>
            </p:extLst>
          </p:nvPr>
        </p:nvGraphicFramePr>
        <p:xfrm>
          <a:off x="4355976" y="1556792"/>
          <a:ext cx="4248469" cy="4608507"/>
        </p:xfrm>
        <a:graphic>
          <a:graphicData uri="http://schemas.openxmlformats.org/drawingml/2006/table">
            <a:tbl>
              <a:tblPr/>
              <a:tblGrid>
                <a:gridCol w="245323"/>
                <a:gridCol w="471371"/>
                <a:gridCol w="482761"/>
                <a:gridCol w="157708"/>
                <a:gridCol w="262846"/>
                <a:gridCol w="262846"/>
                <a:gridCol w="262846"/>
                <a:gridCol w="262846"/>
                <a:gridCol w="262846"/>
                <a:gridCol w="262846"/>
                <a:gridCol w="262846"/>
                <a:gridCol w="262846"/>
                <a:gridCol w="262846"/>
                <a:gridCol w="262846"/>
                <a:gridCol w="262846"/>
              </a:tblGrid>
              <a:tr h="650187">
                <a:tc>
                  <a:txBody>
                    <a:bodyPr/>
                    <a:lstStyle/>
                    <a:p>
                      <a:pPr algn="just">
                        <a:spcAft>
                          <a:spcPts val="0"/>
                        </a:spcAft>
                      </a:pPr>
                      <a:r>
                        <a:rPr lang="el-GR" sz="1200" dirty="0">
                          <a:effectLst/>
                          <a:latin typeface="+mn-lt"/>
                          <a:ea typeface="MS Mincho"/>
                        </a:rPr>
                        <a:t> </a:t>
                      </a:r>
                      <a:endParaRPr lang="el-GR" sz="1200" dirty="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b="1">
                          <a:effectLst/>
                          <a:latin typeface="+mn-lt"/>
                          <a:ea typeface="MS Mincho"/>
                        </a:rPr>
                        <a:t>Διάρκ.</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b="1" dirty="0">
                          <a:effectLst/>
                          <a:latin typeface="+mn-lt"/>
                          <a:ea typeface="MS Mincho"/>
                        </a:rPr>
                        <a:t>Περιθ.</a:t>
                      </a:r>
                      <a:endParaRPr lang="el-GR" sz="1200" dirty="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r>
              <a:tr h="329860">
                <a:tc>
                  <a:txBody>
                    <a:bodyPr/>
                    <a:lstStyle/>
                    <a:p>
                      <a:pPr algn="just">
                        <a:spcAft>
                          <a:spcPts val="0"/>
                        </a:spcAft>
                      </a:pPr>
                      <a:r>
                        <a:rPr lang="en-US" sz="1200">
                          <a:effectLst/>
                          <a:latin typeface="+mn-lt"/>
                          <a:ea typeface="MS Mincho"/>
                        </a:rPr>
                        <a:t>A</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3</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r>
              <a:tr h="329860">
                <a:tc>
                  <a:txBody>
                    <a:bodyPr/>
                    <a:lstStyle/>
                    <a:p>
                      <a:pPr algn="just">
                        <a:spcAft>
                          <a:spcPts val="0"/>
                        </a:spcAft>
                      </a:pPr>
                      <a:r>
                        <a:rPr lang="en-US" sz="1200">
                          <a:effectLst/>
                          <a:latin typeface="+mn-lt"/>
                          <a:ea typeface="MS Mincho"/>
                        </a:rPr>
                        <a:t>B</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1</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dirty="0">
                          <a:effectLst/>
                          <a:latin typeface="+mn-lt"/>
                          <a:ea typeface="MS Mincho"/>
                        </a:rPr>
                        <a:t>0</a:t>
                      </a:r>
                      <a:endParaRPr lang="el-GR" sz="1200" dirty="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r>
              <a:tr h="329860">
                <a:tc>
                  <a:txBody>
                    <a:bodyPr/>
                    <a:lstStyle/>
                    <a:p>
                      <a:pPr algn="just">
                        <a:spcAft>
                          <a:spcPts val="0"/>
                        </a:spcAft>
                      </a:pPr>
                      <a:r>
                        <a:rPr lang="en-US" sz="1200">
                          <a:effectLst/>
                          <a:latin typeface="+mn-lt"/>
                          <a:ea typeface="MS Mincho"/>
                        </a:rPr>
                        <a:t>D</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2</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r>
              <a:tr h="329860">
                <a:tc>
                  <a:txBody>
                    <a:bodyPr/>
                    <a:lstStyle/>
                    <a:p>
                      <a:pPr algn="just">
                        <a:spcAft>
                          <a:spcPts val="0"/>
                        </a:spcAft>
                      </a:pPr>
                      <a:r>
                        <a:rPr lang="en-US" sz="1200">
                          <a:effectLst/>
                          <a:latin typeface="+mn-lt"/>
                          <a:ea typeface="MS Mincho"/>
                        </a:rPr>
                        <a:t>G</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3</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r>
              <a:tr h="329860">
                <a:tc>
                  <a:txBody>
                    <a:bodyPr/>
                    <a:lstStyle/>
                    <a:p>
                      <a:pPr algn="just">
                        <a:spcAft>
                          <a:spcPts val="0"/>
                        </a:spcAft>
                      </a:pPr>
                      <a:r>
                        <a:rPr lang="en-US" sz="1200">
                          <a:effectLst/>
                          <a:latin typeface="+mn-lt"/>
                          <a:ea typeface="MS Mincho"/>
                        </a:rPr>
                        <a:t>I</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2</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r>
              <a:tr h="329860">
                <a:tc>
                  <a:txBody>
                    <a:bodyPr/>
                    <a:lstStyle/>
                    <a:p>
                      <a:pPr algn="just">
                        <a:spcAft>
                          <a:spcPts val="0"/>
                        </a:spcAft>
                      </a:pPr>
                      <a:r>
                        <a:rPr lang="en-US" sz="1200">
                          <a:effectLst/>
                          <a:latin typeface="+mn-lt"/>
                          <a:ea typeface="MS Mincho"/>
                        </a:rPr>
                        <a:t>C</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2</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r>
              <a:tr h="329860">
                <a:tc>
                  <a:txBody>
                    <a:bodyPr/>
                    <a:lstStyle/>
                    <a:p>
                      <a:pPr algn="just">
                        <a:spcAft>
                          <a:spcPts val="0"/>
                        </a:spcAft>
                      </a:pPr>
                      <a:r>
                        <a:rPr lang="en-US" sz="1200">
                          <a:effectLst/>
                          <a:latin typeface="+mn-lt"/>
                          <a:ea typeface="MS Mincho"/>
                        </a:rPr>
                        <a:t>E</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1</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r>
              <a:tr h="329860">
                <a:tc>
                  <a:txBody>
                    <a:bodyPr/>
                    <a:lstStyle/>
                    <a:p>
                      <a:pPr algn="just">
                        <a:spcAft>
                          <a:spcPts val="0"/>
                        </a:spcAft>
                      </a:pPr>
                      <a:r>
                        <a:rPr lang="en-US" sz="1200">
                          <a:effectLst/>
                          <a:latin typeface="+mn-lt"/>
                          <a:ea typeface="MS Mincho"/>
                        </a:rPr>
                        <a:t>X</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mn-lt"/>
                          <a:ea typeface="MS Mincho"/>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9050" cap="flat" cmpd="sng" algn="ctr">
                      <a:solidFill>
                        <a:srgbClr val="80808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9050" cap="flat" cmpd="sng" algn="ctr">
                      <a:solidFill>
                        <a:srgbClr val="80808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r>
              <a:tr h="329860">
                <a:tc>
                  <a:txBody>
                    <a:bodyPr/>
                    <a:lstStyle/>
                    <a:p>
                      <a:pPr algn="just">
                        <a:spcAft>
                          <a:spcPts val="0"/>
                        </a:spcAft>
                      </a:pPr>
                      <a:r>
                        <a:rPr lang="en-US" sz="1200">
                          <a:effectLst/>
                          <a:latin typeface="+mn-lt"/>
                          <a:ea typeface="MS Mincho"/>
                        </a:rPr>
                        <a:t>F</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mn-lt"/>
                          <a:ea typeface="MS Mincho"/>
                        </a:rPr>
                        <a:t>1</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r>
              <a:tr h="329860">
                <a:tc>
                  <a:txBody>
                    <a:bodyPr/>
                    <a:lstStyle/>
                    <a:p>
                      <a:pPr algn="just">
                        <a:spcAft>
                          <a:spcPts val="0"/>
                        </a:spcAft>
                      </a:pPr>
                      <a:r>
                        <a:rPr lang="en-US" sz="1200">
                          <a:effectLst/>
                          <a:latin typeface="+mn-lt"/>
                          <a:ea typeface="MS Mincho"/>
                        </a:rPr>
                        <a:t>H</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3</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mn-lt"/>
                          <a:ea typeface="MS Mincho"/>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a:noFill/>
                    </a:lnB>
                  </a:tcPr>
                </a:tc>
              </a:tr>
              <a:tr h="329860">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r>
              <a:tr h="329860">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mn-lt"/>
                          <a:ea typeface="MS Mincho"/>
                        </a:rPr>
                        <a:t>0</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mn-lt"/>
                          <a:ea typeface="MS Mincho"/>
                        </a:rPr>
                        <a:t>1</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mn-lt"/>
                          <a:ea typeface="MS Mincho"/>
                        </a:rPr>
                        <a:t>2</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mn-lt"/>
                          <a:ea typeface="MS Mincho"/>
                        </a:rPr>
                        <a:t>3</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200">
                          <a:effectLst/>
                          <a:latin typeface="+mn-lt"/>
                          <a:ea typeface="MS Mincho"/>
                        </a:rPr>
                        <a:t>4</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200">
                          <a:effectLst/>
                          <a:latin typeface="+mn-lt"/>
                          <a:ea typeface="MS Mincho"/>
                        </a:rPr>
                        <a:t>5</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200">
                          <a:effectLst/>
                          <a:latin typeface="+mn-lt"/>
                          <a:ea typeface="MS Mincho"/>
                        </a:rPr>
                        <a:t>6</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200">
                          <a:effectLst/>
                          <a:latin typeface="+mn-lt"/>
                          <a:ea typeface="MS Mincho"/>
                        </a:rPr>
                        <a:t>7</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200">
                          <a:effectLst/>
                          <a:latin typeface="+mn-lt"/>
                          <a:ea typeface="MS Mincho"/>
                        </a:rPr>
                        <a:t>8</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200">
                          <a:effectLst/>
                          <a:latin typeface="+mn-lt"/>
                          <a:ea typeface="MS Mincho"/>
                        </a:rPr>
                        <a:t>9</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200">
                          <a:effectLst/>
                          <a:latin typeface="+mn-lt"/>
                          <a:ea typeface="MS Mincho"/>
                        </a:rPr>
                        <a:t>10</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200" dirty="0">
                          <a:effectLst/>
                          <a:latin typeface="+mn-lt"/>
                          <a:ea typeface="MS Mincho"/>
                        </a:rPr>
                        <a:t>11</a:t>
                      </a:r>
                      <a:endParaRPr lang="el-GR" sz="1200" dirty="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 xmlns:p14="http://schemas.microsoft.com/office/powerpoint/2010/main" val="2954168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Συντόμευση </a:t>
            </a:r>
            <a:r>
              <a:rPr lang="el-GR" dirty="0" smtClean="0"/>
              <a:t>Δραστηριοτήτων</a:t>
            </a:r>
            <a:r>
              <a:rPr lang="en-US" dirty="0" smtClean="0"/>
              <a:t> </a:t>
            </a:r>
            <a:r>
              <a:rPr lang="en-US" sz="3200" b="0" dirty="0" smtClean="0">
                <a:solidFill>
                  <a:prstClr val="white"/>
                </a:solidFill>
              </a:rPr>
              <a:t>8/9</a:t>
            </a:r>
            <a:endParaRPr lang="el-GR" dirty="0"/>
          </a:p>
        </p:txBody>
      </p:sp>
      <p:sp>
        <p:nvSpPr>
          <p:cNvPr id="3" name="2 - Θέση περιεχομένου"/>
          <p:cNvSpPr>
            <a:spLocks noGrp="1"/>
          </p:cNvSpPr>
          <p:nvPr>
            <p:ph idx="1"/>
          </p:nvPr>
        </p:nvSpPr>
        <p:spPr>
          <a:xfrm>
            <a:off x="457200" y="1340768"/>
            <a:ext cx="8229600" cy="648072"/>
          </a:xfrm>
        </p:spPr>
        <p:txBody>
          <a:bodyPr/>
          <a:lstStyle/>
          <a:p>
            <a:r>
              <a:rPr lang="el-GR" dirty="0" smtClean="0"/>
              <a:t>Το νέο διάγραμμα για το απαιτούμενο προσωπικό θα είναι:</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graphicFrame>
        <p:nvGraphicFramePr>
          <p:cNvPr id="5" name="Πίνακας 4"/>
          <p:cNvGraphicFramePr>
            <a:graphicFrameLocks noGrp="1"/>
          </p:cNvGraphicFramePr>
          <p:nvPr>
            <p:extLst>
              <p:ext uri="{D42A27DB-BD31-4B8C-83A1-F6EECF244321}">
                <p14:modId xmlns="" xmlns:p14="http://schemas.microsoft.com/office/powerpoint/2010/main" val="834575348"/>
              </p:ext>
            </p:extLst>
          </p:nvPr>
        </p:nvGraphicFramePr>
        <p:xfrm>
          <a:off x="683568" y="1988840"/>
          <a:ext cx="7056785" cy="4451724"/>
        </p:xfrm>
        <a:graphic>
          <a:graphicData uri="http://schemas.openxmlformats.org/drawingml/2006/table">
            <a:tbl>
              <a:tblPr>
                <a:tableStyleId>{5C22544A-7EE6-4342-B048-85BDC9FD1C3A}</a:tableStyleId>
              </a:tblPr>
              <a:tblGrid>
                <a:gridCol w="407486"/>
                <a:gridCol w="782956"/>
                <a:gridCol w="801875"/>
                <a:gridCol w="261956"/>
                <a:gridCol w="436592"/>
                <a:gridCol w="436592"/>
                <a:gridCol w="436592"/>
                <a:gridCol w="436592"/>
                <a:gridCol w="436592"/>
                <a:gridCol w="436592"/>
                <a:gridCol w="436592"/>
                <a:gridCol w="436592"/>
                <a:gridCol w="436592"/>
                <a:gridCol w="436592"/>
                <a:gridCol w="436592"/>
              </a:tblGrid>
              <a:tr h="421512">
                <a:tc>
                  <a:txBody>
                    <a:bodyPr/>
                    <a:lstStyle/>
                    <a:p>
                      <a:pPr algn="just">
                        <a:spcAft>
                          <a:spcPts val="0"/>
                        </a:spcAft>
                      </a:pPr>
                      <a:r>
                        <a:rPr lang="el-GR" sz="1600" dirty="0">
                          <a:effectLst/>
                        </a:rPr>
                        <a:t> </a:t>
                      </a:r>
                      <a:endParaRPr lang="el-GR" sz="1600" dirty="0">
                        <a:effectLst/>
                        <a:latin typeface="Courier New"/>
                        <a:ea typeface="Times New Roman"/>
                      </a:endParaRPr>
                    </a:p>
                  </a:txBody>
                  <a:tcPr marL="6350" marR="6350" marT="6350" marB="0" anchor="ctr"/>
                </a:tc>
                <a:tc>
                  <a:txBody>
                    <a:bodyPr/>
                    <a:lstStyle/>
                    <a:p>
                      <a:pPr algn="just">
                        <a:spcAft>
                          <a:spcPts val="0"/>
                        </a:spcAft>
                      </a:pPr>
                      <a:r>
                        <a:rPr lang="en-GB" sz="1600" dirty="0">
                          <a:effectLst/>
                        </a:rPr>
                        <a:t>Διάρκ.</a:t>
                      </a:r>
                      <a:endParaRPr lang="el-GR" sz="1600" dirty="0">
                        <a:effectLst/>
                        <a:latin typeface="Courier New"/>
                        <a:ea typeface="Times New Roman"/>
                      </a:endParaRPr>
                    </a:p>
                  </a:txBody>
                  <a:tcPr marL="6350" marR="6350" marT="6350" marB="0" anchor="ctr"/>
                </a:tc>
                <a:tc>
                  <a:txBody>
                    <a:bodyPr/>
                    <a:lstStyle/>
                    <a:p>
                      <a:pPr algn="just">
                        <a:spcAft>
                          <a:spcPts val="0"/>
                        </a:spcAft>
                      </a:pPr>
                      <a:r>
                        <a:rPr lang="el-GR" sz="1600">
                          <a:effectLst/>
                        </a:rPr>
                        <a:t>Ά/εβδ</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r>
              <a:tr h="421512">
                <a:tc>
                  <a:txBody>
                    <a:bodyPr/>
                    <a:lstStyle/>
                    <a:p>
                      <a:pPr algn="just">
                        <a:spcAft>
                          <a:spcPts val="0"/>
                        </a:spcAft>
                      </a:pPr>
                      <a:r>
                        <a:rPr lang="en-US" sz="1600">
                          <a:effectLst/>
                        </a:rPr>
                        <a:t>A</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3</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11</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l-GR" sz="1600" dirty="0">
                          <a:effectLst/>
                        </a:rPr>
                        <a:t>11</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600" dirty="0">
                          <a:effectLst/>
                        </a:rPr>
                        <a:t>11</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600" dirty="0">
                          <a:effectLst/>
                        </a:rPr>
                        <a:t>11</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dirty="0">
                          <a:effectLst/>
                        </a:rPr>
                        <a:t> </a:t>
                      </a:r>
                      <a:endParaRPr lang="el-GR" sz="1600" dirty="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r>
              <a:tr h="213846">
                <a:tc>
                  <a:txBody>
                    <a:bodyPr/>
                    <a:lstStyle/>
                    <a:p>
                      <a:pPr algn="just">
                        <a:spcAft>
                          <a:spcPts val="0"/>
                        </a:spcAft>
                      </a:pPr>
                      <a:r>
                        <a:rPr lang="en-US" sz="1600">
                          <a:effectLst/>
                        </a:rPr>
                        <a:t>B</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1</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8</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l-GR" sz="1600" dirty="0">
                          <a:effectLst/>
                        </a:rPr>
                        <a:t>8</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600" dirty="0">
                          <a:effectLst/>
                        </a:rPr>
                        <a:t> </a:t>
                      </a:r>
                      <a:endParaRPr lang="el-GR" sz="1600" dirty="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r>
              <a:tr h="213846">
                <a:tc>
                  <a:txBody>
                    <a:bodyPr/>
                    <a:lstStyle/>
                    <a:p>
                      <a:pPr algn="just">
                        <a:spcAft>
                          <a:spcPts val="0"/>
                        </a:spcAft>
                      </a:pPr>
                      <a:r>
                        <a:rPr lang="en-US" sz="1600">
                          <a:effectLst/>
                        </a:rPr>
                        <a:t>D</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2</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5</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l-GR" sz="1600" dirty="0">
                          <a:effectLst/>
                        </a:rPr>
                        <a:t>5</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600" dirty="0">
                          <a:effectLst/>
                        </a:rPr>
                        <a:t>5</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r>
              <a:tr h="421512">
                <a:tc>
                  <a:txBody>
                    <a:bodyPr/>
                    <a:lstStyle/>
                    <a:p>
                      <a:pPr algn="just">
                        <a:spcAft>
                          <a:spcPts val="0"/>
                        </a:spcAft>
                      </a:pPr>
                      <a:r>
                        <a:rPr lang="en-US" sz="1600">
                          <a:effectLst/>
                        </a:rPr>
                        <a:t>G</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3</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10</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l-GR" sz="1600" dirty="0">
                          <a:effectLst/>
                        </a:rPr>
                        <a:t>10</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600" dirty="0">
                          <a:effectLst/>
                        </a:rPr>
                        <a:t>10</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600" dirty="0">
                          <a:effectLst/>
                        </a:rPr>
                        <a:t>10</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r>
              <a:tr h="421512">
                <a:tc>
                  <a:txBody>
                    <a:bodyPr/>
                    <a:lstStyle/>
                    <a:p>
                      <a:pPr algn="just">
                        <a:spcAft>
                          <a:spcPts val="0"/>
                        </a:spcAft>
                      </a:pPr>
                      <a:r>
                        <a:rPr lang="en-US" sz="1600">
                          <a:effectLst/>
                        </a:rPr>
                        <a:t>I</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2</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14</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l-GR" sz="1600" dirty="0">
                          <a:effectLst/>
                        </a:rPr>
                        <a:t>14</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600" dirty="0">
                          <a:effectLst/>
                        </a:rPr>
                        <a:t>14</a:t>
                      </a:r>
                      <a:endParaRPr lang="el-GR" sz="1600" dirty="0">
                        <a:effectLst/>
                        <a:latin typeface="Courier New"/>
                        <a:ea typeface="Times New Roman"/>
                      </a:endParaRPr>
                    </a:p>
                  </a:txBody>
                  <a:tcPr marL="6350" marR="6350" marT="6350" marB="0" anchor="b">
                    <a:solidFill>
                      <a:schemeClr val="bg1">
                        <a:lumMod val="85000"/>
                      </a:schemeClr>
                    </a:solidFill>
                  </a:tcPr>
                </a:tc>
              </a:tr>
              <a:tr h="213846">
                <a:tc>
                  <a:txBody>
                    <a:bodyPr/>
                    <a:lstStyle/>
                    <a:p>
                      <a:pPr algn="just">
                        <a:spcAft>
                          <a:spcPts val="0"/>
                        </a:spcAft>
                      </a:pPr>
                      <a:r>
                        <a:rPr lang="en-US" sz="1600">
                          <a:effectLst/>
                        </a:rPr>
                        <a:t>C</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2</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5</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l-GR" sz="1600" dirty="0">
                          <a:effectLst/>
                        </a:rPr>
                        <a:t>8</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600" dirty="0">
                          <a:effectLst/>
                        </a:rPr>
                        <a:t>8</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r>
              <a:tr h="421512">
                <a:tc>
                  <a:txBody>
                    <a:bodyPr/>
                    <a:lstStyle/>
                    <a:p>
                      <a:pPr algn="just">
                        <a:spcAft>
                          <a:spcPts val="0"/>
                        </a:spcAft>
                      </a:pPr>
                      <a:r>
                        <a:rPr lang="en-US" sz="1600">
                          <a:effectLst/>
                        </a:rPr>
                        <a:t>E</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1</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12</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l-GR" sz="1600" dirty="0">
                          <a:effectLst/>
                        </a:rPr>
                        <a:t>12</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r>
              <a:tr h="213846">
                <a:tc>
                  <a:txBody>
                    <a:bodyPr/>
                    <a:lstStyle/>
                    <a:p>
                      <a:pPr algn="just">
                        <a:spcAft>
                          <a:spcPts val="0"/>
                        </a:spcAft>
                      </a:pPr>
                      <a:r>
                        <a:rPr lang="en-US" sz="1600">
                          <a:effectLst/>
                        </a:rPr>
                        <a:t>X</a:t>
                      </a:r>
                      <a:endParaRPr lang="el-GR" sz="1600">
                        <a:effectLst/>
                        <a:latin typeface="Courier New"/>
                        <a:ea typeface="Times New Roman"/>
                      </a:endParaRPr>
                    </a:p>
                  </a:txBody>
                  <a:tcPr marL="6350" marR="6350" marT="6350" marB="0" anchor="ctr"/>
                </a:tc>
                <a:tc>
                  <a:txBody>
                    <a:bodyPr/>
                    <a:lstStyle/>
                    <a:p>
                      <a:pPr algn="just">
                        <a:spcAft>
                          <a:spcPts val="0"/>
                        </a:spcAft>
                      </a:pPr>
                      <a:r>
                        <a:rPr lang="en-US" sz="1600">
                          <a:effectLst/>
                        </a:rPr>
                        <a:t>0</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dirty="0">
                          <a:effectLst/>
                        </a:rPr>
                        <a:t> </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r>
              <a:tr h="213846">
                <a:tc>
                  <a:txBody>
                    <a:bodyPr/>
                    <a:lstStyle/>
                    <a:p>
                      <a:pPr algn="just">
                        <a:spcAft>
                          <a:spcPts val="0"/>
                        </a:spcAft>
                      </a:pPr>
                      <a:r>
                        <a:rPr lang="en-US" sz="1600">
                          <a:effectLst/>
                        </a:rPr>
                        <a:t>F</a:t>
                      </a:r>
                      <a:endParaRPr lang="el-GR" sz="1600">
                        <a:effectLst/>
                        <a:latin typeface="Courier New"/>
                        <a:ea typeface="Times New Roman"/>
                      </a:endParaRPr>
                    </a:p>
                  </a:txBody>
                  <a:tcPr marL="6350" marR="6350" marT="6350" marB="0" anchor="ctr"/>
                </a:tc>
                <a:tc>
                  <a:txBody>
                    <a:bodyPr/>
                    <a:lstStyle/>
                    <a:p>
                      <a:pPr algn="just">
                        <a:spcAft>
                          <a:spcPts val="0"/>
                        </a:spcAft>
                      </a:pPr>
                      <a:r>
                        <a:rPr lang="en-US" sz="1600">
                          <a:effectLst/>
                        </a:rPr>
                        <a:t>1</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5</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l-GR" sz="1600" dirty="0">
                          <a:effectLst/>
                        </a:rPr>
                        <a:t>5</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600" dirty="0">
                          <a:effectLst/>
                        </a:rPr>
                        <a:t> </a:t>
                      </a:r>
                      <a:endParaRPr lang="el-GR" sz="1600" dirty="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r>
              <a:tr h="213846">
                <a:tc>
                  <a:txBody>
                    <a:bodyPr/>
                    <a:lstStyle/>
                    <a:p>
                      <a:pPr algn="just">
                        <a:spcAft>
                          <a:spcPts val="0"/>
                        </a:spcAft>
                      </a:pPr>
                      <a:r>
                        <a:rPr lang="en-US" sz="1600">
                          <a:effectLst/>
                        </a:rPr>
                        <a:t>H</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3</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dirty="0">
                          <a:effectLst/>
                        </a:rPr>
                        <a:t>6</a:t>
                      </a:r>
                      <a:endParaRPr lang="el-GR" sz="1600" dirty="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l-GR" sz="1600" dirty="0">
                          <a:effectLst/>
                        </a:rPr>
                        <a:t>6</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600" dirty="0">
                          <a:effectLst/>
                        </a:rPr>
                        <a:t>6</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600" dirty="0">
                          <a:effectLst/>
                        </a:rPr>
                        <a:t>6</a:t>
                      </a:r>
                      <a:endParaRPr lang="el-GR" sz="16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b"/>
                </a:tc>
              </a:tr>
              <a:tr h="421512">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Σύνολο</a:t>
                      </a:r>
                      <a:endParaRPr lang="el-GR" sz="1600">
                        <a:effectLst/>
                        <a:latin typeface="Courier New"/>
                        <a:ea typeface="Times New Roman"/>
                      </a:endParaRPr>
                    </a:p>
                  </a:txBody>
                  <a:tcPr marL="6350" marR="6350" marT="6350" marB="0" anchor="ctr"/>
                </a:tc>
                <a:tc>
                  <a:txBody>
                    <a:bodyPr/>
                    <a:lstStyle/>
                    <a:p>
                      <a:pPr algn="just">
                        <a:spcAft>
                          <a:spcPts val="0"/>
                        </a:spcAft>
                      </a:pPr>
                      <a:r>
                        <a:rPr lang="el-GR" sz="1600">
                          <a:effectLst/>
                        </a:rPr>
                        <a:t>:</a:t>
                      </a:r>
                      <a:r>
                        <a:rPr lang="en-GB" sz="1600">
                          <a:effectLst/>
                        </a:rPr>
                        <a:t> </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11</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11</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11</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16</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13</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22</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16</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16</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16</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14</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14</a:t>
                      </a:r>
                      <a:endParaRPr lang="el-GR" sz="1600">
                        <a:effectLst/>
                        <a:latin typeface="Courier New"/>
                        <a:ea typeface="Times New Roman"/>
                      </a:endParaRPr>
                    </a:p>
                  </a:txBody>
                  <a:tcPr marL="6350" marR="6350" marT="6350" marB="0" anchor="b"/>
                </a:tc>
              </a:tr>
              <a:tr h="421512">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 </a:t>
                      </a:r>
                      <a:endParaRPr lang="el-GR" sz="1600">
                        <a:effectLst/>
                        <a:latin typeface="Courier New"/>
                        <a:ea typeface="Times New Roman"/>
                      </a:endParaRPr>
                    </a:p>
                  </a:txBody>
                  <a:tcPr marL="6350" marR="6350" marT="6350" marB="0" anchor="ctr"/>
                </a:tc>
                <a:tc>
                  <a:txBody>
                    <a:bodyPr/>
                    <a:lstStyle/>
                    <a:p>
                      <a:pPr algn="just">
                        <a:spcAft>
                          <a:spcPts val="0"/>
                        </a:spcAft>
                      </a:pPr>
                      <a:r>
                        <a:rPr lang="en-GB" sz="1600">
                          <a:effectLst/>
                        </a:rPr>
                        <a:t>0</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1</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2</a:t>
                      </a:r>
                      <a:endParaRPr lang="el-GR" sz="1600">
                        <a:effectLst/>
                        <a:latin typeface="Courier New"/>
                        <a:ea typeface="Times New Roman"/>
                      </a:endParaRPr>
                    </a:p>
                  </a:txBody>
                  <a:tcPr marL="6350" marR="6350" marT="6350" marB="0" anchor="b"/>
                </a:tc>
                <a:tc>
                  <a:txBody>
                    <a:bodyPr/>
                    <a:lstStyle/>
                    <a:p>
                      <a:pPr algn="just">
                        <a:spcAft>
                          <a:spcPts val="0"/>
                        </a:spcAft>
                      </a:pPr>
                      <a:r>
                        <a:rPr lang="en-GB" sz="1600">
                          <a:effectLst/>
                        </a:rPr>
                        <a:t>3</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4</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5</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6</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7</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8</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9</a:t>
                      </a:r>
                      <a:endParaRPr lang="el-GR" sz="1600">
                        <a:effectLst/>
                        <a:latin typeface="Courier New"/>
                        <a:ea typeface="Times New Roman"/>
                      </a:endParaRPr>
                    </a:p>
                  </a:txBody>
                  <a:tcPr marL="6350" marR="6350" marT="6350" marB="0" anchor="b"/>
                </a:tc>
                <a:tc>
                  <a:txBody>
                    <a:bodyPr/>
                    <a:lstStyle/>
                    <a:p>
                      <a:pPr algn="just">
                        <a:spcAft>
                          <a:spcPts val="0"/>
                        </a:spcAft>
                      </a:pPr>
                      <a:r>
                        <a:rPr lang="el-GR" sz="1600">
                          <a:effectLst/>
                        </a:rPr>
                        <a:t>10</a:t>
                      </a:r>
                      <a:endParaRPr lang="el-GR" sz="1600">
                        <a:effectLst/>
                        <a:latin typeface="Courier New"/>
                        <a:ea typeface="Times New Roman"/>
                      </a:endParaRPr>
                    </a:p>
                  </a:txBody>
                  <a:tcPr marL="6350" marR="6350" marT="6350" marB="0" anchor="b"/>
                </a:tc>
                <a:tc>
                  <a:txBody>
                    <a:bodyPr/>
                    <a:lstStyle/>
                    <a:p>
                      <a:pPr algn="just">
                        <a:spcAft>
                          <a:spcPts val="0"/>
                        </a:spcAft>
                      </a:pPr>
                      <a:r>
                        <a:rPr lang="el-GR" sz="1600" dirty="0">
                          <a:effectLst/>
                        </a:rPr>
                        <a:t>11</a:t>
                      </a:r>
                      <a:endParaRPr lang="el-GR" sz="1600" dirty="0">
                        <a:effectLst/>
                        <a:latin typeface="Courier New"/>
                        <a:ea typeface="Times New Roman"/>
                      </a:endParaRPr>
                    </a:p>
                  </a:txBody>
                  <a:tcPr marL="6350" marR="6350" marT="6350" marB="0" anchor="b"/>
                </a:tc>
              </a:tr>
            </a:tbl>
          </a:graphicData>
        </a:graphic>
      </p:graphicFrame>
    </p:spTree>
    <p:extLst>
      <p:ext uri="{BB962C8B-B14F-4D97-AF65-F5344CB8AC3E}">
        <p14:creationId xmlns="" xmlns:p14="http://schemas.microsoft.com/office/powerpoint/2010/main" val="509339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Συντόμευση </a:t>
            </a:r>
            <a:r>
              <a:rPr lang="el-GR" dirty="0" smtClean="0"/>
              <a:t>Δραστηριοτήτων</a:t>
            </a:r>
            <a:r>
              <a:rPr lang="en-US" dirty="0" smtClean="0"/>
              <a:t> </a:t>
            </a:r>
            <a:r>
              <a:rPr lang="en-US" sz="3200" b="0" dirty="0" smtClean="0">
                <a:solidFill>
                  <a:prstClr val="white"/>
                </a:solidFill>
              </a:rPr>
              <a:t>9/9</a:t>
            </a:r>
            <a:endParaRPr lang="el-GR" dirty="0"/>
          </a:p>
        </p:txBody>
      </p:sp>
      <p:sp>
        <p:nvSpPr>
          <p:cNvPr id="3" name="2 - Θέση περιεχομένου"/>
          <p:cNvSpPr>
            <a:spLocks noGrp="1"/>
          </p:cNvSpPr>
          <p:nvPr>
            <p:ph idx="1"/>
          </p:nvPr>
        </p:nvSpPr>
        <p:spPr>
          <a:xfrm>
            <a:off x="251520" y="1340768"/>
            <a:ext cx="3754760" cy="4896544"/>
          </a:xfrm>
        </p:spPr>
        <p:txBody>
          <a:bodyPr>
            <a:normAutofit fontScale="92500" lnSpcReduction="10000"/>
          </a:bodyPr>
          <a:lstStyle/>
          <a:p>
            <a:pPr marL="0" indent="0">
              <a:buNone/>
            </a:pPr>
            <a:r>
              <a:rPr lang="el-GR" dirty="0" smtClean="0"/>
              <a:t>Εδώ παρουσιάζεται και μια τελευταία δυνατότητα βελτίωσης για διερεύνηση. Η δραστηριότητα </a:t>
            </a:r>
            <a:r>
              <a:rPr lang="en-US" dirty="0" smtClean="0"/>
              <a:t>H</a:t>
            </a:r>
            <a:r>
              <a:rPr lang="el-GR" dirty="0" smtClean="0"/>
              <a:t> μπορεί να συντομευτεί για μια ακόμη εβδομάδα (επιπλέον κόστος 2500€). Αυτό δεν θα έχει επίπτωση στη διάρκεια του έργου, αλλά θα επιτρέψει στην δραστηριότητα </a:t>
            </a:r>
            <a:r>
              <a:rPr lang="en-US" dirty="0" smtClean="0"/>
              <a:t>F</a:t>
            </a:r>
            <a:r>
              <a:rPr lang="el-GR" dirty="0" smtClean="0"/>
              <a:t> να εκτελεστεί 1 εβδομάδα αργότερα και έτσι να εξομαλυνθούν οι μέγιστες απαιτήσεις σε προσωπικό (1</a:t>
            </a:r>
            <a:r>
              <a:rPr lang="en-US" dirty="0" smtClean="0"/>
              <a:t>9</a:t>
            </a:r>
            <a:r>
              <a:rPr lang="el-GR" dirty="0" smtClean="0"/>
              <a:t> αντί 22 άτομα). Δηλαδή: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graphicFrame>
        <p:nvGraphicFramePr>
          <p:cNvPr id="5" name="Πίνακας 4"/>
          <p:cNvGraphicFramePr>
            <a:graphicFrameLocks noGrp="1"/>
          </p:cNvGraphicFramePr>
          <p:nvPr>
            <p:extLst>
              <p:ext uri="{D42A27DB-BD31-4B8C-83A1-F6EECF244321}">
                <p14:modId xmlns="" xmlns:p14="http://schemas.microsoft.com/office/powerpoint/2010/main" val="961498723"/>
              </p:ext>
            </p:extLst>
          </p:nvPr>
        </p:nvGraphicFramePr>
        <p:xfrm>
          <a:off x="4283968" y="1556792"/>
          <a:ext cx="4536500" cy="4412104"/>
        </p:xfrm>
        <a:graphic>
          <a:graphicData uri="http://schemas.openxmlformats.org/drawingml/2006/table">
            <a:tbl>
              <a:tblPr>
                <a:tableStyleId>{5C22544A-7EE6-4342-B048-85BDC9FD1C3A}</a:tableStyleId>
              </a:tblPr>
              <a:tblGrid>
                <a:gridCol w="261955"/>
                <a:gridCol w="503328"/>
                <a:gridCol w="515491"/>
                <a:gridCol w="168400"/>
                <a:gridCol w="280666"/>
                <a:gridCol w="280666"/>
                <a:gridCol w="280666"/>
                <a:gridCol w="280666"/>
                <a:gridCol w="280666"/>
                <a:gridCol w="280666"/>
                <a:gridCol w="280666"/>
                <a:gridCol w="280666"/>
                <a:gridCol w="280666"/>
                <a:gridCol w="280666"/>
                <a:gridCol w="280666"/>
              </a:tblGrid>
              <a:tr h="451664">
                <a:tc>
                  <a:txBody>
                    <a:bodyPr/>
                    <a:lstStyle/>
                    <a:p>
                      <a:pPr algn="just">
                        <a:spcAft>
                          <a:spcPts val="0"/>
                        </a:spcAft>
                      </a:pPr>
                      <a:r>
                        <a:rPr lang="el-GR" sz="1400" dirty="0">
                          <a:effectLst/>
                        </a:rPr>
                        <a:t> </a:t>
                      </a:r>
                      <a:endParaRPr lang="el-GR" sz="1000" dirty="0">
                        <a:effectLst/>
                        <a:latin typeface="Courier New"/>
                        <a:ea typeface="Times New Roman"/>
                      </a:endParaRPr>
                    </a:p>
                  </a:txBody>
                  <a:tcPr marL="6350" marR="6350" marT="6350" marB="0" anchor="ctr"/>
                </a:tc>
                <a:tc>
                  <a:txBody>
                    <a:bodyPr/>
                    <a:lstStyle/>
                    <a:p>
                      <a:pPr algn="just">
                        <a:spcAft>
                          <a:spcPts val="0"/>
                        </a:spcAft>
                      </a:pPr>
                      <a:r>
                        <a:rPr lang="en-GB" sz="1400" dirty="0">
                          <a:effectLst/>
                        </a:rPr>
                        <a:t>Διάρκ.</a:t>
                      </a:r>
                      <a:endParaRPr lang="el-GR" sz="1000" dirty="0">
                        <a:effectLst/>
                        <a:latin typeface="Courier New"/>
                        <a:ea typeface="Times New Roman"/>
                      </a:endParaRPr>
                    </a:p>
                  </a:txBody>
                  <a:tcPr marL="6350" marR="6350" marT="6350" marB="0" anchor="ctr"/>
                </a:tc>
                <a:tc>
                  <a:txBody>
                    <a:bodyPr/>
                    <a:lstStyle/>
                    <a:p>
                      <a:pPr algn="just">
                        <a:spcAft>
                          <a:spcPts val="0"/>
                        </a:spcAft>
                      </a:pPr>
                      <a:r>
                        <a:rPr lang="el-GR" sz="1400">
                          <a:effectLst/>
                        </a:rPr>
                        <a:t>Ά/εβδ</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r>
              <a:tr h="451664">
                <a:tc>
                  <a:txBody>
                    <a:bodyPr/>
                    <a:lstStyle/>
                    <a:p>
                      <a:pPr algn="just">
                        <a:spcAft>
                          <a:spcPts val="0"/>
                        </a:spcAft>
                      </a:pPr>
                      <a:r>
                        <a:rPr lang="en-US" sz="1400">
                          <a:effectLst/>
                        </a:rPr>
                        <a:t>A</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3</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11</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a:effectLst/>
                        </a:rPr>
                        <a:t>11</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400" dirty="0">
                          <a:effectLst/>
                        </a:rPr>
                        <a:t>11</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400" dirty="0">
                          <a:effectLst/>
                        </a:rPr>
                        <a:t>11</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r>
              <a:tr h="229143">
                <a:tc>
                  <a:txBody>
                    <a:bodyPr/>
                    <a:lstStyle/>
                    <a:p>
                      <a:pPr algn="just">
                        <a:spcAft>
                          <a:spcPts val="0"/>
                        </a:spcAft>
                      </a:pPr>
                      <a:r>
                        <a:rPr lang="en-US" sz="1400">
                          <a:effectLst/>
                        </a:rPr>
                        <a:t>B</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1</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8</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a:effectLst/>
                        </a:rPr>
                        <a:t>8</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400" dirty="0">
                          <a:effectLst/>
                        </a:rPr>
                        <a:t> </a:t>
                      </a:r>
                      <a:endParaRPr lang="el-GR" sz="1000" dirty="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r>
              <a:tr h="229143">
                <a:tc>
                  <a:txBody>
                    <a:bodyPr/>
                    <a:lstStyle/>
                    <a:p>
                      <a:pPr algn="just">
                        <a:spcAft>
                          <a:spcPts val="0"/>
                        </a:spcAft>
                      </a:pPr>
                      <a:r>
                        <a:rPr lang="en-US" sz="1400">
                          <a:effectLst/>
                        </a:rPr>
                        <a:t>D</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2</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5</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a:effectLst/>
                        </a:rPr>
                        <a:t>5</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400" dirty="0">
                          <a:effectLst/>
                        </a:rPr>
                        <a:t>5</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r>
              <a:tr h="451664">
                <a:tc>
                  <a:txBody>
                    <a:bodyPr/>
                    <a:lstStyle/>
                    <a:p>
                      <a:pPr algn="just">
                        <a:spcAft>
                          <a:spcPts val="0"/>
                        </a:spcAft>
                      </a:pPr>
                      <a:r>
                        <a:rPr lang="en-US" sz="1400">
                          <a:effectLst/>
                        </a:rPr>
                        <a:t>G</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3</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10</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a:effectLst/>
                        </a:rPr>
                        <a:t>10</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400" dirty="0">
                          <a:effectLst/>
                        </a:rPr>
                        <a:t>10</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400" dirty="0">
                          <a:effectLst/>
                        </a:rPr>
                        <a:t>10</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r>
              <a:tr h="451664">
                <a:tc>
                  <a:txBody>
                    <a:bodyPr/>
                    <a:lstStyle/>
                    <a:p>
                      <a:pPr algn="just">
                        <a:spcAft>
                          <a:spcPts val="0"/>
                        </a:spcAft>
                      </a:pPr>
                      <a:r>
                        <a:rPr lang="en-US" sz="1400">
                          <a:effectLst/>
                        </a:rPr>
                        <a:t>I</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2</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14</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a:effectLst/>
                        </a:rPr>
                        <a:t>14</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400" dirty="0">
                          <a:effectLst/>
                        </a:rPr>
                        <a:t>14</a:t>
                      </a:r>
                      <a:endParaRPr lang="el-GR" sz="1000" dirty="0">
                        <a:effectLst/>
                        <a:latin typeface="Courier New"/>
                        <a:ea typeface="Times New Roman"/>
                      </a:endParaRPr>
                    </a:p>
                  </a:txBody>
                  <a:tcPr marL="6350" marR="6350" marT="6350" marB="0" anchor="b">
                    <a:solidFill>
                      <a:schemeClr val="bg1">
                        <a:lumMod val="85000"/>
                      </a:schemeClr>
                    </a:solidFill>
                  </a:tcPr>
                </a:tc>
              </a:tr>
              <a:tr h="229143">
                <a:tc>
                  <a:txBody>
                    <a:bodyPr/>
                    <a:lstStyle/>
                    <a:p>
                      <a:pPr algn="just">
                        <a:spcAft>
                          <a:spcPts val="0"/>
                        </a:spcAft>
                      </a:pPr>
                      <a:r>
                        <a:rPr lang="en-US" sz="1400">
                          <a:effectLst/>
                        </a:rPr>
                        <a:t>C</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2</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5</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a:effectLst/>
                        </a:rPr>
                        <a:t>8</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400" dirty="0">
                          <a:effectLst/>
                        </a:rPr>
                        <a:t>8</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r>
              <a:tr h="451664">
                <a:tc>
                  <a:txBody>
                    <a:bodyPr/>
                    <a:lstStyle/>
                    <a:p>
                      <a:pPr algn="just">
                        <a:spcAft>
                          <a:spcPts val="0"/>
                        </a:spcAft>
                      </a:pPr>
                      <a:r>
                        <a:rPr lang="en-US" sz="1400">
                          <a:effectLst/>
                        </a:rPr>
                        <a:t>E</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1</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12</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a:effectLst/>
                        </a:rPr>
                        <a:t>12</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l-GR"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r>
              <a:tr h="229143">
                <a:tc>
                  <a:txBody>
                    <a:bodyPr/>
                    <a:lstStyle/>
                    <a:p>
                      <a:pPr algn="just">
                        <a:spcAft>
                          <a:spcPts val="0"/>
                        </a:spcAft>
                      </a:pPr>
                      <a:r>
                        <a:rPr lang="en-US" sz="1400">
                          <a:effectLst/>
                        </a:rPr>
                        <a:t>X</a:t>
                      </a:r>
                      <a:endParaRPr lang="el-GR" sz="1000">
                        <a:effectLst/>
                        <a:latin typeface="Courier New"/>
                        <a:ea typeface="Times New Roman"/>
                      </a:endParaRPr>
                    </a:p>
                  </a:txBody>
                  <a:tcPr marL="6350" marR="6350" marT="6350" marB="0" anchor="ctr"/>
                </a:tc>
                <a:tc>
                  <a:txBody>
                    <a:bodyPr/>
                    <a:lstStyle/>
                    <a:p>
                      <a:pPr algn="just">
                        <a:spcAft>
                          <a:spcPts val="0"/>
                        </a:spcAft>
                      </a:pPr>
                      <a:r>
                        <a:rPr lang="en-US" sz="1400">
                          <a:effectLst/>
                        </a:rPr>
                        <a:t>0</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dirty="0">
                          <a:effectLst/>
                        </a:rPr>
                        <a:t> </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r>
              <a:tr h="229143">
                <a:tc>
                  <a:txBody>
                    <a:bodyPr/>
                    <a:lstStyle/>
                    <a:p>
                      <a:pPr algn="just">
                        <a:spcAft>
                          <a:spcPts val="0"/>
                        </a:spcAft>
                      </a:pPr>
                      <a:r>
                        <a:rPr lang="en-US" sz="1400">
                          <a:effectLst/>
                        </a:rPr>
                        <a:t>F</a:t>
                      </a:r>
                      <a:endParaRPr lang="el-GR" sz="1000">
                        <a:effectLst/>
                        <a:latin typeface="Courier New"/>
                        <a:ea typeface="Times New Roman"/>
                      </a:endParaRPr>
                    </a:p>
                  </a:txBody>
                  <a:tcPr marL="6350" marR="6350" marT="6350" marB="0" anchor="ctr"/>
                </a:tc>
                <a:tc>
                  <a:txBody>
                    <a:bodyPr/>
                    <a:lstStyle/>
                    <a:p>
                      <a:pPr algn="just">
                        <a:spcAft>
                          <a:spcPts val="0"/>
                        </a:spcAft>
                      </a:pPr>
                      <a:r>
                        <a:rPr lang="en-US" sz="1400">
                          <a:effectLst/>
                        </a:rPr>
                        <a:t>1</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a:effectLst/>
                        </a:rPr>
                        <a:t>5</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dirty="0">
                          <a:effectLst/>
                        </a:rPr>
                        <a:t> </a:t>
                      </a:r>
                      <a:endParaRPr lang="el-GR" sz="1000" dirty="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sym typeface="Wingdings"/>
                        </a:rPr>
                        <a:t></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a:effectLst/>
                        </a:rPr>
                        <a:t>5</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r>
              <a:tr h="229143">
                <a:tc>
                  <a:txBody>
                    <a:bodyPr/>
                    <a:lstStyle/>
                    <a:p>
                      <a:pPr algn="just">
                        <a:spcAft>
                          <a:spcPts val="0"/>
                        </a:spcAft>
                      </a:pPr>
                      <a:r>
                        <a:rPr lang="en-US" sz="1400" dirty="0" smtClean="0">
                          <a:effectLst/>
                        </a:rPr>
                        <a:t>H</a:t>
                      </a:r>
                      <a:endParaRPr lang="el-GR" sz="1000" dirty="0">
                        <a:effectLst/>
                        <a:latin typeface="Courier New"/>
                        <a:ea typeface="Times New Roman"/>
                      </a:endParaRPr>
                    </a:p>
                  </a:txBody>
                  <a:tcPr marL="6350" marR="6350" marT="6350" marB="0" anchor="ctr"/>
                </a:tc>
                <a:tc>
                  <a:txBody>
                    <a:bodyPr/>
                    <a:lstStyle/>
                    <a:p>
                      <a:pPr algn="just">
                        <a:spcAft>
                          <a:spcPts val="0"/>
                        </a:spcAft>
                      </a:pPr>
                      <a:r>
                        <a:rPr lang="en-US" sz="1400" dirty="0" smtClean="0">
                          <a:effectLst/>
                        </a:rPr>
                        <a:t>2</a:t>
                      </a:r>
                      <a:endParaRPr lang="el-GR" sz="1000" dirty="0">
                        <a:effectLst/>
                        <a:latin typeface="Courier New"/>
                        <a:ea typeface="Times New Roman"/>
                      </a:endParaRPr>
                    </a:p>
                  </a:txBody>
                  <a:tcPr marL="6350" marR="6350" marT="6350" marB="0" anchor="ctr"/>
                </a:tc>
                <a:tc>
                  <a:txBody>
                    <a:bodyPr/>
                    <a:lstStyle/>
                    <a:p>
                      <a:pPr algn="just">
                        <a:spcAft>
                          <a:spcPts val="0"/>
                        </a:spcAft>
                      </a:pPr>
                      <a:r>
                        <a:rPr lang="en-US" sz="1400" dirty="0" smtClean="0">
                          <a:effectLst/>
                        </a:rPr>
                        <a:t>9</a:t>
                      </a:r>
                      <a:endParaRPr lang="el-GR" sz="1000" dirty="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sym typeface="Wingdings"/>
                        </a:rPr>
                        <a:t></a:t>
                      </a:r>
                      <a:endParaRPr lang="el-GR" sz="1000">
                        <a:effectLst/>
                        <a:latin typeface="Courier New"/>
                        <a:ea typeface="Times New Roman"/>
                      </a:endParaRPr>
                    </a:p>
                  </a:txBody>
                  <a:tcPr marL="6350" marR="6350" marT="6350" marB="0" anchor="b"/>
                </a:tc>
                <a:tc>
                  <a:txBody>
                    <a:bodyPr/>
                    <a:lstStyle/>
                    <a:p>
                      <a:pPr algn="just">
                        <a:spcAft>
                          <a:spcPts val="0"/>
                        </a:spcAft>
                      </a:pPr>
                      <a:r>
                        <a:rPr lang="en-US" sz="1400" dirty="0" smtClean="0">
                          <a:effectLst/>
                        </a:rPr>
                        <a:t>9</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US" sz="1400" dirty="0" smtClean="0">
                          <a:effectLst/>
                        </a:rPr>
                        <a:t>9</a:t>
                      </a:r>
                      <a:endParaRPr lang="el-GR" sz="1000" dirty="0">
                        <a:effectLst/>
                        <a:latin typeface="Courier New"/>
                        <a:ea typeface="Times New Roman"/>
                      </a:endParaRPr>
                    </a:p>
                  </a:txBody>
                  <a:tcPr marL="6350" marR="6350" marT="6350" marB="0" anchor="b">
                    <a:solidFill>
                      <a:schemeClr val="bg1">
                        <a:lumMod val="85000"/>
                      </a:schemeClr>
                    </a:solidFill>
                  </a:tcP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b"/>
                </a:tc>
              </a:tr>
              <a:tr h="327262">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ctr"/>
                </a:tc>
                <a:tc>
                  <a:txBody>
                    <a:bodyPr/>
                    <a:lstStyle/>
                    <a:p>
                      <a:pPr algn="just">
                        <a:spcAft>
                          <a:spcPts val="0"/>
                        </a:spcAft>
                      </a:pPr>
                      <a:r>
                        <a:rPr lang="el-GR" sz="1400" dirty="0" err="1" smtClean="0">
                          <a:effectLst/>
                        </a:rPr>
                        <a:t>Σύνολ</a:t>
                      </a:r>
                      <a:r>
                        <a:rPr lang="en-US" sz="1400" dirty="0" smtClean="0">
                          <a:effectLst/>
                        </a:rPr>
                        <a:t>.</a:t>
                      </a:r>
                      <a:endParaRPr lang="el-GR" sz="1000" dirty="0">
                        <a:effectLst/>
                        <a:latin typeface="Courier New"/>
                        <a:ea typeface="Times New Roman"/>
                      </a:endParaRPr>
                    </a:p>
                  </a:txBody>
                  <a:tcPr marL="6350" marR="6350" marT="6350" marB="0" anchor="ctr"/>
                </a:tc>
                <a:tc>
                  <a:txBody>
                    <a:bodyPr/>
                    <a:lstStyle/>
                    <a:p>
                      <a:pPr algn="just">
                        <a:spcAft>
                          <a:spcPts val="0"/>
                        </a:spcAft>
                      </a:pPr>
                      <a:r>
                        <a:rPr lang="el-GR" sz="1400">
                          <a:effectLst/>
                        </a:rPr>
                        <a:t>:</a:t>
                      </a:r>
                      <a:r>
                        <a:rPr lang="en-GB" sz="1400">
                          <a:effectLst/>
                        </a:rPr>
                        <a:t> </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a:effectLst/>
                        </a:rPr>
                        <a:t>11</a:t>
                      </a:r>
                      <a:endParaRPr lang="el-GR" sz="1000" dirty="0">
                        <a:effectLst/>
                        <a:latin typeface="Courier New"/>
                        <a:ea typeface="Times New Roman"/>
                      </a:endParaRPr>
                    </a:p>
                  </a:txBody>
                  <a:tcPr marL="6350" marR="6350" marT="6350" marB="0" anchor="b"/>
                </a:tc>
                <a:tc>
                  <a:txBody>
                    <a:bodyPr/>
                    <a:lstStyle/>
                    <a:p>
                      <a:pPr algn="just">
                        <a:spcAft>
                          <a:spcPts val="0"/>
                        </a:spcAft>
                      </a:pPr>
                      <a:r>
                        <a:rPr lang="el-GR" sz="1400">
                          <a:effectLst/>
                        </a:rPr>
                        <a:t>11</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11</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16</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13</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17</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15</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smtClean="0">
                          <a:effectLst/>
                        </a:rPr>
                        <a:t>1</a:t>
                      </a:r>
                      <a:r>
                        <a:rPr lang="en-US" sz="1400" dirty="0" smtClean="0">
                          <a:effectLst/>
                        </a:rPr>
                        <a:t>9</a:t>
                      </a:r>
                      <a:endParaRPr lang="el-GR" sz="1000" dirty="0">
                        <a:effectLst/>
                        <a:latin typeface="Courier New"/>
                        <a:ea typeface="Times New Roman"/>
                      </a:endParaRPr>
                    </a:p>
                  </a:txBody>
                  <a:tcPr marL="6350" marR="6350" marT="6350" marB="0" anchor="b"/>
                </a:tc>
                <a:tc>
                  <a:txBody>
                    <a:bodyPr/>
                    <a:lstStyle/>
                    <a:p>
                      <a:pPr algn="just">
                        <a:spcAft>
                          <a:spcPts val="0"/>
                        </a:spcAft>
                      </a:pPr>
                      <a:r>
                        <a:rPr lang="el-GR" sz="1400" dirty="0" smtClean="0">
                          <a:effectLst/>
                        </a:rPr>
                        <a:t>1</a:t>
                      </a:r>
                      <a:r>
                        <a:rPr lang="en-US" sz="1400" dirty="0" smtClean="0">
                          <a:effectLst/>
                        </a:rPr>
                        <a:t>9</a:t>
                      </a:r>
                      <a:endParaRPr lang="el-GR" sz="1000" dirty="0">
                        <a:effectLst/>
                        <a:latin typeface="Courier New"/>
                        <a:ea typeface="Times New Roman"/>
                      </a:endParaRPr>
                    </a:p>
                  </a:txBody>
                  <a:tcPr marL="6350" marR="6350" marT="6350" marB="0" anchor="b"/>
                </a:tc>
                <a:tc>
                  <a:txBody>
                    <a:bodyPr/>
                    <a:lstStyle/>
                    <a:p>
                      <a:pPr algn="just">
                        <a:spcAft>
                          <a:spcPts val="0"/>
                        </a:spcAft>
                      </a:pPr>
                      <a:r>
                        <a:rPr lang="el-GR" sz="1400">
                          <a:effectLst/>
                        </a:rPr>
                        <a:t>14</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14</a:t>
                      </a:r>
                      <a:endParaRPr lang="el-GR" sz="1000">
                        <a:effectLst/>
                        <a:latin typeface="Courier New"/>
                        <a:ea typeface="Times New Roman"/>
                      </a:endParaRPr>
                    </a:p>
                  </a:txBody>
                  <a:tcPr marL="6350" marR="6350" marT="6350" marB="0" anchor="b"/>
                </a:tc>
              </a:tr>
              <a:tr h="451664">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a:effectLst/>
                        </a:rPr>
                        <a:t> </a:t>
                      </a:r>
                      <a:endParaRPr lang="el-GR" sz="1000">
                        <a:effectLst/>
                        <a:latin typeface="Courier New"/>
                        <a:ea typeface="Times New Roman"/>
                      </a:endParaRPr>
                    </a:p>
                  </a:txBody>
                  <a:tcPr marL="6350" marR="6350" marT="6350" marB="0" anchor="ctr"/>
                </a:tc>
                <a:tc>
                  <a:txBody>
                    <a:bodyPr/>
                    <a:lstStyle/>
                    <a:p>
                      <a:pPr algn="just">
                        <a:spcAft>
                          <a:spcPts val="0"/>
                        </a:spcAft>
                      </a:pPr>
                      <a:r>
                        <a:rPr lang="en-GB" sz="1400" dirty="0">
                          <a:effectLst/>
                        </a:rPr>
                        <a:t> </a:t>
                      </a:r>
                      <a:endParaRPr lang="el-GR" sz="1000" dirty="0">
                        <a:effectLst/>
                        <a:latin typeface="Courier New"/>
                        <a:ea typeface="Times New Roman"/>
                      </a:endParaRPr>
                    </a:p>
                  </a:txBody>
                  <a:tcPr marL="6350" marR="6350" marT="6350" marB="0" anchor="ctr"/>
                </a:tc>
                <a:tc>
                  <a:txBody>
                    <a:bodyPr/>
                    <a:lstStyle/>
                    <a:p>
                      <a:pPr algn="just">
                        <a:spcAft>
                          <a:spcPts val="0"/>
                        </a:spcAft>
                      </a:pPr>
                      <a:r>
                        <a:rPr lang="en-GB" sz="1400">
                          <a:effectLst/>
                        </a:rPr>
                        <a:t>0</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1</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2</a:t>
                      </a:r>
                      <a:endParaRPr lang="el-GR" sz="1000">
                        <a:effectLst/>
                        <a:latin typeface="Courier New"/>
                        <a:ea typeface="Times New Roman"/>
                      </a:endParaRPr>
                    </a:p>
                  </a:txBody>
                  <a:tcPr marL="6350" marR="6350" marT="6350" marB="0" anchor="b"/>
                </a:tc>
                <a:tc>
                  <a:txBody>
                    <a:bodyPr/>
                    <a:lstStyle/>
                    <a:p>
                      <a:pPr algn="just">
                        <a:spcAft>
                          <a:spcPts val="0"/>
                        </a:spcAft>
                      </a:pPr>
                      <a:r>
                        <a:rPr lang="en-GB" sz="1400">
                          <a:effectLst/>
                        </a:rPr>
                        <a:t>3</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4</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5</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6</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7</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8</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9</a:t>
                      </a:r>
                      <a:endParaRPr lang="el-GR" sz="1000">
                        <a:effectLst/>
                        <a:latin typeface="Courier New"/>
                        <a:ea typeface="Times New Roman"/>
                      </a:endParaRPr>
                    </a:p>
                  </a:txBody>
                  <a:tcPr marL="6350" marR="6350" marT="6350" marB="0" anchor="b"/>
                </a:tc>
                <a:tc>
                  <a:txBody>
                    <a:bodyPr/>
                    <a:lstStyle/>
                    <a:p>
                      <a:pPr algn="just">
                        <a:spcAft>
                          <a:spcPts val="0"/>
                        </a:spcAft>
                      </a:pPr>
                      <a:r>
                        <a:rPr lang="el-GR" sz="1400">
                          <a:effectLst/>
                        </a:rPr>
                        <a:t>10</a:t>
                      </a:r>
                      <a:endParaRPr lang="el-GR" sz="1000">
                        <a:effectLst/>
                        <a:latin typeface="Courier New"/>
                        <a:ea typeface="Times New Roman"/>
                      </a:endParaRPr>
                    </a:p>
                  </a:txBody>
                  <a:tcPr marL="6350" marR="6350" marT="6350" marB="0" anchor="b"/>
                </a:tc>
                <a:tc>
                  <a:txBody>
                    <a:bodyPr/>
                    <a:lstStyle/>
                    <a:p>
                      <a:pPr algn="just">
                        <a:spcAft>
                          <a:spcPts val="0"/>
                        </a:spcAft>
                      </a:pPr>
                      <a:r>
                        <a:rPr lang="el-GR" sz="1400" dirty="0">
                          <a:effectLst/>
                        </a:rPr>
                        <a:t>11</a:t>
                      </a:r>
                      <a:endParaRPr lang="el-GR" sz="1000" dirty="0">
                        <a:effectLst/>
                        <a:latin typeface="Courier New"/>
                        <a:ea typeface="Times New Roman"/>
                      </a:endParaRPr>
                    </a:p>
                  </a:txBody>
                  <a:tcPr marL="6350" marR="6350" marT="6350" marB="0" anchor="b"/>
                </a:tc>
              </a:tr>
            </a:tbl>
          </a:graphicData>
        </a:graphic>
      </p:graphicFrame>
    </p:spTree>
    <p:extLst>
      <p:ext uri="{BB962C8B-B14F-4D97-AF65-F5344CB8AC3E}">
        <p14:creationId xmlns="" xmlns:p14="http://schemas.microsoft.com/office/powerpoint/2010/main" val="2742183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Στοχαστική Ανάλυση του Χρονικού Προγραμματισμού</a:t>
            </a:r>
            <a:r>
              <a:rPr lang="en-US" dirty="0" smtClean="0"/>
              <a:t> </a:t>
            </a:r>
            <a:r>
              <a:rPr lang="en-US" sz="3200" b="0" dirty="0" smtClean="0">
                <a:solidFill>
                  <a:prstClr val="white"/>
                </a:solidFill>
              </a:rPr>
              <a:t>1/5</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a:t>Σε πολλά έργα, η χρονική διάρκεια μιας δραστηριότητας (ή περισσοτέρων) δεν είναι γνωστή με ακρίβεια αλλά με προσέγγιση ή όπως λέμε ‘περίπου’. Οι λόγοι είναι πολλοί και διαφορετικοί, π.χ., σε έργα έρευνας &amp; ανάπτυξης όπου είναι δύσκολη η εκτίμηση της διάρκειας, ή σε κατασκευές όπου ο καιρικές συνθήκες παίζουν σημαντικό ρόλο, ή σε μεταφορές όπου η κυκλοφοριακή συμφόρηση δεν είναι από πριν γνωστή.</a:t>
            </a:r>
          </a:p>
          <a:p>
            <a:r>
              <a:rPr lang="el-GR" dirty="0"/>
              <a:t>Σε αυτές τις περιπτώσεις ο υπεύθυνος πρέπει να δώσει τρεις (3) τιμές για την διάρκεια κάθε δραστηριότητας. Την ‘συνηθισμένη’ ή ‘πιο πιθανή’ διάρκεια (</a:t>
            </a:r>
            <a:r>
              <a:rPr lang="en-US" i="1" dirty="0"/>
              <a:t>m</a:t>
            </a:r>
            <a:r>
              <a:rPr lang="el-GR" dirty="0"/>
              <a:t>) η οποία συνήθως βασίζεται σε προηγούμενες εμπειρίες ή εκτιμήσεις, συνοδευόμενη από άλλες δύο τιμές: Α) την ‘πιο αισιόδοξη’ ή ‘συντομότερη δυνατή’ διάρκεια (</a:t>
            </a:r>
            <a:r>
              <a:rPr lang="el-GR" i="1" dirty="0"/>
              <a:t>α</a:t>
            </a:r>
            <a:r>
              <a:rPr lang="el-GR" dirty="0"/>
              <a:t>) που θα μπορούσε να έχει η δραστηριότητα, και, Β) την ‘πιο απαισιόδοξη’ ή ‘μεγαλύτερη’ διάρκεια (</a:t>
            </a:r>
            <a:r>
              <a:rPr lang="el-GR" i="1" dirty="0"/>
              <a:t>β</a:t>
            </a:r>
            <a:r>
              <a:rPr lang="el-GR" dirty="0"/>
              <a:t>) που θα μπορούσε να τύχει για τη δραστηριότητα αυτή</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 xmlns:p14="http://schemas.microsoft.com/office/powerpoint/2010/main" val="957287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75" y="-598376"/>
            <a:ext cx="9144000" cy="1196752"/>
          </a:xfrm>
        </p:spPr>
        <p:txBody>
          <a:bodyPr>
            <a:normAutofit/>
          </a:bodyPr>
          <a:lstStyle/>
          <a:p>
            <a:r>
              <a:rPr lang="el-GR" dirty="0" smtClean="0"/>
              <a:t>Στοχαστική Ανάλυση του Χρονικού Προγραμματισμού</a:t>
            </a:r>
            <a:r>
              <a:rPr lang="en-US" dirty="0" smtClean="0"/>
              <a:t> </a:t>
            </a:r>
            <a:r>
              <a:rPr lang="en-US" sz="3200" b="0" dirty="0" smtClean="0">
                <a:solidFill>
                  <a:prstClr val="white"/>
                </a:solidFill>
              </a:rPr>
              <a:t>2/5</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Ορθογώνιο 7"/>
          <p:cNvSpPr/>
          <p:nvPr/>
        </p:nvSpPr>
        <p:spPr>
          <a:xfrm>
            <a:off x="3347864" y="836712"/>
            <a:ext cx="1811650" cy="400110"/>
          </a:xfrm>
          <a:prstGeom prst="rect">
            <a:avLst/>
          </a:prstGeom>
        </p:spPr>
        <p:txBody>
          <a:bodyPr wrap="none">
            <a:spAutoFit/>
          </a:bodyPr>
          <a:lstStyle/>
          <a:p>
            <a:r>
              <a:rPr lang="el-GR" sz="2000" dirty="0">
                <a:latin typeface="+mn-lt"/>
              </a:rPr>
              <a:t>Κατανομή Βήτα</a:t>
            </a:r>
          </a:p>
        </p:txBody>
      </p:sp>
      <p:pic>
        <p:nvPicPr>
          <p:cNvPr id="9" name="Εικόνα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30552" y="1923288"/>
            <a:ext cx="4882896" cy="3011424"/>
          </a:xfrm>
          <a:prstGeom prst="rect">
            <a:avLst/>
          </a:prstGeom>
        </p:spPr>
      </p:pic>
    </p:spTree>
    <p:extLst>
      <p:ext uri="{BB962C8B-B14F-4D97-AF65-F5344CB8AC3E}">
        <p14:creationId xmlns="" xmlns:p14="http://schemas.microsoft.com/office/powerpoint/2010/main" val="862253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Στοχαστική Ανάλυση του Χρονικού </a:t>
            </a:r>
            <a:r>
              <a:rPr lang="el-GR" dirty="0" smtClean="0"/>
              <a:t>Προγραμματισμού</a:t>
            </a:r>
            <a:r>
              <a:rPr lang="en-US" dirty="0" smtClean="0"/>
              <a:t> </a:t>
            </a:r>
            <a:r>
              <a:rPr lang="en-US" sz="3200" b="0" dirty="0" smtClean="0">
                <a:solidFill>
                  <a:prstClr val="white"/>
                </a:solidFill>
              </a:rPr>
              <a:t>3/5</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Έχοντας τις τρείς αυτές τιμές μπορούμε να υπολογίσουμε την κατανομή ‘Βήτα’ που ορίζεται από τη αναμενόμενη μέση διάρκεια (</a:t>
            </a:r>
            <a:r>
              <a:rPr lang="el-GR" i="1" dirty="0" smtClean="0"/>
              <a:t>μ</a:t>
            </a:r>
            <a:r>
              <a:rPr lang="el-GR" dirty="0" smtClean="0"/>
              <a:t>) &amp; την τυπική απόκλιση (</a:t>
            </a:r>
            <a:r>
              <a:rPr lang="el-GR" i="1" dirty="0" smtClean="0"/>
              <a:t>σ</a:t>
            </a:r>
            <a:r>
              <a:rPr lang="el-GR" dirty="0" smtClean="0"/>
              <a:t>) της δραστηριότητας (</a:t>
            </a:r>
            <a:r>
              <a:rPr lang="en-US" i="1" dirty="0" err="1" smtClean="0"/>
              <a:t>i</a:t>
            </a:r>
            <a:r>
              <a:rPr lang="el-GR" dirty="0" smtClean="0"/>
              <a:t>). Ο υπολογισμός γίνεται με τους δυο παρακάτω τύπους:</a:t>
            </a:r>
          </a:p>
          <a:p>
            <a:r>
              <a:rPr lang="el-GR" i="1" dirty="0" smtClean="0"/>
              <a:t>μ</a:t>
            </a:r>
            <a:r>
              <a:rPr lang="en-US" i="1" baseline="-25000" dirty="0" err="1" smtClean="0"/>
              <a:t>i</a:t>
            </a:r>
            <a:r>
              <a:rPr lang="el-GR" dirty="0" smtClean="0"/>
              <a:t> = (</a:t>
            </a:r>
            <a:r>
              <a:rPr lang="el-GR" i="1" dirty="0" smtClean="0"/>
              <a:t>α</a:t>
            </a:r>
            <a:r>
              <a:rPr lang="el-GR" dirty="0" smtClean="0"/>
              <a:t> + 4</a:t>
            </a:r>
            <a:r>
              <a:rPr lang="en-US" i="1" dirty="0" smtClean="0"/>
              <a:t>m</a:t>
            </a:r>
            <a:r>
              <a:rPr lang="el-GR" dirty="0" smtClean="0"/>
              <a:t> + </a:t>
            </a:r>
            <a:r>
              <a:rPr lang="el-GR" i="1" dirty="0" smtClean="0"/>
              <a:t>β</a:t>
            </a:r>
            <a:r>
              <a:rPr lang="el-GR" dirty="0" smtClean="0"/>
              <a:t>) / 6,		(1)</a:t>
            </a:r>
          </a:p>
          <a:p>
            <a:r>
              <a:rPr lang="el-GR" i="1" dirty="0" smtClean="0"/>
              <a:t>σ</a:t>
            </a:r>
            <a:r>
              <a:rPr lang="en-US" i="1" baseline="-25000" dirty="0" err="1" smtClean="0"/>
              <a:t>i</a:t>
            </a:r>
            <a:r>
              <a:rPr lang="el-GR" dirty="0" smtClean="0"/>
              <a:t> = (</a:t>
            </a:r>
            <a:r>
              <a:rPr lang="el-GR" i="1" dirty="0" smtClean="0"/>
              <a:t>β</a:t>
            </a:r>
            <a:r>
              <a:rPr lang="el-GR" dirty="0" smtClean="0"/>
              <a:t> – </a:t>
            </a:r>
            <a:r>
              <a:rPr lang="el-GR" i="1" dirty="0" smtClean="0"/>
              <a:t>α</a:t>
            </a:r>
            <a:r>
              <a:rPr lang="el-GR" dirty="0" smtClean="0"/>
              <a:t>) / 6		</a:t>
            </a:r>
            <a:r>
              <a:rPr lang="en-US" dirty="0" smtClean="0"/>
              <a:t>	</a:t>
            </a:r>
            <a:r>
              <a:rPr lang="el-GR" dirty="0" smtClean="0"/>
              <a:t>(2)</a:t>
            </a:r>
          </a:p>
          <a:p>
            <a:pPr>
              <a:buNone/>
            </a:pPr>
            <a:r>
              <a:rPr lang="el-GR" dirty="0" smtClean="0"/>
              <a:t>Έχοντας όλα τα ζεύγη (</a:t>
            </a:r>
            <a:r>
              <a:rPr lang="el-GR" i="1" dirty="0" smtClean="0"/>
              <a:t>μ</a:t>
            </a:r>
            <a:r>
              <a:rPr lang="en-US" i="1" baseline="-25000" dirty="0" err="1" smtClean="0"/>
              <a:t>i</a:t>
            </a:r>
            <a:r>
              <a:rPr lang="el-GR" dirty="0" smtClean="0"/>
              <a:t>,</a:t>
            </a:r>
            <a:r>
              <a:rPr lang="el-GR" i="1" dirty="0" smtClean="0"/>
              <a:t>σ</a:t>
            </a:r>
            <a:r>
              <a:rPr lang="en-US" i="1" baseline="-25000" dirty="0" err="1" smtClean="0"/>
              <a:t>i</a:t>
            </a:r>
            <a:r>
              <a:rPr lang="el-GR" dirty="0" smtClean="0"/>
              <a:t>) των δραστηριοτήτων υπολογίζουμε την συνολική ‘Κανονική’ κατανομή όλου του έργου από τα παρακάτω αθροίσματα των επί μέρους κατανομών:</a:t>
            </a:r>
          </a:p>
          <a:p>
            <a:r>
              <a:rPr lang="el-GR" i="1" dirty="0" smtClean="0"/>
              <a:t>μ</a:t>
            </a:r>
            <a:r>
              <a:rPr lang="el-GR" i="1" baseline="-25000" dirty="0" smtClean="0"/>
              <a:t>ε</a:t>
            </a:r>
            <a:r>
              <a:rPr lang="el-GR" dirty="0" smtClean="0"/>
              <a:t> = Σ(</a:t>
            </a:r>
            <a:r>
              <a:rPr lang="el-GR" i="1" dirty="0" smtClean="0"/>
              <a:t>μ</a:t>
            </a:r>
            <a:r>
              <a:rPr lang="en-US" i="1" baseline="-25000" dirty="0" err="1" smtClean="0"/>
              <a:t>i</a:t>
            </a:r>
            <a:r>
              <a:rPr lang="el-GR" dirty="0" smtClean="0"/>
              <a:t>)			(3)</a:t>
            </a:r>
          </a:p>
          <a:p>
            <a:r>
              <a:rPr lang="el-GR" i="1" dirty="0" smtClean="0"/>
              <a:t>σ</a:t>
            </a:r>
            <a:r>
              <a:rPr lang="el-GR" i="1" baseline="-25000" dirty="0" smtClean="0"/>
              <a:t>ε</a:t>
            </a:r>
            <a:r>
              <a:rPr lang="el-GR" dirty="0" smtClean="0"/>
              <a:t> = √(Σ(</a:t>
            </a:r>
            <a:r>
              <a:rPr lang="el-GR" i="1" dirty="0" smtClean="0"/>
              <a:t>σ</a:t>
            </a:r>
            <a:r>
              <a:rPr lang="en-US" i="1" baseline="-25000" dirty="0" err="1" smtClean="0"/>
              <a:t>i</a:t>
            </a:r>
            <a:r>
              <a:rPr lang="el-GR" baseline="30000" dirty="0" smtClean="0"/>
              <a:t>2</a:t>
            </a:r>
            <a:r>
              <a:rPr lang="el-GR" dirty="0" smtClean="0"/>
              <a:t>))			(4)</a:t>
            </a:r>
          </a:p>
          <a:p>
            <a:r>
              <a:rPr lang="el-GR" dirty="0" smtClean="0"/>
              <a:t>Σημειώστε ότι, οι τυπικές αποκλίσεις πρέπει πρώτα να υψωθούν στο τετράγωνο, να γίνουν δηλαδή διασπορές, και αφού αθροιστούν, η τετραγωνική ρίζα μετατρέπει το άθροισμα πάλι σε τυπική απόκλιση.</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 xmlns:p14="http://schemas.microsoft.com/office/powerpoint/2010/main" val="3039615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Στοχαστική Ανάλυση του Χρονικού </a:t>
            </a:r>
            <a:r>
              <a:rPr lang="el-GR" dirty="0" smtClean="0"/>
              <a:t>Προγραμματισμού</a:t>
            </a:r>
            <a:r>
              <a:rPr lang="en-US" dirty="0" smtClean="0"/>
              <a:t> </a:t>
            </a:r>
            <a:r>
              <a:rPr lang="en-US" sz="3200" b="0" dirty="0" smtClean="0">
                <a:solidFill>
                  <a:prstClr val="white"/>
                </a:solidFill>
              </a:rPr>
              <a:t>4/5</a:t>
            </a:r>
            <a:endParaRPr lang="el-GR" dirty="0"/>
          </a:p>
        </p:txBody>
      </p:sp>
      <p:sp>
        <p:nvSpPr>
          <p:cNvPr id="3" name="2 - Θέση περιεχομένου"/>
          <p:cNvSpPr>
            <a:spLocks noGrp="1"/>
          </p:cNvSpPr>
          <p:nvPr>
            <p:ph idx="1"/>
          </p:nvPr>
        </p:nvSpPr>
        <p:spPr/>
        <p:txBody>
          <a:bodyPr>
            <a:normAutofit/>
          </a:bodyPr>
          <a:lstStyle/>
          <a:p>
            <a:r>
              <a:rPr lang="el-GR" dirty="0" smtClean="0"/>
              <a:t>Από την στατιστική θεωρεία γνωρίζουμε ότι, όταν αθροίζουμε ένα μεγάλο αριθμό στοχαστικών μεταβλητών (με ίδια κατανομή) προκύπτει επίσης στοχαστική μεταβλητή που ακολουθεί την κανονική κατανομή (</a:t>
            </a:r>
            <a:r>
              <a:rPr lang="en-US" dirty="0" smtClean="0"/>
              <a:t>Gaussian</a:t>
            </a:r>
            <a:r>
              <a:rPr lang="el-GR" dirty="0" smtClean="0"/>
              <a:t>) η οποία έχει μέση τιμή ίση με το άθροισμα των μέσων τιμών των επιμέρους κατανομών (3) και διασπορά (</a:t>
            </a:r>
            <a:r>
              <a:rPr lang="en-GB" dirty="0" smtClean="0"/>
              <a:t>Variance</a:t>
            </a:r>
            <a:r>
              <a:rPr lang="el-GR" dirty="0" smtClean="0"/>
              <a:t>) ίση με το άθροισμα των διασπορών τους (4).</a:t>
            </a:r>
          </a:p>
          <a:p>
            <a:r>
              <a:rPr lang="el-GR" dirty="0" smtClean="0"/>
              <a:t>Στην περίπτωση των δραστηριοτήτων ενός έργου, κάθε μια τους ακολουθεί την κατανομή Βήτα αλλά το άθροισμα τους που αφορά τη συνολική διάρκεια του έργου ακολουθεί τη Κανονική κατανομή.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 xmlns:p14="http://schemas.microsoft.com/office/powerpoint/2010/main" val="1325875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Στοχαστική Ανάλυση του Χρονικού </a:t>
            </a:r>
            <a:r>
              <a:rPr lang="el-GR" dirty="0" smtClean="0"/>
              <a:t>Προγραμματισμού</a:t>
            </a:r>
            <a:r>
              <a:rPr lang="en-US" dirty="0" smtClean="0"/>
              <a:t> </a:t>
            </a:r>
            <a:r>
              <a:rPr lang="en-US" sz="3200" b="0" dirty="0" smtClean="0">
                <a:solidFill>
                  <a:prstClr val="white"/>
                </a:solidFill>
              </a:rPr>
              <a:t>5/5</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2412" y="1585912"/>
            <a:ext cx="8639175" cy="3686175"/>
          </a:xfrm>
          <a:prstGeom prst="rect">
            <a:avLst/>
          </a:prstGeom>
        </p:spPr>
      </p:pic>
      <p:sp>
        <p:nvSpPr>
          <p:cNvPr id="7" name="Ορθογώνιο 6"/>
          <p:cNvSpPr/>
          <p:nvPr/>
        </p:nvSpPr>
        <p:spPr>
          <a:xfrm>
            <a:off x="2915816" y="5589240"/>
            <a:ext cx="3623236" cy="461665"/>
          </a:xfrm>
          <a:prstGeom prst="rect">
            <a:avLst/>
          </a:prstGeom>
        </p:spPr>
        <p:txBody>
          <a:bodyPr wrap="none">
            <a:spAutoFit/>
          </a:bodyPr>
          <a:lstStyle/>
          <a:p>
            <a:r>
              <a:rPr lang="el-GR" sz="2400" dirty="0" smtClean="0">
                <a:latin typeface="+mn-lt"/>
              </a:rPr>
              <a:t>Τυπική </a:t>
            </a:r>
            <a:r>
              <a:rPr lang="en-GB" sz="2400" dirty="0" err="1" smtClean="0">
                <a:latin typeface="+mn-lt"/>
              </a:rPr>
              <a:t>Κανονική</a:t>
            </a:r>
            <a:r>
              <a:rPr lang="en-GB" sz="2400" dirty="0" smtClean="0">
                <a:latin typeface="+mn-lt"/>
              </a:rPr>
              <a:t> </a:t>
            </a:r>
            <a:r>
              <a:rPr lang="en-GB" sz="2400" dirty="0" err="1">
                <a:latin typeface="+mn-lt"/>
              </a:rPr>
              <a:t>Κατανομή</a:t>
            </a:r>
            <a:endParaRPr lang="el-GR" sz="2400" dirty="0">
              <a:latin typeface="+mn-lt"/>
            </a:endParaRPr>
          </a:p>
        </p:txBody>
      </p:sp>
    </p:spTree>
    <p:extLst>
      <p:ext uri="{BB962C8B-B14F-4D97-AF65-F5344CB8AC3E}">
        <p14:creationId xmlns="" xmlns:p14="http://schemas.microsoft.com/office/powerpoint/2010/main" val="242345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8970" y="1433845"/>
            <a:ext cx="7562056" cy="2882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Ορθογώνιο 4"/>
          <p:cNvSpPr/>
          <p:nvPr/>
        </p:nvSpPr>
        <p:spPr>
          <a:xfrm>
            <a:off x="683568" y="4581128"/>
            <a:ext cx="7848872" cy="1938992"/>
          </a:xfrm>
          <a:prstGeom prst="rect">
            <a:avLst/>
          </a:prstGeom>
        </p:spPr>
        <p:txBody>
          <a:bodyPr wrap="square">
            <a:spAutoFit/>
          </a:bodyPr>
          <a:lstStyle/>
          <a:p>
            <a:r>
              <a:rPr lang="el-GR" sz="2400" dirty="0">
                <a:latin typeface="+mn-lt"/>
              </a:rPr>
              <a:t>Έχοντας τις τιμές </a:t>
            </a:r>
            <a:r>
              <a:rPr lang="el-GR" sz="2400" i="1" dirty="0">
                <a:latin typeface="+mn-lt"/>
              </a:rPr>
              <a:t>μ</a:t>
            </a:r>
            <a:r>
              <a:rPr lang="el-GR" sz="2400" i="1" baseline="-25000" dirty="0">
                <a:latin typeface="+mn-lt"/>
              </a:rPr>
              <a:t>ε</a:t>
            </a:r>
            <a:r>
              <a:rPr lang="el-GR" sz="2400" dirty="0">
                <a:latin typeface="+mn-lt"/>
              </a:rPr>
              <a:t> &amp; </a:t>
            </a:r>
            <a:r>
              <a:rPr lang="el-GR" sz="2400" i="1" dirty="0">
                <a:latin typeface="+mn-lt"/>
              </a:rPr>
              <a:t>σ</a:t>
            </a:r>
            <a:r>
              <a:rPr lang="el-GR" sz="2400" i="1" baseline="-25000" dirty="0">
                <a:latin typeface="+mn-lt"/>
              </a:rPr>
              <a:t>ε</a:t>
            </a:r>
            <a:r>
              <a:rPr lang="el-GR" sz="2400" dirty="0">
                <a:latin typeface="+mn-lt"/>
              </a:rPr>
              <a:t> (και με τη βοήθεια πινάκων της Τυπικής Κανονικής Κατανομής) μπορούμε πλέον να απαντήσουμε σε ερωτήσεις σχετικές με τη διάρκεια του έργου και τις πιθανότητες να ολοκληρωθεί το έργο πριν, μετά, ή, μεταξύ ορισμένων χρονικών ορίων. </a:t>
            </a:r>
          </a:p>
        </p:txBody>
      </p:sp>
    </p:spTree>
    <p:extLst>
      <p:ext uri="{BB962C8B-B14F-4D97-AF65-F5344CB8AC3E}">
        <p14:creationId xmlns="" xmlns:p14="http://schemas.microsoft.com/office/powerpoint/2010/main" val="1067748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Εξομάλυνση Πόρων</a:t>
            </a:r>
            <a:r>
              <a:rPr lang="en-US" dirty="0" smtClean="0"/>
              <a:t> </a:t>
            </a:r>
            <a:r>
              <a:rPr lang="en-US" sz="3200" b="0" dirty="0" smtClean="0"/>
              <a:t>1/3</a:t>
            </a:r>
            <a:endParaRPr lang="el-GR" sz="3200" b="0" dirty="0"/>
          </a:p>
        </p:txBody>
      </p:sp>
      <p:sp>
        <p:nvSpPr>
          <p:cNvPr id="3" name="2 - Θέση περιεχομένου"/>
          <p:cNvSpPr>
            <a:spLocks noGrp="1"/>
          </p:cNvSpPr>
          <p:nvPr>
            <p:ph idx="1"/>
          </p:nvPr>
        </p:nvSpPr>
        <p:spPr/>
        <p:txBody>
          <a:bodyPr>
            <a:normAutofit/>
          </a:bodyPr>
          <a:lstStyle/>
          <a:p>
            <a:r>
              <a:rPr lang="el-GR" dirty="0" smtClean="0"/>
              <a:t>Για τη διαχείριση των πόρων του έργου χρησιμοποιούμε ένα διάγραμμα αντίστοιχο του </a:t>
            </a:r>
            <a:r>
              <a:rPr lang="en-US" dirty="0" smtClean="0"/>
              <a:t>GANTT</a:t>
            </a:r>
            <a:r>
              <a:rPr lang="el-GR" dirty="0" smtClean="0"/>
              <a:t>. Στο διάγραμμα/πίνακα αναγράφουμε τις απαιτήσεις σε πόρους/</a:t>
            </a:r>
            <a:r>
              <a:rPr lang="el-GR" dirty="0" err="1" smtClean="0"/>
              <a:t>εβδ</a:t>
            </a:r>
            <a:r>
              <a:rPr lang="el-GR" dirty="0" smtClean="0"/>
              <a:t> που έχει κάθε δραστηριότητα. Το άθροισμά τους στο κάτω μέρος του πίνακα μας δίνει τις συνολικές απαιτήσεις του έργου σε όλη τη διάρκειά του.</a:t>
            </a:r>
          </a:p>
          <a:p>
            <a:r>
              <a:rPr lang="el-GR" dirty="0" smtClean="0"/>
              <a:t>Για παράδειγμα, το προσωπικό που απαιτείται για κάθε δραστηριότητα σε άτομα/εβδομάδα παρουσιάζεται στο παρακάτω πίνακα.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 xmlns:p14="http://schemas.microsoft.com/office/powerpoint/2010/main" val="2998130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Κανονική Κατανομή και τα όρια των περιοχών </a:t>
            </a:r>
            <a:r>
              <a:rPr lang="el-GR" dirty="0" smtClean="0"/>
              <a:t>1σ-2σ-3σ</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5" name="Εικόνα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90662" y="1484784"/>
            <a:ext cx="6162675" cy="5114925"/>
          </a:xfrm>
          <a:prstGeom prst="rect">
            <a:avLst/>
          </a:prstGeom>
        </p:spPr>
      </p:pic>
    </p:spTree>
    <p:extLst>
      <p:ext uri="{BB962C8B-B14F-4D97-AF65-F5344CB8AC3E}">
        <p14:creationId xmlns="" xmlns:p14="http://schemas.microsoft.com/office/powerpoint/2010/main" val="3118389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Τυπική κανονική κατανομή</a:t>
            </a:r>
            <a:r>
              <a:rPr lang="en-US" dirty="0" smtClean="0"/>
              <a:t> </a:t>
            </a:r>
            <a:r>
              <a:rPr lang="en-US" sz="3200" b="0" dirty="0" smtClean="0"/>
              <a:t>1/2</a:t>
            </a:r>
            <a:endParaRPr lang="el-GR" sz="3200" b="0" dirty="0"/>
          </a:p>
        </p:txBody>
      </p:sp>
      <p:sp>
        <p:nvSpPr>
          <p:cNvPr id="3" name="Θέση περιεχομένου 2"/>
          <p:cNvSpPr>
            <a:spLocks noGrp="1"/>
          </p:cNvSpPr>
          <p:nvPr>
            <p:ph idx="1"/>
          </p:nvPr>
        </p:nvSpPr>
        <p:spPr/>
        <p:txBody>
          <a:bodyPr/>
          <a:lstStyle/>
          <a:p>
            <a:pPr>
              <a:buNone/>
            </a:pPr>
            <a:r>
              <a:rPr lang="el-GR" dirty="0"/>
              <a:t>Για την αναγωγή σε τιμές </a:t>
            </a:r>
            <a:r>
              <a:rPr lang="el-GR" i="1" dirty="0"/>
              <a:t>Ζ</a:t>
            </a:r>
            <a:r>
              <a:rPr lang="el-GR" dirty="0"/>
              <a:t> Τυπικής Κανονικής κατανομής </a:t>
            </a:r>
            <a:r>
              <a:rPr lang="el-GR" i="1" dirty="0"/>
              <a:t>Ν</a:t>
            </a:r>
            <a:r>
              <a:rPr lang="el-GR" dirty="0"/>
              <a:t>{0,1} (βλ. πίνακα) χρησιμοποιούμε τον τύπο:</a:t>
            </a:r>
          </a:p>
          <a:p>
            <a:r>
              <a:rPr lang="el-GR" i="1" dirty="0"/>
              <a:t>Ζ</a:t>
            </a:r>
            <a:r>
              <a:rPr lang="el-GR" dirty="0"/>
              <a:t> = ( </a:t>
            </a:r>
            <a:r>
              <a:rPr lang="el-GR" i="1" dirty="0"/>
              <a:t>Χ</a:t>
            </a:r>
            <a:r>
              <a:rPr lang="el-GR" dirty="0"/>
              <a:t> – </a:t>
            </a:r>
            <a:r>
              <a:rPr lang="el-GR" i="1" dirty="0"/>
              <a:t>μ</a:t>
            </a:r>
            <a:r>
              <a:rPr lang="el-GR" dirty="0"/>
              <a:t> ) / </a:t>
            </a:r>
            <a:r>
              <a:rPr lang="el-GR" i="1" dirty="0"/>
              <a:t>σ</a:t>
            </a:r>
            <a:r>
              <a:rPr lang="el-GR" dirty="0"/>
              <a:t>		(5)</a:t>
            </a:r>
          </a:p>
          <a:p>
            <a:pPr>
              <a:buNone/>
            </a:pPr>
            <a:r>
              <a:rPr lang="el-GR" dirty="0"/>
              <a:t>Στη συνέχεια βρίσκουμε τη τιμή που αντιστοιχεί, από τον παρακάτω πίνακα που περιέχει τις τιμές της Τυπικής Κανονικής κατανομής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 xmlns:p14="http://schemas.microsoft.com/office/powerpoint/2010/main" val="3739288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Τυπική κανονική </a:t>
            </a:r>
            <a:r>
              <a:rPr lang="el-GR" dirty="0" smtClean="0"/>
              <a:t>κατανομή</a:t>
            </a:r>
            <a:r>
              <a:rPr lang="en-US" dirty="0" smtClean="0"/>
              <a:t> </a:t>
            </a:r>
            <a:r>
              <a:rPr lang="en-US" sz="3200" b="0" dirty="0" smtClean="0">
                <a:solidFill>
                  <a:prstClr val="white"/>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1340768"/>
            <a:ext cx="6048672" cy="5310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61886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Βασίλειος Μούσας 2014. Βασίλειος Μούσας. «Διαχείριση έργων και εργοταξίων . Ενότητα 3: Εξομάλυνση Πόρων, Συντόμευση, Στοχαστική </a:t>
            </a:r>
            <a:r>
              <a:rPr lang="el-GR" sz="2000" dirty="0" smtClean="0"/>
              <a:t>Ανάλυση».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 xmlns:p14="http://schemas.microsoft.com/office/powerpoint/2010/main" val="2067293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 xmlns:p14="http://schemas.microsoft.com/office/powerpoint/2010/main" val="1180909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2624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Εξομάλυνση Πόρων</a:t>
            </a:r>
            <a:r>
              <a:rPr lang="en-US" dirty="0" smtClean="0"/>
              <a:t> </a:t>
            </a:r>
            <a:r>
              <a:rPr lang="en-US" sz="3200" b="0" dirty="0" smtClean="0">
                <a:solidFill>
                  <a:prstClr val="white"/>
                </a:solidFill>
              </a:rPr>
              <a:t>2/3</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graphicFrame>
        <p:nvGraphicFramePr>
          <p:cNvPr id="6" name="Πίνακας 5"/>
          <p:cNvGraphicFramePr>
            <a:graphicFrameLocks noGrp="1"/>
          </p:cNvGraphicFramePr>
          <p:nvPr>
            <p:extLst>
              <p:ext uri="{D42A27DB-BD31-4B8C-83A1-F6EECF244321}">
                <p14:modId xmlns="" xmlns:p14="http://schemas.microsoft.com/office/powerpoint/2010/main" val="4063561443"/>
              </p:ext>
            </p:extLst>
          </p:nvPr>
        </p:nvGraphicFramePr>
        <p:xfrm>
          <a:off x="1115616" y="1916832"/>
          <a:ext cx="6213239" cy="2807851"/>
        </p:xfrm>
        <a:graphic>
          <a:graphicData uri="http://schemas.openxmlformats.org/drawingml/2006/table">
            <a:tbl>
              <a:tblPr/>
              <a:tblGrid>
                <a:gridCol w="232457"/>
                <a:gridCol w="446649"/>
                <a:gridCol w="457441"/>
                <a:gridCol w="149436"/>
                <a:gridCol w="195097"/>
                <a:gridCol w="249061"/>
                <a:gridCol w="249061"/>
                <a:gridCol w="249061"/>
                <a:gridCol w="249061"/>
                <a:gridCol w="249061"/>
                <a:gridCol w="249061"/>
                <a:gridCol w="249061"/>
                <a:gridCol w="249061"/>
                <a:gridCol w="249061"/>
                <a:gridCol w="249061"/>
                <a:gridCol w="249061"/>
                <a:gridCol w="249061"/>
                <a:gridCol w="249061"/>
                <a:gridCol w="249061"/>
                <a:gridCol w="249061"/>
                <a:gridCol w="249061"/>
                <a:gridCol w="249061"/>
                <a:gridCol w="249061"/>
                <a:gridCol w="249061"/>
              </a:tblGrid>
              <a:tr h="354211">
                <a:tc>
                  <a:txBody>
                    <a:bodyPr/>
                    <a:lstStyle/>
                    <a:p>
                      <a:pPr algn="just">
                        <a:spcAft>
                          <a:spcPts val="0"/>
                        </a:spcAft>
                      </a:pPr>
                      <a:r>
                        <a:rPr lang="el-GR"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b="1">
                          <a:effectLst/>
                          <a:latin typeface="Calibri" panose="020F0502020204030204" pitchFamily="34" charset="0"/>
                          <a:ea typeface="MS Mincho"/>
                        </a:rPr>
                        <a:t>Διάρκ.</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b="1">
                          <a:effectLst/>
                          <a:latin typeface="Calibri" panose="020F0502020204030204" pitchFamily="34" charset="0"/>
                          <a:ea typeface="MS Mincho"/>
                        </a:rPr>
                        <a:t>Ά/εβδ</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r>
              <a:tr h="180720">
                <a:tc>
                  <a:txBody>
                    <a:bodyPr/>
                    <a:lstStyle/>
                    <a:p>
                      <a:pPr algn="just">
                        <a:spcAft>
                          <a:spcPts val="0"/>
                        </a:spcAft>
                      </a:pPr>
                      <a:r>
                        <a:rPr lang="en-US" sz="1200">
                          <a:effectLst/>
                          <a:latin typeface="Calibri" panose="020F0502020204030204" pitchFamily="34" charset="0"/>
                          <a:ea typeface="MS Mincho"/>
                        </a:rPr>
                        <a:t>A</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just">
                        <a:spcAft>
                          <a:spcPts val="0"/>
                        </a:spcAft>
                      </a:pPr>
                      <a:r>
                        <a:rPr lang="el-GR"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r>
              <a:tr h="180720">
                <a:tc>
                  <a:txBody>
                    <a:bodyPr/>
                    <a:lstStyle/>
                    <a:p>
                      <a:pPr algn="just">
                        <a:spcAft>
                          <a:spcPts val="0"/>
                        </a:spcAft>
                      </a:pPr>
                      <a:r>
                        <a:rPr lang="en-US" sz="1200">
                          <a:effectLst/>
                          <a:latin typeface="Calibri" panose="020F0502020204030204" pitchFamily="34" charset="0"/>
                          <a:ea typeface="MS Mincho"/>
                        </a:rPr>
                        <a:t>B</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l-GR"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r>
              <a:tr h="180720">
                <a:tc>
                  <a:txBody>
                    <a:bodyPr/>
                    <a:lstStyle/>
                    <a:p>
                      <a:pPr algn="just">
                        <a:spcAft>
                          <a:spcPts val="0"/>
                        </a:spcAft>
                      </a:pPr>
                      <a:r>
                        <a:rPr lang="en-US" sz="1200">
                          <a:effectLst/>
                          <a:latin typeface="Calibri" panose="020F0502020204030204" pitchFamily="34" charset="0"/>
                          <a:ea typeface="MS Mincho"/>
                        </a:rPr>
                        <a:t>D</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l-GR" sz="1200">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r>
              <a:tr h="180720">
                <a:tc>
                  <a:txBody>
                    <a:bodyPr/>
                    <a:lstStyle/>
                    <a:p>
                      <a:pPr algn="just">
                        <a:spcAft>
                          <a:spcPts val="0"/>
                        </a:spcAft>
                      </a:pPr>
                      <a:r>
                        <a:rPr lang="en-US" sz="1200">
                          <a:effectLst/>
                          <a:latin typeface="Calibri" panose="020F0502020204030204" pitchFamily="34" charset="0"/>
                          <a:ea typeface="MS Mincho"/>
                        </a:rPr>
                        <a:t>G</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Calibri" panose="020F0502020204030204" pitchFamily="34" charset="0"/>
                          <a:ea typeface="MS Mincho"/>
                        </a:rPr>
                        <a:t>6</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r>
              <a:tr h="180720">
                <a:tc>
                  <a:txBody>
                    <a:bodyPr/>
                    <a:lstStyle/>
                    <a:p>
                      <a:pPr algn="just">
                        <a:spcAft>
                          <a:spcPts val="0"/>
                        </a:spcAft>
                      </a:pPr>
                      <a:r>
                        <a:rPr lang="en-US" sz="1200">
                          <a:effectLst/>
                          <a:latin typeface="Calibri" panose="020F0502020204030204" pitchFamily="34" charset="0"/>
                          <a:ea typeface="MS Mincho"/>
                        </a:rPr>
                        <a:t>I</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Calibri" panose="020F0502020204030204" pitchFamily="34" charset="0"/>
                          <a:ea typeface="MS Mincho"/>
                        </a:rPr>
                        <a:t>3</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180720">
                <a:tc>
                  <a:txBody>
                    <a:bodyPr/>
                    <a:lstStyle/>
                    <a:p>
                      <a:pPr algn="just">
                        <a:spcAft>
                          <a:spcPts val="0"/>
                        </a:spcAft>
                      </a:pPr>
                      <a:r>
                        <a:rPr lang="en-US" sz="1200">
                          <a:effectLst/>
                          <a:latin typeface="Calibri" panose="020F0502020204030204" pitchFamily="34" charset="0"/>
                          <a:ea typeface="MS Mincho"/>
                        </a:rPr>
                        <a:t>C</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Calibri" panose="020F0502020204030204" pitchFamily="34" charset="0"/>
                          <a:ea typeface="MS Mincho"/>
                        </a:rPr>
                        <a:t>3</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r>
              <a:tr h="180720">
                <a:tc>
                  <a:txBody>
                    <a:bodyPr/>
                    <a:lstStyle/>
                    <a:p>
                      <a:pPr algn="just">
                        <a:spcAft>
                          <a:spcPts val="0"/>
                        </a:spcAft>
                      </a:pPr>
                      <a:r>
                        <a:rPr lang="en-US" sz="1200">
                          <a:effectLst/>
                          <a:latin typeface="Calibri" panose="020F0502020204030204" pitchFamily="34" charset="0"/>
                          <a:ea typeface="MS Mincho"/>
                        </a:rPr>
                        <a:t>E</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6</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dirty="0">
                          <a:effectLst/>
                          <a:latin typeface="Calibri" panose="020F0502020204030204" pitchFamily="34" charset="0"/>
                          <a:ea typeface="MS Mincho"/>
                        </a:rPr>
                        <a:t> </a:t>
                      </a:r>
                      <a:endParaRPr lang="el-GR" sz="1200" dirty="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l-GR" sz="1200">
                          <a:effectLst/>
                          <a:latin typeface="Calibri" panose="020F0502020204030204" pitchFamily="34" charset="0"/>
                          <a:ea typeface="MS Mincho"/>
                        </a:rPr>
                        <a:t>6</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6</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r>
              <a:tr h="180720">
                <a:tc>
                  <a:txBody>
                    <a:bodyPr/>
                    <a:lstStyle/>
                    <a:p>
                      <a:pPr algn="just">
                        <a:spcAft>
                          <a:spcPts val="0"/>
                        </a:spcAft>
                      </a:pPr>
                      <a:r>
                        <a:rPr lang="en-US" sz="1200">
                          <a:effectLst/>
                          <a:latin typeface="Calibri" panose="020F0502020204030204" pitchFamily="34" charset="0"/>
                          <a:ea typeface="MS Mincho"/>
                        </a:rPr>
                        <a:t>X</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Calibri" panose="020F0502020204030204" pitchFamily="34" charset="0"/>
                          <a:ea typeface="MS Mincho"/>
                        </a:rPr>
                        <a:t>0</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r>
              <a:tr h="180720">
                <a:tc>
                  <a:txBody>
                    <a:bodyPr/>
                    <a:lstStyle/>
                    <a:p>
                      <a:pPr algn="just">
                        <a:spcAft>
                          <a:spcPts val="0"/>
                        </a:spcAft>
                      </a:pPr>
                      <a:r>
                        <a:rPr lang="en-US" sz="1200">
                          <a:effectLst/>
                          <a:latin typeface="Calibri" panose="020F0502020204030204" pitchFamily="34" charset="0"/>
                          <a:ea typeface="MS Mincho"/>
                        </a:rPr>
                        <a:t>F</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Calibri" panose="020F0502020204030204" pitchFamily="34" charset="0"/>
                          <a:ea typeface="MS Mincho"/>
                        </a:rPr>
                        <a:t>1</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sym typeface="Wingdings"/>
                        </a:rPr>
                        <a:t></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r>
              <a:tr h="180720">
                <a:tc>
                  <a:txBody>
                    <a:bodyPr/>
                    <a:lstStyle/>
                    <a:p>
                      <a:pPr algn="just">
                        <a:spcAft>
                          <a:spcPts val="0"/>
                        </a:spcAft>
                      </a:pPr>
                      <a:r>
                        <a:rPr lang="en-US" sz="1200">
                          <a:effectLst/>
                          <a:latin typeface="Calibri" panose="020F0502020204030204" pitchFamily="34" charset="0"/>
                          <a:ea typeface="MS Mincho"/>
                        </a:rPr>
                        <a:t>H</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US"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r>
              <a:tr h="354211">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l-GR" sz="1200">
                          <a:effectLst/>
                          <a:latin typeface="Calibri" panose="020F0502020204030204" pitchFamily="34" charset="0"/>
                          <a:ea typeface="MS Mincho"/>
                        </a:rPr>
                        <a:t>Σύνολο</a:t>
                      </a:r>
                      <a:endParaRPr lang="el-GR" sz="1200">
                        <a:effectLst/>
                        <a:latin typeface="Calibri" panose="020F0502020204030204" pitchFamily="34" charset="0"/>
                        <a:ea typeface="Times New Roman"/>
                      </a:endParaRPr>
                    </a:p>
                  </a:txBody>
                  <a:tcPr marL="6350" marR="6350" marT="635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l-GR" sz="1200">
                          <a:effectLst/>
                          <a:latin typeface="Calibri" panose="020F0502020204030204" pitchFamily="34" charset="0"/>
                          <a:ea typeface="MS Mincho"/>
                        </a:rPr>
                        <a:t>:</a:t>
                      </a: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just">
                        <a:spcAft>
                          <a:spcPts val="0"/>
                        </a:spcAft>
                      </a:pPr>
                      <a:r>
                        <a:rPr lang="el-GR"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7</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b="1">
                          <a:effectLst/>
                          <a:latin typeface="Calibri" panose="020F0502020204030204" pitchFamily="34" charset="0"/>
                          <a:ea typeface="MS Mincho"/>
                        </a:rPr>
                        <a:t>13</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b="1">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b="1">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80720">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 </a:t>
                      </a:r>
                      <a:endParaRPr lang="el-GR" sz="1200">
                        <a:effectLst/>
                        <a:latin typeface="Calibri" panose="020F0502020204030204" pitchFamily="34" charset="0"/>
                        <a:ea typeface="Times New Roman"/>
                      </a:endParaRPr>
                    </a:p>
                  </a:txBody>
                  <a:tcPr marL="6350" marR="6350" marT="6350" marB="0" anchor="ctr">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0</a:t>
                      </a:r>
                      <a:endParaRPr lang="el-GR" sz="1200">
                        <a:effectLst/>
                        <a:latin typeface="Calibri" panose="020F0502020204030204" pitchFamily="34" charset="0"/>
                        <a:ea typeface="Times New Roman"/>
                      </a:endParaRPr>
                    </a:p>
                  </a:txBody>
                  <a:tcPr marL="6350" marR="6350" marT="6350" marB="0" anchor="b">
                    <a:lnL>
                      <a:noFill/>
                    </a:lnL>
                    <a:lnR>
                      <a:noFill/>
                    </a:lnR>
                    <a:lnT>
                      <a:noFill/>
                    </a:lnT>
                    <a:lnB>
                      <a:noFill/>
                    </a:lnB>
                  </a:tcPr>
                </a:tc>
                <a:tc>
                  <a:txBody>
                    <a:bodyPr/>
                    <a:lstStyle/>
                    <a:p>
                      <a:pPr algn="just">
                        <a:spcAft>
                          <a:spcPts val="0"/>
                        </a:spcAft>
                      </a:pPr>
                      <a:r>
                        <a:rPr lang="en-GB" sz="1200">
                          <a:effectLst/>
                          <a:latin typeface="Calibri" panose="020F0502020204030204" pitchFamily="34" charset="0"/>
                          <a:ea typeface="MS Mincho"/>
                        </a:rPr>
                        <a:t>1</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2</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3</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4</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5</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6</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7</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8</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10</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11</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12</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13</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14</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15</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16</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17</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18</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a:effectLst/>
                          <a:latin typeface="Calibri" panose="020F0502020204030204" pitchFamily="34" charset="0"/>
                          <a:ea typeface="MS Mincho"/>
                        </a:rPr>
                        <a:t>19</a:t>
                      </a:r>
                      <a:endParaRPr lang="el-GR" sz="120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200" dirty="0">
                          <a:effectLst/>
                          <a:latin typeface="Calibri" panose="020F0502020204030204" pitchFamily="34" charset="0"/>
                          <a:ea typeface="MS Mincho"/>
                        </a:rPr>
                        <a:t>20</a:t>
                      </a:r>
                      <a:endParaRPr lang="el-GR" sz="1200" dirty="0">
                        <a:effectLst/>
                        <a:latin typeface="Calibri" panose="020F0502020204030204" pitchFamily="34" charset="0"/>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 xmlns:p14="http://schemas.microsoft.com/office/powerpoint/2010/main" val="1085637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Εξομάλυνση Πόρων</a:t>
            </a:r>
            <a:r>
              <a:rPr lang="en-US" dirty="0" smtClean="0"/>
              <a:t> </a:t>
            </a:r>
            <a:r>
              <a:rPr lang="en-US" sz="3200" b="0" dirty="0" smtClean="0">
                <a:solidFill>
                  <a:prstClr val="white"/>
                </a:solidFill>
              </a:rPr>
              <a:t>3/3</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Παρατηρούμε ότι την 8</a:t>
            </a:r>
            <a:r>
              <a:rPr lang="el-GR" baseline="30000" dirty="0" smtClean="0"/>
              <a:t>η</a:t>
            </a:r>
            <a:r>
              <a:rPr lang="el-GR" dirty="0" smtClean="0"/>
              <a:t> εβδομάδα απαιτούνται 13 άτομα ενώ σε όλο το υπόλοιπο έργο δεν ξεπερνούν τα 9. Επίσης στη 10</a:t>
            </a:r>
            <a:r>
              <a:rPr lang="el-GR" baseline="30000" dirty="0" smtClean="0"/>
              <a:t>η</a:t>
            </a:r>
            <a:r>
              <a:rPr lang="el-GR" dirty="0" smtClean="0"/>
              <a:t> &amp; 11</a:t>
            </a:r>
            <a:r>
              <a:rPr lang="el-GR" baseline="30000" dirty="0" smtClean="0"/>
              <a:t>η</a:t>
            </a:r>
            <a:r>
              <a:rPr lang="el-GR" dirty="0" smtClean="0"/>
              <a:t> εβδομάδα υπάρχει ανάγκη για μόνο 2 άτομα. Εφόσον η δραστηριότητα </a:t>
            </a:r>
            <a:r>
              <a:rPr lang="en-US" dirty="0" smtClean="0"/>
              <a:t>F</a:t>
            </a:r>
            <a:r>
              <a:rPr lang="el-GR" dirty="0" smtClean="0"/>
              <a:t> έχει 5 εβδομάδες περιθώριο, μπορούμε να την πραγματοποιήσουμε αντί της 8</a:t>
            </a:r>
            <a:r>
              <a:rPr lang="el-GR" baseline="30000" dirty="0" smtClean="0"/>
              <a:t>ης</a:t>
            </a:r>
            <a:r>
              <a:rPr lang="el-GR" dirty="0" smtClean="0"/>
              <a:t> στη 10</a:t>
            </a:r>
            <a:r>
              <a:rPr lang="el-GR" baseline="30000" dirty="0" smtClean="0"/>
              <a:t>η</a:t>
            </a:r>
            <a:r>
              <a:rPr lang="el-GR" dirty="0" smtClean="0"/>
              <a:t> ή 11</a:t>
            </a:r>
            <a:r>
              <a:rPr lang="el-GR" baseline="30000" dirty="0" smtClean="0"/>
              <a:t>η</a:t>
            </a:r>
            <a:r>
              <a:rPr lang="el-GR" dirty="0" smtClean="0"/>
              <a:t> εβδομάδα οπότε και υπάρχει περίσσεια προσωπικού. </a:t>
            </a:r>
          </a:p>
          <a:p>
            <a:r>
              <a:rPr lang="el-GR" dirty="0" smtClean="0"/>
              <a:t>Με τον τρόπο αυτό πετυχαίνουμε ταυτόχρονα να μην προσληφθεί επιπλέον προσωπικό μόνο για μια εβδομάδα (δύσκολο και ακριβό) και επιπλέον το προσωπικό που εργάζεται ήδη να μη μείνει άεργο για μεγάλο διάστημα. Αντίστοιχη βελτίωση μπορούμε να πετύχουμε επιμηκύνοντας τη διάρκεια μιας μη-κρίσιμης δραστηριότητας με αντίστοιχη μείωση των ατόμων/εβδομάδα που απασχολεί αρκεί να μην επηρεασθεί η διάρκεια του έργου.</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 xmlns:p14="http://schemas.microsoft.com/office/powerpoint/2010/main" val="418412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Συντόμευση Δραστηριοτήτων</a:t>
            </a:r>
            <a:r>
              <a:rPr lang="en-US" dirty="0" smtClean="0"/>
              <a:t> </a:t>
            </a:r>
            <a:r>
              <a:rPr lang="en-US" sz="3200" b="0" dirty="0" smtClean="0"/>
              <a:t>1/9</a:t>
            </a:r>
            <a:endParaRPr lang="el-GR" sz="3200" b="0"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συντόμευση του έργου, από την άλλη, απαιτεί περισσότερους πόρους και επιπλέον κόστος. Στο κόστος αυτό μπορεί να μην περιλαμβάνονται τα μη-μεταβαλλόμενα από το χρόνο ή τη συντόμευση μεγέθη, όπως είναι οι ποσότητες των απαιτούμενων υλικών. </a:t>
            </a:r>
          </a:p>
          <a:p>
            <a:r>
              <a:rPr lang="el-GR" dirty="0" smtClean="0"/>
              <a:t>Για κάθε δραστηριότητα υπολογίζουμε το κόστος συντόμευσής της για κάθε χρονική μονάδα (εβδομάδα). Στη συνέχεια, η συντόμευση γίνεται πάντα στη κρίσιμη διαδρομή και στην οικονομικότερη από τις κρίσιμες δραστηριότητες. Εάν η πιο οικονομική δραστηριότητα δεν μπορεί να συντομευτεί άλλο, τότε επιλέγουμε την οικονομικότερη από τις υπόλοιπες. Αν πάλι λόγω των συντομεύσεων αλλάξει η κρίσιμη διαδρομή, τότε συνεχίζουμε με τη νέα κρίσιμη διαδρομή και την οικονομικότερη από τις νέες κρίσιμες δραστηριότητες που προέκυψαν.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 xmlns:p14="http://schemas.microsoft.com/office/powerpoint/2010/main" val="1546049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Συντόμευση </a:t>
            </a:r>
            <a:r>
              <a:rPr lang="el-GR" dirty="0" smtClean="0"/>
              <a:t>Δραστηριοτήτων</a:t>
            </a:r>
            <a:r>
              <a:rPr lang="en-US" dirty="0" smtClean="0"/>
              <a:t> </a:t>
            </a:r>
            <a:r>
              <a:rPr lang="en-US" sz="3200" b="0" dirty="0" smtClean="0">
                <a:solidFill>
                  <a:prstClr val="white"/>
                </a:solidFill>
              </a:rPr>
              <a:t>2/9</a:t>
            </a:r>
            <a:endParaRPr lang="el-GR" dirty="0"/>
          </a:p>
        </p:txBody>
      </p:sp>
      <p:sp>
        <p:nvSpPr>
          <p:cNvPr id="3" name="2 - Θέση περιεχομένου"/>
          <p:cNvSpPr>
            <a:spLocks noGrp="1"/>
          </p:cNvSpPr>
          <p:nvPr>
            <p:ph idx="1"/>
          </p:nvPr>
        </p:nvSpPr>
        <p:spPr>
          <a:xfrm>
            <a:off x="457200" y="1340768"/>
            <a:ext cx="8229600" cy="1440160"/>
          </a:xfrm>
        </p:spPr>
        <p:txBody>
          <a:bodyPr>
            <a:normAutofit/>
          </a:bodyPr>
          <a:lstStyle/>
          <a:p>
            <a:r>
              <a:rPr lang="el-GR" dirty="0" smtClean="0"/>
              <a:t>Για παράδειγμα έστω ότι το προηγούμενο έργο πρέπει να συντομευτεί κατά 1 εβδομάδα και ότι το κόστος συντόμευσης κάθε δραστηριότητας δίνεται από τον επόμενο πίνακα: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graphicFrame>
        <p:nvGraphicFramePr>
          <p:cNvPr id="5" name="Πίνακας 4"/>
          <p:cNvGraphicFramePr>
            <a:graphicFrameLocks noGrp="1"/>
          </p:cNvGraphicFramePr>
          <p:nvPr>
            <p:extLst>
              <p:ext uri="{D42A27DB-BD31-4B8C-83A1-F6EECF244321}">
                <p14:modId xmlns="" xmlns:p14="http://schemas.microsoft.com/office/powerpoint/2010/main" val="2843844842"/>
              </p:ext>
            </p:extLst>
          </p:nvPr>
        </p:nvGraphicFramePr>
        <p:xfrm>
          <a:off x="755576" y="2780928"/>
          <a:ext cx="7704856" cy="3391272"/>
        </p:xfrm>
        <a:graphic>
          <a:graphicData uri="http://schemas.openxmlformats.org/drawingml/2006/table">
            <a:tbl>
              <a:tblPr firstRow="1" firstCol="1" lastCol="1" bandRow="1" bandCol="1">
                <a:tableStyleId>{5C22544A-7EE6-4342-B048-85BDC9FD1C3A}</a:tableStyleId>
              </a:tblPr>
              <a:tblGrid>
                <a:gridCol w="239390"/>
                <a:gridCol w="1520889"/>
                <a:gridCol w="739530"/>
                <a:gridCol w="845433"/>
                <a:gridCol w="759214"/>
                <a:gridCol w="805282"/>
                <a:gridCol w="778894"/>
                <a:gridCol w="962699"/>
                <a:gridCol w="1053525"/>
              </a:tblGrid>
              <a:tr h="648072">
                <a:tc>
                  <a:txBody>
                    <a:bodyPr/>
                    <a:lstStyle/>
                    <a:p>
                      <a:pPr algn="just">
                        <a:spcAft>
                          <a:spcPts val="0"/>
                        </a:spcAft>
                      </a:pPr>
                      <a:r>
                        <a:rPr lang="el-GR" sz="1200" dirty="0">
                          <a:effectLst/>
                        </a:rPr>
                        <a:t> </a:t>
                      </a:r>
                      <a:endParaRPr lang="el-GR" sz="1200" dirty="0">
                        <a:effectLst/>
                        <a:latin typeface="Courier New"/>
                        <a:ea typeface="Times New Roman"/>
                      </a:endParaRPr>
                    </a:p>
                  </a:txBody>
                  <a:tcPr marL="68580" marR="68580" marT="0" marB="0"/>
                </a:tc>
                <a:tc>
                  <a:txBody>
                    <a:bodyPr/>
                    <a:lstStyle/>
                    <a:p>
                      <a:pPr algn="just">
                        <a:spcAft>
                          <a:spcPts val="0"/>
                        </a:spcAft>
                      </a:pPr>
                      <a:r>
                        <a:rPr lang="el-GR" sz="1200" dirty="0">
                          <a:effectLst/>
                        </a:rPr>
                        <a:t> </a:t>
                      </a:r>
                    </a:p>
                    <a:p>
                      <a:pPr algn="just">
                        <a:spcAft>
                          <a:spcPts val="0"/>
                        </a:spcAft>
                      </a:pPr>
                      <a:r>
                        <a:rPr lang="el-GR" sz="1200" dirty="0">
                          <a:effectLst/>
                        </a:rPr>
                        <a:t>Δραστηριότητα</a:t>
                      </a:r>
                    </a:p>
                    <a:p>
                      <a:pPr algn="just">
                        <a:spcAft>
                          <a:spcPts val="0"/>
                        </a:spcAft>
                      </a:pPr>
                      <a:r>
                        <a:rPr lang="el-GR" sz="1200" dirty="0">
                          <a:effectLst/>
                        </a:rPr>
                        <a:t> </a:t>
                      </a:r>
                      <a:endParaRPr lang="el-GR" sz="1200" dirty="0">
                        <a:effectLst/>
                        <a:latin typeface="Courier New"/>
                        <a:ea typeface="Times New Roman"/>
                      </a:endParaRPr>
                    </a:p>
                  </a:txBody>
                  <a:tcPr marL="68580" marR="68580" marT="0" marB="0"/>
                </a:tc>
                <a:tc>
                  <a:txBody>
                    <a:bodyPr/>
                    <a:lstStyle/>
                    <a:p>
                      <a:pPr algn="just">
                        <a:spcAft>
                          <a:spcPts val="0"/>
                        </a:spcAft>
                      </a:pPr>
                      <a:r>
                        <a:rPr lang="el-GR" sz="1200" dirty="0">
                          <a:effectLst/>
                        </a:rPr>
                        <a:t>Κανονική</a:t>
                      </a:r>
                    </a:p>
                    <a:p>
                      <a:pPr algn="just">
                        <a:spcAft>
                          <a:spcPts val="0"/>
                        </a:spcAft>
                      </a:pPr>
                      <a:r>
                        <a:rPr lang="el-GR" sz="1200" dirty="0">
                          <a:effectLst/>
                        </a:rPr>
                        <a:t>Διάρκεια</a:t>
                      </a:r>
                    </a:p>
                    <a:p>
                      <a:pPr algn="just">
                        <a:spcAft>
                          <a:spcPts val="0"/>
                        </a:spcAft>
                      </a:pPr>
                      <a:r>
                        <a:rPr lang="el-GR" sz="1200" dirty="0" err="1" smtClean="0">
                          <a:effectLst/>
                        </a:rPr>
                        <a:t>Δραστ</a:t>
                      </a:r>
                      <a:r>
                        <a:rPr lang="el-GR" sz="1200" dirty="0" smtClean="0">
                          <a:effectLst/>
                        </a:rPr>
                        <a:t>.</a:t>
                      </a:r>
                      <a:endParaRPr lang="el-GR" sz="1200" dirty="0">
                        <a:effectLst/>
                        <a:latin typeface="Courier New"/>
                        <a:ea typeface="Times New Roman"/>
                      </a:endParaRPr>
                    </a:p>
                  </a:txBody>
                  <a:tcPr marL="68580" marR="68580" marT="0" marB="0"/>
                </a:tc>
                <a:tc>
                  <a:txBody>
                    <a:bodyPr/>
                    <a:lstStyle/>
                    <a:p>
                      <a:pPr algn="just">
                        <a:spcAft>
                          <a:spcPts val="0"/>
                        </a:spcAft>
                      </a:pPr>
                      <a:r>
                        <a:rPr lang="el-GR" sz="1200" dirty="0" err="1" smtClean="0">
                          <a:effectLst/>
                        </a:rPr>
                        <a:t>Συντομότ</a:t>
                      </a:r>
                      <a:r>
                        <a:rPr lang="en-US" sz="1200" dirty="0" smtClean="0">
                          <a:effectLst/>
                        </a:rPr>
                        <a:t>.</a:t>
                      </a:r>
                      <a:r>
                        <a:rPr lang="el-GR" sz="1200" dirty="0" smtClean="0">
                          <a:effectLst/>
                        </a:rPr>
                        <a:t> </a:t>
                      </a:r>
                      <a:r>
                        <a:rPr lang="el-GR" sz="1200" dirty="0">
                          <a:effectLst/>
                        </a:rPr>
                        <a:t>Δυνατή</a:t>
                      </a:r>
                    </a:p>
                    <a:p>
                      <a:pPr algn="just">
                        <a:spcAft>
                          <a:spcPts val="0"/>
                        </a:spcAft>
                      </a:pPr>
                      <a:r>
                        <a:rPr lang="el-GR" sz="1200" dirty="0">
                          <a:effectLst/>
                        </a:rPr>
                        <a:t>Διάρκεια</a:t>
                      </a:r>
                      <a:endParaRPr lang="el-GR" sz="1200" dirty="0">
                        <a:effectLst/>
                        <a:latin typeface="Courier New"/>
                        <a:ea typeface="Times New Roman"/>
                      </a:endParaRPr>
                    </a:p>
                  </a:txBody>
                  <a:tcPr marL="68580" marR="68580" marT="0" marB="0"/>
                </a:tc>
                <a:tc>
                  <a:txBody>
                    <a:bodyPr/>
                    <a:lstStyle/>
                    <a:p>
                      <a:pPr algn="just">
                        <a:spcAft>
                          <a:spcPts val="0"/>
                        </a:spcAft>
                      </a:pPr>
                      <a:r>
                        <a:rPr lang="el-GR" sz="1200" dirty="0">
                          <a:effectLst/>
                        </a:rPr>
                        <a:t>Επιπλέον</a:t>
                      </a:r>
                    </a:p>
                    <a:p>
                      <a:pPr algn="just">
                        <a:spcAft>
                          <a:spcPts val="0"/>
                        </a:spcAft>
                      </a:pPr>
                      <a:r>
                        <a:rPr lang="el-GR" sz="1200" dirty="0" err="1">
                          <a:effectLst/>
                        </a:rPr>
                        <a:t>Προσω</a:t>
                      </a:r>
                      <a:r>
                        <a:rPr lang="el-GR" sz="1200" dirty="0">
                          <a:effectLst/>
                        </a:rPr>
                        <a:t>-</a:t>
                      </a:r>
                      <a:r>
                        <a:rPr lang="el-GR" sz="1200" dirty="0" err="1">
                          <a:effectLst/>
                        </a:rPr>
                        <a:t>πικό</a:t>
                      </a:r>
                      <a:endParaRPr lang="el-GR" sz="1200" dirty="0">
                        <a:effectLst/>
                        <a:latin typeface="Courier New"/>
                        <a:ea typeface="Times New Roman"/>
                      </a:endParaRPr>
                    </a:p>
                  </a:txBody>
                  <a:tcPr marL="68580" marR="68580" marT="0" marB="0"/>
                </a:tc>
                <a:tc>
                  <a:txBody>
                    <a:bodyPr/>
                    <a:lstStyle/>
                    <a:p>
                      <a:pPr algn="just">
                        <a:spcAft>
                          <a:spcPts val="0"/>
                        </a:spcAft>
                      </a:pPr>
                      <a:r>
                        <a:rPr lang="el-GR" sz="1200" dirty="0">
                          <a:effectLst/>
                        </a:rPr>
                        <a:t>Κόστος</a:t>
                      </a:r>
                    </a:p>
                    <a:p>
                      <a:pPr algn="just">
                        <a:spcAft>
                          <a:spcPts val="0"/>
                        </a:spcAft>
                      </a:pPr>
                      <a:r>
                        <a:rPr lang="el-GR" sz="1200" dirty="0">
                          <a:effectLst/>
                        </a:rPr>
                        <a:t>Κανονικής</a:t>
                      </a:r>
                    </a:p>
                    <a:p>
                      <a:pPr algn="just">
                        <a:spcAft>
                          <a:spcPts val="0"/>
                        </a:spcAft>
                      </a:pPr>
                      <a:r>
                        <a:rPr lang="el-GR" sz="1200" dirty="0">
                          <a:effectLst/>
                        </a:rPr>
                        <a:t>Διάρκειας</a:t>
                      </a:r>
                      <a:endParaRPr lang="el-GR" sz="1200" dirty="0">
                        <a:effectLst/>
                        <a:latin typeface="Courier New"/>
                        <a:ea typeface="Times New Roman"/>
                      </a:endParaRPr>
                    </a:p>
                  </a:txBody>
                  <a:tcPr marL="68580" marR="68580" marT="0" marB="0"/>
                </a:tc>
                <a:tc>
                  <a:txBody>
                    <a:bodyPr/>
                    <a:lstStyle/>
                    <a:p>
                      <a:pPr algn="just">
                        <a:spcAft>
                          <a:spcPts val="0"/>
                        </a:spcAft>
                      </a:pPr>
                      <a:r>
                        <a:rPr lang="el-GR" sz="1200" dirty="0">
                          <a:effectLst/>
                        </a:rPr>
                        <a:t>Κόστος</a:t>
                      </a:r>
                    </a:p>
                    <a:p>
                      <a:pPr algn="just">
                        <a:spcAft>
                          <a:spcPts val="0"/>
                        </a:spcAft>
                      </a:pPr>
                      <a:r>
                        <a:rPr lang="el-GR" sz="1200" dirty="0" err="1">
                          <a:effectLst/>
                        </a:rPr>
                        <a:t>Συντομότ</a:t>
                      </a:r>
                      <a:r>
                        <a:rPr lang="el-GR" sz="1200" dirty="0">
                          <a:effectLst/>
                        </a:rPr>
                        <a:t>.</a:t>
                      </a:r>
                    </a:p>
                    <a:p>
                      <a:pPr algn="just">
                        <a:spcAft>
                          <a:spcPts val="0"/>
                        </a:spcAft>
                      </a:pPr>
                      <a:r>
                        <a:rPr lang="el-GR" sz="1200" dirty="0">
                          <a:effectLst/>
                        </a:rPr>
                        <a:t>Διάρκειας</a:t>
                      </a:r>
                      <a:endParaRPr lang="el-GR" sz="1200" dirty="0">
                        <a:effectLst/>
                        <a:latin typeface="Courier New"/>
                        <a:ea typeface="Times New Roman"/>
                      </a:endParaRPr>
                    </a:p>
                  </a:txBody>
                  <a:tcPr marL="68580" marR="68580" marT="0" marB="0"/>
                </a:tc>
                <a:tc>
                  <a:txBody>
                    <a:bodyPr/>
                    <a:lstStyle/>
                    <a:p>
                      <a:pPr algn="just">
                        <a:spcAft>
                          <a:spcPts val="0"/>
                        </a:spcAft>
                      </a:pPr>
                      <a:r>
                        <a:rPr lang="el-GR" sz="1200" dirty="0" err="1">
                          <a:effectLst/>
                        </a:rPr>
                        <a:t>Μέγστη</a:t>
                      </a:r>
                      <a:endParaRPr lang="el-GR" sz="1200" dirty="0">
                        <a:effectLst/>
                      </a:endParaRPr>
                    </a:p>
                    <a:p>
                      <a:pPr algn="just">
                        <a:spcAft>
                          <a:spcPts val="0"/>
                        </a:spcAft>
                      </a:pPr>
                      <a:r>
                        <a:rPr lang="el-GR" sz="1200" dirty="0">
                          <a:effectLst/>
                        </a:rPr>
                        <a:t>Δυνατότητα</a:t>
                      </a:r>
                    </a:p>
                    <a:p>
                      <a:pPr algn="just">
                        <a:spcAft>
                          <a:spcPts val="0"/>
                        </a:spcAft>
                      </a:pPr>
                      <a:r>
                        <a:rPr lang="el-GR" sz="1200" dirty="0" err="1">
                          <a:effectLst/>
                        </a:rPr>
                        <a:t>Συντόμ</a:t>
                      </a:r>
                      <a:r>
                        <a:rPr lang="el-GR" sz="1200" dirty="0">
                          <a:effectLst/>
                        </a:rPr>
                        <a:t>.</a:t>
                      </a:r>
                      <a:endParaRPr lang="el-GR" sz="1200" dirty="0">
                        <a:effectLst/>
                        <a:latin typeface="Courier New"/>
                        <a:ea typeface="Times New Roman"/>
                      </a:endParaRPr>
                    </a:p>
                  </a:txBody>
                  <a:tcPr marL="68580" marR="68580" marT="0" marB="0"/>
                </a:tc>
                <a:tc>
                  <a:txBody>
                    <a:bodyPr/>
                    <a:lstStyle/>
                    <a:p>
                      <a:pPr algn="just">
                        <a:spcAft>
                          <a:spcPts val="0"/>
                        </a:spcAft>
                      </a:pPr>
                      <a:r>
                        <a:rPr lang="el-GR" sz="1200" dirty="0">
                          <a:effectLst/>
                        </a:rPr>
                        <a:t>Κόστος συντόμευσης</a:t>
                      </a:r>
                    </a:p>
                    <a:p>
                      <a:pPr algn="just">
                        <a:spcAft>
                          <a:spcPts val="0"/>
                        </a:spcAft>
                      </a:pPr>
                      <a:r>
                        <a:rPr lang="el-GR" sz="1200" dirty="0">
                          <a:effectLst/>
                        </a:rPr>
                        <a:t>/εβδομάδα</a:t>
                      </a:r>
                      <a:endParaRPr lang="el-GR" sz="1200" dirty="0">
                        <a:effectLst/>
                        <a:latin typeface="Courier New"/>
                        <a:ea typeface="Times New Roman"/>
                      </a:endParaRPr>
                    </a:p>
                  </a:txBody>
                  <a:tcPr marL="68580" marR="68580" marT="0" marB="0"/>
                </a:tc>
              </a:tr>
              <a:tr h="160928">
                <a:tc>
                  <a:txBody>
                    <a:bodyPr/>
                    <a:lstStyle/>
                    <a:p>
                      <a:pPr algn="just">
                        <a:spcAft>
                          <a:spcPts val="0"/>
                        </a:spcAft>
                      </a:pPr>
                      <a:r>
                        <a:rPr lang="en-US" sz="1200">
                          <a:effectLst/>
                        </a:rPr>
                        <a:t>A</a:t>
                      </a:r>
                      <a:endParaRPr lang="el-GR" sz="1200">
                        <a:effectLst/>
                        <a:latin typeface="Courier New"/>
                        <a:ea typeface="Times New Roman"/>
                      </a:endParaRPr>
                    </a:p>
                  </a:txBody>
                  <a:tcPr marL="68580" marR="68580" marT="0" marB="0"/>
                </a:tc>
                <a:tc>
                  <a:txBody>
                    <a:bodyPr/>
                    <a:lstStyle/>
                    <a:p>
                      <a:pPr>
                        <a:spcAft>
                          <a:spcPts val="0"/>
                        </a:spcAft>
                      </a:pPr>
                      <a:r>
                        <a:rPr lang="el-GR" sz="1200">
                          <a:effectLst/>
                        </a:rPr>
                        <a:t>Κατασκευή σκελετού</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4</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5000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8000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3000</a:t>
                      </a:r>
                      <a:endParaRPr lang="el-GR" sz="1200">
                        <a:effectLst/>
                        <a:latin typeface="Courier New"/>
                        <a:ea typeface="Times New Roman"/>
                      </a:endParaRPr>
                    </a:p>
                  </a:txBody>
                  <a:tcPr marL="68580" marR="68580" marT="0" marB="0"/>
                </a:tc>
              </a:tr>
              <a:tr h="160928">
                <a:tc>
                  <a:txBody>
                    <a:bodyPr/>
                    <a:lstStyle/>
                    <a:p>
                      <a:pPr algn="just">
                        <a:spcAft>
                          <a:spcPts val="0"/>
                        </a:spcAft>
                      </a:pPr>
                      <a:r>
                        <a:rPr lang="en-US" sz="1200">
                          <a:effectLst/>
                        </a:rPr>
                        <a:t>B</a:t>
                      </a:r>
                      <a:endParaRPr lang="el-GR" sz="1200">
                        <a:effectLst/>
                        <a:latin typeface="Courier New"/>
                        <a:ea typeface="Times New Roman"/>
                      </a:endParaRPr>
                    </a:p>
                  </a:txBody>
                  <a:tcPr marL="68580" marR="68580" marT="0" marB="0"/>
                </a:tc>
                <a:tc>
                  <a:txBody>
                    <a:bodyPr/>
                    <a:lstStyle/>
                    <a:p>
                      <a:pPr>
                        <a:spcAft>
                          <a:spcPts val="0"/>
                        </a:spcAft>
                      </a:pPr>
                      <a:r>
                        <a:rPr lang="el-GR" sz="1200">
                          <a:effectLst/>
                        </a:rPr>
                        <a:t>Κατασκευή σκεπής</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2</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4</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2000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4000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2000</a:t>
                      </a:r>
                      <a:endParaRPr lang="el-GR" sz="1200">
                        <a:effectLst/>
                        <a:latin typeface="Courier New"/>
                        <a:ea typeface="Times New Roman"/>
                      </a:endParaRPr>
                    </a:p>
                  </a:txBody>
                  <a:tcPr marL="68580" marR="68580" marT="0" marB="0"/>
                </a:tc>
              </a:tr>
              <a:tr h="321856">
                <a:tc>
                  <a:txBody>
                    <a:bodyPr/>
                    <a:lstStyle/>
                    <a:p>
                      <a:pPr algn="just">
                        <a:spcAft>
                          <a:spcPts val="0"/>
                        </a:spcAft>
                      </a:pPr>
                      <a:r>
                        <a:rPr lang="en-US" sz="1200">
                          <a:effectLst/>
                        </a:rPr>
                        <a:t>C</a:t>
                      </a:r>
                      <a:endParaRPr lang="el-GR" sz="1200">
                        <a:effectLst/>
                        <a:latin typeface="Courier New"/>
                        <a:ea typeface="Times New Roman"/>
                      </a:endParaRPr>
                    </a:p>
                  </a:txBody>
                  <a:tcPr marL="68580" marR="68580" marT="0" marB="0"/>
                </a:tc>
                <a:tc>
                  <a:txBody>
                    <a:bodyPr/>
                    <a:lstStyle/>
                    <a:p>
                      <a:pPr>
                        <a:spcAft>
                          <a:spcPts val="0"/>
                        </a:spcAft>
                      </a:pPr>
                      <a:r>
                        <a:rPr lang="el-GR" sz="1200">
                          <a:effectLst/>
                        </a:rPr>
                        <a:t>Κατασκευή τοιχοποιίας</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2</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5000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6500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1500</a:t>
                      </a:r>
                      <a:endParaRPr lang="el-GR" sz="1200">
                        <a:effectLst/>
                        <a:latin typeface="Courier New"/>
                        <a:ea typeface="Times New Roman"/>
                      </a:endParaRPr>
                    </a:p>
                  </a:txBody>
                  <a:tcPr marL="68580" marR="68580" marT="0" marB="0"/>
                </a:tc>
              </a:tr>
              <a:tr h="321856">
                <a:tc>
                  <a:txBody>
                    <a:bodyPr/>
                    <a:lstStyle/>
                    <a:p>
                      <a:pPr algn="just">
                        <a:spcAft>
                          <a:spcPts val="0"/>
                        </a:spcAft>
                      </a:pPr>
                      <a:r>
                        <a:rPr lang="en-US" sz="1200">
                          <a:effectLst/>
                        </a:rPr>
                        <a:t>D</a:t>
                      </a:r>
                      <a:endParaRPr lang="el-GR" sz="1200">
                        <a:effectLst/>
                        <a:latin typeface="Courier New"/>
                        <a:ea typeface="Times New Roman"/>
                      </a:endParaRPr>
                    </a:p>
                  </a:txBody>
                  <a:tcPr marL="68580" marR="68580" marT="0" marB="0"/>
                </a:tc>
                <a:tc>
                  <a:txBody>
                    <a:bodyPr/>
                    <a:lstStyle/>
                    <a:p>
                      <a:pPr>
                        <a:spcAft>
                          <a:spcPts val="0"/>
                        </a:spcAft>
                      </a:pPr>
                      <a:r>
                        <a:rPr lang="el-GR" sz="1200">
                          <a:effectLst/>
                        </a:rPr>
                        <a:t>Συλλέκτες νερού σκεπής</a:t>
                      </a:r>
                      <a:endParaRPr lang="el-GR" sz="1200">
                        <a:effectLst/>
                        <a:latin typeface="Courier New"/>
                        <a:ea typeface="Times New Roman"/>
                      </a:endParaRPr>
                    </a:p>
                  </a:txBody>
                  <a:tcPr marL="68580" marR="68580" marT="0" marB="0"/>
                </a:tc>
                <a:tc>
                  <a:txBody>
                    <a:bodyPr/>
                    <a:lstStyle/>
                    <a:p>
                      <a:pPr algn="just">
                        <a:spcAft>
                          <a:spcPts val="0"/>
                        </a:spcAft>
                      </a:pPr>
                      <a:r>
                        <a:rPr lang="en-US" sz="1200">
                          <a:effectLst/>
                        </a:rPr>
                        <a:t>5</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2</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4000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7000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1000</a:t>
                      </a:r>
                      <a:endParaRPr lang="el-GR" sz="1200">
                        <a:effectLst/>
                        <a:latin typeface="Courier New"/>
                        <a:ea typeface="Times New Roman"/>
                      </a:endParaRPr>
                    </a:p>
                  </a:txBody>
                  <a:tcPr marL="68580" marR="68580" marT="0" marB="0"/>
                </a:tc>
              </a:tr>
              <a:tr h="321856">
                <a:tc>
                  <a:txBody>
                    <a:bodyPr/>
                    <a:lstStyle/>
                    <a:p>
                      <a:pPr algn="just">
                        <a:spcAft>
                          <a:spcPts val="0"/>
                        </a:spcAft>
                      </a:pPr>
                      <a:r>
                        <a:rPr lang="en-US" sz="1200">
                          <a:effectLst/>
                        </a:rPr>
                        <a:t>E</a:t>
                      </a:r>
                      <a:endParaRPr lang="el-GR" sz="1200">
                        <a:effectLst/>
                        <a:latin typeface="Courier New"/>
                        <a:ea typeface="Times New Roman"/>
                      </a:endParaRPr>
                    </a:p>
                  </a:txBody>
                  <a:tcPr marL="68580" marR="68580" marT="0" marB="0"/>
                </a:tc>
                <a:tc>
                  <a:txBody>
                    <a:bodyPr/>
                    <a:lstStyle/>
                    <a:p>
                      <a:pPr>
                        <a:spcAft>
                          <a:spcPts val="0"/>
                        </a:spcAft>
                      </a:pPr>
                      <a:r>
                        <a:rPr lang="el-GR" sz="1200">
                          <a:effectLst/>
                        </a:rPr>
                        <a:t>Υδραυλ. εγκαταστάσεις</a:t>
                      </a:r>
                      <a:endParaRPr lang="el-GR" sz="1200">
                        <a:effectLst/>
                        <a:latin typeface="Courier New"/>
                        <a:ea typeface="Times New Roman"/>
                      </a:endParaRPr>
                    </a:p>
                  </a:txBody>
                  <a:tcPr marL="68580" marR="68580" marT="0" marB="0"/>
                </a:tc>
                <a:tc>
                  <a:txBody>
                    <a:bodyPr/>
                    <a:lstStyle/>
                    <a:p>
                      <a:pPr algn="just">
                        <a:spcAft>
                          <a:spcPts val="0"/>
                        </a:spcAft>
                      </a:pPr>
                      <a:r>
                        <a:rPr lang="en-US" sz="1200">
                          <a:effectLst/>
                        </a:rPr>
                        <a:t>2</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6</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6000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3000</a:t>
                      </a:r>
                      <a:endParaRPr lang="el-GR" sz="1200">
                        <a:effectLst/>
                        <a:latin typeface="Courier New"/>
                        <a:ea typeface="Times New Roman"/>
                      </a:endParaRPr>
                    </a:p>
                  </a:txBody>
                  <a:tcPr marL="68580" marR="68580" marT="0" marB="0"/>
                </a:tc>
              </a:tr>
              <a:tr h="321856">
                <a:tc>
                  <a:txBody>
                    <a:bodyPr/>
                    <a:lstStyle/>
                    <a:p>
                      <a:pPr algn="just">
                        <a:spcAft>
                          <a:spcPts val="0"/>
                        </a:spcAft>
                      </a:pPr>
                      <a:r>
                        <a:rPr lang="en-US" sz="1200">
                          <a:effectLst/>
                        </a:rPr>
                        <a:t>F</a:t>
                      </a:r>
                      <a:endParaRPr lang="el-GR" sz="1200">
                        <a:effectLst/>
                        <a:latin typeface="Courier New"/>
                        <a:ea typeface="Times New Roman"/>
                      </a:endParaRPr>
                    </a:p>
                  </a:txBody>
                  <a:tcPr marL="68580" marR="68580" marT="0" marB="0"/>
                </a:tc>
                <a:tc>
                  <a:txBody>
                    <a:bodyPr/>
                    <a:lstStyle/>
                    <a:p>
                      <a:pPr>
                        <a:spcAft>
                          <a:spcPts val="0"/>
                        </a:spcAft>
                      </a:pPr>
                      <a:r>
                        <a:rPr lang="el-GR" sz="1200">
                          <a:effectLst/>
                        </a:rPr>
                        <a:t>Ηλεκτρ. εγκαταστάσεις</a:t>
                      </a:r>
                      <a:endParaRPr lang="el-GR" sz="1200">
                        <a:effectLst/>
                        <a:latin typeface="Courier New"/>
                        <a:ea typeface="Times New Roman"/>
                      </a:endParaRPr>
                    </a:p>
                  </a:txBody>
                  <a:tcPr marL="68580" marR="68580" marT="0" marB="0"/>
                </a:tc>
                <a:tc>
                  <a:txBody>
                    <a:bodyPr/>
                    <a:lstStyle/>
                    <a:p>
                      <a:pPr algn="just">
                        <a:spcAft>
                          <a:spcPts val="0"/>
                        </a:spcAft>
                      </a:pPr>
                      <a:r>
                        <a:rPr lang="en-US" sz="1200">
                          <a:effectLst/>
                        </a:rPr>
                        <a:t>1</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0</a:t>
                      </a:r>
                      <a:endParaRPr lang="el-GR" sz="1200">
                        <a:effectLst/>
                        <a:latin typeface="Courier New"/>
                        <a:ea typeface="Times New Roman"/>
                      </a:endParaRPr>
                    </a:p>
                  </a:txBody>
                  <a:tcPr marL="68580" marR="68580" marT="0" marB="0"/>
                </a:tc>
              </a:tr>
              <a:tr h="160928">
                <a:tc>
                  <a:txBody>
                    <a:bodyPr/>
                    <a:lstStyle/>
                    <a:p>
                      <a:pPr algn="just">
                        <a:spcAft>
                          <a:spcPts val="0"/>
                        </a:spcAft>
                      </a:pPr>
                      <a:r>
                        <a:rPr lang="en-US" sz="1200">
                          <a:effectLst/>
                        </a:rPr>
                        <a:t>G</a:t>
                      </a:r>
                      <a:endParaRPr lang="el-GR" sz="1200">
                        <a:effectLst/>
                        <a:latin typeface="Courier New"/>
                        <a:ea typeface="Times New Roman"/>
                      </a:endParaRPr>
                    </a:p>
                  </a:txBody>
                  <a:tcPr marL="68580" marR="68580" marT="0" marB="0"/>
                </a:tc>
                <a:tc>
                  <a:txBody>
                    <a:bodyPr/>
                    <a:lstStyle/>
                    <a:p>
                      <a:pPr>
                        <a:spcAft>
                          <a:spcPts val="0"/>
                        </a:spcAft>
                      </a:pPr>
                      <a:r>
                        <a:rPr lang="el-GR" sz="1200">
                          <a:effectLst/>
                        </a:rPr>
                        <a:t>Αποχέτευση</a:t>
                      </a:r>
                      <a:endParaRPr lang="el-GR" sz="1200">
                        <a:effectLst/>
                        <a:latin typeface="Courier New"/>
                        <a:ea typeface="Times New Roman"/>
                      </a:endParaRPr>
                    </a:p>
                  </a:txBody>
                  <a:tcPr marL="68580" marR="68580" marT="0" marB="0"/>
                </a:tc>
                <a:tc>
                  <a:txBody>
                    <a:bodyPr/>
                    <a:lstStyle/>
                    <a:p>
                      <a:pPr algn="just">
                        <a:spcAft>
                          <a:spcPts val="0"/>
                        </a:spcAft>
                      </a:pPr>
                      <a:r>
                        <a:rPr lang="en-US" sz="1200">
                          <a:effectLst/>
                        </a:rPr>
                        <a:t>6</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5</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4500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500</a:t>
                      </a:r>
                      <a:endParaRPr lang="el-GR" sz="1200">
                        <a:effectLst/>
                        <a:latin typeface="Courier New"/>
                        <a:ea typeface="Times New Roman"/>
                      </a:endParaRPr>
                    </a:p>
                  </a:txBody>
                  <a:tcPr marL="68580" marR="68580" marT="0" marB="0"/>
                </a:tc>
              </a:tr>
              <a:tr h="321856">
                <a:tc>
                  <a:txBody>
                    <a:bodyPr/>
                    <a:lstStyle/>
                    <a:p>
                      <a:pPr algn="just">
                        <a:spcAft>
                          <a:spcPts val="0"/>
                        </a:spcAft>
                      </a:pPr>
                      <a:r>
                        <a:rPr lang="en-US" sz="1200">
                          <a:effectLst/>
                        </a:rPr>
                        <a:t>X</a:t>
                      </a:r>
                      <a:endParaRPr lang="el-GR" sz="1200">
                        <a:effectLst/>
                        <a:latin typeface="Courier New"/>
                        <a:ea typeface="Times New Roman"/>
                      </a:endParaRPr>
                    </a:p>
                  </a:txBody>
                  <a:tcPr marL="68580" marR="68580" marT="0" marB="0"/>
                </a:tc>
                <a:tc>
                  <a:txBody>
                    <a:bodyPr/>
                    <a:lstStyle/>
                    <a:p>
                      <a:pPr>
                        <a:spcAft>
                          <a:spcPts val="0"/>
                        </a:spcAft>
                      </a:pPr>
                      <a:r>
                        <a:rPr lang="el-GR" sz="1200">
                          <a:effectLst/>
                        </a:rPr>
                        <a:t>Τεχνητή Δραστηριότητα</a:t>
                      </a:r>
                      <a:endParaRPr lang="el-GR" sz="1200">
                        <a:effectLst/>
                        <a:latin typeface="Courier New"/>
                        <a:ea typeface="Times New Roman"/>
                      </a:endParaRPr>
                    </a:p>
                  </a:txBody>
                  <a:tcPr marL="68580" marR="68580" marT="0" marB="0"/>
                </a:tc>
                <a:tc>
                  <a:txBody>
                    <a:bodyPr/>
                    <a:lstStyle/>
                    <a:p>
                      <a:pPr algn="just">
                        <a:spcAft>
                          <a:spcPts val="0"/>
                        </a:spcAft>
                      </a:pPr>
                      <a:r>
                        <a:rPr lang="en-US" sz="1200">
                          <a:effectLst/>
                        </a:rPr>
                        <a:t>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0</a:t>
                      </a:r>
                      <a:endParaRPr lang="el-GR" sz="1200">
                        <a:effectLst/>
                        <a:latin typeface="Courier New"/>
                        <a:ea typeface="Times New Roman"/>
                      </a:endParaRPr>
                    </a:p>
                  </a:txBody>
                  <a:tcPr marL="68580" marR="68580" marT="0" marB="0"/>
                </a:tc>
              </a:tr>
              <a:tr h="160928">
                <a:tc>
                  <a:txBody>
                    <a:bodyPr/>
                    <a:lstStyle/>
                    <a:p>
                      <a:pPr algn="just">
                        <a:spcAft>
                          <a:spcPts val="0"/>
                        </a:spcAft>
                      </a:pPr>
                      <a:r>
                        <a:rPr lang="en-US" sz="1200">
                          <a:effectLst/>
                        </a:rPr>
                        <a:t>H</a:t>
                      </a:r>
                      <a:endParaRPr lang="el-GR" sz="1200">
                        <a:effectLst/>
                        <a:latin typeface="Courier New"/>
                        <a:ea typeface="Times New Roman"/>
                      </a:endParaRPr>
                    </a:p>
                  </a:txBody>
                  <a:tcPr marL="68580" marR="68580" marT="0" marB="0"/>
                </a:tc>
                <a:tc>
                  <a:txBody>
                    <a:bodyPr/>
                    <a:lstStyle/>
                    <a:p>
                      <a:pPr>
                        <a:spcAft>
                          <a:spcPts val="0"/>
                        </a:spcAft>
                      </a:pPr>
                      <a:r>
                        <a:rPr lang="el-GR" sz="1200">
                          <a:effectLst/>
                        </a:rPr>
                        <a:t>Σοβατίσματα</a:t>
                      </a:r>
                      <a:endParaRPr lang="el-GR" sz="1200">
                        <a:effectLst/>
                        <a:latin typeface="Courier New"/>
                        <a:ea typeface="Times New Roman"/>
                      </a:endParaRPr>
                    </a:p>
                  </a:txBody>
                  <a:tcPr marL="68580" marR="68580" marT="0" marB="0"/>
                </a:tc>
                <a:tc>
                  <a:txBody>
                    <a:bodyPr/>
                    <a:lstStyle/>
                    <a:p>
                      <a:pPr algn="just">
                        <a:spcAft>
                          <a:spcPts val="0"/>
                        </a:spcAft>
                      </a:pPr>
                      <a:r>
                        <a:rPr lang="en-US" sz="1200">
                          <a:effectLst/>
                        </a:rPr>
                        <a:t>4</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2</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4</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5000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10000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2</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2500</a:t>
                      </a:r>
                      <a:endParaRPr lang="el-GR" sz="1200">
                        <a:effectLst/>
                        <a:latin typeface="Courier New"/>
                        <a:ea typeface="Times New Roman"/>
                      </a:endParaRPr>
                    </a:p>
                  </a:txBody>
                  <a:tcPr marL="68580" marR="68580" marT="0" marB="0"/>
                </a:tc>
              </a:tr>
              <a:tr h="160928">
                <a:tc>
                  <a:txBody>
                    <a:bodyPr/>
                    <a:lstStyle/>
                    <a:p>
                      <a:pPr algn="just">
                        <a:spcAft>
                          <a:spcPts val="0"/>
                        </a:spcAft>
                      </a:pPr>
                      <a:r>
                        <a:rPr lang="en-US" sz="1200">
                          <a:effectLst/>
                        </a:rPr>
                        <a:t>I</a:t>
                      </a:r>
                      <a:endParaRPr lang="el-GR" sz="1200">
                        <a:effectLst/>
                        <a:latin typeface="Courier New"/>
                        <a:ea typeface="Times New Roman"/>
                      </a:endParaRPr>
                    </a:p>
                  </a:txBody>
                  <a:tcPr marL="68580" marR="68580" marT="0" marB="0"/>
                </a:tc>
                <a:tc>
                  <a:txBody>
                    <a:bodyPr/>
                    <a:lstStyle/>
                    <a:p>
                      <a:pPr>
                        <a:spcAft>
                          <a:spcPts val="0"/>
                        </a:spcAft>
                      </a:pPr>
                      <a:r>
                        <a:rPr lang="el-GR" sz="1200">
                          <a:effectLst/>
                        </a:rPr>
                        <a:t>Βαψίματα</a:t>
                      </a:r>
                      <a:endParaRPr lang="el-GR" sz="1200">
                        <a:effectLst/>
                        <a:latin typeface="Courier New"/>
                        <a:ea typeface="Times New Roman"/>
                      </a:endParaRPr>
                    </a:p>
                  </a:txBody>
                  <a:tcPr marL="68580" marR="68580" marT="0" marB="0"/>
                </a:tc>
                <a:tc>
                  <a:txBody>
                    <a:bodyPr/>
                    <a:lstStyle/>
                    <a:p>
                      <a:pPr algn="just">
                        <a:spcAft>
                          <a:spcPts val="0"/>
                        </a:spcAft>
                      </a:pPr>
                      <a:r>
                        <a:rPr lang="en-US" sz="1200">
                          <a:effectLst/>
                        </a:rPr>
                        <a:t>3</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2</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5</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3000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5000</a:t>
                      </a:r>
                      <a:endParaRPr lang="el-GR" sz="1200">
                        <a:effectLst/>
                        <a:latin typeface="Courier New"/>
                        <a:ea typeface="Times New Roman"/>
                      </a:endParaRPr>
                    </a:p>
                  </a:txBody>
                  <a:tcPr marL="68580" marR="68580" marT="0" marB="0"/>
                </a:tc>
                <a:tc>
                  <a:txBody>
                    <a:bodyPr/>
                    <a:lstStyle/>
                    <a:p>
                      <a:pPr algn="just">
                        <a:spcAft>
                          <a:spcPts val="0"/>
                        </a:spcAft>
                      </a:pPr>
                      <a:r>
                        <a:rPr lang="el-GR" sz="1200">
                          <a:effectLst/>
                        </a:rPr>
                        <a:t>1</a:t>
                      </a:r>
                      <a:endParaRPr lang="el-GR" sz="1200">
                        <a:effectLst/>
                        <a:latin typeface="Courier New"/>
                        <a:ea typeface="Times New Roman"/>
                      </a:endParaRPr>
                    </a:p>
                  </a:txBody>
                  <a:tcPr marL="68580" marR="68580" marT="0" marB="0"/>
                </a:tc>
                <a:tc>
                  <a:txBody>
                    <a:bodyPr/>
                    <a:lstStyle/>
                    <a:p>
                      <a:pPr algn="just">
                        <a:spcAft>
                          <a:spcPts val="0"/>
                        </a:spcAft>
                      </a:pPr>
                      <a:r>
                        <a:rPr lang="el-GR" sz="1200" dirty="0">
                          <a:effectLst/>
                        </a:rPr>
                        <a:t>2000</a:t>
                      </a:r>
                      <a:endParaRPr lang="el-GR" sz="1200" dirty="0">
                        <a:effectLst/>
                        <a:latin typeface="Courier New"/>
                        <a:ea typeface="Times New Roman"/>
                      </a:endParaRPr>
                    </a:p>
                  </a:txBody>
                  <a:tcPr marL="68580" marR="68580" marT="0" marB="0"/>
                </a:tc>
              </a:tr>
            </a:tbl>
          </a:graphicData>
        </a:graphic>
      </p:graphicFrame>
    </p:spTree>
    <p:extLst>
      <p:ext uri="{BB962C8B-B14F-4D97-AF65-F5344CB8AC3E}">
        <p14:creationId xmlns="" xmlns:p14="http://schemas.microsoft.com/office/powerpoint/2010/main" val="2404887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Συντόμευση </a:t>
            </a:r>
            <a:r>
              <a:rPr lang="el-GR" dirty="0" smtClean="0"/>
              <a:t>Δραστηριοτήτων</a:t>
            </a:r>
            <a:r>
              <a:rPr lang="en-US" dirty="0" smtClean="0"/>
              <a:t> </a:t>
            </a:r>
            <a:r>
              <a:rPr lang="en-US" sz="3200" b="0" dirty="0" smtClean="0">
                <a:solidFill>
                  <a:prstClr val="white"/>
                </a:solidFill>
              </a:rPr>
              <a:t>3/9</a:t>
            </a:r>
            <a:endParaRPr lang="el-GR" dirty="0"/>
          </a:p>
        </p:txBody>
      </p:sp>
      <p:sp>
        <p:nvSpPr>
          <p:cNvPr id="3" name="2 - Θέση περιεχομένου"/>
          <p:cNvSpPr>
            <a:spLocks noGrp="1"/>
          </p:cNvSpPr>
          <p:nvPr>
            <p:ph idx="1"/>
          </p:nvPr>
        </p:nvSpPr>
        <p:spPr>
          <a:xfrm>
            <a:off x="457200" y="1340768"/>
            <a:ext cx="8229600" cy="1440160"/>
          </a:xfrm>
        </p:spPr>
        <p:txBody>
          <a:bodyPr>
            <a:normAutofit fontScale="92500" lnSpcReduction="10000"/>
          </a:bodyPr>
          <a:lstStyle/>
          <a:p>
            <a:r>
              <a:rPr lang="el-GR" dirty="0"/>
              <a:t>Αρχικά, βρίσκουμε τη κρίσιμη διαδρομή και τη κανονική διάρκεια του έργου. Η κρίσιμη διαδρομή του παραπάνω παραδείγματος είναι η </a:t>
            </a:r>
            <a:r>
              <a:rPr lang="en-US" dirty="0"/>
              <a:t>A</a:t>
            </a:r>
            <a:r>
              <a:rPr lang="el-GR" dirty="0"/>
              <a:t>-</a:t>
            </a:r>
            <a:r>
              <a:rPr lang="en-US" dirty="0"/>
              <a:t>B</a:t>
            </a:r>
            <a:r>
              <a:rPr lang="el-GR" dirty="0"/>
              <a:t>-</a:t>
            </a:r>
            <a:r>
              <a:rPr lang="en-US" dirty="0"/>
              <a:t>D</a:t>
            </a:r>
            <a:r>
              <a:rPr lang="el-GR" dirty="0"/>
              <a:t>-</a:t>
            </a:r>
            <a:r>
              <a:rPr lang="en-US" dirty="0"/>
              <a:t>G</a:t>
            </a:r>
            <a:r>
              <a:rPr lang="el-GR" dirty="0"/>
              <a:t>-</a:t>
            </a:r>
            <a:r>
              <a:rPr lang="en-US" dirty="0"/>
              <a:t>I</a:t>
            </a:r>
            <a:r>
              <a:rPr lang="el-GR" dirty="0"/>
              <a:t> (κρίσιμες δραστηριότητες) και η κανονική διάρκεια του έργου είναι 20 εβδομάδες.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3074" name="Picture 2" descr="PertCpm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3573016"/>
            <a:ext cx="7056784" cy="19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37725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Συντόμευση </a:t>
            </a:r>
            <a:r>
              <a:rPr lang="el-GR" dirty="0" smtClean="0"/>
              <a:t>Δραστηριοτήτων</a:t>
            </a:r>
            <a:r>
              <a:rPr lang="en-US" dirty="0" smtClean="0"/>
              <a:t> </a:t>
            </a:r>
            <a:r>
              <a:rPr lang="en-US" sz="3200" b="0" dirty="0" smtClean="0">
                <a:solidFill>
                  <a:prstClr val="white"/>
                </a:solidFill>
              </a:rPr>
              <a:t>4/9</a:t>
            </a:r>
            <a:endParaRPr lang="el-GR" dirty="0"/>
          </a:p>
        </p:txBody>
      </p:sp>
      <p:sp>
        <p:nvSpPr>
          <p:cNvPr id="3" name="2 - Θέση περιεχομένου"/>
          <p:cNvSpPr>
            <a:spLocks noGrp="1"/>
          </p:cNvSpPr>
          <p:nvPr>
            <p:ph idx="1"/>
          </p:nvPr>
        </p:nvSpPr>
        <p:spPr/>
        <p:txBody>
          <a:bodyPr>
            <a:normAutofit/>
          </a:bodyPr>
          <a:lstStyle/>
          <a:p>
            <a:r>
              <a:rPr lang="el-GR" dirty="0" smtClean="0"/>
              <a:t>Σαν πρώτο βήμα μειώνουμε κατά μία εβδομάδα τη διάρκεια της κρίσιμης δραστηριότητας που έχει το μικρότερο κόστος συντόμευσης ανά εβδομάδα. Από τον παραπάνω πίνακα προκύπτει ότι αυτή είναι η </a:t>
            </a:r>
            <a:r>
              <a:rPr lang="en-US" dirty="0" smtClean="0"/>
              <a:t>G</a:t>
            </a:r>
            <a:r>
              <a:rPr lang="el-GR" dirty="0" smtClean="0"/>
              <a:t>. Η διάρκεια του έργου γίνεται 19 εβδομάδες, και το κόστος του αυξάνει κατά 500€. </a:t>
            </a:r>
          </a:p>
          <a:p>
            <a:r>
              <a:rPr lang="el-GR" dirty="0" smtClean="0"/>
              <a:t>Για να μειώσουμε κι’ άλλο τη διάρκεια του έργου επαναλαμβάνουμε την ίδια διαδικασία (αφού σε κάθε βήμα ελέγχουμε τις κρίσιμες διαδρομές), και συμπληρώνουμε τον παρακάτω πίνακα.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 xmlns:p14="http://schemas.microsoft.com/office/powerpoint/2010/main" val="2226502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Συντόμευση </a:t>
            </a:r>
            <a:r>
              <a:rPr lang="el-GR" dirty="0" smtClean="0"/>
              <a:t>Δραστηριοτήτων</a:t>
            </a:r>
            <a:r>
              <a:rPr lang="en-US" dirty="0" smtClean="0"/>
              <a:t> </a:t>
            </a:r>
            <a:r>
              <a:rPr lang="en-US" sz="3200" b="0" dirty="0" smtClean="0">
                <a:solidFill>
                  <a:prstClr val="white"/>
                </a:solidFill>
              </a:rPr>
              <a:t>5/9</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graphicFrame>
        <p:nvGraphicFramePr>
          <p:cNvPr id="5" name="Πίνακας 4"/>
          <p:cNvGraphicFramePr>
            <a:graphicFrameLocks noGrp="1"/>
          </p:cNvGraphicFramePr>
          <p:nvPr>
            <p:extLst>
              <p:ext uri="{D42A27DB-BD31-4B8C-83A1-F6EECF244321}">
                <p14:modId xmlns="" xmlns:p14="http://schemas.microsoft.com/office/powerpoint/2010/main" val="1066841078"/>
              </p:ext>
            </p:extLst>
          </p:nvPr>
        </p:nvGraphicFramePr>
        <p:xfrm>
          <a:off x="251520" y="1412776"/>
          <a:ext cx="7992887" cy="5125751"/>
        </p:xfrm>
        <a:graphic>
          <a:graphicData uri="http://schemas.openxmlformats.org/drawingml/2006/table">
            <a:tbl>
              <a:tblPr firstRow="1" firstCol="1" lastCol="1" bandRow="1" bandCol="1">
                <a:tableStyleId>{5C22544A-7EE6-4342-B048-85BDC9FD1C3A}</a:tableStyleId>
              </a:tblPr>
              <a:tblGrid>
                <a:gridCol w="1514208"/>
                <a:gridCol w="925843"/>
                <a:gridCol w="2272422"/>
                <a:gridCol w="916962"/>
                <a:gridCol w="981349"/>
                <a:gridCol w="1382103"/>
              </a:tblGrid>
              <a:tr h="645191">
                <a:tc>
                  <a:txBody>
                    <a:bodyPr/>
                    <a:lstStyle/>
                    <a:p>
                      <a:pPr algn="just">
                        <a:spcAft>
                          <a:spcPts val="0"/>
                        </a:spcAft>
                      </a:pPr>
                      <a:r>
                        <a:rPr lang="el-GR" sz="1400" dirty="0">
                          <a:effectLst/>
                          <a:latin typeface="+mn-lt"/>
                        </a:rPr>
                        <a:t>Συντόμευση Μιας</a:t>
                      </a:r>
                    </a:p>
                    <a:p>
                      <a:pPr algn="just">
                        <a:spcAft>
                          <a:spcPts val="0"/>
                        </a:spcAft>
                      </a:pPr>
                      <a:r>
                        <a:rPr lang="el-GR" sz="1400" dirty="0">
                          <a:effectLst/>
                          <a:latin typeface="+mn-lt"/>
                        </a:rPr>
                        <a:t>Εβδομάδας στη</a:t>
                      </a:r>
                    </a:p>
                    <a:p>
                      <a:pPr algn="just">
                        <a:spcAft>
                          <a:spcPts val="0"/>
                        </a:spcAft>
                      </a:pPr>
                      <a:r>
                        <a:rPr lang="el-GR" sz="1400" dirty="0">
                          <a:effectLst/>
                          <a:latin typeface="+mn-lt"/>
                        </a:rPr>
                        <a:t>Δραστηριότητα</a:t>
                      </a:r>
                      <a:endParaRPr lang="el-GR" sz="1400" dirty="0">
                        <a:effectLst/>
                        <a:latin typeface="+mn-lt"/>
                        <a:ea typeface="Times New Roman"/>
                      </a:endParaRPr>
                    </a:p>
                  </a:txBody>
                  <a:tcPr marL="68580" marR="68580" marT="0" marB="0" anchor="ctr"/>
                </a:tc>
                <a:tc>
                  <a:txBody>
                    <a:bodyPr/>
                    <a:lstStyle/>
                    <a:p>
                      <a:pPr algn="just">
                        <a:spcAft>
                          <a:spcPts val="0"/>
                        </a:spcAft>
                      </a:pPr>
                      <a:r>
                        <a:rPr lang="el-GR" sz="1400" dirty="0">
                          <a:effectLst/>
                          <a:latin typeface="+mn-lt"/>
                        </a:rPr>
                        <a:t>Συνολική Διάρκεια</a:t>
                      </a:r>
                    </a:p>
                    <a:p>
                      <a:pPr algn="just">
                        <a:spcAft>
                          <a:spcPts val="0"/>
                        </a:spcAft>
                      </a:pPr>
                      <a:r>
                        <a:rPr lang="el-GR" sz="1400" dirty="0">
                          <a:effectLst/>
                          <a:latin typeface="+mn-lt"/>
                        </a:rPr>
                        <a:t>Έργου</a:t>
                      </a:r>
                      <a:endParaRPr lang="el-GR" sz="1400" dirty="0">
                        <a:effectLst/>
                        <a:latin typeface="+mn-lt"/>
                        <a:ea typeface="Times New Roman"/>
                      </a:endParaRPr>
                    </a:p>
                  </a:txBody>
                  <a:tcPr marL="68580" marR="68580" marT="0" marB="0" anchor="ctr"/>
                </a:tc>
                <a:tc>
                  <a:txBody>
                    <a:bodyPr/>
                    <a:lstStyle/>
                    <a:p>
                      <a:pPr algn="just">
                        <a:spcAft>
                          <a:spcPts val="0"/>
                        </a:spcAft>
                      </a:pPr>
                      <a:r>
                        <a:rPr lang="el-GR" sz="1400">
                          <a:effectLst/>
                          <a:latin typeface="+mn-lt"/>
                        </a:rPr>
                        <a:t>Κρίσιμη(ες)</a:t>
                      </a:r>
                    </a:p>
                    <a:p>
                      <a:pPr algn="just">
                        <a:spcAft>
                          <a:spcPts val="0"/>
                        </a:spcAft>
                      </a:pPr>
                      <a:r>
                        <a:rPr lang="el-GR" sz="1400">
                          <a:effectLst/>
                          <a:latin typeface="+mn-lt"/>
                        </a:rPr>
                        <a:t>Διαδρομή(ες)</a:t>
                      </a:r>
                      <a:endParaRPr lang="el-GR" sz="1400">
                        <a:effectLst/>
                        <a:latin typeface="+mn-lt"/>
                        <a:ea typeface="Times New Roman"/>
                      </a:endParaRPr>
                    </a:p>
                  </a:txBody>
                  <a:tcPr marL="68580" marR="68580" marT="0" marB="0" anchor="ctr"/>
                </a:tc>
                <a:tc>
                  <a:txBody>
                    <a:bodyPr/>
                    <a:lstStyle/>
                    <a:p>
                      <a:pPr algn="just">
                        <a:spcAft>
                          <a:spcPts val="0"/>
                        </a:spcAft>
                      </a:pPr>
                      <a:r>
                        <a:rPr lang="el-GR" sz="1400">
                          <a:effectLst/>
                          <a:latin typeface="+mn-lt"/>
                        </a:rPr>
                        <a:t>Επιπλέον Κόστος</a:t>
                      </a:r>
                    </a:p>
                    <a:p>
                      <a:pPr algn="just">
                        <a:spcAft>
                          <a:spcPts val="0"/>
                        </a:spcAft>
                      </a:pPr>
                      <a:r>
                        <a:rPr lang="el-GR" sz="1400">
                          <a:effectLst/>
                          <a:latin typeface="+mn-lt"/>
                        </a:rPr>
                        <a:t>Συντομ.</a:t>
                      </a:r>
                      <a:endParaRPr lang="el-GR" sz="1400">
                        <a:effectLst/>
                        <a:latin typeface="+mn-lt"/>
                        <a:ea typeface="Times New Roman"/>
                      </a:endParaRPr>
                    </a:p>
                  </a:txBody>
                  <a:tcPr marL="68580" marR="68580" marT="0" marB="0" anchor="ctr"/>
                </a:tc>
                <a:tc>
                  <a:txBody>
                    <a:bodyPr/>
                    <a:lstStyle/>
                    <a:p>
                      <a:pPr algn="just">
                        <a:spcAft>
                          <a:spcPts val="0"/>
                        </a:spcAft>
                      </a:pPr>
                      <a:r>
                        <a:rPr lang="el-GR" sz="1400">
                          <a:effectLst/>
                          <a:latin typeface="+mn-lt"/>
                        </a:rPr>
                        <a:t>Συνολική</a:t>
                      </a:r>
                    </a:p>
                    <a:p>
                      <a:pPr algn="just">
                        <a:spcAft>
                          <a:spcPts val="0"/>
                        </a:spcAft>
                      </a:pPr>
                      <a:r>
                        <a:rPr lang="el-GR" sz="1400">
                          <a:effectLst/>
                          <a:latin typeface="+mn-lt"/>
                        </a:rPr>
                        <a:t>Αύξηση</a:t>
                      </a:r>
                    </a:p>
                    <a:p>
                      <a:pPr algn="just">
                        <a:spcAft>
                          <a:spcPts val="0"/>
                        </a:spcAft>
                      </a:pPr>
                      <a:r>
                        <a:rPr lang="el-GR" sz="1400">
                          <a:effectLst/>
                          <a:latin typeface="+mn-lt"/>
                        </a:rPr>
                        <a:t>Κόστους</a:t>
                      </a:r>
                      <a:endParaRPr lang="el-GR" sz="1400">
                        <a:effectLst/>
                        <a:latin typeface="+mn-lt"/>
                        <a:ea typeface="Times New Roman"/>
                      </a:endParaRPr>
                    </a:p>
                  </a:txBody>
                  <a:tcPr marL="68580" marR="68580" marT="0" marB="0" anchor="ctr"/>
                </a:tc>
                <a:tc>
                  <a:txBody>
                    <a:bodyPr/>
                    <a:lstStyle/>
                    <a:p>
                      <a:pPr algn="just">
                        <a:spcAft>
                          <a:spcPts val="0"/>
                        </a:spcAft>
                      </a:pPr>
                      <a:r>
                        <a:rPr lang="el-GR" sz="1400">
                          <a:effectLst/>
                          <a:latin typeface="+mn-lt"/>
                        </a:rPr>
                        <a:t>Σχόλια</a:t>
                      </a:r>
                      <a:endParaRPr lang="el-GR" sz="1400">
                        <a:effectLst/>
                        <a:latin typeface="+mn-lt"/>
                        <a:ea typeface="Times New Roman"/>
                      </a:endParaRPr>
                    </a:p>
                  </a:txBody>
                  <a:tcPr marL="68580" marR="68580" marT="0" marB="0" anchor="ctr"/>
                </a:tc>
              </a:tr>
              <a:tr h="322596">
                <a:tc>
                  <a:txBody>
                    <a:bodyPr/>
                    <a:lstStyle/>
                    <a:p>
                      <a:pPr algn="just">
                        <a:spcAft>
                          <a:spcPts val="0"/>
                        </a:spcAft>
                      </a:pPr>
                      <a:r>
                        <a:rPr lang="el-GR" sz="1400">
                          <a:effectLst/>
                          <a:latin typeface="+mn-lt"/>
                        </a:rPr>
                        <a:t>-</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20</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A-B-D-G-I</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0</a:t>
                      </a:r>
                      <a:endParaRPr lang="el-GR" sz="1400">
                        <a:effectLst/>
                        <a:latin typeface="+mn-lt"/>
                        <a:ea typeface="Times New Roman"/>
                      </a:endParaRPr>
                    </a:p>
                  </a:txBody>
                  <a:tcPr marL="68580" marR="68580" marT="0" marB="0" anchor="ctr"/>
                </a:tc>
                <a:tc>
                  <a:txBody>
                    <a:bodyPr/>
                    <a:lstStyle/>
                    <a:p>
                      <a:pPr algn="just">
                        <a:spcAft>
                          <a:spcPts val="0"/>
                        </a:spcAft>
                      </a:pPr>
                      <a:r>
                        <a:rPr lang="el-GR" sz="1400">
                          <a:effectLst/>
                          <a:latin typeface="+mn-lt"/>
                        </a:rPr>
                        <a:t>Κανονική Διάρκεια</a:t>
                      </a:r>
                      <a:endParaRPr lang="el-GR" sz="1400">
                        <a:effectLst/>
                        <a:latin typeface="+mn-lt"/>
                        <a:ea typeface="Times New Roman"/>
                      </a:endParaRPr>
                    </a:p>
                  </a:txBody>
                  <a:tcPr marL="68580" marR="68580" marT="0" marB="0" anchor="ctr"/>
                </a:tc>
              </a:tr>
              <a:tr h="322596">
                <a:tc>
                  <a:txBody>
                    <a:bodyPr/>
                    <a:lstStyle/>
                    <a:p>
                      <a:pPr algn="just">
                        <a:spcAft>
                          <a:spcPts val="0"/>
                        </a:spcAft>
                      </a:pPr>
                      <a:r>
                        <a:rPr lang="en-US" sz="1400">
                          <a:effectLst/>
                          <a:latin typeface="+mn-lt"/>
                        </a:rPr>
                        <a:t>G</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19</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A-B-D-G-I</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500</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500</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 </a:t>
                      </a:r>
                      <a:endParaRPr lang="el-GR" sz="1400">
                        <a:effectLst/>
                        <a:latin typeface="+mn-lt"/>
                      </a:endParaRPr>
                    </a:p>
                    <a:p>
                      <a:pPr algn="just">
                        <a:spcAft>
                          <a:spcPts val="0"/>
                        </a:spcAft>
                      </a:pPr>
                      <a:r>
                        <a:rPr lang="en-US" sz="1400">
                          <a:effectLst/>
                          <a:latin typeface="+mn-lt"/>
                        </a:rPr>
                        <a:t> </a:t>
                      </a:r>
                      <a:endParaRPr lang="el-GR" sz="1400">
                        <a:effectLst/>
                        <a:latin typeface="+mn-lt"/>
                        <a:ea typeface="Times New Roman"/>
                      </a:endParaRPr>
                    </a:p>
                  </a:txBody>
                  <a:tcPr marL="68580" marR="68580" marT="0" marB="0" anchor="ctr"/>
                </a:tc>
              </a:tr>
              <a:tr h="322596">
                <a:tc>
                  <a:txBody>
                    <a:bodyPr/>
                    <a:lstStyle/>
                    <a:p>
                      <a:pPr algn="just">
                        <a:spcAft>
                          <a:spcPts val="0"/>
                        </a:spcAft>
                      </a:pPr>
                      <a:r>
                        <a:rPr lang="en-US" sz="1400">
                          <a:effectLst/>
                          <a:latin typeface="+mn-lt"/>
                        </a:rPr>
                        <a:t>G</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18</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A-B-D-G-I &amp; A-B-D-X-H-I</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500</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1000</a:t>
                      </a:r>
                      <a:endParaRPr lang="el-GR" sz="1400">
                        <a:effectLst/>
                        <a:latin typeface="+mn-lt"/>
                        <a:ea typeface="Times New Roman"/>
                      </a:endParaRPr>
                    </a:p>
                  </a:txBody>
                  <a:tcPr marL="68580" marR="68580" marT="0" marB="0" anchor="ctr"/>
                </a:tc>
                <a:tc>
                  <a:txBody>
                    <a:bodyPr/>
                    <a:lstStyle/>
                    <a:p>
                      <a:pPr algn="just">
                        <a:spcAft>
                          <a:spcPts val="0"/>
                        </a:spcAft>
                      </a:pPr>
                      <a:r>
                        <a:rPr lang="el-GR" sz="1400">
                          <a:effectLst/>
                          <a:latin typeface="+mn-lt"/>
                        </a:rPr>
                        <a:t>Νέα Κρίσιμη Διαδρομή</a:t>
                      </a:r>
                      <a:endParaRPr lang="el-GR" sz="1400">
                        <a:effectLst/>
                        <a:latin typeface="+mn-lt"/>
                        <a:ea typeface="Times New Roman"/>
                      </a:endParaRPr>
                    </a:p>
                  </a:txBody>
                  <a:tcPr marL="68580" marR="68580" marT="0" marB="0" anchor="ctr"/>
                </a:tc>
              </a:tr>
              <a:tr h="322596">
                <a:tc>
                  <a:txBody>
                    <a:bodyPr/>
                    <a:lstStyle/>
                    <a:p>
                      <a:pPr algn="just">
                        <a:spcAft>
                          <a:spcPts val="0"/>
                        </a:spcAft>
                      </a:pPr>
                      <a:r>
                        <a:rPr lang="pl-PL" sz="1400">
                          <a:effectLst/>
                          <a:latin typeface="+mn-lt"/>
                        </a:rPr>
                        <a:t>D</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17</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A-B-D-G-I &amp; A-B-D-X-H-I</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1000</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2000</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 </a:t>
                      </a:r>
                      <a:endParaRPr lang="el-GR" sz="1400">
                        <a:effectLst/>
                        <a:latin typeface="+mn-lt"/>
                      </a:endParaRPr>
                    </a:p>
                    <a:p>
                      <a:pPr algn="just">
                        <a:spcAft>
                          <a:spcPts val="0"/>
                        </a:spcAft>
                      </a:pPr>
                      <a:r>
                        <a:rPr lang="pl-PL" sz="1400">
                          <a:effectLst/>
                          <a:latin typeface="+mn-lt"/>
                        </a:rPr>
                        <a:t> </a:t>
                      </a:r>
                      <a:endParaRPr lang="el-GR" sz="1400">
                        <a:effectLst/>
                        <a:latin typeface="+mn-lt"/>
                        <a:ea typeface="Times New Roman"/>
                      </a:endParaRPr>
                    </a:p>
                  </a:txBody>
                  <a:tcPr marL="68580" marR="68580" marT="0" marB="0" anchor="ctr"/>
                </a:tc>
              </a:tr>
              <a:tr h="322596">
                <a:tc>
                  <a:txBody>
                    <a:bodyPr/>
                    <a:lstStyle/>
                    <a:p>
                      <a:pPr algn="just">
                        <a:spcAft>
                          <a:spcPts val="0"/>
                        </a:spcAft>
                      </a:pPr>
                      <a:r>
                        <a:rPr lang="pl-PL" sz="1400">
                          <a:effectLst/>
                          <a:latin typeface="+mn-lt"/>
                        </a:rPr>
                        <a:t>D</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16</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A-B-D-G-I, A-B-D-X-H-I,</a:t>
                      </a:r>
                      <a:endParaRPr lang="el-GR" sz="1400">
                        <a:effectLst/>
                        <a:latin typeface="+mn-lt"/>
                      </a:endParaRPr>
                    </a:p>
                    <a:p>
                      <a:pPr algn="just">
                        <a:spcAft>
                          <a:spcPts val="0"/>
                        </a:spcAft>
                      </a:pPr>
                      <a:r>
                        <a:rPr lang="pl-PL" sz="1400">
                          <a:effectLst/>
                          <a:latin typeface="+mn-lt"/>
                        </a:rPr>
                        <a:t>A-C-E-G-I &amp; A-C-E-X-H-I</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1000</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3000</a:t>
                      </a:r>
                      <a:endParaRPr lang="el-GR" sz="1400">
                        <a:effectLst/>
                        <a:latin typeface="+mn-lt"/>
                        <a:ea typeface="Times New Roman"/>
                      </a:endParaRPr>
                    </a:p>
                  </a:txBody>
                  <a:tcPr marL="68580" marR="68580" marT="0" marB="0" anchor="ctr"/>
                </a:tc>
                <a:tc>
                  <a:txBody>
                    <a:bodyPr/>
                    <a:lstStyle/>
                    <a:p>
                      <a:pPr algn="just">
                        <a:spcAft>
                          <a:spcPts val="0"/>
                        </a:spcAft>
                      </a:pPr>
                      <a:r>
                        <a:rPr lang="el-GR" sz="1400">
                          <a:effectLst/>
                          <a:latin typeface="+mn-lt"/>
                        </a:rPr>
                        <a:t>Νέες Κρίσιμες Διαδρομές</a:t>
                      </a:r>
                      <a:endParaRPr lang="el-GR" sz="1400">
                        <a:effectLst/>
                        <a:latin typeface="+mn-lt"/>
                        <a:ea typeface="Times New Roman"/>
                      </a:endParaRPr>
                    </a:p>
                  </a:txBody>
                  <a:tcPr marL="68580" marR="68580" marT="0" marB="0" anchor="ctr"/>
                </a:tc>
              </a:tr>
              <a:tr h="322596">
                <a:tc>
                  <a:txBody>
                    <a:bodyPr/>
                    <a:lstStyle/>
                    <a:p>
                      <a:pPr algn="just">
                        <a:spcAft>
                          <a:spcPts val="0"/>
                        </a:spcAft>
                      </a:pPr>
                      <a:r>
                        <a:rPr lang="pl-PL" sz="1400">
                          <a:effectLst/>
                          <a:latin typeface="+mn-lt"/>
                        </a:rPr>
                        <a:t>I</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15</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A-B-D-G-I, A-B-D-X-H-I,</a:t>
                      </a:r>
                      <a:endParaRPr lang="el-GR" sz="1400">
                        <a:effectLst/>
                        <a:latin typeface="+mn-lt"/>
                      </a:endParaRPr>
                    </a:p>
                    <a:p>
                      <a:pPr algn="just">
                        <a:spcAft>
                          <a:spcPts val="0"/>
                        </a:spcAft>
                      </a:pPr>
                      <a:r>
                        <a:rPr lang="pl-PL" sz="1400">
                          <a:effectLst/>
                          <a:latin typeface="+mn-lt"/>
                        </a:rPr>
                        <a:t>A-C-E-G-I &amp; A-C-E-X-H-I</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2000</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5000</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I</a:t>
                      </a:r>
                      <a:r>
                        <a:rPr lang="el-GR" sz="1400">
                          <a:effectLst/>
                          <a:latin typeface="+mn-lt"/>
                        </a:rPr>
                        <a:t> ελάχιστη</a:t>
                      </a:r>
                      <a:endParaRPr lang="el-GR" sz="1400">
                        <a:effectLst/>
                        <a:latin typeface="+mn-lt"/>
                        <a:ea typeface="Times New Roman"/>
                      </a:endParaRPr>
                    </a:p>
                  </a:txBody>
                  <a:tcPr marL="68580" marR="68580" marT="0" marB="0" anchor="ctr"/>
                </a:tc>
              </a:tr>
              <a:tr h="322596">
                <a:tc>
                  <a:txBody>
                    <a:bodyPr/>
                    <a:lstStyle/>
                    <a:p>
                      <a:pPr algn="just">
                        <a:spcAft>
                          <a:spcPts val="0"/>
                        </a:spcAft>
                      </a:pPr>
                      <a:r>
                        <a:rPr lang="en-US" sz="1400">
                          <a:effectLst/>
                          <a:latin typeface="+mn-lt"/>
                        </a:rPr>
                        <a:t>D &amp; C</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14</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A-B-D-G-I, A-B-D-X-H-I,</a:t>
                      </a:r>
                      <a:endParaRPr lang="el-GR" sz="1400">
                        <a:effectLst/>
                        <a:latin typeface="+mn-lt"/>
                      </a:endParaRPr>
                    </a:p>
                    <a:p>
                      <a:pPr algn="just">
                        <a:spcAft>
                          <a:spcPts val="0"/>
                        </a:spcAft>
                      </a:pPr>
                      <a:r>
                        <a:rPr lang="pl-PL" sz="1400">
                          <a:effectLst/>
                          <a:latin typeface="+mn-lt"/>
                        </a:rPr>
                        <a:t>A-C-E-G-I &amp; A-C-E-X-H-I</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2500</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7500</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D, C </a:t>
                      </a:r>
                      <a:r>
                        <a:rPr lang="el-GR" sz="1400">
                          <a:effectLst/>
                          <a:latin typeface="+mn-lt"/>
                        </a:rPr>
                        <a:t>ελάχιστες</a:t>
                      </a:r>
                      <a:endParaRPr lang="el-GR" sz="1400">
                        <a:effectLst/>
                        <a:latin typeface="+mn-lt"/>
                        <a:ea typeface="Times New Roman"/>
                      </a:endParaRPr>
                    </a:p>
                  </a:txBody>
                  <a:tcPr marL="68580" marR="68580" marT="0" marB="0" anchor="ctr"/>
                </a:tc>
              </a:tr>
              <a:tr h="322596">
                <a:tc>
                  <a:txBody>
                    <a:bodyPr/>
                    <a:lstStyle/>
                    <a:p>
                      <a:pPr algn="just">
                        <a:spcAft>
                          <a:spcPts val="0"/>
                        </a:spcAft>
                      </a:pPr>
                      <a:r>
                        <a:rPr lang="en-US" sz="1400">
                          <a:effectLst/>
                          <a:latin typeface="+mn-lt"/>
                        </a:rPr>
                        <a:t>A</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13</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A-B-D-G-I, A-B-D-X-H-I,</a:t>
                      </a:r>
                      <a:endParaRPr lang="el-GR" sz="1400">
                        <a:effectLst/>
                        <a:latin typeface="+mn-lt"/>
                      </a:endParaRPr>
                    </a:p>
                    <a:p>
                      <a:pPr algn="just">
                        <a:spcAft>
                          <a:spcPts val="0"/>
                        </a:spcAft>
                      </a:pPr>
                      <a:r>
                        <a:rPr lang="pl-PL" sz="1400">
                          <a:effectLst/>
                          <a:latin typeface="+mn-lt"/>
                        </a:rPr>
                        <a:t>A-C-E-G-I &amp; A-C-E-X-H-I</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3000</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10500</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A</a:t>
                      </a:r>
                      <a:r>
                        <a:rPr lang="el-GR" sz="1400">
                          <a:effectLst/>
                          <a:latin typeface="+mn-lt"/>
                        </a:rPr>
                        <a:t> ελάχιστη</a:t>
                      </a:r>
                      <a:endParaRPr lang="el-GR" sz="1400">
                        <a:effectLst/>
                        <a:latin typeface="+mn-lt"/>
                        <a:ea typeface="Times New Roman"/>
                      </a:endParaRPr>
                    </a:p>
                  </a:txBody>
                  <a:tcPr marL="68580" marR="68580" marT="0" marB="0" anchor="ctr"/>
                </a:tc>
              </a:tr>
              <a:tr h="322596">
                <a:tc>
                  <a:txBody>
                    <a:bodyPr/>
                    <a:lstStyle/>
                    <a:p>
                      <a:pPr algn="just">
                        <a:spcAft>
                          <a:spcPts val="0"/>
                        </a:spcAft>
                      </a:pPr>
                      <a:r>
                        <a:rPr lang="en-US" sz="1400">
                          <a:effectLst/>
                          <a:latin typeface="+mn-lt"/>
                        </a:rPr>
                        <a:t>G &amp; H</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12</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A-B-D-G-I, A-B-D-X-H-I,</a:t>
                      </a:r>
                      <a:endParaRPr lang="el-GR" sz="1400">
                        <a:effectLst/>
                        <a:latin typeface="+mn-lt"/>
                      </a:endParaRPr>
                    </a:p>
                    <a:p>
                      <a:pPr algn="just">
                        <a:spcAft>
                          <a:spcPts val="0"/>
                        </a:spcAft>
                      </a:pPr>
                      <a:r>
                        <a:rPr lang="pl-PL" sz="1400">
                          <a:effectLst/>
                          <a:latin typeface="+mn-lt"/>
                        </a:rPr>
                        <a:t>A-C-E-G-I &amp; A-C-E-X-H-I</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3000</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13500</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G</a:t>
                      </a:r>
                      <a:r>
                        <a:rPr lang="el-GR" sz="1400">
                          <a:effectLst/>
                          <a:latin typeface="+mn-lt"/>
                        </a:rPr>
                        <a:t> ελάχιστη</a:t>
                      </a:r>
                      <a:endParaRPr lang="el-GR" sz="1400">
                        <a:effectLst/>
                        <a:latin typeface="+mn-lt"/>
                        <a:ea typeface="Times New Roman"/>
                      </a:endParaRPr>
                    </a:p>
                  </a:txBody>
                  <a:tcPr marL="68580" marR="68580" marT="0" marB="0" anchor="ctr"/>
                </a:tc>
              </a:tr>
              <a:tr h="483894">
                <a:tc>
                  <a:txBody>
                    <a:bodyPr/>
                    <a:lstStyle/>
                    <a:p>
                      <a:pPr algn="just">
                        <a:spcAft>
                          <a:spcPts val="0"/>
                        </a:spcAft>
                      </a:pPr>
                      <a:r>
                        <a:rPr lang="en-US" sz="1400">
                          <a:effectLst/>
                          <a:latin typeface="+mn-lt"/>
                        </a:rPr>
                        <a:t>B &amp; E</a:t>
                      </a:r>
                      <a:endParaRPr lang="el-GR" sz="1400">
                        <a:effectLst/>
                        <a:latin typeface="+mn-lt"/>
                        <a:ea typeface="Times New Roman"/>
                      </a:endParaRPr>
                    </a:p>
                  </a:txBody>
                  <a:tcPr marL="68580" marR="68580" marT="0" marB="0" anchor="ctr"/>
                </a:tc>
                <a:tc>
                  <a:txBody>
                    <a:bodyPr/>
                    <a:lstStyle/>
                    <a:p>
                      <a:pPr algn="just">
                        <a:spcAft>
                          <a:spcPts val="0"/>
                        </a:spcAft>
                      </a:pPr>
                      <a:r>
                        <a:rPr lang="en-US" sz="1400">
                          <a:effectLst/>
                          <a:latin typeface="+mn-lt"/>
                        </a:rPr>
                        <a:t>11</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A-B-D-G-I, A-B-D-X-H-I,</a:t>
                      </a:r>
                      <a:endParaRPr lang="el-GR" sz="1400">
                        <a:effectLst/>
                        <a:latin typeface="+mn-lt"/>
                      </a:endParaRPr>
                    </a:p>
                    <a:p>
                      <a:pPr algn="just">
                        <a:spcAft>
                          <a:spcPts val="0"/>
                        </a:spcAft>
                      </a:pPr>
                      <a:r>
                        <a:rPr lang="pl-PL" sz="1400">
                          <a:effectLst/>
                          <a:latin typeface="+mn-lt"/>
                        </a:rPr>
                        <a:t>A-C-E-G-I, A-C-E-X-H-I,</a:t>
                      </a:r>
                      <a:endParaRPr lang="el-GR" sz="1400">
                        <a:effectLst/>
                        <a:latin typeface="+mn-lt"/>
                      </a:endParaRPr>
                    </a:p>
                    <a:p>
                      <a:pPr algn="just">
                        <a:spcAft>
                          <a:spcPts val="0"/>
                        </a:spcAft>
                      </a:pPr>
                      <a:r>
                        <a:rPr lang="el-GR" sz="1400">
                          <a:effectLst/>
                          <a:latin typeface="+mn-lt"/>
                        </a:rPr>
                        <a:t>&amp; </a:t>
                      </a:r>
                      <a:r>
                        <a:rPr lang="pl-PL" sz="1400">
                          <a:effectLst/>
                          <a:latin typeface="+mn-lt"/>
                        </a:rPr>
                        <a:t>A-C-</a:t>
                      </a:r>
                      <a:r>
                        <a:rPr lang="en-US" sz="1400">
                          <a:effectLst/>
                          <a:latin typeface="+mn-lt"/>
                        </a:rPr>
                        <a:t>F</a:t>
                      </a:r>
                      <a:r>
                        <a:rPr lang="pl-PL" sz="1400">
                          <a:effectLst/>
                          <a:latin typeface="+mn-lt"/>
                        </a:rPr>
                        <a:t>-H-I</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5000</a:t>
                      </a:r>
                      <a:endParaRPr lang="el-GR" sz="1400">
                        <a:effectLst/>
                        <a:latin typeface="+mn-lt"/>
                        <a:ea typeface="Times New Roman"/>
                      </a:endParaRPr>
                    </a:p>
                  </a:txBody>
                  <a:tcPr marL="68580" marR="68580" marT="0" marB="0" anchor="ctr"/>
                </a:tc>
                <a:tc>
                  <a:txBody>
                    <a:bodyPr/>
                    <a:lstStyle/>
                    <a:p>
                      <a:pPr algn="just">
                        <a:spcAft>
                          <a:spcPts val="0"/>
                        </a:spcAft>
                      </a:pPr>
                      <a:r>
                        <a:rPr lang="pl-PL" sz="1400">
                          <a:effectLst/>
                          <a:latin typeface="+mn-lt"/>
                        </a:rPr>
                        <a:t>18500</a:t>
                      </a:r>
                      <a:endParaRPr lang="el-GR" sz="1400">
                        <a:effectLst/>
                        <a:latin typeface="+mn-lt"/>
                        <a:ea typeface="Times New Roman"/>
                      </a:endParaRPr>
                    </a:p>
                  </a:txBody>
                  <a:tcPr marL="68580" marR="68580" marT="0" marB="0" anchor="ctr"/>
                </a:tc>
                <a:tc>
                  <a:txBody>
                    <a:bodyPr/>
                    <a:lstStyle/>
                    <a:p>
                      <a:pPr algn="just">
                        <a:spcAft>
                          <a:spcPts val="0"/>
                        </a:spcAft>
                      </a:pPr>
                      <a:r>
                        <a:rPr lang="el-GR" sz="1400" dirty="0">
                          <a:effectLst/>
                          <a:latin typeface="+mn-lt"/>
                        </a:rPr>
                        <a:t>Νέα Κρίσιμη Διαδρομή &amp;</a:t>
                      </a:r>
                    </a:p>
                    <a:p>
                      <a:pPr algn="just">
                        <a:spcAft>
                          <a:spcPts val="0"/>
                        </a:spcAft>
                      </a:pPr>
                      <a:r>
                        <a:rPr lang="en-US" sz="1400" dirty="0">
                          <a:effectLst/>
                          <a:latin typeface="+mn-lt"/>
                        </a:rPr>
                        <a:t>B</a:t>
                      </a:r>
                      <a:r>
                        <a:rPr lang="el-GR" sz="1400" dirty="0">
                          <a:effectLst/>
                          <a:latin typeface="+mn-lt"/>
                        </a:rPr>
                        <a:t>, </a:t>
                      </a:r>
                      <a:r>
                        <a:rPr lang="en-US" sz="1400" dirty="0">
                          <a:effectLst/>
                          <a:latin typeface="+mn-lt"/>
                        </a:rPr>
                        <a:t>E</a:t>
                      </a:r>
                      <a:r>
                        <a:rPr lang="el-GR" sz="1400" dirty="0">
                          <a:effectLst/>
                          <a:latin typeface="+mn-lt"/>
                        </a:rPr>
                        <a:t> ελάχιστες</a:t>
                      </a:r>
                      <a:endParaRPr lang="el-GR" sz="1400" dirty="0">
                        <a:effectLst/>
                        <a:latin typeface="+mn-lt"/>
                        <a:ea typeface="Times New Roman"/>
                      </a:endParaRPr>
                    </a:p>
                  </a:txBody>
                  <a:tcPr marL="68580" marR="68580" marT="0" marB="0" anchor="ctr"/>
                </a:tc>
              </a:tr>
            </a:tbl>
          </a:graphicData>
        </a:graphic>
      </p:graphicFrame>
    </p:spTree>
    <p:extLst>
      <p:ext uri="{BB962C8B-B14F-4D97-AF65-F5344CB8AC3E}">
        <p14:creationId xmlns="" xmlns:p14="http://schemas.microsoft.com/office/powerpoint/2010/main" val="392547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193</TotalTime>
  <Words>2325</Words>
  <Application>Microsoft Office PowerPoint</Application>
  <PresentationFormat>On-screen Show (4:3)</PresentationFormat>
  <Paragraphs>1243</Paragraphs>
  <Slides>29</Slides>
  <Notes>18</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template</vt:lpstr>
      <vt:lpstr>OC_template_updated</vt:lpstr>
      <vt:lpstr>1_OC_template_updated</vt:lpstr>
      <vt:lpstr>Διαχείριση Έργων &amp; Εργοταξίων</vt:lpstr>
      <vt:lpstr>Εξομάλυνση Πόρων 1/3</vt:lpstr>
      <vt:lpstr>Εξομάλυνση Πόρων 2/3</vt:lpstr>
      <vt:lpstr>Εξομάλυνση Πόρων 3/3</vt:lpstr>
      <vt:lpstr>Συντόμευση Δραστηριοτήτων 1/9</vt:lpstr>
      <vt:lpstr>Συντόμευση Δραστηριοτήτων 2/9</vt:lpstr>
      <vt:lpstr>Συντόμευση Δραστηριοτήτων 3/9</vt:lpstr>
      <vt:lpstr>Συντόμευση Δραστηριοτήτων 4/9</vt:lpstr>
      <vt:lpstr>Συντόμευση Δραστηριοτήτων 5/9</vt:lpstr>
      <vt:lpstr>Συντόμευση Δραστηριοτήτων 6/9</vt:lpstr>
      <vt:lpstr>Συντόμευση Δραστηριοτήτων 7/9</vt:lpstr>
      <vt:lpstr>Συντόμευση Δραστηριοτήτων 8/9</vt:lpstr>
      <vt:lpstr>Συντόμευση Δραστηριοτήτων 9/9</vt:lpstr>
      <vt:lpstr>Στοχαστική Ανάλυση του Χρονικού Προγραμματισμού 1/5</vt:lpstr>
      <vt:lpstr>Στοχαστική Ανάλυση του Χρονικού Προγραμματισμού 2/5</vt:lpstr>
      <vt:lpstr>Στοχαστική Ανάλυση του Χρονικού Προγραμματισμού 3/5</vt:lpstr>
      <vt:lpstr>Στοχαστική Ανάλυση του Χρονικού Προγραμματισμού 4/5</vt:lpstr>
      <vt:lpstr>Στοχαστική Ανάλυση του Χρονικού Προγραμματισμού 5/5</vt:lpstr>
      <vt:lpstr>Παράδειγμα</vt:lpstr>
      <vt:lpstr>Κανονική Κατανομή και τα όρια των περιοχών 1σ-2σ-3σ</vt:lpstr>
      <vt:lpstr>Τυπική κανονική κατανομή 1/2</vt:lpstr>
      <vt:lpstr>Τυπική κανονική κατανομή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Author</cp:lastModifiedBy>
  <cp:revision>30</cp:revision>
  <dcterms:created xsi:type="dcterms:W3CDTF">2015-07-23T11:35:20Z</dcterms:created>
  <dcterms:modified xsi:type="dcterms:W3CDTF">2015-09-02T08:15:46Z</dcterms:modified>
</cp:coreProperties>
</file>