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7" r:id="rId14"/>
    <p:sldId id="262" r:id="rId15"/>
    <p:sldId id="264" r:id="rId16"/>
    <p:sldId id="265" r:id="rId17"/>
    <p:sldId id="266" r:id="rId18"/>
    <p:sldId id="267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1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paper-textures-crumpled-backgrounds-wallpapers-paper-textures-crumpled-ph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391384" y="1196752"/>
            <a:ext cx="8361232" cy="5184576"/>
          </a:xfrm>
          <a:prstGeom prst="roundRect">
            <a:avLst>
              <a:gd name="adj" fmla="val 3352"/>
            </a:avLst>
          </a:prstGeom>
          <a:solidFill>
            <a:schemeClr val="bg1">
              <a:alpha val="78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 userDrawn="1"/>
        </p:nvSpPr>
        <p:spPr>
          <a:xfrm>
            <a:off x="467544" y="116632"/>
            <a:ext cx="8208912" cy="93610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84576"/>
          </a:xfrm>
        </p:spPr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>
              <a:defRPr sz="2000"/>
            </a:lvl3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4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0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4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6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1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Τεκμηριωμένη Λήψη Κλινικής Απόφασης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Ενότητα </a:t>
            </a:r>
            <a:r>
              <a:rPr lang="el-GR" sz="2800" b="1" dirty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Συγγραφή επιστημονικής εργασίας - </a:t>
            </a:r>
            <a:r>
              <a:rPr lang="el-GR" sz="2800" dirty="0" err="1"/>
              <a:t>Mέρος</a:t>
            </a:r>
            <a:r>
              <a:rPr lang="el-GR" sz="2800" dirty="0"/>
              <a:t> 1</a:t>
            </a:r>
            <a:r>
              <a:rPr lang="el-GR" sz="2800" baseline="30000" dirty="0"/>
              <a:t>ο</a:t>
            </a:r>
            <a:r>
              <a:rPr lang="el-GR" sz="2800" dirty="0"/>
              <a:t>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Κλαίρη </a:t>
            </a:r>
            <a:r>
              <a:rPr lang="el-GR" sz="2400" dirty="0" err="1" smtClean="0"/>
              <a:t>Γουρουντή</a:t>
            </a:r>
            <a:r>
              <a:rPr lang="el-GR" sz="2400" dirty="0" smtClean="0"/>
              <a:t>, </a:t>
            </a:r>
            <a:r>
              <a:rPr lang="en-US" sz="2400" dirty="0" smtClean="0"/>
              <a:t>PhD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srgbClr val="8064A2">
                    <a:lumMod val="75000"/>
                  </a:srgbClr>
                </a:solidFill>
              </a:rPr>
              <a:t>3</a:t>
            </a:r>
            <a:r>
              <a:rPr lang="el-GR" altLang="el-GR" baseline="30000" dirty="0">
                <a:solidFill>
                  <a:srgbClr val="8064A2">
                    <a:lumMod val="75000"/>
                  </a:srgbClr>
                </a:solidFill>
              </a:rPr>
              <a:t>β</a:t>
            </a:r>
            <a:r>
              <a:rPr lang="el-GR" altLang="el-GR" dirty="0">
                <a:solidFill>
                  <a:srgbClr val="8064A2">
                    <a:lumMod val="75000"/>
                  </a:srgbClr>
                </a:solidFill>
              </a:rPr>
              <a:t>. Πρωτοπορία της μελέτης </a:t>
            </a:r>
            <a:r>
              <a:rPr lang="el-GR" altLang="el-GR" sz="3300" b="0" dirty="0" smtClean="0">
                <a:solidFill>
                  <a:srgbClr val="8064A2">
                    <a:lumMod val="75000"/>
                  </a:srgbClr>
                </a:solidFill>
              </a:rPr>
              <a:t>(2 </a:t>
            </a:r>
            <a:r>
              <a:rPr lang="el-GR" altLang="el-GR" sz="3300" b="0" dirty="0">
                <a:solidFill>
                  <a:srgbClr val="8064A2">
                    <a:lumMod val="75000"/>
                  </a:srgbClr>
                </a:solidFill>
              </a:rPr>
              <a:t>από 2)</a:t>
            </a:r>
            <a:endParaRPr lang="el-GR" altLang="el-GR" sz="40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19256" cy="5112568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</a:pPr>
            <a:r>
              <a:rPr lang="el-GR" altLang="el-GR" dirty="0"/>
              <a:t>Για να γίνει σαφής η </a:t>
            </a:r>
            <a:r>
              <a:rPr lang="el-GR" altLang="el-GR" b="1" dirty="0"/>
              <a:t>αναγκαιότητα διεξαγωγής</a:t>
            </a:r>
            <a:r>
              <a:rPr lang="el-GR" altLang="el-GR" dirty="0"/>
              <a:t> της παρούσας μελέτης πρέπει κατά την παρουσίαση της βιβλιογραφίας να περιγραφούν κυρίως τα </a:t>
            </a:r>
            <a:r>
              <a:rPr lang="el-GR" altLang="el-GR" b="1" dirty="0"/>
              <a:t>κενά, τα αδύναμα σημεία και οι</a:t>
            </a:r>
            <a:r>
              <a:rPr lang="el-GR" altLang="el-GR" dirty="0"/>
              <a:t> </a:t>
            </a:r>
            <a:r>
              <a:rPr lang="el-GR" altLang="el-GR" b="1" dirty="0"/>
              <a:t>ελλείψεις </a:t>
            </a:r>
            <a:r>
              <a:rPr lang="el-GR" altLang="el-GR" dirty="0"/>
              <a:t>των προηγούμενων μελετών.</a:t>
            </a:r>
          </a:p>
          <a:p>
            <a:pPr>
              <a:lnSpc>
                <a:spcPct val="112000"/>
              </a:lnSpc>
            </a:pPr>
            <a:r>
              <a:rPr lang="el-GR" altLang="el-GR" dirty="0"/>
              <a:t>Η μελέτη πρέπει να περιγράψει τις μεθόδους που θα υιοθετήσει προκειμένου να καλύψει τα κενά, να ξεπεράσει τις δυσκολίες και τα αδύναμα σημεία των προηγούμενων μελετών</a:t>
            </a:r>
            <a:r>
              <a:rPr lang="el-GR" altLang="el-GR" dirty="0" smtClean="0"/>
              <a:t>. </a:t>
            </a:r>
            <a:r>
              <a:rPr lang="el-GR" altLang="el-GR" dirty="0"/>
              <a:t>Κατά αυτό τον τρόπο θα διασφαλιστεί η </a:t>
            </a:r>
            <a:r>
              <a:rPr lang="el-GR" altLang="el-GR" b="1" dirty="0"/>
              <a:t>συνεισφορά</a:t>
            </a:r>
            <a:r>
              <a:rPr lang="el-GR" altLang="el-GR" dirty="0"/>
              <a:t> της στην διεθνή βιβλιογραφία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110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/>
              <a:t>3</a:t>
            </a:r>
            <a:r>
              <a:rPr lang="el-GR" altLang="el-GR" sz="4000" baseline="30000" dirty="0"/>
              <a:t>γ</a:t>
            </a:r>
            <a:r>
              <a:rPr lang="el-GR" altLang="el-GR" sz="4000" dirty="0"/>
              <a:t>. Σκοπός της μελέτης και ερευνητική υπόθεση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19256" cy="5112568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el-GR" altLang="el-GR" dirty="0"/>
              <a:t>Στο τελευταίο μέρος της εισαγωγής παρουσιάζεται ο σκοπός της έρευνας. Επιπλέον, μπορεί να γίνει παράθεση και των ερευνητικών υποθέσεων. </a:t>
            </a:r>
          </a:p>
          <a:p>
            <a:pPr>
              <a:lnSpc>
                <a:spcPct val="112000"/>
              </a:lnSpc>
            </a:pPr>
            <a:r>
              <a:rPr lang="el-GR" altLang="el-GR" dirty="0"/>
              <a:t>Συνήθως η ερευνητική υπόθεση διατυπώνεται με βάση την προηγούμενη γνώση </a:t>
            </a:r>
            <a:r>
              <a:rPr lang="en-US" altLang="el-GR" dirty="0"/>
              <a:t>(</a:t>
            </a:r>
            <a:r>
              <a:rPr lang="el-GR" altLang="el-GR" dirty="0"/>
              <a:t>δηλ. την υπάρχουσα βιβλιογραφία</a:t>
            </a:r>
            <a:r>
              <a:rPr lang="en-US" altLang="el-GR" dirty="0"/>
              <a:t>)</a:t>
            </a:r>
            <a:r>
              <a:rPr lang="el-GR" altLang="el-GR" dirty="0"/>
              <a:t> ή με βάση κάποιο θεωρητικό πλαίσιο ή μοντέλο.</a:t>
            </a:r>
          </a:p>
        </p:txBody>
      </p:sp>
    </p:spTree>
    <p:extLst>
      <p:ext uri="{BB962C8B-B14F-4D97-AF65-F5344CB8AC3E}">
        <p14:creationId xmlns:p14="http://schemas.microsoft.com/office/powerpoint/2010/main" val="13810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 2014. </a:t>
            </a:r>
            <a:r>
              <a:rPr lang="el-GR" sz="2000" dirty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. «Τεκμηριωμένη Λήψη Κλινικής Απόφασης. Ενότητα </a:t>
            </a:r>
            <a:r>
              <a:rPr lang="el-GR" sz="2000" dirty="0"/>
              <a:t>8</a:t>
            </a:r>
            <a:r>
              <a:rPr lang="en-US" sz="2000" dirty="0" smtClean="0"/>
              <a:t>:</a:t>
            </a:r>
            <a:r>
              <a:rPr lang="el-GR" sz="2000" dirty="0"/>
              <a:t> Συγγραφή επιστημονικής εργασίας - </a:t>
            </a:r>
            <a:r>
              <a:rPr lang="el-GR" sz="2000" dirty="0" err="1"/>
              <a:t>Mέρος</a:t>
            </a:r>
            <a:r>
              <a:rPr lang="el-GR" sz="2000" dirty="0"/>
              <a:t> 1</a:t>
            </a:r>
            <a:r>
              <a:rPr lang="el-GR" sz="2000" baseline="30000" dirty="0"/>
              <a:t>ο</a:t>
            </a:r>
            <a:r>
              <a:rPr lang="el-GR" sz="2000" dirty="0"/>
              <a:t> 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19256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Σελίδα τίτλου (πρώτη σελίδα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Περίληψη.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Εισαγωγή.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Μεθοδολογία.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Αποτελέσματα.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Συζήτηση και </a:t>
            </a:r>
            <a:r>
              <a:rPr lang="el-GR" altLang="el-GR" dirty="0" smtClean="0"/>
              <a:t>συμπεράσματα.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Βιβλιογραφία.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Ευχαριστία.</a:t>
            </a:r>
            <a:endParaRPr lang="el-GR" altLang="el-GR" dirty="0"/>
          </a:p>
          <a:p>
            <a:pPr>
              <a:lnSpc>
                <a:spcPct val="90000"/>
              </a:lnSpc>
              <a:buFontTx/>
              <a:buNone/>
            </a:pPr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Διακριτά μέρη μιας </a:t>
            </a:r>
            <a:br>
              <a:rPr lang="el-GR" dirty="0"/>
            </a:br>
            <a:r>
              <a:rPr lang="el-GR" dirty="0"/>
              <a:t>επιστημονικής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7947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19256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l-GR" altLang="el-GR" dirty="0" smtClean="0"/>
              <a:t>Στην </a:t>
            </a:r>
            <a:r>
              <a:rPr lang="el-GR" altLang="el-GR" dirty="0"/>
              <a:t>πρώτη σελίδα της εργασίας, δηλαδή στη σελίδα του τίτλου εμφανίζονται</a:t>
            </a:r>
            <a:r>
              <a:rPr lang="en-US" altLang="el-GR" dirty="0"/>
              <a:t>:</a:t>
            </a:r>
          </a:p>
          <a:p>
            <a:pPr>
              <a:lnSpc>
                <a:spcPct val="110000"/>
              </a:lnSpc>
            </a:pPr>
            <a:r>
              <a:rPr lang="el-GR" altLang="el-GR" dirty="0"/>
              <a:t>Ο τίτλος της εργασίας. Συνήθως δεν περιλαμβάνει περισσότερες των 10-12</a:t>
            </a:r>
            <a:r>
              <a:rPr lang="en-US" altLang="el-GR" dirty="0"/>
              <a:t> </a:t>
            </a:r>
            <a:r>
              <a:rPr lang="el-GR" altLang="el-GR" dirty="0"/>
              <a:t>λέξεων.</a:t>
            </a:r>
          </a:p>
          <a:p>
            <a:pPr>
              <a:lnSpc>
                <a:spcPct val="110000"/>
              </a:lnSpc>
            </a:pPr>
            <a:r>
              <a:rPr lang="el-GR" altLang="el-GR" dirty="0"/>
              <a:t>Ο τίτλος πρέπει να είναι </a:t>
            </a:r>
            <a:r>
              <a:rPr lang="el-GR" altLang="el-GR" b="1" dirty="0"/>
              <a:t>δηλωτικός</a:t>
            </a:r>
            <a:r>
              <a:rPr lang="el-GR" altLang="el-GR" dirty="0"/>
              <a:t> του περιεχομένου της εργασίας, </a:t>
            </a:r>
            <a:r>
              <a:rPr lang="el-GR" altLang="el-GR" b="1" dirty="0"/>
              <a:t>σύντομος </a:t>
            </a:r>
            <a:r>
              <a:rPr lang="el-GR" altLang="el-GR" dirty="0"/>
              <a:t>και να δηλώνει τη σχέση ανάμεσα στις κύριες μεταβλητές. </a:t>
            </a:r>
          </a:p>
          <a:p>
            <a:pPr>
              <a:lnSpc>
                <a:spcPct val="110000"/>
              </a:lnSpc>
            </a:pPr>
            <a:r>
              <a:rPr lang="el-GR" altLang="el-GR" dirty="0"/>
              <a:t>Το όνομα του συγγραφέα (ή τα ονόματα των συγγραφέων)</a:t>
            </a:r>
            <a:r>
              <a:rPr lang="en-US" altLang="el-GR" dirty="0"/>
              <a:t>, </a:t>
            </a:r>
            <a:r>
              <a:rPr lang="el-GR" altLang="el-GR" dirty="0"/>
              <a:t>το εκπαιδευτικό ίδρυμα, στοιχεία επικοινωνίας του συγγραφέα αλληλογραφίας με το περιοδικό </a:t>
            </a:r>
            <a:r>
              <a:rPr lang="en-US" altLang="el-GR" dirty="0"/>
              <a:t>(corresponding author)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Σελίδα τίτλου</a:t>
            </a:r>
          </a:p>
        </p:txBody>
      </p:sp>
    </p:spTree>
    <p:extLst>
      <p:ext uri="{BB962C8B-B14F-4D97-AF65-F5344CB8AC3E}">
        <p14:creationId xmlns:p14="http://schemas.microsoft.com/office/powerpoint/2010/main" val="4745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19256" cy="5184576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el-GR" altLang="el-GR" dirty="0"/>
              <a:t>Σύντομη περίληψη με έκταση που συνήθως δεν ξεπερνά τις 200</a:t>
            </a:r>
            <a:r>
              <a:rPr lang="en-US" altLang="el-GR" dirty="0"/>
              <a:t>-</a:t>
            </a:r>
            <a:r>
              <a:rPr lang="el-GR" altLang="el-GR" dirty="0"/>
              <a:t>300 λέξεις. </a:t>
            </a:r>
          </a:p>
          <a:p>
            <a:pPr>
              <a:lnSpc>
                <a:spcPct val="112000"/>
              </a:lnSpc>
            </a:pPr>
            <a:r>
              <a:rPr lang="el-GR" altLang="el-GR" dirty="0"/>
              <a:t>Η περίληψη παρουσιάζει συνοπτικά το σκοπό της εργασίας, τη μέθοδο που χρησιμοποιήθηκε, τα κύρια αποτελέσματα και συμπεράσματα. </a:t>
            </a:r>
          </a:p>
          <a:p>
            <a:pPr>
              <a:lnSpc>
                <a:spcPct val="112000"/>
              </a:lnSpc>
            </a:pPr>
            <a:r>
              <a:rPr lang="el-GR" altLang="el-GR" dirty="0"/>
              <a:t>Πρέπει να είναι γραμμένη με </a:t>
            </a:r>
            <a:r>
              <a:rPr lang="el-GR" altLang="el-GR" i="1" dirty="0"/>
              <a:t>ακρίβεια, </a:t>
            </a:r>
            <a:r>
              <a:rPr lang="el-GR" altLang="el-GR" dirty="0"/>
              <a:t>να είναι </a:t>
            </a:r>
            <a:r>
              <a:rPr lang="el-GR" altLang="el-GR" b="1" dirty="0"/>
              <a:t>περιεκτική, συγκεκριμένη και εύστοχη</a:t>
            </a:r>
            <a:r>
              <a:rPr lang="el-GR" altLang="el-GR" b="1" dirty="0" smtClean="0"/>
              <a:t>.</a:t>
            </a:r>
            <a:endParaRPr lang="el-GR" altLang="el-GR" b="1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</a:t>
            </a:r>
            <a:r>
              <a:rPr lang="el-GR" dirty="0" smtClean="0"/>
              <a:t>Περίληψη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40974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8064A2">
                    <a:lumMod val="75000"/>
                  </a:srgbClr>
                </a:solidFill>
              </a:rPr>
              <a:t>2. Περίληψη </a:t>
            </a:r>
            <a:r>
              <a:rPr lang="el-GR" sz="3200" b="0" dirty="0" smtClean="0">
                <a:solidFill>
                  <a:srgbClr val="8064A2">
                    <a:lumMod val="75000"/>
                  </a:srgbClr>
                </a:solidFill>
              </a:rPr>
              <a:t>(2 </a:t>
            </a:r>
            <a:r>
              <a:rPr lang="el-GR" sz="3200" b="0" dirty="0">
                <a:solidFill>
                  <a:srgbClr val="8064A2">
                    <a:lumMod val="75000"/>
                  </a:srgbClr>
                </a:solidFill>
              </a:rPr>
              <a:t>από 2)</a:t>
            </a:r>
            <a:endParaRPr lang="el-GR" altLang="el-G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19256" cy="5184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l-GR" altLang="el-GR" sz="2200" dirty="0" smtClean="0"/>
              <a:t>Κανόνες </a:t>
            </a:r>
            <a:r>
              <a:rPr lang="el-GR" altLang="el-GR" sz="2200" dirty="0"/>
              <a:t>που πρέπει να τηρηθούν για την συγγραφή της περίληψης: </a:t>
            </a:r>
          </a:p>
          <a:p>
            <a:pPr>
              <a:lnSpc>
                <a:spcPct val="110000"/>
              </a:lnSpc>
            </a:pPr>
            <a:r>
              <a:rPr lang="el-GR" altLang="el-GR" sz="2200" dirty="0" smtClean="0"/>
              <a:t>Γράφετε </a:t>
            </a:r>
            <a:r>
              <a:rPr lang="el-GR" altLang="el-GR" sz="2200" dirty="0"/>
              <a:t>τους αριθμούς με ψηφία, εκτός κι αν είναι στην αρχή της </a:t>
            </a:r>
            <a:r>
              <a:rPr lang="el-GR" altLang="el-GR" sz="2200" dirty="0" smtClean="0"/>
              <a:t>πρότασης</a:t>
            </a:r>
            <a:r>
              <a:rPr lang="el-GR" altLang="el-GR" sz="2200" dirty="0"/>
              <a:t>.</a:t>
            </a:r>
          </a:p>
          <a:p>
            <a:pPr>
              <a:lnSpc>
                <a:spcPct val="110000"/>
              </a:lnSpc>
            </a:pPr>
            <a:r>
              <a:rPr lang="el-GR" altLang="el-GR" sz="2200" dirty="0" smtClean="0"/>
              <a:t>Δεν </a:t>
            </a:r>
            <a:r>
              <a:rPr lang="el-GR" altLang="el-GR" sz="2200" dirty="0"/>
              <a:t>γίνεται χρήση βιβλιογραφικών </a:t>
            </a:r>
            <a:r>
              <a:rPr lang="el-GR" altLang="el-GR" sz="2200" dirty="0" smtClean="0"/>
              <a:t>αναφορών</a:t>
            </a:r>
            <a:r>
              <a:rPr lang="el-GR" altLang="el-GR" sz="2200" dirty="0"/>
              <a:t>.</a:t>
            </a:r>
          </a:p>
          <a:p>
            <a:pPr>
              <a:lnSpc>
                <a:spcPct val="110000"/>
              </a:lnSpc>
            </a:pPr>
            <a:r>
              <a:rPr lang="el-GR" altLang="el-GR" sz="2200" dirty="0"/>
              <a:t>Χρησιμοποιείστε παρελθοντικό χρόνο όταν αναφέρεστε στη μεθοδολογία και ενεστώτα όταν αναφέρεστε στα αποτελέσματα. </a:t>
            </a:r>
          </a:p>
          <a:p>
            <a:pPr>
              <a:lnSpc>
                <a:spcPct val="110000"/>
              </a:lnSpc>
            </a:pPr>
            <a:r>
              <a:rPr lang="el-GR" altLang="el-GR" sz="2200" dirty="0"/>
              <a:t>Στην περιγραφή των συμμετεχόντων αναφέρετε οπωσδήποτε μέγεθος δείγματος και είδος </a:t>
            </a:r>
            <a:r>
              <a:rPr lang="el-GR" altLang="el-GR" sz="2200" dirty="0" smtClean="0"/>
              <a:t>πληθυσμού.</a:t>
            </a:r>
            <a:endParaRPr lang="el-GR" altLang="el-GR" sz="2200" dirty="0"/>
          </a:p>
          <a:p>
            <a:pPr>
              <a:lnSpc>
                <a:spcPct val="110000"/>
              </a:lnSpc>
            </a:pPr>
            <a:r>
              <a:rPr lang="el-GR" altLang="el-GR" sz="2200" dirty="0"/>
              <a:t>Η ενότητα της περίληψης γράφεται τελευταία, παρότι είναι το πρώτο μέρος της εργασίας, αφού ολοκληρωθεί η συγγραφή της υπόλοιπης μελέτης</a:t>
            </a:r>
            <a:r>
              <a:rPr lang="el-GR" altLang="el-GR" sz="2200" dirty="0" smtClean="0"/>
              <a:t>.</a:t>
            </a:r>
            <a:endParaRPr lang="el-GR" altLang="el-GR" sz="2200" dirty="0"/>
          </a:p>
        </p:txBody>
      </p:sp>
    </p:spTree>
    <p:extLst>
      <p:ext uri="{BB962C8B-B14F-4D97-AF65-F5344CB8AC3E}">
        <p14:creationId xmlns:p14="http://schemas.microsoft.com/office/powerpoint/2010/main" val="34234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3. </a:t>
            </a:r>
            <a:r>
              <a:rPr lang="el-GR" altLang="el-GR" dirty="0" smtClean="0"/>
              <a:t>Εισαγωγή </a:t>
            </a:r>
            <a:r>
              <a:rPr lang="el-GR" altLang="el-GR" sz="3200" b="0" dirty="0" smtClean="0"/>
              <a:t>(1 από 2)</a:t>
            </a:r>
            <a:endParaRPr lang="el-GR" altLang="el-GR" sz="3200" b="0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19256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Η </a:t>
            </a:r>
            <a:r>
              <a:rPr lang="el-GR" altLang="el-GR" dirty="0"/>
              <a:t>εισαγωγή είναι το επόμενο </a:t>
            </a:r>
            <a:r>
              <a:rPr lang="el-GR" altLang="el-GR" dirty="0" err="1"/>
              <a:t>μερός</a:t>
            </a:r>
            <a:r>
              <a:rPr lang="el-GR" altLang="el-GR" dirty="0"/>
              <a:t> της εργασίας.   </a:t>
            </a:r>
          </a:p>
          <a:p>
            <a:pPr>
              <a:lnSpc>
                <a:spcPct val="110000"/>
              </a:lnSpc>
            </a:pPr>
            <a:r>
              <a:rPr lang="el-GR" altLang="el-GR" dirty="0"/>
              <a:t>Στόχος της εισαγωγής είναι</a:t>
            </a:r>
            <a:r>
              <a:rPr lang="en-US" altLang="el-GR" dirty="0"/>
              <a:t>:</a:t>
            </a:r>
          </a:p>
          <a:p>
            <a:pPr lvl="1">
              <a:lnSpc>
                <a:spcPct val="110000"/>
              </a:lnSpc>
            </a:pPr>
            <a:r>
              <a:rPr lang="el-GR" altLang="el-GR" sz="2400" dirty="0" smtClean="0"/>
              <a:t>Να </a:t>
            </a:r>
            <a:r>
              <a:rPr lang="el-GR" altLang="el-GR" sz="2400" dirty="0"/>
              <a:t>περιγράψει το αντικείμενο της </a:t>
            </a:r>
            <a:r>
              <a:rPr lang="el-GR" altLang="el-GR" sz="2400" dirty="0" smtClean="0"/>
              <a:t>έρευνας</a:t>
            </a:r>
            <a:r>
              <a:rPr lang="el-GR" altLang="el-GR" sz="2400" dirty="0"/>
              <a:t>.</a:t>
            </a:r>
            <a:endParaRPr lang="en-US" altLang="el-GR" sz="2400" dirty="0"/>
          </a:p>
          <a:p>
            <a:pPr lvl="1">
              <a:lnSpc>
                <a:spcPct val="110000"/>
              </a:lnSpc>
            </a:pPr>
            <a:r>
              <a:rPr lang="el-GR" altLang="el-GR" sz="2400" dirty="0" smtClean="0"/>
              <a:t>Να </a:t>
            </a:r>
            <a:r>
              <a:rPr lang="el-GR" altLang="el-GR" sz="2400" dirty="0"/>
              <a:t>παρουσιάσει την ανάγκη διεξαγωγής της εκάστοτε </a:t>
            </a:r>
            <a:r>
              <a:rPr lang="el-GR" altLang="el-GR" sz="2400" dirty="0" smtClean="0"/>
              <a:t>μελέτης.</a:t>
            </a:r>
            <a:endParaRPr lang="el-GR" altLang="el-GR" sz="2400" dirty="0"/>
          </a:p>
          <a:p>
            <a:pPr lvl="1">
              <a:lnSpc>
                <a:spcPct val="110000"/>
              </a:lnSpc>
            </a:pPr>
            <a:r>
              <a:rPr lang="el-GR" altLang="el-GR" sz="2400" dirty="0" smtClean="0"/>
              <a:t>Να </a:t>
            </a:r>
            <a:r>
              <a:rPr lang="el-GR" altLang="el-GR" sz="2400" dirty="0"/>
              <a:t>παρουσιάσει την </a:t>
            </a:r>
            <a:r>
              <a:rPr lang="el-GR" altLang="el-GR" sz="2400" dirty="0" err="1"/>
              <a:t>πρωτοπωρία</a:t>
            </a:r>
            <a:r>
              <a:rPr lang="el-GR" altLang="el-GR" sz="2400" dirty="0"/>
              <a:t> και αυθεντικότητα του </a:t>
            </a:r>
            <a:r>
              <a:rPr lang="el-GR" altLang="el-GR" sz="2400" dirty="0" smtClean="0"/>
              <a:t>θέματος.</a:t>
            </a:r>
            <a:endParaRPr lang="el-GR" altLang="el-GR" sz="2400" dirty="0"/>
          </a:p>
          <a:p>
            <a:pPr lvl="1">
              <a:lnSpc>
                <a:spcPct val="110000"/>
              </a:lnSpc>
            </a:pPr>
            <a:r>
              <a:rPr lang="el-GR" altLang="el-GR" sz="2400" dirty="0"/>
              <a:t>Να παρουσιάσει την σχετική προηγούμενη βιβλιογραφία και συγκεκριμένα να δείξει τον τρόπο με τον οποίο συνδέεται η παρούσα μελέτη με τις προηγούμενες έρευνες.</a:t>
            </a:r>
          </a:p>
          <a:p>
            <a:pPr lvl="1">
              <a:lnSpc>
                <a:spcPct val="110000"/>
              </a:lnSpc>
            </a:pPr>
            <a:r>
              <a:rPr lang="el-GR" altLang="el-GR" sz="2400" dirty="0"/>
              <a:t>Να περιγράφει τον σκοπό της </a:t>
            </a:r>
            <a:r>
              <a:rPr lang="el-GR" altLang="el-GR" sz="2400" dirty="0" smtClean="0"/>
              <a:t>μελέτης.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8046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srgbClr val="8064A2">
                    <a:lumMod val="75000"/>
                  </a:srgbClr>
                </a:solidFill>
              </a:rPr>
              <a:t>3. Εισαγωγή </a:t>
            </a:r>
            <a:r>
              <a:rPr lang="el-GR" altLang="el-GR" sz="3200" b="0" dirty="0" smtClean="0">
                <a:solidFill>
                  <a:srgbClr val="8064A2">
                    <a:lumMod val="75000"/>
                  </a:srgbClr>
                </a:solidFill>
              </a:rPr>
              <a:t>(2 </a:t>
            </a:r>
            <a:r>
              <a:rPr lang="el-GR" altLang="el-GR" sz="3200" b="0" dirty="0">
                <a:solidFill>
                  <a:srgbClr val="8064A2">
                    <a:lumMod val="75000"/>
                  </a:srgbClr>
                </a:solidFill>
              </a:rPr>
              <a:t>από 2)</a:t>
            </a:r>
            <a:endParaRPr lang="el-GR" altLang="el-GR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19256" cy="5112568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el-GR" altLang="el-GR" dirty="0"/>
              <a:t>Η κατεύθυνση της εισαγωγής πρέπει να είναι από το γενικό στο ειδικό. </a:t>
            </a:r>
          </a:p>
          <a:p>
            <a:pPr>
              <a:lnSpc>
                <a:spcPct val="112000"/>
              </a:lnSpc>
            </a:pPr>
            <a:r>
              <a:rPr lang="el-GR" altLang="el-GR" dirty="0"/>
              <a:t>Ξεκινά με την παράθεση ορισμών των κύριων όρων </a:t>
            </a:r>
            <a:r>
              <a:rPr lang="en-US" altLang="el-GR" dirty="0"/>
              <a:t>(</a:t>
            </a:r>
            <a:r>
              <a:rPr lang="el-GR" altLang="el-GR" dirty="0"/>
              <a:t>π.χ. τι ορίζεται ΚΤΓ εισαγωγής</a:t>
            </a:r>
            <a:r>
              <a:rPr lang="en-US" altLang="el-GR" dirty="0"/>
              <a:t>)</a:t>
            </a:r>
            <a:r>
              <a:rPr lang="el-GR" altLang="el-GR" dirty="0"/>
              <a:t> και με μια </a:t>
            </a:r>
            <a:r>
              <a:rPr lang="el-GR" altLang="el-GR" i="1" dirty="0"/>
              <a:t>σύντομη </a:t>
            </a:r>
            <a:r>
              <a:rPr lang="el-GR" altLang="el-GR" dirty="0"/>
              <a:t>ιστορική αναδρομή </a:t>
            </a:r>
            <a:r>
              <a:rPr lang="en-US" altLang="el-GR" dirty="0"/>
              <a:t>(</a:t>
            </a:r>
            <a:r>
              <a:rPr lang="el-GR" altLang="el-GR" dirty="0"/>
              <a:t>πότε ξεκίνησε να εφαρμόζεται ΚΤΓ και </a:t>
            </a:r>
            <a:r>
              <a:rPr lang="en-US" altLang="el-GR" dirty="0"/>
              <a:t>EFM)</a:t>
            </a:r>
            <a:r>
              <a:rPr lang="el-GR" altLang="el-GR" dirty="0"/>
              <a:t> και συνεχίζει με ανασκόπηση της </a:t>
            </a:r>
            <a:r>
              <a:rPr lang="el-GR" altLang="el-GR" i="1" dirty="0"/>
              <a:t>σχετικής </a:t>
            </a:r>
            <a:r>
              <a:rPr lang="el-GR" altLang="el-GR" dirty="0"/>
              <a:t>βιβλιογραφίας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654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/>
              <a:t>3</a:t>
            </a:r>
            <a:r>
              <a:rPr lang="el-GR" altLang="el-GR" sz="4000" baseline="30000" dirty="0"/>
              <a:t>α</a:t>
            </a:r>
            <a:r>
              <a:rPr lang="el-GR" altLang="el-GR" sz="4000" dirty="0"/>
              <a:t>. Ανασκόπηση της βιβλιογραφίας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19256" cy="51125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l-GR" altLang="el-GR" sz="2400" dirty="0" smtClean="0"/>
              <a:t>Στα </a:t>
            </a:r>
            <a:r>
              <a:rPr lang="el-GR" altLang="el-GR" sz="2400" dirty="0"/>
              <a:t>πλαίσια της βιβλιογραφικής ανασκόπησης πρέπει</a:t>
            </a:r>
            <a:r>
              <a:rPr lang="en-US" altLang="el-GR" sz="2400" dirty="0"/>
              <a:t>:</a:t>
            </a:r>
          </a:p>
          <a:p>
            <a:pPr>
              <a:lnSpc>
                <a:spcPct val="110000"/>
              </a:lnSpc>
            </a:pPr>
            <a:r>
              <a:rPr lang="el-GR" altLang="el-GR" sz="2400" dirty="0"/>
              <a:t>Να παρουσιαστεί το θεωρητικό υπόβαθρο της </a:t>
            </a:r>
            <a:r>
              <a:rPr lang="el-GR" altLang="el-GR" sz="2400" dirty="0" smtClean="0"/>
              <a:t>μελέτης. </a:t>
            </a:r>
            <a:endParaRPr lang="el-GR" altLang="el-GR" sz="2400" dirty="0"/>
          </a:p>
          <a:p>
            <a:pPr>
              <a:lnSpc>
                <a:spcPct val="110000"/>
              </a:lnSpc>
            </a:pPr>
            <a:r>
              <a:rPr lang="el-GR" altLang="el-GR" sz="2400" dirty="0"/>
              <a:t>Να παρουσιαστεί η βιβλιογραφία σε όλη της την έκταση με </a:t>
            </a:r>
            <a:r>
              <a:rPr lang="el-GR" altLang="el-GR" sz="2400" dirty="0" smtClean="0"/>
              <a:t>αντικειμενικότητα.</a:t>
            </a:r>
            <a:endParaRPr lang="el-GR" altLang="el-GR" sz="2400" dirty="0"/>
          </a:p>
          <a:p>
            <a:pPr>
              <a:lnSpc>
                <a:spcPct val="110000"/>
              </a:lnSpc>
            </a:pPr>
            <a:r>
              <a:rPr lang="el-GR" altLang="el-GR" sz="2400" dirty="0"/>
              <a:t>Να παρουσιαστεί η σχέση ανάμεσα στην προηγούμενη βιβλιογραφία και την παρούσα έρευνα με την αναφορά των ομοιοτήτων και των διαφορών που </a:t>
            </a:r>
            <a:r>
              <a:rPr lang="el-GR" altLang="el-GR" sz="2400" dirty="0" err="1"/>
              <a:t>ύπάρχουν</a:t>
            </a:r>
            <a:r>
              <a:rPr lang="el-GR" altLang="el-GR" sz="2400" dirty="0"/>
              <a:t> ανάμεσα στην παρούσα έρευνα και των προηγούμενων σχετικών </a:t>
            </a:r>
            <a:r>
              <a:rPr lang="el-GR" altLang="el-GR" sz="2400" dirty="0" smtClean="0"/>
              <a:t>μελετών.</a:t>
            </a:r>
            <a:endParaRPr lang="el-GR" altLang="el-GR" sz="2400" dirty="0"/>
          </a:p>
          <a:p>
            <a:pPr>
              <a:lnSpc>
                <a:spcPct val="110000"/>
              </a:lnSpc>
            </a:pPr>
            <a:r>
              <a:rPr lang="el-GR" altLang="el-GR" sz="2400" dirty="0"/>
              <a:t>Να παρουσιαστούν τα ευρήματα των προηγούμενων σχετικών μελετών με κριτικό </a:t>
            </a:r>
            <a:r>
              <a:rPr lang="el-GR" altLang="el-GR" sz="2400" dirty="0" smtClean="0"/>
              <a:t>πνεύμα.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7766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3</a:t>
            </a:r>
            <a:r>
              <a:rPr lang="el-GR" altLang="el-GR" sz="4000" baseline="30000" dirty="0"/>
              <a:t>β</a:t>
            </a:r>
            <a:r>
              <a:rPr lang="el-GR" altLang="el-GR" sz="4000" dirty="0"/>
              <a:t>. Πρωτοπορία της </a:t>
            </a:r>
            <a:r>
              <a:rPr lang="el-GR" altLang="el-GR" sz="4000" dirty="0" smtClean="0"/>
              <a:t>μελέτης </a:t>
            </a:r>
            <a:r>
              <a:rPr lang="el-GR" altLang="el-GR" sz="3300" b="0" dirty="0" smtClean="0"/>
              <a:t>(1 από 2)</a:t>
            </a:r>
            <a:endParaRPr lang="el-GR" altLang="el-GR" sz="3300" b="0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19256" cy="5112568"/>
          </a:xfrm>
        </p:spPr>
        <p:txBody>
          <a:bodyPr>
            <a:normAutofit/>
          </a:bodyPr>
          <a:lstStyle/>
          <a:p>
            <a:r>
              <a:rPr lang="el-GR" altLang="el-GR" dirty="0"/>
              <a:t>Σαφώς μια μελέτη θεωρείται πρωτοποριακή και αυθεντική όταν πρόκειται να ερευνήσει κάτι που δεν έχει μελετηθεί στο παρελθόν. </a:t>
            </a:r>
          </a:p>
          <a:p>
            <a:r>
              <a:rPr lang="el-GR" altLang="el-GR" dirty="0"/>
              <a:t>Ωστόσο, ζούμε στην εποχή που η σύλληψη νέων ιδεών είναι εξαιρετικά δύσκολη. </a:t>
            </a:r>
          </a:p>
          <a:p>
            <a:r>
              <a:rPr lang="el-GR" altLang="el-GR" dirty="0"/>
              <a:t>Ως εκ τούτου, η αυθεντικότητα των μελετών αρκετές φορές κρίνεται από την ικανότητα των μελετών να καλύπτουν τα αδύναμα σημεία της βιβλιογραφίας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912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7f6b61e9a70a32d91c3d46dccc69e54aa997968"/>
</p:tagLst>
</file>

<file path=ppt/theme/theme1.xml><?xml version="1.0" encoding="utf-8"?>
<a:theme xmlns:a="http://schemas.openxmlformats.org/drawingml/2006/main" name="OC_template_updated">
  <a:themeElements>
    <a:clrScheme name="Προσαρμοσμένο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1027</Words>
  <Application>Microsoft Office PowerPoint</Application>
  <PresentationFormat>Προβολή στην οθόνη (4:3)</PresentationFormat>
  <Paragraphs>94</Paragraphs>
  <Slides>18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OC_template_updated</vt:lpstr>
      <vt:lpstr>OC_template_1</vt:lpstr>
      <vt:lpstr>Τεκμηριωμένη Λήψη Κλινικής Απόφασης</vt:lpstr>
      <vt:lpstr>Διακριτά μέρη μιας  επιστημονικής εργασίας</vt:lpstr>
      <vt:lpstr>1. Σελίδα τίτλου</vt:lpstr>
      <vt:lpstr>2. Περίληψη (1 από 2)</vt:lpstr>
      <vt:lpstr>2. Περίληψη (2 από 2)</vt:lpstr>
      <vt:lpstr>3. Εισαγωγή (1 από 2)</vt:lpstr>
      <vt:lpstr>3. Εισαγωγή (2 από 2)</vt:lpstr>
      <vt:lpstr>3α. Ανασκόπηση της βιβλιογραφίας</vt:lpstr>
      <vt:lpstr>3β. Πρωτοπορία της μελέτης (1 από 2)</vt:lpstr>
      <vt:lpstr>3β. Πρωτοπορία της μελέτης (2 από 2)</vt:lpstr>
      <vt:lpstr>3γ. Σκοπός της μελέτης και ερευνητική υπόθεση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Elenh Xoumh</cp:lastModifiedBy>
  <cp:revision>36</cp:revision>
  <dcterms:created xsi:type="dcterms:W3CDTF">2013-03-04T13:35:19Z</dcterms:created>
  <dcterms:modified xsi:type="dcterms:W3CDTF">2014-11-03T08:16:53Z</dcterms:modified>
</cp:coreProperties>
</file>