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84" r:id="rId1"/>
    <p:sldMasterId id="2147483696" r:id="rId2"/>
  </p:sldMasterIdLst>
  <p:notesMasterIdLst>
    <p:notesMasterId r:id="rId25"/>
  </p:notesMasterIdLst>
  <p:handoutMasterIdLst>
    <p:handoutMasterId r:id="rId26"/>
  </p:handoutMasterIdLst>
  <p:sldIdLst>
    <p:sldId id="256" r:id="rId3"/>
    <p:sldId id="272" r:id="rId4"/>
    <p:sldId id="273" r:id="rId5"/>
    <p:sldId id="286" r:id="rId6"/>
    <p:sldId id="274" r:id="rId7"/>
    <p:sldId id="275" r:id="rId8"/>
    <p:sldId id="276" r:id="rId9"/>
    <p:sldId id="285" r:id="rId10"/>
    <p:sldId id="278" r:id="rId11"/>
    <p:sldId id="279" r:id="rId12"/>
    <p:sldId id="280" r:id="rId13"/>
    <p:sldId id="281" r:id="rId14"/>
    <p:sldId id="282" r:id="rId15"/>
    <p:sldId id="283" r:id="rId16"/>
    <p:sldId id="284" r:id="rId17"/>
    <p:sldId id="257" r:id="rId18"/>
    <p:sldId id="262" r:id="rId19"/>
    <p:sldId id="264" r:id="rId20"/>
    <p:sldId id="269" r:id="rId21"/>
    <p:sldId id="270" r:id="rId22"/>
    <p:sldId id="266" r:id="rId23"/>
    <p:sldId id="261" r:id="rId24"/>
  </p:sldIdLst>
  <p:sldSz cx="9144000" cy="6858000" type="screen4x3"/>
  <p:notesSz cx="7104063" cy="10234613"/>
  <p:custDataLst>
    <p:tags r:id="rId27"/>
  </p:custDataLst>
  <p:defaultTextStyle>
    <a:defPPr>
      <a:defRPr lang="el-G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3">
          <p15:clr>
            <a:srgbClr val="A4A3A4"/>
          </p15:clr>
        </p15:guide>
        <p15:guide id="2" pos="2237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66"/>
    <a:srgbClr val="5B3462"/>
    <a:srgbClr val="49385E"/>
    <a:srgbClr val="333399"/>
    <a:srgbClr val="4545C3"/>
    <a:srgbClr val="C00000"/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260" autoAdjust="0"/>
    <p:restoredTop sz="94660"/>
  </p:normalViewPr>
  <p:slideViewPr>
    <p:cSldViewPr>
      <p:cViewPr varScale="1">
        <p:scale>
          <a:sx n="70" d="100"/>
          <a:sy n="70" d="100"/>
        </p:scale>
        <p:origin x="1518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6" d="100"/>
          <a:sy n="76" d="100"/>
        </p:scale>
        <p:origin x="-3978" y="-108"/>
      </p:cViewPr>
      <p:guideLst>
        <p:guide orient="horz" pos="3223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tags" Target="tags/tag1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defTabSz="990600" eaLnBrk="0" hangingPunct="0">
              <a:defRPr sz="1300"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921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4313" y="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algn="r" defTabSz="990600" eaLnBrk="0" hangingPunct="0">
              <a:defRPr sz="1300"/>
            </a:lvl1pPr>
          </a:lstStyle>
          <a:p>
            <a:pPr>
              <a:defRPr/>
            </a:pPr>
            <a:fld id="{84A79048-66B1-475A-B924-F459D231C4C3}" type="datetimeFigureOut">
              <a:rPr lang="el-GR"/>
              <a:pPr>
                <a:defRPr/>
              </a:pPr>
              <a:t>4/10/2015</a:t>
            </a:fld>
            <a:endParaRPr lang="el-GR" dirty="0"/>
          </a:p>
        </p:txBody>
      </p:sp>
      <p:sp>
        <p:nvSpPr>
          <p:cNvPr id="921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185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defTabSz="990600" eaLnBrk="0" hangingPunct="0">
              <a:defRPr sz="1300"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921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4313" y="972185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algn="r" defTabSz="990600" eaLnBrk="0" hangingPunct="0">
              <a:defRPr sz="1300"/>
            </a:lvl1pPr>
          </a:lstStyle>
          <a:p>
            <a:pPr>
              <a:defRPr/>
            </a:pPr>
            <a:fld id="{2EBCFCCB-10BB-4121-80C8-1E5058FD1454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19600949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defTabSz="990600">
              <a:defRPr sz="1300"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 bwMode="auto">
          <a:xfrm>
            <a:off x="4024313" y="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algn="r" defTabSz="990600">
              <a:defRPr sz="1300"/>
            </a:lvl1pPr>
          </a:lstStyle>
          <a:p>
            <a:pPr>
              <a:defRPr/>
            </a:pPr>
            <a:fld id="{19B0F716-1969-45AD-B426-D0CBFDF13F46}" type="datetimeFigureOut">
              <a:rPr lang="el-GR"/>
              <a:pPr>
                <a:defRPr/>
              </a:pPr>
              <a:t>4/10/2015</a:t>
            </a:fld>
            <a:endParaRPr lang="el-GR" dirty="0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993775" y="768350"/>
            <a:ext cx="5116513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l-GR" noProof="0" dirty="0" smtClean="0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 bwMode="auto">
          <a:xfrm>
            <a:off x="711200" y="4860925"/>
            <a:ext cx="5683250" cy="4605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noProof="0" smtClean="0"/>
              <a:t>Kλικ για επεξεργασία των στυλ του υποδείγματος</a:t>
            </a:r>
          </a:p>
          <a:p>
            <a:pPr lvl="1"/>
            <a:r>
              <a:rPr lang="el-GR" noProof="0" smtClean="0"/>
              <a:t>Δεύτερου επιπέδου</a:t>
            </a:r>
          </a:p>
          <a:p>
            <a:pPr lvl="2"/>
            <a:r>
              <a:rPr lang="el-GR" noProof="0" smtClean="0"/>
              <a:t>Τρίτου επιπέδου</a:t>
            </a:r>
          </a:p>
          <a:p>
            <a:pPr lvl="3"/>
            <a:r>
              <a:rPr lang="el-GR" noProof="0" smtClean="0"/>
              <a:t>Τέταρτου επιπέδου</a:t>
            </a:r>
          </a:p>
          <a:p>
            <a:pPr lvl="4"/>
            <a:r>
              <a:rPr lang="el-GR" noProof="0" smtClean="0"/>
              <a:t>Πέμπτου επιπέδου</a:t>
            </a:r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 bwMode="auto">
          <a:xfrm>
            <a:off x="0" y="972185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defTabSz="990600">
              <a:defRPr sz="1300"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 bwMode="auto">
          <a:xfrm>
            <a:off x="4024313" y="972185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algn="r" defTabSz="990600">
              <a:defRPr sz="1300"/>
            </a:lvl1pPr>
          </a:lstStyle>
          <a:p>
            <a:pPr>
              <a:defRPr/>
            </a:pPr>
            <a:fld id="{71016A41-0609-40C7-9E3E-89C33107DF6A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43665844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85766" indent="-185766">
              <a:buFont typeface="Arial" pitchFamily="34" charset="0"/>
              <a:buChar char="•"/>
            </a:pPr>
            <a:endParaRPr lang="el-GR" dirty="0">
              <a:solidFill>
                <a:srgbClr val="FF0000"/>
              </a:solidFill>
            </a:endParaRP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0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9928127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1016A41-0609-40C7-9E3E-89C33107DF6A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3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606041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15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0179400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16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74972113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17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53750971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>
                <a:solidFill>
                  <a:prstClr val="black"/>
                </a:solidFill>
              </a:rPr>
              <a:pPr/>
              <a:t>18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016591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20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07537072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85766" indent="-185766">
              <a:buFont typeface="Arial" pitchFamily="34" charset="0"/>
              <a:buChar char="•"/>
            </a:pP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21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4459846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Στυλ κύριου υπότιτλου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5992313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1236224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l-GR" dirty="0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l-GR" dirty="0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FD5AC4C-4BC8-4742-BC3F-182C4464642F}" type="slidenum">
              <a:rPr lang="en-GB" altLang="el-GR"/>
              <a:pPr/>
              <a:t>‹#›</a:t>
            </a:fld>
            <a:endParaRPr lang="en-GB" altLang="el-GR" dirty="0"/>
          </a:p>
        </p:txBody>
      </p:sp>
    </p:spTree>
    <p:extLst>
      <p:ext uri="{BB962C8B-B14F-4D97-AF65-F5344CB8AC3E}">
        <p14:creationId xmlns:p14="http://schemas.microsoft.com/office/powerpoint/2010/main" val="35716497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05877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87519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19397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39242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4040188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4"/>
            <a:ext cx="4040188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196752"/>
            <a:ext cx="4041775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4"/>
            <a:ext cx="4041775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78971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02185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63556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l-GR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71660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96752"/>
          </a:xfrm>
          <a:solidFill>
            <a:srgbClr val="006666"/>
          </a:solidFill>
        </p:spPr>
        <p:txBody>
          <a:bodyPr>
            <a:normAutofit/>
          </a:bodyPr>
          <a:lstStyle>
            <a:lvl1pPr marL="176213" indent="0"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896544"/>
          </a:xfrm>
        </p:spPr>
        <p:txBody>
          <a:bodyPr>
            <a:normAutofit/>
          </a:bodyPr>
          <a:lstStyle>
            <a:lvl1pPr>
              <a:lnSpc>
                <a:spcPct val="110000"/>
              </a:lnSpc>
              <a:spcBef>
                <a:spcPts val="1200"/>
              </a:spcBef>
              <a:defRPr sz="2400"/>
            </a:lvl1pPr>
            <a:lvl2pPr marL="742950" indent="-382588">
              <a:lnSpc>
                <a:spcPct val="110000"/>
              </a:lnSpc>
              <a:spcBef>
                <a:spcPts val="1200"/>
              </a:spcBef>
              <a:buFont typeface="Courier New" panose="02070309020205020404" pitchFamily="49" charset="0"/>
              <a:buChar char="o"/>
              <a:defRPr sz="2400"/>
            </a:lvl2pPr>
            <a:lvl3pPr>
              <a:lnSpc>
                <a:spcPct val="110000"/>
              </a:lnSpc>
              <a:spcBef>
                <a:spcPts val="1200"/>
              </a:spcBef>
              <a:defRPr sz="2400"/>
            </a:lvl3pPr>
            <a:lvl4pPr>
              <a:lnSpc>
                <a:spcPct val="110000"/>
              </a:lnSpc>
              <a:spcBef>
                <a:spcPts val="1200"/>
              </a:spcBef>
              <a:defRPr sz="2400"/>
            </a:lvl4pPr>
            <a:lvl5pPr>
              <a:lnSpc>
                <a:spcPct val="110000"/>
              </a:lnSpc>
              <a:spcBef>
                <a:spcPts val="1200"/>
              </a:spcBef>
              <a:defRPr sz="2400"/>
            </a:lvl5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0464160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57441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09546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6453610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1384025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4040188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4"/>
            <a:ext cx="4040188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196752"/>
            <a:ext cx="4041775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4"/>
            <a:ext cx="4041775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8473453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8613680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8271341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l-GR" dirty="0" smtClean="0"/>
              <a:t>Κάντε κλικ στο εικονίδιο για να προσθέσετε μια εικόνα</a:t>
            </a:r>
            <a:endParaRPr lang="el-GR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8020766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7679694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87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8229600" cy="50405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8469724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2" r:id="rId7"/>
    <p:sldLayoutId id="2147483693" r:id="rId8"/>
    <p:sldLayoutId id="2147483694" r:id="rId9"/>
    <p:sldLayoutId id="2147483695" r:id="rId10"/>
    <p:sldLayoutId id="2147483707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87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8229600" cy="50405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21719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ocp.teiath.gr/modules/document/document.php?course=STEF100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%5b1%5d%20http:/creativecommons.org/licenses/by-nc-sa/4.0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shilpsnutrilife.blogspot.gr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3568" y="1340768"/>
            <a:ext cx="7772400" cy="1470025"/>
          </a:xfrm>
        </p:spPr>
        <p:txBody>
          <a:bodyPr>
            <a:normAutofit/>
          </a:bodyPr>
          <a:lstStyle/>
          <a:p>
            <a:pPr lvl="1" algn="ctr"/>
            <a:r>
              <a:rPr lang="el-GR" sz="3600" b="1" dirty="0" smtClean="0">
                <a:solidFill>
                  <a:schemeClr val="tx1"/>
                </a:solidFill>
                <a:latin typeface="+mn-lt"/>
              </a:rPr>
              <a:t>Διατροφή-Διαιτολογία</a:t>
            </a:r>
            <a:endParaRPr lang="el-GR" sz="3600" b="1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0" y="2924944"/>
            <a:ext cx="9144000" cy="2304255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2400"/>
              </a:spcAft>
            </a:pPr>
            <a:r>
              <a:rPr lang="el-GR" sz="2600" b="1" dirty="0" smtClean="0"/>
              <a:t>Ενότητα </a:t>
            </a:r>
            <a:r>
              <a:rPr lang="el-GR" sz="2600" b="1" dirty="0"/>
              <a:t>8</a:t>
            </a:r>
            <a:r>
              <a:rPr lang="el-GR" sz="2600" dirty="0" smtClean="0"/>
              <a:t>: Νερό</a:t>
            </a:r>
            <a:endParaRPr lang="en-US" sz="2600" dirty="0" smtClean="0"/>
          </a:p>
          <a:p>
            <a:pPr>
              <a:spcBef>
                <a:spcPts val="0"/>
              </a:spcBef>
            </a:pPr>
            <a:r>
              <a:rPr lang="el-GR" sz="2200" dirty="0" smtClean="0"/>
              <a:t>Αναστασία Κανέλλου, καθηγήτρια</a:t>
            </a:r>
            <a:endParaRPr lang="en-US" sz="2200" dirty="0" smtClean="0"/>
          </a:p>
          <a:p>
            <a:pPr>
              <a:spcBef>
                <a:spcPts val="0"/>
              </a:spcBef>
            </a:pPr>
            <a:r>
              <a:rPr lang="el-GR" sz="2200"/>
              <a:t>Τμήμα Νοσηλευτικής</a:t>
            </a:r>
            <a:endParaRPr lang="en-US" sz="2200" dirty="0"/>
          </a:p>
        </p:txBody>
      </p:sp>
      <p:pic>
        <p:nvPicPr>
          <p:cNvPr id="6" name="Picture 5" descr="Λογότυπο έργου Ανοικτών Ακαδημαϊκών Μαθημάτων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62318" y="476672"/>
            <a:ext cx="854197" cy="648072"/>
          </a:xfrm>
          <a:prstGeom prst="rect">
            <a:avLst/>
          </a:prstGeom>
        </p:spPr>
      </p:pic>
      <p:pic>
        <p:nvPicPr>
          <p:cNvPr id="1027" name="Picture 3" descr="Λογότυπο Τεχνολογικού Ιδρύματος Αθήνας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476673"/>
            <a:ext cx="682943" cy="6941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ectangle 9"/>
          <p:cNvSpPr/>
          <p:nvPr/>
        </p:nvSpPr>
        <p:spPr>
          <a:xfrm>
            <a:off x="1241425" y="631431"/>
            <a:ext cx="6661150" cy="338554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l-GR" sz="1600" dirty="0">
                <a:latin typeface="+mn-lt"/>
              </a:rPr>
              <a:t>Ανοικτά Ακαδημαϊκά </a:t>
            </a:r>
            <a:r>
              <a:rPr lang="el-GR" sz="1600" dirty="0" smtClean="0">
                <a:latin typeface="+mn-lt"/>
              </a:rPr>
              <a:t>Μαθήματα στο ΤΕΙ Αθήνας</a:t>
            </a:r>
            <a:endParaRPr lang="el-GR" sz="1600" dirty="0">
              <a:latin typeface="+mn-lt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8144402"/>
              </p:ext>
            </p:extLst>
          </p:nvPr>
        </p:nvGraphicFramePr>
        <p:xfrm>
          <a:off x="1759817" y="6087984"/>
          <a:ext cx="5695950" cy="792088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2138838"/>
                <a:gridCol w="3557112"/>
              </a:tblGrid>
              <a:tr h="79208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000" dirty="0" smtClean="0">
                          <a:effectLst/>
                        </a:rPr>
                        <a:t>Το </a:t>
                      </a:r>
                      <a:r>
                        <a:rPr lang="el-GR" sz="1000" dirty="0">
                          <a:effectLst/>
                        </a:rPr>
                        <a:t>περιεχόμενο του μαθήματος διατίθεται με άδεια </a:t>
                      </a:r>
                      <a:r>
                        <a:rPr lang="en-US" sz="1000" dirty="0">
                          <a:effectLst/>
                        </a:rPr>
                        <a:t>Creative Commons </a:t>
                      </a:r>
                      <a:r>
                        <a:rPr lang="el-GR" sz="1000" dirty="0">
                          <a:effectLst/>
                        </a:rPr>
                        <a:t>εκτός και αν αναφέρεται διαφορετικά</a:t>
                      </a:r>
                      <a:endParaRPr lang="el-GR" sz="11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1112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000" dirty="0" smtClean="0">
                          <a:effectLst/>
                        </a:rPr>
                        <a:t>Το </a:t>
                      </a:r>
                      <a:r>
                        <a:rPr lang="el-GR" sz="1000" dirty="0">
                          <a:effectLst/>
                        </a:rPr>
                        <a:t>έργο υλοποιείται στο πλαίσιο του Επιχειρησιακού Προγράμματος «Εκπαίδευση και Δια Βίου Μάθηση» και συγχρηματοδοτείται από την Ευρωπαϊκή Ένωση (Ευρωπαϊκό Κοινωνικό Ταμείο) και από εθνικούς πόρους.</a:t>
                      </a:r>
                      <a:endParaRPr lang="el-GR" sz="11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pic>
        <p:nvPicPr>
          <p:cNvPr id="12" name="Picture 11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3792" y="5367126"/>
            <a:ext cx="1971675" cy="702000"/>
          </a:xfrm>
          <a:prstGeom prst="rect">
            <a:avLst/>
          </a:prstGeom>
          <a:noFill/>
        </p:spPr>
      </p:pic>
      <p:pic>
        <p:nvPicPr>
          <p:cNvPr id="11" name="Picture 2" descr="C:\Users\alex\Desktop\logo.png"/>
          <p:cNvPicPr>
            <a:picLocks noChangeAspect="1" noChangeArrowheads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214"/>
          <a:stretch/>
        </p:blipFill>
        <p:spPr bwMode="auto">
          <a:xfrm>
            <a:off x="4045866" y="5368483"/>
            <a:ext cx="3348000" cy="7006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76507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7D3B78-84F8-457A-BB45-12AF8F393337}" type="slidenum">
              <a:rPr lang="el-GR" altLang="el-GR"/>
              <a:pPr/>
              <a:t>9</a:t>
            </a:fld>
            <a:endParaRPr lang="el-GR" altLang="el-GR" dirty="0"/>
          </a:p>
        </p:txBody>
      </p:sp>
      <p:sp>
        <p:nvSpPr>
          <p:cNvPr id="1044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Ιδιαίτερες περιπτώσεις</a:t>
            </a:r>
          </a:p>
        </p:txBody>
      </p:sp>
      <p:sp>
        <p:nvSpPr>
          <p:cNvPr id="1044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l-GR" altLang="el-GR" dirty="0"/>
              <a:t>Αυξημένες ανάγκες σε νερό προκαλούν:</a:t>
            </a:r>
          </a:p>
          <a:p>
            <a:r>
              <a:rPr lang="el-GR" altLang="el-GR" dirty="0"/>
              <a:t>Διάρροια</a:t>
            </a:r>
          </a:p>
          <a:p>
            <a:r>
              <a:rPr lang="el-GR" altLang="el-GR" dirty="0"/>
              <a:t>Εμετός</a:t>
            </a:r>
          </a:p>
          <a:p>
            <a:r>
              <a:rPr lang="el-GR" altLang="el-GR" dirty="0"/>
              <a:t>Πυρετός</a:t>
            </a:r>
          </a:p>
          <a:p>
            <a:r>
              <a:rPr lang="el-GR" altLang="el-GR" dirty="0"/>
              <a:t>Έντονη εφίδρωση</a:t>
            </a:r>
          </a:p>
          <a:p>
            <a:pPr>
              <a:buFont typeface="Wingdings" pitchFamily="2" charset="2"/>
              <a:buNone/>
            </a:pPr>
            <a:r>
              <a:rPr lang="el-GR" altLang="el-GR" dirty="0" smtClean="0">
                <a:sym typeface="Wingdings" pitchFamily="2" charset="2"/>
              </a:rPr>
              <a:t> </a:t>
            </a:r>
            <a:r>
              <a:rPr lang="el-GR" altLang="el-GR" dirty="0" smtClean="0"/>
              <a:t>Ανάγκες </a:t>
            </a:r>
            <a:r>
              <a:rPr lang="el-GR" altLang="el-GR" dirty="0"/>
              <a:t>μπορεί να ανέρχονται σε περισσότερα λίτρα την ημέρα</a:t>
            </a:r>
          </a:p>
          <a:p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3619467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7F9AD-FDB8-42BF-936E-3184D0165AC7}" type="slidenum">
              <a:rPr lang="el-GR" altLang="el-GR"/>
              <a:pPr/>
              <a:t>10</a:t>
            </a:fld>
            <a:endParaRPr lang="el-GR" altLang="el-GR" dirty="0"/>
          </a:p>
        </p:txBody>
      </p:sp>
      <p:sp>
        <p:nvSpPr>
          <p:cNvPr id="1054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Παιδιά</a:t>
            </a:r>
          </a:p>
        </p:txBody>
      </p:sp>
      <p:sp>
        <p:nvSpPr>
          <p:cNvPr id="1054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altLang="el-GR" dirty="0"/>
              <a:t>Ιδιαίτερα ευαίσθητα σε απώλειες νερού</a:t>
            </a:r>
          </a:p>
          <a:p>
            <a:r>
              <a:rPr lang="el-GR" altLang="el-GR" dirty="0"/>
              <a:t>Απώλειες της τάξης 10% του σωματικού βάρους σε νερό προκαλούν σοβαρά προβλήματα</a:t>
            </a:r>
          </a:p>
          <a:p>
            <a:r>
              <a:rPr lang="el-GR" altLang="el-GR" dirty="0"/>
              <a:t>Απώλειες της τάξης του 15-20% προκαλούν το θάνατο</a:t>
            </a:r>
          </a:p>
        </p:txBody>
      </p:sp>
    </p:spTree>
    <p:extLst>
      <p:ext uri="{BB962C8B-B14F-4D97-AF65-F5344CB8AC3E}">
        <p14:creationId xmlns:p14="http://schemas.microsoft.com/office/powerpoint/2010/main" val="3786928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A399C5-D8EC-4541-871E-625283581D6B}" type="slidenum">
              <a:rPr lang="el-GR" altLang="el-GR"/>
              <a:pPr/>
              <a:t>11</a:t>
            </a:fld>
            <a:endParaRPr lang="el-GR" altLang="el-GR" dirty="0"/>
          </a:p>
        </p:txBody>
      </p:sp>
      <p:sp>
        <p:nvSpPr>
          <p:cNvPr id="1064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Ανάγκες σε νερό</a:t>
            </a:r>
          </a:p>
        </p:txBody>
      </p:sp>
      <p:sp>
        <p:nvSpPr>
          <p:cNvPr id="1064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l-GR" altLang="el-GR" dirty="0"/>
              <a:t>Εξαρτώνται από:</a:t>
            </a:r>
          </a:p>
          <a:p>
            <a:r>
              <a:rPr lang="el-GR" altLang="el-GR" dirty="0"/>
              <a:t>Τις κλιματολογικές συνθήκες</a:t>
            </a:r>
          </a:p>
          <a:p>
            <a:r>
              <a:rPr lang="el-GR" altLang="el-GR" dirty="0"/>
              <a:t>Τη φυσική δραστηριότητα</a:t>
            </a:r>
          </a:p>
          <a:p>
            <a:r>
              <a:rPr lang="el-GR" altLang="el-GR" dirty="0"/>
              <a:t>Την ποσότητα της προσληφθείσας τροφής</a:t>
            </a:r>
          </a:p>
          <a:p>
            <a:r>
              <a:rPr lang="el-GR" altLang="el-GR" dirty="0"/>
              <a:t>Την περιεκτικότητα της τροφής σε αλάτι</a:t>
            </a:r>
          </a:p>
        </p:txBody>
      </p:sp>
    </p:spTree>
    <p:extLst>
      <p:ext uri="{BB962C8B-B14F-4D97-AF65-F5344CB8AC3E}">
        <p14:creationId xmlns:p14="http://schemas.microsoft.com/office/powerpoint/2010/main" val="483819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Ελάχιστη πρόσληψη</a:t>
            </a:r>
          </a:p>
        </p:txBody>
      </p:sp>
      <p:sp>
        <p:nvSpPr>
          <p:cNvPr id="2" name="Θέση περιεχομένου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1-1,5 l ημερήσια ελάχιστη πρόσληψη ακόμα και χωρίς πρόσληψη τροφής</a:t>
            </a:r>
          </a:p>
          <a:p>
            <a:r>
              <a:rPr lang="el-GR" dirty="0"/>
              <a:t>Ελάχιστη αποβολή 0,5 l για έξοδο:</a:t>
            </a:r>
          </a:p>
          <a:p>
            <a:pPr lvl="1"/>
            <a:r>
              <a:rPr lang="el-GR" dirty="0"/>
              <a:t>προϊόντων μεταβολισμού και </a:t>
            </a:r>
          </a:p>
          <a:p>
            <a:pPr lvl="1"/>
            <a:r>
              <a:rPr lang="el-GR" dirty="0"/>
              <a:t>περισσευμάτων σε μέταλλα (ιδίως </a:t>
            </a:r>
            <a:r>
              <a:rPr lang="el-GR" dirty="0" smtClean="0"/>
              <a:t>αλάτι)</a:t>
            </a:r>
          </a:p>
          <a:p>
            <a:pPr marL="360362" lvl="1" indent="0">
              <a:buNone/>
            </a:pPr>
            <a:r>
              <a:rPr lang="el-GR" dirty="0" smtClean="0"/>
              <a:t>από </a:t>
            </a:r>
            <a:r>
              <a:rPr lang="el-GR" dirty="0"/>
              <a:t>το:</a:t>
            </a:r>
          </a:p>
          <a:p>
            <a:pPr lvl="1"/>
            <a:r>
              <a:rPr lang="el-GR" dirty="0"/>
              <a:t>δέρμα</a:t>
            </a:r>
          </a:p>
          <a:p>
            <a:pPr lvl="1"/>
            <a:r>
              <a:rPr lang="el-GR" dirty="0"/>
              <a:t>πνεύμονες</a:t>
            </a:r>
          </a:p>
          <a:p>
            <a:pPr lvl="1"/>
            <a:r>
              <a:rPr lang="el-GR" dirty="0"/>
              <a:t>ούρα</a:t>
            </a:r>
          </a:p>
          <a:p>
            <a:endParaRPr lang="el-GR" dirty="0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A0C222-8EB7-4E64-A607-E9583EEC2A11}" type="slidenum">
              <a:rPr lang="el-GR" altLang="el-GR"/>
              <a:pPr/>
              <a:t>12</a:t>
            </a:fld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3748448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07446-064A-4108-B93F-5B273EABC200}" type="slidenum">
              <a:rPr lang="el-GR" altLang="el-GR"/>
              <a:pPr/>
              <a:t>13</a:t>
            </a:fld>
            <a:endParaRPr lang="el-GR" altLang="el-GR" dirty="0"/>
          </a:p>
        </p:txBody>
      </p:sp>
      <p:sp>
        <p:nvSpPr>
          <p:cNvPr id="1085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Ημερήσια συνιστώμενη πρόσληψη</a:t>
            </a:r>
          </a:p>
        </p:txBody>
      </p:sp>
      <p:sp>
        <p:nvSpPr>
          <p:cNvPr id="1085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altLang="el-GR" dirty="0"/>
              <a:t>Ενήλικες: 20-45 </a:t>
            </a:r>
            <a:r>
              <a:rPr lang="en-US" altLang="el-GR" dirty="0"/>
              <a:t>ml /kg </a:t>
            </a:r>
            <a:r>
              <a:rPr lang="el-GR" altLang="el-GR" dirty="0"/>
              <a:t>βάρους σώματος</a:t>
            </a:r>
          </a:p>
          <a:p>
            <a:r>
              <a:rPr lang="el-GR" altLang="el-GR" dirty="0" smtClean="0"/>
              <a:t>Κατά μέσο όρο 2-2,5 </a:t>
            </a:r>
            <a:r>
              <a:rPr lang="en-US" altLang="el-GR" dirty="0"/>
              <a:t>l </a:t>
            </a:r>
            <a:r>
              <a:rPr lang="el-GR" altLang="el-GR" dirty="0"/>
              <a:t> </a:t>
            </a:r>
            <a:r>
              <a:rPr lang="el-GR" altLang="el-GR" dirty="0" smtClean="0"/>
              <a:t>σε άτομο </a:t>
            </a:r>
            <a:r>
              <a:rPr lang="el-GR" altLang="el-GR" dirty="0"/>
              <a:t>70 </a:t>
            </a:r>
            <a:r>
              <a:rPr lang="en-US" altLang="el-GR" dirty="0" smtClean="0"/>
              <a:t>kg</a:t>
            </a:r>
            <a:r>
              <a:rPr lang="el-GR" altLang="el-GR" dirty="0" smtClean="0"/>
              <a:t> σωματικού βάρους</a:t>
            </a:r>
            <a:endParaRPr lang="el-GR" altLang="el-GR" dirty="0"/>
          </a:p>
          <a:p>
            <a:r>
              <a:rPr lang="el-GR" altLang="el-GR" dirty="0"/>
              <a:t>Κίνδυνος υπερβολικής πρόσληψη δεν προβλέπεται γιατί το περίσσευμα αποβάλλεται με τα ούρα</a:t>
            </a:r>
          </a:p>
        </p:txBody>
      </p:sp>
    </p:spTree>
    <p:extLst>
      <p:ext uri="{BB962C8B-B14F-4D97-AF65-F5344CB8AC3E}">
        <p14:creationId xmlns:p14="http://schemas.microsoft.com/office/powerpoint/2010/main" val="2233323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Ιδιαίτερα ευαίσθητες πληθυσμιακές ομάδες</a:t>
            </a:r>
          </a:p>
        </p:txBody>
      </p:sp>
      <p:sp>
        <p:nvSpPr>
          <p:cNvPr id="2" name="Θέση περιεχομένου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altLang="el-GR" dirty="0"/>
              <a:t>Βρέφη</a:t>
            </a:r>
          </a:p>
          <a:p>
            <a:r>
              <a:rPr lang="el-GR" altLang="el-GR" dirty="0"/>
              <a:t>Παιδιά</a:t>
            </a:r>
          </a:p>
          <a:p>
            <a:r>
              <a:rPr lang="el-GR" altLang="el-GR" dirty="0"/>
              <a:t>Ηλικιωμένοι</a:t>
            </a:r>
          </a:p>
          <a:p>
            <a:pPr lvl="1"/>
            <a:r>
              <a:rPr lang="el-GR" altLang="el-GR" dirty="0"/>
              <a:t>Φυσιολογική ελάττωση νερού στον οργανισμό</a:t>
            </a:r>
          </a:p>
          <a:p>
            <a:pPr lvl="1"/>
            <a:r>
              <a:rPr lang="el-GR" altLang="el-GR" dirty="0"/>
              <a:t>Μειωμένο αίσθημα δίψας</a:t>
            </a:r>
          </a:p>
          <a:p>
            <a:pPr lvl="2">
              <a:buFont typeface="Wingdings" pitchFamily="2" charset="2"/>
              <a:buNone/>
            </a:pPr>
            <a:r>
              <a:rPr lang="el-GR" altLang="el-GR" sz="2800" dirty="0"/>
              <a:t>να πίνουν  1 </a:t>
            </a:r>
            <a:r>
              <a:rPr lang="en-US" altLang="el-GR" sz="2800" dirty="0"/>
              <a:t>l/</a:t>
            </a:r>
            <a:r>
              <a:rPr lang="el-GR" altLang="el-GR" sz="2800" dirty="0"/>
              <a:t>ημέρα τουλάχιστον</a:t>
            </a:r>
          </a:p>
          <a:p>
            <a:pPr>
              <a:buNone/>
            </a:pPr>
            <a:endParaRPr lang="el-GR" dirty="0"/>
          </a:p>
        </p:txBody>
      </p:sp>
      <p:sp>
        <p:nvSpPr>
          <p:cNvPr id="7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843E0-252C-48B2-B713-A272932058FD}" type="slidenum">
              <a:rPr lang="el-GR" altLang="el-GR"/>
              <a:pPr/>
              <a:t>14</a:t>
            </a:fld>
            <a:endParaRPr lang="el-GR" altLang="el-GR" dirty="0"/>
          </a:p>
        </p:txBody>
      </p:sp>
      <p:sp>
        <p:nvSpPr>
          <p:cNvPr id="109572" name="AutoShape 4"/>
          <p:cNvSpPr>
            <a:spLocks noChangeArrowheads="1"/>
          </p:cNvSpPr>
          <p:nvPr/>
        </p:nvSpPr>
        <p:spPr bwMode="auto">
          <a:xfrm>
            <a:off x="467544" y="3717032"/>
            <a:ext cx="733425" cy="757238"/>
          </a:xfrm>
          <a:prstGeom prst="curvedRightArrow">
            <a:avLst>
              <a:gd name="adj1" fmla="val 20649"/>
              <a:gd name="adj2" fmla="val 41299"/>
              <a:gd name="adj3" fmla="val 33333"/>
            </a:avLst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2898800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Τίτλος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Τέλος Ενότητας</a:t>
            </a:r>
            <a:endParaRPr lang="el-GR" dirty="0"/>
          </a:p>
        </p:txBody>
      </p:sp>
      <p:sp>
        <p:nvSpPr>
          <p:cNvPr id="8" name="Υπότιτλος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 dirty="0"/>
          </a:p>
        </p:txBody>
      </p:sp>
      <p:grpSp>
        <p:nvGrpSpPr>
          <p:cNvPr id="3" name="Ομάδα 2"/>
          <p:cNvGrpSpPr/>
          <p:nvPr/>
        </p:nvGrpSpPr>
        <p:grpSpPr>
          <a:xfrm>
            <a:off x="1767633" y="5931169"/>
            <a:ext cx="5828703" cy="768532"/>
            <a:chOff x="1767633" y="5931169"/>
            <a:chExt cx="5828703" cy="768532"/>
          </a:xfrm>
        </p:grpSpPr>
        <p:pic>
          <p:nvPicPr>
            <p:cNvPr id="9" name="Picture 5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67633" y="5931169"/>
              <a:ext cx="1971675" cy="702000"/>
            </a:xfrm>
            <a:prstGeom prst="rect">
              <a:avLst/>
            </a:prstGeom>
            <a:noFill/>
          </p:spPr>
        </p:pic>
        <p:pic>
          <p:nvPicPr>
            <p:cNvPr id="10" name="Picture 2" descr="C:\Users\alex\Desktop\logo.png"/>
            <p:cNvPicPr>
              <a:picLocks noChangeAspect="1" noChangeArrowheads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8214"/>
            <a:stretch/>
          </p:blipFill>
          <p:spPr bwMode="auto">
            <a:xfrm>
              <a:off x="3923928" y="5931169"/>
              <a:ext cx="3672408" cy="76853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086791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l-GR" sz="4400" cap="none" dirty="0" smtClean="0"/>
              <a:t>Σημειώματα</a:t>
            </a:r>
            <a:endParaRPr lang="el-GR" sz="4400" cap="none" dirty="0"/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181336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Σημείωμα </a:t>
            </a:r>
            <a:r>
              <a:rPr lang="el-GR" dirty="0" smtClean="0"/>
              <a:t>Αναφοράς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000" dirty="0" smtClean="0"/>
              <a:t>Copyright Τεχνολογικό Εκπαιδευτικό Ίδρυμα Αθήνας</a:t>
            </a:r>
            <a:r>
              <a:rPr lang="en-US" sz="2000" dirty="0" smtClean="0"/>
              <a:t>, </a:t>
            </a:r>
            <a:r>
              <a:rPr lang="el-GR" sz="2000" dirty="0" smtClean="0"/>
              <a:t>Αναστασία Κανέλλου 2014. </a:t>
            </a:r>
            <a:r>
              <a:rPr lang="el-GR" sz="2000" dirty="0"/>
              <a:t>Αναστασία </a:t>
            </a:r>
            <a:r>
              <a:rPr lang="el-GR" sz="2000" dirty="0" smtClean="0"/>
              <a:t>Κανέλλου</a:t>
            </a:r>
            <a:r>
              <a:rPr lang="el-GR" sz="2000" dirty="0"/>
              <a:t>. «Διατροφή-Διαιτολογία. </a:t>
            </a:r>
            <a:r>
              <a:rPr lang="el-GR" sz="2000" dirty="0" smtClean="0"/>
              <a:t>Ενότητα 8</a:t>
            </a:r>
            <a:r>
              <a:rPr lang="en-US" sz="2000" dirty="0" smtClean="0"/>
              <a:t>:</a:t>
            </a:r>
            <a:r>
              <a:rPr lang="el-GR" sz="2000" dirty="0" smtClean="0"/>
              <a:t> Νερό». </a:t>
            </a:r>
            <a:r>
              <a:rPr lang="el-GR" sz="2000" dirty="0"/>
              <a:t>Έκδοση: </a:t>
            </a:r>
            <a:r>
              <a:rPr lang="el-GR" sz="2000" dirty="0" smtClean="0"/>
              <a:t>1.0</a:t>
            </a:r>
            <a:r>
              <a:rPr lang="el-GR" sz="2000" dirty="0"/>
              <a:t>. Αθήνα </a:t>
            </a:r>
            <a:r>
              <a:rPr lang="el-GR" sz="2000" dirty="0" smtClean="0"/>
              <a:t>2014. </a:t>
            </a:r>
            <a:r>
              <a:rPr lang="el-GR" sz="2000" dirty="0"/>
              <a:t>Διαθέσιμο από τη δικτυακή </a:t>
            </a:r>
            <a:r>
              <a:rPr lang="el-GR" sz="2000" dirty="0" smtClean="0"/>
              <a:t>διεύθυνση: </a:t>
            </a:r>
            <a:r>
              <a:rPr lang="en-US" sz="2000" dirty="0" smtClean="0">
                <a:hlinkClick r:id="rId3"/>
              </a:rPr>
              <a:t>ocp.teiath.gr</a:t>
            </a:r>
            <a:r>
              <a:rPr lang="el-GR" sz="2000" dirty="0" smtClean="0"/>
              <a:t>.</a:t>
            </a:r>
            <a:endParaRPr lang="el-GR" sz="2000" dirty="0"/>
          </a:p>
          <a:p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2766653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62272"/>
            <a:ext cx="8229600" cy="1143000"/>
          </a:xfrm>
        </p:spPr>
        <p:txBody>
          <a:bodyPr>
            <a:normAutofit/>
          </a:bodyPr>
          <a:lstStyle/>
          <a:p>
            <a:r>
              <a:rPr lang="el-GR" dirty="0"/>
              <a:t>Σημείωμα </a:t>
            </a:r>
            <a:r>
              <a:rPr lang="el-GR" dirty="0" smtClean="0"/>
              <a:t>Αδειοδότησης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648" y="764704"/>
            <a:ext cx="8928992" cy="2078336"/>
          </a:xfrm>
          <a:noFill/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l-GR" sz="1800" dirty="0" smtClean="0"/>
              <a:t>Το </a:t>
            </a:r>
            <a:r>
              <a:rPr lang="el-GR" sz="1800" dirty="0"/>
              <a:t>παρόν υλικό διατίθεται με τους όρους της άδειας χρήσης Creative Commons Αναφορά, Μη Εμπορική Χρήση Παρόμοια Διανομή 4.0 [1] ή μεταγενέστερη, Διεθνής Έκδοση.   Εξαιρούνται τα αυτοτελή έργα τρίτων π.χ. φωτογραφίες, διαγράμματα κ.λ.π., </a:t>
            </a:r>
            <a:r>
              <a:rPr lang="el-GR" sz="1800" dirty="0" smtClean="0"/>
              <a:t>τα </a:t>
            </a:r>
            <a:r>
              <a:rPr lang="el-GR" sz="1800" dirty="0"/>
              <a:t>οποία εμπεριέχονται σε </a:t>
            </a:r>
            <a:r>
              <a:rPr lang="el-GR" sz="1800" dirty="0" smtClean="0"/>
              <a:t>αυτό. </a:t>
            </a:r>
            <a:r>
              <a:rPr lang="el-GR" sz="1800" dirty="0"/>
              <a:t>Οι όροι χρήσης των </a:t>
            </a:r>
            <a:r>
              <a:rPr lang="el-GR" sz="1800" dirty="0" smtClean="0"/>
              <a:t>έργων τρίτων </a:t>
            </a:r>
            <a:r>
              <a:rPr lang="el-GR" sz="1800" dirty="0"/>
              <a:t>επεξηγούνται στη διαφάνεια  «Επεξήγηση όρων χρήσης έργων </a:t>
            </a:r>
            <a:r>
              <a:rPr lang="el-GR" sz="1800" dirty="0" smtClean="0"/>
              <a:t>τρίτων». </a:t>
            </a:r>
          </a:p>
          <a:p>
            <a:pPr marL="0" indent="0">
              <a:buNone/>
            </a:pPr>
            <a:r>
              <a:rPr lang="el-GR" sz="1800" dirty="0" smtClean="0"/>
              <a:t>Τα έργα για τα οποία έχει ζητηθεί και δοθεί άδεια  αναφέρονται στο «Σημείωμα  </a:t>
            </a:r>
            <a:r>
              <a:rPr lang="el-GR" sz="1800" dirty="0"/>
              <a:t>Χρήσης Έργων Τρίτων</a:t>
            </a:r>
            <a:r>
              <a:rPr lang="el-GR" sz="1800" dirty="0" smtClean="0"/>
              <a:t>». </a:t>
            </a:r>
          </a:p>
        </p:txBody>
      </p:sp>
      <p:pic>
        <p:nvPicPr>
          <p:cNvPr id="2056" name="Picture 22" descr="Λογότυπο για Άδειες χρήσης Creative Commons BY-NC-ND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888" y="2843040"/>
            <a:ext cx="1648660" cy="576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76648" y="3284984"/>
            <a:ext cx="9036496" cy="357301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/>
          </a:bodyPr>
          <a:lstStyle/>
          <a:p>
            <a:pPr>
              <a:spcBef>
                <a:spcPts val="600"/>
              </a:spcBef>
            </a:pPr>
            <a:r>
              <a:rPr lang="el-GR" dirty="0">
                <a:solidFill>
                  <a:prstClr val="black"/>
                </a:solidFill>
                <a:latin typeface="Calibri"/>
              </a:rPr>
              <a:t>[1] http://creativecommons.org/licenses/by-nc-sa/4.0/ </a:t>
            </a:r>
            <a:endParaRPr lang="en-US" dirty="0" smtClean="0">
              <a:solidFill>
                <a:prstClr val="black"/>
              </a:solidFill>
              <a:latin typeface="Calibri"/>
            </a:endParaRPr>
          </a:p>
          <a:p>
            <a:pPr>
              <a:spcBef>
                <a:spcPts val="600"/>
              </a:spcBef>
            </a:pPr>
            <a:r>
              <a:rPr lang="el-GR" dirty="0" smtClean="0">
                <a:solidFill>
                  <a:prstClr val="black"/>
                </a:solidFill>
                <a:latin typeface="Calibri"/>
              </a:rPr>
              <a:t>Ως </a:t>
            </a:r>
            <a:r>
              <a:rPr lang="el-GR" b="1" dirty="0">
                <a:solidFill>
                  <a:prstClr val="black"/>
                </a:solidFill>
                <a:latin typeface="Calibri"/>
              </a:rPr>
              <a:t>Μη Εμπορική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 ορίζεται η χρήση: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l-GR" dirty="0">
                <a:solidFill>
                  <a:prstClr val="black"/>
                </a:solidFill>
                <a:latin typeface="Calibri"/>
              </a:rPr>
              <a:t>που δεν περιλαμβάνει άμεσο ή έμμεσο οικονομικό όφελος από την χρήση του έργου, για το διανομέα του έργου και αδειοδόχο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l-GR" dirty="0">
                <a:solidFill>
                  <a:prstClr val="black"/>
                </a:solidFill>
                <a:latin typeface="Calibri"/>
              </a:rPr>
              <a:t>που</a:t>
            </a:r>
            <a:r>
              <a:rPr lang="en-GB" dirty="0">
                <a:solidFill>
                  <a:prstClr val="black"/>
                </a:solidFill>
                <a:latin typeface="Calibri"/>
              </a:rPr>
              <a:t> 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δεν περιλαμβάνει οικονομική συναλλαγή ως προϋπόθεση για τη χρήση ή πρόσβαση στο έργο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l-GR" dirty="0">
                <a:solidFill>
                  <a:prstClr val="black"/>
                </a:solidFill>
                <a:latin typeface="Calibri"/>
              </a:rPr>
              <a:t>που</a:t>
            </a:r>
            <a:r>
              <a:rPr lang="en-GB" dirty="0">
                <a:solidFill>
                  <a:prstClr val="black"/>
                </a:solidFill>
                <a:latin typeface="Calibri"/>
              </a:rPr>
              <a:t> 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δεν προσπορίζει στο διανομέα του έργου και</a:t>
            </a:r>
            <a:r>
              <a:rPr lang="en-GB" dirty="0">
                <a:solidFill>
                  <a:prstClr val="black"/>
                </a:solidFill>
                <a:latin typeface="Calibri"/>
              </a:rPr>
              <a:t> 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αδειοδόχο</a:t>
            </a:r>
            <a:r>
              <a:rPr lang="en-GB" dirty="0">
                <a:solidFill>
                  <a:prstClr val="black"/>
                </a:solidFill>
                <a:latin typeface="Calibri"/>
              </a:rPr>
              <a:t> 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έμμεσο οικονομικό όφελος (π.χ. διαφημίσεις) από την προβολή του έργου σε διαδικτυακό </a:t>
            </a:r>
            <a:r>
              <a:rPr lang="el-GR" dirty="0" smtClean="0">
                <a:solidFill>
                  <a:prstClr val="black"/>
                </a:solidFill>
                <a:latin typeface="Calibri"/>
              </a:rPr>
              <a:t>τόπο</a:t>
            </a:r>
            <a:endParaRPr lang="en-US" dirty="0" smtClean="0">
              <a:solidFill>
                <a:prstClr val="black"/>
              </a:solidFill>
              <a:latin typeface="Calibri"/>
            </a:endParaRPr>
          </a:p>
          <a:p>
            <a:pPr>
              <a:spcBef>
                <a:spcPts val="600"/>
              </a:spcBef>
            </a:pPr>
            <a:r>
              <a:rPr lang="el-GR" dirty="0" smtClean="0">
                <a:solidFill>
                  <a:prstClr val="black"/>
                </a:solidFill>
                <a:latin typeface="Calibri"/>
              </a:rPr>
              <a:t>Ο 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δικαιούχος μπορεί να παρέχει στον αδειοδόχο ξεχωριστή άδεια να χρησιμοποιεί το έργο για εμπορική χρήση, εφόσον αυτό του ζητηθεί</a:t>
            </a:r>
            <a:r>
              <a:rPr lang="el-GR" dirty="0" smtClean="0">
                <a:solidFill>
                  <a:prstClr val="black"/>
                </a:solidFill>
                <a:latin typeface="Calibri"/>
              </a:rPr>
              <a:t>.</a:t>
            </a:r>
            <a:endParaRPr lang="el-GR" dirty="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180909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539E7-5381-4400-8BA8-5227A1A9A552}" type="slidenum">
              <a:rPr lang="el-GR" altLang="el-GR"/>
              <a:pPr/>
              <a:t>1</a:t>
            </a:fld>
            <a:endParaRPr lang="el-GR" altLang="el-GR" dirty="0"/>
          </a:p>
        </p:txBody>
      </p:sp>
      <p:sp>
        <p:nvSpPr>
          <p:cNvPr id="952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l-GR" dirty="0"/>
              <a:t>To </a:t>
            </a:r>
            <a:r>
              <a:rPr lang="el-GR" altLang="el-GR" dirty="0"/>
              <a:t>νερό</a:t>
            </a:r>
          </a:p>
        </p:txBody>
      </p:sp>
      <p:sp>
        <p:nvSpPr>
          <p:cNvPr id="952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altLang="el-GR" dirty="0"/>
              <a:t>Θεωρείται το πιο σημαντικό θρεπτικό συστατικό</a:t>
            </a:r>
          </a:p>
          <a:p>
            <a:r>
              <a:rPr lang="el-GR" altLang="el-GR" dirty="0"/>
              <a:t>Χωρίς νερό ζούμε 3-4 ημέρες</a:t>
            </a:r>
          </a:p>
          <a:p>
            <a:r>
              <a:rPr lang="el-GR" altLang="el-GR" dirty="0"/>
              <a:t>Χωρίς στερεά τροφή ζούμε περισσότερο</a:t>
            </a:r>
          </a:p>
          <a:p>
            <a:r>
              <a:rPr lang="el-GR" altLang="el-GR" dirty="0"/>
              <a:t>Χωρίς νερό δεν αποβάλλονται με τα ούρα ουσίες και προκαλείται πήξη του αίματος και πρόβλημα στο κυκλοφορικό</a:t>
            </a:r>
          </a:p>
        </p:txBody>
      </p:sp>
    </p:spTree>
    <p:extLst>
      <p:ext uri="{BB962C8B-B14F-4D97-AF65-F5344CB8AC3E}">
        <p14:creationId xmlns:p14="http://schemas.microsoft.com/office/powerpoint/2010/main" val="942884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3366" y="0"/>
            <a:ext cx="8229600" cy="908720"/>
          </a:xfrm>
          <a:noFill/>
        </p:spPr>
        <p:txBody>
          <a:bodyPr>
            <a:normAutofit fontScale="90000"/>
          </a:bodyPr>
          <a:lstStyle/>
          <a:p>
            <a:r>
              <a:rPr lang="el-GR" dirty="0" smtClean="0"/>
              <a:t>Επεξήγηση όρων χρήσης έργων τρίτων</a:t>
            </a:r>
            <a:endParaRPr lang="el-GR" dirty="0"/>
          </a:p>
        </p:txBody>
      </p:sp>
      <p:sp>
        <p:nvSpPr>
          <p:cNvPr id="6" name="Rectangle 5"/>
          <p:cNvSpPr/>
          <p:nvPr/>
        </p:nvSpPr>
        <p:spPr>
          <a:xfrm>
            <a:off x="2088230" y="823372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επιτρέπεται η επαναχρησιμοποίηση του έργου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,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παρά μόνο εάν ζητηθεί εκ νέου άδεια από το δημιουργό.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688763" y="914631"/>
            <a:ext cx="39946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sz="20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©</a:t>
            </a:r>
            <a:endParaRPr lang="el-GR" sz="2000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66552" y="1360947"/>
            <a:ext cx="142167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93932" y="1945722"/>
            <a:ext cx="179429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CC-BY-SA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06220" y="3829842"/>
            <a:ext cx="188201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</a:t>
            </a:r>
            <a:r>
              <a:rPr lang="el-GR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-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NC-SA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61245" y="3132000"/>
            <a:ext cx="182698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</a:t>
            </a:r>
            <a:r>
              <a:rPr lang="el-GR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-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NC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2088000" y="1404000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και η δημιουργία παραγώγων αυτού με απλή αναφορά του δημιουργού.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2088000" y="1980000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δημιουργού, και διάθεση του έργου ή του παράγωγου αυτού με την ίδια άδεια.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2088000" y="3168000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δημιουργού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.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 </a:t>
            </a:r>
            <a:endParaRPr lang="el-GR" sz="1400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επιτρέπεται η εμπορική χρήση του έργου.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2088230" y="3752897"/>
            <a:ext cx="6624736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δημιουργού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.</a:t>
            </a:r>
          </a:p>
          <a:p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και διάθεση του έργου ή του παράγωγου αυτού με την ίδια άδεια</a:t>
            </a:r>
          </a:p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επιτρέπεται η εμπορική χρήση του έργου.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293932" y="2530497"/>
            <a:ext cx="179429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CC-BY-ND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2088230" y="2561274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δημιουργού. </a:t>
            </a:r>
          </a:p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</a:t>
            </a:r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δημιουργία παραγώγων του έργου.</a:t>
            </a:r>
            <a:endParaRPr lang="el-GR" sz="1400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405954" y="4513900"/>
            <a:ext cx="168227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</a:t>
            </a:r>
            <a:r>
              <a:rPr lang="el-GR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-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NC-ND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2088230" y="4544678"/>
            <a:ext cx="706296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δημιουργού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.</a:t>
            </a:r>
          </a:p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επιτρέπεται η εμπορική χρήση του έργου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και η δημιουργία παραγώγων του.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0" y="5112000"/>
            <a:ext cx="208823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άδεια </a:t>
            </a:r>
          </a:p>
          <a:p>
            <a:pPr algn="r"/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CC0 </a:t>
            </a:r>
            <a:r>
              <a:rPr lang="en-US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Public Domain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0" y="5791105"/>
            <a:ext cx="2088231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ως κοινό κτήμα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2088000" y="5112000"/>
            <a:ext cx="706296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έργου, η δημιουργία παραγώγων αυτού και η εμπορική του χρήση, χωρίς αναφορά του δημιουργού.</a:t>
            </a:r>
            <a:endParaRPr lang="en-US" sz="1400" dirty="0" smtClean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2088231" y="5688000"/>
            <a:ext cx="706296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έργου, η δημιουργία παραγώγων αυτού και η εμπορική του χρήση, χωρίς αναφορά του δημιουργού.</a:t>
            </a:r>
            <a:endParaRPr lang="en-US" sz="1400" dirty="0" smtClean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0" y="6334511"/>
            <a:ext cx="2088231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χωρίς σήμανση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2088231" y="6334512"/>
            <a:ext cx="706296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Συνήθως δεν επιτρέπεται η επαναχρησιμοποίηση του έργου.</a:t>
            </a:r>
            <a:endParaRPr lang="en-US" sz="1400" dirty="0" smtClean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cxnSp>
        <p:nvCxnSpPr>
          <p:cNvPr id="31" name="Straight Connector 30"/>
          <p:cNvCxnSpPr/>
          <p:nvPr/>
        </p:nvCxnSpPr>
        <p:spPr>
          <a:xfrm>
            <a:off x="71243" y="1383775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71243" y="1968481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71243" y="2539456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71243" y="3107253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71243" y="3722806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71243" y="4514320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-1" y="5111310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71244" y="5697778"/>
            <a:ext cx="8533204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71244" y="6220998"/>
            <a:ext cx="8533204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62624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Διατήρηση </a:t>
            </a:r>
            <a:r>
              <a:rPr lang="el-GR" dirty="0" smtClean="0"/>
              <a:t>Σημειωμάτων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400" dirty="0" smtClean="0"/>
              <a:t>Οποιαδήποτε </a:t>
            </a:r>
            <a:r>
              <a:rPr lang="el-GR" sz="2400" dirty="0"/>
              <a:t>αναπαραγωγή ή διασκευή του υλικού θα πρέπει να συμπεριλαμβάνει: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n-US" sz="2000" dirty="0" smtClean="0"/>
              <a:t>ο </a:t>
            </a:r>
            <a:r>
              <a:rPr lang="en-US" sz="2000" dirty="0"/>
              <a:t>Σημείωμα Αναφοράς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n-US" sz="2000" dirty="0" smtClean="0"/>
              <a:t>ο </a:t>
            </a:r>
            <a:r>
              <a:rPr lang="en-US" sz="2000" dirty="0"/>
              <a:t>Σημείωμα Αδειοδότησης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n-US" sz="2000" dirty="0" smtClean="0"/>
              <a:t>η </a:t>
            </a:r>
            <a:r>
              <a:rPr lang="en-US" sz="2000" dirty="0"/>
              <a:t>δήλωση </a:t>
            </a:r>
            <a:r>
              <a:rPr lang="el-GR" sz="2000" dirty="0"/>
              <a:t>Δ</a:t>
            </a:r>
            <a:r>
              <a:rPr lang="en-US" sz="2000" dirty="0" smtClean="0"/>
              <a:t>ιατήρησης </a:t>
            </a:r>
            <a:r>
              <a:rPr lang="en-US" sz="2000" dirty="0"/>
              <a:t>Σημειωμάτων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l-GR" sz="2000" dirty="0" smtClean="0"/>
              <a:t>ο Σημείωμα Χρήσης Έργων Τρίτων </a:t>
            </a:r>
            <a:r>
              <a:rPr lang="el-GR" sz="2000" dirty="0"/>
              <a:t>(εφόσον υπάρχει)</a:t>
            </a:r>
          </a:p>
          <a:p>
            <a:pPr marL="0" indent="0">
              <a:buNone/>
            </a:pPr>
            <a:r>
              <a:rPr lang="el-GR" sz="2400" dirty="0"/>
              <a:t>μαζί με τους συνοδευόμενους υπερσυνδέσμους.</a:t>
            </a:r>
          </a:p>
          <a:p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4171927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Χρηματοδότηση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2000" dirty="0" smtClean="0"/>
              <a:t>Το παρόν εκπαιδευτικό υλικό έχει αναπτυχθεί στ</a:t>
            </a:r>
            <a:r>
              <a:rPr lang="en-US" sz="2000" dirty="0" smtClean="0"/>
              <a:t>o</a:t>
            </a:r>
            <a:r>
              <a:rPr lang="el-GR" sz="2000" dirty="0" smtClean="0"/>
              <a:t> πλαίσι</a:t>
            </a:r>
            <a:r>
              <a:rPr lang="en-US" sz="2000" dirty="0" smtClean="0"/>
              <a:t>o</a:t>
            </a:r>
            <a:r>
              <a:rPr lang="el-GR" sz="2000" dirty="0" smtClean="0"/>
              <a:t> του εκπαιδευτικού έργου του διδάσκοντα.</a:t>
            </a:r>
            <a:endParaRPr lang="en-US" sz="2000" dirty="0" smtClean="0"/>
          </a:p>
          <a:p>
            <a:r>
              <a:rPr lang="el-GR" sz="2000" dirty="0" smtClean="0"/>
              <a:t>Το έργο «</a:t>
            </a:r>
            <a:r>
              <a:rPr lang="el-GR" sz="2000" b="1" dirty="0" smtClean="0"/>
              <a:t>Ανοικτά Ακαδημαϊκά Μαθήματα στο ΤΕΙ Αθηνών</a:t>
            </a:r>
            <a:r>
              <a:rPr lang="el-GR" sz="2000" dirty="0" smtClean="0"/>
              <a:t>» έχει χρηματοδοτήσει μόνο την αναδιαμόρφωση του εκπαιδευτικού υλικού. </a:t>
            </a:r>
            <a:endParaRPr lang="en-US" sz="2000" dirty="0" smtClean="0"/>
          </a:p>
          <a:p>
            <a:r>
              <a:rPr lang="el-GR" sz="2000" dirty="0" smtClean="0"/>
              <a:t>Το έργο υλοποιείται στο πλαίσιο του Επιχειρησιακού Προγράμματος «Εκπαίδευση και Δια Βίου Μάθηση» και συγχρηματοδοτείται από την Ευρωπαϊκή Ένωση (Ευρωπαϊκό Κοινωνικό Ταμείο) και από εθνικούς πόρους.</a:t>
            </a:r>
          </a:p>
        </p:txBody>
      </p:sp>
      <p:pic>
        <p:nvPicPr>
          <p:cNvPr id="7" name="Picture 6" descr="Λογότυπο Επιχειρησιακού Προγράμματος Εκπαίδευση και Δια βίου Μάθηση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4653136"/>
            <a:ext cx="5501640" cy="1386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9565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12651-DEAC-49D9-9320-8597423E6098}" type="slidenum">
              <a:rPr lang="el-GR" altLang="el-GR"/>
              <a:pPr/>
              <a:t>2</a:t>
            </a:fld>
            <a:endParaRPr lang="el-GR" altLang="el-GR" dirty="0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Περιεκτικότητα σώματος </a:t>
            </a:r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altLang="el-GR" dirty="0" smtClean="0"/>
              <a:t>50-60% το </a:t>
            </a:r>
            <a:r>
              <a:rPr lang="el-GR" altLang="el-GR" dirty="0"/>
              <a:t>σωματικού βάρους του ενήλικα αποτελείται από </a:t>
            </a:r>
            <a:r>
              <a:rPr lang="el-GR" altLang="el-GR" dirty="0" smtClean="0"/>
              <a:t>νερό</a:t>
            </a:r>
            <a:endParaRPr lang="el-GR" altLang="el-GR" dirty="0"/>
          </a:p>
          <a:p>
            <a:r>
              <a:rPr lang="el-GR" altLang="el-GR" dirty="0" smtClean="0"/>
              <a:t>70</a:t>
            </a:r>
            <a:r>
              <a:rPr lang="el-GR" altLang="el-GR" dirty="0"/>
              <a:t>% στα </a:t>
            </a:r>
            <a:r>
              <a:rPr lang="el-GR" altLang="el-GR" dirty="0" smtClean="0"/>
              <a:t>μωρά</a:t>
            </a:r>
          </a:p>
          <a:p>
            <a:endParaRPr lang="el-GR" altLang="el-GR" dirty="0"/>
          </a:p>
          <a:p>
            <a:r>
              <a:rPr lang="el-GR" altLang="el-GR" dirty="0"/>
              <a:t>2/3 </a:t>
            </a:r>
            <a:r>
              <a:rPr lang="el-GR" altLang="el-GR" dirty="0" smtClean="0"/>
              <a:t>αποτελεί το υγρό </a:t>
            </a:r>
            <a:r>
              <a:rPr lang="el-GR" altLang="el-GR" dirty="0"/>
              <a:t>των κυττάρων</a:t>
            </a:r>
          </a:p>
          <a:p>
            <a:r>
              <a:rPr lang="el-GR" altLang="el-GR" dirty="0"/>
              <a:t>1/3 </a:t>
            </a:r>
            <a:r>
              <a:rPr lang="el-GR" altLang="el-GR" dirty="0" smtClean="0"/>
              <a:t>βρίσκεται στον </a:t>
            </a:r>
            <a:r>
              <a:rPr lang="el-GR" altLang="el-GR" dirty="0"/>
              <a:t>εξωκυττάριο χώρο</a:t>
            </a:r>
          </a:p>
          <a:p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282570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0" y="116632"/>
            <a:ext cx="9144000" cy="961082"/>
          </a:xfrm>
        </p:spPr>
        <p:txBody>
          <a:bodyPr>
            <a:noAutofit/>
          </a:bodyPr>
          <a:lstStyle/>
          <a:p>
            <a:r>
              <a:rPr lang="el-GR" sz="3200" dirty="0" smtClean="0"/>
              <a:t>Κατανομ</a:t>
            </a:r>
            <a:r>
              <a:rPr lang="el-GR" sz="3200" dirty="0"/>
              <a:t>ή</a:t>
            </a:r>
            <a:r>
              <a:rPr lang="el-GR" sz="3200" dirty="0" smtClean="0"/>
              <a:t> υγρών ανάλογα με το φύλο &amp; την ποσότητα του λίπους</a:t>
            </a:r>
            <a:endParaRPr lang="el-GR" sz="3200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3</a:t>
            </a:fld>
            <a:endParaRPr lang="el-GR" dirty="0">
              <a:solidFill>
                <a:prstClr val="black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685251" y="6061544"/>
            <a:ext cx="1773499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200" dirty="0" smtClean="0">
                <a:solidFill>
                  <a:prstClr val="black"/>
                </a:solidFill>
                <a:hlinkClick r:id="rId3"/>
              </a:rPr>
              <a:t>shilpsnutrilife.blogspot.gr</a:t>
            </a:r>
            <a:endParaRPr lang="el-GR" sz="1200" dirty="0">
              <a:solidFill>
                <a:prstClr val="black"/>
              </a:solidFill>
            </a:endParaRPr>
          </a:p>
        </p:txBody>
      </p:sp>
      <p:pic>
        <p:nvPicPr>
          <p:cNvPr id="1026" name="Picture 2" descr="C:\Users\alex\Desktop\water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92877" y="1418135"/>
            <a:ext cx="4958246" cy="46607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814367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89"/>
    </mc:Choice>
    <mc:Fallback xmlns="">
      <p:transition spd="slow" advTm="1089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8E5A1-D8FD-4AE3-BF5B-0576CDB0701A}" type="slidenum">
              <a:rPr lang="el-GR" altLang="el-GR"/>
              <a:pPr/>
              <a:t>4</a:t>
            </a:fld>
            <a:endParaRPr lang="el-GR" altLang="el-GR" dirty="0"/>
          </a:p>
        </p:txBody>
      </p:sp>
      <p:sp>
        <p:nvSpPr>
          <p:cNvPr id="972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Ο ρόλος του νερού</a:t>
            </a:r>
          </a:p>
        </p:txBody>
      </p:sp>
      <p:sp>
        <p:nvSpPr>
          <p:cNvPr id="972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altLang="el-GR" sz="2800" dirty="0"/>
              <a:t>Κυτταρικό δομικό υλικό (εσωκυττάριο υγρό)</a:t>
            </a:r>
          </a:p>
          <a:p>
            <a:r>
              <a:rPr lang="el-GR" altLang="el-GR" sz="2800" dirty="0"/>
              <a:t>Μέσω μεταφοράς </a:t>
            </a:r>
          </a:p>
          <a:p>
            <a:pPr lvl="1"/>
            <a:r>
              <a:rPr lang="el-GR" altLang="el-GR" dirty="0"/>
              <a:t>για τα θρεπτικά συστατικά που προσλήφθηκαν</a:t>
            </a:r>
            <a:endParaRPr lang="en-US" altLang="el-GR" dirty="0"/>
          </a:p>
          <a:p>
            <a:r>
              <a:rPr lang="el-GR" altLang="el-GR" sz="2800" dirty="0"/>
              <a:t>Διαλύτης  </a:t>
            </a:r>
          </a:p>
          <a:p>
            <a:pPr lvl="1"/>
            <a:r>
              <a:rPr lang="el-GR" altLang="el-GR" dirty="0"/>
              <a:t>ανόργανων αλάτων, </a:t>
            </a:r>
          </a:p>
          <a:p>
            <a:pPr lvl="1"/>
            <a:r>
              <a:rPr lang="el-GR" altLang="el-GR" dirty="0"/>
              <a:t>οργανικών ενώσεων και </a:t>
            </a:r>
          </a:p>
          <a:p>
            <a:pPr lvl="1"/>
            <a:r>
              <a:rPr lang="el-GR" altLang="el-GR" dirty="0"/>
              <a:t>αερίων</a:t>
            </a:r>
          </a:p>
        </p:txBody>
      </p:sp>
    </p:spTree>
    <p:extLst>
      <p:ext uri="{BB962C8B-B14F-4D97-AF65-F5344CB8AC3E}">
        <p14:creationId xmlns:p14="http://schemas.microsoft.com/office/powerpoint/2010/main" val="1356388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2A1CC-EAF8-415C-ADD6-B0B3E10CB9ED}" type="slidenum">
              <a:rPr lang="el-GR" altLang="el-GR"/>
              <a:pPr/>
              <a:t>5</a:t>
            </a:fld>
            <a:endParaRPr lang="el-GR" altLang="el-GR" dirty="0"/>
          </a:p>
        </p:txBody>
      </p:sp>
      <p:sp>
        <p:nvSpPr>
          <p:cNvPr id="1003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Ισοζύγιο νερού</a:t>
            </a:r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altLang="el-GR" dirty="0"/>
              <a:t>Απαραίτητο για την καλή λειτουργία του οργανισμού</a:t>
            </a:r>
          </a:p>
          <a:p>
            <a:r>
              <a:rPr lang="el-GR" altLang="el-GR" dirty="0"/>
              <a:t>Πρόσληψη και αποβολή σε ισοζύγιο</a:t>
            </a:r>
          </a:p>
        </p:txBody>
      </p:sp>
    </p:spTree>
    <p:extLst>
      <p:ext uri="{BB962C8B-B14F-4D97-AF65-F5344CB8AC3E}">
        <p14:creationId xmlns:p14="http://schemas.microsoft.com/office/powerpoint/2010/main" val="2107136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Πρόσληψη νερού</a:t>
            </a:r>
          </a:p>
        </p:txBody>
      </p:sp>
      <p:sp>
        <p:nvSpPr>
          <p:cNvPr id="2" name="Θέση περιεχομένου 1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720080"/>
          </a:xfrm>
        </p:spPr>
        <p:txBody>
          <a:bodyPr/>
          <a:lstStyle/>
          <a:p>
            <a:r>
              <a:rPr lang="el-GR" dirty="0"/>
              <a:t>ανά 24ωρο προσλαμβάνουμε ~ 2,5 l</a:t>
            </a:r>
          </a:p>
          <a:p>
            <a:endParaRPr lang="el-GR" dirty="0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8B4B6-7184-41BC-97A5-4802E32DABAB}" type="slidenum">
              <a:rPr lang="el-GR" altLang="el-GR"/>
              <a:pPr/>
              <a:t>6</a:t>
            </a:fld>
            <a:endParaRPr lang="el-GR" altLang="el-GR" dirty="0"/>
          </a:p>
        </p:txBody>
      </p:sp>
      <p:graphicFrame>
        <p:nvGraphicFramePr>
          <p:cNvPr id="3" name="Πίνακας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69286206"/>
              </p:ext>
            </p:extLst>
          </p:nvPr>
        </p:nvGraphicFramePr>
        <p:xfrm>
          <a:off x="611560" y="2204864"/>
          <a:ext cx="7560840" cy="137160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1152128"/>
                <a:gridCol w="640871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1, 2 l</a:t>
                      </a:r>
                      <a:endParaRPr lang="el-G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2400" dirty="0" smtClean="0"/>
                        <a:t>ποτά, ροφήματα, υγρή τροφή</a:t>
                      </a:r>
                      <a:endParaRPr lang="el-GR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1 l	</a:t>
                      </a:r>
                      <a:endParaRPr lang="el-G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2400" dirty="0" smtClean="0"/>
                        <a:t>τροφές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el-GR" sz="2400" dirty="0" smtClean="0"/>
                        <a:t>0,3 l</a:t>
                      </a:r>
                      <a:endParaRPr lang="el-G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2400" dirty="0" smtClean="0"/>
                        <a:t>προϊόν κυτταρικού</a:t>
                      </a:r>
                      <a:r>
                        <a:rPr lang="el-GR" sz="2400" baseline="0" dirty="0" smtClean="0"/>
                        <a:t> </a:t>
                      </a:r>
                      <a:r>
                        <a:rPr lang="el-GR" sz="2400" dirty="0" smtClean="0"/>
                        <a:t>μεταβολισμού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74143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 smtClean="0"/>
              <a:t>Αποβολή </a:t>
            </a:r>
            <a:r>
              <a:rPr lang="el-GR" altLang="el-GR" dirty="0"/>
              <a:t>νερού</a:t>
            </a:r>
          </a:p>
        </p:txBody>
      </p:sp>
      <p:sp>
        <p:nvSpPr>
          <p:cNvPr id="2" name="Θέση περιεχομένου 1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72008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l-GR" altLang="el-GR" dirty="0"/>
              <a:t>Κατά μέσο όρο ανά 24ωρο αποβάλλονται:</a:t>
            </a:r>
          </a:p>
          <a:p>
            <a:endParaRPr lang="el-GR" dirty="0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8B4B6-7184-41BC-97A5-4802E32DABAB}" type="slidenum">
              <a:rPr lang="el-GR" altLang="el-GR"/>
              <a:pPr/>
              <a:t>7</a:t>
            </a:fld>
            <a:endParaRPr lang="el-GR" altLang="el-GR" dirty="0"/>
          </a:p>
        </p:txBody>
      </p:sp>
      <p:graphicFrame>
        <p:nvGraphicFramePr>
          <p:cNvPr id="3" name="Πίνακας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0386761"/>
              </p:ext>
            </p:extLst>
          </p:nvPr>
        </p:nvGraphicFramePr>
        <p:xfrm>
          <a:off x="611560" y="2204864"/>
          <a:ext cx="7560840" cy="137160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1152128"/>
                <a:gridCol w="640871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1,</a:t>
                      </a:r>
                      <a:r>
                        <a:rPr lang="el-GR" sz="2400" dirty="0" smtClean="0"/>
                        <a:t>5</a:t>
                      </a:r>
                      <a:r>
                        <a:rPr lang="en-US" sz="2400" dirty="0" smtClean="0"/>
                        <a:t> l</a:t>
                      </a:r>
                      <a:endParaRPr lang="el-G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altLang="el-GR" sz="2400" dirty="0" smtClean="0"/>
                        <a:t>από τα ούρα</a:t>
                      </a:r>
                      <a:endParaRPr lang="en-US" altLang="el-GR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l-GR" sz="2400" dirty="0" smtClean="0"/>
                        <a:t>0,</a:t>
                      </a:r>
                      <a:r>
                        <a:rPr lang="en-US" sz="2400" dirty="0" smtClean="0"/>
                        <a:t>1 l	</a:t>
                      </a:r>
                      <a:endParaRPr lang="el-G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2400" dirty="0" smtClean="0"/>
                        <a:t>με</a:t>
                      </a:r>
                      <a:r>
                        <a:rPr lang="el-GR" sz="2400" baseline="0" dirty="0" smtClean="0"/>
                        <a:t> τα κόπρανα</a:t>
                      </a:r>
                      <a:endParaRPr lang="el-GR" sz="2400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l-GR" altLang="el-GR" sz="2400" dirty="0" smtClean="0"/>
                        <a:t>1</a:t>
                      </a:r>
                      <a:r>
                        <a:rPr lang="en-US" altLang="el-GR" sz="2400" dirty="0" smtClean="0"/>
                        <a:t> l</a:t>
                      </a:r>
                      <a:endParaRPr lang="el-G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altLang="el-GR" sz="2400" dirty="0" smtClean="0"/>
                        <a:t>με την αναπνοή και εφίδρωση</a:t>
                      </a:r>
                      <a:endParaRPr lang="el-GR" sz="2400" dirty="0" smtClean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Θέση περιεχομένου 1"/>
          <p:cNvSpPr txBox="1">
            <a:spLocks/>
          </p:cNvSpPr>
          <p:nvPr/>
        </p:nvSpPr>
        <p:spPr>
          <a:xfrm>
            <a:off x="467544" y="3933056"/>
            <a:ext cx="8229600" cy="72008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lnSpc>
                <a:spcPct val="110000"/>
              </a:lnSpc>
              <a:spcBef>
                <a:spcPts val="12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382588" algn="l" defTabSz="914400" rtl="0" eaLnBrk="1" latinLnBrk="0" hangingPunct="1">
              <a:lnSpc>
                <a:spcPct val="110000"/>
              </a:lnSpc>
              <a:spcBef>
                <a:spcPts val="1200"/>
              </a:spcBef>
              <a:buFont typeface="Courier New" panose="02070309020205020404" pitchFamily="49" charset="0"/>
              <a:buChar char="o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10000"/>
              </a:lnSpc>
              <a:spcBef>
                <a:spcPts val="12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10000"/>
              </a:lnSpc>
              <a:spcBef>
                <a:spcPts val="1200"/>
              </a:spcBef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10000"/>
              </a:lnSpc>
              <a:spcBef>
                <a:spcPts val="1200"/>
              </a:spcBef>
              <a:buFont typeface="Arial" pitchFamily="34" charset="0"/>
              <a:buChar char="»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spcAft>
                <a:spcPts val="0"/>
              </a:spcAft>
              <a:buFont typeface="Wingdings" pitchFamily="2" charset="2"/>
              <a:buNone/>
            </a:pPr>
            <a:r>
              <a:rPr lang="el-GR" altLang="el-GR" dirty="0"/>
              <a:t>Με την έντονη εφίδρωση μπορεί οι απώλειες να φτάσουνε και στο 1,5 l/h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432756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Ρύθμιση της πρόσληψης/αποβολής</a:t>
            </a:r>
          </a:p>
        </p:txBody>
      </p:sp>
      <p:sp>
        <p:nvSpPr>
          <p:cNvPr id="2" name="Θέση περιεχομένου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Ρυθμιστής: Το κέντρο δίψας στον υποθάλαμο</a:t>
            </a:r>
          </a:p>
          <a:p>
            <a:r>
              <a:rPr lang="el-GR" dirty="0"/>
              <a:t>Το αίσθημα της δίψας </a:t>
            </a:r>
          </a:p>
          <a:p>
            <a:pPr lvl="1"/>
            <a:r>
              <a:rPr lang="el-GR" dirty="0"/>
              <a:t>ελέγχουν</a:t>
            </a:r>
          </a:p>
          <a:p>
            <a:pPr lvl="2"/>
            <a:r>
              <a:rPr lang="el-GR" dirty="0"/>
              <a:t>Ορμόνες υποθαλάμου</a:t>
            </a:r>
          </a:p>
          <a:p>
            <a:pPr lvl="2"/>
            <a:r>
              <a:rPr lang="el-GR" dirty="0" smtClean="0"/>
              <a:t>Νεφροί</a:t>
            </a:r>
            <a:endParaRPr lang="el-GR" dirty="0"/>
          </a:p>
          <a:p>
            <a:pPr lvl="1"/>
            <a:r>
              <a:rPr lang="el-GR" dirty="0" smtClean="0"/>
              <a:t>προκαλείται όταν οι </a:t>
            </a:r>
            <a:r>
              <a:rPr lang="el-GR" dirty="0"/>
              <a:t>απώλειες </a:t>
            </a:r>
            <a:r>
              <a:rPr lang="el-GR" dirty="0" smtClean="0"/>
              <a:t>φτάσουν σε &gt;0,5</a:t>
            </a:r>
            <a:r>
              <a:rPr lang="el-GR" dirty="0"/>
              <a:t>% του σωματικού του βάρους σε νερό</a:t>
            </a:r>
          </a:p>
          <a:p>
            <a:endParaRPr lang="el-GR" dirty="0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EEE0FA-2A02-449A-8F74-A5B81F7F1F25}" type="slidenum">
              <a:rPr lang="el-GR" altLang="el-GR"/>
              <a:pPr/>
              <a:t>8</a:t>
            </a:fld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3560794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  <p:tag name="ISPRING_RESOURCE_PATHS_HASH_2" val="e63e9eec434b6a22ddb5216a25ec256f5ce4e1fb"/>
</p:tagLst>
</file>

<file path=ppt/theme/theme1.xml><?xml version="1.0" encoding="utf-8"?>
<a:theme xmlns:a="http://schemas.openxmlformats.org/drawingml/2006/main" name="template">
  <a:themeElements>
    <a:clrScheme name="Προσαρμοσμένο 22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3F3F3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C_template_updated">
  <a:themeElements>
    <a:clrScheme name="Custom 6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3F3F3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Θέμα του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</Template>
  <TotalTime>141</TotalTime>
  <Words>976</Words>
  <Application>Microsoft Office PowerPoint</Application>
  <PresentationFormat>Προβολή στην οθόνη (4:3)</PresentationFormat>
  <Paragraphs>165</Paragraphs>
  <Slides>22</Slides>
  <Notes>8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5</vt:i4>
      </vt:variant>
      <vt:variant>
        <vt:lpstr>Θέμα</vt:lpstr>
      </vt:variant>
      <vt:variant>
        <vt:i4>2</vt:i4>
      </vt:variant>
      <vt:variant>
        <vt:lpstr>Τίτλοι διαφανειών</vt:lpstr>
      </vt:variant>
      <vt:variant>
        <vt:i4>22</vt:i4>
      </vt:variant>
    </vt:vector>
  </HeadingPairs>
  <TitlesOfParts>
    <vt:vector size="29" baseType="lpstr">
      <vt:lpstr>Arial</vt:lpstr>
      <vt:lpstr>Calibri</vt:lpstr>
      <vt:lpstr>Courier New</vt:lpstr>
      <vt:lpstr>Times New Roman</vt:lpstr>
      <vt:lpstr>Wingdings</vt:lpstr>
      <vt:lpstr>template</vt:lpstr>
      <vt:lpstr>OC_template_updated</vt:lpstr>
      <vt:lpstr>Διατροφή-Διαιτολογία</vt:lpstr>
      <vt:lpstr>To νερό</vt:lpstr>
      <vt:lpstr>Περιεκτικότητα σώματος </vt:lpstr>
      <vt:lpstr>Κατανομή υγρών ανάλογα με το φύλο &amp; την ποσότητα του λίπους</vt:lpstr>
      <vt:lpstr>Ο ρόλος του νερού</vt:lpstr>
      <vt:lpstr>Ισοζύγιο νερού</vt:lpstr>
      <vt:lpstr>Πρόσληψη νερού</vt:lpstr>
      <vt:lpstr>Αποβολή νερού</vt:lpstr>
      <vt:lpstr>Ρύθμιση της πρόσληψης/αποβολής</vt:lpstr>
      <vt:lpstr>Ιδιαίτερες περιπτώσεις</vt:lpstr>
      <vt:lpstr>Παιδιά</vt:lpstr>
      <vt:lpstr>Ανάγκες σε νερό</vt:lpstr>
      <vt:lpstr>Ελάχιστη πρόσληψη</vt:lpstr>
      <vt:lpstr>Ημερήσια συνιστώμενη πρόσληψη</vt:lpstr>
      <vt:lpstr>Ιδιαίτερα ευαίσθητες πληθυσμιακές ομάδες</vt:lpstr>
      <vt:lpstr>Τέλος Ενότητας</vt:lpstr>
      <vt:lpstr>Σημειώματα</vt:lpstr>
      <vt:lpstr>Σημείωμα Αναφοράς</vt:lpstr>
      <vt:lpstr>Σημείωμα Αδειοδότησης</vt:lpstr>
      <vt:lpstr>Επεξήγηση όρων χρήσης έργων τρίτων</vt:lpstr>
      <vt:lpstr>Διατήρηση Σημειωμάτων</vt:lpstr>
      <vt:lpstr>Χρηματοδότηση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Διεθνείς Συστήματα Κρατήσεων στον Τουρισμό</dc:title>
  <dc:creator>opencourses@teiath.gr</dc:creator>
  <cp:lastModifiedBy>Natassa Karap</cp:lastModifiedBy>
  <cp:revision>33</cp:revision>
  <dcterms:created xsi:type="dcterms:W3CDTF">2015-07-21T13:01:13Z</dcterms:created>
  <dcterms:modified xsi:type="dcterms:W3CDTF">2015-10-04T06:45:51Z</dcterms:modified>
</cp:coreProperties>
</file>