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68" r:id="rId3"/>
    <p:sldId id="269" r:id="rId4"/>
    <p:sldId id="270" r:id="rId5"/>
    <p:sldId id="271" r:id="rId6"/>
    <p:sldId id="31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20" r:id="rId42"/>
    <p:sldId id="306" r:id="rId43"/>
    <p:sldId id="307" r:id="rId44"/>
    <p:sldId id="319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257" r:id="rId56"/>
    <p:sldId id="262" r:id="rId57"/>
    <p:sldId id="264" r:id="rId58"/>
    <p:sldId id="321" r:id="rId59"/>
    <p:sldId id="322" r:id="rId60"/>
    <p:sldId id="266" r:id="rId61"/>
    <p:sldId id="267" r:id="rId62"/>
    <p:sldId id="261" r:id="rId63"/>
  </p:sldIdLst>
  <p:sldSz cx="9144000" cy="6858000" type="screen4x3"/>
  <p:notesSz cx="7104063" cy="10234613"/>
  <p:custDataLst>
    <p:tags r:id="rId6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719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C9AF89-1816-4270-96F5-A99626F14EE0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ίνακα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el-GR" noProof="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D21A-2C4F-46CE-89C4-67C91C067F16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1101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463-90EC-427C-B600-BCD45544F3AB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833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ungentrainer.de/images/product_images/popup_images/137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care.philips.com/main/homehealth/respiratory_drug_delivery/thresholdimt/default.wpd" TargetMode="Externa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tboardreview.com/public/images/cuff_pressure_manometer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s.iww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du.intechopeu.com/pdfs/35007/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1928.gr/.../cebccf89cf81ceb1ceb1ceb9cf84cebfcf85-cf86cebcceb7cf87cebdceb9cebaceb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Κλινική Άσκηση σε Καρδιο-Αναπνευστικές Παθήσεις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863600" y="2692929"/>
            <a:ext cx="7416800" cy="26654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600" b="1" dirty="0" smtClean="0">
                <a:solidFill>
                  <a:schemeClr val="tx1"/>
                </a:solidFill>
              </a:rPr>
              <a:t>Ενότητα 10</a:t>
            </a:r>
            <a:r>
              <a:rPr lang="el-GR" sz="2600" dirty="0" smtClean="0">
                <a:solidFill>
                  <a:schemeClr val="tx1"/>
                </a:solidFill>
              </a:rPr>
              <a:t>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l-GR" sz="2600" dirty="0" smtClean="0">
                <a:solidFill>
                  <a:schemeClr val="tx1"/>
                </a:solidFill>
              </a:rPr>
              <a:t>Προγράμματα άσκησης εισπνευστικών μυών σε ασθενείς Μονάδας Εντατικής Θεραπείας υπό Επεμβατικό Μηχανικό Αερισμό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  Γραμματοπούλου Ειρήνη 		Νικόλαος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/>
              <a:t>Τσάμης</a:t>
            </a:r>
            <a:endParaRPr lang="el-GR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l-GR" sz="2400" dirty="0" smtClean="0"/>
              <a:t>Αναπληρώτρια </a:t>
            </a:r>
            <a:r>
              <a:rPr lang="el-GR" sz="2400" dirty="0" smtClean="0">
                <a:solidFill>
                  <a:schemeClr val="tx1"/>
                </a:solidFill>
              </a:rPr>
              <a:t>Καθηγήτρια 	        Εργαστηριακός </a:t>
            </a:r>
            <a:r>
              <a:rPr lang="el-GR" sz="2400" dirty="0">
                <a:solidFill>
                  <a:schemeClr val="tx1"/>
                </a:solidFill>
              </a:rPr>
              <a:t>συνεργάτης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Τμήμα Φυσικοθεραπείας ΤΕΙ-Αθήνας</a:t>
            </a:r>
            <a:endParaRPr lang="el-GR" sz="24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Κριτήρια Εφαρμογής Ε.Μ.Α. </a:t>
            </a:r>
            <a:r>
              <a:rPr lang="el-GR" altLang="el-GR" sz="2800" b="0" dirty="0" smtClean="0"/>
              <a:t>(1 από 2)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8288" indent="-268288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Κλινικά κριτήρια</a:t>
            </a:r>
          </a:p>
          <a:p>
            <a:pPr marL="268288" indent="-268288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Αυξημένο έργο αναπνοής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παράδοξη αναπνοή, εισολκή μεσοπλεύριων διαστημάτων, πτερυγισμός μύτης</a:t>
            </a:r>
          </a:p>
          <a:p>
            <a:pPr marL="268288" indent="-268288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Δύσπνοια, κυάνωση, διαταραχή επιπέδου συνείδησης, ταραχή, άγχος, εφίδρωση</a:t>
            </a:r>
          </a:p>
          <a:p>
            <a:pPr marL="0" indent="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l-GR" sz="2400" dirty="0" smtClean="0">
              <a:cs typeface="Tahoma" pitchFamily="34" charset="0"/>
            </a:endParaRPr>
          </a:p>
          <a:p>
            <a:pPr marL="268288" indent="-268288" algn="r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el-GR" sz="1600" dirty="0" smtClean="0">
                <a:cs typeface="Tahoma" pitchFamily="34" charset="0"/>
              </a:rPr>
              <a:t>(Boles et al., 2007; </a:t>
            </a:r>
            <a:r>
              <a:rPr lang="el-GR" altLang="el-GR" sz="1600" dirty="0" smtClean="0">
                <a:cs typeface="Tahoma" pitchFamily="34" charset="0"/>
              </a:rPr>
              <a:t>Μωραϊτου, 2007)</a:t>
            </a:r>
          </a:p>
        </p:txBody>
      </p:sp>
    </p:spTree>
    <p:extLst>
      <p:ext uri="{BB962C8B-B14F-4D97-AF65-F5344CB8AC3E}">
        <p14:creationId xmlns:p14="http://schemas.microsoft.com/office/powerpoint/2010/main" val="13272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Κριτήρια Εφαρμογής Ε.Μ.Α. </a:t>
            </a:r>
            <a:r>
              <a:rPr lang="el-GR" altLang="el-GR" sz="2800" b="0" dirty="0" smtClean="0"/>
              <a:t>(2 από 2</a:t>
            </a:r>
            <a:r>
              <a:rPr lang="el-GR" altLang="el-GR" sz="2800" b="0" dirty="0"/>
              <a:t>) </a:t>
            </a:r>
            <a:endParaRPr lang="el-GR" altLang="el-GR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268288" indent="-268288"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Εργαστηριακά κριτήρια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cs typeface="Tahoma" pitchFamily="34" charset="0"/>
              </a:rPr>
              <a:t>≤ 50-60 mmHg </a:t>
            </a:r>
            <a:r>
              <a:rPr lang="el-GR" altLang="el-GR" sz="2400" dirty="0" smtClean="0">
                <a:cs typeface="Tahoma" pitchFamily="34" charset="0"/>
              </a:rPr>
              <a:t>με </a:t>
            </a:r>
            <a:r>
              <a:rPr lang="en-US" altLang="el-GR" sz="2400" dirty="0" smtClean="0">
                <a:cs typeface="Tahoma" pitchFamily="34" charset="0"/>
              </a:rPr>
              <a:t>FiO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 ≥ 0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5 </a:t>
            </a:r>
            <a:r>
              <a:rPr lang="el-GR" altLang="el-GR" sz="2400" dirty="0" smtClean="0">
                <a:cs typeface="Tahoma" pitchFamily="34" charset="0"/>
              </a:rPr>
              <a:t>ή</a:t>
            </a:r>
            <a:r>
              <a:rPr lang="en-US" altLang="el-GR" sz="2400" dirty="0" smtClean="0">
                <a:cs typeface="Tahoma" pitchFamily="34" charset="0"/>
              </a:rPr>
              <a:t> SaO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 &lt; 90%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l-GR" sz="2400" dirty="0" smtClean="0"/>
              <a:t>PaCO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cs typeface="Tahoma" pitchFamily="34" charset="0"/>
              </a:rPr>
              <a:t>&gt; 50 mmHg </a:t>
            </a:r>
            <a:r>
              <a:rPr lang="el-GR" altLang="el-GR" sz="2400" dirty="0" smtClean="0">
                <a:cs typeface="Tahoma" pitchFamily="34" charset="0"/>
              </a:rPr>
              <a:t>ή</a:t>
            </a:r>
            <a:r>
              <a:rPr lang="en-US" altLang="el-GR" sz="2400" dirty="0" smtClean="0">
                <a:cs typeface="Tahoma" pitchFamily="34" charset="0"/>
              </a:rPr>
              <a:t> </a:t>
            </a:r>
            <a:r>
              <a:rPr lang="el-GR" altLang="el-GR" sz="2400" dirty="0" smtClean="0">
                <a:cs typeface="Tahoma" pitchFamily="34" charset="0"/>
              </a:rPr>
              <a:t>αύξηση</a:t>
            </a:r>
            <a:r>
              <a:rPr lang="en-US" altLang="el-GR" sz="2400" dirty="0" smtClean="0">
                <a:cs typeface="Tahoma" pitchFamily="34" charset="0"/>
              </a:rPr>
              <a:t> PaCO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 &gt; 8 mmHg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l-GR" sz="2400" dirty="0" smtClean="0">
                <a:cs typeface="Tahoma" pitchFamily="34" charset="0"/>
              </a:rPr>
              <a:t>pH &lt; 7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32 </a:t>
            </a:r>
            <a:r>
              <a:rPr lang="el-GR" altLang="el-GR" sz="2400" dirty="0" smtClean="0">
                <a:cs typeface="Tahoma" pitchFamily="34" charset="0"/>
              </a:rPr>
              <a:t>ή ελάττωση </a:t>
            </a:r>
            <a:r>
              <a:rPr lang="en-US" altLang="el-GR" sz="2400" dirty="0" smtClean="0">
                <a:cs typeface="Tahoma" pitchFamily="34" charset="0"/>
              </a:rPr>
              <a:t>pH ≥ 0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07 </a:t>
            </a:r>
            <a:r>
              <a:rPr lang="el-GR" altLang="el-GR" sz="2400" dirty="0" smtClean="0">
                <a:cs typeface="Tahoma" pitchFamily="34" charset="0"/>
              </a:rPr>
              <a:t>μονάδες </a:t>
            </a:r>
            <a:r>
              <a:rPr lang="en-US" altLang="el-GR" sz="2400" dirty="0" smtClean="0">
                <a:cs typeface="Tahoma" pitchFamily="34" charset="0"/>
              </a:rPr>
              <a:t>pH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Ζωτική χωρητικότητα/Βάρος &lt; 10-15 </a:t>
            </a:r>
            <a:r>
              <a:rPr lang="en-US" altLang="el-GR" sz="2400" dirty="0" smtClean="0">
                <a:cs typeface="Tahoma" pitchFamily="34" charset="0"/>
              </a:rPr>
              <a:t>ml</a:t>
            </a:r>
            <a:r>
              <a:rPr lang="el-GR" altLang="el-GR" sz="2400" dirty="0" smtClean="0">
                <a:cs typeface="Tahoma" pitchFamily="34" charset="0"/>
              </a:rPr>
              <a:t>/</a:t>
            </a:r>
            <a:r>
              <a:rPr lang="en-US" altLang="el-GR" sz="2400" dirty="0" smtClean="0">
                <a:cs typeface="Tahoma" pitchFamily="34" charset="0"/>
              </a:rPr>
              <a:t>Kg</a:t>
            </a:r>
            <a:endParaRPr lang="en-US" altLang="el-GR" sz="2400" baseline="30000" dirty="0" smtClean="0">
              <a:cs typeface="Tahoma" pitchFamily="34" charset="0"/>
            </a:endParaRP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Αναπνεόμενος όγκος/Βάρος &lt; 3 </a:t>
            </a:r>
            <a:r>
              <a:rPr lang="en-US" altLang="el-GR" sz="2400" dirty="0" smtClean="0">
                <a:cs typeface="Tahoma" pitchFamily="34" charset="0"/>
              </a:rPr>
              <a:t>ml</a:t>
            </a:r>
            <a:r>
              <a:rPr lang="el-GR" altLang="el-GR" sz="2400" dirty="0" smtClean="0">
                <a:cs typeface="Tahoma" pitchFamily="34" charset="0"/>
              </a:rPr>
              <a:t>/</a:t>
            </a:r>
            <a:r>
              <a:rPr lang="en-US" altLang="el-GR" sz="2400" dirty="0" smtClean="0">
                <a:cs typeface="Tahoma" pitchFamily="34" charset="0"/>
              </a:rPr>
              <a:t>Kg</a:t>
            </a:r>
            <a:endParaRPr lang="en-US" altLang="el-GR" sz="2400" baseline="30000" dirty="0" smtClean="0">
              <a:cs typeface="Tahoma" pitchFamily="34" charset="0"/>
            </a:endParaRPr>
          </a:p>
          <a:p>
            <a:pPr marL="268288" indent="-268288" eaLnBrk="1" hangingPunct="1">
              <a:lnSpc>
                <a:spcPct val="90000"/>
              </a:lnSpc>
            </a:pPr>
            <a:r>
              <a:rPr lang="en-US" altLang="el-GR" sz="2400" dirty="0" smtClean="0">
                <a:cs typeface="Tahoma" pitchFamily="34" charset="0"/>
              </a:rPr>
              <a:t>Pimax </a:t>
            </a:r>
            <a:r>
              <a:rPr lang="el-GR" altLang="el-GR" sz="2400" dirty="0" smtClean="0">
                <a:cs typeface="Tahoma" pitchFamily="34" charset="0"/>
              </a:rPr>
              <a:t>&lt; -25</a:t>
            </a:r>
            <a:r>
              <a:rPr lang="en-US" altLang="el-GR" sz="2400" dirty="0" smtClean="0">
                <a:cs typeface="Tahoma" pitchFamily="34" charset="0"/>
              </a:rPr>
              <a:t>cmH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O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Δείκτης </a:t>
            </a:r>
            <a:r>
              <a:rPr lang="en-US" altLang="el-GR" sz="2400" dirty="0" smtClean="0">
                <a:cs typeface="Tahoma" pitchFamily="34" charset="0"/>
              </a:rPr>
              <a:t>Tobin:</a:t>
            </a:r>
            <a:r>
              <a:rPr lang="el-GR" altLang="el-GR" sz="2400" dirty="0" smtClean="0">
                <a:cs typeface="Tahoma" pitchFamily="34" charset="0"/>
              </a:rPr>
              <a:t> Αναπνευστική συχνότητα/Αναπνεόμενος όγκος &gt; 105 αναπνοές/</a:t>
            </a:r>
            <a:r>
              <a:rPr lang="en-US" altLang="el-GR" sz="2400" dirty="0" smtClean="0">
                <a:cs typeface="Tahoma" pitchFamily="34" charset="0"/>
              </a:rPr>
              <a:t>min</a:t>
            </a:r>
            <a:r>
              <a:rPr lang="el-GR" altLang="el-GR" sz="2400" dirty="0" smtClean="0">
                <a:cs typeface="Tahoma" pitchFamily="34" charset="0"/>
              </a:rPr>
              <a:t> Χ </a:t>
            </a:r>
            <a:r>
              <a:rPr lang="en-US" altLang="el-GR" sz="2400" dirty="0" smtClean="0">
                <a:cs typeface="Tahoma" pitchFamily="34" charset="0"/>
              </a:rPr>
              <a:t>L</a:t>
            </a:r>
            <a:endParaRPr lang="en-US" altLang="el-GR" sz="2400" baseline="30000" dirty="0" smtClean="0">
              <a:cs typeface="Tahoma" pitchFamily="34" charset="0"/>
            </a:endParaRP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Αναπνευστική συχνότητα &gt; 35 αναπνοές/</a:t>
            </a:r>
            <a:r>
              <a:rPr lang="en-US" altLang="el-GR" sz="2400" dirty="0" smtClean="0">
                <a:cs typeface="Tahoma" pitchFamily="34" charset="0"/>
              </a:rPr>
              <a:t>min </a:t>
            </a:r>
            <a:r>
              <a:rPr lang="el-GR" altLang="el-GR" sz="2400" dirty="0" smtClean="0">
                <a:cs typeface="Tahoma" pitchFamily="34" charset="0"/>
              </a:rPr>
              <a:t>ή αύξηση ≥ 50%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Καρδιακή συχνότητα &gt; 140 συστολές/</a:t>
            </a:r>
            <a:r>
              <a:rPr lang="en-US" altLang="el-GR" sz="2400" dirty="0" smtClean="0">
                <a:cs typeface="Tahoma" pitchFamily="34" charset="0"/>
              </a:rPr>
              <a:t>min </a:t>
            </a:r>
            <a:r>
              <a:rPr lang="el-GR" altLang="el-GR" sz="2400" dirty="0" smtClean="0">
                <a:cs typeface="Tahoma" pitchFamily="34" charset="0"/>
              </a:rPr>
              <a:t>ή αύξηση ≥ 20%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>
                <a:cs typeface="Tahoma" pitchFamily="34" charset="0"/>
              </a:rPr>
              <a:t>Συστολική αρτηριακή πίεση &gt; 180 </a:t>
            </a:r>
            <a:r>
              <a:rPr lang="en-US" altLang="el-GR" sz="2400" dirty="0" smtClean="0">
                <a:cs typeface="Tahoma" pitchFamily="34" charset="0"/>
              </a:rPr>
              <a:t>mmHg</a:t>
            </a:r>
            <a:r>
              <a:rPr lang="el-GR" altLang="el-GR" sz="2400" dirty="0" smtClean="0">
                <a:cs typeface="Tahoma" pitchFamily="34" charset="0"/>
              </a:rPr>
              <a:t> ή αύξηση ≥ 20% ή &lt; 90 </a:t>
            </a:r>
            <a:r>
              <a:rPr lang="en-US" altLang="el-GR" sz="2400" dirty="0" smtClean="0">
                <a:cs typeface="Tahoma" pitchFamily="34" charset="0"/>
              </a:rPr>
              <a:t>mmHg</a:t>
            </a:r>
          </a:p>
          <a:p>
            <a:pPr marL="268288" indent="-268288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600" dirty="0" smtClean="0">
                <a:cs typeface="Tahoma" pitchFamily="34" charset="0"/>
              </a:rPr>
              <a:t>(Boles et al., 2007; </a:t>
            </a:r>
            <a:r>
              <a:rPr lang="el-GR" altLang="el-GR" sz="1600" dirty="0" smtClean="0">
                <a:cs typeface="Tahoma" pitchFamily="34" charset="0"/>
              </a:rPr>
              <a:t>Μωραϊτου, 2007)</a:t>
            </a:r>
          </a:p>
        </p:txBody>
      </p:sp>
    </p:spTree>
    <p:extLst>
      <p:ext uri="{BB962C8B-B14F-4D97-AF65-F5344CB8AC3E}">
        <p14:creationId xmlns:p14="http://schemas.microsoft.com/office/powerpoint/2010/main" val="40852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Κριτήρια Διακοπής Ε.Μ.Α.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sz="2400" dirty="0" smtClean="0"/>
              <a:t>Αντιμετώπιση πρωτοπαθούς αιτίας εφαρμογής Ε.Μ.Α.</a:t>
            </a:r>
          </a:p>
          <a:p>
            <a:pPr eaLnBrk="1" hangingPunct="1"/>
            <a:r>
              <a:rPr lang="el-GR" altLang="el-GR" sz="2400" dirty="0" smtClean="0"/>
              <a:t>Βελτίωση εργαστηριακών τιμών</a:t>
            </a:r>
          </a:p>
          <a:p>
            <a:pPr eaLnBrk="1" hangingPunct="1"/>
            <a:r>
              <a:rPr lang="el-GR" altLang="el-GR" sz="2400" dirty="0" smtClean="0"/>
              <a:t>Κλινικά σταθερός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καρδιοαγγειακά, νευρολογικά, μεταβολικά, αναπνευστικά με επαρκή οξυγόνωση</a:t>
            </a:r>
          </a:p>
          <a:p>
            <a:pPr eaLnBrk="1" hangingPunct="1"/>
            <a:r>
              <a:rPr lang="el-GR" altLang="el-GR" sz="2400" dirty="0" smtClean="0"/>
              <a:t>Απύρετος &lt; 38</a:t>
            </a:r>
            <a:r>
              <a:rPr lang="el-GR" altLang="el-GR" sz="2400" baseline="30000" dirty="0" smtClean="0"/>
              <a:t>0</a:t>
            </a:r>
            <a:r>
              <a:rPr lang="el-GR" altLang="el-GR" sz="2400" dirty="0" smtClean="0"/>
              <a:t>, με επαρκή αιμοσφαιρίνη </a:t>
            </a:r>
          </a:p>
          <a:p>
            <a:pPr eaLnBrk="1" hangingPunct="1"/>
            <a:r>
              <a:rPr lang="el-GR" altLang="el-GR" sz="2400" dirty="0" smtClean="0"/>
              <a:t>Ασθενής σε εγρήγορση, συνεργάσιμος με καλή διανοητική κατάσταση</a:t>
            </a:r>
          </a:p>
          <a:p>
            <a:pPr eaLnBrk="1" hangingPunct="1"/>
            <a:r>
              <a:rPr lang="el-GR" altLang="el-GR" sz="2400" dirty="0" smtClean="0"/>
              <a:t>Απουσία υπερβολικών τραχειοβρογχικών εκκρίσεων με καλό βήχα</a:t>
            </a:r>
          </a:p>
          <a:p>
            <a:pPr eaLnBrk="1" hangingPunct="1"/>
            <a:r>
              <a:rPr lang="el-GR" altLang="el-GR" sz="2400" dirty="0" smtClean="0"/>
              <a:t>Απουσία διάτασης κοιλίας</a:t>
            </a:r>
          </a:p>
          <a:p>
            <a:pPr eaLnBrk="1" hangingPunct="1"/>
            <a:r>
              <a:rPr lang="el-GR" altLang="el-GR" sz="2400" dirty="0" smtClean="0"/>
              <a:t>Ελάττωση ή ελάχιστη δόση ινοτρόπων</a:t>
            </a:r>
          </a:p>
          <a:p>
            <a:pPr eaLnBrk="1" hangingPunct="1"/>
            <a:r>
              <a:rPr lang="el-GR" altLang="el-GR" sz="2400" dirty="0" smtClean="0"/>
              <a:t>Διακοπή ή ελάχιστη δόση καταστολής με επαρκή διανοητική κατάσταση</a:t>
            </a:r>
            <a:r>
              <a:rPr lang="en-US" altLang="el-GR" sz="2400" dirty="0" smtClean="0"/>
              <a:t>				</a:t>
            </a:r>
            <a:r>
              <a:rPr lang="el-GR" altLang="el-GR" sz="1200" dirty="0" smtClean="0">
                <a:latin typeface="Times New Roman" pitchFamily="18" charset="0"/>
              </a:rPr>
              <a:t>(</a:t>
            </a:r>
            <a:r>
              <a:rPr lang="en-US" altLang="el-GR" sz="1200" dirty="0" smtClean="0">
                <a:latin typeface="Times New Roman" pitchFamily="18" charset="0"/>
              </a:rPr>
              <a:t>Lermitte &amp;</a:t>
            </a:r>
            <a:r>
              <a:rPr lang="en-US" altLang="el-GR" sz="1200" dirty="0" smtClean="0"/>
              <a:t> Garfield</a:t>
            </a:r>
            <a:r>
              <a:rPr lang="en-US" altLang="el-GR" sz="1200" dirty="0" smtClean="0">
                <a:latin typeface="Times New Roman" pitchFamily="18" charset="0"/>
              </a:rPr>
              <a:t>, 2005; Boles et al., 2007)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1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Αίτια παράτασης Ε.Μ.Α. </a:t>
            </a:r>
            <a:r>
              <a:rPr lang="el-GR" altLang="el-GR" sz="2800" b="0" dirty="0" smtClean="0"/>
              <a:t>(1 από 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pPr marL="179388" indent="-179388"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Κεντρικό νευρικό</a:t>
            </a:r>
          </a:p>
          <a:p>
            <a:r>
              <a:rPr lang="el-GR" altLang="el-GR" sz="2400" dirty="0" smtClean="0"/>
              <a:t>Μείωση λειτουργίας αναπνευστικού κέντρου λόγω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καταστολής-υπνωτικών, άμεση προσβολή αναπνευστικού κέντρου, υπεραερισμός, μεταβολική αλκάλωση, κατάργηση υποξαιμικού ερεθίσματος (Χ.Α.Π.)</a:t>
            </a:r>
          </a:p>
          <a:p>
            <a:r>
              <a:rPr lang="el-GR" altLang="el-GR" sz="2400" dirty="0" smtClean="0"/>
              <a:t>Διέγερση, ανεπαρκής συνεργασία</a:t>
            </a:r>
          </a:p>
          <a:p>
            <a:pPr marL="179388" indent="-179388" eaLnBrk="1" hangingPunct="1">
              <a:buFontTx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Νευρομυϊκό</a:t>
            </a:r>
          </a:p>
          <a:p>
            <a:r>
              <a:rPr lang="el-GR" altLang="el-GR" sz="2400" dirty="0" smtClean="0"/>
              <a:t>Πρωτοπαθής νευρολογική ασθένεια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Guillain-Barre, Myasthenia Gravis, Botulism</a:t>
            </a:r>
          </a:p>
          <a:p>
            <a:r>
              <a:rPr lang="el-GR" altLang="el-GR" sz="2400" dirty="0" smtClean="0"/>
              <a:t>Μυοπάθεια-πολυνευροπάθεια βαρέως πάσχοντα ασθενή Μ.Ε.Θ.</a:t>
            </a:r>
          </a:p>
          <a:p>
            <a:r>
              <a:rPr lang="el-GR" altLang="el-GR" sz="2400" dirty="0" smtClean="0"/>
              <a:t>Ηλεκτρολυτικές ανωμαλίες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υποκαλιαιμία, υποφωσφοριαιμία, υπομαγνησιαιμία, υποασβεστιαιμία</a:t>
            </a:r>
          </a:p>
          <a:p>
            <a:r>
              <a:rPr lang="el-GR" altLang="el-GR" sz="2400" dirty="0" smtClean="0"/>
              <a:t>Υποθυροειδισμός</a:t>
            </a:r>
            <a:r>
              <a:rPr lang="en-US" altLang="el-GR" sz="2400" dirty="0" smtClean="0"/>
              <a:t> 		</a:t>
            </a:r>
          </a:p>
          <a:p>
            <a:pPr marL="0" indent="0" algn="r"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Lermitte &amp; Garfield, 2005; Boles et al., 2007)</a:t>
            </a:r>
          </a:p>
          <a:p>
            <a:pPr marL="179388" indent="-179388" algn="r" eaLnBrk="1" hangingPunct="1">
              <a:buFontTx/>
              <a:buNone/>
            </a:pP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40348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Αίτια παράτασης Ε.Μ.Α. </a:t>
            </a:r>
            <a:r>
              <a:rPr lang="el-GR" altLang="el-GR" sz="2800" b="0" dirty="0" smtClean="0"/>
              <a:t>(2 </a:t>
            </a:r>
            <a:r>
              <a:rPr lang="el-GR" altLang="el-GR" sz="2800" b="0" dirty="0"/>
              <a:t>από 2)</a:t>
            </a:r>
            <a:endParaRPr lang="el-GR" altLang="el-GR" sz="3200" b="1" dirty="0" smtClean="0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 eaLnBrk="1" hangingPunct="1">
              <a:buFontTx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Αυξημένο αναπνευστικό φορτίο</a:t>
            </a:r>
          </a:p>
          <a:p>
            <a:pPr>
              <a:defRPr/>
            </a:pPr>
            <a:r>
              <a:rPr lang="el-GR" altLang="el-GR" sz="2400" dirty="0" smtClean="0"/>
              <a:t>Αυξημένη αντίσταση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βρογχόσπασμος, αυξημένες ή παχύρρευστες εκκρίσεις</a:t>
            </a:r>
          </a:p>
          <a:p>
            <a:pPr>
              <a:defRPr/>
            </a:pPr>
            <a:r>
              <a:rPr lang="el-GR" altLang="el-GR" sz="2400" dirty="0" smtClean="0"/>
              <a:t>Ελαττωμένη ενδοτικότητα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πνευμονία, πνευμονικό οίδημα, ενδογενή Ρ.Ε.Ε.Ρ., πλευριτικό υγρό, πνευμοθώρακας, πνευμονική ίνωση, πνευμονική αιμορραγία, διάχυτη πνευμονική διήθηση, παραλυτικός ειλεός ή κοιλιακή διάταση</a:t>
            </a:r>
          </a:p>
          <a:p>
            <a:pPr>
              <a:defRPr/>
            </a:pPr>
            <a:r>
              <a:rPr lang="el-GR" altLang="el-GR" sz="2400" dirty="0" smtClean="0"/>
              <a:t>Αυξημένος αερισμός</a:t>
            </a:r>
            <a:r>
              <a:rPr lang="en-US" altLang="el-GR" sz="2400" dirty="0" smtClean="0"/>
              <a:t>: </a:t>
            </a:r>
            <a:r>
              <a:rPr lang="el-GR" altLang="el-GR" sz="2400" dirty="0" smtClean="0"/>
              <a:t>υπερμεταβολισμός (σήψη), υπερσίτιση, μεταβολική οξέωση, </a:t>
            </a:r>
            <a:r>
              <a:rPr lang="en-US" altLang="el-GR" sz="2400" dirty="0" smtClean="0"/>
              <a:t>shock, </a:t>
            </a:r>
            <a:r>
              <a:rPr lang="el-GR" altLang="el-GR" sz="2400" dirty="0" smtClean="0"/>
              <a:t>πνευμονική εμβολή</a:t>
            </a:r>
          </a:p>
          <a:p>
            <a:pPr marL="179388" indent="-179388" eaLnBrk="1" hangingPunct="1">
              <a:buFontTx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Μεταβολικές διαταραχές</a:t>
            </a:r>
          </a:p>
          <a:p>
            <a:pPr>
              <a:defRPr/>
            </a:pPr>
            <a:r>
              <a:rPr lang="el-GR" altLang="el-GR" sz="2400" dirty="0" smtClean="0"/>
              <a:t>Κορτικοστεροϊδή, υπεργλυκαιμία, παχυσαρκία, υποσιτισμός</a:t>
            </a:r>
          </a:p>
          <a:p>
            <a:pPr marL="179388" indent="-179388" eaLnBrk="1" hangingPunct="1">
              <a:buFontTx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Αναιμία</a:t>
            </a:r>
          </a:p>
          <a:p>
            <a:pPr marL="0" indent="0" eaLnBrk="1" hangingPunct="1">
              <a:buNone/>
              <a:defRPr/>
            </a:pPr>
            <a:r>
              <a:rPr lang="el-GR" altLang="el-GR" sz="1200" dirty="0" smtClean="0">
                <a:latin typeface="Times New Roman" pitchFamily="18" charset="0"/>
              </a:rPr>
              <a:t>(</a:t>
            </a:r>
            <a:r>
              <a:rPr lang="en-US" altLang="el-GR" sz="1200" dirty="0" smtClean="0">
                <a:latin typeface="Times New Roman" pitchFamily="18" charset="0"/>
              </a:rPr>
              <a:t>Lermitte &amp;</a:t>
            </a:r>
            <a:r>
              <a:rPr lang="en-US" altLang="el-GR" sz="1200" dirty="0" smtClean="0"/>
              <a:t> Garfield</a:t>
            </a:r>
            <a:r>
              <a:rPr lang="en-US" altLang="el-GR" sz="1200" dirty="0" smtClean="0">
                <a:latin typeface="Times New Roman" pitchFamily="18" charset="0"/>
              </a:rPr>
              <a:t>, 2005; Boles et al., 2007)</a:t>
            </a:r>
          </a:p>
        </p:txBody>
      </p:sp>
    </p:spTree>
    <p:extLst>
      <p:ext uri="{BB962C8B-B14F-4D97-AF65-F5344CB8AC3E}">
        <p14:creationId xmlns:p14="http://schemas.microsoft.com/office/powerpoint/2010/main" val="17125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Διαφραγματική δυσλειτουργία λόγω Ε.Μ.Α. </a:t>
            </a:r>
            <a:br>
              <a:rPr lang="el-GR" altLang="el-GR" sz="3200" b="1" dirty="0" smtClean="0"/>
            </a:br>
            <a:r>
              <a:rPr lang="el-GR" altLang="el-GR" sz="2800" b="0" dirty="0" smtClean="0"/>
              <a:t>(1 από 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79388" indent="-1793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600" b="1" dirty="0" smtClean="0">
                <a:solidFill>
                  <a:srgbClr val="004B82"/>
                </a:solidFill>
              </a:rPr>
              <a:t>Ελεγχόμενος </a:t>
            </a:r>
            <a:r>
              <a:rPr lang="el-GR" altLang="el-GR" sz="2600" b="1" dirty="0">
                <a:solidFill>
                  <a:srgbClr val="004B82"/>
                </a:solidFill>
              </a:rPr>
              <a:t>Επεμβατικός Μηχανικός Αερισμός </a:t>
            </a:r>
            <a:r>
              <a:rPr lang="el-GR" altLang="el-GR" sz="2600" b="1" dirty="0" smtClean="0">
                <a:solidFill>
                  <a:srgbClr val="004B82"/>
                </a:solidFill>
              </a:rPr>
              <a:t> </a:t>
            </a:r>
            <a:r>
              <a:rPr lang="el-GR" altLang="el-GR" sz="2600" b="1" dirty="0">
                <a:solidFill>
                  <a:srgbClr val="004B82"/>
                </a:solidFill>
              </a:rPr>
              <a:t>18-69</a:t>
            </a:r>
            <a:r>
              <a:rPr lang="en-US" altLang="el-GR" sz="2600" b="1" dirty="0">
                <a:solidFill>
                  <a:srgbClr val="004B82"/>
                </a:solidFill>
              </a:rPr>
              <a:t> h</a:t>
            </a:r>
          </a:p>
          <a:p>
            <a:pPr>
              <a:defRPr/>
            </a:pPr>
            <a:r>
              <a:rPr lang="el-GR" altLang="el-GR" sz="2600" dirty="0"/>
              <a:t>Διαφραγματική </a:t>
            </a:r>
            <a:r>
              <a:rPr lang="el-GR" altLang="el-GR" sz="2600" dirty="0" smtClean="0"/>
              <a:t>ατροφία αχρηστίας, </a:t>
            </a:r>
            <a:r>
              <a:rPr lang="el-GR" altLang="el-GR" sz="2600" dirty="0"/>
              <a:t>με μείωση </a:t>
            </a:r>
            <a:r>
              <a:rPr lang="el-GR" altLang="el-GR" sz="2600" dirty="0" smtClean="0"/>
              <a:t>της εγκάρσιας </a:t>
            </a:r>
            <a:r>
              <a:rPr lang="el-GR" altLang="el-GR" sz="2600" dirty="0"/>
              <a:t>διαμέτρου </a:t>
            </a:r>
            <a:r>
              <a:rPr lang="el-GR" altLang="el-GR" sz="2600" dirty="0" smtClean="0"/>
              <a:t>των μυϊκών </a:t>
            </a:r>
            <a:r>
              <a:rPr lang="el-GR" altLang="el-GR" sz="2600" dirty="0"/>
              <a:t>ινών τύπου Ι </a:t>
            </a:r>
            <a:r>
              <a:rPr lang="el-GR" altLang="el-GR" sz="2600" dirty="0" smtClean="0"/>
              <a:t>κατά 57% και </a:t>
            </a:r>
            <a:r>
              <a:rPr lang="el-GR" altLang="el-GR" sz="2600" dirty="0"/>
              <a:t>τύπου ΙΙ </a:t>
            </a:r>
            <a:r>
              <a:rPr lang="el-GR" altLang="el-GR" sz="2600" dirty="0" smtClean="0"/>
              <a:t>κατά 53</a:t>
            </a:r>
            <a:r>
              <a:rPr lang="el-GR" altLang="el-GR" sz="2600" dirty="0"/>
              <a:t>%</a:t>
            </a:r>
          </a:p>
          <a:p>
            <a:pPr>
              <a:defRPr/>
            </a:pPr>
            <a:r>
              <a:rPr lang="el-GR" altLang="el-GR" sz="2600" dirty="0" smtClean="0"/>
              <a:t>Αύξηση</a:t>
            </a:r>
            <a:r>
              <a:rPr lang="en-US" altLang="el-GR" sz="2600" dirty="0" smtClean="0">
                <a:cs typeface="Times New Roman" pitchFamily="18" charset="0"/>
              </a:rPr>
              <a:t> </a:t>
            </a:r>
            <a:r>
              <a:rPr lang="el-GR" altLang="el-GR" sz="2600" dirty="0" smtClean="0">
                <a:cs typeface="Times New Roman" pitchFamily="18" charset="0"/>
              </a:rPr>
              <a:t>πρωτεόλυσης </a:t>
            </a:r>
          </a:p>
          <a:p>
            <a:pPr>
              <a:defRPr/>
            </a:pPr>
            <a:r>
              <a:rPr lang="el-GR" altLang="el-GR" sz="2600" dirty="0" smtClean="0">
                <a:cs typeface="Times New Roman" pitchFamily="18" charset="0"/>
              </a:rPr>
              <a:t>Αύξηση </a:t>
            </a:r>
            <a:r>
              <a:rPr lang="el-GR" altLang="el-GR" sz="2600" dirty="0">
                <a:cs typeface="Times New Roman" pitchFamily="18" charset="0"/>
              </a:rPr>
              <a:t>διαφραγματικού οξειδωτικού </a:t>
            </a:r>
            <a:r>
              <a:rPr lang="en-US" altLang="el-GR" sz="2600" dirty="0" smtClean="0">
                <a:cs typeface="Times New Roman" pitchFamily="18" charset="0"/>
              </a:rPr>
              <a:t>stress</a:t>
            </a:r>
            <a:endParaRPr lang="el-GR" altLang="el-GR" sz="2600" dirty="0">
              <a:cs typeface="Times New Roman" pitchFamily="18" charset="0"/>
            </a:endParaRPr>
          </a:p>
          <a:p>
            <a:pPr marL="179388" indent="-179388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el-GR" altLang="el-GR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altLang="el-GR" sz="1600" dirty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l-GR" sz="1600" dirty="0" smtClean="0">
                <a:cs typeface="Times New Roman" pitchFamily="18" charset="0"/>
                <a:sym typeface="Wingdings" pitchFamily="2" charset="2"/>
              </a:rPr>
              <a:t>Powers et al., </a:t>
            </a:r>
            <a:r>
              <a:rPr lang="en-US" altLang="el-GR" sz="1600" dirty="0">
                <a:cs typeface="Times New Roman" pitchFamily="18" charset="0"/>
                <a:sym typeface="Wingdings" pitchFamily="2" charset="2"/>
              </a:rPr>
              <a:t>2009; </a:t>
            </a:r>
            <a:r>
              <a:rPr lang="en-US" altLang="el-GR" sz="1600" dirty="0" smtClean="0">
                <a:cs typeface="Times New Roman" pitchFamily="18" charset="0"/>
                <a:sym typeface="Wingdings" pitchFamily="2" charset="2"/>
              </a:rPr>
              <a:t>Bissett et al., 2012)</a:t>
            </a:r>
            <a:endParaRPr lang="el-GR" altLang="el-GR" sz="1600" dirty="0">
              <a:cs typeface="Times New Roman" pitchFamily="18" charset="0"/>
              <a:sym typeface="Wingdings" pitchFamily="2" charset="2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1600" dirty="0">
              <a:cs typeface="Times New Roman" pitchFamily="18" charset="0"/>
              <a:sym typeface="Wingdings" pitchFamily="2" charset="2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1800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179388" indent="-17938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6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Διαφραγματική δυσλειτουργία λόγω Ε.Μ.Α. </a:t>
            </a:r>
            <a:br>
              <a:rPr lang="el-GR" altLang="el-GR" sz="3200" dirty="0"/>
            </a:br>
            <a:r>
              <a:rPr lang="el-GR" altLang="el-GR" sz="2800" b="0" dirty="0" smtClean="0"/>
              <a:t>(2 </a:t>
            </a:r>
            <a:r>
              <a:rPr lang="el-GR" altLang="el-GR" sz="2800" b="0" dirty="0"/>
              <a:t>από 2)</a:t>
            </a:r>
            <a:endParaRPr lang="el-GR" altLang="el-GR" sz="3200" b="1" dirty="0" smtClean="0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  <a:cs typeface="Times New Roman" pitchFamily="18" charset="0"/>
              </a:rPr>
              <a:t>Ε.Μ.Α</a:t>
            </a:r>
            <a:r>
              <a:rPr lang="el-GR" altLang="el-GR" sz="2400" b="1" dirty="0">
                <a:solidFill>
                  <a:srgbClr val="004B82"/>
                </a:solidFill>
                <a:cs typeface="Times New Roman" pitchFamily="18" charset="0"/>
              </a:rPr>
              <a:t>. υψηλής θετικής τελοεκπνευστικής πίεσης (Ρ.Ε.Ε.Ρ.), 5-15</a:t>
            </a:r>
            <a:r>
              <a:rPr lang="en-US" altLang="el-GR" sz="2400" b="1" dirty="0">
                <a:solidFill>
                  <a:srgbClr val="004B82"/>
                </a:solidFill>
                <a:cs typeface="Times New Roman" pitchFamily="18" charset="0"/>
              </a:rPr>
              <a:t>cmH</a:t>
            </a:r>
            <a:r>
              <a:rPr lang="en-US" altLang="el-GR" sz="2400" b="1" baseline="-25000" dirty="0">
                <a:solidFill>
                  <a:srgbClr val="004B82"/>
                </a:solidFill>
                <a:cs typeface="Times New Roman" pitchFamily="18" charset="0"/>
              </a:rPr>
              <a:t>2</a:t>
            </a:r>
            <a:r>
              <a:rPr lang="en-US" altLang="el-GR" sz="2400" b="1" dirty="0">
                <a:solidFill>
                  <a:srgbClr val="004B82"/>
                </a:solidFill>
                <a:cs typeface="Times New Roman" pitchFamily="18" charset="0"/>
              </a:rPr>
              <a:t>O</a:t>
            </a:r>
            <a:r>
              <a:rPr lang="el-GR" altLang="el-GR" sz="2400" b="1" dirty="0">
                <a:solidFill>
                  <a:srgbClr val="004B82"/>
                </a:solidFill>
                <a:cs typeface="Times New Roman" pitchFamily="18" charset="0"/>
              </a:rPr>
              <a:t> </a:t>
            </a:r>
            <a:endParaRPr lang="en-US" altLang="el-GR" sz="2400" b="1" dirty="0">
              <a:solidFill>
                <a:srgbClr val="004B82"/>
              </a:solidFill>
              <a:cs typeface="Times New Roman" pitchFamily="18" charset="0"/>
            </a:endParaRPr>
          </a:p>
          <a:p>
            <a:pPr marL="179388" indent="-1793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>
                <a:cs typeface="Times New Roman" pitchFamily="18" charset="0"/>
              </a:rPr>
              <a:t>Επιπέδωση διαφράγματος, μείωση </a:t>
            </a:r>
            <a:r>
              <a:rPr lang="el-GR" altLang="el-GR" sz="2400" dirty="0" smtClean="0">
                <a:cs typeface="Times New Roman" pitchFamily="18" charset="0"/>
              </a:rPr>
              <a:t>του μήκος </a:t>
            </a:r>
            <a:r>
              <a:rPr lang="el-GR" altLang="el-GR" sz="2400" dirty="0">
                <a:cs typeface="Times New Roman" pitchFamily="18" charset="0"/>
              </a:rPr>
              <a:t>του με αρνητική μετακίνηση </a:t>
            </a:r>
            <a:r>
              <a:rPr lang="el-GR" altLang="el-GR" sz="2400" dirty="0" smtClean="0">
                <a:cs typeface="Times New Roman" pitchFamily="18" charset="0"/>
              </a:rPr>
              <a:t>καμπύλης </a:t>
            </a:r>
            <a:r>
              <a:rPr lang="el-GR" altLang="el-GR" sz="2400" dirty="0">
                <a:cs typeface="Times New Roman" pitchFamily="18" charset="0"/>
              </a:rPr>
              <a:t>μήκους-τάσης </a:t>
            </a:r>
            <a:endParaRPr lang="el-GR" altLang="el-GR" sz="2400" dirty="0" smtClean="0"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 smtClean="0">
                <a:solidFill>
                  <a:srgbClr val="820000"/>
                </a:solidFill>
                <a:cs typeface="Times New Roman" pitchFamily="18" charset="0"/>
                <a:sym typeface="Wingdings" pitchFamily="2" charset="2"/>
              </a:rPr>
              <a:t>    </a:t>
            </a:r>
            <a:r>
              <a:rPr lang="el-GR" altLang="el-GR" sz="2400" b="1" dirty="0" smtClean="0">
                <a:solidFill>
                  <a:srgbClr val="820000"/>
                </a:solidFill>
                <a:cs typeface="Times New Roman" pitchFamily="18" charset="0"/>
                <a:sym typeface="Wingdings" pitchFamily="2" charset="2"/>
              </a:rPr>
              <a:t> συσταλτική δυσλειτουργία</a:t>
            </a:r>
          </a:p>
          <a:p>
            <a:pPr marL="179388" indent="-179388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el-GR" altLang="el-GR" sz="2400" b="1" dirty="0" smtClean="0">
                <a:cs typeface="Times New Roman" pitchFamily="18" charset="0"/>
                <a:sym typeface="Wingdings" pitchFamily="2" charset="2"/>
              </a:rPr>
              <a:t>Διαφραγματική αδυναμία ≈ 50% 		Παράταση Ε.Μ.Α.</a:t>
            </a:r>
          </a:p>
          <a:p>
            <a:pPr marL="179388" indent="-179388" eaLnBrk="1" fontAlgn="auto" hangingPunct="1">
              <a:spcBef>
                <a:spcPts val="1800"/>
              </a:spcBef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 smtClean="0">
                <a:cs typeface="Times New Roman" pitchFamily="18" charset="0"/>
                <a:sym typeface="Wingdings" pitchFamily="2" charset="2"/>
              </a:rPr>
              <a:t>Ε.Μ.Α</a:t>
            </a: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. ≤ 24</a:t>
            </a:r>
            <a:r>
              <a:rPr lang="en-US" altLang="el-GR" sz="2400" dirty="0">
                <a:cs typeface="Times New Roman" pitchFamily="18" charset="0"/>
                <a:sym typeface="Wingdings" pitchFamily="2" charset="2"/>
              </a:rPr>
              <a:t>h </a:t>
            </a: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ελάττωσε την αναπνευστική αντοχή κατά 12% </a:t>
            </a:r>
          </a:p>
          <a:p>
            <a:pPr marL="179388" indent="-1793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 smtClean="0">
                <a:cs typeface="Times New Roman" pitchFamily="18" charset="0"/>
                <a:sym typeface="Wingdings" pitchFamily="2" charset="2"/>
              </a:rPr>
              <a:t>Μυοπάθεια-πολυνευροπάθεια </a:t>
            </a: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βαρέως πάσχοντα ασθενή Μ.Ε.Θ.</a:t>
            </a:r>
          </a:p>
          <a:p>
            <a:pPr marL="179388" indent="-1793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Νευρομυϊκοί αναστολείς, κορτικοστεροειδή </a:t>
            </a:r>
          </a:p>
          <a:p>
            <a:pPr marL="179388" indent="-17938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>
                <a:cs typeface="Times New Roman" pitchFamily="18" charset="0"/>
                <a:sym typeface="Wingdings" pitchFamily="2" charset="2"/>
              </a:rPr>
              <a:t>Ανεπαρκής διατροφή </a:t>
            </a:r>
            <a:endParaRPr lang="en-US" altLang="el-GR" sz="2400" dirty="0" smtClean="0">
              <a:cs typeface="Times New Roman" pitchFamily="18" charset="0"/>
              <a:sym typeface="Wingdings" pitchFamily="2" charset="2"/>
            </a:endParaRPr>
          </a:p>
          <a:p>
            <a:pPr marL="179388" indent="-179388" algn="r" defTabSz="950913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altLang="el-GR" sz="1400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en-US" altLang="el-GR" sz="1400" dirty="0">
                <a:cs typeface="Times New Roman" pitchFamily="18" charset="0"/>
                <a:sym typeface="Wingdings" pitchFamily="2" charset="2"/>
              </a:rPr>
              <a:t>Powers et al., 2009; Bissett et al., 2012</a:t>
            </a:r>
            <a:r>
              <a:rPr lang="en-US" altLang="el-GR" sz="1400" dirty="0" smtClean="0">
                <a:cs typeface="Times New Roman" pitchFamily="18" charset="0"/>
                <a:sym typeface="Wingdings" pitchFamily="2" charset="2"/>
              </a:rPr>
              <a:t>)</a:t>
            </a:r>
            <a:endParaRPr lang="el-GR" altLang="el-GR" sz="1400" dirty="0">
              <a:cs typeface="Times New Roman" pitchFamily="18" charset="0"/>
            </a:endParaRPr>
          </a:p>
        </p:txBody>
      </p:sp>
      <p:sp>
        <p:nvSpPr>
          <p:cNvPr id="18442" name="Line 29"/>
          <p:cNvSpPr>
            <a:spLocks noChangeShapeType="1"/>
          </p:cNvSpPr>
          <p:nvPr/>
        </p:nvSpPr>
        <p:spPr bwMode="auto">
          <a:xfrm>
            <a:off x="4985688" y="3356992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18443" name="Line 30"/>
          <p:cNvSpPr>
            <a:spLocks noChangeShapeType="1"/>
          </p:cNvSpPr>
          <p:nvPr/>
        </p:nvSpPr>
        <p:spPr bwMode="auto">
          <a:xfrm flipH="1">
            <a:off x="4985688" y="3573016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611560" y="3265200"/>
            <a:ext cx="7992888" cy="451832"/>
          </a:xfrm>
          <a:prstGeom prst="rect">
            <a:avLst/>
          </a:prstGeom>
          <a:noFill/>
          <a:ln>
            <a:solidFill>
              <a:srgbClr val="004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324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 smtClean="0"/>
              <a:t>Προγράμματα Άσκησης Εισπνευστικών Μυών (Π.Α.ΕΙΣ.Μ.) σε ασθενείς με αυτόματη αναπνοή</a:t>
            </a:r>
            <a:endParaRPr lang="el-GR" altLang="el-GR" sz="32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 eaLnBrk="1" hangingPunct="1"/>
            <a:r>
              <a:rPr lang="el-GR" altLang="el-GR" sz="2200" dirty="0" smtClean="0"/>
              <a:t>Η 1</a:t>
            </a:r>
            <a:r>
              <a:rPr lang="el-GR" altLang="el-GR" sz="2200" baseline="30000" dirty="0" smtClean="0"/>
              <a:t>η</a:t>
            </a:r>
            <a:r>
              <a:rPr lang="el-GR" altLang="el-GR" sz="2200" dirty="0" smtClean="0"/>
              <a:t> δημοσίευση έγινε το 1976 σε υγιή άτομα από τους </a:t>
            </a:r>
            <a:r>
              <a:rPr lang="en-US" altLang="el-GR" sz="2200" dirty="0" smtClean="0"/>
              <a:t>Leith</a:t>
            </a:r>
            <a:r>
              <a:rPr lang="el-GR" altLang="el-GR" sz="2200" dirty="0" smtClean="0"/>
              <a:t> &amp;</a:t>
            </a:r>
            <a:r>
              <a:rPr lang="en-US" altLang="el-GR" sz="2200" dirty="0" smtClean="0"/>
              <a:t> Bradley</a:t>
            </a:r>
          </a:p>
          <a:p>
            <a:pPr marL="179388" indent="-179388" eaLnBrk="1" hangingPunct="1"/>
            <a:r>
              <a:rPr lang="el-GR" altLang="el-GR" sz="2200" dirty="0" smtClean="0"/>
              <a:t>Εφαρμόζονται πλέον σε υγιείς υπερήλικες, αθλητές αντοχής και 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με αυξανόμενο ρυθμό σε ασθενείς με</a:t>
            </a:r>
            <a:r>
              <a:rPr lang="en-US" altLang="el-GR" sz="2200" dirty="0" smtClean="0"/>
              <a:t>:</a:t>
            </a:r>
            <a:endParaRPr lang="el-GR" altLang="el-GR" sz="2200" dirty="0" smtClean="0"/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Χρόνια Αποφρακτική Πνευμονοπάθεια (ΧΑΠ), Άσθμα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Περιοριστικού τύπου πνευμονοπάθειες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Κυστική ίνωση, σαρκοείδωση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Μυοτονική μυϊκή δυστροφία, μυϊκή δυστροφία </a:t>
            </a:r>
            <a:r>
              <a:rPr lang="en-US" altLang="el-GR" sz="2000" dirty="0" smtClean="0"/>
              <a:t>Duchenne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Καρδιακή ανεπάρκεια, καρκίνο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Τραυματισμό σπονδυλικής στήλης, τετραπληγία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Αγκυλοποιητική σπονδυλοαρθρίτιδα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Οστεοπόρωση, σκλήρυνση κατά πλάκας</a:t>
            </a:r>
          </a:p>
          <a:p>
            <a:pPr marL="579438" lvl="1" indent="-179388">
              <a:buFontTx/>
              <a:buChar char="-"/>
            </a:pPr>
            <a:r>
              <a:rPr lang="el-GR" altLang="el-GR" sz="2000" dirty="0" smtClean="0"/>
              <a:t>Προεγχειρητικά, μετεγχειρητικά σε επεμβάσεις καρδιάς, κοιλίας</a:t>
            </a:r>
          </a:p>
          <a:p>
            <a:pPr marL="179388" indent="-179388" algn="r" eaLnBrk="1" hangingPunct="1">
              <a:buFontTx/>
              <a:buNone/>
            </a:pPr>
            <a:r>
              <a:rPr lang="el-GR" altLang="el-GR" sz="1200" dirty="0" smtClean="0">
                <a:latin typeface="Times New Roman" pitchFamily="18" charset="0"/>
              </a:rPr>
              <a:t>(</a:t>
            </a:r>
            <a:r>
              <a:rPr lang="en-US" altLang="el-GR" sz="1200" dirty="0" smtClean="0">
                <a:latin typeface="Times New Roman" pitchFamily="18" charset="0"/>
              </a:rPr>
              <a:t>Bissett et al., 2012; Cader et al., 2013)</a:t>
            </a:r>
            <a:endParaRPr lang="el-GR" altLang="el-GR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Π.Α.ΕΙΣ.Μ. σε ασθενείς με Χ.Α.Π. </a:t>
            </a:r>
            <a:r>
              <a:rPr lang="el-GR" altLang="el-GR" sz="2800" b="0" dirty="0" smtClean="0"/>
              <a:t>(1 από 2)</a:t>
            </a:r>
            <a:endParaRPr lang="el-GR" altLang="el-GR" sz="3600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79388" indent="-1793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200" dirty="0" smtClean="0"/>
              <a:t>Η </a:t>
            </a:r>
            <a:r>
              <a:rPr lang="el-GR" altLang="el-GR" sz="2200" dirty="0"/>
              <a:t>Χ.Α.Π. αποτελεί την μεγαλύτερη ομάδα εφαρμογής </a:t>
            </a:r>
            <a:r>
              <a:rPr lang="el-GR" altLang="el-GR" sz="2200" dirty="0" smtClean="0"/>
              <a:t>των Π.Α.ΕΙΣ.Μ</a:t>
            </a:r>
            <a:r>
              <a:rPr lang="el-GR" altLang="el-GR" sz="2200" dirty="0"/>
              <a:t>.</a:t>
            </a:r>
          </a:p>
          <a:p>
            <a:pPr marL="179388" indent="-1793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200" dirty="0"/>
              <a:t>Οι Διεθνείς Πνευμονολογικές Εταιρείες </a:t>
            </a:r>
            <a:r>
              <a:rPr lang="el-GR" altLang="el-GR" sz="2200" dirty="0" smtClean="0"/>
              <a:t>συστήνουν </a:t>
            </a:r>
            <a:r>
              <a:rPr lang="el-GR" altLang="el-GR" sz="2200" dirty="0"/>
              <a:t>Π.Α.ΕΙΣ.Μ. </a:t>
            </a:r>
            <a:r>
              <a:rPr lang="el-GR" altLang="el-GR" sz="2200" dirty="0" smtClean="0"/>
              <a:t>σε ασθενείς </a:t>
            </a:r>
            <a:r>
              <a:rPr lang="el-GR" altLang="el-GR" sz="2200" dirty="0"/>
              <a:t>Χ.Α.Π</a:t>
            </a:r>
            <a:r>
              <a:rPr lang="el-GR" altLang="el-GR" sz="2200" dirty="0" smtClean="0"/>
              <a:t>. με μυϊκή αδυναμία </a:t>
            </a:r>
            <a:r>
              <a:rPr lang="el-GR" altLang="el-GR" sz="2200" dirty="0"/>
              <a:t>(Μέγιστη Εισπνευστική Πίεση </a:t>
            </a:r>
            <a:r>
              <a:rPr lang="en-US" altLang="el-GR" sz="2200" dirty="0" smtClean="0"/>
              <a:t>– Pimax </a:t>
            </a:r>
            <a:r>
              <a:rPr lang="el-GR" altLang="el-GR" sz="2200" dirty="0" smtClean="0"/>
              <a:t>&lt; </a:t>
            </a:r>
            <a:r>
              <a:rPr lang="el-GR" altLang="el-GR" sz="2200" dirty="0"/>
              <a:t>-60</a:t>
            </a:r>
            <a:r>
              <a:rPr lang="en-US" altLang="el-GR" sz="2200" dirty="0"/>
              <a:t>cmH</a:t>
            </a:r>
            <a:r>
              <a:rPr lang="en-US" altLang="el-GR" sz="2200" baseline="-25000" dirty="0"/>
              <a:t>2</a:t>
            </a:r>
            <a:r>
              <a:rPr lang="en-US" altLang="el-GR" sz="2200" dirty="0"/>
              <a:t>O)</a:t>
            </a:r>
            <a:r>
              <a:rPr lang="el-GR" altLang="el-GR" sz="2200" dirty="0"/>
              <a:t> με ή χωρίς αναπνευστικούς περιορισμούς </a:t>
            </a:r>
            <a:r>
              <a:rPr lang="el-GR" altLang="el-GR" sz="2200" dirty="0" smtClean="0"/>
              <a:t>στη </a:t>
            </a:r>
            <a:r>
              <a:rPr lang="el-GR" altLang="el-GR" sz="2200" dirty="0"/>
              <a:t>φυσική δραστηριότητα </a:t>
            </a:r>
            <a:r>
              <a:rPr lang="el-GR" altLang="el-GR" sz="2200" dirty="0" smtClean="0"/>
              <a:t>και που </a:t>
            </a:r>
            <a:r>
              <a:rPr lang="el-GR" altLang="el-GR" sz="2200" dirty="0"/>
              <a:t>παραμένουν συμπτωματικοί με τη </a:t>
            </a:r>
            <a:r>
              <a:rPr lang="el-GR" altLang="el-GR" sz="2200" dirty="0" smtClean="0"/>
              <a:t>συνήθη θεραπεία</a:t>
            </a:r>
            <a:endParaRPr lang="el-GR" altLang="el-GR" sz="2200" dirty="0"/>
          </a:p>
          <a:p>
            <a:pPr marL="179388" indent="-1793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200" dirty="0"/>
              <a:t>Τα Π.Α.ΕΙΣ.Μ. στην Χ.Α.Π. βελτιώνουν </a:t>
            </a:r>
            <a:r>
              <a:rPr lang="el-GR" altLang="el-GR" sz="2200" dirty="0" smtClean="0"/>
              <a:t>τη μυϊκή δύναμη-αντοχή των εισπνευστικών μυών, τη λειτουργικότητα </a:t>
            </a:r>
            <a:r>
              <a:rPr lang="el-GR" altLang="el-GR" sz="2200" dirty="0"/>
              <a:t>ικανότητα άσκησης, </a:t>
            </a:r>
            <a:r>
              <a:rPr lang="el-GR" altLang="el-GR" sz="2200" dirty="0" smtClean="0"/>
              <a:t>τη </a:t>
            </a:r>
            <a:r>
              <a:rPr lang="el-GR" altLang="el-GR" sz="2200" dirty="0"/>
              <a:t>δύσπνοια και </a:t>
            </a:r>
            <a:r>
              <a:rPr lang="el-GR" altLang="el-GR" sz="2200" dirty="0" smtClean="0"/>
              <a:t>την ποιότητα ζωής</a:t>
            </a:r>
            <a:endParaRPr lang="el-GR" altLang="el-GR" sz="2200" dirty="0"/>
          </a:p>
          <a:p>
            <a:pPr marL="179388" indent="-1793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200" dirty="0"/>
              <a:t>Η Χ.Α.Π. παρουσιάζει αδυναμία διαφράγματος παρόμοιας αιτιολογίας </a:t>
            </a:r>
            <a:r>
              <a:rPr lang="el-GR" altLang="el-GR" sz="2200" dirty="0" smtClean="0"/>
              <a:t>με αυτήν λόγω </a:t>
            </a:r>
            <a:r>
              <a:rPr lang="el-GR" altLang="el-GR" sz="2200" dirty="0"/>
              <a:t>αναπνευστήρα</a:t>
            </a:r>
            <a:r>
              <a:rPr lang="en-US" altLang="el-GR" sz="2200" dirty="0"/>
              <a:t>:</a:t>
            </a:r>
            <a:r>
              <a:rPr lang="el-GR" altLang="el-GR" sz="2200" dirty="0"/>
              <a:t> </a:t>
            </a:r>
            <a:r>
              <a:rPr lang="el-GR" altLang="el-GR" sz="2200" b="1" dirty="0">
                <a:solidFill>
                  <a:srgbClr val="004B82"/>
                </a:solidFill>
              </a:rPr>
              <a:t>αυξημένη ενδογενή Ρ.Ε.Ε.Ρ. 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2.4</a:t>
            </a:r>
            <a:r>
              <a:rPr lang="en-US" altLang="el-GR" sz="2200" b="1" dirty="0">
                <a:solidFill>
                  <a:srgbClr val="004B82"/>
                </a:solidFill>
              </a:rPr>
              <a:t>cmH</a:t>
            </a:r>
            <a:r>
              <a:rPr lang="en-US" altLang="el-GR" sz="2200" b="1" baseline="-25000" dirty="0">
                <a:solidFill>
                  <a:srgbClr val="004B82"/>
                </a:solidFill>
              </a:rPr>
              <a:t>2</a:t>
            </a:r>
            <a:r>
              <a:rPr lang="en-US" altLang="el-GR" sz="2200" b="1" dirty="0">
                <a:solidFill>
                  <a:srgbClr val="004B82"/>
                </a:solidFill>
              </a:rPr>
              <a:t>O</a:t>
            </a:r>
            <a:r>
              <a:rPr lang="el-GR" altLang="el-GR" sz="2200" b="1" dirty="0">
                <a:solidFill>
                  <a:srgbClr val="004B82"/>
                </a:solidFill>
              </a:rPr>
              <a:t> με επιπέδωση διαφράγματος </a:t>
            </a:r>
            <a:r>
              <a:rPr lang="el-GR" altLang="el-GR" sz="2200" b="1" dirty="0">
                <a:sym typeface="Wingdings" pitchFamily="2" charset="2"/>
              </a:rPr>
              <a:t> συσταλτική δυσλειτουργία</a:t>
            </a:r>
          </a:p>
          <a:p>
            <a:pPr marL="179388" indent="-179388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Crisafulli et al., </a:t>
            </a:r>
            <a:r>
              <a:rPr lang="en-US" altLang="el-GR" sz="1600" dirty="0"/>
              <a:t>2007; </a:t>
            </a:r>
            <a:r>
              <a:rPr lang="en-US" altLang="el-GR" sz="1600" dirty="0" smtClean="0"/>
              <a:t>Gosselink et al., </a:t>
            </a:r>
            <a:r>
              <a:rPr lang="en-US" altLang="el-GR" sz="1600" dirty="0"/>
              <a:t>2011; </a:t>
            </a:r>
            <a:r>
              <a:rPr lang="en-US" altLang="el-GR" sz="1600" dirty="0" smtClean="0"/>
              <a:t>Bissett et al., 2012)</a:t>
            </a:r>
            <a:endParaRPr lang="en-US" altLang="el-GR" sz="1600" dirty="0"/>
          </a:p>
        </p:txBody>
      </p:sp>
    </p:spTree>
    <p:extLst>
      <p:ext uri="{BB962C8B-B14F-4D97-AF65-F5344CB8AC3E}">
        <p14:creationId xmlns:p14="http://schemas.microsoft.com/office/powerpoint/2010/main" val="19230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/>
              <a:t>Π.Α.ΕΙΣ.Μ. σε ασθενείς με Χ.Α.Π. </a:t>
            </a:r>
            <a:r>
              <a:rPr lang="el-GR" altLang="el-GR" sz="2800" b="0" dirty="0" smtClean="0"/>
              <a:t>(2 </a:t>
            </a:r>
            <a:r>
              <a:rPr lang="el-GR" altLang="el-GR" sz="2800" b="0" dirty="0"/>
              <a:t>από 2)</a:t>
            </a:r>
            <a:endParaRPr lang="el-GR" altLang="el-GR" sz="24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79388" indent="-179388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/>
              <a:t>Στη </a:t>
            </a:r>
            <a:r>
              <a:rPr lang="el-GR" altLang="el-GR" sz="2400" dirty="0"/>
              <a:t>Χ.Α.Π</a:t>
            </a:r>
            <a:r>
              <a:rPr lang="el-GR" altLang="el-GR" sz="2400" dirty="0" smtClean="0"/>
              <a:t>., τα Προγράμματα άσκησης των εισπνευστικών μυών υπερέχουν αυτών των εκπνευστικών μυών, </a:t>
            </a:r>
            <a:r>
              <a:rPr lang="el-GR" altLang="el-GR" sz="2400" dirty="0"/>
              <a:t>κάτι που ισχύει και για τα Π.Α.ΕΙΣ.Μ. Δύναμης </a:t>
            </a:r>
            <a:r>
              <a:rPr lang="en-US" altLang="el-GR" sz="2400" b="1" dirty="0">
                <a:solidFill>
                  <a:srgbClr val="820000"/>
                </a:solidFill>
              </a:rPr>
              <a:t>Vs</a:t>
            </a:r>
            <a:r>
              <a:rPr lang="el-GR" altLang="el-GR" sz="2400" dirty="0"/>
              <a:t> των Π.Α.ΕΙΣ.Μ. Αντοχής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/>
          </a:p>
          <a:p>
            <a:pPr marL="179388" indent="-179388"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el-GR" altLang="el-GR" sz="2400" dirty="0">
              <a:cs typeface="Tahoma" pitchFamily="34" charset="0"/>
            </a:endParaRPr>
          </a:p>
          <a:p>
            <a:pPr marL="179388" indent="-179388" algn="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l-GR" sz="2400" dirty="0"/>
          </a:p>
          <a:p>
            <a:pPr marL="179388" indent="-179388" algn="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l-GR" sz="2400" dirty="0"/>
          </a:p>
          <a:p>
            <a:pPr marL="179388" indent="-179388" algn="r" eaLnBrk="1" fontAlgn="auto" hangingPunct="1">
              <a:spcAft>
                <a:spcPts val="0"/>
              </a:spcAft>
              <a:buFontTx/>
              <a:buNone/>
              <a:defRPr/>
            </a:pPr>
            <a:endParaRPr lang="el-GR" altLang="el-GR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49047"/>
              </p:ext>
            </p:extLst>
          </p:nvPr>
        </p:nvGraphicFramePr>
        <p:xfrm>
          <a:off x="702125" y="2564904"/>
          <a:ext cx="80648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1008112"/>
                <a:gridCol w="230425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b="1" u="none" dirty="0" smtClean="0"/>
                        <a:t>Προτεινόμενοι Παράμετροι Εφαρμογής Π.Α.ΕΙΣ.Μ. σε Χ.Α.Π.</a:t>
                      </a:r>
                      <a:endParaRPr lang="el-GR" sz="2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Συνολική διάρκεια Π.Α.ΕΙΣ.Μ.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400" dirty="0" smtClean="0"/>
                        <a:t>εβδομάδες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Συχνότητα συνεδριών/εβδομάδα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Συνεδρίες/ημέρα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1-2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Συνολικός χρόνος άσκησης/ημέρα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30΄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232112">
                <a:tc>
                  <a:txBody>
                    <a:bodyPr/>
                    <a:lstStyle/>
                    <a:p>
                      <a:r>
                        <a:rPr lang="el-GR" altLang="el-GR" sz="2400" dirty="0" smtClean="0"/>
                        <a:t>Ένταση άσκησης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400" dirty="0" smtClean="0">
                          <a:cs typeface="Tahoma" pitchFamily="34" charset="0"/>
                        </a:rPr>
                        <a:t>≥30%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400" dirty="0" smtClean="0">
                          <a:cs typeface="Tahoma" pitchFamily="34" charset="0"/>
                        </a:rPr>
                        <a:t>PImax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64088" y="5517232"/>
            <a:ext cx="3418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altLang="el-GR" sz="1400" dirty="0">
                <a:latin typeface="+mn-lt"/>
              </a:rPr>
              <a:t>(</a:t>
            </a:r>
            <a:r>
              <a:rPr lang="en-US" altLang="el-GR" sz="1400" dirty="0">
                <a:latin typeface="+mn-lt"/>
              </a:rPr>
              <a:t>Crisafulli</a:t>
            </a:r>
            <a:r>
              <a:rPr lang="el-GR" altLang="el-GR" sz="1400" dirty="0">
                <a:latin typeface="+mn-lt"/>
              </a:rPr>
              <a:t> </a:t>
            </a:r>
            <a:r>
              <a:rPr lang="en-US" altLang="el-GR" sz="1400" dirty="0">
                <a:latin typeface="+mn-lt"/>
              </a:rPr>
              <a:t>et al., 2007; Gosselink et al., 2011)</a:t>
            </a:r>
          </a:p>
        </p:txBody>
      </p:sp>
    </p:spTree>
    <p:extLst>
      <p:ext uri="{BB962C8B-B14F-4D97-AF65-F5344CB8AC3E}">
        <p14:creationId xmlns:p14="http://schemas.microsoft.com/office/powerpoint/2010/main" val="27948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b="1" dirty="0" smtClean="0">
                <a:solidFill>
                  <a:srgbClr val="004B82"/>
                </a:solidFill>
              </a:rPr>
              <a:t>Προγράμματα άσκησης εισπνευστικών μυών (Π.Α.ΕΙΣ.Μ) σε ασθενείς ΜΕΘ υπό Επεμβατικό Μηχανικό Αερισμό</a:t>
            </a:r>
            <a:r>
              <a:rPr lang="en-US" altLang="el-GR" sz="3200" b="1" dirty="0" smtClean="0">
                <a:solidFill>
                  <a:srgbClr val="004B82"/>
                </a:solidFill>
              </a:rPr>
              <a:t> (</a:t>
            </a:r>
            <a:r>
              <a:rPr lang="el-GR" altLang="el-GR" sz="3200" b="1" dirty="0" smtClean="0">
                <a:solidFill>
                  <a:srgbClr val="004B82"/>
                </a:solidFill>
              </a:rPr>
              <a:t>Ε.Μ.Α.</a:t>
            </a:r>
            <a:r>
              <a:rPr lang="en-US" altLang="el-GR" sz="3200" b="1" dirty="0" smtClean="0">
                <a:solidFill>
                  <a:srgbClr val="004B82"/>
                </a:solidFill>
              </a:rPr>
              <a:t>)</a:t>
            </a:r>
            <a:endParaRPr lang="el-GR" altLang="el-GR" sz="3200" b="1" dirty="0" smtClean="0">
              <a:solidFill>
                <a:srgbClr val="004B8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63" y="5373688"/>
            <a:ext cx="86979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ΜΕΘ, 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PImax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4B82"/>
                </a:solidFill>
                <a:latin typeface="+mn-lt"/>
              </a:rPr>
              <a:t>PEEP,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Εξασκητές αναπνευστικών μυών,</a:t>
            </a:r>
            <a:r>
              <a:rPr lang="en-US" altLang="el-GR" sz="2400" b="1" dirty="0">
                <a:solidFill>
                  <a:srgbClr val="004B82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004B82"/>
                </a:solidFill>
                <a:latin typeface="+mn-lt"/>
              </a:rPr>
              <a:t>μηχανικός αερισμός, διασωλήνωση, τραχειοστομία</a:t>
            </a:r>
            <a:r>
              <a:rPr lang="en-US" altLang="el-GR" sz="2400" b="1" dirty="0">
                <a:solidFill>
                  <a:srgbClr val="004B82"/>
                </a:solidFill>
                <a:latin typeface="+mn-lt"/>
              </a:rPr>
              <a:t>,</a:t>
            </a:r>
            <a:r>
              <a:rPr lang="el-GR" altLang="el-GR" sz="2400" b="1" dirty="0">
                <a:solidFill>
                  <a:srgbClr val="004B82"/>
                </a:solidFill>
                <a:latin typeface="+mn-lt"/>
              </a:rPr>
              <a:t> απογαλακτισμός, βαρέως πάσχοντες</a:t>
            </a:r>
            <a:endParaRPr lang="en-US" altLang="el-GR" sz="2400" b="1" dirty="0">
              <a:solidFill>
                <a:srgbClr val="004B82"/>
              </a:solidFill>
              <a:latin typeface="+mn-lt"/>
            </a:endParaRPr>
          </a:p>
          <a:p>
            <a:pPr algn="ctr">
              <a:defRPr/>
            </a:pPr>
            <a:endParaRPr lang="el-GR" sz="2400" dirty="0">
              <a:solidFill>
                <a:srgbClr val="004B82"/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82" y="1916832"/>
            <a:ext cx="2300437" cy="3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6751" y="486506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Εικόνα 1.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1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Π.Α.ΕΙΣ.Μ. σε ασθενείς Μ.Ε.Θ. υπό επεμβατικό μηχανικό αερισμό (δύναμη-αντοχή)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altLang="el-GR" sz="2400" dirty="0" smtClean="0"/>
              <a:t>Βρέθηκαν 4 έρευνες με πειραματική και ομάδα ελέγχου (συνήθης αντιμετώπιση) με ασθενείς με </a:t>
            </a:r>
            <a:r>
              <a:rPr lang="el-GR" altLang="el-GR" sz="2400" b="1" dirty="0" smtClean="0">
                <a:solidFill>
                  <a:srgbClr val="004B82"/>
                </a:solidFill>
              </a:rPr>
              <a:t>ενδοτραχειακό σωλήνα</a:t>
            </a:r>
            <a:r>
              <a:rPr lang="el-GR" altLang="el-GR" sz="2400" b="1" dirty="0" smtClean="0"/>
              <a:t> </a:t>
            </a:r>
            <a:r>
              <a:rPr lang="en-US" altLang="el-GR" sz="2400" dirty="0" smtClean="0"/>
              <a:t>(Caruso, 2005; Cader, 2010/2012; Condessa, 2013)</a:t>
            </a:r>
            <a:r>
              <a:rPr lang="el-GR" altLang="el-GR" sz="2400" dirty="0" smtClean="0"/>
              <a:t> ενώ μία έρευνα (</a:t>
            </a:r>
            <a:r>
              <a:rPr lang="en-US" altLang="el-GR" sz="2400" dirty="0" smtClean="0"/>
              <a:t>Martin, 2011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 ασθενείς τραχειοστομίας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(στην ομάδα ελέγχου γινόταν ψευδής – </a:t>
            </a:r>
            <a:r>
              <a:rPr lang="en-US" altLang="el-GR" sz="2400" dirty="0" smtClean="0"/>
              <a:t>placebo </a:t>
            </a:r>
            <a:r>
              <a:rPr lang="el-GR" altLang="el-GR" sz="2400" dirty="0" smtClean="0"/>
              <a:t>άσκηση)</a:t>
            </a:r>
            <a:r>
              <a:rPr lang="en-US" altLang="el-GR" sz="2400" dirty="0" smtClean="0"/>
              <a:t>  </a:t>
            </a:r>
            <a:endParaRPr lang="el-GR" altLang="el-GR" sz="2400" dirty="0" smtClean="0"/>
          </a:p>
          <a:p>
            <a:pPr>
              <a:spcAft>
                <a:spcPts val="600"/>
              </a:spcAft>
              <a:defRPr/>
            </a:pPr>
            <a:r>
              <a:rPr lang="el-GR" altLang="el-GR" sz="2400" dirty="0" smtClean="0"/>
              <a:t>Βρέθηκαν 8 έρευνες χωρίς ομάδα ελέγχου, με ασθενείς οι οποίοι έφεραν </a:t>
            </a:r>
            <a:r>
              <a:rPr lang="el-GR" altLang="el-GR" sz="2400" b="1" dirty="0" smtClean="0">
                <a:solidFill>
                  <a:srgbClr val="004B82"/>
                </a:solidFill>
              </a:rPr>
              <a:t>τραχειοστομία</a:t>
            </a:r>
            <a:r>
              <a:rPr lang="el-GR" altLang="el-GR" sz="2400" dirty="0" smtClean="0">
                <a:solidFill>
                  <a:srgbClr val="004B8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Belman, 1981; Aldrich et al., 1985/1987/1989; Abelson &amp; </a:t>
            </a:r>
            <a:r>
              <a:rPr lang="en-US" altLang="el-GR" sz="2400" dirty="0"/>
              <a:t>Brewer</a:t>
            </a:r>
            <a:r>
              <a:rPr lang="en-US" altLang="el-GR" sz="2400" dirty="0" smtClean="0"/>
              <a:t>, 1987; Martin et al., 2002; Sprague &amp; </a:t>
            </a:r>
            <a:r>
              <a:rPr lang="en-US" altLang="el-GR" sz="2400" dirty="0"/>
              <a:t>Hopkins</a:t>
            </a:r>
            <a:r>
              <a:rPr lang="en-US" altLang="el-GR" sz="2400" dirty="0" smtClean="0"/>
              <a:t>, 2003; Bissett &amp; </a:t>
            </a:r>
            <a:r>
              <a:rPr lang="en-US" altLang="el-GR" sz="2400" dirty="0"/>
              <a:t>Ledetschke</a:t>
            </a:r>
            <a:r>
              <a:rPr lang="en-US" altLang="el-GR" sz="2400" dirty="0" smtClean="0"/>
              <a:t>, 2007)</a:t>
            </a:r>
            <a:endParaRPr lang="el-GR" altLang="el-GR" sz="2400" dirty="0" smtClean="0"/>
          </a:p>
          <a:p>
            <a:pPr>
              <a:spcAft>
                <a:spcPts val="600"/>
              </a:spcAft>
              <a:defRPr/>
            </a:pP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590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800" b="1" dirty="0" smtClean="0"/>
              <a:t>Πίνακας 1α. Προγράμματα άσκησης εισπνευστικών μυών σε ασθενείς Μ.Ε.Θ. υπό Ε.Μ.Α. Χωρίς ομάδα έλεγχου-Ο.Ε.</a:t>
            </a:r>
          </a:p>
        </p:txBody>
      </p:sp>
      <p:graphicFrame>
        <p:nvGraphicFramePr>
          <p:cNvPr id="48264" name="Group 1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440712"/>
              </p:ext>
            </p:extLst>
          </p:nvPr>
        </p:nvGraphicFramePr>
        <p:xfrm>
          <a:off x="107504" y="1196975"/>
          <a:ext cx="8928991" cy="547915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78697"/>
                <a:gridCol w="3441983"/>
                <a:gridCol w="2808311"/>
              </a:tblGrid>
              <a:tr h="352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</a:tr>
              <a:tr h="9444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Belman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1981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= 2,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ενδοτραχειακός σωλήνας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Έναρξη Π.Α.ΕΙΣ.Μ. ≈ 4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Διάρκεια Π.Α.ΕΙΣ.Μ. ≈ 4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Ισοκαπνική υπέρπνοια μέσω Ε.Μ.Α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3-6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15΄/συνεδρία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Αποδέσμευση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= 2/2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</a:tr>
              <a:tr h="1773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Aldrich et al.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1989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= 27,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Έναρξη Π.Α.ΕΙΣ.Μ. ≈ 3 μήνες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Διάρκεια Π.Α.ΕΙΣ.Μ. ≈ 35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“P-Flex”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5΄-10΄ προοδευτικά 30΄/συνεδρία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“P-Flex”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στα 0.25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L/s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-37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 -46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O) (p &lt; 0.001)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↑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Ζ.Χ. (561   901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ml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)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(p &lt; 0.001)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Αποδέσμευση Ε.Μ.Α.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n = 12/27 (44%)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στις 21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0274" marR="80274" marT="45714" marB="45714" horzOverflow="overflow"/>
                </a:tc>
              </a:tr>
              <a:tr h="1554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Aldrich &amp; </a:t>
                      </a:r>
                      <a:r>
                        <a:rPr lang="en-US" altLang="el-GR" sz="1600" dirty="0" smtClean="0">
                          <a:effectLst/>
                        </a:rPr>
                        <a:t>Karpel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(1985)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 = 4,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Έναρξη Π.Α.ΕΙΣ.Μ. ≈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μήνες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Διάρκεια Π.Α.ΕΙΣ.Μ. ≈ 15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“P-Flex”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5΄-10΄ προοδευτικά 30΄/συνεδρία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“P-Flex”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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στα 0.25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L/s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274" marR="80274"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(-38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-54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)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&lt;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05)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Αποδέσμευση Ε.Μ.Α.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n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¾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0274" marR="80274" marT="45714" marB="4571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8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Πίνακας </a:t>
            </a:r>
            <a:r>
              <a:rPr lang="el-GR" altLang="el-GR" sz="2800" dirty="0" smtClean="0"/>
              <a:t>1β. </a:t>
            </a:r>
            <a:r>
              <a:rPr lang="el-GR" altLang="el-GR" sz="2800" dirty="0"/>
              <a:t>Προγράμματα άσκησης εισπνευστικών μυών σε ασθενείς Μ.Ε.Θ. υπό Ε.Μ.Α. Χωρίς ομάδα έλεγχου-Ο.Ε.</a:t>
            </a:r>
            <a:endParaRPr lang="el-GR" altLang="el-GR" sz="2400" b="1" dirty="0" smtClean="0"/>
          </a:p>
        </p:txBody>
      </p:sp>
      <p:graphicFrame>
        <p:nvGraphicFramePr>
          <p:cNvPr id="11473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144616"/>
              </p:ext>
            </p:extLst>
          </p:nvPr>
        </p:nvGraphicFramePr>
        <p:xfrm>
          <a:off x="107505" y="1196975"/>
          <a:ext cx="8928991" cy="54864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50566"/>
                <a:gridCol w="3602162"/>
                <a:gridCol w="2376263"/>
              </a:tblGrid>
              <a:tr h="306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642" marR="81642" marT="45726" marB="45726" horzOverflow="overflow"/>
                </a:tc>
              </a:tr>
              <a:tr h="7659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Aldrich &amp; </a:t>
                      </a:r>
                      <a:r>
                        <a:rPr lang="en-US" altLang="el-GR" sz="1600" dirty="0" smtClean="0">
                          <a:effectLst/>
                          <a:latin typeface="+mn-lt"/>
                        </a:rPr>
                        <a:t>Uhrlass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(1987)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 = 1,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3 μήνες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Π.Α.ΕΙΣ.Μ. ≈ 45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“P-Flex”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5΄-10΄ προοδευτικά 30΄/συνεδρεία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“P-Flex”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28cmH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στα 0.25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L/s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↑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(-28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-50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(78%)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(p &lt; 0.001)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↑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Ζ.Χ. (380  850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ml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1642" marR="81642" marT="45726" marB="45726" horzOverflow="overflow"/>
                </a:tc>
              </a:tr>
              <a:tr h="820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Abelson &amp; </a:t>
                      </a:r>
                      <a:r>
                        <a:rPr lang="en-US" altLang="el-GR" sz="1600" dirty="0" smtClean="0">
                          <a:effectLst/>
                          <a:latin typeface="+mn-lt"/>
                        </a:rPr>
                        <a:t>Brewe</a:t>
                      </a:r>
                      <a:r>
                        <a:rPr lang="en-US" altLang="el-GR" sz="1600" dirty="0" smtClean="0">
                          <a:latin typeface="+mn-lt"/>
                        </a:rPr>
                        <a:t>r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(1987)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 = 4,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τεχνητός αεραγωγός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21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Π.Α.ΕΙΣ.Μ. ≈ 45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“P-Flex”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15΄ συνεδρία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“P-Flex”: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↑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(-25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-38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75)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55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%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(p &lt; 0.001)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↑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Ζ.Χ. (650  1100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ml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1642" marR="81642" marT="45726" marB="45726" horzOverflow="overflow"/>
                </a:tc>
              </a:tr>
              <a:tr h="1491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Martin et al. (2002)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 = 10,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1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μήνα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Π.Α.ΕΙΣ.Μ. ≈ 45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5-7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3-5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των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10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επαναλήψεων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Μεταξύ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set/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ανάπαυση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10΄/συνεδρεία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6-8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Υποκειμενική δυσκολία άσκησης 10-βάθμιας κλίμακας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Borg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-7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-18cmH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1642" marR="81642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Αποδέσμευση Ε.Μ.Α.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n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9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/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10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1642" marR="81642" marT="45726" marB="4572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Πίνακας </a:t>
            </a:r>
            <a:r>
              <a:rPr lang="el-GR" altLang="el-GR" sz="2800" dirty="0" smtClean="0"/>
              <a:t>1γ. </a:t>
            </a:r>
            <a:r>
              <a:rPr lang="el-GR" altLang="el-GR" sz="2800" dirty="0"/>
              <a:t>Προγράμματα άσκησης εισπνευστικών μυών σε ασθενείς Μ.Ε.Θ. υπό Ε.Μ.Α. Χωρίς ομάδα έλεγχου-Ο.Ε.</a:t>
            </a:r>
            <a:endParaRPr lang="el-GR" altLang="el-GR" sz="2400" b="1" dirty="0" smtClean="0"/>
          </a:p>
        </p:txBody>
      </p:sp>
      <p:graphicFrame>
        <p:nvGraphicFramePr>
          <p:cNvPr id="115781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417318"/>
              </p:ext>
            </p:extLst>
          </p:nvPr>
        </p:nvGraphicFramePr>
        <p:xfrm>
          <a:off x="107504" y="1196975"/>
          <a:ext cx="8928992" cy="542133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20279"/>
                <a:gridCol w="4392489"/>
                <a:gridCol w="2016224"/>
              </a:tblGrid>
              <a:tr h="483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0946" marR="80946" marT="45716" marB="45716" horzOverflow="overflow"/>
                </a:tc>
              </a:tr>
              <a:tr h="2534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Sprague &amp; </a:t>
                      </a:r>
                      <a:r>
                        <a:rPr lang="en-US" altLang="el-GR" sz="1600" dirty="0" smtClean="0">
                          <a:effectLst/>
                          <a:latin typeface="+mn-lt"/>
                        </a:rPr>
                        <a:t>Hopkins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2003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 = 6,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τραχειοτομία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Π.Α.ΕΙΣ.Μ. ≈ 17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των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6-8 επαναλήψεων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Μεταξύ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set/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5΄-10΄ ανάπαυση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 επαναφορά Ε.Μ.Α. ή Ο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30΄-50΄/συνεδρεία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 6-8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Υποκειμενική δυσκολία άσκησης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50%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-9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-27.5cmH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↑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(-22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 -54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140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%) (p &lt; 0.001)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Αποδέσμευση Ε.Μ.Α.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n = 6/6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0946" marR="80946" marT="45716" marB="45716" horzOverflow="overflow"/>
                </a:tc>
              </a:tr>
              <a:tr h="21660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Bissett &amp; </a:t>
                      </a:r>
                      <a:r>
                        <a:rPr lang="en-US" altLang="el-GR" sz="1600" dirty="0" smtClean="0">
                          <a:effectLst/>
                          <a:latin typeface="+mn-lt"/>
                        </a:rPr>
                        <a:t>Ledetschke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2007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 = 1,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Εναρξη Π.Α.ΕΙΣ.Μ. ≈ 17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Π.Α.ΕΙΣ.Μ. ≈ 10 ημέρες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 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3-5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των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 επαναλήψεων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Μεταξύ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set/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ανάπαυση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&lt; 5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΄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30΄/συνεδρεία</a:t>
                      </a:r>
                      <a:endParaRPr kumimoji="0" lang="el-GR" altLang="el-GR" sz="160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6-8 Υποκειμενική δυσκολία άσκησης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-12.5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27.5cmH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0946" marR="80946" marT="45716" marB="4571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Αποδέσμευση Ε.Μ.Α. 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10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ημέρα Π.Α.ΕΙΣ.Μ.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0946" marR="80946" marT="45716" marB="4571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Πίνακας </a:t>
            </a:r>
            <a:r>
              <a:rPr lang="el-GR" altLang="el-GR" sz="2800" dirty="0" smtClean="0"/>
              <a:t>2α. </a:t>
            </a:r>
            <a:r>
              <a:rPr lang="el-GR" altLang="el-GR" sz="2800" dirty="0"/>
              <a:t>Προγράμματα άσκησης εισπνευστικών μυών σε ασθενείς Μ.Ε.Θ. υπό Ε.Μ.Α. </a:t>
            </a:r>
            <a:r>
              <a:rPr lang="el-GR" altLang="el-GR" sz="2800" dirty="0" smtClean="0"/>
              <a:t>Με </a:t>
            </a:r>
            <a:r>
              <a:rPr lang="el-GR" altLang="el-GR" sz="2800" dirty="0"/>
              <a:t>ομάδα έλεγχου-Ο.Ε.</a:t>
            </a:r>
            <a:endParaRPr lang="el-GR" altLang="el-GR" sz="2400" b="1" dirty="0" smtClean="0"/>
          </a:p>
        </p:txBody>
      </p:sp>
      <p:graphicFrame>
        <p:nvGraphicFramePr>
          <p:cNvPr id="86117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851614"/>
              </p:ext>
            </p:extLst>
          </p:nvPr>
        </p:nvGraphicFramePr>
        <p:xfrm>
          <a:off x="107503" y="1196975"/>
          <a:ext cx="8928994" cy="558509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20281"/>
                <a:gridCol w="3096345"/>
                <a:gridCol w="3312368"/>
              </a:tblGrid>
              <a:tr h="260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31" marR="82231" marT="45707" marB="45707" horzOverflow="overflow"/>
                </a:tc>
              </a:tr>
              <a:tr h="2156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Caruso et al.  (2005)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= 20,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ενδοτραχειακός σωλήνας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Εναρξη Π.Α.ΕΙΣ.Μ. = 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//   ≈ 7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ημέρες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Μέσω ρυθμίσεων αναπνευστήρα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5΄ προοδευτικά 30΄/συνεδρεία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20%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40%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Ο.Ε.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συνήθης αντιμετώπιση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Ο.Ε. -48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-55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-51  -56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34)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Χρόνος αποδέσμευσης Ε.Μ.Α.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 Ο.Ε. 31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 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23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 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24) 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%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Επανα-διασωλήνωσης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 Ο.Ε. 5(38%)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Ο.Άσκησης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3(25%) 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67)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2231" marR="82231" marT="45707" marB="45707" horzOverflow="overflow"/>
                </a:tc>
              </a:tr>
              <a:tr h="2232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Cader et al. (2010)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= 21,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ενδοτραχειακός σωλήνας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  //  ≈ 3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 ημέρες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5΄/συνεδρεία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30%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., ↑ κατά 10% την 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-3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-20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Ο.Ε.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συνήθης αντιμετώπιση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Ο.Ε. -15.3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-17.6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-15.1 -25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Μ.Δ. 7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O, 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001)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Δ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 Tobin: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Ο.Ε. 81.5  95.9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Ασκησης 73.6  79.7 αν/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min/L 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Μ.Δ. -8.3 αν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/min/L)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Χρόνος αποδέσμευσης Ε.Μ.Α.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 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Ο.Ε. 5.3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3.6 ημέρες (Μ.Δ. -1.7 ημέρες, 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72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2231" marR="82231" marT="45707" marB="45707" horzOverflow="overflow"/>
                </a:tc>
              </a:tr>
              <a:tr h="677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άσκησης</a:t>
                      </a: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ελέγχου</a:t>
                      </a:r>
                      <a:endParaRPr kumimoji="0" lang="en-US" altLang="el-G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2231" marR="82231" marT="45707" marB="4570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Μέση Διαφορά</a:t>
                      </a:r>
                      <a:endParaRPr kumimoji="0" lang="en-US" altLang="el-GR" sz="16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2231" marR="82231" marT="45707" marB="45707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6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Πίνακας </a:t>
            </a:r>
            <a:r>
              <a:rPr lang="el-GR" altLang="el-GR" sz="2800" dirty="0" smtClean="0"/>
              <a:t>2β. </a:t>
            </a:r>
            <a:r>
              <a:rPr lang="el-GR" altLang="el-GR" sz="2800" dirty="0"/>
              <a:t>Προγράμματα άσκησης εισπνευστικών μυών σε ασθενείς Μ.Ε.Θ. υπό Ε.Μ.Α. Με ομάδα έλεγχου-Ο.Ε.</a:t>
            </a:r>
            <a:endParaRPr lang="el-GR" altLang="el-GR" sz="2400" b="1" dirty="0" smtClean="0"/>
          </a:p>
        </p:txBody>
      </p:sp>
      <p:graphicFrame>
        <p:nvGraphicFramePr>
          <p:cNvPr id="118831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67474"/>
              </p:ext>
            </p:extLst>
          </p:nvPr>
        </p:nvGraphicFramePr>
        <p:xfrm>
          <a:off x="179512" y="980728"/>
          <a:ext cx="8784976" cy="573014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50476"/>
                <a:gridCol w="2408784"/>
                <a:gridCol w="3825716"/>
              </a:tblGrid>
              <a:tr h="290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8" marB="45708" horzOverflow="overflow"/>
                </a:tc>
              </a:tr>
              <a:tr h="1772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Cader et al. (2012)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= 21,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ενδοτραχειακός σωλήνας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//  ≈ 3.6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ημέρες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Παρόμοιο με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Cader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et al. (2010)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Παρόμοια αποτελέσματα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Cader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,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2010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 επιπλέον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Χρόνος μη επεμβατικού μηχανικού αερισμού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Ο.Ε.= 22.5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 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Ο.Ασκησης 7.5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 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.0001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286" marR="84286" marT="45708" marB="45708" horzOverflow="overflow"/>
                </a:tc>
              </a:tr>
              <a:tr h="2195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Condessa et al. (2013)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= 45,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ενδοτραχειακός σωλήνας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Π.Α.ΕΙΣ.Μ. ≈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6.8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  // ≈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2.2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των 10 επαναλήψεων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40% Μ.ΕΙΣ.Π.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-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16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Ελέγχου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συνήθης αντιμετώπιση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-38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-35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-34 -41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Μ.Δ. 10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)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PEmax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.Ε.= 3027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Άσκησης 2530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(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8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Α.Ο.Α.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Ο.Ε.= 357341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400457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ml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(Μ.Δ.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72ml)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Δ.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Tobin: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Ο.Ε. 9083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9271 αν/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min/L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(Μ.Δ. -14αν/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min/L)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Χρόνος αποδέσμευσης Ε.Μ.Α.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Ο.Ε. 53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 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Άσκησης 61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(Μ.Δ. -8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h)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286" marR="84286" marT="45708" marB="45708" horzOverflow="overflow"/>
                </a:tc>
              </a:tr>
              <a:tr h="925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άσκησης,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ελέγχου,</a:t>
                      </a:r>
                      <a:endParaRPr kumimoji="0" lang="el-GR" altLang="el-G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Μ.Δ.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Μέση Διαφορά</a:t>
                      </a:r>
                      <a:endParaRPr kumimoji="0" lang="en-US" altLang="el-G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4286" marR="84286" marT="45708" marB="45708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PEmax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Μέγιστη Εκπνευστική Πίεση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286" marR="84286" marT="45708" marB="4570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Πίνακας </a:t>
            </a:r>
            <a:r>
              <a:rPr lang="el-GR" altLang="el-GR" sz="2800" dirty="0" smtClean="0"/>
              <a:t>2γ. </a:t>
            </a:r>
            <a:r>
              <a:rPr lang="el-GR" altLang="el-GR" sz="2800" dirty="0"/>
              <a:t>Προγράμματα άσκησης εισπνευστικών μυών σε ασθενείς Μ.Ε.Θ. υπό Ε.Μ.Α. Με ομάδα έλεγχου-Ο.Ε.</a:t>
            </a:r>
            <a:endParaRPr lang="el-GR" altLang="el-GR" sz="2400" b="1" dirty="0" smtClean="0"/>
          </a:p>
        </p:txBody>
      </p:sp>
      <p:graphicFrame>
        <p:nvGraphicFramePr>
          <p:cNvPr id="119870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76672"/>
              </p:ext>
            </p:extLst>
          </p:nvPr>
        </p:nvGraphicFramePr>
        <p:xfrm>
          <a:off x="179512" y="1196975"/>
          <a:ext cx="8784976" cy="488298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31714"/>
                <a:gridCol w="2767336"/>
                <a:gridCol w="3085926"/>
              </a:tblGrid>
              <a:tr h="359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Έρευνα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Π.Α.ΕΙΣ.Μ.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Σημαντικότερα Αποτελέσματα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4" marB="45704" horzOverflow="overflow"/>
                </a:tc>
              </a:tr>
              <a:tr h="2395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Martin et al. (2011)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 35,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τραχειοστομία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Έναρξη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≈ 42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ημέρα Ε.Μ.Α.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Διάρκεια     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//        ≈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ημέρες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34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Φ/εβδομάδα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altLang="el-GR" sz="16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Φ/ημέρα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των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6-10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επαναλήψεων</a:t>
                      </a:r>
                      <a:endParaRPr kumimoji="0" lang="en-US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Μεταξύ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set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ανάπαυση 2΄ επαναφορά στον Ε.Μ.Α.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Μέγιστη ανεκτή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Αντίσταση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“Threshold”: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-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 -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12.8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 H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Ο.Ε.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ψευδής άσκηση με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“P-Flex”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στο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R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μικρότερη αντίσταση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PImax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: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Ο.Ε.-43.5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 -45.1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39) 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-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4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4.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4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 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-54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.1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cmH</a:t>
                      </a:r>
                      <a:r>
                        <a:rPr kumimoji="0" lang="en-US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2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O (p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&lt;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0001)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%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ασθενών αποδέσμευσης Ε.Μ.Α.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:</a:t>
                      </a:r>
                      <a:endParaRPr kumimoji="0" lang="el-GR" altLang="el-GR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   Ο.Ε. 16/34 (47%)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Vs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Ο.Άσκησης 25/35   (71%) (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p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=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.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sym typeface="Symbol" pitchFamily="18" charset="2"/>
                        </a:rPr>
                        <a:t>039)</a:t>
                      </a:r>
                      <a:endParaRPr kumimoji="0" lang="en-US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286" marR="84286" marT="45704" marB="45704" horzOverflow="overflow"/>
                </a:tc>
              </a:tr>
              <a:tr h="676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άσκησης,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</a:t>
                      </a:r>
                      <a:r>
                        <a:rPr kumimoji="0" lang="el-GR" altLang="el-G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ε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=</a:t>
                      </a:r>
                      <a:r>
                        <a:rPr kumimoji="0" lang="en-US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ασθενών ομάδας ελέγχου,</a:t>
                      </a:r>
                      <a:endParaRPr kumimoji="0" lang="el-GR" altLang="el-G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l-G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84286" marR="84286" marT="45704" marB="4570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marL="84286" marR="84286" marT="45704" marB="4570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800" b="1" dirty="0" smtClean="0"/>
              <a:t>Συσκευές-μέθοδοι εξάσκησης στα προγράμματα άσκησης εισπνευστικών μυών ασθενών ΜΕΘ υπό Ε.Μ.Α. (αντοχή) </a:t>
            </a:r>
            <a:br>
              <a:rPr lang="el-GR" altLang="el-GR" sz="2800" b="1" dirty="0" smtClean="0"/>
            </a:br>
            <a:r>
              <a:rPr lang="el-GR" altLang="el-GR" sz="2400" b="0" dirty="0" smtClean="0"/>
              <a:t>(1 από 5)</a:t>
            </a:r>
            <a:endParaRPr lang="el-GR" altLang="el-GR" sz="2800" b="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9388" indent="-179388" eaLnBrk="1" hangingPunct="1">
              <a:buFont typeface="Wingdings" pitchFamily="2" charset="2"/>
              <a:buNone/>
            </a:pPr>
            <a:r>
              <a:rPr lang="el-GR" altLang="el-GR" sz="2200" b="1" dirty="0" smtClean="0">
                <a:solidFill>
                  <a:srgbClr val="004B82"/>
                </a:solidFill>
              </a:rPr>
              <a:t>Ισοκαπνική Νορμοκαπνική Υπέρπνοια</a:t>
            </a:r>
          </a:p>
          <a:p>
            <a:pPr marL="179388" indent="-179388" eaLnBrk="1" hangingPunct="1"/>
            <a:r>
              <a:rPr lang="el-GR" altLang="el-GR" sz="2200" dirty="0" smtClean="0"/>
              <a:t>Εφαρμόσθηκε μόνο από τον </a:t>
            </a:r>
            <a:r>
              <a:rPr lang="en-US" altLang="el-GR" sz="2200" dirty="0" smtClean="0"/>
              <a:t>Belman</a:t>
            </a:r>
            <a:r>
              <a:rPr lang="el-GR" altLang="el-GR" sz="2200" dirty="0" smtClean="0"/>
              <a:t> (</a:t>
            </a:r>
            <a:r>
              <a:rPr lang="en-US" altLang="el-GR" sz="2200" dirty="0" smtClean="0"/>
              <a:t>1981</a:t>
            </a:r>
            <a:r>
              <a:rPr lang="el-GR" altLang="el-GR" sz="2200" dirty="0" smtClean="0"/>
              <a:t>)</a:t>
            </a:r>
            <a:endParaRPr lang="en-US" altLang="el-GR" sz="2200" dirty="0" smtClean="0"/>
          </a:p>
          <a:p>
            <a:pPr marL="179388" indent="-179388" eaLnBrk="1" hangingPunct="1"/>
            <a:r>
              <a:rPr lang="el-GR" altLang="el-GR" sz="2200" dirty="0" smtClean="0"/>
              <a:t>Χρησιμοποιείται για αύξηση της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αναπνευστικής αντοχής</a:t>
            </a:r>
            <a:r>
              <a:rPr lang="el-GR" altLang="el-GR" sz="2200" dirty="0" smtClean="0"/>
              <a:t> σε άτομα με αυτόματη αναπνοή ή υπό Ε.Μ.Α. </a:t>
            </a:r>
          </a:p>
          <a:p>
            <a:pPr marL="179388" indent="-179388" eaLnBrk="1" hangingPunct="1"/>
            <a:r>
              <a:rPr lang="el-GR" altLang="el-GR" sz="2200" dirty="0" smtClean="0"/>
              <a:t>Εκτελούνται εκούσιες αναπνοές σε υψηλά επίπεδα αερισμού για 15΄-20΄ προκαλώντας χαμηλής πίεσης, υψηλής ροής φόρτιση</a:t>
            </a:r>
          </a:p>
          <a:p>
            <a:pPr marL="179388" indent="-179388" eaLnBrk="1" hangingPunct="1"/>
            <a:r>
              <a:rPr lang="el-GR" altLang="el-GR" sz="2200" dirty="0" smtClean="0"/>
              <a:t>Για αποφυγή υποκαπνίας, γίνεται επανεισπνοή του </a:t>
            </a:r>
            <a:r>
              <a:rPr lang="en-US" altLang="el-GR" sz="2200" dirty="0" smtClean="0"/>
              <a:t>CO</a:t>
            </a:r>
            <a:r>
              <a:rPr lang="en-US" altLang="el-GR" sz="2200" baseline="-25000" dirty="0" smtClean="0"/>
              <a:t>2</a:t>
            </a:r>
            <a:r>
              <a:rPr lang="el-GR" altLang="el-GR" sz="2200" dirty="0" smtClean="0"/>
              <a:t> το οποίο διατηρείται στο εισπνευστικό σκέλος του αναπνευστήρα/συσκευής</a:t>
            </a:r>
          </a:p>
          <a:p>
            <a:pPr marL="179388" indent="-179388" eaLnBrk="1" hangingPunct="1"/>
            <a:r>
              <a:rPr lang="el-GR" altLang="el-GR" sz="2200" dirty="0" smtClean="0"/>
              <a:t>Έχει εφαρμοσθεί σε μικρό αριθμό ερευνών</a:t>
            </a:r>
          </a:p>
          <a:p>
            <a:pPr marL="179388" indent="-179388" eaLnBrk="1" hangingPunct="1"/>
            <a:r>
              <a:rPr lang="el-GR" altLang="el-GR" sz="2200" dirty="0" smtClean="0"/>
              <a:t>Απαιτεί περίπλοκο εξοπλισμό-συνεχή παρακολούθηση για αποφυγή υποκαπνίας</a:t>
            </a:r>
          </a:p>
          <a:p>
            <a:pPr marL="179388" indent="-179388" eaLnBrk="1" hangingPunct="1"/>
            <a:r>
              <a:rPr lang="el-GR" altLang="el-GR" sz="2200" dirty="0" smtClean="0"/>
              <a:t>Εφαρμόζεται ενδονοσοκομειακά και σε εργαστήρια έρευνας</a:t>
            </a:r>
          </a:p>
          <a:p>
            <a:pPr marL="0" indent="0" algn="r" eaLnBrk="1" hangingPunct="1"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Crisafulli et al.,</a:t>
            </a:r>
            <a:r>
              <a:rPr lang="el-GR" altLang="el-GR" sz="1600" dirty="0" smtClean="0"/>
              <a:t> </a:t>
            </a:r>
            <a:r>
              <a:rPr lang="en-US" altLang="el-GR" sz="1600" dirty="0" smtClean="0"/>
              <a:t>2007; Gosselink et al., 2011; Moodie et al., 2011)</a:t>
            </a:r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6609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(αντοχή) </a:t>
            </a:r>
            <a:br>
              <a:rPr lang="el-GR" altLang="el-GR" sz="2800" dirty="0"/>
            </a:br>
            <a:r>
              <a:rPr lang="el-GR" altLang="el-GR" sz="2400" b="0" dirty="0" smtClean="0"/>
              <a:t>(2 </a:t>
            </a:r>
            <a:r>
              <a:rPr lang="el-GR" altLang="el-GR" sz="2400" b="0" dirty="0"/>
              <a:t>από 5)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200" b="1" dirty="0" smtClean="0">
                <a:solidFill>
                  <a:srgbClr val="004B82"/>
                </a:solidFill>
              </a:rPr>
              <a:t>Μέθοδος Εξάσκησης Μέσω Ρυθμίσεων Ενεργοποίησης του Αναπνευστήρα</a:t>
            </a:r>
          </a:p>
          <a:p>
            <a:pPr marL="179388" indent="-179388" eaLnBrk="1" hangingPunct="1"/>
            <a:r>
              <a:rPr lang="el-GR" altLang="el-GR" sz="2200" dirty="0" smtClean="0"/>
              <a:t>Η μέθοδος αυτή χρησιμοποιήθηκε από τους </a:t>
            </a:r>
            <a:r>
              <a:rPr lang="en-US" altLang="el-GR" sz="2200" dirty="0" smtClean="0"/>
              <a:t>Caruso et al</a:t>
            </a:r>
            <a:r>
              <a:rPr lang="el-GR" altLang="el-GR" sz="2200" dirty="0" smtClean="0"/>
              <a:t>.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2005</a:t>
            </a:r>
            <a:r>
              <a:rPr lang="el-GR" altLang="el-GR" sz="2200" dirty="0" smtClean="0"/>
              <a:t>)</a:t>
            </a:r>
          </a:p>
          <a:p>
            <a:pPr marL="179388" indent="-179388" eaLnBrk="1" hangingPunct="1"/>
            <a:r>
              <a:rPr lang="el-GR" altLang="el-GR" sz="2200" dirty="0" smtClean="0"/>
              <a:t>Εφαρμόσθηκε για αύξηση της </a:t>
            </a:r>
            <a:r>
              <a:rPr lang="el-GR" altLang="el-GR" sz="2200" b="1" dirty="0" smtClean="0"/>
              <a:t>αναπνευστικής αντοχής σε διασωληνωμένους </a:t>
            </a:r>
            <a:r>
              <a:rPr lang="el-GR" altLang="el-GR" sz="2200" dirty="0" smtClean="0"/>
              <a:t>ασθενείς, όπου μέσω ρυθμίσεων στη βαλβίδα ενεργοποίησης της πίεσης του αναπνευστήρα εφαρμοζόταν αντίσταση-φόρτιση πίεσης στους εισπνευστικούς μυς με βάση την </a:t>
            </a:r>
            <a:r>
              <a:rPr lang="en-US" altLang="el-GR" sz="2200" dirty="0" smtClean="0"/>
              <a:t>Pimax </a:t>
            </a:r>
            <a:r>
              <a:rPr lang="el-GR" altLang="el-GR" sz="2200" dirty="0" smtClean="0"/>
              <a:t>του ασθενή</a:t>
            </a:r>
            <a:endParaRPr lang="en-US" altLang="el-GR" sz="2200" dirty="0" smtClean="0"/>
          </a:p>
          <a:p>
            <a:pPr marL="179388" indent="-179388" eaLnBrk="1" hangingPunct="1"/>
            <a:r>
              <a:rPr lang="el-GR" altLang="el-GR" sz="2200" dirty="0" smtClean="0"/>
              <a:t>Η αντίσταση αυτή εφαρμόζεται μέσω των ρυθμίσεων στον αναπνευστήρα μόνο στην αρχή της εισπνοής με το άνοιγμα της βαλβίδας ενεργοποίησης</a:t>
            </a:r>
          </a:p>
          <a:p>
            <a:pPr marL="179388" indent="-179388" algn="just" eaLnBrk="1" hangingPunct="1"/>
            <a:endParaRPr lang="el-GR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Martin et al., 2011; Moodie et al., 2011)</a:t>
            </a:r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  <a:p>
            <a:pPr marL="179388" indent="-179388" algn="r" eaLnBrk="1" hangingPunct="1">
              <a:buFont typeface="Wingdings" pitchFamily="2" charset="2"/>
              <a:buNone/>
            </a:pPr>
            <a:endParaRPr lang="en-US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167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(αντοχή) </a:t>
            </a:r>
            <a:br>
              <a:rPr lang="el-GR" altLang="el-GR" sz="2800" dirty="0"/>
            </a:br>
            <a:r>
              <a:rPr lang="el-GR" altLang="el-GR" sz="2400" b="0" dirty="0" smtClean="0"/>
              <a:t>(3 </a:t>
            </a:r>
            <a:r>
              <a:rPr lang="el-GR" altLang="el-GR" sz="2400" b="0" dirty="0"/>
              <a:t>από 5)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9388" indent="-179388" eaLnBrk="1" hangingPunct="1">
              <a:buFont typeface="Wingdings" pitchFamily="2" charset="2"/>
              <a:buNone/>
              <a:defRPr/>
            </a:pPr>
            <a:r>
              <a:rPr lang="el-GR" altLang="el-GR" sz="2200" b="1" dirty="0" smtClean="0">
                <a:solidFill>
                  <a:srgbClr val="004B82"/>
                </a:solidFill>
              </a:rPr>
              <a:t>Συσκευή Αντίστασης – Ροής 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“P-FLEX”</a:t>
            </a:r>
          </a:p>
          <a:p>
            <a:pPr marL="179388" indent="-179388" eaLnBrk="1" hangingPunct="1">
              <a:defRPr/>
            </a:pPr>
            <a:r>
              <a:rPr lang="el-GR" altLang="el-GR" sz="2200" dirty="0" smtClean="0"/>
              <a:t>Μέσω της </a:t>
            </a:r>
            <a:r>
              <a:rPr lang="en-US" altLang="el-GR" sz="2200" dirty="0" smtClean="0"/>
              <a:t>“P-FLEX”</a:t>
            </a:r>
            <a:r>
              <a:rPr lang="el-GR" altLang="el-GR" sz="2200" dirty="0" smtClean="0"/>
              <a:t> πραγματοποιήθηκαν τα πρώτα Π.Α.ΕΙΣ.Μ. ασθενών με παραμέτρους αντοχής (</a:t>
            </a:r>
            <a:r>
              <a:rPr lang="en-US" altLang="el-GR" sz="2200" dirty="0" smtClean="0"/>
              <a:t>Aldrich, 1985/1987/1989; Abelson, 1987)</a:t>
            </a:r>
          </a:p>
          <a:p>
            <a:pPr marL="179388" indent="-179388" eaLnBrk="1" hangingPunct="1">
              <a:defRPr/>
            </a:pPr>
            <a:r>
              <a:rPr lang="el-GR" altLang="el-GR" sz="2200" dirty="0" smtClean="0"/>
              <a:t>Είναι πλαστική συσκευή μήκους 12.7</a:t>
            </a:r>
            <a:r>
              <a:rPr lang="en-US" altLang="el-GR" sz="2200" dirty="0" smtClean="0"/>
              <a:t>cm,</a:t>
            </a:r>
            <a:r>
              <a:rPr lang="el-GR" altLang="el-GR" sz="2200" dirty="0" smtClean="0"/>
              <a:t> βάρους 14.2</a:t>
            </a:r>
            <a:r>
              <a:rPr lang="en-US" altLang="el-GR" sz="2200" dirty="0" smtClean="0"/>
              <a:t>gr </a:t>
            </a:r>
            <a:r>
              <a:rPr lang="el-GR" altLang="el-GR" sz="2200" dirty="0" smtClean="0"/>
              <a:t>για αύξηση της </a:t>
            </a:r>
            <a:r>
              <a:rPr lang="el-GR" altLang="el-GR" sz="2200" b="1" dirty="0" smtClean="0"/>
              <a:t>αντοχής</a:t>
            </a:r>
            <a:r>
              <a:rPr lang="el-GR" altLang="el-GR" sz="2200" dirty="0" smtClean="0"/>
              <a:t> ανάλογα την επιλογή</a:t>
            </a:r>
            <a:r>
              <a:rPr lang="en-US" altLang="el-GR" sz="2200" dirty="0" smtClean="0"/>
              <a:t>:</a:t>
            </a:r>
            <a:r>
              <a:rPr lang="el-GR" altLang="el-GR" sz="2200" dirty="0" smtClean="0"/>
              <a:t> αριθμού επαναλήψεων-αντίστασης</a:t>
            </a:r>
          </a:p>
          <a:p>
            <a:pPr marL="179388" indent="-179388" eaLnBrk="1" hangingPunct="1">
              <a:defRPr/>
            </a:pPr>
            <a:r>
              <a:rPr lang="el-GR" altLang="el-GR" sz="2200" dirty="0" smtClean="0"/>
              <a:t>Στην κορυφή της </a:t>
            </a:r>
            <a:r>
              <a:rPr lang="en-US" altLang="el-GR" sz="2200" dirty="0" smtClean="0"/>
              <a:t> “P-FLEX”</a:t>
            </a:r>
            <a:r>
              <a:rPr lang="el-GR" altLang="el-GR" sz="2200" dirty="0" smtClean="0"/>
              <a:t> υπάρχουν 6 διαφορετικής διαμέτρου οπές: όσο μικρότερης διαμέτρου οπή επιλέγεται τόσο μεγαλύτερη συχνότητα εισπνευστικής ροής δημιουργείται και κατ’ επέκταση αντίσταση στην εισπνοή (Πίνακας 3)</a:t>
            </a:r>
          </a:p>
          <a:p>
            <a:pPr marL="179388" indent="-179388" algn="r" eaLnBrk="1" hangingPunct="1">
              <a:buFont typeface="Wingdings" pitchFamily="2" charset="2"/>
              <a:buNone/>
              <a:defRPr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Sobush, 1986; Gosselink, 2011)</a:t>
            </a:r>
          </a:p>
          <a:p>
            <a:pPr marL="179388" indent="-179388" algn="r" eaLnBrk="1" hangingPunct="1">
              <a:buFont typeface="Wingdings" pitchFamily="2" charset="2"/>
              <a:buNone/>
              <a:defRPr/>
            </a:pPr>
            <a:endParaRPr lang="en-US" altLang="el-GR" sz="2200" dirty="0" smtClean="0"/>
          </a:p>
          <a:p>
            <a:pPr marL="179388" indent="-179388" algn="just" eaLnBrk="1" hangingPunct="1">
              <a:buFont typeface="Wingdings" pitchFamily="2" charset="2"/>
              <a:buNone/>
              <a:defRPr/>
            </a:pPr>
            <a:endParaRPr lang="el-GR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2685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Περιεχόμενα</a:t>
            </a:r>
            <a:r>
              <a:rPr lang="en-US" altLang="el-GR" sz="4000" dirty="0" smtClean="0"/>
              <a:t> </a:t>
            </a:r>
            <a:r>
              <a:rPr lang="el-GR" sz="3200" b="0" dirty="0"/>
              <a:t>(1 από 2)</a:t>
            </a:r>
            <a:endParaRPr lang="el-GR" altLang="el-GR" sz="4000" dirty="0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 smtClean="0"/>
              <a:t>Εισαγωγή</a:t>
            </a:r>
          </a:p>
          <a:p>
            <a:r>
              <a:rPr lang="el-GR" altLang="el-GR" sz="2400" dirty="0" smtClean="0"/>
              <a:t>Επιδημιολογία – κόστος Επεμβατικού Μηχανικού Αερισμού (Ε.Μ.Α.)</a:t>
            </a:r>
          </a:p>
          <a:p>
            <a:r>
              <a:rPr lang="el-GR" altLang="el-GR" sz="2400" dirty="0" smtClean="0"/>
              <a:t>Κλινικές Καταστάσεις Εφαρμογής Ε.Μ.Α.</a:t>
            </a:r>
          </a:p>
          <a:p>
            <a:r>
              <a:rPr lang="el-GR" altLang="el-GR" sz="2400" dirty="0" smtClean="0"/>
              <a:t>Κριτήρια Εφαρμογής Ε.Μ.Α. </a:t>
            </a:r>
          </a:p>
          <a:p>
            <a:r>
              <a:rPr lang="el-GR" altLang="el-GR" sz="2400" dirty="0" smtClean="0"/>
              <a:t>Αίτια παράτασης Ε.Μ.Α</a:t>
            </a:r>
          </a:p>
          <a:p>
            <a:r>
              <a:rPr lang="el-GR" altLang="el-GR" sz="2400" dirty="0" smtClean="0"/>
              <a:t>Διαφραγματική δυσλειτουργία λόγω Ε.Μ.Α.</a:t>
            </a:r>
          </a:p>
          <a:p>
            <a:r>
              <a:rPr lang="el-GR" altLang="el-GR" sz="2400" dirty="0" smtClean="0"/>
              <a:t>Προγράμματα Άσκησης Εισπνευστικών Μυών (Π.Α.ΕΙΣ.Μ.) </a:t>
            </a:r>
            <a:br>
              <a:rPr lang="el-GR" altLang="el-GR" sz="2400" dirty="0" smtClean="0"/>
            </a:br>
            <a:r>
              <a:rPr lang="el-GR" altLang="el-GR" sz="2400" dirty="0" smtClean="0"/>
              <a:t>σε ασθενείς με αυτόματη αναπνοή</a:t>
            </a:r>
          </a:p>
          <a:p>
            <a:r>
              <a:rPr lang="el-GR" altLang="el-GR" sz="2400" dirty="0" smtClean="0"/>
              <a:t>Προγράμματα Π.Α.ΕΙΣ.Μ. σε ασθενείς με ΧΑΠ</a:t>
            </a:r>
          </a:p>
          <a:p>
            <a:r>
              <a:rPr lang="el-GR" altLang="el-GR" sz="2400" dirty="0" smtClean="0"/>
              <a:t>Προγράμματα Π.Α.ΕΙΣ.Μ. σε ασθενείς υπό επεμβατικό αερισμό</a:t>
            </a:r>
          </a:p>
        </p:txBody>
      </p:sp>
    </p:spTree>
    <p:extLst>
      <p:ext uri="{BB962C8B-B14F-4D97-AF65-F5344CB8AC3E}">
        <p14:creationId xmlns:p14="http://schemas.microsoft.com/office/powerpoint/2010/main" val="3147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(αντοχή) </a:t>
            </a:r>
            <a:br>
              <a:rPr lang="el-GR" altLang="el-GR" sz="2800" dirty="0"/>
            </a:br>
            <a:r>
              <a:rPr lang="el-GR" altLang="el-GR" sz="2400" b="0" dirty="0" smtClean="0"/>
              <a:t>(4 </a:t>
            </a:r>
            <a:r>
              <a:rPr lang="el-GR" altLang="el-GR" sz="2400" b="0" dirty="0"/>
              <a:t>από 5)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graphicFrame>
        <p:nvGraphicFramePr>
          <p:cNvPr id="94344" name="Group 1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51190"/>
              </p:ext>
            </p:extLst>
          </p:nvPr>
        </p:nvGraphicFramePr>
        <p:xfrm>
          <a:off x="457200" y="2212415"/>
          <a:ext cx="8229601" cy="28892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99402"/>
                <a:gridCol w="1837198"/>
                <a:gridCol w="2555871"/>
                <a:gridCol w="2237130"/>
              </a:tblGrid>
              <a:tr h="560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“P-FLEX”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Αριθμός οπής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Διάμετρος οπής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mm)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 Συχνότητα ροής 20</a:t>
                      </a: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L/M</a:t>
                      </a: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. Πίεση (</a:t>
                      </a: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cmH</a:t>
                      </a:r>
                      <a:r>
                        <a:rPr kumimoji="0" lang="en-US" altLang="el-GR" sz="18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O)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50L/</a:t>
                      </a:r>
                      <a:r>
                        <a:rPr kumimoji="0" lang="el-GR" altLang="el-G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Μ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4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4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4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4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4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  <a:tr h="306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l-GR" alt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1460" marR="101460" marT="45705" marB="45705" horzOverflow="overflow"/>
                </a:tc>
              </a:tr>
            </a:tbl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540" y="5085184"/>
            <a:ext cx="8569325" cy="136842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sz="2000" dirty="0" smtClean="0"/>
              <a:t>Η συσκευή μετά την αφαίρεση του επιστομίου, μέσω συνδετήρα τοποθετείται στον ενδοτραχειακό ή σωλήνα τραχειοστομίας και ο ασθενής εισπνέει-εκπνέει μέσω της επιλεγμένης οπής μικρής διαμέτρου που είναι στη κορυφή της συσκευής, προκαλώντας αντίσταση ροής στην εισπνοή</a:t>
            </a:r>
          </a:p>
          <a:p>
            <a:pPr marL="0" indent="0" algn="r">
              <a:buNone/>
            </a:pPr>
            <a:r>
              <a:rPr lang="el-GR" altLang="el-GR" sz="1600" dirty="0" smtClean="0"/>
              <a:t>(</a:t>
            </a:r>
            <a:r>
              <a:rPr lang="en-US" altLang="el-GR" sz="1600" dirty="0" smtClean="0"/>
              <a:t>Sobush &amp; Dunning, 19</a:t>
            </a:r>
            <a:r>
              <a:rPr lang="el-GR" altLang="el-GR" sz="1600" dirty="0" smtClean="0"/>
              <a:t>8</a:t>
            </a:r>
            <a:r>
              <a:rPr lang="en-US" altLang="el-GR" sz="1600" dirty="0" smtClean="0"/>
              <a:t>6; Moodie et al., 2011)</a:t>
            </a:r>
            <a:endParaRPr lang="el-GR" altLang="el-GR" sz="1600" dirty="0" smtClean="0"/>
          </a:p>
          <a:p>
            <a:pPr marL="0" indent="0">
              <a:buNone/>
            </a:pPr>
            <a:endParaRPr lang="el-GR" altLang="el-GR" sz="2000" dirty="0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40" y="1196752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000" b="1" dirty="0">
                <a:solidFill>
                  <a:srgbClr val="004B82"/>
                </a:solidFill>
                <a:latin typeface="+mn-lt"/>
              </a:rPr>
              <a:t>Συσκευή Αντίσταση – Ροής </a:t>
            </a:r>
            <a:r>
              <a:rPr lang="en-US" altLang="el-GR" sz="2000" b="1" dirty="0">
                <a:solidFill>
                  <a:srgbClr val="004B82"/>
                </a:solidFill>
                <a:latin typeface="+mn-lt"/>
              </a:rPr>
              <a:t>“P-FLEX”</a:t>
            </a:r>
            <a:endParaRPr lang="el-GR" altLang="el-GR" sz="2000" b="1" dirty="0">
              <a:solidFill>
                <a:srgbClr val="004B82"/>
              </a:solidFill>
              <a:latin typeface="+mn-lt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l-GR" altLang="el-GR" sz="2000" b="1" dirty="0">
                <a:latin typeface="+mn-lt"/>
              </a:rPr>
              <a:t>Πίνακας 3. Αντίσταση Ροής </a:t>
            </a:r>
            <a:r>
              <a:rPr lang="en-US" altLang="el-GR" sz="2000" b="1" dirty="0">
                <a:latin typeface="+mn-lt"/>
              </a:rPr>
              <a:t>“P-FLEX”</a:t>
            </a:r>
            <a:r>
              <a:rPr lang="el-GR" altLang="el-GR" sz="2000" b="1" dirty="0">
                <a:latin typeface="+mn-lt"/>
              </a:rPr>
              <a:t> και Συχνότητα  Αναπνευστικής Ροής (</a:t>
            </a:r>
            <a:r>
              <a:rPr lang="el-GR" altLang="el-GR" b="1" i="1" dirty="0">
                <a:latin typeface="+mn-lt"/>
              </a:rPr>
              <a:t>Τροποποιημένο από </a:t>
            </a:r>
            <a:r>
              <a:rPr lang="en-US" altLang="el-GR" b="1" i="1" dirty="0">
                <a:latin typeface="+mn-lt"/>
              </a:rPr>
              <a:t>Sobush, 1986</a:t>
            </a:r>
            <a:r>
              <a:rPr lang="en-US" altLang="el-GR" b="1" dirty="0">
                <a:latin typeface="+mn-lt"/>
              </a:rPr>
              <a:t>)</a:t>
            </a:r>
            <a:endParaRPr lang="el-GR" alt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4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(αντοχή) </a:t>
            </a:r>
            <a:br>
              <a:rPr lang="el-GR" altLang="el-GR" sz="2800" dirty="0"/>
            </a:br>
            <a:r>
              <a:rPr lang="el-GR" altLang="el-GR" sz="2400" b="0" dirty="0" smtClean="0"/>
              <a:t>(5 </a:t>
            </a:r>
            <a:r>
              <a:rPr lang="el-GR" altLang="el-GR" sz="2400" b="0" dirty="0"/>
              <a:t>από 5)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Συσκευή Αντίσταση – Ροής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“P-FLEX”</a:t>
            </a:r>
          </a:p>
          <a:p>
            <a:pPr marL="179388" indent="-179388" eaLnBrk="1" hangingPunct="1"/>
            <a:r>
              <a:rPr lang="el-GR" altLang="el-GR" sz="2400" dirty="0" smtClean="0"/>
              <a:t>Η αντίσταση εξαρτάται από την συχνότητα αναπνευστικής ροής και τον τύπο αναπνοής, στοιχεία που πρέπει να παραμένουν σταθερά σε όλη τη συνεδρία </a:t>
            </a:r>
          </a:p>
          <a:p>
            <a:pPr marL="179388" indent="-179388" eaLnBrk="1" hangingPunct="1"/>
            <a:r>
              <a:rPr lang="el-GR" altLang="el-GR" sz="2400" dirty="0" smtClean="0"/>
              <a:t>Οι ασθενείς όμως αλλάζουν τον τύπο αναπνοής προτιμώντας χαμηλές συχνότητες ροής με αποτέλεσμα μεταβαλλόμενο μικρό μυϊκό ερέθισμα</a:t>
            </a:r>
          </a:p>
          <a:p>
            <a:pPr marL="179388" indent="-179388" eaLnBrk="1" hangingPunct="1"/>
            <a:r>
              <a:rPr lang="el-GR" altLang="el-GR" sz="2400" dirty="0" smtClean="0"/>
              <a:t>Η δυσκολία στον έλεγχο, σταθερότητα τύπου αναπνοής με την </a:t>
            </a:r>
            <a:r>
              <a:rPr lang="en-US" altLang="el-GR" sz="2400" dirty="0" smtClean="0"/>
              <a:t>“P-FLEX”</a:t>
            </a:r>
            <a:r>
              <a:rPr lang="el-GR" altLang="el-GR" sz="2400" dirty="0" smtClean="0"/>
              <a:t> καθιστά προβληματικό τον προσδιορισμό του έργου φόρτισης των εισπνευστικών μυών, στοιχείο σημαντικό για την αποφυγή υπερφόρτισης</a:t>
            </a:r>
          </a:p>
          <a:p>
            <a:pPr marL="179388" indent="-179388" eaLnBrk="1" hangingPunct="1"/>
            <a:r>
              <a:rPr lang="el-GR" altLang="el-GR" sz="2400" dirty="0" smtClean="0"/>
              <a:t>Σε Χ.Α.Π., αν δεν υπάρχει ελεγχόμενη, σταθερή συχνότητα ροής δεν προκύπτουν οφέλη άσκησης</a:t>
            </a:r>
          </a:p>
          <a:p>
            <a:pPr marL="179388" indent="-179388" algn="r" eaLnBrk="1" hangingPunct="1">
              <a:buFont typeface="Wingdings" pitchFamily="2" charset="2"/>
              <a:buNone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Martin et al., 2002; Sprague &amp;Hopkins., 2003; Crisafulli et al., 2007)</a:t>
            </a:r>
            <a:r>
              <a:rPr lang="el-GR" altLang="el-GR" sz="1200" dirty="0" smtClean="0"/>
              <a:t> </a:t>
            </a:r>
          </a:p>
          <a:p>
            <a:pPr marL="179388" indent="-179388" algn="just" eaLnBrk="1" hangingPunct="1">
              <a:buFont typeface="Wingdings" pitchFamily="2" charset="2"/>
              <a:buNone/>
            </a:pPr>
            <a:endParaRPr lang="el-GR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30375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</a:t>
            </a:r>
            <a:r>
              <a:rPr lang="el-GR" altLang="el-GR" sz="2800" dirty="0" smtClean="0"/>
              <a:t>(δύναμη)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400" b="0" dirty="0" smtClean="0"/>
              <a:t>(1 </a:t>
            </a:r>
            <a:r>
              <a:rPr lang="el-GR" altLang="el-GR" sz="2400" b="0" dirty="0"/>
              <a:t>από </a:t>
            </a:r>
            <a:r>
              <a:rPr lang="el-GR" altLang="el-GR" sz="2400" b="0" dirty="0" smtClean="0"/>
              <a:t>4)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Συσκευή Αντίστασης – Πίεσης μέσω Ελατηρίου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“Threshold”</a:t>
            </a:r>
            <a:endParaRPr lang="el-GR" altLang="el-GR" sz="2400" b="1" dirty="0" smtClean="0">
              <a:solidFill>
                <a:srgbClr val="004B82"/>
              </a:solidFill>
            </a:endParaRPr>
          </a:p>
          <a:p>
            <a:pPr marL="179388" indent="-179388" eaLnBrk="1" hangingPunct="1"/>
            <a:r>
              <a:rPr lang="el-GR" altLang="el-GR" sz="2400" dirty="0" smtClean="0"/>
              <a:t>Η συσκευή </a:t>
            </a:r>
            <a:r>
              <a:rPr lang="en-US" altLang="el-GR" sz="2400" dirty="0" smtClean="0"/>
              <a:t>“Threshold”</a:t>
            </a:r>
            <a:r>
              <a:rPr lang="el-GR" altLang="el-GR" sz="2400" dirty="0" smtClean="0"/>
              <a:t> χρησιμοποιήθηκε στα Π.Α.ΕΙ.Μ.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ασθενών Ε.Μ.Α. με παραμέτρους δύναμης μετά το 2000 (</a:t>
            </a:r>
            <a:r>
              <a:rPr lang="en-US" altLang="el-GR" sz="2400" dirty="0" smtClean="0"/>
              <a:t>Martin, 2002/2011; Sprague, 2003; Bissett, 2007; Cader, 2010/2012; Condessa, 2013)</a:t>
            </a:r>
          </a:p>
          <a:p>
            <a:pPr marL="179388" indent="-179388" eaLnBrk="1" hangingPunct="1"/>
            <a:r>
              <a:rPr lang="el-GR" altLang="el-GR" sz="2400" dirty="0" smtClean="0"/>
              <a:t>Είναι πλαστική συσκευή μήκους 11.68</a:t>
            </a:r>
            <a:r>
              <a:rPr lang="en-US" altLang="el-GR" sz="2400" dirty="0" smtClean="0"/>
              <a:t>cm, </a:t>
            </a:r>
            <a:r>
              <a:rPr lang="el-GR" altLang="el-GR" sz="2400" dirty="0" smtClean="0"/>
              <a:t>βάρους 36.8</a:t>
            </a:r>
            <a:r>
              <a:rPr lang="en-US" altLang="el-GR" sz="2400" dirty="0" smtClean="0"/>
              <a:t>gr</a:t>
            </a:r>
            <a:r>
              <a:rPr lang="el-GR" altLang="el-GR" sz="2400" dirty="0" smtClean="0"/>
              <a:t> και χρησιμοποιείται για αύξηση της μυϊκής δύναμης με παραγόμενη αντίσταση-πίεση στην εισπνοή από -9 έως -41</a:t>
            </a:r>
            <a:r>
              <a:rPr lang="en-US" altLang="el-GR" sz="2400" dirty="0" smtClean="0"/>
              <a:t>cmH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</a:t>
            </a:r>
          </a:p>
          <a:p>
            <a:pPr marL="179388" indent="-179388" eaLnBrk="1" hangingPunct="1"/>
            <a:r>
              <a:rPr lang="el-GR" altLang="el-GR" sz="2400" dirty="0" smtClean="0"/>
              <a:t>Αποτελείται από ένα επιστόμιο, μια μονόδρομη βαλβίδα και το ελατήριο αντίστασης, του οποίου η ισχύς ρυθμίζεται από την περιστρεφόμενη λαβή του επιστομίου</a:t>
            </a:r>
          </a:p>
          <a:p>
            <a:pPr marL="179388" indent="-179388" algn="r" eaLnBrk="1" hangingPunct="1">
              <a:buFont typeface="Wingdings" pitchFamily="2" charset="2"/>
              <a:buNone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Crisafulli et al., 2007; Moodie et al., 2011)</a:t>
            </a:r>
            <a:endParaRPr lang="el-GR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4208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(δύναμη</a:t>
            </a:r>
            <a:r>
              <a:rPr lang="el-GR" altLang="el-GR" sz="2800" dirty="0" smtClean="0"/>
              <a:t>) 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400" b="0" dirty="0" smtClean="0"/>
              <a:t>(2 </a:t>
            </a:r>
            <a:r>
              <a:rPr lang="el-GR" altLang="el-GR" sz="2400" b="0" dirty="0"/>
              <a:t>από </a:t>
            </a:r>
            <a:r>
              <a:rPr lang="el-GR" altLang="el-GR" sz="2400" b="0" dirty="0" smtClean="0"/>
              <a:t>4)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pPr marL="179388" indent="-179388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Συσκευή Αντίστασης – Πίεσης μέσω Ελατηρίου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“Threshold”</a:t>
            </a:r>
            <a:endParaRPr lang="el-GR" altLang="el-GR" sz="1000" dirty="0" smtClean="0">
              <a:latin typeface="Times New Roman" pitchFamily="18" charset="0"/>
            </a:endParaRPr>
          </a:p>
        </p:txBody>
      </p:sp>
      <p:pic>
        <p:nvPicPr>
          <p:cNvPr id="35844" name="Picture 5" descr="Threshold IMT">
            <a:hlinkClick r:id="rId2" tooltip="Threshold IM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27152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Respironics Threshold IMT - Inspiratory Muscle Training, 10/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2241" r="4271" b="10339"/>
          <a:stretch/>
        </p:blipFill>
        <p:spPr bwMode="auto">
          <a:xfrm>
            <a:off x="1115616" y="2271522"/>
            <a:ext cx="2548128" cy="346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464" y="5734050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healthcare.philips.com</a:t>
            </a:r>
            <a:endParaRPr lang="el-GR" sz="1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9972" y="4431762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healthcare.philips.com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8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(δύναμη) </a:t>
            </a:r>
            <a:br>
              <a:rPr lang="el-GR" altLang="el-GR" sz="2800" dirty="0"/>
            </a:br>
            <a:r>
              <a:rPr lang="el-GR" altLang="el-GR" sz="2400" b="0" dirty="0" smtClean="0"/>
              <a:t>(3 </a:t>
            </a:r>
            <a:r>
              <a:rPr lang="el-GR" altLang="el-GR" sz="2400" b="0" dirty="0"/>
              <a:t>από </a:t>
            </a:r>
            <a:r>
              <a:rPr lang="el-GR" altLang="el-GR" sz="2400" b="0" dirty="0" smtClean="0"/>
              <a:t>4)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/>
          </a:bodyPr>
          <a:lstStyle/>
          <a:p>
            <a:pPr marL="179388" indent="-179388" eaLnBrk="1" hangingPunct="1">
              <a:buFont typeface="Wingdings" pitchFamily="2" charset="2"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Συσκευή Αντίστασης – Πίεσης μέσω Ελατηρίου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“Threshold”</a:t>
            </a:r>
            <a:endParaRPr lang="el-GR" altLang="el-GR" sz="2400" b="1" dirty="0" smtClean="0">
              <a:solidFill>
                <a:srgbClr val="004B82"/>
              </a:solidFill>
            </a:endParaRPr>
          </a:p>
          <a:p>
            <a:pPr marL="179388" indent="-179388" eaLnBrk="1" hangingPunct="1">
              <a:lnSpc>
                <a:spcPct val="110000"/>
              </a:lnSpc>
              <a:defRPr/>
            </a:pPr>
            <a:r>
              <a:rPr lang="el-GR" altLang="el-GR" sz="2400" dirty="0" smtClean="0"/>
              <a:t>Η συσκευή, μετά την αφαίρεση του επιστομίου, μέσω συνδετήρα, τοποθετείται στον ενδοτραχειακό ή στο σωλήνα τραχειοστομίας και ο ασθενής εισπνέει, όπου για να προκαλέσει ροή αέρα απαιτείται σύσπαση εισπνευστικών μυών μεγαλύτερης πίεσης </a:t>
            </a:r>
            <a:r>
              <a:rPr lang="en-US" altLang="el-GR" sz="2400" b="1" dirty="0" smtClean="0"/>
              <a:t>Vs</a:t>
            </a:r>
            <a:r>
              <a:rPr lang="el-GR" altLang="el-GR" sz="2400" dirty="0" smtClean="0"/>
              <a:t> της προκαθορισμένης αντίστασης της συσκευής, μέσω του ελατηρίου με άνοιγμα της μονόδρομης βαλβίδας</a:t>
            </a:r>
          </a:p>
          <a:p>
            <a:pPr marL="179388" indent="-179388" eaLnBrk="1" hangingPunct="1">
              <a:lnSpc>
                <a:spcPct val="110000"/>
              </a:lnSpc>
              <a:defRPr/>
            </a:pPr>
            <a:r>
              <a:rPr lang="el-GR" altLang="el-GR" sz="2400" dirty="0" smtClean="0"/>
              <a:t>Η αντίσταση στην εισπνοή είναι ελεγχόμενη, σταθερή, σε όλη την εισπνοή, ανεξάρτητη της συχνότητας ροής, του τύπου αναπνοής και δεν απαιτείται η παρακολούθηση του ασθενή</a:t>
            </a:r>
          </a:p>
          <a:p>
            <a:pPr marL="179388" indent="-179388" eaLnBrk="1" hangingPunct="1">
              <a:lnSpc>
                <a:spcPct val="110000"/>
              </a:lnSpc>
              <a:defRPr/>
            </a:pPr>
            <a:r>
              <a:rPr lang="el-GR" altLang="el-GR" sz="2400" dirty="0" smtClean="0"/>
              <a:t>Με την </a:t>
            </a:r>
            <a:r>
              <a:rPr lang="en-US" altLang="el-GR" sz="2400" dirty="0" smtClean="0"/>
              <a:t>“Threshold” </a:t>
            </a:r>
            <a:r>
              <a:rPr lang="el-GR" altLang="el-GR" sz="2400" dirty="0" smtClean="0"/>
              <a:t>αυξάνεται η ταχύτητα εισπνευστικής σύσπασης ελαττώνοντας το χρόνο εισπνοής και αυξάνοντας το χρόνο της εκπνοής-χάλασης μειώνοντας έτσι τον δυναμικό υπεραερισμό και την εισπνευστική κόπωση 	</a:t>
            </a:r>
            <a:endParaRPr lang="en-US" altLang="el-GR" sz="2400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Martin et al., 2002; Crissafulli et al., 2007; Gosselink et al, 2011)</a:t>
            </a:r>
            <a:endParaRPr lang="el-GR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37848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57" y="2198297"/>
            <a:ext cx="2757535" cy="26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2800" dirty="0"/>
              <a:t>Συσκευές-μέθοδοι εξάσκησης στα προγράμματα άσκησης εισπνευστικών μυών ασθενών ΜΕΘ υπό Ε.Μ.Α. (δύναμη) </a:t>
            </a:r>
            <a:br>
              <a:rPr lang="el-GR" altLang="el-GR" sz="2800" dirty="0"/>
            </a:br>
            <a:r>
              <a:rPr lang="el-GR" altLang="el-GR" sz="2400" b="0" dirty="0" smtClean="0"/>
              <a:t>(4 </a:t>
            </a:r>
            <a:r>
              <a:rPr lang="el-GR" altLang="el-GR" sz="2400" b="0" dirty="0"/>
              <a:t>από </a:t>
            </a:r>
            <a:r>
              <a:rPr lang="el-GR" altLang="el-GR" sz="2400" b="0" dirty="0" smtClean="0"/>
              <a:t>4)</a:t>
            </a:r>
            <a:endParaRPr lang="el-GR" altLang="el-GR" sz="2800" b="1" dirty="0" smtClean="0">
              <a:solidFill>
                <a:schemeClr val="hlink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71724" y="1124744"/>
            <a:ext cx="8229600" cy="13681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Τροποποιημένη Συσκευή Αντίστασης – Πίεσης μέσω Ελατηρίου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“Threshold”</a:t>
            </a:r>
            <a:r>
              <a:rPr lang="el-GR" altLang="el-GR" sz="2400" b="1" dirty="0" smtClean="0">
                <a:solidFill>
                  <a:srgbClr val="004B82"/>
                </a:solidFill>
              </a:rPr>
              <a:t> για ασθενή επεμβατικού μηχανικού αερισμού με τραχειοστομία</a:t>
            </a:r>
            <a:endParaRPr lang="en-US" altLang="el-GR" sz="2400" b="1" dirty="0" smtClean="0">
              <a:solidFill>
                <a:srgbClr val="004B82"/>
              </a:solidFill>
            </a:endParaRPr>
          </a:p>
          <a:p>
            <a:pPr marL="179388" indent="-179388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200" dirty="0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 smtClean="0">
                <a:latin typeface="+mn-lt"/>
              </a:rPr>
              <a:t>Εικόνα 2, Εικόνα 3, Εικόνα 4,</a:t>
            </a:r>
            <a:r>
              <a:rPr lang="en-US" sz="1200" dirty="0" smtClean="0">
                <a:latin typeface="+mn-lt"/>
              </a:rPr>
              <a:t>Funda </a:t>
            </a:r>
            <a:r>
              <a:rPr lang="en-US" sz="1200" dirty="0">
                <a:latin typeface="+mn-lt"/>
              </a:rPr>
              <a:t>Yasar, Canturk Tasci, Sema Savci, et al., “Pulmonary Rehabilitation Using Modified Threshold Inspiratory Muscle Trainer (IMT) in Patients with Tetraplegia,” Case Reports in Medicine, vol. 2012, Article ID 587901, 3 pages, 2012. </a:t>
            </a:r>
            <a:r>
              <a:rPr lang="en-US" sz="1200" dirty="0" smtClean="0">
                <a:latin typeface="+mn-lt"/>
              </a:rPr>
              <a:t>doi:10.1155/2012/587901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3"/>
              </a:rPr>
              <a:t>CC BY 3.0</a:t>
            </a:r>
            <a:endParaRPr lang="en-US" sz="1200" dirty="0">
              <a:latin typeface="+mn-lt"/>
            </a:endParaRPr>
          </a:p>
          <a:p>
            <a:endParaRPr lang="el-GR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" y="2172745"/>
            <a:ext cx="3233678" cy="26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05" y="2172745"/>
            <a:ext cx="3254797" cy="42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b="1" dirty="0" smtClean="0"/>
              <a:t>Παράμετροι αξιολόγησης προγραμμάτων άσκησης εισπνευστικών μυών σε ασθενείς Μ.Ε.Θ. υπό επεμβατικό μηχανικό αερισμό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Μέγιστη Εισπνευστική Πίεση (</a:t>
            </a:r>
            <a:r>
              <a:rPr lang="en-US" altLang="el-GR" sz="2200" dirty="0" smtClean="0"/>
              <a:t>PImax</a:t>
            </a:r>
            <a:r>
              <a:rPr lang="el-GR" altLang="el-GR" sz="2200" dirty="0" smtClean="0"/>
              <a:t>)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Μέγιστη Εκπνευστική Πίεση</a:t>
            </a:r>
            <a:r>
              <a:rPr lang="en-US" altLang="el-GR" sz="2200" dirty="0" smtClean="0"/>
              <a:t> (PEmax)</a:t>
            </a:r>
            <a:endParaRPr lang="el-GR" altLang="el-GR" sz="2200" dirty="0" smtClean="0"/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Δείκτης </a:t>
            </a:r>
            <a:r>
              <a:rPr lang="en-US" altLang="el-GR" sz="2200" dirty="0" smtClean="0"/>
              <a:t>Tobin </a:t>
            </a:r>
            <a:r>
              <a:rPr lang="el-GR" altLang="el-GR" sz="2200" dirty="0" smtClean="0"/>
              <a:t>(δείκτης ταχείας επιπόλαιης αναπνοής)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Αναπνεόμενος όγκος, κατά λεπτό αερισμός, ζωτική χωρητικότητα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Αριθμός, ποσοστά αποσωληνοθέντων ασθενών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Αριθμός, ποσοστά ασθενών που τραχειοστομήθηκαν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Αριθμός, ποσοστά ασθενών που επαναδιασωληνώθηκαν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Αριθμός, ποσοστά θνητότητας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Χρόνος αποδέσμευσης από τον Ε.Μ.Α.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Συνολικός  χρόνος Ε.Μ.Α.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 ασθενών, χρόνος εφαρμογής Μη Επεμβατικού Μηχανικού Αερισμού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Χρόνος παραμονής στη Μ.Ε.Θ., νοσοκομείο</a:t>
            </a:r>
          </a:p>
          <a:p>
            <a:pPr marL="182563" indent="-182563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Αριθμός, ποσοστά παρενεργειών Π.Α.ΕΙΣ.Μ.</a:t>
            </a:r>
          </a:p>
          <a:p>
            <a:pPr marL="182563" indent="-182563" algn="just" eaLnBrk="1" hangingPunct="1">
              <a:lnSpc>
                <a:spcPct val="90000"/>
              </a:lnSpc>
              <a:buFontTx/>
              <a:buChar char="-"/>
            </a:pPr>
            <a:r>
              <a:rPr lang="el-GR" altLang="el-GR" sz="2200" dirty="0" smtClean="0"/>
              <a:t>Αύξηση αντίστασης συσκευής εξάσκησης</a:t>
            </a:r>
            <a:r>
              <a:rPr lang="en-US" altLang="el-GR" sz="2200" dirty="0" smtClean="0"/>
              <a:t> 		</a:t>
            </a:r>
            <a:r>
              <a:rPr lang="el-GR" altLang="el-GR" sz="1200" dirty="0" smtClean="0"/>
              <a:t>(</a:t>
            </a:r>
            <a:r>
              <a:rPr lang="en-US" altLang="el-GR" sz="1200" dirty="0" smtClean="0"/>
              <a:t>Moodie et al., 2011</a:t>
            </a:r>
            <a:r>
              <a:rPr lang="el-GR" altLang="el-GR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19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800" b="1" dirty="0" smtClean="0"/>
              <a:t>Αξιολόγηση</a:t>
            </a:r>
            <a:r>
              <a:rPr lang="en-US" altLang="el-GR" sz="2800" b="1" dirty="0" smtClean="0"/>
              <a:t> Pimax </a:t>
            </a:r>
            <a:r>
              <a:rPr lang="el-GR" altLang="el-GR" sz="2800" b="1" dirty="0" smtClean="0"/>
              <a:t>σε ασθενείς ΜΕΘ υπό επεμβατικό μηχανικό αερισμό </a:t>
            </a:r>
            <a:r>
              <a:rPr lang="el-GR" altLang="el-GR" sz="2400" b="0" dirty="0" smtClean="0"/>
              <a:t>(1 από 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l-GR" altLang="el-GR" sz="2400" dirty="0" smtClean="0"/>
              <a:t>Είναι η πιο συνήθης παράμετρος αξιολόγησης στα Π.Α.ΕΙΣ.Μ.</a:t>
            </a:r>
          </a:p>
          <a:p>
            <a:pPr>
              <a:defRPr/>
            </a:pPr>
            <a:r>
              <a:rPr lang="el-GR" altLang="el-GR" sz="2400" dirty="0" smtClean="0"/>
              <a:t>Αποτελεί αξιόπιστο δείκτη απο-σωλήνωσης</a:t>
            </a:r>
            <a:r>
              <a:rPr lang="el-GR" altLang="el-GR" sz="2400" dirty="0"/>
              <a:t> </a:t>
            </a:r>
            <a:endParaRPr lang="el-GR" altLang="el-GR" sz="2400" dirty="0" smtClean="0"/>
          </a:p>
          <a:p>
            <a:pPr>
              <a:defRPr/>
            </a:pPr>
            <a:r>
              <a:rPr lang="el-GR" altLang="el-GR" sz="2400" dirty="0" smtClean="0"/>
              <a:t>Είναι έγκυρη μέτρηση με τιμή διάκρισης -25</a:t>
            </a:r>
            <a:r>
              <a:rPr lang="en-US" altLang="el-GR" sz="2400" dirty="0" smtClean="0"/>
              <a:t>cmH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 (ευαισθησία 0.95 και ειδικότητα 0.42)</a:t>
            </a:r>
          </a:p>
          <a:p>
            <a:pPr>
              <a:defRPr/>
            </a:pPr>
            <a:r>
              <a:rPr lang="el-GR" altLang="el-GR" sz="2400" dirty="0" smtClean="0"/>
              <a:t>Φυσιολογικές τιμές ενηλίκων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  <a:r>
              <a:rPr lang="el-GR" altLang="el-GR" sz="2400" dirty="0" smtClean="0">
                <a:cs typeface="Times New Roman" pitchFamily="18" charset="0"/>
              </a:rPr>
              <a:t>♂</a:t>
            </a:r>
            <a:r>
              <a:rPr lang="el-GR" altLang="el-GR" sz="2400" dirty="0" smtClean="0">
                <a:solidFill>
                  <a:srgbClr val="004B82"/>
                </a:solidFill>
                <a:cs typeface="Times New Roman" pitchFamily="18" charset="0"/>
              </a:rPr>
              <a:t> </a:t>
            </a:r>
            <a:r>
              <a:rPr lang="el-GR" altLang="el-GR" sz="2400" dirty="0" smtClean="0">
                <a:cs typeface="Times New Roman" pitchFamily="18" charset="0"/>
              </a:rPr>
              <a:t>-104 έως -129</a:t>
            </a:r>
            <a:r>
              <a:rPr lang="en-US" altLang="el-GR" sz="2400" dirty="0" smtClean="0"/>
              <a:t>cmH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, </a:t>
            </a:r>
            <a:r>
              <a:rPr lang="el-GR" altLang="el-GR" sz="2400" b="1" dirty="0" smtClean="0">
                <a:cs typeface="Times New Roman" pitchFamily="18" charset="0"/>
              </a:rPr>
              <a:t>♀</a:t>
            </a:r>
            <a:r>
              <a:rPr lang="el-GR" altLang="el-GR" sz="2400" dirty="0" smtClean="0">
                <a:cs typeface="Times New Roman" pitchFamily="18" charset="0"/>
              </a:rPr>
              <a:t> -70 έως -98</a:t>
            </a:r>
            <a:r>
              <a:rPr lang="en-US" altLang="el-GR" sz="2400" dirty="0" smtClean="0"/>
              <a:t>cmH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O </a:t>
            </a:r>
          </a:p>
          <a:p>
            <a:pPr marL="182563" indent="-182563" algn="r" eaLnBrk="1" hangingPunct="1">
              <a:buFontTx/>
              <a:buNone/>
              <a:defRPr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Moodie et al., 2011; Cader et al., 2013)</a:t>
            </a:r>
          </a:p>
          <a:p>
            <a:pPr marL="182563" indent="-182563" algn="r" eaLnBrk="1" hangingPunct="1">
              <a:buFontTx/>
              <a:buNone/>
              <a:defRPr/>
            </a:pPr>
            <a:endParaRPr lang="en-US" altLang="el-GR" sz="1200" dirty="0" smtClean="0">
              <a:latin typeface="Times New Roman" pitchFamily="18" charset="0"/>
            </a:endParaRPr>
          </a:p>
        </p:txBody>
      </p:sp>
      <p:pic>
        <p:nvPicPr>
          <p:cNvPr id="39940" name="Picture 5" descr="{short description of imag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8100"/>
            <a:ext cx="3456384" cy="283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6550543"/>
            <a:ext cx="2448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  <a:hlinkClick r:id="rId3"/>
              </a:rPr>
              <a:t>rtboardreview.com</a:t>
            </a:r>
            <a:endParaRPr lang="el-G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96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Αξιολόγηση</a:t>
            </a:r>
            <a:r>
              <a:rPr lang="en-US" altLang="el-GR" sz="2800" dirty="0"/>
              <a:t> Pimax </a:t>
            </a:r>
            <a:r>
              <a:rPr lang="el-GR" altLang="el-GR" sz="2800" dirty="0"/>
              <a:t>σε ασθενείς ΜΕΘ υπό επεμβατικό μηχανικό </a:t>
            </a:r>
            <a:r>
              <a:rPr lang="el-GR" altLang="el-GR" sz="2800" dirty="0" smtClean="0"/>
              <a:t>αερισμό </a:t>
            </a:r>
            <a:r>
              <a:rPr lang="el-GR" altLang="el-GR" sz="2400" b="0" dirty="0" smtClean="0"/>
              <a:t>(2 </a:t>
            </a:r>
            <a:r>
              <a:rPr lang="el-GR" altLang="el-GR" sz="2400" b="0" dirty="0"/>
              <a:t>από 2)</a:t>
            </a:r>
            <a:endParaRPr lang="el-GR" altLang="el-GR" sz="2400" b="1" dirty="0" smtClean="0">
              <a:solidFill>
                <a:schemeClr val="hlink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182563" indent="-182563" algn="ctr" eaLnBrk="1" hangingPunct="1">
              <a:buFont typeface="Wingdings" pitchFamily="2" charset="2"/>
              <a:buNone/>
              <a:defRPr/>
            </a:pPr>
            <a:r>
              <a:rPr lang="el-GR" altLang="el-GR" sz="2200" b="1" dirty="0" smtClean="0">
                <a:solidFill>
                  <a:srgbClr val="004B82"/>
                </a:solidFill>
              </a:rPr>
              <a:t>Τρόπος αξιολόγησης κατά 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Caruso et al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.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 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(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1999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)</a:t>
            </a:r>
            <a:endParaRPr lang="en-US" altLang="el-GR" sz="2200" b="1" dirty="0" smtClean="0">
              <a:solidFill>
                <a:srgbClr val="004B82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l-GR" altLang="el-GR" sz="2200" dirty="0" smtClean="0"/>
              <a:t>Ασθενής σε ημικαθιστή θέση 45</a:t>
            </a:r>
            <a:r>
              <a:rPr lang="el-GR" altLang="el-GR" sz="2200" baseline="30000" dirty="0" smtClean="0"/>
              <a:t>0</a:t>
            </a:r>
            <a:r>
              <a:rPr lang="el-GR" altLang="el-GR" sz="2200" dirty="0" smtClean="0"/>
              <a:t>, καθαρός από βρογχικές εκκρίσεις με βρογχοαναρρόφηση </a:t>
            </a:r>
          </a:p>
          <a:p>
            <a:pPr>
              <a:lnSpc>
                <a:spcPct val="110000"/>
              </a:lnSpc>
              <a:defRPr/>
            </a:pPr>
            <a:r>
              <a:rPr lang="el-GR" altLang="el-GR" sz="2200" dirty="0" smtClean="0"/>
              <a:t>Πίεση αεροθαλάμου ενδοτραχειακού σωλήνα ή τραχειοστομίας 8-10</a:t>
            </a:r>
            <a:r>
              <a:rPr lang="en-US" altLang="el-GR" sz="2200" dirty="0" smtClean="0"/>
              <a:t>cmH</a:t>
            </a:r>
            <a:r>
              <a:rPr lang="en-US" altLang="el-GR" sz="2200" baseline="-25000" dirty="0" smtClean="0"/>
              <a:t>2</a:t>
            </a:r>
            <a:r>
              <a:rPr lang="en-US" altLang="el-GR" sz="2200" dirty="0" smtClean="0"/>
              <a:t>O</a:t>
            </a:r>
          </a:p>
          <a:p>
            <a:pPr>
              <a:lnSpc>
                <a:spcPct val="110000"/>
              </a:lnSpc>
              <a:defRPr/>
            </a:pPr>
            <a:r>
              <a:rPr lang="el-GR" altLang="el-GR" sz="2200" dirty="0" smtClean="0"/>
              <a:t>Αποσύνδεση από τον αναπνευστήρα, εφαρμογή μονόδρομης βαλβίδας στο στόμιο του σωλήνα, συνδεδεμένης με ηλεκτρονικό μανόμετρο, η οποία δυσκολεύει την εισπνοή και επιτρέπει ελεύθερα την εκπνοή</a:t>
            </a:r>
          </a:p>
          <a:p>
            <a:pPr>
              <a:lnSpc>
                <a:spcPct val="110000"/>
              </a:lnSpc>
              <a:defRPr/>
            </a:pPr>
            <a:r>
              <a:rPr lang="el-GR" altLang="el-GR" sz="2200" dirty="0" smtClean="0"/>
              <a:t>Ο ασθενής εκτελεί 3 μέγιστες προσπάθειες εισπνοής-εκπνοής για 20 </a:t>
            </a:r>
            <a:r>
              <a:rPr lang="en-US" altLang="el-GR" sz="2200" dirty="0" smtClean="0"/>
              <a:t>sec</a:t>
            </a:r>
            <a:r>
              <a:rPr lang="el-GR" altLang="el-GR" sz="2200" dirty="0" smtClean="0"/>
              <a:t>, με ανάπαυση 2΄μεταξύ των δοκιμασιών και επανασυνδέεται με τον αναπνευστήρα. Καταγράφεται η μέγιστη αρνητική πίεση</a:t>
            </a:r>
          </a:p>
          <a:p>
            <a:pPr>
              <a:lnSpc>
                <a:spcPct val="110000"/>
              </a:lnSpc>
              <a:defRPr/>
            </a:pPr>
            <a:r>
              <a:rPr lang="el-GR" altLang="el-GR" sz="2200" dirty="0" smtClean="0"/>
              <a:t>Αξιόπιστος τρόπος αξιολόγησης </a:t>
            </a:r>
            <a:r>
              <a:rPr lang="en-US" altLang="el-GR" sz="2200" dirty="0" smtClean="0"/>
              <a:t>					</a:t>
            </a:r>
            <a:endParaRPr lang="el-GR" altLang="el-GR" sz="2200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el-GR" altLang="el-GR" sz="1400" dirty="0"/>
              <a:t>	</a:t>
            </a:r>
            <a:r>
              <a:rPr lang="el-GR" altLang="el-GR" sz="1200" dirty="0" smtClean="0"/>
              <a:t>(</a:t>
            </a:r>
            <a:r>
              <a:rPr lang="en-US" altLang="el-GR" sz="1200" dirty="0" smtClean="0"/>
              <a:t>Sprague &amp; Hopkins, 2003; Martin et al., 2011; Moodie et al., 2011)</a:t>
            </a:r>
            <a:r>
              <a:rPr lang="el-GR" altLang="el-GR" sz="1200" dirty="0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l-GR" altLang="el-GR" sz="1200" dirty="0" smtClean="0">
              <a:latin typeface="Times New Roman" pitchFamily="18" charset="0"/>
              <a:hlinkClick r:id="rId2"/>
            </a:endParaRPr>
          </a:p>
          <a:p>
            <a:pPr marL="182563" indent="-182563" algn="just" eaLnBrk="1" hangingPunct="1">
              <a:buFont typeface="Wingdings" pitchFamily="2" charset="2"/>
              <a:buNone/>
              <a:defRPr/>
            </a:pPr>
            <a:endParaRPr lang="en-US" altLang="el-GR" sz="1200" dirty="0" smtClean="0">
              <a:latin typeface="Times New Roman" pitchFamily="18" charset="0"/>
            </a:endParaRPr>
          </a:p>
          <a:p>
            <a:pPr marL="182563" indent="-182563" algn="just" eaLnBrk="1" hangingPunct="1">
              <a:buFont typeface="Wingdings" pitchFamily="2" charset="2"/>
              <a:buNone/>
              <a:defRPr/>
            </a:pPr>
            <a:endParaRPr lang="en-US" altLang="el-GR" sz="1400" dirty="0" smtClean="0">
              <a:latin typeface="Times New Roman" pitchFamily="18" charset="0"/>
            </a:endParaRPr>
          </a:p>
          <a:p>
            <a:pPr marL="182563" indent="-182563" algn="just" eaLnBrk="1" hangingPunct="1">
              <a:buFont typeface="Wingdings" pitchFamily="2" charset="2"/>
              <a:buNone/>
              <a:defRPr/>
            </a:pPr>
            <a:endParaRPr lang="en-US" altLang="el-GR" sz="1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b="1" dirty="0" smtClean="0"/>
              <a:t>Αξιολόγηση</a:t>
            </a:r>
            <a:r>
              <a:rPr lang="en-US" altLang="el-GR" sz="2400" b="1" dirty="0" smtClean="0"/>
              <a:t> </a:t>
            </a:r>
            <a:r>
              <a:rPr lang="el-GR" altLang="el-GR" sz="2400" b="1" dirty="0" smtClean="0"/>
              <a:t>δείκτη </a:t>
            </a:r>
            <a:r>
              <a:rPr lang="en-US" altLang="el-GR" sz="2400" b="1" dirty="0" smtClean="0"/>
              <a:t>TOBIN </a:t>
            </a:r>
            <a:r>
              <a:rPr lang="el-GR" altLang="el-GR" sz="2400" b="1" dirty="0" smtClean="0"/>
              <a:t>στα προγράμματα άσκησης εισπνευστικών μυών σε ασθενείς </a:t>
            </a:r>
            <a:r>
              <a:rPr lang="el-GR" altLang="el-GR" sz="2400" dirty="0" smtClean="0"/>
              <a:t>ΜΕΘ</a:t>
            </a:r>
            <a:r>
              <a:rPr lang="el-GR" altLang="el-GR" sz="2400" b="1" dirty="0" smtClean="0"/>
              <a:t> υπό επεμβατικό μηχανικό αερισμό</a:t>
            </a:r>
            <a:r>
              <a:rPr lang="en-US" altLang="el-GR" sz="2400" b="1" dirty="0" smtClean="0"/>
              <a:t> </a:t>
            </a:r>
            <a:endParaRPr lang="el-GR" altLang="el-GR" sz="24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r>
              <a:rPr lang="el-GR" altLang="el-GR" sz="2200" dirty="0" smtClean="0"/>
              <a:t>Ανερχόμενη παράμετρος αξιολόγησης</a:t>
            </a:r>
          </a:p>
          <a:p>
            <a:r>
              <a:rPr lang="el-GR" altLang="el-GR" sz="2200" dirty="0" smtClean="0"/>
              <a:t>Ο δείκτης </a:t>
            </a:r>
            <a:r>
              <a:rPr lang="en-US" altLang="el-GR" sz="2200" dirty="0" smtClean="0"/>
              <a:t>Tobin</a:t>
            </a:r>
            <a:r>
              <a:rPr lang="el-GR" altLang="el-GR" sz="2200" dirty="0" smtClean="0"/>
              <a:t> ή δείκτης ταχείας επιπόλαιης αναπνοής </a:t>
            </a:r>
            <a:r>
              <a:rPr lang="el-GR" altLang="el-GR" sz="2200" b="1" dirty="0" smtClean="0"/>
              <a:t>αξιολογεί το πρότυπο αναπνοής</a:t>
            </a:r>
            <a:r>
              <a:rPr lang="el-GR" altLang="el-GR" sz="2200" dirty="0" smtClean="0"/>
              <a:t> του ασθενή και ισούται με το κλάσμα του αριθμού των αναπνοών το λεπτό διά του αναπνεόμενου όγκου αέρα </a:t>
            </a:r>
          </a:p>
          <a:p>
            <a:r>
              <a:rPr lang="el-GR" altLang="el-GR" sz="2200" dirty="0" smtClean="0"/>
              <a:t>Αποτελεί αξιόπιστο δείκτη αποδιασωλήνωσης [υψηλές τιμές &gt; 105 αναπνοές/</a:t>
            </a:r>
            <a:r>
              <a:rPr lang="en-US" altLang="el-GR" sz="2200" dirty="0" smtClean="0"/>
              <a:t>min/L</a:t>
            </a:r>
            <a:r>
              <a:rPr lang="el-GR" altLang="el-GR" sz="2200" dirty="0" smtClean="0"/>
              <a:t> παραπέμπουν σε ανεπάρκεια αποδέσμευσης από τον Ε.Μ.Α.)</a:t>
            </a:r>
          </a:p>
          <a:p>
            <a:r>
              <a:rPr lang="el-GR" altLang="el-GR" sz="2200" dirty="0" smtClean="0"/>
              <a:t>Παρουσιάζει ευαισθησία 0.97 και ειδικότητα 0.64</a:t>
            </a:r>
          </a:p>
          <a:p>
            <a:pPr marL="182563" indent="-182563" algn="ctr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l-GR" altLang="el-GR" sz="2200" b="1" dirty="0" smtClean="0">
                <a:solidFill>
                  <a:srgbClr val="004B82"/>
                </a:solidFill>
              </a:rPr>
              <a:t>Τρόπος αξιολόγησης κατά 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Yang &amp; Tobin 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(</a:t>
            </a:r>
            <a:r>
              <a:rPr lang="en-US" altLang="el-GR" sz="2200" b="1" dirty="0" smtClean="0">
                <a:solidFill>
                  <a:srgbClr val="004B82"/>
                </a:solidFill>
              </a:rPr>
              <a:t>1991</a:t>
            </a:r>
            <a:r>
              <a:rPr lang="el-GR" altLang="el-GR" sz="2200" b="1" dirty="0" smtClean="0">
                <a:solidFill>
                  <a:srgbClr val="004B82"/>
                </a:solidFill>
              </a:rPr>
              <a:t>)</a:t>
            </a:r>
            <a:endParaRPr lang="en-US" altLang="el-GR" sz="2200" b="1" dirty="0" smtClean="0">
              <a:solidFill>
                <a:srgbClr val="004B82"/>
              </a:solidFill>
            </a:endParaRPr>
          </a:p>
          <a:p>
            <a:r>
              <a:rPr lang="el-GR" altLang="el-GR" sz="2200" dirty="0" smtClean="0"/>
              <a:t>Ο ασθενής σε  ημικαθιστή θέση 45</a:t>
            </a:r>
            <a:r>
              <a:rPr lang="el-GR" altLang="el-GR" sz="2200" baseline="30000" dirty="0" smtClean="0"/>
              <a:t>0</a:t>
            </a:r>
            <a:r>
              <a:rPr lang="el-GR" altLang="el-GR" sz="2200" dirty="0" smtClean="0"/>
              <a:t> αποσυνδέεται από τον αναπνευστήρα για 1΄και με αυτόματη αναπνοή καταγράφεται η αναπνευστική συχνότητα, ο κατά λεπτό αερισμός μέσω σπιρόμετρου και υπολογίζεται το κλάσμα τους</a:t>
            </a:r>
          </a:p>
          <a:p>
            <a:pPr marL="182563" indent="-182563" algn="r" eaLnBrk="1" hangingPunct="1">
              <a:buFont typeface="Wingdings" pitchFamily="2" charset="2"/>
              <a:buNone/>
            </a:pPr>
            <a:endParaRPr lang="el-GR" altLang="el-GR" sz="1200" dirty="0" smtClean="0"/>
          </a:p>
          <a:p>
            <a:pPr marL="182563" indent="-182563" algn="r" eaLnBrk="1" hangingPunct="1">
              <a:buFont typeface="Wingdings" pitchFamily="2" charset="2"/>
              <a:buNone/>
            </a:pPr>
            <a:r>
              <a:rPr lang="el-GR" altLang="el-GR" sz="1200" dirty="0" smtClean="0"/>
              <a:t>(</a:t>
            </a:r>
            <a:r>
              <a:rPr lang="en-US" altLang="el-GR" sz="1200" dirty="0" smtClean="0"/>
              <a:t>Cader et al., 2010; Cader et al.,, 2013; Condessa et al., 2013)</a:t>
            </a:r>
            <a:endParaRPr lang="el-GR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1888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Περιεχόμενα</a:t>
            </a:r>
            <a:r>
              <a:rPr lang="en-US" altLang="el-GR" sz="4000" dirty="0" smtClean="0"/>
              <a:t>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2)</a:t>
            </a:r>
            <a:endParaRPr lang="el-GR" altLang="el-GR" sz="4000" dirty="0" smtClean="0"/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l-GR" altLang="el-GR" sz="2400" dirty="0" smtClean="0"/>
              <a:t>Συσκευές-μέθοδοι </a:t>
            </a:r>
            <a:r>
              <a:rPr lang="el-GR" altLang="el-GR" sz="2400" dirty="0"/>
              <a:t>εξάσκησης στα προγράμματα άσκησης εισπνευστικών μυών ασθενών ΜΕΘ υπο Ε.Μ.Α. (αντοχή) </a:t>
            </a:r>
          </a:p>
          <a:p>
            <a:r>
              <a:rPr lang="el-GR" altLang="el-GR" sz="2400" dirty="0" smtClean="0"/>
              <a:t>Συσκευές-μέθοδοι </a:t>
            </a:r>
            <a:r>
              <a:rPr lang="el-GR" altLang="el-GR" sz="2400" dirty="0"/>
              <a:t>εξάσκησης στα προγράμματα άσκησης εισπνευστικών μυών ασθενών ΜΕΘ υπο Ε.Μ.Α. (δύναμη)</a:t>
            </a:r>
          </a:p>
          <a:p>
            <a:r>
              <a:rPr lang="el-GR" altLang="el-GR" sz="2400" dirty="0" smtClean="0"/>
              <a:t>Παράμετροι αξιολόγησης προγραμμάτων άσκησης εισπνευστικών μυών σε ασθενείς Μ.Ε.Θ. υπό Ε.Μ.Α.</a:t>
            </a:r>
          </a:p>
          <a:p>
            <a:r>
              <a:rPr lang="el-GR" altLang="el-GR" sz="2400" dirty="0" smtClean="0"/>
              <a:t>Αξιολόγηση Pimax  σε ασθενείς υπό Ε.Μ.Α.</a:t>
            </a:r>
          </a:p>
          <a:p>
            <a:r>
              <a:rPr lang="el-GR" altLang="el-GR" sz="2400" dirty="0" smtClean="0"/>
              <a:t>Ενδείξεις έναρξης  Π.Α.ΕΙΣ.Μ.σε ασθενείς υπό Ε.Μ.Α.</a:t>
            </a:r>
          </a:p>
          <a:p>
            <a:r>
              <a:rPr lang="el-GR" altLang="el-GR" sz="2400" dirty="0" smtClean="0"/>
              <a:t>Ενδείξεις διακοπής  Π.Α.ΕΙΣ.Μ.σε ασθενείς υπό Ε.Μ.Α.</a:t>
            </a:r>
          </a:p>
          <a:p>
            <a:r>
              <a:rPr lang="el-GR" altLang="el-GR" sz="2400" dirty="0" smtClean="0"/>
              <a:t>Κλινική εφαρμογή Π.Α.ΕΙΣ.Μ.σε ασθενείς ΜΕΘ υπό Ε.Μ.Α</a:t>
            </a:r>
          </a:p>
          <a:p>
            <a:r>
              <a:rPr lang="el-GR" altLang="el-GR" sz="2400" dirty="0" smtClean="0"/>
              <a:t>Αποτελέσματα από την εφαρμογή Π.Α.ΕΙΣ.Μ.σε ασθενείς ΜΕΘ υπό Ε.Μ.Α</a:t>
            </a:r>
          </a:p>
          <a:p>
            <a:r>
              <a:rPr lang="el-GR" altLang="el-GR" sz="2400" dirty="0" smtClean="0"/>
              <a:t>Προτεινόμενο Π.Α.ΕΙΣ.Μ.σε ασθενείς ΜΕΘ υπό Ε.Μ.Α</a:t>
            </a:r>
          </a:p>
          <a:p>
            <a:r>
              <a:rPr lang="el-GR" altLang="el-GR" sz="2400" dirty="0" smtClean="0"/>
              <a:t>Προτεινόμενη βιβλιογραφία</a:t>
            </a:r>
          </a:p>
        </p:txBody>
      </p:sp>
    </p:spTree>
    <p:extLst>
      <p:ext uri="{BB962C8B-B14F-4D97-AF65-F5344CB8AC3E}">
        <p14:creationId xmlns:p14="http://schemas.microsoft.com/office/powerpoint/2010/main" val="2345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Ενδείξεις έναρξης προγράμματος άσκησης εισπνευστικών μυών σε ασθενείς ΜΕΘ υπό επεμβατικό μηχανικό αερισμό </a:t>
            </a:r>
            <a:r>
              <a:rPr lang="el-GR" altLang="el-GR" sz="2400" b="0" dirty="0" smtClean="0"/>
              <a:t>(1 από 2)</a:t>
            </a:r>
            <a:r>
              <a:rPr lang="en-US" altLang="el-GR" sz="2400" b="0" dirty="0" smtClean="0"/>
              <a:t> </a:t>
            </a:r>
            <a:endParaRPr lang="el-GR" altLang="el-GR" sz="2400" b="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Κλινικά σταθεροί ασθενείς σε εγρήγορση, συνεργάσιμοι (</a:t>
            </a:r>
            <a:r>
              <a:rPr lang="en-US" altLang="el-GR" sz="2400" dirty="0" smtClean="0"/>
              <a:t>Riker score 4)</a:t>
            </a:r>
          </a:p>
          <a:p>
            <a:r>
              <a:rPr lang="el-GR" altLang="el-GR" sz="2400" dirty="0" smtClean="0"/>
              <a:t>Αιμοδυναμικά σταθεροί, τουλάχιστον για 24 ώρες με ελάχιστη ενδοφλέβια φαρμακευτική υποστήριξη της αρτηριακής πίεσης</a:t>
            </a:r>
          </a:p>
          <a:p>
            <a:r>
              <a:rPr lang="el-GR" altLang="el-GR" sz="2400" dirty="0" smtClean="0"/>
              <a:t>Επαρκής ανταλλαγή αερίων με </a:t>
            </a:r>
            <a:r>
              <a:rPr lang="en-US" altLang="el-GR" sz="2400" dirty="0" smtClean="0"/>
              <a:t>PaO</a:t>
            </a:r>
            <a:r>
              <a:rPr lang="en-US" altLang="el-GR" sz="2400" baseline="-25000" dirty="0" smtClean="0"/>
              <a:t>2</a:t>
            </a:r>
            <a:r>
              <a:rPr lang="en-US" altLang="el-GR" sz="2400" dirty="0" smtClean="0"/>
              <a:t> </a:t>
            </a:r>
            <a:r>
              <a:rPr lang="en-US" altLang="el-GR" sz="2400" dirty="0" smtClean="0">
                <a:cs typeface="Tahoma" pitchFamily="34" charset="0"/>
              </a:rPr>
              <a:t>≥ 60mmHg </a:t>
            </a:r>
            <a:r>
              <a:rPr lang="el-GR" altLang="el-GR" sz="2400" dirty="0" smtClean="0">
                <a:cs typeface="Tahoma" pitchFamily="34" charset="0"/>
              </a:rPr>
              <a:t>και </a:t>
            </a:r>
            <a:r>
              <a:rPr lang="en-US" altLang="el-GR" sz="2400" dirty="0" smtClean="0">
                <a:cs typeface="Tahoma" pitchFamily="34" charset="0"/>
              </a:rPr>
              <a:t>FiO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 ≤</a:t>
            </a:r>
            <a:r>
              <a:rPr lang="el-GR" altLang="el-GR" sz="2400" dirty="0" smtClean="0">
                <a:cs typeface="Tahoma" pitchFamily="34" charset="0"/>
              </a:rPr>
              <a:t> </a:t>
            </a:r>
            <a:r>
              <a:rPr lang="en-US" altLang="el-GR" sz="2400" dirty="0" smtClean="0">
                <a:cs typeface="Tahoma" pitchFamily="34" charset="0"/>
              </a:rPr>
              <a:t>0</a:t>
            </a:r>
            <a:r>
              <a:rPr lang="el-GR" altLang="el-GR" sz="2400" dirty="0" smtClean="0">
                <a:cs typeface="Tahoma" pitchFamily="34" charset="0"/>
              </a:rPr>
              <a:t>.5</a:t>
            </a:r>
            <a:r>
              <a:rPr lang="en-US" altLang="el-GR" sz="2400" dirty="0" smtClean="0">
                <a:cs typeface="Tahoma" pitchFamily="34" charset="0"/>
              </a:rPr>
              <a:t>,</a:t>
            </a:r>
            <a:r>
              <a:rPr lang="el-GR" altLang="el-GR" sz="2400" dirty="0" smtClean="0">
                <a:cs typeface="Tahoma" pitchFamily="34" charset="0"/>
              </a:rPr>
              <a:t> χωρίς χορήγηση Ν.Ο.</a:t>
            </a:r>
          </a:p>
          <a:p>
            <a:r>
              <a:rPr lang="el-GR" altLang="el-GR" sz="2400" dirty="0" smtClean="0">
                <a:cs typeface="Tahoma" pitchFamily="34" charset="0"/>
              </a:rPr>
              <a:t>Ελεγχόμενος αερισμός ή </a:t>
            </a:r>
            <a:r>
              <a:rPr lang="en-US" altLang="el-GR" sz="2400" dirty="0" smtClean="0">
                <a:cs typeface="Tahoma" pitchFamily="34" charset="0"/>
              </a:rPr>
              <a:t>S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I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M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V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 ≤ 6 </a:t>
            </a:r>
            <a:r>
              <a:rPr lang="el-GR" altLang="el-GR" sz="2400" dirty="0" smtClean="0">
                <a:cs typeface="Tahoma" pitchFamily="34" charset="0"/>
              </a:rPr>
              <a:t>αναπνοές/λεπτό ή </a:t>
            </a:r>
            <a:r>
              <a:rPr lang="en-US" altLang="el-GR" sz="2400" dirty="0" smtClean="0">
                <a:cs typeface="Tahoma" pitchFamily="34" charset="0"/>
              </a:rPr>
              <a:t>Pressure Support ≤ 16cmH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O, P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E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E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P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r>
              <a:rPr lang="en-US" altLang="el-GR" sz="2400" dirty="0" smtClean="0">
                <a:cs typeface="Tahoma" pitchFamily="34" charset="0"/>
              </a:rPr>
              <a:t> ≤ 10cmH</a:t>
            </a:r>
            <a:r>
              <a:rPr lang="en-US" altLang="el-GR" sz="2400" baseline="-25000" dirty="0" smtClean="0">
                <a:cs typeface="Tahoma" pitchFamily="34" charset="0"/>
              </a:rPr>
              <a:t>2</a:t>
            </a:r>
            <a:r>
              <a:rPr lang="en-US" altLang="el-GR" sz="2400" dirty="0" smtClean="0">
                <a:cs typeface="Tahoma" pitchFamily="34" charset="0"/>
              </a:rPr>
              <a:t>O</a:t>
            </a:r>
            <a:endParaRPr lang="el-GR" altLang="el-GR" sz="2400" dirty="0" smtClean="0">
              <a:cs typeface="Tahoma" pitchFamily="34" charset="0"/>
            </a:endParaRPr>
          </a:p>
          <a:p>
            <a:r>
              <a:rPr lang="el-GR" altLang="el-GR" sz="2400" dirty="0" smtClean="0">
                <a:cs typeface="Tahoma" pitchFamily="34" charset="0"/>
              </a:rPr>
              <a:t>Μέση αρτηριακή πίεση &gt; 70</a:t>
            </a:r>
            <a:r>
              <a:rPr lang="en-US" altLang="el-GR" sz="2400" dirty="0" smtClean="0">
                <a:cs typeface="Tahoma" pitchFamily="34" charset="0"/>
              </a:rPr>
              <a:t>mmHg</a:t>
            </a:r>
            <a:endParaRPr lang="el-GR" altLang="el-GR" sz="2400" dirty="0" smtClean="0">
              <a:cs typeface="Tahoma" pitchFamily="34" charset="0"/>
            </a:endParaRPr>
          </a:p>
          <a:p>
            <a:pPr marL="182563" indent="-182563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200" dirty="0" smtClean="0"/>
              <a:t>(Γραμματοπούλου</a:t>
            </a:r>
            <a:r>
              <a:rPr lang="en-US" altLang="el-GR" sz="1200" dirty="0" smtClean="0"/>
              <a:t>, </a:t>
            </a:r>
            <a:r>
              <a:rPr lang="el-GR" altLang="el-GR" sz="1200" dirty="0" smtClean="0"/>
              <a:t>Τσάμης &amp; Ευαγγελοδήμου, 2013)</a:t>
            </a:r>
          </a:p>
        </p:txBody>
      </p:sp>
    </p:spTree>
    <p:extLst>
      <p:ext uri="{BB962C8B-B14F-4D97-AF65-F5344CB8AC3E}">
        <p14:creationId xmlns:p14="http://schemas.microsoft.com/office/powerpoint/2010/main" val="2133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altLang="el-GR" sz="2400" b="1" dirty="0" smtClean="0"/>
              <a:t>Ενδείξεις έναρξης προγράμματος άσκησης εισπνευστικών μυών σε ασθενείς ΜΕΘ υπό επεμβατικό μηχανικό αερισμό</a:t>
            </a:r>
            <a:r>
              <a:rPr lang="en-US" altLang="el-GR" sz="2400" b="1" dirty="0" smtClean="0"/>
              <a:t> </a:t>
            </a:r>
            <a:r>
              <a:rPr lang="el-GR" altLang="el-GR" sz="2400" b="0" dirty="0" smtClean="0"/>
              <a:t>(2 </a:t>
            </a:r>
            <a:r>
              <a:rPr lang="el-GR" altLang="el-GR" sz="2400" b="0" dirty="0"/>
              <a:t>από 2)</a:t>
            </a:r>
            <a:r>
              <a:rPr lang="en-US" altLang="el-GR" sz="2400" b="0" dirty="0"/>
              <a:t> </a:t>
            </a:r>
            <a:endParaRPr lang="el-GR" altLang="el-GR" sz="2400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l-GR" altLang="el-GR" sz="2400" dirty="0" smtClean="0">
                <a:cs typeface="Tahoma" pitchFamily="34" charset="0"/>
              </a:rPr>
              <a:t>Απουσία αιμόπτυσης, κυψελιδικής αιμοραγίας</a:t>
            </a:r>
          </a:p>
          <a:p>
            <a:r>
              <a:rPr lang="el-GR" altLang="el-GR" sz="2400" dirty="0" smtClean="0">
                <a:cs typeface="Tahoma" pitchFamily="34" charset="0"/>
              </a:rPr>
              <a:t>Σταθερή καρδιακή λειτουργία (όχι αρρυθμία ή συμφορητική καρδιακή ανεπάρκεια)</a:t>
            </a:r>
          </a:p>
          <a:p>
            <a:r>
              <a:rPr lang="el-GR" altLang="el-GR" sz="2400" dirty="0" smtClean="0">
                <a:cs typeface="Tahoma" pitchFamily="34" charset="0"/>
              </a:rPr>
              <a:t>Όχι σημαντικός πόνος στην αναπνοή (ασταθής θώρακας, κατάγματα πλευρών)</a:t>
            </a:r>
          </a:p>
          <a:p>
            <a:r>
              <a:rPr lang="el-GR" altLang="el-GR" sz="2400" dirty="0" smtClean="0">
                <a:cs typeface="Tahoma" pitchFamily="34" charset="0"/>
              </a:rPr>
              <a:t>≥ 36.5</a:t>
            </a:r>
            <a:r>
              <a:rPr lang="el-GR" altLang="el-GR" sz="2400" baseline="30000" dirty="0" smtClean="0">
                <a:cs typeface="Tahoma" pitchFamily="34" charset="0"/>
              </a:rPr>
              <a:t>0</a:t>
            </a:r>
            <a:r>
              <a:rPr lang="en-US" altLang="el-GR" sz="2400" dirty="0" smtClean="0">
                <a:cs typeface="Tahoma" pitchFamily="34" charset="0"/>
              </a:rPr>
              <a:t>C </a:t>
            </a:r>
            <a:r>
              <a:rPr lang="el-GR" altLang="el-GR" sz="2400" dirty="0" smtClean="0">
                <a:cs typeface="Tahoma" pitchFamily="34" charset="0"/>
              </a:rPr>
              <a:t>Θερμοκρασία σώματος ≤ 38.5</a:t>
            </a:r>
            <a:r>
              <a:rPr lang="el-GR" altLang="el-GR" sz="2400" baseline="30000" dirty="0" smtClean="0">
                <a:cs typeface="Tahoma" pitchFamily="34" charset="0"/>
              </a:rPr>
              <a:t>0</a:t>
            </a:r>
            <a:r>
              <a:rPr lang="en-US" altLang="el-GR" sz="2400" dirty="0" smtClean="0">
                <a:cs typeface="Tahoma" pitchFamily="34" charset="0"/>
              </a:rPr>
              <a:t>C</a:t>
            </a:r>
            <a:r>
              <a:rPr lang="el-GR" altLang="el-GR" sz="2400" dirty="0" smtClean="0">
                <a:cs typeface="Tahoma" pitchFamily="34" charset="0"/>
              </a:rPr>
              <a:t>, χωρίς ενεργή σήψη</a:t>
            </a:r>
          </a:p>
          <a:p>
            <a:r>
              <a:rPr lang="el-GR" altLang="el-GR" sz="2400" dirty="0" smtClean="0">
                <a:cs typeface="Tahoma" pitchFamily="34" charset="0"/>
              </a:rPr>
              <a:t>Όχι συνεχής και μεγάλη χορήγηση κατασταλτικών-αναλγητικών φαρμάκων που καταστέλλουν το αναπνευστικό κέντρο και προκαλούν αδυναμία εκτέλεσης εντολών</a:t>
            </a:r>
          </a:p>
          <a:p>
            <a:r>
              <a:rPr lang="el-GR" altLang="el-GR" sz="2400" dirty="0" smtClean="0">
                <a:cs typeface="Tahoma" pitchFamily="34" charset="0"/>
              </a:rPr>
              <a:t>Όχι υπερβολικές εκκρίσεις (περισσότερες από μία αναρροφήσεις/ώρα)</a:t>
            </a:r>
          </a:p>
          <a:p>
            <a:pPr marL="182563" indent="-182563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200" dirty="0" smtClean="0"/>
              <a:t>(Γραμματοπούλου</a:t>
            </a:r>
            <a:r>
              <a:rPr lang="en-US" altLang="el-GR" sz="1200" dirty="0" smtClean="0"/>
              <a:t>, </a:t>
            </a:r>
            <a:r>
              <a:rPr lang="el-GR" altLang="el-GR" sz="1200" dirty="0" smtClean="0"/>
              <a:t>Τσάμης &amp; Ευαγγελοδήμου, 2013)</a:t>
            </a:r>
          </a:p>
        </p:txBody>
      </p:sp>
    </p:spTree>
    <p:extLst>
      <p:ext uri="{BB962C8B-B14F-4D97-AF65-F5344CB8AC3E}">
        <p14:creationId xmlns:p14="http://schemas.microsoft.com/office/powerpoint/2010/main" val="17673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Ενδείξεις διακοπής προγράμματος άσκησης εισπνευστικών μυών σε ασθενείς ΜΕΘ υπό επεμβατικό μηχανικό αερισμό</a:t>
            </a:r>
            <a:r>
              <a:rPr lang="en-US" altLang="el-GR" sz="2400" b="1" dirty="0" smtClean="0"/>
              <a:t> </a:t>
            </a:r>
            <a:endParaRPr lang="el-GR" altLang="el-GR" sz="2400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algn="just"/>
            <a:r>
              <a:rPr lang="el-GR" altLang="el-GR" sz="2200" dirty="0" smtClean="0"/>
              <a:t>Αναπνευστική συχνότητα &gt; 30 αναπνοές/λεπτό ή υψηλότερη κατά 50% αυτής σε ηρεμία</a:t>
            </a:r>
          </a:p>
          <a:p>
            <a:r>
              <a:rPr lang="en-US" altLang="el-GR" sz="2200" dirty="0" smtClean="0"/>
              <a:t>SaO</a:t>
            </a:r>
            <a:r>
              <a:rPr lang="en-US" altLang="el-GR" sz="2200" baseline="-25000" dirty="0" smtClean="0"/>
              <a:t>2</a:t>
            </a:r>
            <a:r>
              <a:rPr lang="en-US" altLang="el-GR" sz="2200" dirty="0" smtClean="0"/>
              <a:t> &lt; 90%</a:t>
            </a:r>
            <a:r>
              <a:rPr lang="el-GR" altLang="el-GR" sz="2200" dirty="0" smtClean="0"/>
              <a:t> ή πτώση &gt; 10% της τιμής ηρεμίας</a:t>
            </a:r>
          </a:p>
          <a:p>
            <a:r>
              <a:rPr lang="el-GR" altLang="el-GR" sz="2200" dirty="0" smtClean="0"/>
              <a:t>Καρδιακή συχνότητα &gt;140 συστολές/λεπτό ή μεταβολή &lt; ή &gt; 20% της αρχικής</a:t>
            </a:r>
          </a:p>
          <a:p>
            <a:r>
              <a:rPr lang="el-GR" altLang="el-GR" sz="2200" dirty="0" smtClean="0"/>
              <a:t>Συστολική αρτηριακή πίεση &gt; 180, ή 80</a:t>
            </a:r>
            <a:r>
              <a:rPr lang="en-US" altLang="el-GR" sz="2200" dirty="0" smtClean="0"/>
              <a:t>mmHg</a:t>
            </a:r>
            <a:r>
              <a:rPr lang="el-GR" altLang="el-GR" sz="2200" dirty="0" smtClean="0"/>
              <a:t> ή μεταβολή &lt; ή &gt; 20% της αρχικής</a:t>
            </a:r>
          </a:p>
          <a:p>
            <a:r>
              <a:rPr lang="el-GR" altLang="el-GR" sz="2200" dirty="0" smtClean="0"/>
              <a:t>Συστολική πνευμονική αρτηριακή πίεση &gt; 60%</a:t>
            </a:r>
          </a:p>
          <a:p>
            <a:r>
              <a:rPr lang="el-GR" altLang="el-GR" sz="2200" dirty="0" smtClean="0"/>
              <a:t>Τεχνικές δυσκολίες με τον αναπνευστήρα την τραχειοστομία ή τον ενδοτραχειακό σωλήνα</a:t>
            </a:r>
          </a:p>
          <a:p>
            <a:r>
              <a:rPr lang="el-GR" altLang="el-GR" sz="2200" dirty="0" smtClean="0"/>
              <a:t>Παράδοξη αναπνοή, αιμόπτυση, πνευμοθώρακας, διέγερση, εφίδρωση, ναυτία, εμετός, σοβαρή δύσπνοια</a:t>
            </a:r>
          </a:p>
          <a:p>
            <a:r>
              <a:rPr lang="el-GR" altLang="el-GR" sz="2200" dirty="0" smtClean="0"/>
              <a:t>Εμφάνιση αρρυθμίας</a:t>
            </a:r>
            <a:endParaRPr lang="el-GR" altLang="el-GR" sz="2200" dirty="0" smtClean="0">
              <a:cs typeface="Tahoma" pitchFamily="34" charset="0"/>
            </a:endParaRPr>
          </a:p>
          <a:p>
            <a:pPr marL="182563" indent="-182563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200" dirty="0" smtClean="0"/>
              <a:t>(Γραμματοπούλου</a:t>
            </a:r>
            <a:r>
              <a:rPr lang="en-US" altLang="el-GR" sz="1200" dirty="0" smtClean="0"/>
              <a:t>, </a:t>
            </a:r>
            <a:r>
              <a:rPr lang="el-GR" altLang="el-GR" sz="1200" dirty="0" smtClean="0"/>
              <a:t>Τσάμης &amp; Ευαγγελοδήμου, 2013)</a:t>
            </a:r>
            <a:endParaRPr lang="en-US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30126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2400" b="1" dirty="0" smtClean="0"/>
              <a:t>Κλινική εφαρμογή προγράμματος άσκησης εισπνευστικών μυών σε ασθενείς ΜΕΘ υπό επεμβατικό μηχανικό αερισμό </a:t>
            </a:r>
            <a:r>
              <a:rPr lang="el-GR" altLang="el-GR" sz="2400" b="0" dirty="0"/>
              <a:t>(1 από 2)</a:t>
            </a:r>
            <a:r>
              <a:rPr lang="en-US" altLang="el-GR" sz="2400" b="0" dirty="0"/>
              <a:t> </a:t>
            </a:r>
            <a:r>
              <a:rPr lang="en-US" altLang="el-GR" sz="2400" b="1" dirty="0" smtClean="0"/>
              <a:t> </a:t>
            </a:r>
            <a:endParaRPr lang="el-GR" altLang="el-GR" sz="2400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 smtClean="0"/>
              <a:t>Απαραίτητη η παρουσία φυσικοθεραπευτή με συνεχή παρακολούθηση, αξιολόγηση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καρδιακής συχνότητας, ηλεκτροκαρδιογραφήματος, αρτηριακής πίεσης, αναπνευστικής συχνότητας, κορεσμού αιμοσφαιρίνης σε οξυγόνο</a:t>
            </a:r>
          </a:p>
          <a:p>
            <a:pPr>
              <a:defRPr/>
            </a:pPr>
            <a:r>
              <a:rPr lang="el-GR" altLang="el-GR" sz="2400" dirty="0" smtClean="0"/>
              <a:t>Ο ασθενής τοποθετείται σε αναπαυτική ημικαθιστή θέση 45</a:t>
            </a:r>
            <a:r>
              <a:rPr lang="el-GR" altLang="el-GR" sz="2400" baseline="30000" dirty="0" smtClean="0"/>
              <a:t>0</a:t>
            </a:r>
            <a:r>
              <a:rPr lang="el-GR" altLang="el-GR" sz="2400" dirty="0" smtClean="0"/>
              <a:t> (</a:t>
            </a:r>
            <a:r>
              <a:rPr lang="en-US" altLang="el-GR" sz="2400" dirty="0" smtClean="0"/>
              <a:t>Fowler’s)</a:t>
            </a:r>
            <a:r>
              <a:rPr lang="el-GR" altLang="el-GR" sz="2400" dirty="0" smtClean="0"/>
              <a:t> ή υψηλότερα με πίεση 30</a:t>
            </a:r>
            <a:r>
              <a:rPr lang="en-US" altLang="el-GR" sz="2400" dirty="0" smtClean="0"/>
              <a:t>mmHg</a:t>
            </a:r>
            <a:r>
              <a:rPr lang="el-GR" altLang="el-GR" sz="2400" dirty="0" smtClean="0"/>
              <a:t> στον αεροθάλαμο του ενδοτραχειακού σωλήνα ή τραχειοστομίας</a:t>
            </a:r>
          </a:p>
          <a:p>
            <a:pPr>
              <a:defRPr/>
            </a:pPr>
            <a:r>
              <a:rPr lang="el-GR" altLang="el-GR" sz="2400" dirty="0"/>
              <a:t>Ο ασθενής</a:t>
            </a:r>
            <a:r>
              <a:rPr lang="el-GR" altLang="el-GR" sz="2400" dirty="0" smtClean="0"/>
              <a:t> καθαρός από βρογχικές εκκρίσεις </a:t>
            </a:r>
          </a:p>
          <a:p>
            <a:pPr>
              <a:defRPr/>
            </a:pPr>
            <a:r>
              <a:rPr lang="el-GR" altLang="el-GR" sz="2400" dirty="0" smtClean="0"/>
              <a:t>Αφαιρείται το επιστόμιο του εξασκητή, ο εξασκητής μέσω απλού συνδετήρα συνδέεται με τον ενδοτραχειακό σωλήνα ή την τραχειοστομία και εκτελούνται αργές-βαθιές εισπνοές-εκπνοές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altLang="el-GR" sz="2000" dirty="0" smtClean="0"/>
              <a:t>	</a:t>
            </a:r>
            <a:r>
              <a:rPr lang="en-US" altLang="el-GR" sz="1200" dirty="0" smtClean="0"/>
              <a:t>(Sprague &amp; Hopkins, 2003; Condessa</a:t>
            </a:r>
            <a:r>
              <a:rPr lang="el-GR" altLang="el-GR" sz="1200" dirty="0" smtClean="0"/>
              <a:t> </a:t>
            </a:r>
            <a:r>
              <a:rPr lang="en-US" altLang="el-GR" sz="1200" dirty="0" smtClean="0"/>
              <a:t>et al., 2013)</a:t>
            </a:r>
            <a:endParaRPr lang="el-GR" altLang="el-GR" sz="1200" dirty="0" smtClean="0"/>
          </a:p>
        </p:txBody>
      </p:sp>
    </p:spTree>
    <p:extLst>
      <p:ext uri="{BB962C8B-B14F-4D97-AF65-F5344CB8AC3E}">
        <p14:creationId xmlns:p14="http://schemas.microsoft.com/office/powerpoint/2010/main" val="22457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2400" b="1" dirty="0" smtClean="0"/>
              <a:t>Κλινική εφαρμογή προγράμματος άσκησης εισπνευστικών μυών σε ασθενείς ΜΕΘ υπό επεμβατικό μηχανικό αερισμό </a:t>
            </a:r>
            <a:r>
              <a:rPr lang="el-GR" altLang="el-GR" sz="2400" b="0" dirty="0" smtClean="0"/>
              <a:t>(2 </a:t>
            </a:r>
            <a:r>
              <a:rPr lang="el-GR" altLang="el-GR" sz="2400" b="0" dirty="0"/>
              <a:t>από 2)</a:t>
            </a:r>
            <a:r>
              <a:rPr lang="en-US" altLang="el-GR" sz="2400" b="0" dirty="0"/>
              <a:t> </a:t>
            </a:r>
            <a:r>
              <a:rPr lang="en-US" altLang="el-GR" sz="2400" b="1" dirty="0" smtClean="0"/>
              <a:t> </a:t>
            </a:r>
            <a:endParaRPr lang="el-GR" altLang="el-GR" sz="2400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 smtClean="0">
                <a:latin typeface="+mj-lt"/>
              </a:rPr>
              <a:t>Χορηγείται ή όχι συμπληρωματικό οξυγόνο με βάση τα ευρήματα της αξιολόγησης</a:t>
            </a:r>
          </a:p>
          <a:p>
            <a:pPr>
              <a:defRPr/>
            </a:pPr>
            <a:r>
              <a:rPr lang="el-GR" altLang="el-GR" sz="2400" dirty="0" smtClean="0">
                <a:latin typeface="+mj-lt"/>
              </a:rPr>
              <a:t>Το Π.Α.ΕΙΣ.Μ. εκτελείται στο χρονικό διάστημα που ο ασθενής είναι ξύπνιος, ξεκούραστος, συνεργάσιμος</a:t>
            </a:r>
          </a:p>
          <a:p>
            <a:pPr>
              <a:defRPr/>
            </a:pPr>
            <a:r>
              <a:rPr lang="el-GR" altLang="el-GR" sz="2400" dirty="0" smtClean="0">
                <a:latin typeface="+mj-lt"/>
              </a:rPr>
              <a:t>Δίδονται γραπτές-οπτικές κατανοητές οδηγίες, ερωτο-απαντήσεις και χορηγούνται κλίμακες αξιολόγησης</a:t>
            </a:r>
          </a:p>
          <a:p>
            <a:pPr>
              <a:defRPr/>
            </a:pPr>
            <a:r>
              <a:rPr lang="el-GR" altLang="el-GR" sz="2400" dirty="0" smtClean="0">
                <a:latin typeface="+mj-lt"/>
              </a:rPr>
              <a:t>Απαραίτητη η καθημερινή-στενή επαφή με τον ασθενή καθώς και με τα μέλη της υπόλοιπης ομάδας αποκατάστασης της Μ.Ε.Θ.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altLang="el-GR" sz="2000" dirty="0" smtClean="0">
                <a:latin typeface="+mj-lt"/>
              </a:rPr>
              <a:t>	</a:t>
            </a:r>
            <a:r>
              <a:rPr lang="en-US" altLang="el-GR" sz="1200" dirty="0" smtClean="0">
                <a:latin typeface="+mj-lt"/>
              </a:rPr>
              <a:t>(Sprague &amp; Hopkins, 2003; Condessa</a:t>
            </a:r>
            <a:r>
              <a:rPr lang="el-GR" altLang="el-GR" sz="1200" dirty="0" smtClean="0">
                <a:latin typeface="+mj-lt"/>
              </a:rPr>
              <a:t> </a:t>
            </a:r>
            <a:r>
              <a:rPr lang="en-US" altLang="el-GR" sz="1200" dirty="0" smtClean="0">
                <a:latin typeface="+mj-lt"/>
              </a:rPr>
              <a:t>et al., 2013)</a:t>
            </a:r>
            <a:endParaRPr lang="el-GR" altLang="el-GR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5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2400" b="1" dirty="0" smtClean="0"/>
              <a:t>Αποτελέσματα προγραμμάτων άσκησης εισπνευστικών μυών σε ασθενείς ΜΕΘ υπό επεμβατικό μηχανικό αερισμό </a:t>
            </a:r>
            <a:r>
              <a:rPr lang="el-GR" altLang="el-GR" sz="2000" b="0" dirty="0" smtClean="0"/>
              <a:t>(1 από 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200" b="1" dirty="0">
                <a:solidFill>
                  <a:srgbClr val="004B82"/>
                </a:solidFill>
              </a:rPr>
              <a:t>Προγράμματα αύξησης της αντοχής των εισπνευστικών μυών </a:t>
            </a:r>
            <a:endParaRPr lang="el-GR" sz="2200" dirty="0">
              <a:solidFill>
                <a:srgbClr val="004B8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200" dirty="0" smtClean="0"/>
              <a:t>Τα </a:t>
            </a:r>
            <a:r>
              <a:rPr lang="el-GR" sz="2200" dirty="0"/>
              <a:t>αποτελέσματα των σχετικών ερευνητικών εργασιών έδειξαν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Ασφάλεια στην </a:t>
            </a:r>
            <a:r>
              <a:rPr lang="el-GR" sz="2200" dirty="0"/>
              <a:t>εφαρμογή των προγραμμάτων αντοχής των αναπνευστικών </a:t>
            </a:r>
            <a:r>
              <a:rPr lang="el-GR" sz="2200" dirty="0" smtClean="0"/>
              <a:t>μυών</a:t>
            </a:r>
            <a:r>
              <a:rPr lang="en-US" sz="2200" dirty="0" smtClean="0"/>
              <a:t> (</a:t>
            </a:r>
            <a:r>
              <a:rPr lang="en-US" sz="2200" dirty="0"/>
              <a:t>Abelson </a:t>
            </a:r>
            <a:r>
              <a:rPr lang="en-US" sz="2200" dirty="0" smtClean="0"/>
              <a:t>&amp; Brewerk, 1987; Aldrich et al., 1989; Caruso et al., 2005)</a:t>
            </a:r>
            <a:r>
              <a:rPr lang="el-GR" sz="2200" dirty="0" smtClean="0"/>
              <a:t>, </a:t>
            </a:r>
            <a:r>
              <a:rPr lang="el-GR" sz="2200" dirty="0"/>
              <a:t>μεγάλο ποσοστό επιτυχούς </a:t>
            </a:r>
            <a:r>
              <a:rPr lang="el-GR" sz="2200" dirty="0" smtClean="0"/>
              <a:t>αποσωλήνωσης</a:t>
            </a:r>
            <a:r>
              <a:rPr lang="en-US" sz="2200" dirty="0" smtClean="0"/>
              <a:t> (Abelson &amp; Brewerk, 1987; Aldrich et al., 1987; 1989)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Αύξηση της </a:t>
            </a:r>
            <a:r>
              <a:rPr lang="el-GR" sz="2200" dirty="0"/>
              <a:t>ζωτικής </a:t>
            </a:r>
            <a:r>
              <a:rPr lang="el-GR" sz="2200" dirty="0" smtClean="0"/>
              <a:t>χωρητικότητας</a:t>
            </a:r>
            <a:r>
              <a:rPr lang="en-US" sz="2200" dirty="0" smtClean="0"/>
              <a:t> (Abelson &amp; Brewerk, 1987; Aldrich et al., 1987; 1989)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Αύξηση της </a:t>
            </a:r>
            <a:r>
              <a:rPr lang="en-US" sz="2200" dirty="0" smtClean="0"/>
              <a:t>PImax(Abelson &amp; Brewerk, 1987; Aldrich et al., 1985; 1987; 1989)</a:t>
            </a:r>
            <a:endParaRPr lang="en-US" sz="22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Αύξηση του </a:t>
            </a:r>
            <a:r>
              <a:rPr lang="el-GR" sz="2200" dirty="0"/>
              <a:t>κατά λεπτόν </a:t>
            </a:r>
            <a:r>
              <a:rPr lang="el-GR" sz="2200" dirty="0" smtClean="0"/>
              <a:t>αερισμού</a:t>
            </a:r>
            <a:r>
              <a:rPr lang="en-US" sz="2200" dirty="0" smtClean="0"/>
              <a:t> (Belman, 1981)</a:t>
            </a:r>
            <a:r>
              <a:rPr lang="el-GR" sz="2200" dirty="0" smtClean="0"/>
              <a:t>,</a:t>
            </a:r>
            <a:r>
              <a:rPr lang="el-GR" sz="2200" baseline="30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Μείωση της </a:t>
            </a:r>
            <a:r>
              <a:rPr lang="el-GR" sz="2200" dirty="0"/>
              <a:t>διάρκειας </a:t>
            </a:r>
            <a:r>
              <a:rPr lang="el-GR" sz="2200" dirty="0" smtClean="0"/>
              <a:t>απογαλακτισμού</a:t>
            </a:r>
            <a:r>
              <a:rPr lang="en-US" sz="2200" dirty="0" smtClean="0"/>
              <a:t> (Caruso et al., 2005; </a:t>
            </a:r>
            <a:r>
              <a:rPr lang="en-US" sz="2200" dirty="0"/>
              <a:t>Aldrich &amp;</a:t>
            </a:r>
            <a:r>
              <a:rPr lang="en-US" sz="2200" dirty="0" smtClean="0"/>
              <a:t> Uhrlass, 1987 )</a:t>
            </a:r>
            <a:r>
              <a:rPr lang="el-GR" sz="2200" baseline="30000" dirty="0" smtClean="0"/>
              <a:t>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Μείωση </a:t>
            </a:r>
            <a:r>
              <a:rPr lang="el-GR" sz="2200" dirty="0"/>
              <a:t>της </a:t>
            </a:r>
            <a:r>
              <a:rPr lang="en-US" sz="2200" dirty="0"/>
              <a:t>PaCO</a:t>
            </a:r>
            <a:r>
              <a:rPr lang="el-GR" sz="2200" baseline="-25000" dirty="0" smtClean="0"/>
              <a:t>2</a:t>
            </a:r>
            <a:r>
              <a:rPr lang="en-US" sz="2200" dirty="0"/>
              <a:t> </a:t>
            </a:r>
            <a:r>
              <a:rPr lang="en-US" sz="2200" dirty="0" smtClean="0"/>
              <a:t>(Aldrich et al., 1985)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4903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Αποτελέσματα προγραμμάτων άσκησης εισπνευστικών μυών σε ασθενείς ΜΕΘ υπό επεμβατικό μηχανικό αερισμό </a:t>
            </a:r>
            <a:r>
              <a:rPr lang="el-GR" altLang="el-GR" sz="2000" b="0" dirty="0" smtClean="0"/>
              <a:t>(2 </a:t>
            </a:r>
            <a:r>
              <a:rPr lang="el-GR" altLang="el-GR" sz="2000" b="0" dirty="0"/>
              <a:t>από 2)</a:t>
            </a:r>
            <a:endParaRPr lang="el-GR" altLang="el-GR" sz="2000" b="0" dirty="0" smtClean="0">
              <a:solidFill>
                <a:schemeClr val="hlink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5698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200" b="1" dirty="0" smtClean="0">
                <a:solidFill>
                  <a:srgbClr val="004B82"/>
                </a:solidFill>
              </a:rPr>
              <a:t>Προγράμματα </a:t>
            </a:r>
            <a:r>
              <a:rPr lang="el-GR" sz="2200" b="1" dirty="0">
                <a:solidFill>
                  <a:srgbClr val="004B82"/>
                </a:solidFill>
              </a:rPr>
              <a:t>ενδυνάμωσης των εισπνευστικών μυών </a:t>
            </a:r>
            <a:endParaRPr lang="el-GR" sz="2200" dirty="0">
              <a:solidFill>
                <a:srgbClr val="004B82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l-GR" sz="2200" dirty="0"/>
              <a:t>Τα αποτελέσματα των σχετικών ερευνητικών εργασιών έδειξαν </a:t>
            </a:r>
            <a:endParaRPr lang="el-GR" sz="22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ασφάλεια </a:t>
            </a:r>
            <a:r>
              <a:rPr lang="el-GR" sz="2200" dirty="0"/>
              <a:t>στην εφαρμογή των προγραμμάτων ενδυνάμωσης των αναπνευστικών </a:t>
            </a:r>
            <a:r>
              <a:rPr lang="el-GR" sz="2200" dirty="0" smtClean="0"/>
              <a:t>μυών (</a:t>
            </a:r>
            <a:r>
              <a:rPr lang="en-US" sz="2200" dirty="0" smtClean="0"/>
              <a:t>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2011; </a:t>
            </a:r>
            <a:r>
              <a:rPr lang="en-US" sz="2200" dirty="0"/>
              <a:t>Aldrich </a:t>
            </a:r>
            <a:r>
              <a:rPr lang="en-US" sz="2200" dirty="0" smtClean="0"/>
              <a:t>&amp; Karpel, 1985</a:t>
            </a:r>
            <a:r>
              <a:rPr lang="el-GR" sz="2200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μεγάλο </a:t>
            </a:r>
            <a:r>
              <a:rPr lang="el-GR" sz="2200" dirty="0"/>
              <a:t>ποσοστό επιτυχούς </a:t>
            </a:r>
            <a:r>
              <a:rPr lang="el-GR" sz="2200" dirty="0" smtClean="0"/>
              <a:t>αποσωλήνωσης</a:t>
            </a:r>
            <a:r>
              <a:rPr lang="en-US" sz="2200" dirty="0" smtClean="0"/>
              <a:t> </a:t>
            </a:r>
            <a:r>
              <a:rPr lang="el-GR" sz="2200" dirty="0" smtClean="0"/>
              <a:t>(</a:t>
            </a:r>
            <a:r>
              <a:rPr lang="en-US" sz="2200" dirty="0" smtClean="0"/>
              <a:t>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2011; Aldrich &amp; Karpel, 1985; 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2002; </a:t>
            </a:r>
            <a:r>
              <a:rPr lang="en-US" sz="2200" dirty="0"/>
              <a:t>Spragues &amp;</a:t>
            </a:r>
            <a:r>
              <a:rPr lang="en-US" sz="2200" dirty="0" smtClean="0"/>
              <a:t> Hopkins, 2003; Bissett &amp; Leditschke, 2007</a:t>
            </a:r>
            <a:r>
              <a:rPr lang="el-GR" sz="2200" dirty="0" smtClean="0"/>
              <a:t>)</a:t>
            </a:r>
            <a:r>
              <a:rPr lang="el-GR" sz="2200" baseline="300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αύξηση </a:t>
            </a:r>
            <a:r>
              <a:rPr lang="el-GR" sz="2200" dirty="0"/>
              <a:t>στην εφαρμοζόμενη πίεση-αντίσταση της συσκευής </a:t>
            </a:r>
            <a:r>
              <a:rPr lang="el-GR" sz="2200" dirty="0" smtClean="0"/>
              <a:t>άσκησης (</a:t>
            </a:r>
            <a:r>
              <a:rPr lang="en-US" sz="2200" dirty="0" smtClean="0"/>
              <a:t>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2011; Aldrich &amp; Karpel, 1985; 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2002; </a:t>
            </a:r>
            <a:r>
              <a:rPr lang="en-US" sz="2200" dirty="0"/>
              <a:t>Spragues &amp;</a:t>
            </a:r>
            <a:r>
              <a:rPr lang="en-US" sz="2200" dirty="0" smtClean="0"/>
              <a:t> Hopkins, 2003; Bissett &amp; Leditschke, 2007</a:t>
            </a:r>
            <a:r>
              <a:rPr lang="el-GR" sz="2200" dirty="0" smtClean="0"/>
              <a:t>)</a:t>
            </a:r>
            <a:r>
              <a:rPr lang="el-GR" sz="2200" baseline="30000" dirty="0" smtClean="0"/>
              <a:t> </a:t>
            </a:r>
            <a:r>
              <a:rPr lang="el-GR" sz="2200" dirty="0" smtClean="0"/>
              <a:t>αύξηση μέγιστη </a:t>
            </a:r>
            <a:r>
              <a:rPr lang="el-GR" sz="2200" dirty="0"/>
              <a:t>εισπνευστική </a:t>
            </a:r>
            <a:r>
              <a:rPr lang="el-GR" sz="2200" dirty="0" smtClean="0"/>
              <a:t>πίεση</a:t>
            </a:r>
            <a:r>
              <a:rPr lang="en-US" sz="2200" dirty="0" smtClean="0"/>
              <a:t> </a:t>
            </a:r>
            <a:r>
              <a:rPr lang="el-GR" sz="2200" dirty="0" smtClean="0"/>
              <a:t>(</a:t>
            </a:r>
            <a:r>
              <a:rPr lang="en-US" sz="2200" dirty="0" smtClean="0"/>
              <a:t>Martin</a:t>
            </a:r>
            <a:r>
              <a:rPr lang="el-GR" sz="2200" dirty="0" smtClean="0"/>
              <a:t> </a:t>
            </a:r>
            <a:r>
              <a:rPr lang="en-US" sz="2200" dirty="0" smtClean="0"/>
              <a:t>et al., 2011; Spragues &amp; Hopkins, 2003</a:t>
            </a:r>
            <a:r>
              <a:rPr lang="el-GR" sz="2200" dirty="0" smtClean="0"/>
              <a:t>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μείωση  </a:t>
            </a:r>
            <a:r>
              <a:rPr lang="el-GR" sz="2200" dirty="0"/>
              <a:t>της διάρκειας </a:t>
            </a:r>
            <a:r>
              <a:rPr lang="el-GR" sz="2200" dirty="0" smtClean="0"/>
              <a:t>απογαλακτισμού</a:t>
            </a:r>
            <a:r>
              <a:rPr lang="en-US" sz="2200" dirty="0" smtClean="0"/>
              <a:t> (Aldrich &amp; Karpel, 1985)</a:t>
            </a:r>
            <a:r>
              <a:rPr lang="el-GR" sz="22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200" dirty="0" smtClean="0"/>
              <a:t>μείωση του </a:t>
            </a:r>
            <a:r>
              <a:rPr lang="el-GR" sz="2200" dirty="0"/>
              <a:t>δείκτη </a:t>
            </a:r>
            <a:r>
              <a:rPr lang="en-US" sz="2200" dirty="0"/>
              <a:t>Tobin</a:t>
            </a:r>
            <a:r>
              <a:rPr lang="el-GR" sz="2200" dirty="0"/>
              <a:t> (βελτίωση αναπνευστικού </a:t>
            </a:r>
            <a:r>
              <a:rPr lang="el-GR" sz="2200" dirty="0" smtClean="0"/>
              <a:t>πρότυπου)</a:t>
            </a:r>
            <a:r>
              <a:rPr lang="en-US" sz="22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1600" dirty="0" smtClean="0"/>
              <a:t>(Aldrich &amp; Karpel, 1985)</a:t>
            </a:r>
            <a:r>
              <a:rPr lang="el-GR" sz="1600" dirty="0" smtClean="0"/>
              <a:t>  </a:t>
            </a:r>
            <a:endParaRPr lang="el-GR" sz="1600" dirty="0"/>
          </a:p>
          <a:p>
            <a:pPr marL="0" indent="0">
              <a:buFont typeface="Arial" charset="0"/>
              <a:buNone/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60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Προτεινόμενο πρόγραμμα άσκησης εισπνευστικών μυών σε ασθενείς ΜΕΘ υπό επεμβατικό μηχανικό αερισμό</a:t>
            </a:r>
            <a:endParaRPr lang="el-GR" altLang="el-GR" sz="22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53645"/>
              </p:ext>
            </p:extLst>
          </p:nvPr>
        </p:nvGraphicFramePr>
        <p:xfrm>
          <a:off x="467544" y="1397000"/>
          <a:ext cx="8208912" cy="23224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/>
                <a:gridCol w="4104456"/>
              </a:tblGrid>
              <a:tr h="214231"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Συσκευή άσκησης</a:t>
                      </a:r>
                      <a:endParaRPr lang="el-GR" b="0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800" b="0" dirty="0" smtClean="0"/>
                        <a:t>Αντίσταση Ελεγχόμενης Πίεσης</a:t>
                      </a:r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769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Συχνότητα συνεδριών/εβδομάδα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7 φορές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769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Συχνότητα συνεδριών/ημέρα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1 φορά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769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Διάρκεια συνεδρίας/ημέρα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/>
                        <a:t>≈ 30΄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4231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Αριθμός </a:t>
                      </a:r>
                      <a:r>
                        <a:rPr lang="en-US" altLang="el-GR" sz="1800" dirty="0" smtClean="0"/>
                        <a:t>set</a:t>
                      </a:r>
                      <a:r>
                        <a:rPr lang="el-GR" altLang="el-GR" sz="1800" dirty="0" smtClean="0"/>
                        <a:t>/επαναλήψεων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1600" dirty="0" smtClean="0"/>
                        <a:t>4 </a:t>
                      </a:r>
                      <a:r>
                        <a:rPr lang="en-US" altLang="el-GR" sz="1600" dirty="0" smtClean="0"/>
                        <a:t>set</a:t>
                      </a:r>
                      <a:r>
                        <a:rPr lang="el-GR" altLang="el-GR" sz="1600" dirty="0" smtClean="0"/>
                        <a:t> των 10 επαναλήψεων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8207">
                <a:tc>
                  <a:txBody>
                    <a:bodyPr/>
                    <a:lstStyle/>
                    <a:p>
                      <a:r>
                        <a:rPr lang="el-GR" altLang="el-GR" sz="1800" dirty="0" smtClean="0"/>
                        <a:t>Ανάπαυση μεταξύ</a:t>
                      </a:r>
                      <a:r>
                        <a:rPr lang="en-US" altLang="el-GR" sz="1800" dirty="0" smtClean="0"/>
                        <a:t> set	</a:t>
                      </a:r>
                      <a:endParaRPr lang="el-GR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n-US" altLang="el-GR" sz="1600" dirty="0" smtClean="0"/>
                        <a:t>≈ 5</a:t>
                      </a:r>
                      <a:r>
                        <a:rPr lang="el-GR" altLang="el-GR" sz="1600" dirty="0" smtClean="0"/>
                        <a:t>΄ με επαναφορά ή όχι στον Ε.Μ.Α. ή Ο</a:t>
                      </a:r>
                      <a:r>
                        <a:rPr lang="el-GR" altLang="el-GR" sz="1600" baseline="-25000" dirty="0" smtClean="0"/>
                        <a:t>2</a:t>
                      </a:r>
                      <a:r>
                        <a:rPr lang="el-GR" altLang="el-GR" sz="1600" dirty="0" smtClean="0"/>
                        <a:t> βάση των ευρημάτων αξιολόγησης</a:t>
                      </a:r>
                      <a:endParaRPr lang="el-GR" altLang="el-GR" sz="1600" dirty="0" smtClean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64625"/>
              </p:ext>
            </p:extLst>
          </p:nvPr>
        </p:nvGraphicFramePr>
        <p:xfrm>
          <a:off x="467544" y="3933056"/>
          <a:ext cx="8208912" cy="11155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/>
                <a:gridCol w="4104456"/>
              </a:tblGrid>
              <a:tr h="574244">
                <a:tc rowSpan="2">
                  <a:txBody>
                    <a:bodyPr/>
                    <a:lstStyle/>
                    <a:p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Ένταση Άσκησης (Αντίσταση)</a:t>
                      </a:r>
                      <a:endParaRPr lang="el-GR" b="0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6 (δύσκολη) - 8 (πολύ δύσκολη)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Υποκειμενική Δυσκολία Άσκησης (Υ.Δ.Α.) 10-βάθμιας κλίμακας </a:t>
                      </a:r>
                      <a:r>
                        <a:rPr lang="en-US" altLang="el-GR" sz="1800" b="0" dirty="0" smtClean="0">
                          <a:cs typeface="Times New Roman" pitchFamily="18" charset="0"/>
                        </a:rPr>
                        <a:t>Borg</a:t>
                      </a:r>
                      <a:endParaRPr lang="el-GR" altLang="el-GR" sz="1800" b="0" dirty="0" smtClean="0"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b="0" dirty="0" smtClean="0">
                          <a:cs typeface="Times New Roman" pitchFamily="18" charset="0"/>
                        </a:rPr>
                        <a:t>&gt; 30% PImax</a:t>
                      </a:r>
                      <a:endParaRPr lang="el-GR" b="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11103"/>
              </p:ext>
            </p:extLst>
          </p:nvPr>
        </p:nvGraphicFramePr>
        <p:xfrm>
          <a:off x="467544" y="5229200"/>
          <a:ext cx="8208912" cy="885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/>
                <a:gridCol w="4104456"/>
              </a:tblGrid>
              <a:tr h="574244">
                <a:tc rowSpan="2">
                  <a:txBody>
                    <a:bodyPr/>
                    <a:lstStyle/>
                    <a:p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Αύξηση Έντασης Άσκησης </a:t>
                      </a:r>
                    </a:p>
                    <a:p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(Αντίσταση)</a:t>
                      </a:r>
                      <a:endParaRPr lang="el-GR" b="0" dirty="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b="0" dirty="0" smtClean="0">
                          <a:cs typeface="Times New Roman" pitchFamily="18" charset="0"/>
                        </a:rPr>
                        <a:t>κατά 1-3 cm H2O αν η Υ.Δ.Α. &lt; 6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1800" dirty="0" smtClean="0">
                          <a:cs typeface="Times New Roman" pitchFamily="18" charset="0"/>
                        </a:rPr>
                        <a:t>με βάση τη νέα μέτρηση </a:t>
                      </a:r>
                      <a:r>
                        <a:rPr lang="en-US" altLang="el-GR" sz="1800" dirty="0" smtClean="0">
                          <a:cs typeface="Times New Roman" pitchFamily="18" charset="0"/>
                        </a:rPr>
                        <a:t>PImax</a:t>
                      </a:r>
                      <a:r>
                        <a:rPr lang="el-GR" altLang="el-GR" sz="1800" dirty="0" smtClean="0"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61964" y="6165304"/>
            <a:ext cx="5220072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200" dirty="0">
                <a:latin typeface="+mn-lt"/>
                <a:cs typeface="Times New Roman" pitchFamily="18" charset="0"/>
              </a:rPr>
              <a:t>(</a:t>
            </a:r>
            <a:r>
              <a:rPr lang="en-US" altLang="el-GR" sz="1200" dirty="0">
                <a:latin typeface="+mn-lt"/>
                <a:cs typeface="Times New Roman" pitchFamily="18" charset="0"/>
              </a:rPr>
              <a:t>Martin et al., 2002; Sprague</a:t>
            </a:r>
            <a:r>
              <a:rPr lang="en-US" altLang="el-GR" sz="1200" dirty="0">
                <a:latin typeface="+mn-lt"/>
              </a:rPr>
              <a:t> &amp; Hopkins</a:t>
            </a:r>
            <a:r>
              <a:rPr lang="en-US" altLang="el-GR" sz="1200" dirty="0">
                <a:latin typeface="+mn-lt"/>
                <a:cs typeface="Times New Roman" pitchFamily="18" charset="0"/>
              </a:rPr>
              <a:t>, 2003; Bissett &amp; </a:t>
            </a:r>
            <a:r>
              <a:rPr lang="en-US" altLang="el-GR" sz="1200" dirty="0">
                <a:latin typeface="+mn-lt"/>
              </a:rPr>
              <a:t>Ledetschke</a:t>
            </a:r>
            <a:r>
              <a:rPr lang="en-US" altLang="el-GR" sz="1200" dirty="0">
                <a:latin typeface="+mn-lt"/>
                <a:cs typeface="Times New Roman" pitchFamily="18" charset="0"/>
              </a:rPr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6095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altLang="el-GR" sz="2400" dirty="0" smtClean="0"/>
              <a:t>Τα Προγράμματα Άσκησης Εισπνευστικών Μυών σε ασθενείς ΜΕΘ υπό Επεμβατικό Μηχανικό Αερισμό έχουν μικρή ερευνητική εφαρμογή, σε μικρά δείγματα ασθενών με ποικίλη αιτιολογία εφαρμογής του Επεμβατικού Μηχανικού Αερισμού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l-GR" altLang="el-GR" sz="2400" dirty="0" smtClean="0"/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altLang="el-GR" sz="2400" dirty="0" smtClean="0"/>
              <a:t>Στους ασθενείς αυτούς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τα </a:t>
            </a:r>
            <a:r>
              <a:rPr lang="el-GR" altLang="el-GR" sz="2400" dirty="0"/>
              <a:t>Προγράμματα Άσκησης Εισπνευστικών </a:t>
            </a:r>
            <a:r>
              <a:rPr lang="el-GR" altLang="el-GR" sz="2400" dirty="0" smtClean="0"/>
              <a:t>Μυών, με παραμέτρους εφαρμογής κυρίως δύναμης, αύξησαν σημαντικά την </a:t>
            </a:r>
            <a:r>
              <a:rPr lang="en-US" altLang="el-GR" sz="2400" dirty="0" smtClean="0"/>
              <a:t>Pimax </a:t>
            </a:r>
            <a:r>
              <a:rPr lang="el-GR" altLang="el-GR" sz="2400" dirty="0" smtClean="0"/>
              <a:t>βελτιώνοντας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/>
              <a:t>το πρότυπο αναπνοής (Δείκτης </a:t>
            </a:r>
            <a:r>
              <a:rPr lang="en-US" altLang="el-GR" sz="2400" dirty="0" smtClean="0"/>
              <a:t>Tobin)</a:t>
            </a:r>
            <a:r>
              <a:rPr lang="el-GR" altLang="el-GR" sz="24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/>
              <a:t>τα ποσοστά επιτυχούς απ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-σωλήνωσης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/>
              <a:t>τη διάρκεια αποδέσμευσης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από τον </a:t>
            </a:r>
            <a:r>
              <a:rPr lang="el-GR" altLang="el-GR" sz="2400" dirty="0"/>
              <a:t>Επεμβατικό Μηχανικό Αερισμό</a:t>
            </a:r>
            <a:r>
              <a:rPr lang="el-GR" altLang="el-GR" sz="2400" dirty="0" smtClean="0"/>
              <a:t> με ασφάλεια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6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Προτεινόμενη βιβλιογραφία </a:t>
            </a:r>
            <a:r>
              <a:rPr lang="el-GR" altLang="el-GR" sz="3200" b="0" dirty="0" smtClean="0"/>
              <a:t>(1</a:t>
            </a:r>
            <a:r>
              <a:rPr lang="en-US" altLang="el-GR" sz="3200" b="0" dirty="0" smtClean="0"/>
              <a:t> </a:t>
            </a:r>
            <a:r>
              <a:rPr lang="el-GR" altLang="el-GR" sz="3200" b="0" dirty="0" smtClean="0"/>
              <a:t>από 5)</a:t>
            </a:r>
            <a:endParaRPr lang="el-GR" altLang="el-GR" sz="4000" b="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 smtClean="0"/>
              <a:t>Abelson H, Brewer K. Inspiratory muscle training in the mechanically ventilated patient. Physiotherapy Canada 1987; 39(5): 305-307.</a:t>
            </a:r>
          </a:p>
          <a:p>
            <a:r>
              <a:rPr lang="en-US" altLang="el-GR" sz="2000" dirty="0" smtClean="0"/>
              <a:t>Aldrich T, Karpel J. Inspiratory muscle resistive training in respiratory failure. Am Rev Respir Dis 1985; 131: 461-462. </a:t>
            </a:r>
          </a:p>
          <a:p>
            <a:r>
              <a:rPr lang="en-US" altLang="el-GR" sz="2000" dirty="0" smtClean="0"/>
              <a:t>Aldrich T, Uhrlass R. Weaning from mechanical Ventilation: Successful use of modified inspiratory resistive training in muscular dystrophy. Crit Care Med 1987; 15(3): 247-249.</a:t>
            </a:r>
          </a:p>
          <a:p>
            <a:r>
              <a:rPr lang="en-US" altLang="el-GR" sz="2000" dirty="0" smtClean="0"/>
              <a:t>Aldrich T, Karpel J, Uhrlass R et al. Weaning from mechanical ventilation: Adjunctive use of inspiratory muscle resistive training. Crit Care Med 1989; 17(2): 143-147.</a:t>
            </a:r>
          </a:p>
          <a:p>
            <a:r>
              <a:rPr lang="en-US" altLang="el-GR" sz="2000" dirty="0" smtClean="0"/>
              <a:t>The American Association for the Surgery of Trauma Mechnical Ventilation in the Intensive Care Unit. 2014. www.aast.org/.../mechanicalventilation.aspx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0214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>
                <a:solidFill>
                  <a:schemeClr val="tx1"/>
                </a:solidFill>
              </a:rPr>
              <a:t>Σε ασθενείς </a:t>
            </a:r>
            <a:r>
              <a:rPr lang="el-GR" altLang="el-GR" sz="2400" dirty="0" smtClean="0">
                <a:solidFill>
                  <a:schemeClr val="tx1"/>
                </a:solidFill>
              </a:rPr>
              <a:t>Μ.Ε.Θ. </a:t>
            </a:r>
            <a:r>
              <a:rPr lang="el-GR" altLang="el-GR" sz="2400" dirty="0">
                <a:solidFill>
                  <a:schemeClr val="tx1"/>
                </a:solidFill>
              </a:rPr>
              <a:t>η παράταση του Επεμβατικού Μηχανικού Αερισμού (Ε.Μ.Α.) μέσω τεχνητού αεραγωγού (ενδοτραχειακού σωλήνα ή τραχειοστομίας) επιφέρει </a:t>
            </a:r>
            <a:endParaRPr lang="el-GR" altLang="el-GR" sz="2400" dirty="0" smtClean="0">
              <a:solidFill>
                <a:schemeClr val="tx1"/>
              </a:solidFill>
            </a:endParaRPr>
          </a:p>
          <a:p>
            <a:pPr marL="793750" lvl="1" indent="-34290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altLang="el-GR" sz="2400" dirty="0" smtClean="0">
                <a:solidFill>
                  <a:schemeClr val="tx1"/>
                </a:solidFill>
              </a:rPr>
              <a:t>μυϊκή </a:t>
            </a:r>
            <a:r>
              <a:rPr lang="el-GR" altLang="el-GR" sz="2400" dirty="0">
                <a:solidFill>
                  <a:schemeClr val="tx1"/>
                </a:solidFill>
              </a:rPr>
              <a:t>αδυναμία </a:t>
            </a:r>
            <a:r>
              <a:rPr lang="el-GR" altLang="el-GR" sz="2400" dirty="0" smtClean="0">
                <a:solidFill>
                  <a:schemeClr val="tx1"/>
                </a:solidFill>
              </a:rPr>
              <a:t>των εισπνευστικών μυών και</a:t>
            </a:r>
          </a:p>
          <a:p>
            <a:pPr marL="793750" lvl="1" indent="-342900" eaLnBrk="1" fontAlgn="auto" hangingPunct="1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altLang="el-GR" sz="2400" dirty="0" smtClean="0">
                <a:solidFill>
                  <a:schemeClr val="tx1"/>
                </a:solidFill>
              </a:rPr>
              <a:t>ελάττωση </a:t>
            </a:r>
            <a:r>
              <a:rPr lang="el-GR" altLang="el-GR" sz="2400" dirty="0">
                <a:solidFill>
                  <a:schemeClr val="tx1"/>
                </a:solidFill>
              </a:rPr>
              <a:t>της αντοχής </a:t>
            </a:r>
            <a:r>
              <a:rPr lang="el-GR" altLang="el-GR" sz="2400" dirty="0" smtClean="0">
                <a:solidFill>
                  <a:schemeClr val="tx1"/>
                </a:solidFill>
              </a:rPr>
              <a:t>τους </a:t>
            </a:r>
          </a:p>
          <a:p>
            <a:pPr marL="4572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>
                <a:solidFill>
                  <a:schemeClr val="tx1"/>
                </a:solidFill>
              </a:rPr>
              <a:t>Που</a:t>
            </a:r>
            <a:r>
              <a:rPr lang="en-US" altLang="el-GR" sz="2400" dirty="0" smtClean="0">
                <a:solidFill>
                  <a:schemeClr val="tx1"/>
                </a:solidFill>
              </a:rPr>
              <a:t> </a:t>
            </a:r>
            <a:r>
              <a:rPr lang="el-GR" altLang="el-GR" sz="2400" dirty="0" smtClean="0">
                <a:solidFill>
                  <a:schemeClr val="tx1"/>
                </a:solidFill>
              </a:rPr>
              <a:t>με τη σειρά τους δυσκολεύουν την </a:t>
            </a:r>
            <a:r>
              <a:rPr lang="el-GR" altLang="el-GR" sz="2400" dirty="0">
                <a:solidFill>
                  <a:schemeClr val="tx1"/>
                </a:solidFill>
              </a:rPr>
              <a:t>προσπάθεια αποδέσμευσης από τον Ε.Μ.Α</a:t>
            </a:r>
            <a:r>
              <a:rPr lang="el-GR" altLang="el-GR" sz="2400" dirty="0" smtClean="0">
                <a:solidFill>
                  <a:schemeClr val="tx1"/>
                </a:solidFill>
              </a:rPr>
              <a:t>., αυξάνουν </a:t>
            </a:r>
            <a:r>
              <a:rPr lang="el-GR" altLang="el-GR" sz="2400" dirty="0">
                <a:solidFill>
                  <a:schemeClr val="tx1"/>
                </a:solidFill>
              </a:rPr>
              <a:t>το κόστος νοσηλείας, τη θνητότητα – νοσηρότητα </a:t>
            </a:r>
            <a:r>
              <a:rPr lang="el-GR" altLang="el-GR" sz="2400" dirty="0" smtClean="0">
                <a:solidFill>
                  <a:schemeClr val="tx1"/>
                </a:solidFill>
              </a:rPr>
              <a:t>και μειώνουν </a:t>
            </a:r>
            <a:r>
              <a:rPr lang="el-GR" altLang="el-GR" sz="2400" dirty="0">
                <a:solidFill>
                  <a:schemeClr val="tx1"/>
                </a:solidFill>
              </a:rPr>
              <a:t>τη </a:t>
            </a:r>
            <a:r>
              <a:rPr lang="el-GR" altLang="el-GR" sz="2400" dirty="0" smtClean="0">
                <a:solidFill>
                  <a:schemeClr val="tx1"/>
                </a:solidFill>
              </a:rPr>
              <a:t>λειτουργικότητα και την ποιότητα </a:t>
            </a:r>
            <a:r>
              <a:rPr lang="el-GR" altLang="el-GR" sz="2400" dirty="0">
                <a:solidFill>
                  <a:schemeClr val="tx1"/>
                </a:solidFill>
              </a:rPr>
              <a:t>ζωής του ασθενή.</a:t>
            </a:r>
          </a:p>
          <a:p>
            <a:pPr marL="0" lvl="1" indent="0">
              <a:spcAft>
                <a:spcPts val="600"/>
              </a:spcAft>
              <a:buNone/>
              <a:defRPr/>
            </a:pP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8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Προτεινόμενη βιβλιογραφία </a:t>
            </a:r>
            <a:r>
              <a:rPr lang="el-GR" altLang="el-GR" sz="3200" b="0" dirty="0" smtClean="0"/>
              <a:t>(2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5)</a:t>
            </a:r>
            <a:endParaRPr lang="el-GR" altLang="el-GR" sz="40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Belman M. Respiratory failure treated by ventilatory muscle training. Eur J Respir Dis 1981; 62: 391-395.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Bissett B, Ledetschke IA. Inspiratory muscle training to enhance weaning from mechanical ventilation. Anaesthesia and Intensive Care 2007; 35(5): 776-779. 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Bissett B, Leditchke IA. Paratz J.D., Boots R.J. Respiratory dysfunction in ventilated patients: can inspiratory muscle training help? Anaesth Intensive Care 2012; 40: 236-246. </a:t>
            </a:r>
            <a:endParaRPr lang="el-GR" altLang="el-GR" sz="20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Bissett B, Leditschke IA., Green M. Specific inspiratory muscle training is safe in selected patients who are ventilator-dependent: a case series. Intensive Crit Care Nurs 2012; 28(2): 98-104.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Boles J-M, Bion J, Connors A. Weaning from mechanical ventilation. Eur Respir J 2007; 29: 1033-1056.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1350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Προτεινόμενη βιβλιογραφία </a:t>
            </a:r>
            <a:r>
              <a:rPr lang="el-GR" altLang="el-GR" sz="3200" b="0" dirty="0" smtClean="0"/>
              <a:t>(3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5)</a:t>
            </a:r>
            <a:endParaRPr lang="el-GR" altLang="el-GR" sz="4000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Cader S, Rodrigo Gomes de Souza Vale, Juracy Correa Castro et al. Inspiratory muscle training improves maximal inspiratory pressure and may assist weaning in order intubated patients: a randomised trial. Journal of Physiotherapy 2010; 56: 171-177.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Cader S, Rodrigo Gomes de Souza Vale, Zamora V et al. Extubation process in bed-ridden eldery intensive care patients receiving inspiratory muscle training: a randomi Zed clinical trial. Clin Interv Aging 2012; 7: 437-443.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Cader S, Vale R, Datas E. Effect of inspiratory muscle training on weaning success in critically ill intubated patients. 2013. </a:t>
            </a:r>
            <a:r>
              <a:rPr lang="en-US" altLang="el-GR" sz="2000" dirty="0" smtClean="0">
                <a:hlinkClick r:id="rId3"/>
              </a:rPr>
              <a:t>http://cdu.intechopeu.com/pdfs/35007/In</a:t>
            </a:r>
            <a:r>
              <a:rPr lang="en-US" altLang="el-GR" sz="2000" dirty="0" smtClean="0"/>
              <a:t> Tech-Effect_of_inspirator...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Condessa </a:t>
            </a:r>
            <a:r>
              <a:rPr lang="en-US" altLang="el-GR" sz="2000" dirty="0"/>
              <a:t>R, Brauner J, Saul A et al. Inspiratory muscle training did not accelerate weaning from mechanical ventilation but did improve tidal volume and maximal respiratory pressures: a randomized trial. Journal of Physiotherapy 2013; 59: 101-107. </a:t>
            </a:r>
            <a:endParaRPr lang="en-US" altLang="el-GR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Caruso </a:t>
            </a:r>
            <a:r>
              <a:rPr lang="en-US" altLang="el-GR" sz="2000" dirty="0"/>
              <a:t>P, Demari S, Ruiz S el al. Inspiratory muscle training is ineffective in mechanically ventilated critically ill patients clinics 2005; 60: 497-484.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23535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Προτεινόμενη βιβλιογραφία </a:t>
            </a:r>
            <a:r>
              <a:rPr lang="el-GR" altLang="el-GR" sz="3200" b="0" dirty="0" smtClean="0"/>
              <a:t>(4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5)</a:t>
            </a:r>
            <a:endParaRPr lang="el-GR" altLang="el-GR" sz="4000" b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Crisafulli </a:t>
            </a:r>
            <a:r>
              <a:rPr lang="en-US" altLang="el-GR" sz="2000" dirty="0"/>
              <a:t>E, Costi St, Fabbri L, Clini E. Respiratory muscles training in COPD patients.Int J Chron Obstruct Pulmon Dis 2007; 2(1): 19-25.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Gosselink </a:t>
            </a:r>
            <a:r>
              <a:rPr lang="en-US" altLang="el-GR" sz="2000" dirty="0"/>
              <a:t>R, Vos J. De, Heuvell SP. van den et al. Impact of inspiratory muscle training in patients with COPD: what is the evidence? Eur Respir J 2011; 37: 416-425.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dirty="0" smtClean="0"/>
              <a:t>Γραμματοπούλου </a:t>
            </a:r>
            <a:r>
              <a:rPr lang="el-GR" altLang="el-GR" sz="2000" dirty="0"/>
              <a:t>Ε, Τσάμης Ν, Ευαγγελοδήμου Α. Η εκπαίδευση των αναπνευστικών μυών στη Μ.Ε.Θ. Από 16</a:t>
            </a:r>
            <a:r>
              <a:rPr lang="el-GR" altLang="el-GR" sz="2000" baseline="30000" dirty="0"/>
              <a:t>ο </a:t>
            </a:r>
            <a:r>
              <a:rPr lang="el-GR" altLang="el-GR" sz="2000" dirty="0"/>
              <a:t>Εντατική Θεραπεία και Επείγουσα Ιατρική</a:t>
            </a:r>
            <a:r>
              <a:rPr lang="en-US" altLang="el-GR" sz="2000" dirty="0"/>
              <a:t>:</a:t>
            </a:r>
            <a:r>
              <a:rPr lang="el-GR" altLang="el-GR" sz="2000" dirty="0"/>
              <a:t> Ειδικές θεραπείες. Επιμέλεια Μπαλτόπουλος Γ. Σελ. 455-461. Κλινική Εντατικής Νοσηλείας Τμήματος Νοσηλευτικής Ε.Κ.Π.Α. Αθήνα 2013.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Lermitte </a:t>
            </a:r>
            <a:r>
              <a:rPr lang="en-US" altLang="el-GR" sz="2000" dirty="0"/>
              <a:t>J, Garfield M. Weaning from mechanical ventilation. Contin Educ Anaesth Crit Care Pain 2005; 5(4): 113-117.</a:t>
            </a:r>
            <a:endParaRPr lang="el-GR" altLang="el-GR" sz="20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Martin D, Davenport P, franceschi A, Harman E. Use of inspiratory muscle strength training to facilitate ventilator weaning. Chest 2002; 192-196.</a:t>
            </a:r>
            <a:endParaRPr lang="el-GR" altLang="el-GR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l-GR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l-GR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l-GR" sz="20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7308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Προτεινόμενη βιβλιογραφία </a:t>
            </a:r>
            <a:r>
              <a:rPr lang="el-GR" altLang="el-GR" sz="3200" b="0" dirty="0" smtClean="0"/>
              <a:t>(5</a:t>
            </a:r>
            <a:r>
              <a:rPr lang="en-US" altLang="el-GR" sz="3200" b="0" dirty="0" smtClean="0"/>
              <a:t> </a:t>
            </a:r>
            <a:r>
              <a:rPr lang="el-GR" altLang="el-GR" sz="3200" b="0" dirty="0"/>
              <a:t>από 5)</a:t>
            </a:r>
            <a:endParaRPr lang="el-GR" altLang="el-GR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Moodie L, Reeve J, Vermeulen N, Elkins M. Inspiratory muscle training to facilitate weaning from mechanical ventilation: protocol for a systematic review. BMC Research Notes 2011; 4: 283 doi: 10.186/17 56-0500-4-283.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Moodie L, Reeve J, Elkins M. Inspiratory muscle training increases inspiratory muscle strength in patients weaning from mechanical ventilation: a systematic review. Journal of Physiotherapy 2011; 57: 213-221.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dirty="0" smtClean="0"/>
              <a:t>Μωραϊτου Φ. Μηχανική υποστήριξη της αναπνοής. Μ.Ε.Θ. – Π.Γ.Ν. ΝΙΚΑΙΑΣ 2007. </a:t>
            </a:r>
            <a:r>
              <a:rPr lang="en-US" altLang="el-GR" sz="2000" dirty="0" smtClean="0">
                <a:hlinkClick r:id="rId2"/>
              </a:rPr>
              <a:t>www.exe1928.gr/.../cebccf89cf81ceb1ceb1ceb9cf84cebfcf85-cf86cebcceb7cf87cebdceb9cebaceb7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Powers S, Kavazis A, Levine S. Prolonged mechanical ventilation alters diaphragmatic structure and function. Crit Care Med 2009; 37(10Suppl): S347-S353. 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Sobush D, Dunning M. Providing resistive breathing exercise to the inspiratory muscles using the PFLEX</a:t>
            </a:r>
            <a:r>
              <a:rPr lang="en-US" altLang="el-GR" sz="2000" baseline="30000" dirty="0" smtClean="0"/>
              <a:t>TM</a:t>
            </a:r>
            <a:r>
              <a:rPr lang="en-US" altLang="el-GR" sz="2000" dirty="0" smtClean="0"/>
              <a:t> device. Phys Ther 1986; 66: 542-544.</a:t>
            </a:r>
            <a:endParaRPr lang="el-GR" altLang="el-GR" sz="20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l-GR" sz="2000" dirty="0" smtClean="0"/>
              <a:t>Sprague S, Hopkins P. Use of inspiratory strength training to wean six patients who were ventilator-dependent. Physical Therapy 2003; 83(2): 171-181.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3504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2200" b="1" dirty="0" smtClean="0">
                <a:solidFill>
                  <a:schemeClr val="hlink"/>
                </a:solidFill>
              </a:rPr>
              <a:t> </a:t>
            </a:r>
            <a:endParaRPr lang="el-GR" altLang="el-GR" sz="2200" b="1" dirty="0" smtClean="0">
              <a:solidFill>
                <a:schemeClr val="hlink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800" dirty="0" smtClean="0">
              <a:latin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200" dirty="0" smtClean="0">
                <a:latin typeface="Times New Roman" pitchFamily="18" charset="0"/>
              </a:rPr>
              <a:t>http://www.scielo.br/img/revistas/rbfis/v10n4/01f6.jpg</a:t>
            </a:r>
            <a:endParaRPr lang="el-GR" altLang="el-GR" sz="1200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 smtClean="0">
              <a:latin typeface="Times New Roman" pitchFamily="18" charset="0"/>
            </a:endParaRPr>
          </a:p>
        </p:txBody>
      </p:sp>
      <p:pic>
        <p:nvPicPr>
          <p:cNvPr id="55300" name="Picture 4" descr="01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196237"/>
            <a:ext cx="6480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6863" y="404813"/>
            <a:ext cx="3452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000" b="1" dirty="0">
                <a:latin typeface="+mj-lt"/>
              </a:rPr>
              <a:t>Τέλος ενότητας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5355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</a:t>
            </a:r>
            <a:r>
              <a:rPr lang="en-US" sz="2000" dirty="0" smtClean="0"/>
              <a:t>, </a:t>
            </a:r>
            <a:r>
              <a:rPr lang="el-GR" sz="2000" dirty="0"/>
              <a:t>Νικόλαος Τσάμης 2014</a:t>
            </a:r>
            <a:r>
              <a:rPr lang="el-GR" sz="2000" dirty="0" smtClean="0"/>
              <a:t>. Ειρήνη Γραμματοπούλου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</a:t>
            </a:r>
            <a:r>
              <a:rPr lang="en-US" sz="2000" dirty="0" smtClean="0"/>
              <a:t> </a:t>
            </a:r>
            <a:r>
              <a:rPr lang="el-GR" sz="2000" dirty="0" smtClean="0"/>
              <a:t>Τσάμης</a:t>
            </a:r>
            <a:r>
              <a:rPr lang="en-US" sz="2000" dirty="0" smtClean="0"/>
              <a:t>. </a:t>
            </a:r>
            <a:r>
              <a:rPr lang="el-GR" sz="2000" dirty="0"/>
              <a:t>«Κλινική Άσκηση σε Καρδιο-Αναπνευστικές Παθήσεις (Θ). </a:t>
            </a:r>
            <a:r>
              <a:rPr lang="el-GR" sz="2000" dirty="0" smtClean="0"/>
              <a:t>Ενότητα 10: Προγράμματα άσκησης εισπνευστικών μυών σε ασθενείς Μονάδας Εντατικής Θεραπείας υπό Επεμβατικό Μηχανικό Αερισμό».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>
                <a:solidFill>
                  <a:schemeClr val="tx1"/>
                </a:solidFill>
              </a:rPr>
              <a:t>Οι </a:t>
            </a:r>
            <a:r>
              <a:rPr lang="el-GR" altLang="el-GR" sz="2400" dirty="0">
                <a:solidFill>
                  <a:schemeClr val="tx1"/>
                </a:solidFill>
              </a:rPr>
              <a:t>Διεθνείς Πνευμονολογικές Εταιρείες συστήνουν ανεπιφύλακτα τα </a:t>
            </a:r>
            <a:r>
              <a:rPr lang="el-GR" altLang="el-GR" sz="2400" dirty="0" smtClean="0">
                <a:solidFill>
                  <a:schemeClr val="tx1"/>
                </a:solidFill>
              </a:rPr>
              <a:t>Π.Α.ΕΙΣ.Μ. </a:t>
            </a:r>
            <a:r>
              <a:rPr lang="el-GR" altLang="el-GR" sz="2400" dirty="0">
                <a:solidFill>
                  <a:schemeClr val="tx1"/>
                </a:solidFill>
              </a:rPr>
              <a:t>σε επιλεγμένους </a:t>
            </a:r>
            <a:r>
              <a:rPr lang="el-GR" altLang="el-GR" sz="2400" dirty="0" smtClean="0">
                <a:solidFill>
                  <a:schemeClr val="tx1"/>
                </a:solidFill>
              </a:rPr>
              <a:t>καρδιο-αναπνευστικούς</a:t>
            </a:r>
            <a:r>
              <a:rPr lang="el-GR" altLang="el-GR" sz="2400" dirty="0">
                <a:solidFill>
                  <a:schemeClr val="tx1"/>
                </a:solidFill>
              </a:rPr>
              <a:t>, νευρομυϊκούς και άλλους ασθενείς.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altLang="el-GR" sz="2400" dirty="0" smtClean="0">
                <a:solidFill>
                  <a:schemeClr val="tx1"/>
                </a:solidFill>
              </a:rPr>
              <a:t>Από </a:t>
            </a:r>
            <a:r>
              <a:rPr lang="el-GR" altLang="el-GR" sz="2400" dirty="0">
                <a:solidFill>
                  <a:schemeClr val="tx1"/>
                </a:solidFill>
              </a:rPr>
              <a:t>τις αρχές του </a:t>
            </a:r>
            <a:r>
              <a:rPr lang="el-GR" altLang="el-GR" sz="2400" dirty="0" smtClean="0">
                <a:solidFill>
                  <a:schemeClr val="tx1"/>
                </a:solidFill>
              </a:rPr>
              <a:t>1980, </a:t>
            </a:r>
            <a:r>
              <a:rPr lang="el-GR" altLang="el-GR" sz="2400" dirty="0">
                <a:solidFill>
                  <a:schemeClr val="tx1"/>
                </a:solidFill>
              </a:rPr>
              <a:t>τα Π.Α.ΕΙΣ.Μ. εφαρμόζονται και σε ασθενείς Μ.Ε.Θ. υπό Ε.Μ.Α. όπου η αύξηση της Μέγιστης Εισπνευστικής  Δύναμης </a:t>
            </a:r>
            <a:r>
              <a:rPr lang="el-GR" altLang="el-GR" sz="2400" dirty="0" smtClean="0">
                <a:solidFill>
                  <a:schemeClr val="tx1"/>
                </a:solidFill>
              </a:rPr>
              <a:t>(</a:t>
            </a:r>
            <a:r>
              <a:rPr lang="en-US" altLang="el-GR" sz="2400" dirty="0" smtClean="0">
                <a:solidFill>
                  <a:schemeClr val="tx1"/>
                </a:solidFill>
              </a:rPr>
              <a:t>PImax</a:t>
            </a:r>
            <a:r>
              <a:rPr lang="el-GR" altLang="el-GR" sz="2400" dirty="0" smtClean="0">
                <a:solidFill>
                  <a:schemeClr val="tx1"/>
                </a:solidFill>
              </a:rPr>
              <a:t>) αποσκοπεί στην </a:t>
            </a:r>
            <a:r>
              <a:rPr lang="el-GR" altLang="el-GR" sz="2400" dirty="0">
                <a:solidFill>
                  <a:schemeClr val="tx1"/>
                </a:solidFill>
              </a:rPr>
              <a:t>αύξηση του ποσοστού αποσωλήνωσης ασθενών, ελαττώνοντας τον χρόνο του Ε.Μ.Α</a:t>
            </a:r>
            <a:r>
              <a:rPr lang="el-GR" altLang="el-GR" sz="2400" dirty="0" smtClean="0">
                <a:solidFill>
                  <a:schemeClr val="tx1"/>
                </a:solidFill>
              </a:rPr>
              <a:t>.</a:t>
            </a:r>
            <a:r>
              <a:rPr lang="en-US" altLang="el-GR" sz="2400" dirty="0" smtClean="0"/>
              <a:t>        </a:t>
            </a:r>
            <a:r>
              <a:rPr lang="el-GR" altLang="el-G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59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Εικόνα </a:t>
            </a:r>
            <a:r>
              <a:rPr lang="el-GR" sz="2000" dirty="0" smtClean="0"/>
              <a:t>1, </a:t>
            </a:r>
            <a:r>
              <a:rPr lang="en-US" sz="2000" dirty="0" smtClean="0"/>
              <a:t>Funda </a:t>
            </a:r>
            <a:r>
              <a:rPr lang="en-US" sz="2000" dirty="0"/>
              <a:t>Yasar, Canturk Tasci, Sema Savci, et al., “Pulmonary Rehabilitation Using Modified Threshold Inspiratory Muscle Trainer (IMT) in Patients with Tetraplegia,” </a:t>
            </a:r>
            <a:r>
              <a:rPr lang="en-US" sz="2000" dirty="0" smtClean="0"/>
              <a:t>Figure 4, Case </a:t>
            </a:r>
            <a:r>
              <a:rPr lang="en-US" sz="2000" dirty="0"/>
              <a:t>Reports in Medicine, vol. 2012, Article ID 587901, 3 pages, 2012. doi:10.1155/2012/587901</a:t>
            </a:r>
            <a:r>
              <a:rPr lang="el-GR" sz="2000" dirty="0"/>
              <a:t> διαθέσιμο με άδεια </a:t>
            </a:r>
            <a:r>
              <a:rPr lang="en-US" sz="2000" dirty="0">
                <a:hlinkClick r:id="rId3"/>
              </a:rPr>
              <a:t>CC BY 3.0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Επιδημιολογία – κόστος Ε.Μ.Α. </a:t>
            </a:r>
            <a:br>
              <a:rPr lang="el-GR" altLang="el-GR" sz="4000" b="1" dirty="0" smtClean="0"/>
            </a:br>
            <a:r>
              <a:rPr lang="el-GR" altLang="el-GR" sz="3100" b="0" dirty="0" smtClean="0"/>
              <a:t>(1 από 2)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Το 2005 στις Η.Π.Α: στο 40% (790.257) των ασθενών που εισήχθηκαν σε Μ.Ε.Θ. εφαρμόσθηκε Ε.Μ.Α., με καθημερινό κόστος περίθαλψης 600-1500 $ και συνολικό κόστος 27 δισ. $, δηλ. 12% των ετήσιων νοσοκομειακών δαπανών</a:t>
            </a:r>
          </a:p>
          <a:p>
            <a:pPr marL="268288" indent="-268288" eaLnBrk="1" hangingPunct="1">
              <a:lnSpc>
                <a:spcPct val="90000"/>
              </a:lnSpc>
            </a:pPr>
            <a:endParaRPr lang="el-GR" altLang="el-GR" sz="2400" dirty="0" smtClean="0"/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Η χρονική διάρκεια της προσπάθειας αποδέσμευσης από τον Ε.Μ.Α. καλύπτει το 40% του συνολικού χρόνου Ε.Μ.Α.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το 25-30% των ασθενών παρουσιάζει αποτυχία αποδέσμευσης κ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το 1-5% μακρά εξάρτηση από τον αναπνευστήρα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marL="268288" indent="-2682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1800" dirty="0" smtClean="0">
              <a:latin typeface="Times New Roman" pitchFamily="18" charset="0"/>
            </a:endParaRPr>
          </a:p>
          <a:p>
            <a:pPr marL="268288" indent="-268288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400" dirty="0" smtClean="0"/>
              <a:t>                                                                (Μωραϊτου, 2007</a:t>
            </a:r>
            <a:r>
              <a:rPr lang="en-US" altLang="el-GR" sz="1400" dirty="0" smtClean="0"/>
              <a:t>; Bissett</a:t>
            </a:r>
            <a:r>
              <a:rPr lang="el-GR" altLang="el-GR" sz="1400" dirty="0" smtClean="0"/>
              <a:t> </a:t>
            </a:r>
            <a:r>
              <a:rPr lang="en-US" altLang="el-GR" sz="1400" dirty="0" smtClean="0"/>
              <a:t>et al., 2012</a:t>
            </a:r>
            <a:r>
              <a:rPr lang="el-GR" altLang="el-GR" sz="1400" dirty="0" smtClean="0"/>
              <a:t> Α</a:t>
            </a:r>
            <a:r>
              <a:rPr lang="en-US" altLang="el-GR" sz="1400" dirty="0" smtClean="0"/>
              <a:t>; Cader et al., 2013; American Association for the Surgery of Trauma, 2014)</a:t>
            </a:r>
            <a:r>
              <a:rPr lang="el-GR" altLang="el-GR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4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Επιδημιολογία – κόστος Ε.Μ.Α. </a:t>
            </a:r>
            <a:br>
              <a:rPr lang="el-GR" altLang="el-GR" dirty="0"/>
            </a:b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2)</a:t>
            </a:r>
            <a:endParaRPr lang="el-GR" altLang="el-GR" sz="4000" b="1" dirty="0" smtClean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Η θνητότητα των ασθενών υπό Ε.Μ.Α. ανέρχεται στο 34.5%,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Από το παραπάνω ποσοστό το 30.8%  παίρνει εξιτήριο ενώ μόλις το 21% από αυτό αποκτά πλήρη λειτουργικότητα μέσα σε ένα χρόνο</a:t>
            </a:r>
          </a:p>
          <a:p>
            <a:pPr marL="268288" indent="-268288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Σε έρευνα με 1638 ασθενείς, τα αίτια εφαρμογής Ε.Μ.Α. ήταν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66% οξεία αναπνευστική ανεπάρκεια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15% κώμα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5% νευρομυϊκές παθήσεις  </a:t>
            </a:r>
          </a:p>
          <a:p>
            <a:pPr marL="268288" indent="-268288" eaLnBrk="1" hangingPunct="1">
              <a:lnSpc>
                <a:spcPct val="90000"/>
              </a:lnSpc>
            </a:pPr>
            <a:r>
              <a:rPr lang="el-GR" altLang="el-GR" sz="2400" dirty="0" smtClean="0"/>
              <a:t>13% Χ.Α.Π. με το μεγαλύτερο ποσοστό δυσκολίας απωσωλήνωσης</a:t>
            </a:r>
          </a:p>
          <a:p>
            <a:pPr marL="268288" indent="-268288" eaLnBrk="1" hangingPunct="1">
              <a:lnSpc>
                <a:spcPct val="90000"/>
              </a:lnSpc>
            </a:pPr>
            <a:endParaRPr lang="en-US" altLang="el-GR" sz="24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600" dirty="0" smtClean="0"/>
              <a:t>(Μωραϊτου, 2007</a:t>
            </a:r>
            <a:r>
              <a:rPr lang="en-US" altLang="el-GR" sz="1600" dirty="0" smtClean="0"/>
              <a:t>; Bissett</a:t>
            </a:r>
            <a:r>
              <a:rPr lang="el-GR" altLang="el-GR" sz="1600" dirty="0" smtClean="0"/>
              <a:t> </a:t>
            </a:r>
            <a:r>
              <a:rPr lang="en-US" altLang="el-GR" sz="1600" dirty="0" smtClean="0"/>
              <a:t>et al., 2012</a:t>
            </a:r>
            <a:r>
              <a:rPr lang="el-GR" altLang="el-GR" sz="1600" dirty="0" smtClean="0"/>
              <a:t> Α</a:t>
            </a:r>
            <a:r>
              <a:rPr lang="en-US" altLang="el-GR" sz="1600" dirty="0" smtClean="0"/>
              <a:t>; Cader et al., 2013; American Association for the Surgery of Trauma, 2014)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5399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Κλινικές Καταστάσεις Εφαρμογής Ε.Μ.Α.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8288" indent="-268288" eaLnBrk="1" hangingPunct="1"/>
            <a:r>
              <a:rPr lang="el-GR" altLang="el-GR" sz="2400" dirty="0" smtClean="0"/>
              <a:t>Καρδιο-αναπνευστική ανακοπή</a:t>
            </a:r>
          </a:p>
          <a:p>
            <a:pPr marL="268288" indent="-268288" eaLnBrk="1" hangingPunct="1"/>
            <a:r>
              <a:rPr lang="el-GR" altLang="el-GR" sz="2400" dirty="0" smtClean="0"/>
              <a:t>Οξεία ή παροξυσμός χρόνιας αναπνευστικής ανεπάρκειας</a:t>
            </a:r>
          </a:p>
          <a:p>
            <a:pPr marL="268288" indent="-268288" eaLnBrk="1" hangingPunct="1"/>
            <a:r>
              <a:rPr lang="el-GR" altLang="el-GR" sz="2400" dirty="0" smtClean="0"/>
              <a:t>Γενική αναισθησία</a:t>
            </a:r>
          </a:p>
          <a:p>
            <a:pPr marL="268288" indent="-268288" eaLnBrk="1" hangingPunct="1"/>
            <a:r>
              <a:rPr lang="el-GR" altLang="el-GR" sz="2400" dirty="0" smtClean="0"/>
              <a:t>Μετεγχειρητικά σε επεμβάσεις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καρδιοχειρουργικές, νευροχειρουργικές, μεγάλες θώρακα – κοιλίας, σε ασθενείς με νευρομυϊκές – σκελετικές ανωμαλίες.</a:t>
            </a:r>
          </a:p>
          <a:p>
            <a:pPr marL="268288" indent="-268288" eaLnBrk="1" hangingPunct="1"/>
            <a:r>
              <a:rPr lang="el-GR" altLang="el-GR" sz="2400" dirty="0" smtClean="0"/>
              <a:t>Ασθενείς με αιμοδυναμική αστάθεια</a:t>
            </a:r>
          </a:p>
          <a:p>
            <a:pPr marL="268288" indent="-268288" eaLnBrk="1" hangingPunct="1"/>
            <a:r>
              <a:rPr lang="el-GR" altLang="el-GR" sz="2400" dirty="0" smtClean="0"/>
              <a:t>Κρανιοεγκεφαλικές κακώσεις, ενδοκράνια υπέρταση</a:t>
            </a:r>
          </a:p>
          <a:p>
            <a:pPr marL="268288" indent="-268288" eaLnBrk="1" hangingPunct="1"/>
            <a:r>
              <a:rPr lang="el-GR" altLang="el-GR" sz="2400" dirty="0" smtClean="0"/>
              <a:t>Ασταθής θώρακας</a:t>
            </a:r>
          </a:p>
          <a:p>
            <a:pPr marL="268288" indent="-268288" eaLnBrk="1" hangingPunct="1"/>
            <a:r>
              <a:rPr lang="el-GR" altLang="el-GR" sz="2400" dirty="0" smtClean="0"/>
              <a:t>Σηπτικό </a:t>
            </a:r>
            <a:r>
              <a:rPr lang="en-US" altLang="el-GR" sz="2400" dirty="0" smtClean="0"/>
              <a:t>shock,</a:t>
            </a:r>
            <a:r>
              <a:rPr lang="el-GR" altLang="el-GR" sz="2400" dirty="0" smtClean="0"/>
              <a:t> υπερμεταβολικές καταστάσεις</a:t>
            </a:r>
          </a:p>
          <a:p>
            <a:pPr marL="268288" indent="-268288" algn="r" eaLnBrk="1" hangingPunct="1">
              <a:buFont typeface="Wingdings" pitchFamily="2" charset="2"/>
              <a:buNone/>
            </a:pPr>
            <a:r>
              <a:rPr lang="el-GR" altLang="el-GR" sz="1600" dirty="0" smtClean="0"/>
              <a:t>(Μωραϊτου, 2007)</a:t>
            </a:r>
          </a:p>
        </p:txBody>
      </p:sp>
    </p:spTree>
    <p:extLst>
      <p:ext uri="{BB962C8B-B14F-4D97-AF65-F5344CB8AC3E}">
        <p14:creationId xmlns:p14="http://schemas.microsoft.com/office/powerpoint/2010/main" val="28623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b098e87383f6b0dd9c5f9998313e598033ad"/>
</p:tagLst>
</file>

<file path=ppt/theme/theme1.xml><?xml version="1.0" encoding="utf-8"?>
<a:theme xmlns:a="http://schemas.openxmlformats.org/drawingml/2006/main" name="OC_template_updated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6858</Words>
  <Application>Microsoft Office PowerPoint</Application>
  <PresentationFormat>Προβολή στην οθόνη (4:3)</PresentationFormat>
  <Paragraphs>717</Paragraphs>
  <Slides>62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3" baseType="lpstr">
      <vt:lpstr>OC_template_updated</vt:lpstr>
      <vt:lpstr>Κλινική Άσκηση σε Καρδιο-Αναπνευστικές Παθήσεις (Θ)</vt:lpstr>
      <vt:lpstr>Προγράμματα άσκησης εισπνευστικών μυών (Π.Α.ΕΙΣ.Μ) σε ασθενείς ΜΕΘ υπό Επεμβατικό Μηχανικό Αερισμό (Ε.Μ.Α.)</vt:lpstr>
      <vt:lpstr>Περιεχόμενα (1 από 2)</vt:lpstr>
      <vt:lpstr>Περιεχόμενα (2 από 2)</vt:lpstr>
      <vt:lpstr>Εισαγωγή (1 από 2)</vt:lpstr>
      <vt:lpstr>Εισαγωγή (2 από 2)</vt:lpstr>
      <vt:lpstr>Επιδημιολογία – κόστος Ε.Μ.Α.  (1 από 2)</vt:lpstr>
      <vt:lpstr>Επιδημιολογία – κόστος Ε.Μ.Α.  (2 από 2)</vt:lpstr>
      <vt:lpstr>Κλινικές Καταστάσεις Εφαρμογής Ε.Μ.Α.</vt:lpstr>
      <vt:lpstr>Κριτήρια Εφαρμογής Ε.Μ.Α. (1 από 2)  </vt:lpstr>
      <vt:lpstr>Κριτήρια Εφαρμογής Ε.Μ.Α. (2 από 2) </vt:lpstr>
      <vt:lpstr>Κριτήρια Διακοπής Ε.Μ.Α.</vt:lpstr>
      <vt:lpstr>Αίτια παράτασης Ε.Μ.Α. (1 από 2)</vt:lpstr>
      <vt:lpstr>Αίτια παράτασης Ε.Μ.Α. (2 από 2)</vt:lpstr>
      <vt:lpstr>Διαφραγματική δυσλειτουργία λόγω Ε.Μ.Α.  (1 από 2)</vt:lpstr>
      <vt:lpstr>Διαφραγματική δυσλειτουργία λόγω Ε.Μ.Α.  (2 από 2)</vt:lpstr>
      <vt:lpstr>Προγράμματα Άσκησης Εισπνευστικών Μυών (Π.Α.ΕΙΣ.Μ.) σε ασθενείς με αυτόματη αναπνοή</vt:lpstr>
      <vt:lpstr>Π.Α.ΕΙΣ.Μ. σε ασθενείς με Χ.Α.Π. (1 από 2)</vt:lpstr>
      <vt:lpstr>Π.Α.ΕΙΣ.Μ. σε ασθενείς με Χ.Α.Π. (2 από 2)</vt:lpstr>
      <vt:lpstr>Π.Α.ΕΙΣ.Μ. σε ασθενείς Μ.Ε.Θ. υπό επεμβατικό μηχανικό αερισμό (δύναμη-αντοχή)</vt:lpstr>
      <vt:lpstr>Πίνακας 1α. Προγράμματα άσκησης εισπνευστικών μυών σε ασθενείς Μ.Ε.Θ. υπό Ε.Μ.Α. Χωρίς ομάδα έλεγχου-Ο.Ε.</vt:lpstr>
      <vt:lpstr>Πίνακας 1β. Προγράμματα άσκησης εισπνευστικών μυών σε ασθενείς Μ.Ε.Θ. υπό Ε.Μ.Α. Χωρίς ομάδα έλεγχου-Ο.Ε.</vt:lpstr>
      <vt:lpstr>Πίνακας 1γ. Προγράμματα άσκησης εισπνευστικών μυών σε ασθενείς Μ.Ε.Θ. υπό Ε.Μ.Α. Χωρίς ομάδα έλεγχου-Ο.Ε.</vt:lpstr>
      <vt:lpstr>Πίνακας 2α. Προγράμματα άσκησης εισπνευστικών μυών σε ασθενείς Μ.Ε.Θ. υπό Ε.Μ.Α. Με ομάδα έλεγχου-Ο.Ε.</vt:lpstr>
      <vt:lpstr>Πίνακας 2β. Προγράμματα άσκησης εισπνευστικών μυών σε ασθενείς Μ.Ε.Θ. υπό Ε.Μ.Α. Με ομάδα έλεγχου-Ο.Ε.</vt:lpstr>
      <vt:lpstr>Πίνακας 2γ. Προγράμματα άσκησης εισπνευστικών μυών σε ασθενείς Μ.Ε.Θ. υπό Ε.Μ.Α. Με ομάδα έλεγχου-Ο.Ε.</vt:lpstr>
      <vt:lpstr>Συσκευές-μέθοδοι εξάσκησης στα προγράμματα άσκησης εισπνευστικών μυών ασθενών ΜΕΘ υπό Ε.Μ.Α. (αντοχή)  (1 από 5)</vt:lpstr>
      <vt:lpstr>Συσκευές-μέθοδοι εξάσκησης στα προγράμματα άσκησης εισπνευστικών μυών ασθενών ΜΕΘ υπό Ε.Μ.Α. (αντοχή)  (2 από 5)</vt:lpstr>
      <vt:lpstr>Συσκευές-μέθοδοι εξάσκησης στα προγράμματα άσκησης εισπνευστικών μυών ασθενών ΜΕΘ υπό Ε.Μ.Α. (αντοχή)  (3 από 5)</vt:lpstr>
      <vt:lpstr>Συσκευές-μέθοδοι εξάσκησης στα προγράμματα άσκησης εισπνευστικών μυών ασθενών ΜΕΘ υπό Ε.Μ.Α. (αντοχή)  (4 από 5)</vt:lpstr>
      <vt:lpstr>Συσκευές-μέθοδοι εξάσκησης στα προγράμματα άσκησης εισπνευστικών μυών ασθενών ΜΕΘ υπό Ε.Μ.Α. (αντοχή)  (5 από 5)</vt:lpstr>
      <vt:lpstr>Συσκευές-μέθοδοι εξάσκησης στα προγράμματα άσκησης εισπνευστικών μυών ασθενών ΜΕΘ υπό Ε.Μ.Α. (δύναμη)  (1 από 4)</vt:lpstr>
      <vt:lpstr>Συσκευές-μέθοδοι εξάσκησης στα προγράμματα άσκησης εισπνευστικών μυών ασθενών ΜΕΘ υπό Ε.Μ.Α. (δύναμη)  (2 από 4)</vt:lpstr>
      <vt:lpstr>Συσκευές-μέθοδοι εξάσκησης στα προγράμματα άσκησης εισπνευστικών μυών ασθενών ΜΕΘ υπό Ε.Μ.Α. (δύναμη)  (3 από 4)</vt:lpstr>
      <vt:lpstr>Συσκευές-μέθοδοι εξάσκησης στα προγράμματα άσκησης εισπνευστικών μυών ασθενών ΜΕΘ υπό Ε.Μ.Α. (δύναμη)  (4 από 4)</vt:lpstr>
      <vt:lpstr>Παράμετροι αξιολόγησης προγραμμάτων άσκησης εισπνευστικών μυών σε ασθενείς Μ.Ε.Θ. υπό επεμβατικό μηχανικό αερισμό</vt:lpstr>
      <vt:lpstr>Αξιολόγηση Pimax σε ασθενείς ΜΕΘ υπό επεμβατικό μηχανικό αερισμό (1 από 2)</vt:lpstr>
      <vt:lpstr>Αξιολόγηση Pimax σε ασθενείς ΜΕΘ υπό επεμβατικό μηχανικό αερισμό (2 από 2)</vt:lpstr>
      <vt:lpstr>Αξιολόγηση δείκτη TOBIN στα προγράμματα άσκησης εισπνευστικών μυών σε ασθενείς ΜΕΘ υπό επεμβατικό μηχανικό αερισμό </vt:lpstr>
      <vt:lpstr>Ενδείξεις έναρξης προγράμματος άσκησης εισπνευστικών μυών σε ασθενείς ΜΕΘ υπό επεμβατικό μηχανικό αερισμό (1 από 2) </vt:lpstr>
      <vt:lpstr>Ενδείξεις έναρξης προγράμματος άσκησης εισπνευστικών μυών σε ασθενείς ΜΕΘ υπό επεμβατικό μηχανικό αερισμό (2 από 2) </vt:lpstr>
      <vt:lpstr>Ενδείξεις διακοπής προγράμματος άσκησης εισπνευστικών μυών σε ασθενείς ΜΕΘ υπό επεμβατικό μηχανικό αερισμό </vt:lpstr>
      <vt:lpstr>Κλινική εφαρμογή προγράμματος άσκησης εισπνευστικών μυών σε ασθενείς ΜΕΘ υπό επεμβατικό μηχανικό αερισμό (1 από 2)  </vt:lpstr>
      <vt:lpstr>Κλινική εφαρμογή προγράμματος άσκησης εισπνευστικών μυών σε ασθενείς ΜΕΘ υπό επεμβατικό μηχανικό αερισμό (2 από 2)  </vt:lpstr>
      <vt:lpstr>Αποτελέσματα προγραμμάτων άσκησης εισπνευστικών μυών σε ασθενείς ΜΕΘ υπό επεμβατικό μηχανικό αερισμό (1 από 2)</vt:lpstr>
      <vt:lpstr>Αποτελέσματα προγραμμάτων άσκησης εισπνευστικών μυών σε ασθενείς ΜΕΘ υπό επεμβατικό μηχανικό αερισμό (2 από 2)</vt:lpstr>
      <vt:lpstr>Προτεινόμενο πρόγραμμα άσκησης εισπνευστικών μυών σε ασθενείς ΜΕΘ υπό επεμβατικό μηχανικό αερισμό</vt:lpstr>
      <vt:lpstr>Συμπεράσματα</vt:lpstr>
      <vt:lpstr>Προτεινόμενη βιβλιογραφία (1 από 5)</vt:lpstr>
      <vt:lpstr>Προτεινόμενη βιβλιογραφία (2 από 5)</vt:lpstr>
      <vt:lpstr>Προτεινόμενη βιβλιογραφία (3 από 5)</vt:lpstr>
      <vt:lpstr>Προτεινόμενη βιβλιογραφία (4 από 5)</vt:lpstr>
      <vt:lpstr>Προτεινόμενη βιβλιογραφία (5 από 5)</vt:lpstr>
      <vt:lpstr>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60</cp:revision>
  <dcterms:created xsi:type="dcterms:W3CDTF">2013-03-04T13:35:19Z</dcterms:created>
  <dcterms:modified xsi:type="dcterms:W3CDTF">2015-05-22T08:59:16Z</dcterms:modified>
</cp:coreProperties>
</file>