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0"/>
  </p:notesMasterIdLst>
  <p:handoutMasterIdLst>
    <p:handoutMasterId r:id="rId5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257" r:id="rId42"/>
    <p:sldId id="262" r:id="rId43"/>
    <p:sldId id="264" r:id="rId44"/>
    <p:sldId id="307" r:id="rId45"/>
    <p:sldId id="308" r:id="rId46"/>
    <p:sldId id="266" r:id="rId47"/>
    <p:sldId id="267"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70" d="100"/>
          <a:sy n="70" d="100"/>
        </p:scale>
        <p:origin x="-414" y="-9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353081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l-GR" sz="1200"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11419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42776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57677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48793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401373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ed.auth.gr/db/histology/gr/"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emed.med.uoa.gr/application/syllabus_I/" TargetMode="External"/><Relationship Id="rId4" Type="http://schemas.openxmlformats.org/officeDocument/2006/relationships/hyperlink" Target="https://casweb.ou.edu/pbell/histology/Outline/content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8</a:t>
            </a:r>
            <a:r>
              <a:rPr lang="el-GR" sz="2800" dirty="0" smtClean="0"/>
              <a:t>:</a:t>
            </a:r>
            <a:r>
              <a:rPr lang="en-US" sz="2800" dirty="0" smtClean="0"/>
              <a:t> </a:t>
            </a:r>
            <a:r>
              <a:rPr lang="el-GR" sz="2800" dirty="0" smtClean="0"/>
              <a:t>Ενδοκρινικό Σύστημα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οπίσθιου</a:t>
            </a:r>
            <a:r>
              <a:rPr lang="en-GB" altLang="el-GR" sz="3200" dirty="0"/>
              <a:t> </a:t>
            </a:r>
            <a:r>
              <a:rPr lang="el-GR" altLang="el-GR" sz="3200" dirty="0"/>
              <a:t>λοβού</a:t>
            </a:r>
            <a:r>
              <a:rPr lang="en-GB" altLang="el-GR" sz="3200" dirty="0"/>
              <a:t> </a:t>
            </a:r>
            <a:r>
              <a:rPr lang="el-GR" altLang="el-GR" sz="3200" dirty="0"/>
              <a:t>υπόφυσης</a:t>
            </a:r>
            <a:r>
              <a:rPr lang="en-GB" altLang="el-GR" sz="3200" dirty="0"/>
              <a:t> </a:t>
            </a:r>
            <a:r>
              <a:rPr lang="el-GR" altLang="el-GR" sz="3200" dirty="0"/>
              <a:t>σε</a:t>
            </a:r>
            <a:r>
              <a:rPr lang="en-GB" altLang="el-GR" sz="3200" dirty="0"/>
              <a:t> </a:t>
            </a:r>
            <a:r>
              <a:rPr lang="el-GR" altLang="el-GR" sz="3200" dirty="0"/>
              <a:t>πολύ</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(100x</a:t>
            </a:r>
            <a:r>
              <a:rPr lang="en-GB" altLang="el-GR" sz="3200" dirty="0" smtClean="0"/>
              <a:t>)</a:t>
            </a:r>
            <a:r>
              <a:rPr lang="el-GR" altLang="el-GR" sz="3200" dirty="0" smtClean="0"/>
              <a:t> </a:t>
            </a:r>
            <a:r>
              <a:rPr lang="el-GR" altLang="el-GR" sz="2800" b="0" dirty="0" smtClean="0">
                <a:solidFill>
                  <a:prstClr val="black"/>
                </a:solidFill>
              </a:rPr>
              <a:t>(2/2)</a:t>
            </a:r>
            <a:endParaRPr lang="el-GR" altLang="el-GR" sz="3200" dirty="0">
              <a:solidFill>
                <a:srgbClr val="FF9900"/>
              </a:solidFill>
            </a:endParaRPr>
          </a:p>
        </p:txBody>
      </p:sp>
      <p:sp>
        <p:nvSpPr>
          <p:cNvPr id="284675" name="Rectangle 3"/>
          <p:cNvSpPr>
            <a:spLocks noGrp="1" noChangeArrowheads="1"/>
          </p:cNvSpPr>
          <p:nvPr>
            <p:ph idx="1"/>
          </p:nvPr>
        </p:nvSpPr>
        <p:spPr/>
        <p:txBody>
          <a:bodyPr/>
          <a:lstStyle/>
          <a:p>
            <a:pPr marL="0" indent="0">
              <a:buNone/>
            </a:pPr>
            <a:r>
              <a:rPr lang="el-GR" altLang="el-GR" sz="2000" dirty="0" smtClean="0"/>
              <a:t>Παρατηρούνται </a:t>
            </a:r>
            <a:r>
              <a:rPr lang="el-GR" altLang="el-GR" sz="2000" dirty="0"/>
              <a:t>δύο ηωσινοφιλικά σωμάτια του </a:t>
            </a:r>
            <a:r>
              <a:rPr lang="en-GB" altLang="el-GR" sz="2000" dirty="0"/>
              <a:t>Herring </a:t>
            </a:r>
            <a:r>
              <a:rPr lang="el-GR" altLang="el-GR" sz="2000" dirty="0"/>
              <a:t>(κέντρο). Οι πυρήνες ανήκουν στα υποφυσιοκύτταρα. Χρώση</a:t>
            </a:r>
            <a:r>
              <a:rPr lang="en-GB" altLang="el-GR" sz="2000" dirty="0"/>
              <a:t>=H&amp;E.</a:t>
            </a:r>
            <a:endParaRPr lang="el-GR" altLang="el-GR" sz="2000" dirty="0"/>
          </a:p>
        </p:txBody>
      </p:sp>
      <p:pic>
        <p:nvPicPr>
          <p:cNvPr id="284682"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988840"/>
            <a:ext cx="5052320" cy="396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4211" y="595491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202503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116632"/>
            <a:ext cx="9144000" cy="908720"/>
          </a:xfrm>
        </p:spPr>
        <p:txBody>
          <a:bodyPr>
            <a:noAutofit/>
          </a:bodyPr>
          <a:lstStyle/>
          <a:p>
            <a:r>
              <a:rPr lang="el-GR" altLang="el-GR" sz="3100" dirty="0"/>
              <a:t>Υπόφυση</a:t>
            </a:r>
            <a:r>
              <a:rPr lang="en-GB" altLang="el-GR" sz="3100" dirty="0"/>
              <a:t>-</a:t>
            </a:r>
            <a:r>
              <a:rPr lang="el-GR" altLang="el-GR" sz="3100" dirty="0"/>
              <a:t>Πρόσθιος</a:t>
            </a:r>
            <a:r>
              <a:rPr lang="en-GB" altLang="el-GR" sz="3100" dirty="0"/>
              <a:t>-</a:t>
            </a:r>
            <a:r>
              <a:rPr lang="el-GR" altLang="el-GR" sz="3100" dirty="0"/>
              <a:t>Διάμεσος</a:t>
            </a:r>
            <a:r>
              <a:rPr lang="en-GB" altLang="el-GR" sz="3100" dirty="0"/>
              <a:t>-</a:t>
            </a:r>
            <a:r>
              <a:rPr lang="el-GR" altLang="el-GR" sz="3100" dirty="0"/>
              <a:t>Οπίσθιος</a:t>
            </a:r>
            <a:r>
              <a:rPr lang="en-GB" altLang="el-GR" sz="3100" dirty="0"/>
              <a:t> </a:t>
            </a:r>
            <a:r>
              <a:rPr lang="el-GR" altLang="el-GR" sz="3100" dirty="0" smtClean="0"/>
              <a:t>λοβός </a:t>
            </a:r>
            <a:r>
              <a:rPr lang="el-GR" altLang="el-GR" sz="3100" dirty="0"/>
              <a:t>Ιστολογική</a:t>
            </a:r>
            <a:r>
              <a:rPr lang="en-GB" altLang="el-GR" sz="3100" dirty="0"/>
              <a:t> </a:t>
            </a:r>
            <a:r>
              <a:rPr lang="el-GR" altLang="el-GR" sz="3100" dirty="0" smtClean="0"/>
              <a:t>εικόνα</a:t>
            </a:r>
            <a:r>
              <a:rPr lang="en-GB" altLang="el-GR" sz="3100" dirty="0" smtClean="0"/>
              <a:t> </a:t>
            </a:r>
            <a:r>
              <a:rPr lang="el-GR" altLang="el-GR" sz="3100" dirty="0"/>
              <a:t>υπόφυσης</a:t>
            </a:r>
            <a:r>
              <a:rPr lang="en-GB" altLang="el-GR" sz="3100" dirty="0"/>
              <a:t> </a:t>
            </a:r>
            <a:r>
              <a:rPr lang="el-GR" altLang="el-GR" sz="3100" dirty="0"/>
              <a:t>σε</a:t>
            </a:r>
            <a:r>
              <a:rPr lang="en-GB" altLang="el-GR" sz="3100" dirty="0"/>
              <a:t> </a:t>
            </a:r>
            <a:r>
              <a:rPr lang="el-GR" altLang="el-GR" sz="3100" dirty="0"/>
              <a:t>μικρή</a:t>
            </a:r>
            <a:r>
              <a:rPr lang="en-GB" altLang="el-GR" sz="3100" dirty="0"/>
              <a:t> </a:t>
            </a:r>
            <a:r>
              <a:rPr lang="el-GR" altLang="el-GR" sz="3100" dirty="0"/>
              <a:t>μεγέθυνση</a:t>
            </a:r>
            <a:r>
              <a:rPr lang="en-GB" altLang="el-GR" sz="3100" dirty="0"/>
              <a:t> (4x)</a:t>
            </a:r>
            <a:endParaRPr lang="el-GR" altLang="el-GR" sz="3100" dirty="0"/>
          </a:p>
        </p:txBody>
      </p:sp>
      <p:sp>
        <p:nvSpPr>
          <p:cNvPr id="283651" name="Rectangle 3"/>
          <p:cNvSpPr>
            <a:spLocks noGrp="1" noChangeArrowheads="1"/>
          </p:cNvSpPr>
          <p:nvPr>
            <p:ph idx="1"/>
          </p:nvPr>
        </p:nvSpPr>
        <p:spPr>
          <a:xfrm>
            <a:off x="457200" y="1196752"/>
            <a:ext cx="3466728" cy="5040560"/>
          </a:xfrm>
        </p:spPr>
        <p:txBody>
          <a:bodyPr>
            <a:normAutofit/>
          </a:bodyPr>
          <a:lstStyle/>
          <a:p>
            <a:pPr marL="0" indent="0">
              <a:buNone/>
            </a:pPr>
            <a:r>
              <a:rPr lang="el-GR" altLang="el-GR" sz="2000" dirty="0" smtClean="0"/>
              <a:t>Παρατηρούνται</a:t>
            </a:r>
            <a:r>
              <a:rPr lang="en-GB" altLang="el-GR" sz="2000" dirty="0"/>
              <a:t>: </a:t>
            </a:r>
            <a:endParaRPr lang="el-GR" altLang="el-GR" sz="2000" dirty="0" smtClean="0"/>
          </a:p>
          <a:p>
            <a:pPr>
              <a:buFont typeface="Calibri" panose="020F0502020204030204" pitchFamily="34" charset="0"/>
              <a:buChar char="−"/>
            </a:pPr>
            <a:r>
              <a:rPr lang="el-GR" altLang="el-GR" sz="2000" dirty="0" smtClean="0"/>
              <a:t>ο</a:t>
            </a:r>
            <a:r>
              <a:rPr lang="en-GB" altLang="el-GR" sz="2000" dirty="0" smtClean="0"/>
              <a:t> </a:t>
            </a:r>
            <a:r>
              <a:rPr lang="el-GR" altLang="el-GR" sz="2000" dirty="0"/>
              <a:t>ελαφρά</a:t>
            </a:r>
            <a:r>
              <a:rPr lang="en-GB" altLang="el-GR" sz="2000" dirty="0"/>
              <a:t> </a:t>
            </a:r>
            <a:r>
              <a:rPr lang="el-GR" altLang="el-GR" sz="2000" dirty="0"/>
              <a:t>χρωματισμένος</a:t>
            </a:r>
            <a:r>
              <a:rPr lang="en-GB" altLang="el-GR" sz="2000" dirty="0"/>
              <a:t> </a:t>
            </a:r>
            <a:r>
              <a:rPr lang="el-GR" altLang="el-GR" sz="2000" dirty="0"/>
              <a:t>οπίσθιος</a:t>
            </a:r>
            <a:r>
              <a:rPr lang="en-GB" altLang="el-GR" sz="2000" dirty="0"/>
              <a:t> </a:t>
            </a:r>
            <a:r>
              <a:rPr lang="el-GR" altLang="el-GR" sz="2000" dirty="0"/>
              <a:t>λοβός</a:t>
            </a:r>
            <a:r>
              <a:rPr lang="en-GB" altLang="el-GR" sz="2000" dirty="0"/>
              <a:t> </a:t>
            </a:r>
            <a:r>
              <a:rPr lang="el-GR" altLang="el-GR" sz="2000" dirty="0"/>
              <a:t>ή</a:t>
            </a:r>
            <a:r>
              <a:rPr lang="en-GB" altLang="el-GR" sz="2000" dirty="0"/>
              <a:t> </a:t>
            </a:r>
            <a:r>
              <a:rPr lang="el-GR" altLang="el-GR" sz="2000" dirty="0"/>
              <a:t>νευροϋπόφυση</a:t>
            </a:r>
            <a:r>
              <a:rPr lang="en-GB" altLang="el-GR" sz="2000" dirty="0"/>
              <a:t> (pars nervosa-</a:t>
            </a:r>
            <a:r>
              <a:rPr lang="el-GR" altLang="el-GR" sz="2000" dirty="0"/>
              <a:t>αριστερά</a:t>
            </a:r>
            <a:r>
              <a:rPr lang="en-GB" altLang="el-GR" sz="2000" dirty="0"/>
              <a:t>), </a:t>
            </a:r>
            <a:endParaRPr lang="el-GR" altLang="el-GR" sz="2000" dirty="0" smtClean="0"/>
          </a:p>
          <a:p>
            <a:pPr>
              <a:buFont typeface="Calibri" panose="020F0502020204030204" pitchFamily="34" charset="0"/>
              <a:buChar char="−"/>
            </a:pPr>
            <a:r>
              <a:rPr lang="el-GR" altLang="el-GR" sz="2000" dirty="0" smtClean="0"/>
              <a:t>ο</a:t>
            </a:r>
            <a:r>
              <a:rPr lang="en-GB" altLang="el-GR" sz="2000" dirty="0" smtClean="0"/>
              <a:t> </a:t>
            </a:r>
            <a:r>
              <a:rPr lang="el-GR" altLang="el-GR" sz="2000" dirty="0"/>
              <a:t>διάμεσος</a:t>
            </a:r>
            <a:r>
              <a:rPr lang="en-GB" altLang="el-GR" sz="2000" dirty="0"/>
              <a:t> </a:t>
            </a:r>
            <a:r>
              <a:rPr lang="el-GR" altLang="el-GR" sz="2000" dirty="0"/>
              <a:t>λοβός</a:t>
            </a:r>
            <a:r>
              <a:rPr lang="en-GB" altLang="el-GR" sz="2000" dirty="0"/>
              <a:t> (pars intermedia-</a:t>
            </a:r>
            <a:r>
              <a:rPr lang="el-GR" altLang="el-GR" sz="2000" dirty="0"/>
              <a:t>κέντρο</a:t>
            </a:r>
            <a:r>
              <a:rPr lang="en-GB" altLang="el-GR" sz="2000" dirty="0"/>
              <a:t>), </a:t>
            </a:r>
            <a:r>
              <a:rPr lang="el-GR" altLang="el-GR" sz="2000" dirty="0"/>
              <a:t>περιέχων</a:t>
            </a:r>
            <a:r>
              <a:rPr lang="en-GB" altLang="el-GR" sz="2000" dirty="0"/>
              <a:t> </a:t>
            </a:r>
            <a:r>
              <a:rPr lang="el-GR" altLang="el-GR" sz="2000" dirty="0"/>
              <a:t>βασεόφιλα</a:t>
            </a:r>
            <a:r>
              <a:rPr lang="en-GB" altLang="el-GR" sz="2000" dirty="0"/>
              <a:t> </a:t>
            </a:r>
            <a:r>
              <a:rPr lang="el-GR" altLang="el-GR" sz="2000" dirty="0"/>
              <a:t>κύτταρα</a:t>
            </a:r>
            <a:r>
              <a:rPr lang="en-GB" altLang="el-GR" sz="2000" dirty="0"/>
              <a:t> </a:t>
            </a:r>
            <a:r>
              <a:rPr lang="el-GR" altLang="el-GR" sz="2000" dirty="0"/>
              <a:t>και</a:t>
            </a:r>
            <a:r>
              <a:rPr lang="en-GB" altLang="el-GR" sz="2000" dirty="0"/>
              <a:t> </a:t>
            </a:r>
            <a:r>
              <a:rPr lang="el-GR" altLang="el-GR" sz="2000" dirty="0"/>
              <a:t>χώρους</a:t>
            </a:r>
            <a:r>
              <a:rPr lang="en-GB" altLang="el-GR" sz="2000" dirty="0"/>
              <a:t> </a:t>
            </a:r>
            <a:r>
              <a:rPr lang="el-GR" altLang="el-GR" sz="2000" dirty="0"/>
              <a:t>πληρουμένους</a:t>
            </a:r>
            <a:r>
              <a:rPr lang="en-GB" altLang="el-GR" sz="2000" dirty="0"/>
              <a:t> </a:t>
            </a:r>
            <a:r>
              <a:rPr lang="el-GR" altLang="el-GR" sz="2000" dirty="0"/>
              <a:t>με</a:t>
            </a:r>
            <a:r>
              <a:rPr lang="en-GB" altLang="el-GR" sz="2000" dirty="0"/>
              <a:t> </a:t>
            </a:r>
            <a:r>
              <a:rPr lang="el-GR" altLang="el-GR" sz="2000" dirty="0"/>
              <a:t>ηωσινόφιλο</a:t>
            </a:r>
            <a:r>
              <a:rPr lang="en-GB" altLang="el-GR" sz="2000" dirty="0"/>
              <a:t> </a:t>
            </a:r>
            <a:r>
              <a:rPr lang="el-GR" altLang="el-GR" sz="2000" dirty="0"/>
              <a:t>κολλοειδές</a:t>
            </a:r>
            <a:r>
              <a:rPr lang="en-GB" altLang="el-GR" sz="2000" dirty="0"/>
              <a:t>, </a:t>
            </a:r>
            <a:r>
              <a:rPr lang="el-GR" altLang="el-GR" sz="2000" dirty="0"/>
              <a:t>και</a:t>
            </a:r>
            <a:r>
              <a:rPr lang="en-GB" altLang="el-GR" sz="2000" dirty="0"/>
              <a:t> </a:t>
            </a:r>
            <a:endParaRPr lang="el-GR" altLang="el-GR" sz="2000" dirty="0" smtClean="0"/>
          </a:p>
          <a:p>
            <a:pPr>
              <a:buFont typeface="Calibri" panose="020F0502020204030204" pitchFamily="34" charset="0"/>
              <a:buChar char="−"/>
            </a:pPr>
            <a:r>
              <a:rPr lang="el-GR" altLang="el-GR" sz="2000" dirty="0" smtClean="0"/>
              <a:t>ο</a:t>
            </a:r>
            <a:r>
              <a:rPr lang="en-GB" altLang="el-GR" sz="2000" dirty="0" smtClean="0"/>
              <a:t> </a:t>
            </a:r>
            <a:r>
              <a:rPr lang="el-GR" altLang="el-GR" sz="2000" dirty="0"/>
              <a:t>κυτταροβροθής</a:t>
            </a:r>
            <a:r>
              <a:rPr lang="en-GB" altLang="el-GR" sz="2000" dirty="0"/>
              <a:t> </a:t>
            </a:r>
            <a:r>
              <a:rPr lang="el-GR" altLang="el-GR" sz="2000" dirty="0"/>
              <a:t>πρόσθιος</a:t>
            </a:r>
            <a:r>
              <a:rPr lang="en-GB" altLang="el-GR" sz="2000" dirty="0"/>
              <a:t> </a:t>
            </a:r>
            <a:r>
              <a:rPr lang="el-GR" altLang="el-GR" sz="2000" dirty="0"/>
              <a:t>λοβός</a:t>
            </a:r>
            <a:r>
              <a:rPr lang="en-GB" altLang="el-GR" sz="2000" dirty="0"/>
              <a:t> </a:t>
            </a:r>
            <a:r>
              <a:rPr lang="el-GR" altLang="el-GR" sz="2000" dirty="0"/>
              <a:t>ή</a:t>
            </a:r>
            <a:r>
              <a:rPr lang="en-GB" altLang="el-GR" sz="2000" dirty="0"/>
              <a:t> </a:t>
            </a:r>
            <a:r>
              <a:rPr lang="el-GR" altLang="el-GR" sz="2000" dirty="0"/>
              <a:t>αδενοϋπόφυση</a:t>
            </a:r>
            <a:r>
              <a:rPr lang="en-GB" altLang="el-GR" sz="2000" dirty="0"/>
              <a:t> (pars distalis-</a:t>
            </a:r>
            <a:r>
              <a:rPr lang="el-GR" altLang="el-GR" sz="2000" dirty="0"/>
              <a:t>δεξιά</a:t>
            </a:r>
            <a:r>
              <a:rPr lang="en-GB" altLang="el-GR" sz="2000" dirty="0"/>
              <a:t>). </a:t>
            </a:r>
            <a:endParaRPr lang="el-GR" altLang="el-GR" sz="2000" dirty="0" smtClean="0"/>
          </a:p>
          <a:p>
            <a:pPr marL="0" indent="0">
              <a:buNone/>
            </a:pPr>
            <a:r>
              <a:rPr lang="el-GR" altLang="el-GR" sz="2000" dirty="0" smtClean="0"/>
              <a:t>Χρώση</a:t>
            </a:r>
            <a:r>
              <a:rPr lang="en-GB" altLang="el-GR" sz="2000" dirty="0"/>
              <a:t>=H&amp;E</a:t>
            </a:r>
            <a:endParaRPr lang="el-GR" altLang="el-GR" sz="2000" dirty="0"/>
          </a:p>
        </p:txBody>
      </p:sp>
      <p:sp>
        <p:nvSpPr>
          <p:cNvPr id="283655" name="Rectangle 7"/>
          <p:cNvSpPr>
            <a:spLocks noChangeArrowheads="1"/>
          </p:cNvSpPr>
          <p:nvPr/>
        </p:nvSpPr>
        <p:spPr bwMode="auto">
          <a:xfrm>
            <a:off x="0" y="116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3658"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1340768"/>
            <a:ext cx="4623733" cy="350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59530" y="484765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05135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r>
              <a:rPr lang="el-GR" altLang="el-GR" sz="3200" dirty="0"/>
              <a:t>Ιστολογική εικόνα περιοχής διάμεσου λοβού υπόφυσης σε μικρή  μεγέθυνση (10</a:t>
            </a:r>
            <a:r>
              <a:rPr lang="en-GB" altLang="el-GR" sz="3200" dirty="0"/>
              <a:t>x</a:t>
            </a:r>
            <a:r>
              <a:rPr lang="el-GR" altLang="el-GR" sz="3200" dirty="0" smtClean="0"/>
              <a:t>)</a:t>
            </a:r>
            <a:endParaRPr lang="el-GR" altLang="el-GR" sz="3200" dirty="0">
              <a:solidFill>
                <a:srgbClr val="FF9900"/>
              </a:solidFill>
            </a:endParaRPr>
          </a:p>
        </p:txBody>
      </p:sp>
      <p:sp>
        <p:nvSpPr>
          <p:cNvPr id="282627"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a:t>Παρατηρείται ο διάμεσος λοβός (δεξιά) και ο ελαφρά χρωματισμένος οπίσθιος λοβός (αριστερά). Ο μεγάλος ηωσινοφιλικός σχηματισμός δεξιά είναι μία κυστική κοιλότητα πληρούμενη από κολλοειδές υλικό. </a:t>
            </a:r>
            <a:endParaRPr lang="el-GR" altLang="el-GR" sz="2000" dirty="0" smtClean="0"/>
          </a:p>
        </p:txBody>
      </p:sp>
      <p:pic>
        <p:nvPicPr>
          <p:cNvPr id="2826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2"/>
            <a:ext cx="513113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6136" y="2229105"/>
            <a:ext cx="3161984" cy="3785652"/>
          </a:xfrm>
          <a:prstGeom prst="rect">
            <a:avLst/>
          </a:prstGeom>
        </p:spPr>
        <p:txBody>
          <a:bodyPr wrap="square">
            <a:spAutoFit/>
          </a:bodyPr>
          <a:lstStyle/>
          <a:p>
            <a:pPr marL="0" indent="0">
              <a:buNone/>
            </a:pPr>
            <a:r>
              <a:rPr lang="el-GR" altLang="el-GR" sz="2000" dirty="0">
                <a:latin typeface="+mj-lt"/>
              </a:rPr>
              <a:t>Η κοιλότητα είναι υπόλειμμα του αυλού του θυλάκου του </a:t>
            </a:r>
            <a:r>
              <a:rPr lang="en-GB" altLang="el-GR" sz="2000" dirty="0">
                <a:latin typeface="+mj-lt"/>
              </a:rPr>
              <a:t>Rathke</a:t>
            </a:r>
            <a:r>
              <a:rPr lang="el-GR" altLang="el-GR" sz="2000" dirty="0">
                <a:latin typeface="+mj-lt"/>
              </a:rPr>
              <a:t>'</a:t>
            </a:r>
            <a:r>
              <a:rPr lang="en-GB" altLang="el-GR" sz="2000" dirty="0">
                <a:latin typeface="+mj-lt"/>
              </a:rPr>
              <a:t>s</a:t>
            </a:r>
            <a:r>
              <a:rPr lang="el-GR" altLang="el-GR" sz="2000" dirty="0">
                <a:latin typeface="+mj-lt"/>
              </a:rPr>
              <a:t>, του εμβρυολογικού προδρόμου της αδενοϋπόφυσης. </a:t>
            </a:r>
            <a:endParaRPr lang="el-GR" altLang="el-GR" sz="2000" dirty="0" smtClean="0">
              <a:latin typeface="+mj-lt"/>
            </a:endParaRPr>
          </a:p>
          <a:p>
            <a:pPr marL="0" indent="0">
              <a:buNone/>
            </a:pPr>
            <a:r>
              <a:rPr lang="el-GR" altLang="el-GR" sz="2000" dirty="0" smtClean="0">
                <a:latin typeface="+mj-lt"/>
              </a:rPr>
              <a:t>Οι </a:t>
            </a:r>
            <a:r>
              <a:rPr lang="el-GR" altLang="el-GR" sz="2000" dirty="0">
                <a:latin typeface="+mj-lt"/>
              </a:rPr>
              <a:t>αθροίσεις των βασεόφιλων κυττάρων μεταξύ της κυστικής κοιλότητας και του οπίσθιου λοβού είναι ενδοκρινικά κύτταρα του διάμεσου λοβού.  Χρώση</a:t>
            </a:r>
            <a:r>
              <a:rPr lang="en-GB" altLang="el-GR" sz="2000" dirty="0">
                <a:latin typeface="+mj-lt"/>
              </a:rPr>
              <a:t>=H&amp;E</a:t>
            </a:r>
            <a:endParaRPr lang="el-GR" altLang="el-GR" sz="2000" dirty="0">
              <a:latin typeface="+mj-lt"/>
            </a:endParaRPr>
          </a:p>
        </p:txBody>
      </p:sp>
      <p:sp>
        <p:nvSpPr>
          <p:cNvPr id="6" name="Rectangle 5"/>
          <p:cNvSpPr/>
          <p:nvPr/>
        </p:nvSpPr>
        <p:spPr>
          <a:xfrm>
            <a:off x="458392" y="620783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6637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Autofit/>
          </a:bodyPr>
          <a:lstStyle/>
          <a:p>
            <a:r>
              <a:rPr lang="el-GR" altLang="el-GR" sz="3200" dirty="0"/>
              <a:t>Ιστολογική εικόνα περιοχής διάμεσου λοβού υπόφυσης σε μεγάλη μεγέθυνση (40</a:t>
            </a:r>
            <a:r>
              <a:rPr lang="en-GB" altLang="el-GR" sz="3200" dirty="0"/>
              <a:t>x</a:t>
            </a:r>
            <a:r>
              <a:rPr lang="el-GR" altLang="el-GR" sz="3200" dirty="0"/>
              <a:t>)</a:t>
            </a:r>
            <a:endParaRPr lang="el-GR" altLang="el-GR" sz="3200" dirty="0">
              <a:solidFill>
                <a:srgbClr val="FF9900"/>
              </a:solidFill>
            </a:endParaRPr>
          </a:p>
        </p:txBody>
      </p:sp>
      <p:sp>
        <p:nvSpPr>
          <p:cNvPr id="281603"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Παρατηρούνται</a:t>
            </a:r>
            <a:r>
              <a:rPr lang="en-GB" altLang="el-GR" sz="2000" dirty="0" smtClean="0"/>
              <a:t> </a:t>
            </a:r>
            <a:r>
              <a:rPr lang="el-GR" altLang="el-GR" sz="2000" dirty="0"/>
              <a:t>τα</a:t>
            </a:r>
            <a:r>
              <a:rPr lang="en-GB" altLang="el-GR" sz="2000" dirty="0"/>
              <a:t> </a:t>
            </a:r>
            <a:r>
              <a:rPr lang="el-GR" altLang="el-GR" sz="2000" dirty="0"/>
              <a:t>βασεόφιλα</a:t>
            </a:r>
            <a:r>
              <a:rPr lang="en-GB" altLang="el-GR" sz="2000" dirty="0"/>
              <a:t> </a:t>
            </a:r>
            <a:r>
              <a:rPr lang="el-GR" altLang="el-GR" sz="2000" dirty="0"/>
              <a:t>κύτταρα</a:t>
            </a:r>
            <a:r>
              <a:rPr lang="en-GB" altLang="el-GR" sz="2000" dirty="0"/>
              <a:t> </a:t>
            </a:r>
            <a:r>
              <a:rPr lang="el-GR" altLang="el-GR" sz="2000" dirty="0"/>
              <a:t>του</a:t>
            </a:r>
            <a:r>
              <a:rPr lang="en-GB" altLang="el-GR" sz="2000" dirty="0"/>
              <a:t> </a:t>
            </a:r>
            <a:r>
              <a:rPr lang="el-GR" altLang="el-GR" sz="2000" dirty="0"/>
              <a:t>διαμέσου</a:t>
            </a:r>
            <a:r>
              <a:rPr lang="en-GB" altLang="el-GR" sz="2000" dirty="0"/>
              <a:t> </a:t>
            </a:r>
            <a:r>
              <a:rPr lang="el-GR" altLang="el-GR" sz="2000" dirty="0"/>
              <a:t>λοβού</a:t>
            </a:r>
            <a:r>
              <a:rPr lang="en-GB" altLang="el-GR" sz="2000" dirty="0"/>
              <a:t>. </a:t>
            </a:r>
            <a:r>
              <a:rPr lang="el-GR" altLang="el-GR" sz="2000" dirty="0"/>
              <a:t>Στην πάνω δεξιά γωνία είναι ένα τμήμα κυστικής κοιλότητας περιέχουσα ηωσινόφιλο κολλοειδές. </a:t>
            </a:r>
            <a:endParaRPr lang="el-GR" altLang="el-GR" sz="2000" dirty="0" smtClean="0"/>
          </a:p>
        </p:txBody>
      </p:sp>
      <p:pic>
        <p:nvPicPr>
          <p:cNvPr id="281610"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276872"/>
            <a:ext cx="5400600" cy="41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84168" y="2189714"/>
            <a:ext cx="2736304" cy="3477875"/>
          </a:xfrm>
          <a:prstGeom prst="rect">
            <a:avLst/>
          </a:prstGeom>
        </p:spPr>
        <p:txBody>
          <a:bodyPr wrap="square">
            <a:spAutoFit/>
          </a:bodyPr>
          <a:lstStyle/>
          <a:p>
            <a:pPr marL="0" indent="0">
              <a:buNone/>
            </a:pPr>
            <a:r>
              <a:rPr lang="el-GR" altLang="el-GR" sz="2000" dirty="0">
                <a:latin typeface="+mj-lt"/>
              </a:rPr>
              <a:t>Τα βασεόφιλα κύτταρα είναι μικρότερα από εκείνα του πρόσθιου λοβού. </a:t>
            </a:r>
            <a:endParaRPr lang="el-GR" altLang="el-GR" sz="2000" dirty="0" smtClean="0">
              <a:latin typeface="+mj-lt"/>
            </a:endParaRPr>
          </a:p>
          <a:p>
            <a:pPr marL="0" indent="0">
              <a:buNone/>
            </a:pPr>
            <a:r>
              <a:rPr lang="el-GR" altLang="el-GR" sz="2000" dirty="0" smtClean="0">
                <a:latin typeface="+mj-lt"/>
              </a:rPr>
              <a:t>Χρωμόφοβα </a:t>
            </a:r>
            <a:r>
              <a:rPr lang="el-GR" altLang="el-GR" sz="2000" dirty="0">
                <a:latin typeface="+mj-lt"/>
              </a:rPr>
              <a:t>κύτταρα, με αχρωμάτιστο κυτταρόπλασμα, παρατηρούνται επίσης ανάμεσα στα βασεόφιλα κύτταρα. </a:t>
            </a:r>
            <a:endParaRPr lang="el-GR" altLang="el-GR" sz="2000" dirty="0" smtClean="0">
              <a:latin typeface="+mj-lt"/>
            </a:endParaRPr>
          </a:p>
          <a:p>
            <a:pPr marL="0" indent="0">
              <a:buNone/>
            </a:pPr>
            <a:r>
              <a:rPr lang="en-GB" altLang="el-GR" sz="2000" dirty="0">
                <a:latin typeface="+mj-lt"/>
              </a:rPr>
              <a:t> </a:t>
            </a:r>
            <a:r>
              <a:rPr lang="el-GR" altLang="el-GR" sz="2000" dirty="0">
                <a:latin typeface="+mj-lt"/>
              </a:rPr>
              <a:t>Χρώση</a:t>
            </a:r>
            <a:r>
              <a:rPr lang="en-GB" altLang="el-GR" sz="2000" dirty="0">
                <a:latin typeface="+mj-lt"/>
              </a:rPr>
              <a:t>=H&amp;E</a:t>
            </a:r>
            <a:endParaRPr lang="el-GR" altLang="el-GR" sz="2000" dirty="0">
              <a:latin typeface="+mj-lt"/>
            </a:endParaRPr>
          </a:p>
        </p:txBody>
      </p:sp>
      <p:sp>
        <p:nvSpPr>
          <p:cNvPr id="6" name="Rectangle 5"/>
          <p:cNvSpPr/>
          <p:nvPr/>
        </p:nvSpPr>
        <p:spPr>
          <a:xfrm>
            <a:off x="435284" y="641760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086582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a:bodyPr>
          <a:lstStyle/>
          <a:p>
            <a:r>
              <a:rPr lang="el-GR" altLang="el-GR" sz="3600" dirty="0" smtClean="0"/>
              <a:t>Σύστημα </a:t>
            </a:r>
            <a:r>
              <a:rPr lang="el-GR" altLang="el-GR" sz="3600" dirty="0"/>
              <a:t>των πυλαίων αγγείων</a:t>
            </a:r>
            <a:endParaRPr lang="el-GR" altLang="el-GR" sz="3600" dirty="0">
              <a:solidFill>
                <a:srgbClr val="FF9900"/>
              </a:solidFill>
            </a:endParaRPr>
          </a:p>
        </p:txBody>
      </p:sp>
      <p:sp>
        <p:nvSpPr>
          <p:cNvPr id="280579" name="Rectangle 3"/>
          <p:cNvSpPr>
            <a:spLocks noGrp="1" noChangeArrowheads="1"/>
          </p:cNvSpPr>
          <p:nvPr>
            <p:ph idx="1"/>
          </p:nvPr>
        </p:nvSpPr>
        <p:spPr/>
        <p:txBody>
          <a:bodyPr>
            <a:normAutofit/>
          </a:bodyPr>
          <a:lstStyle/>
          <a:p>
            <a:pPr marL="0" indent="0">
              <a:buNone/>
            </a:pPr>
            <a:r>
              <a:rPr lang="el-GR" altLang="el-GR" sz="2000" dirty="0" smtClean="0"/>
              <a:t>Τα </a:t>
            </a:r>
            <a:r>
              <a:rPr lang="el-GR" altLang="el-GR" sz="2000" dirty="0"/>
              <a:t>κύτταρα της αδενοϋπόφυσης διατάσσονται σε δοκίδες. Στην εικόνα φαίνεται το σύστημα των πυλαίων αγγείων (1) δια μέσου του οποίου μεταφέρονται οι ορμόνες του υποθαλάμου που ρυθμίζουν την έκκριση του πρόσθιου λοβού. (χρώση αιματοξυλίνη-εωσίνη, μεγέθυνση Χ50</a:t>
            </a:r>
            <a:r>
              <a:rPr lang="el-GR" altLang="el-GR" sz="2000" dirty="0" smtClean="0"/>
              <a:t>)</a:t>
            </a:r>
            <a:endParaRPr lang="el-GR" altLang="el-GR" sz="2000" dirty="0"/>
          </a:p>
        </p:txBody>
      </p:sp>
      <p:pic>
        <p:nvPicPr>
          <p:cNvPr id="280589"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993" y="2564904"/>
            <a:ext cx="5126473" cy="384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40975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83062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rmAutofit/>
          </a:bodyPr>
          <a:lstStyle/>
          <a:p>
            <a:r>
              <a:rPr lang="el-GR" altLang="el-GR" sz="3600" dirty="0" smtClean="0"/>
              <a:t>Κύτταρα </a:t>
            </a:r>
            <a:r>
              <a:rPr lang="el-GR" altLang="el-GR" sz="3600" dirty="0"/>
              <a:t>της αδενοϋπόφυσης</a:t>
            </a:r>
            <a:endParaRPr lang="el-GR" altLang="el-GR" sz="3600" dirty="0">
              <a:solidFill>
                <a:srgbClr val="FF9900"/>
              </a:solidFill>
            </a:endParaRPr>
          </a:p>
        </p:txBody>
      </p:sp>
      <p:sp>
        <p:nvSpPr>
          <p:cNvPr id="279555" name="Rectangle 3"/>
          <p:cNvSpPr>
            <a:spLocks noGrp="1" noChangeArrowheads="1"/>
          </p:cNvSpPr>
          <p:nvPr>
            <p:ph idx="1"/>
          </p:nvPr>
        </p:nvSpPr>
        <p:spPr>
          <a:xfrm>
            <a:off x="5508104" y="1196752"/>
            <a:ext cx="3178696" cy="5040560"/>
          </a:xfrm>
        </p:spPr>
        <p:txBody>
          <a:bodyPr>
            <a:normAutofit/>
          </a:bodyPr>
          <a:lstStyle/>
          <a:p>
            <a:pPr marL="0" indent="0">
              <a:buNone/>
            </a:pPr>
            <a:r>
              <a:rPr lang="el-GR" altLang="el-GR" sz="2000" dirty="0" smtClean="0"/>
              <a:t>Τα </a:t>
            </a:r>
            <a:r>
              <a:rPr lang="el-GR" altLang="el-GR" sz="2000" dirty="0"/>
              <a:t>κύτταρα της αδενοϋπόφυσης διατάσσονται σε δοκίδες και διακρίνονται σε χρωμόφοβα και χρωμόφιλα. </a:t>
            </a:r>
            <a:endParaRPr lang="el-GR" altLang="el-GR" sz="2000" dirty="0" smtClean="0"/>
          </a:p>
          <a:p>
            <a:pPr marL="0" indent="0">
              <a:buNone/>
            </a:pPr>
            <a:r>
              <a:rPr lang="el-GR" altLang="el-GR" sz="2000" dirty="0" smtClean="0"/>
              <a:t>Μεταξύ </a:t>
            </a:r>
            <a:r>
              <a:rPr lang="el-GR" altLang="el-GR" sz="2000" dirty="0"/>
              <a:t>των δοκίδων υπάρχει ένα χαρακτηριστικό δίκτυο κολπωδών τριχοειδών (τ) (χρώση αιματοξυλίνη-εωσίνη, μεγέθυνση Χ100)</a:t>
            </a:r>
          </a:p>
        </p:txBody>
      </p:sp>
      <p:pic>
        <p:nvPicPr>
          <p:cNvPr id="27956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1" y="1268760"/>
            <a:ext cx="4824537" cy="361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791" y="4877182"/>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80518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a:bodyPr>
          <a:lstStyle/>
          <a:p>
            <a:r>
              <a:rPr lang="el-GR" altLang="el-GR" sz="3600" dirty="0" smtClean="0"/>
              <a:t>Χρωμόφιλα </a:t>
            </a:r>
            <a:r>
              <a:rPr lang="el-GR" altLang="el-GR" sz="3600" dirty="0"/>
              <a:t>κύτταρα της αδενοϋπόφυσης</a:t>
            </a:r>
            <a:endParaRPr lang="el-GR" altLang="el-GR" sz="3600" dirty="0">
              <a:solidFill>
                <a:srgbClr val="FF9900"/>
              </a:solidFill>
            </a:endParaRPr>
          </a:p>
        </p:txBody>
      </p:sp>
      <p:sp>
        <p:nvSpPr>
          <p:cNvPr id="278531" name="Rectangle 3"/>
          <p:cNvSpPr>
            <a:spLocks noGrp="1" noChangeArrowheads="1"/>
          </p:cNvSpPr>
          <p:nvPr>
            <p:ph idx="1"/>
          </p:nvPr>
        </p:nvSpPr>
        <p:spPr/>
        <p:txBody>
          <a:bodyPr>
            <a:normAutofit/>
          </a:bodyPr>
          <a:lstStyle/>
          <a:p>
            <a:pPr marL="0" indent="0">
              <a:buNone/>
            </a:pPr>
            <a:r>
              <a:rPr lang="el-GR" altLang="el-GR" sz="2000" dirty="0" smtClean="0"/>
              <a:t>Τα </a:t>
            </a:r>
            <a:r>
              <a:rPr lang="el-GR" altLang="el-GR" sz="2000" dirty="0"/>
              <a:t>χρωμόφιλα κύτταρα της αδενοϋπόφυσης διακρίνονται σε οξύφιλα (κόκκινο βέλος) και βασεόφιλα (μπλε βέλος). </a:t>
            </a:r>
            <a:endParaRPr lang="el-GR" altLang="el-GR" sz="2000" dirty="0" smtClean="0"/>
          </a:p>
          <a:p>
            <a:pPr marL="0" indent="0">
              <a:buNone/>
            </a:pPr>
            <a:r>
              <a:rPr lang="el-GR" altLang="el-GR" sz="2000" dirty="0" smtClean="0"/>
              <a:t>Τα </a:t>
            </a:r>
            <a:r>
              <a:rPr lang="el-GR" altLang="el-GR" sz="2000" dirty="0"/>
              <a:t>χρωμόφοβα κύτταρα (μαύρο βέλος) είτε περιέχουν λίγα εκκριτικά κοκκία, είτε αποτελούν αδιαφοροποίητα προγονικά κύτταρα για τα χρώμοφιλα κύτταρα της αδενοϋπόφυσης. (χρώση αιματοξυλίνη-εωσίνη, μεγέθυνση Χ400)</a:t>
            </a:r>
          </a:p>
        </p:txBody>
      </p:sp>
      <p:pic>
        <p:nvPicPr>
          <p:cNvPr id="278537"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2967477"/>
            <a:ext cx="460851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43174" y="639633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815441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πρόσθιου</a:t>
            </a:r>
            <a:r>
              <a:rPr lang="en-GB" altLang="el-GR" sz="3200" dirty="0"/>
              <a:t> </a:t>
            </a:r>
            <a:r>
              <a:rPr lang="el-GR" altLang="el-GR" sz="3200" dirty="0"/>
              <a:t>λοβού</a:t>
            </a:r>
            <a:r>
              <a:rPr lang="en-GB" altLang="el-GR" sz="3200" dirty="0"/>
              <a:t> </a:t>
            </a:r>
            <a:r>
              <a:rPr lang="el-GR" altLang="el-GR" sz="3200" dirty="0"/>
              <a:t>υπόφυσης</a:t>
            </a:r>
            <a:r>
              <a:rPr lang="en-GB" altLang="el-GR" sz="3200" dirty="0"/>
              <a:t> </a:t>
            </a:r>
            <a:r>
              <a:rPr lang="el-GR" altLang="el-GR" sz="3200" dirty="0"/>
              <a:t>σε</a:t>
            </a:r>
            <a:r>
              <a:rPr lang="en-GB" altLang="el-GR" sz="3200" dirty="0"/>
              <a:t> </a:t>
            </a:r>
            <a:r>
              <a:rPr lang="el-GR" altLang="el-GR" sz="3200" dirty="0"/>
              <a:t>πολύ</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(100x</a:t>
            </a:r>
            <a:r>
              <a:rPr lang="en-GB" altLang="el-GR" sz="3200" dirty="0" smtClean="0"/>
              <a:t>)</a:t>
            </a:r>
            <a:r>
              <a:rPr lang="el-GR" altLang="el-GR" sz="3200" dirty="0" smtClean="0"/>
              <a:t> </a:t>
            </a:r>
            <a:r>
              <a:rPr lang="el-GR" altLang="el-GR" sz="2800" b="0" dirty="0">
                <a:solidFill>
                  <a:prstClr val="black"/>
                </a:solidFill>
              </a:rPr>
              <a:t>(</a:t>
            </a:r>
            <a:r>
              <a:rPr lang="el-GR" altLang="el-GR" sz="2800" b="0" dirty="0" smtClean="0">
                <a:solidFill>
                  <a:prstClr val="black"/>
                </a:solidFill>
              </a:rPr>
              <a:t>1/2)</a:t>
            </a:r>
            <a:endParaRPr lang="el-GR" altLang="el-GR" sz="3200" dirty="0">
              <a:solidFill>
                <a:srgbClr val="FF9900"/>
              </a:solidFill>
            </a:endParaRPr>
          </a:p>
        </p:txBody>
      </p:sp>
      <p:sp>
        <p:nvSpPr>
          <p:cNvPr id="277507" name="Rectangle 3"/>
          <p:cNvSpPr>
            <a:spLocks noGrp="1" noChangeArrowheads="1"/>
          </p:cNvSpPr>
          <p:nvPr>
            <p:ph idx="1"/>
          </p:nvPr>
        </p:nvSpPr>
        <p:spPr>
          <a:xfrm>
            <a:off x="457200" y="1196752"/>
            <a:ext cx="8229600" cy="1296144"/>
          </a:xfrm>
        </p:spPr>
        <p:txBody>
          <a:bodyPr>
            <a:normAutofit/>
          </a:bodyPr>
          <a:lstStyle/>
          <a:p>
            <a:pPr marL="0" indent="0">
              <a:buNone/>
            </a:pPr>
            <a:r>
              <a:rPr lang="el-GR" altLang="el-GR" sz="2000" dirty="0" smtClean="0"/>
              <a:t>Παρατηρούνται</a:t>
            </a:r>
            <a:r>
              <a:rPr lang="en-GB" altLang="el-GR" sz="2000" dirty="0" smtClean="0"/>
              <a:t> </a:t>
            </a:r>
            <a:r>
              <a:rPr lang="el-GR" altLang="el-GR" sz="2000" dirty="0"/>
              <a:t>τρία</a:t>
            </a:r>
            <a:r>
              <a:rPr lang="en-GB" altLang="el-GR" sz="2000" dirty="0"/>
              <a:t> </a:t>
            </a:r>
            <a:r>
              <a:rPr lang="el-GR" altLang="el-GR" sz="2000" dirty="0"/>
              <a:t>είδη</a:t>
            </a:r>
            <a:r>
              <a:rPr lang="en-GB" altLang="el-GR" sz="2000" dirty="0"/>
              <a:t> </a:t>
            </a:r>
            <a:r>
              <a:rPr lang="el-GR" altLang="el-GR" sz="2000" dirty="0"/>
              <a:t>κυττάρων</a:t>
            </a:r>
            <a:r>
              <a:rPr lang="en-GB" altLang="el-GR" sz="2000" dirty="0"/>
              <a:t>: </a:t>
            </a:r>
            <a:r>
              <a:rPr lang="el-GR" altLang="el-GR" sz="2000" dirty="0" smtClean="0"/>
              <a:t>β</a:t>
            </a:r>
            <a:r>
              <a:rPr lang="el-GR" altLang="el-GR" sz="2000" dirty="0"/>
              <a:t>α</a:t>
            </a:r>
            <a:r>
              <a:rPr lang="el-GR" altLang="el-GR" sz="2000" dirty="0" smtClean="0"/>
              <a:t>σεόφιλα</a:t>
            </a:r>
            <a:r>
              <a:rPr lang="en-GB" altLang="el-GR" sz="2000" dirty="0"/>
              <a:t>, </a:t>
            </a:r>
            <a:r>
              <a:rPr lang="el-GR" altLang="el-GR" sz="2000" dirty="0"/>
              <a:t>οξύφιλα</a:t>
            </a:r>
            <a:r>
              <a:rPr lang="en-GB" altLang="el-GR" sz="2000" dirty="0"/>
              <a:t>, </a:t>
            </a:r>
            <a:r>
              <a:rPr lang="el-GR" altLang="el-GR" sz="2000" dirty="0"/>
              <a:t>και</a:t>
            </a:r>
            <a:r>
              <a:rPr lang="en-GB" altLang="el-GR" sz="2000" dirty="0"/>
              <a:t>  </a:t>
            </a:r>
            <a:r>
              <a:rPr lang="el-GR" altLang="el-GR" sz="2000" dirty="0"/>
              <a:t>χρωμόφοβα</a:t>
            </a:r>
            <a:r>
              <a:rPr lang="en-GB" altLang="el-GR" sz="2000" dirty="0"/>
              <a:t>. </a:t>
            </a:r>
            <a:r>
              <a:rPr lang="el-GR" altLang="el-GR" sz="2000" dirty="0"/>
              <a:t>Το κυτταρόπλασμα των </a:t>
            </a:r>
            <a:r>
              <a:rPr lang="el-GR" altLang="el-GR" sz="2000" dirty="0" smtClean="0"/>
              <a:t>οξύφιλων </a:t>
            </a:r>
            <a:r>
              <a:rPr lang="el-GR" altLang="el-GR" sz="2000" dirty="0"/>
              <a:t>κυττάρων (βέλος) βάφεται ροζ έως κόκκινο με την ηωσίνη. </a:t>
            </a:r>
            <a:endParaRPr lang="el-GR" altLang="el-GR" sz="2000" dirty="0" smtClean="0"/>
          </a:p>
        </p:txBody>
      </p:sp>
      <p:pic>
        <p:nvPicPr>
          <p:cNvPr id="277513"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63888" y="2276872"/>
            <a:ext cx="4867201" cy="376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77944"/>
            <a:ext cx="2952328" cy="2862322"/>
          </a:xfrm>
          <a:prstGeom prst="rect">
            <a:avLst/>
          </a:prstGeom>
        </p:spPr>
        <p:txBody>
          <a:bodyPr wrap="square">
            <a:spAutoFit/>
          </a:bodyPr>
          <a:lstStyle/>
          <a:p>
            <a:pPr marL="0" indent="0">
              <a:buNone/>
            </a:pPr>
            <a:r>
              <a:rPr lang="en-GB" altLang="el-GR" sz="2000" dirty="0">
                <a:latin typeface="+mj-lt"/>
              </a:rPr>
              <a:t>T</a:t>
            </a:r>
            <a:r>
              <a:rPr lang="el-GR" altLang="el-GR" sz="2000" dirty="0">
                <a:latin typeface="+mj-lt"/>
              </a:rPr>
              <a:t>ο κυτταρόπλσμα των βασεόφιλων (δεξιά του βέλους) βάφεται ιώδες με την αιματοξυλίνη. </a:t>
            </a:r>
            <a:endParaRPr lang="el-GR" altLang="el-GR" sz="2000" dirty="0" smtClean="0">
              <a:latin typeface="+mj-lt"/>
            </a:endParaRPr>
          </a:p>
          <a:p>
            <a:pPr marL="0" indent="0">
              <a:buNone/>
            </a:pPr>
            <a:r>
              <a:rPr lang="el-GR" altLang="el-GR" sz="2000" dirty="0" smtClean="0">
                <a:latin typeface="+mj-lt"/>
              </a:rPr>
              <a:t>Το </a:t>
            </a:r>
            <a:r>
              <a:rPr lang="el-GR" altLang="el-GR" sz="2000" dirty="0">
                <a:latin typeface="+mj-lt"/>
              </a:rPr>
              <a:t>κυτταρόπλασμα των χρωμόφοβων (αριστερά στο σημειωμένο οξύφιλο) παραμένει αχρωμάτιστο με την </a:t>
            </a:r>
            <a:r>
              <a:rPr lang="en-GB" altLang="el-GR" sz="2000" dirty="0">
                <a:latin typeface="+mj-lt"/>
              </a:rPr>
              <a:t>H</a:t>
            </a:r>
            <a:r>
              <a:rPr lang="el-GR" altLang="el-GR" sz="2000" dirty="0">
                <a:latin typeface="+mj-lt"/>
              </a:rPr>
              <a:t>&amp;</a:t>
            </a:r>
            <a:r>
              <a:rPr lang="en-GB" altLang="el-GR" sz="2000" dirty="0">
                <a:latin typeface="+mj-lt"/>
              </a:rPr>
              <a:t>E </a:t>
            </a:r>
            <a:r>
              <a:rPr lang="el-GR" altLang="el-GR" sz="2000" dirty="0">
                <a:latin typeface="+mj-lt"/>
              </a:rPr>
              <a:t>χρωστική.</a:t>
            </a:r>
            <a:endParaRPr lang="el-GR" altLang="el-GR" sz="900" dirty="0">
              <a:latin typeface="+mj-lt"/>
            </a:endParaRPr>
          </a:p>
        </p:txBody>
      </p:sp>
      <p:sp>
        <p:nvSpPr>
          <p:cNvPr id="6" name="Rectangle 5"/>
          <p:cNvSpPr/>
          <p:nvPr/>
        </p:nvSpPr>
        <p:spPr>
          <a:xfrm>
            <a:off x="3450303" y="603108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56937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Autofit/>
          </a:bodyPr>
          <a:lstStyle/>
          <a:p>
            <a:r>
              <a:rPr lang="el-GR" altLang="el-GR" sz="3200" dirty="0"/>
              <a:t>Ιστολογική εικόνα πρόσθιου λοβού υπόφυσης σε πολύ μεγάλη μεγέθυνση (100</a:t>
            </a:r>
            <a:r>
              <a:rPr lang="en-GB" altLang="el-GR" sz="3200" dirty="0"/>
              <a:t>x</a:t>
            </a:r>
            <a:r>
              <a:rPr lang="el-GR" altLang="el-GR" sz="3200" dirty="0" smtClean="0"/>
              <a:t>) </a:t>
            </a:r>
            <a:r>
              <a:rPr lang="el-GR" altLang="el-GR" sz="2800" b="0" dirty="0" smtClean="0">
                <a:solidFill>
                  <a:prstClr val="black"/>
                </a:solidFill>
              </a:rPr>
              <a:t>(2/2)</a:t>
            </a:r>
            <a:endParaRPr lang="el-GR" altLang="el-GR" sz="3200" dirty="0">
              <a:solidFill>
                <a:srgbClr val="FF9900"/>
              </a:solidFill>
            </a:endParaRPr>
          </a:p>
        </p:txBody>
      </p:sp>
      <p:sp>
        <p:nvSpPr>
          <p:cNvPr id="276483" name="Rectangle 3"/>
          <p:cNvSpPr>
            <a:spLocks noGrp="1" noChangeArrowheads="1"/>
          </p:cNvSpPr>
          <p:nvPr>
            <p:ph idx="1"/>
          </p:nvPr>
        </p:nvSpPr>
        <p:spPr/>
        <p:txBody>
          <a:bodyPr/>
          <a:lstStyle/>
          <a:p>
            <a:pPr marL="0" indent="0">
              <a:buNone/>
            </a:pPr>
            <a:r>
              <a:rPr lang="el-GR" altLang="el-GR" sz="2000" dirty="0" smtClean="0"/>
              <a:t>Παρατηρούνται </a:t>
            </a:r>
            <a:r>
              <a:rPr lang="el-GR" altLang="el-GR" sz="2000" dirty="0"/>
              <a:t>βασεόφιλα, οξύφιλα και χρωμόφοβα  (βέλη). Παρουσία πολυάριθμων αγγείων πληρούμένων με ηωσινοφιλικά </a:t>
            </a:r>
            <a:r>
              <a:rPr lang="el-GR" altLang="el-GR" sz="2000" dirty="0" smtClean="0"/>
              <a:t>ερυθροκύτταρα</a:t>
            </a:r>
            <a:r>
              <a:rPr lang="el-GR" altLang="el-GR" sz="2000" dirty="0"/>
              <a:t>. Χρώση=</a:t>
            </a:r>
            <a:r>
              <a:rPr lang="en-GB" altLang="el-GR" sz="2000" dirty="0"/>
              <a:t>H</a:t>
            </a:r>
            <a:r>
              <a:rPr lang="el-GR" altLang="el-GR" sz="2000" dirty="0"/>
              <a:t>&amp;</a:t>
            </a:r>
            <a:r>
              <a:rPr lang="en-GB" altLang="el-GR" sz="2000" dirty="0"/>
              <a:t>E</a:t>
            </a:r>
            <a:r>
              <a:rPr lang="el-GR" altLang="el-GR" sz="2000" dirty="0"/>
              <a:t>.</a:t>
            </a:r>
          </a:p>
        </p:txBody>
      </p:sp>
      <p:pic>
        <p:nvPicPr>
          <p:cNvPr id="276489"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2"/>
            <a:ext cx="5167933" cy="401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3891" y="626967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008678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Autofit/>
          </a:bodyPr>
          <a:lstStyle/>
          <a:p>
            <a:r>
              <a:rPr lang="el-GR" altLang="el-GR" sz="3200" dirty="0"/>
              <a:t>Ιστολογική εικόνα πρόσθιου λοβού υπόφυσης σε </a:t>
            </a:r>
            <a:r>
              <a:rPr lang="el-GR" altLang="el-GR" sz="3200" dirty="0" smtClean="0"/>
              <a:t>μικρή (4</a:t>
            </a:r>
            <a:r>
              <a:rPr lang="en-US" altLang="el-GR" sz="3200" dirty="0"/>
              <a:t>x</a:t>
            </a:r>
            <a:r>
              <a:rPr lang="el-GR" altLang="el-GR" sz="3200" dirty="0" smtClean="0"/>
              <a:t>) και μεγάλη (40</a:t>
            </a:r>
            <a:r>
              <a:rPr lang="en-US" altLang="el-GR" sz="3200" dirty="0" smtClean="0"/>
              <a:t>x</a:t>
            </a:r>
            <a:r>
              <a:rPr lang="el-GR" altLang="el-GR" sz="3200" dirty="0" smtClean="0"/>
              <a:t>) μεγένθυση</a:t>
            </a:r>
            <a:endParaRPr lang="el-GR" altLang="el-GR" sz="3200" dirty="0">
              <a:solidFill>
                <a:srgbClr val="FF9900"/>
              </a:solidFill>
            </a:endParaRPr>
          </a:p>
        </p:txBody>
      </p:sp>
      <p:sp>
        <p:nvSpPr>
          <p:cNvPr id="275459" name="Rectangle 3"/>
          <p:cNvSpPr>
            <a:spLocks noGrp="1" noChangeArrowheads="1"/>
          </p:cNvSpPr>
          <p:nvPr>
            <p:ph idx="1"/>
          </p:nvPr>
        </p:nvSpPr>
        <p:spPr/>
        <p:txBody>
          <a:bodyPr>
            <a:normAutofit/>
          </a:bodyPr>
          <a:lstStyle/>
          <a:p>
            <a:pPr marL="0" indent="0">
              <a:buNone/>
            </a:pPr>
            <a:r>
              <a:rPr lang="el-GR" altLang="el-GR" sz="2000" dirty="0"/>
              <a:t>Παρατηρούνται τρεις κυτταρικοί τύποι: βασεόφιλα,</a:t>
            </a:r>
            <a:r>
              <a:rPr lang="en-GB" altLang="el-GR" sz="2000" dirty="0"/>
              <a:t> </a:t>
            </a:r>
            <a:r>
              <a:rPr lang="el-GR" altLang="el-GR" sz="2000" dirty="0"/>
              <a:t>οξύφιλα</a:t>
            </a:r>
            <a:r>
              <a:rPr lang="en-GB" altLang="el-GR" sz="2000" dirty="0"/>
              <a:t> </a:t>
            </a:r>
            <a:r>
              <a:rPr lang="el-GR" altLang="el-GR" sz="2000" dirty="0" smtClean="0"/>
              <a:t>και</a:t>
            </a:r>
            <a:r>
              <a:rPr lang="en-GB" altLang="el-GR" sz="2000" dirty="0"/>
              <a:t> </a:t>
            </a:r>
            <a:r>
              <a:rPr lang="el-GR" altLang="el-GR" sz="2000" dirty="0"/>
              <a:t>χρωμόφοβα. Το κυτταρόπλασμα των οξύφιλων κυττάρων βάφεται ροζ έως κόκκινο με την ηωσίνη. </a:t>
            </a:r>
            <a:r>
              <a:rPr lang="en-GB" altLang="el-GR" sz="2000" dirty="0"/>
              <a:t>T</a:t>
            </a:r>
            <a:r>
              <a:rPr lang="el-GR" altLang="el-GR" sz="2000" dirty="0"/>
              <a:t>ο κυτταρόπλσμα των βασεόφιλων βάφεται ιώδες με την αιματοξυλίνη. Το κυτταρόπλασμα των χρωμόφοβων παραμένει αχρωμάτιστο με την </a:t>
            </a:r>
            <a:r>
              <a:rPr lang="en-GB" altLang="el-GR" sz="2000" dirty="0"/>
              <a:t>H</a:t>
            </a:r>
            <a:r>
              <a:rPr lang="el-GR" altLang="el-GR" sz="2000" dirty="0"/>
              <a:t>&amp;</a:t>
            </a:r>
            <a:r>
              <a:rPr lang="en-GB" altLang="el-GR" sz="2000" dirty="0"/>
              <a:t>E </a:t>
            </a:r>
            <a:r>
              <a:rPr lang="el-GR" altLang="el-GR" sz="2000" dirty="0"/>
              <a:t>χρωστική. Παρουσία πολυάριθμων αγγείων ακανονίστου σχήματος πληρούμενων από ηωσινοφιλικά ερυθροκύτταρα. </a:t>
            </a:r>
          </a:p>
        </p:txBody>
      </p:sp>
      <p:pic>
        <p:nvPicPr>
          <p:cNvPr id="27546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3171826"/>
            <a:ext cx="3893248" cy="316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63144"/>
            <a:ext cx="4219885" cy="31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56537" y="6334919"/>
            <a:ext cx="4752528" cy="461665"/>
          </a:xfrm>
          <a:prstGeom prst="rect">
            <a:avLst/>
          </a:prstGeom>
        </p:spPr>
        <p:txBody>
          <a:bodyPr wrap="square">
            <a:spAutoFit/>
          </a:bodyPr>
          <a:lstStyle/>
          <a:p>
            <a:pPr algn="ct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278403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altLang="el-GR" sz="3200" dirty="0" smtClean="0"/>
              <a:t>Πρόσθιος </a:t>
            </a:r>
            <a:r>
              <a:rPr lang="el-GR" altLang="el-GR" sz="3200" dirty="0"/>
              <a:t>λοβός της υπόφυσης</a:t>
            </a:r>
            <a:endParaRPr lang="el-GR" altLang="el-GR" sz="3200" dirty="0">
              <a:solidFill>
                <a:srgbClr val="FF9900"/>
              </a:solidFill>
            </a:endParaRPr>
          </a:p>
        </p:txBody>
      </p:sp>
      <p:sp>
        <p:nvSpPr>
          <p:cNvPr id="62475" name="Rectangle 11"/>
          <p:cNvSpPr>
            <a:spLocks noGrp="1" noChangeArrowheads="1"/>
          </p:cNvSpPr>
          <p:nvPr>
            <p:ph idx="1"/>
          </p:nvPr>
        </p:nvSpPr>
        <p:spPr>
          <a:xfrm>
            <a:off x="5940152" y="1196752"/>
            <a:ext cx="2746648" cy="5040560"/>
          </a:xfrm>
        </p:spPr>
        <p:txBody>
          <a:bodyPr/>
          <a:lstStyle/>
          <a:p>
            <a:pPr marL="0" indent="0">
              <a:buNone/>
            </a:pPr>
            <a:r>
              <a:rPr lang="en-US" altLang="el-GR" sz="2000" dirty="0" smtClean="0"/>
              <a:t>O </a:t>
            </a:r>
            <a:r>
              <a:rPr lang="el-GR" altLang="el-GR" sz="2000" dirty="0"/>
              <a:t>πρόσθιος λοβός της υπόφυσης ή αδενοϋπόφυση προέρχεται από το εξώδερμα της οροφής του αρχεγόνου στόματος, ενώ ο οπίσθιος λοβός ή νευροϋπόφυση από μία κατάδυση του εδάφους του διεγκεφάλου. (χρώση αιματοξυλίνη-εωσίνη, μεγέθυνση Χ50</a:t>
            </a:r>
            <a:r>
              <a:rPr lang="el-GR" altLang="el-GR" sz="2000" dirty="0" smtClean="0"/>
              <a:t>)</a:t>
            </a:r>
            <a:endParaRPr lang="el-GR" altLang="el-GR" sz="2000" dirty="0"/>
          </a:p>
        </p:txBody>
      </p:sp>
      <p:pic>
        <p:nvPicPr>
          <p:cNvPr id="62496" name="Picture 32" descr="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11188700"/>
            <a:ext cx="32639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62497" name="Picture 33" descr="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2115800"/>
            <a:ext cx="1338262" cy="2374900"/>
          </a:xfrm>
          <a:prstGeom prst="rect">
            <a:avLst/>
          </a:prstGeom>
          <a:noFill/>
          <a:extLst>
            <a:ext uri="{909E8E84-426E-40DD-AFC4-6F175D3DCCD1}">
              <a14:hiddenFill xmlns:a14="http://schemas.microsoft.com/office/drawing/2010/main">
                <a:solidFill>
                  <a:srgbClr val="FFFFFF"/>
                </a:solidFill>
              </a14:hiddenFill>
            </a:ext>
          </a:extLst>
        </p:spPr>
      </p:pic>
      <p:pic>
        <p:nvPicPr>
          <p:cNvPr id="62502" name="Picture 3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9552" y="1268760"/>
            <a:ext cx="5248472" cy="3936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4037" y="519293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6"/>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39612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r>
              <a:rPr lang="el-GR" altLang="el-GR" sz="3200" dirty="0"/>
              <a:t>Ιστολογική εικόνα πρόσθιου λοβού υπόφυσης σε πολύ μεγάλη μεγέθυνση (100</a:t>
            </a:r>
            <a:r>
              <a:rPr lang="en-GB" altLang="el-GR" sz="3200" dirty="0"/>
              <a:t>x</a:t>
            </a:r>
            <a:r>
              <a:rPr lang="el-GR" altLang="el-GR" sz="3200" dirty="0" smtClean="0"/>
              <a:t>)</a:t>
            </a:r>
            <a:endParaRPr lang="el-GR" altLang="el-GR" sz="2800" dirty="0">
              <a:solidFill>
                <a:srgbClr val="FF9900"/>
              </a:solidFill>
            </a:endParaRPr>
          </a:p>
        </p:txBody>
      </p:sp>
      <p:sp>
        <p:nvSpPr>
          <p:cNvPr id="274435" name="Rectangle 3"/>
          <p:cNvSpPr>
            <a:spLocks noGrp="1" noChangeArrowheads="1"/>
          </p:cNvSpPr>
          <p:nvPr>
            <p:ph idx="1"/>
          </p:nvPr>
        </p:nvSpPr>
        <p:spPr/>
        <p:txBody>
          <a:bodyPr>
            <a:normAutofit/>
          </a:bodyPr>
          <a:lstStyle/>
          <a:p>
            <a:pPr marL="0" indent="0">
              <a:buNone/>
            </a:pPr>
            <a:r>
              <a:rPr lang="el-GR" altLang="el-GR" sz="2000" dirty="0" smtClean="0"/>
              <a:t>Παρουσία </a:t>
            </a:r>
            <a:r>
              <a:rPr lang="el-GR" altLang="el-GR" sz="2000" dirty="0"/>
              <a:t>ευμεγέθους αγγείου, επενδυόμενο από θυριδωτό ενδοθήλιο αποτελούμενο από ενδοθηλιακά κύτταρα με αποπεπλατυσμένους πυρήνες</a:t>
            </a:r>
            <a:r>
              <a:rPr lang="en-GB" altLang="el-GR" sz="2000" dirty="0"/>
              <a:t> </a:t>
            </a:r>
            <a:r>
              <a:rPr lang="el-GR" altLang="el-GR" sz="2000" dirty="0"/>
              <a:t>πληρούμενα από ηωσινόφιλα ερυθροκύτταρα.</a:t>
            </a:r>
            <a:r>
              <a:rPr lang="en-GB" altLang="el-GR" sz="2000" dirty="0"/>
              <a:t> </a:t>
            </a:r>
            <a:r>
              <a:rPr lang="el-GR" altLang="el-GR" sz="2000" dirty="0"/>
              <a:t>Παρατηρούνται επίσης πολυάριθμα βασεόφιλα,</a:t>
            </a:r>
            <a:r>
              <a:rPr lang="en-GB" altLang="el-GR" sz="2000" dirty="0"/>
              <a:t> </a:t>
            </a:r>
            <a:r>
              <a:rPr lang="el-GR" altLang="el-GR" sz="2000" dirty="0"/>
              <a:t>οξύφιλα</a:t>
            </a:r>
            <a:r>
              <a:rPr lang="en-GB" altLang="el-GR" sz="2000" dirty="0"/>
              <a:t> </a:t>
            </a:r>
            <a:r>
              <a:rPr lang="el-GR" altLang="el-GR" sz="2000" dirty="0"/>
              <a:t>και χρωμόφοβα. Χρώση=</a:t>
            </a:r>
            <a:r>
              <a:rPr lang="en-GB" altLang="el-GR" sz="2000" dirty="0"/>
              <a:t>H</a:t>
            </a:r>
            <a:r>
              <a:rPr lang="el-GR" altLang="el-GR" sz="2000" dirty="0"/>
              <a:t>&amp;</a:t>
            </a:r>
            <a:r>
              <a:rPr lang="en-GB" altLang="el-GR" sz="2000" dirty="0"/>
              <a:t>E</a:t>
            </a:r>
            <a:r>
              <a:rPr lang="el-GR" altLang="el-GR" sz="2000" dirty="0"/>
              <a:t>.</a:t>
            </a:r>
          </a:p>
        </p:txBody>
      </p:sp>
      <p:pic>
        <p:nvPicPr>
          <p:cNvPr id="274443"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777" y="2599344"/>
            <a:ext cx="4917430" cy="382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6034" y="639633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833827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r>
              <a:rPr lang="el-GR" altLang="el-GR" sz="3600" dirty="0"/>
              <a:t>Ιστολογική εικόνα πρόσθιου λοβού υπόφυσης σε μεγάλη μεγέθυνση (40</a:t>
            </a:r>
            <a:r>
              <a:rPr lang="en-GB" altLang="el-GR" sz="3600" dirty="0"/>
              <a:t>x</a:t>
            </a:r>
            <a:r>
              <a:rPr lang="el-GR" altLang="el-GR" sz="3600" dirty="0"/>
              <a:t>)</a:t>
            </a:r>
            <a:endParaRPr lang="el-GR" altLang="el-GR" sz="3600" dirty="0">
              <a:solidFill>
                <a:srgbClr val="FF9900"/>
              </a:solidFill>
            </a:endParaRPr>
          </a:p>
        </p:txBody>
      </p:sp>
      <p:sp>
        <p:nvSpPr>
          <p:cNvPr id="273411" name="Rectangle 3"/>
          <p:cNvSpPr>
            <a:spLocks noGrp="1" noChangeArrowheads="1"/>
          </p:cNvSpPr>
          <p:nvPr>
            <p:ph idx="1"/>
          </p:nvPr>
        </p:nvSpPr>
        <p:spPr>
          <a:xfrm>
            <a:off x="435731" y="1196752"/>
            <a:ext cx="8229600" cy="1152128"/>
          </a:xfrm>
        </p:spPr>
        <p:txBody>
          <a:bodyPr>
            <a:normAutofit/>
          </a:bodyPr>
          <a:lstStyle/>
          <a:p>
            <a:pPr marL="0" indent="0">
              <a:buNone/>
            </a:pPr>
            <a:r>
              <a:rPr lang="el-GR" altLang="el-GR" sz="2000" dirty="0" smtClean="0"/>
              <a:t>Παρατηρούνται </a:t>
            </a:r>
            <a:r>
              <a:rPr lang="el-GR" altLang="el-GR" sz="2000" dirty="0"/>
              <a:t>τρεις τύποι κυττάρων:</a:t>
            </a:r>
            <a:r>
              <a:rPr lang="en-GB" altLang="el-GR" sz="2000" dirty="0"/>
              <a:t> </a:t>
            </a:r>
            <a:r>
              <a:rPr lang="el-GR" altLang="el-GR" sz="2000" dirty="0" smtClean="0"/>
              <a:t>βασεόφιλα</a:t>
            </a:r>
            <a:r>
              <a:rPr lang="el-GR" altLang="el-GR" sz="2000" dirty="0"/>
              <a:t>, με βασεόφιλο πρωτόπλασμα;</a:t>
            </a:r>
            <a:r>
              <a:rPr lang="en-GB" altLang="el-GR" sz="2000" dirty="0"/>
              <a:t> </a:t>
            </a:r>
            <a:r>
              <a:rPr lang="el-GR" altLang="el-GR" sz="2000" dirty="0"/>
              <a:t>οξύφιλα, με ηωσινόφιλο πρωτόπλασμα; και  χρωμόφοβα, με άχρωμο πρωτόπλασμα. </a:t>
            </a:r>
            <a:endParaRPr lang="el-GR" altLang="el-GR" sz="2000" dirty="0" smtClean="0"/>
          </a:p>
        </p:txBody>
      </p:sp>
      <p:pic>
        <p:nvPicPr>
          <p:cNvPr id="273418"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2276872"/>
            <a:ext cx="5074146" cy="39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5731" y="2210312"/>
            <a:ext cx="2912133" cy="4093428"/>
          </a:xfrm>
          <a:prstGeom prst="rect">
            <a:avLst/>
          </a:prstGeom>
        </p:spPr>
        <p:txBody>
          <a:bodyPr wrap="square">
            <a:spAutoFit/>
          </a:bodyPr>
          <a:lstStyle/>
          <a:p>
            <a:pPr marL="0" indent="0">
              <a:buNone/>
            </a:pPr>
            <a:r>
              <a:rPr lang="el-GR" altLang="el-GR" sz="2000" dirty="0">
                <a:latin typeface="+mj-lt"/>
              </a:rPr>
              <a:t>Επίσης παρατηρούνται οι αποπεπλατυσμένοι, επιμηκυσμένοι και έντονα βασεοφιλικοί πυρήνες των</a:t>
            </a:r>
            <a:r>
              <a:rPr lang="en-GB" altLang="el-GR" sz="2000" dirty="0">
                <a:latin typeface="+mj-lt"/>
              </a:rPr>
              <a:t> </a:t>
            </a:r>
            <a:r>
              <a:rPr lang="el-GR" altLang="el-GR" sz="2000" dirty="0">
                <a:latin typeface="+mj-lt"/>
              </a:rPr>
              <a:t>ενδοθηλιακών κυττάρων</a:t>
            </a:r>
            <a:r>
              <a:rPr lang="en-GB" altLang="el-GR" sz="2000" dirty="0">
                <a:latin typeface="+mj-lt"/>
              </a:rPr>
              <a:t> </a:t>
            </a:r>
            <a:r>
              <a:rPr lang="el-GR" altLang="el-GR" sz="2000" dirty="0">
                <a:latin typeface="+mj-lt"/>
              </a:rPr>
              <a:t>που σχηματίζουν τα τοιχώματα των  τριχοειδών, προσλαμβανόντων τα εκκριτικά προϊόντα των ενδοκρινικών κυττάρων. Χρώση=</a:t>
            </a:r>
            <a:r>
              <a:rPr lang="en-GB" altLang="el-GR" sz="2000" dirty="0">
                <a:latin typeface="+mj-lt"/>
              </a:rPr>
              <a:t>H</a:t>
            </a:r>
            <a:r>
              <a:rPr lang="el-GR" altLang="el-GR" sz="2000" dirty="0">
                <a:latin typeface="+mj-lt"/>
              </a:rPr>
              <a:t>&amp;</a:t>
            </a:r>
            <a:r>
              <a:rPr lang="en-GB" altLang="el-GR" sz="2000" dirty="0">
                <a:latin typeface="+mj-lt"/>
              </a:rPr>
              <a:t>E</a:t>
            </a:r>
            <a:endParaRPr lang="el-GR" altLang="el-GR" sz="2000" dirty="0">
              <a:latin typeface="+mj-lt"/>
            </a:endParaRPr>
          </a:p>
        </p:txBody>
      </p:sp>
      <p:sp>
        <p:nvSpPr>
          <p:cNvPr id="6" name="Rectangle 5"/>
          <p:cNvSpPr/>
          <p:nvPr/>
        </p:nvSpPr>
        <p:spPr>
          <a:xfrm>
            <a:off x="3347864" y="623718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520473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Autofit/>
          </a:bodyPr>
          <a:lstStyle/>
          <a:p>
            <a:r>
              <a:rPr lang="el-GR" altLang="el-GR" sz="3200" dirty="0"/>
              <a:t>Ιστολογική εικόνα επίφυσης σε μικρή μεγέθυνση (10</a:t>
            </a:r>
            <a:r>
              <a:rPr lang="en-GB" altLang="el-GR" sz="3200" dirty="0"/>
              <a:t>x</a:t>
            </a:r>
            <a:r>
              <a:rPr lang="el-GR" altLang="el-GR" sz="3200" dirty="0" smtClean="0"/>
              <a:t>)</a:t>
            </a:r>
            <a:endParaRPr lang="el-GR" altLang="el-GR" sz="3200" dirty="0">
              <a:solidFill>
                <a:srgbClr val="FF9900"/>
              </a:solidFill>
            </a:endParaRPr>
          </a:p>
        </p:txBody>
      </p:sp>
      <p:pic>
        <p:nvPicPr>
          <p:cNvPr id="27239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2163" y="2508429"/>
            <a:ext cx="4838656" cy="370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196752"/>
            <a:ext cx="8229600" cy="1656184"/>
          </a:xfrm>
        </p:spPr>
        <p:txBody>
          <a:bodyPr>
            <a:noAutofit/>
          </a:bodyPr>
          <a:lstStyle/>
          <a:p>
            <a:pPr marL="0" indent="0">
              <a:lnSpc>
                <a:spcPct val="120000"/>
              </a:lnSpc>
              <a:buNone/>
            </a:pPr>
            <a:r>
              <a:rPr lang="el-GR" altLang="el-GR" sz="2000" dirty="0"/>
              <a:t>Ο αδένας αποτελείται κυρίως από εκκριτικά κύτταρα, τα επιφυσιοκύτταρα, διατασσόμενα σε αθροίσεις ή χορδές, διαχωριζόμενες από διαφράγματα συνδετικού ιστού προερχομένου από την κάψα από συνδετικό ιστό (δεν υπάρχει στην εικόνα). </a:t>
            </a:r>
            <a:endParaRPr lang="el-GR" altLang="el-GR" sz="2000" dirty="0" smtClean="0"/>
          </a:p>
          <a:p>
            <a:pPr marL="0" indent="0">
              <a:lnSpc>
                <a:spcPct val="120000"/>
              </a:lnSpc>
              <a:buNone/>
            </a:pPr>
            <a:endParaRPr lang="el-GR" sz="2000" dirty="0"/>
          </a:p>
        </p:txBody>
      </p:sp>
      <p:sp>
        <p:nvSpPr>
          <p:cNvPr id="5" name="Rectangle 4"/>
          <p:cNvSpPr/>
          <p:nvPr/>
        </p:nvSpPr>
        <p:spPr>
          <a:xfrm>
            <a:off x="395536" y="2784824"/>
            <a:ext cx="3312368" cy="3416320"/>
          </a:xfrm>
          <a:prstGeom prst="rect">
            <a:avLst/>
          </a:prstGeom>
        </p:spPr>
        <p:txBody>
          <a:bodyPr wrap="square">
            <a:spAutoFit/>
          </a:bodyPr>
          <a:lstStyle/>
          <a:p>
            <a:pPr marL="0" indent="0">
              <a:lnSpc>
                <a:spcPct val="120000"/>
              </a:lnSpc>
              <a:buNone/>
            </a:pPr>
            <a:r>
              <a:rPr lang="el-GR" altLang="el-GR" sz="2000" dirty="0">
                <a:latin typeface="+mj-lt"/>
              </a:rPr>
              <a:t>Επίσης παρατηρούνται αρκετές αποτιτανωμένες εναποθέσεις, τα εγκεφαλικά συγκρίμματα (εγκεφαλική ψάμμος), η οποία είναι έντονα βασεοφιλική λόγω της συγκέντρωσης των κατιόντων στα συγκρίμματα. Χρώση=H&amp;E.</a:t>
            </a:r>
          </a:p>
        </p:txBody>
      </p:sp>
      <p:sp>
        <p:nvSpPr>
          <p:cNvPr id="6" name="Rectangle 5"/>
          <p:cNvSpPr/>
          <p:nvPr/>
        </p:nvSpPr>
        <p:spPr>
          <a:xfrm>
            <a:off x="3707904" y="620114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913504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fontScale="90000"/>
          </a:bodyPr>
          <a:lstStyle/>
          <a:p>
            <a:r>
              <a:rPr lang="el-GR" altLang="el-GR" sz="3600" dirty="0"/>
              <a:t>Ιστολογική εικόνα επίφυσης σε </a:t>
            </a:r>
            <a:r>
              <a:rPr lang="el-GR" altLang="el-GR" sz="3600" dirty="0" smtClean="0"/>
              <a:t>μεσαία </a:t>
            </a:r>
            <a:r>
              <a:rPr lang="el-GR" altLang="el-GR" sz="3600" dirty="0"/>
              <a:t>μεγέθυνση </a:t>
            </a:r>
            <a:r>
              <a:rPr lang="el-GR" altLang="el-GR" sz="3600" dirty="0" smtClean="0"/>
              <a:t>(20</a:t>
            </a:r>
            <a:r>
              <a:rPr lang="en-GB" altLang="el-GR" sz="3600" dirty="0"/>
              <a:t>x</a:t>
            </a:r>
            <a:r>
              <a:rPr lang="el-GR" altLang="el-GR" sz="3600" dirty="0"/>
              <a:t>)</a:t>
            </a:r>
            <a:endParaRPr lang="el-GR" altLang="el-GR" sz="3600" dirty="0">
              <a:solidFill>
                <a:srgbClr val="FF9900"/>
              </a:solidFill>
            </a:endParaRPr>
          </a:p>
        </p:txBody>
      </p:sp>
      <p:sp>
        <p:nvSpPr>
          <p:cNvPr id="2" name="Content Placeholder 1"/>
          <p:cNvSpPr>
            <a:spLocks noGrp="1"/>
          </p:cNvSpPr>
          <p:nvPr>
            <p:ph idx="1"/>
          </p:nvPr>
        </p:nvSpPr>
        <p:spPr>
          <a:xfrm>
            <a:off x="457200" y="1196752"/>
            <a:ext cx="8229600" cy="864096"/>
          </a:xfrm>
        </p:spPr>
        <p:txBody>
          <a:bodyPr>
            <a:normAutofit/>
          </a:bodyPr>
          <a:lstStyle/>
          <a:p>
            <a:pPr marL="0" indent="0">
              <a:buNone/>
            </a:pPr>
            <a:r>
              <a:rPr lang="el-GR" altLang="el-GR" sz="2000" dirty="0"/>
              <a:t>Παρατηρούνται τα επιφυσιοκύτταρα και η εγκεφαλική ψάμμος. </a:t>
            </a:r>
            <a:r>
              <a:rPr lang="el-GR" altLang="el-GR" sz="2000" dirty="0" smtClean="0"/>
              <a:t>Χρώση=</a:t>
            </a:r>
            <a:r>
              <a:rPr lang="en-GB" altLang="el-GR" sz="2000" dirty="0"/>
              <a:t>H</a:t>
            </a:r>
            <a:r>
              <a:rPr lang="el-GR" altLang="el-GR" sz="2000" dirty="0"/>
              <a:t>&amp;</a:t>
            </a:r>
            <a:r>
              <a:rPr lang="en-GB" altLang="el-GR" sz="2000" dirty="0"/>
              <a:t>E</a:t>
            </a:r>
            <a:r>
              <a:rPr lang="el-GR" altLang="el-GR" sz="2000" dirty="0"/>
              <a:t>.</a:t>
            </a:r>
            <a:endParaRPr lang="el-GR" sz="2000" dirty="0"/>
          </a:p>
        </p:txBody>
      </p:sp>
      <p:pic>
        <p:nvPicPr>
          <p:cNvPr id="271372"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660543"/>
            <a:ext cx="4664861" cy="357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4305" y="523266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140537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r>
              <a:rPr lang="el-GR" altLang="el-GR" sz="3600" dirty="0" smtClean="0"/>
              <a:t>Επινεφρίδιο</a:t>
            </a:r>
            <a:endParaRPr lang="el-GR" altLang="el-GR" sz="3600" dirty="0">
              <a:solidFill>
                <a:srgbClr val="FF9900"/>
              </a:solidFill>
            </a:endParaRPr>
          </a:p>
        </p:txBody>
      </p:sp>
      <p:sp>
        <p:nvSpPr>
          <p:cNvPr id="270339" name="Rectangle 3"/>
          <p:cNvSpPr>
            <a:spLocks noGrp="1" noChangeArrowheads="1"/>
          </p:cNvSpPr>
          <p:nvPr>
            <p:ph idx="1"/>
          </p:nvPr>
        </p:nvSpPr>
        <p:spPr>
          <a:xfrm>
            <a:off x="457200" y="1196752"/>
            <a:ext cx="8229600" cy="1224136"/>
          </a:xfrm>
        </p:spPr>
        <p:txBody>
          <a:bodyPr>
            <a:normAutofit/>
          </a:bodyPr>
          <a:lstStyle/>
          <a:p>
            <a:pPr marL="0" indent="0">
              <a:buNone/>
            </a:pPr>
            <a:r>
              <a:rPr lang="el-GR" altLang="el-GR" sz="2000" dirty="0" smtClean="0">
                <a:effectLst/>
                <a:latin typeface="+mj-lt"/>
              </a:rPr>
              <a:t>Στο </a:t>
            </a:r>
            <a:r>
              <a:rPr lang="el-GR" altLang="el-GR" sz="2000" dirty="0">
                <a:effectLst/>
                <a:latin typeface="+mj-lt"/>
              </a:rPr>
              <a:t>επινεφρίδιο διακρίνονται εξωτερικά η φλοιώδης μοίρα που είναι μεσοδερμικής προέλευσης και εσωτερικά η μυελώδης μοίρα που είναι νευροεξωδερικής προέλευσης. </a:t>
            </a:r>
          </a:p>
          <a:p>
            <a:endParaRPr lang="el-GR" altLang="el-GR" sz="2000" dirty="0">
              <a:effectLst/>
              <a:latin typeface="+mj-lt"/>
            </a:endParaRPr>
          </a:p>
        </p:txBody>
      </p:sp>
      <p:pic>
        <p:nvPicPr>
          <p:cNvPr id="270347"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9871" y="2276872"/>
            <a:ext cx="5247117" cy="39353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2204864"/>
            <a:ext cx="2808312" cy="2246769"/>
          </a:xfrm>
          <a:prstGeom prst="rect">
            <a:avLst/>
          </a:prstGeom>
        </p:spPr>
        <p:txBody>
          <a:bodyPr wrap="square">
            <a:spAutoFit/>
          </a:bodyPr>
          <a:lstStyle/>
          <a:p>
            <a:pPr marL="0" indent="0">
              <a:buNone/>
            </a:pPr>
            <a:r>
              <a:rPr lang="el-GR" altLang="el-GR" sz="2000" dirty="0">
                <a:latin typeface="+mj-lt"/>
              </a:rPr>
              <a:t>Στη φλοιώδη μοίρα διακρίνονται τρεις ζώνες: </a:t>
            </a:r>
          </a:p>
          <a:p>
            <a:pPr marL="457200" indent="-457200">
              <a:buAutoNum type="arabicParenBoth"/>
            </a:pPr>
            <a:r>
              <a:rPr lang="el-GR" altLang="el-GR" sz="2000" dirty="0">
                <a:latin typeface="+mj-lt"/>
              </a:rPr>
              <a:t>η σπειροειδής, </a:t>
            </a:r>
          </a:p>
          <a:p>
            <a:pPr marL="457200" indent="-457200">
              <a:buAutoNum type="arabicParenBoth"/>
            </a:pPr>
            <a:r>
              <a:rPr lang="el-GR" altLang="el-GR" sz="2000" dirty="0">
                <a:latin typeface="+mj-lt"/>
              </a:rPr>
              <a:t>η στηλιδωτή και </a:t>
            </a:r>
          </a:p>
          <a:p>
            <a:pPr marL="457200" indent="-457200">
              <a:buAutoNum type="arabicParenBoth"/>
            </a:pPr>
            <a:r>
              <a:rPr lang="el-GR" altLang="el-GR" sz="2000" dirty="0">
                <a:latin typeface="+mj-lt"/>
              </a:rPr>
              <a:t>η δικτυωτή. </a:t>
            </a:r>
          </a:p>
          <a:p>
            <a:pPr marL="0" indent="0">
              <a:buNone/>
            </a:pPr>
            <a:r>
              <a:rPr lang="el-GR" altLang="el-GR" sz="2000" dirty="0">
                <a:latin typeface="+mj-lt"/>
              </a:rPr>
              <a:t>(χρώση αιματοξυλίνη-εωσίνη, μεγέθυνση Χ50)</a:t>
            </a:r>
          </a:p>
        </p:txBody>
      </p:sp>
      <p:sp>
        <p:nvSpPr>
          <p:cNvPr id="6" name="Rectangle 5"/>
          <p:cNvSpPr/>
          <p:nvPr/>
        </p:nvSpPr>
        <p:spPr>
          <a:xfrm>
            <a:off x="3333858" y="621221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094964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l-GR" altLang="el-GR" sz="3600" dirty="0" smtClean="0"/>
              <a:t>Φλοιώδης </a:t>
            </a:r>
            <a:r>
              <a:rPr lang="el-GR" altLang="el-GR" sz="3600" dirty="0"/>
              <a:t>μοίρα του επινεφριδίου</a:t>
            </a:r>
            <a:endParaRPr lang="el-GR" altLang="el-GR" sz="3600" dirty="0">
              <a:solidFill>
                <a:srgbClr val="FF9900"/>
              </a:solidFill>
            </a:endParaRPr>
          </a:p>
        </p:txBody>
      </p:sp>
      <p:sp>
        <p:nvSpPr>
          <p:cNvPr id="184323" name="Rectangle 3"/>
          <p:cNvSpPr>
            <a:spLocks noGrp="1" noChangeArrowheads="1"/>
          </p:cNvSpPr>
          <p:nvPr>
            <p:ph idx="1"/>
          </p:nvPr>
        </p:nvSpPr>
        <p:spPr>
          <a:xfrm>
            <a:off x="457200" y="1196752"/>
            <a:ext cx="8229600" cy="1512168"/>
          </a:xfrm>
        </p:spPr>
        <p:txBody>
          <a:bodyPr/>
          <a:lstStyle/>
          <a:p>
            <a:pPr marL="0" indent="0">
              <a:buNone/>
            </a:pPr>
            <a:r>
              <a:rPr lang="el-GR" altLang="el-GR" sz="2000" dirty="0" smtClean="0"/>
              <a:t>Στη </a:t>
            </a:r>
            <a:r>
              <a:rPr lang="el-GR" altLang="el-GR" sz="2000" dirty="0"/>
              <a:t>φλοιώδη μοίρα του επινεφριδίου διακρίνονται η σπειροειδής ζώνη κάτω από την ινώδη κάψα (ΙΚ), που παράγει αλδοστερόνη και η στηλιδωτή και η δικτυωτή ζώνη που παράγουν γλυκορτικοειδή, ανδρογόνα και λίγα οιστρογόνα. (χρώση αιματοξυλίνη-εωσίνη, μεγέθυνση Χ50)</a:t>
            </a:r>
          </a:p>
        </p:txBody>
      </p:sp>
      <p:pic>
        <p:nvPicPr>
          <p:cNvPr id="184332"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274" y="2564905"/>
            <a:ext cx="5045838" cy="38915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36311" y="640191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277492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r>
              <a:rPr lang="el-GR" altLang="el-GR" sz="3600" dirty="0" smtClean="0"/>
              <a:t>Σπειροειδής </a:t>
            </a:r>
            <a:r>
              <a:rPr lang="el-GR" altLang="el-GR" sz="3600" dirty="0"/>
              <a:t>ζώνη</a:t>
            </a:r>
            <a:endParaRPr lang="el-GR" altLang="el-GR" dirty="0">
              <a:solidFill>
                <a:srgbClr val="FF9900"/>
              </a:solidFill>
            </a:endParaRPr>
          </a:p>
        </p:txBody>
      </p:sp>
      <p:sp>
        <p:nvSpPr>
          <p:cNvPr id="292867" name="Rectangle 3"/>
          <p:cNvSpPr>
            <a:spLocks noGrp="1" noChangeArrowheads="1"/>
          </p:cNvSpPr>
          <p:nvPr>
            <p:ph idx="1"/>
          </p:nvPr>
        </p:nvSpPr>
        <p:spPr>
          <a:xfrm>
            <a:off x="457200" y="1196752"/>
            <a:ext cx="8147248" cy="1296144"/>
          </a:xfrm>
        </p:spPr>
        <p:txBody>
          <a:bodyPr>
            <a:normAutofit/>
          </a:bodyPr>
          <a:lstStyle/>
          <a:p>
            <a:pPr marL="0" indent="0">
              <a:buNone/>
            </a:pPr>
            <a:r>
              <a:rPr lang="el-GR" altLang="el-GR" sz="2000" dirty="0" smtClean="0"/>
              <a:t>Στη </a:t>
            </a:r>
            <a:r>
              <a:rPr lang="el-GR" altLang="el-GR" sz="2000" dirty="0"/>
              <a:t>σπειροειδή ζώνη της φλοιώδους μοίρας του επινεφριδίου, που είναι αμέσως κάτω από την ινώδη κάψα (ΙΚ), τα κύτταρα είναι κυλινδρικά ή πυραμοειδή και σχηματίζουν στρογγυλές ή τοξοειδείς αθροίσεις. </a:t>
            </a:r>
            <a:endParaRPr lang="el-GR" altLang="el-GR" sz="2000" dirty="0" smtClean="0"/>
          </a:p>
        </p:txBody>
      </p:sp>
      <p:pic>
        <p:nvPicPr>
          <p:cNvPr id="29287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363243"/>
            <a:ext cx="5184575" cy="38884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796136" y="2281771"/>
            <a:ext cx="2880321" cy="2246769"/>
          </a:xfrm>
          <a:prstGeom prst="rect">
            <a:avLst/>
          </a:prstGeom>
        </p:spPr>
        <p:txBody>
          <a:bodyPr wrap="square">
            <a:spAutoFit/>
          </a:bodyPr>
          <a:lstStyle/>
          <a:p>
            <a:pPr marL="0" indent="0">
              <a:buNone/>
            </a:pPr>
            <a:r>
              <a:rPr lang="el-GR" altLang="el-GR" sz="2000" dirty="0">
                <a:latin typeface="+mj-lt"/>
              </a:rPr>
              <a:t>Η στηλιδωτή είναι η παχύτερη ζώνη και τα κύτταρα της είναι μεγάλα και σχηματίζουν ευθείες δοκίδες. (χρώση αιματοξυλίνη-εωσίνη, μεγέθυνση Χ100)</a:t>
            </a:r>
          </a:p>
        </p:txBody>
      </p:sp>
      <p:sp>
        <p:nvSpPr>
          <p:cNvPr id="6" name="Rectangle 5"/>
          <p:cNvSpPr/>
          <p:nvPr/>
        </p:nvSpPr>
        <p:spPr>
          <a:xfrm>
            <a:off x="457576" y="620409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344001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rmAutofit/>
          </a:bodyPr>
          <a:lstStyle/>
          <a:p>
            <a:r>
              <a:rPr lang="el-GR" altLang="el-GR" sz="3600" dirty="0" smtClean="0"/>
              <a:t>Στηλιδωτή ζώνη</a:t>
            </a:r>
            <a:endParaRPr lang="el-GR" altLang="el-GR" sz="3600" dirty="0">
              <a:solidFill>
                <a:srgbClr val="FF9900"/>
              </a:solidFill>
              <a:effectLst/>
            </a:endParaRPr>
          </a:p>
        </p:txBody>
      </p:sp>
      <p:sp>
        <p:nvSpPr>
          <p:cNvPr id="293891" name="Rectangle 3"/>
          <p:cNvSpPr>
            <a:spLocks noGrp="1" noChangeArrowheads="1"/>
          </p:cNvSpPr>
          <p:nvPr>
            <p:ph idx="1"/>
          </p:nvPr>
        </p:nvSpPr>
        <p:spPr>
          <a:xfrm>
            <a:off x="457200" y="1196752"/>
            <a:ext cx="2803839" cy="4680520"/>
          </a:xfrm>
        </p:spPr>
        <p:txBody>
          <a:bodyPr>
            <a:normAutofit/>
          </a:bodyPr>
          <a:lstStyle/>
          <a:p>
            <a:pPr marL="0" indent="0">
              <a:buNone/>
            </a:pPr>
            <a:r>
              <a:rPr lang="el-GR" altLang="el-GR" sz="2000" dirty="0" smtClean="0">
                <a:latin typeface="+mj-lt"/>
              </a:rPr>
              <a:t>Τα </a:t>
            </a:r>
            <a:r>
              <a:rPr lang="el-GR" altLang="el-GR" sz="2000" dirty="0">
                <a:latin typeface="+mj-lt"/>
              </a:rPr>
              <a:t>κύτταρα της στηλιδωτής ζώνης είναι πολυεδρικά και έχουν άφθονο κυτταρόπλασμα με σταγονίδια λιποειδών. (χρώση αιματοξυλίνη-εωσίνη, μεγέθυνση Χ400)</a:t>
            </a:r>
            <a:endParaRPr lang="el-GR" altLang="el-GR" sz="2000" b="1" dirty="0">
              <a:latin typeface="+mj-lt"/>
            </a:endParaRPr>
          </a:p>
        </p:txBody>
      </p:sp>
      <p:pic>
        <p:nvPicPr>
          <p:cNvPr id="293902"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9871" y="1268760"/>
            <a:ext cx="5385783" cy="40393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347864" y="5308097"/>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612635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rmAutofit/>
          </a:bodyPr>
          <a:lstStyle/>
          <a:p>
            <a:r>
              <a:rPr lang="el-GR" altLang="el-GR" sz="3600" dirty="0" smtClean="0"/>
              <a:t>Δικτυωτή </a:t>
            </a:r>
            <a:r>
              <a:rPr lang="el-GR" altLang="el-GR" sz="3600" dirty="0"/>
              <a:t>ζώνη</a:t>
            </a:r>
            <a:endParaRPr lang="el-GR" altLang="el-GR" sz="3600" dirty="0">
              <a:solidFill>
                <a:srgbClr val="FF9900"/>
              </a:solidFill>
            </a:endParaRPr>
          </a:p>
        </p:txBody>
      </p:sp>
      <p:sp>
        <p:nvSpPr>
          <p:cNvPr id="294915" name="Rectangle 3"/>
          <p:cNvSpPr>
            <a:spLocks noGrp="1" noChangeArrowheads="1"/>
          </p:cNvSpPr>
          <p:nvPr>
            <p:ph idx="1"/>
          </p:nvPr>
        </p:nvSpPr>
        <p:spPr/>
        <p:txBody>
          <a:bodyPr/>
          <a:lstStyle/>
          <a:p>
            <a:pPr marL="0" indent="0">
              <a:buNone/>
            </a:pPr>
            <a:r>
              <a:rPr lang="el-GR" altLang="el-GR" sz="2000" dirty="0" smtClean="0"/>
              <a:t>Εσωτερικά </a:t>
            </a:r>
            <a:r>
              <a:rPr lang="el-GR" altLang="el-GR" sz="2000" dirty="0"/>
              <a:t>της στηλιδωτής ζώνης βρίσκεται η δικτυωτή ζώνη που είναι η πιο λεπτή της φλοιώδους μοίρας. </a:t>
            </a:r>
            <a:endParaRPr lang="el-GR" altLang="el-GR" sz="2000" dirty="0" smtClean="0"/>
          </a:p>
          <a:p>
            <a:pPr marL="0" indent="0">
              <a:buNone/>
            </a:pPr>
            <a:r>
              <a:rPr lang="el-GR" altLang="el-GR" sz="2000" dirty="0" smtClean="0"/>
              <a:t>Τα </a:t>
            </a:r>
            <a:r>
              <a:rPr lang="el-GR" altLang="el-GR" sz="2000" dirty="0"/>
              <a:t>κύτταρα της είναι μικρότερα από τις δύο άλλες ζώνες και σχηματίζουν αναστομούμενες δοκίδες. (χρώση αιματοξυλίνη-εωσίνη, μεγέθυνση Χ100) </a:t>
            </a:r>
          </a:p>
        </p:txBody>
      </p:sp>
      <p:pic>
        <p:nvPicPr>
          <p:cNvPr id="294923"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708921"/>
            <a:ext cx="4824535" cy="36184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631147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29923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lang="el-GR" altLang="el-GR" sz="3600" dirty="0"/>
              <a:t>Μ</a:t>
            </a:r>
            <a:r>
              <a:rPr lang="el-GR" altLang="el-GR" sz="3600" dirty="0" smtClean="0"/>
              <a:t>υελώδης </a:t>
            </a:r>
            <a:r>
              <a:rPr lang="el-GR" altLang="el-GR" sz="3600" dirty="0"/>
              <a:t>μοίρα του επινεφριδίου</a:t>
            </a:r>
            <a:endParaRPr lang="el-GR" altLang="el-GR" sz="3600" dirty="0">
              <a:solidFill>
                <a:srgbClr val="FF9900"/>
              </a:solidFill>
            </a:endParaRPr>
          </a:p>
        </p:txBody>
      </p:sp>
      <p:sp>
        <p:nvSpPr>
          <p:cNvPr id="295939" name="Rectangle 3"/>
          <p:cNvSpPr>
            <a:spLocks noGrp="1" noChangeArrowheads="1"/>
          </p:cNvSpPr>
          <p:nvPr>
            <p:ph idx="1"/>
          </p:nvPr>
        </p:nvSpPr>
        <p:spPr>
          <a:xfrm>
            <a:off x="430245" y="1196752"/>
            <a:ext cx="8229600" cy="792088"/>
          </a:xfrm>
        </p:spPr>
        <p:txBody>
          <a:bodyPr>
            <a:normAutofit/>
          </a:bodyPr>
          <a:lstStyle/>
          <a:p>
            <a:pPr marL="0" indent="0">
              <a:buNone/>
            </a:pPr>
            <a:r>
              <a:rPr lang="el-GR" altLang="el-GR" sz="2000" dirty="0" smtClean="0"/>
              <a:t>Η </a:t>
            </a:r>
            <a:r>
              <a:rPr lang="el-GR" altLang="el-GR" sz="2000" dirty="0"/>
              <a:t>μυελώδης μοίρα του επινεφριδίου αποτελείται από πολυεδρικά κύτταρα που σχηματίζουν δοκίδες ή αθροίσεις. </a:t>
            </a:r>
            <a:endParaRPr lang="el-GR" altLang="el-GR" sz="2000" dirty="0" smtClean="0"/>
          </a:p>
        </p:txBody>
      </p:sp>
      <p:pic>
        <p:nvPicPr>
          <p:cNvPr id="295947"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89791" y="2126764"/>
            <a:ext cx="4863637" cy="36477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30245" y="1988840"/>
            <a:ext cx="3394255" cy="3785652"/>
          </a:xfrm>
          <a:prstGeom prst="rect">
            <a:avLst/>
          </a:prstGeom>
        </p:spPr>
        <p:txBody>
          <a:bodyPr wrap="square">
            <a:spAutoFit/>
          </a:bodyPr>
          <a:lstStyle/>
          <a:p>
            <a:pPr marL="0" indent="0">
              <a:buNone/>
            </a:pPr>
            <a:r>
              <a:rPr lang="el-GR" altLang="el-GR" sz="2000" dirty="0">
                <a:latin typeface="+mj-lt"/>
              </a:rPr>
              <a:t>Τα κύτταρα της μυελώδους μοίρας αποτελούν τροποποιημένους συμπαθητικούς μεταγαγγλιακούς νευρώνες, που έχουν απωλέσει τους δενδρίτες και τους νευράξονες κατά την εμβρυϊκή ανάπτυξη και έχουν μετατραπεί σε εκκριτικά κύτταρα. (χρώση αιματοξυλίνη-εωσίνη, μεγέθυνση Χ100)</a:t>
            </a:r>
          </a:p>
        </p:txBody>
      </p:sp>
      <p:sp>
        <p:nvSpPr>
          <p:cNvPr id="6" name="Rectangle 5"/>
          <p:cNvSpPr/>
          <p:nvPr/>
        </p:nvSpPr>
        <p:spPr>
          <a:xfrm>
            <a:off x="3707904" y="576665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53506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l-GR" altLang="el-GR" sz="3200" dirty="0" smtClean="0"/>
              <a:t>Νευροϋπόφυση</a:t>
            </a:r>
            <a:endParaRPr lang="el-GR" altLang="el-GR" sz="3200" dirty="0">
              <a:solidFill>
                <a:srgbClr val="FF9900"/>
              </a:solidFill>
            </a:endParaRPr>
          </a:p>
        </p:txBody>
      </p:sp>
      <p:sp>
        <p:nvSpPr>
          <p:cNvPr id="2" name="Content Placeholder 1"/>
          <p:cNvSpPr>
            <a:spLocks noGrp="1"/>
          </p:cNvSpPr>
          <p:nvPr>
            <p:ph idx="1"/>
          </p:nvPr>
        </p:nvSpPr>
        <p:spPr>
          <a:xfrm>
            <a:off x="457200" y="1196752"/>
            <a:ext cx="3106688" cy="5040560"/>
          </a:xfrm>
        </p:spPr>
        <p:txBody>
          <a:bodyPr>
            <a:normAutofit/>
          </a:bodyPr>
          <a:lstStyle/>
          <a:p>
            <a:pPr marL="0" indent="0">
              <a:buNone/>
            </a:pPr>
            <a:r>
              <a:rPr lang="el-GR" altLang="el-GR" sz="2000" dirty="0" smtClean="0"/>
              <a:t>Η </a:t>
            </a:r>
            <a:r>
              <a:rPr lang="el-GR" altLang="el-GR" sz="2000" dirty="0"/>
              <a:t>νευροϋπόφυση έχει υφή παρόμοια με τη λευκή ουσία του εγκεφάλου και περιέχει νευρικές ίνες και νευρογλοιακά κύτταρα (βέλη) που ονομάζονται υποφυσιοκύτταρα. </a:t>
            </a:r>
            <a:endParaRPr lang="el-GR" altLang="el-GR" sz="2000" dirty="0" smtClean="0"/>
          </a:p>
          <a:p>
            <a:pPr marL="0" indent="0">
              <a:buNone/>
            </a:pPr>
            <a:r>
              <a:rPr lang="el-GR" altLang="el-GR" sz="2000" dirty="0" smtClean="0"/>
              <a:t>(</a:t>
            </a:r>
            <a:r>
              <a:rPr lang="el-GR" altLang="el-GR" sz="2000" dirty="0"/>
              <a:t>χρώση αιματοξυλίνη-εωσίνη, μεγέθυνση Χ100)</a:t>
            </a:r>
          </a:p>
          <a:p>
            <a:endParaRPr lang="el-GR" sz="2000" dirty="0"/>
          </a:p>
        </p:txBody>
      </p:sp>
      <p:sp>
        <p:nvSpPr>
          <p:cNvPr id="183310" name="Rectangle 14"/>
          <p:cNvSpPr>
            <a:spLocks noChangeArrowheads="1"/>
          </p:cNvSpPr>
          <p:nvPr/>
        </p:nvSpPr>
        <p:spPr bwMode="auto">
          <a:xfrm>
            <a:off x="539750" y="5881688"/>
            <a:ext cx="8424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792" anchor="ctr">
            <a:spAutoFit/>
          </a:bodyPr>
          <a:lstStyle/>
          <a:p>
            <a:endParaRPr lang="el-GR" altLang="el-GR" sz="1600" b="1" dirty="0"/>
          </a:p>
        </p:txBody>
      </p:sp>
      <p:pic>
        <p:nvPicPr>
          <p:cNvPr id="183316" name="Picture 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3888" y="1268760"/>
            <a:ext cx="5055692" cy="379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75969" y="506052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494267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normAutofit/>
          </a:bodyPr>
          <a:lstStyle/>
          <a:p>
            <a:r>
              <a:rPr lang="el-GR" altLang="el-GR" sz="3600" dirty="0" smtClean="0"/>
              <a:t>Θυρεοειδής</a:t>
            </a:r>
            <a:endParaRPr lang="el-GR" altLang="el-GR" sz="3600" dirty="0">
              <a:solidFill>
                <a:srgbClr val="FF9900"/>
              </a:solidFill>
            </a:endParaRPr>
          </a:p>
        </p:txBody>
      </p:sp>
      <p:sp>
        <p:nvSpPr>
          <p:cNvPr id="296963" name="Rectangle 3"/>
          <p:cNvSpPr>
            <a:spLocks noGrp="1" noChangeArrowheads="1"/>
          </p:cNvSpPr>
          <p:nvPr>
            <p:ph idx="1"/>
          </p:nvPr>
        </p:nvSpPr>
        <p:spPr>
          <a:xfrm>
            <a:off x="457200" y="1196752"/>
            <a:ext cx="3314007" cy="5040560"/>
          </a:xfrm>
        </p:spPr>
        <p:txBody>
          <a:bodyPr>
            <a:normAutofit/>
          </a:bodyPr>
          <a:lstStyle/>
          <a:p>
            <a:pPr marL="0" indent="0">
              <a:buNone/>
            </a:pPr>
            <a:r>
              <a:rPr lang="el-GR" altLang="el-GR" sz="2000" dirty="0" smtClean="0"/>
              <a:t>Ο </a:t>
            </a:r>
            <a:r>
              <a:rPr lang="el-GR" altLang="el-GR" sz="2000" dirty="0"/>
              <a:t>θυρεοειδής αποτελείται από </a:t>
            </a:r>
            <a:endParaRPr lang="el-GR" altLang="el-GR" sz="2000" dirty="0" smtClean="0"/>
          </a:p>
          <a:p>
            <a:pPr>
              <a:buAutoNum type="arabicParenBoth"/>
            </a:pPr>
            <a:r>
              <a:rPr lang="el-GR" altLang="el-GR" sz="2000" dirty="0" smtClean="0"/>
              <a:t>θυλάκια, </a:t>
            </a:r>
            <a:r>
              <a:rPr lang="el-GR" altLang="el-GR" sz="2000" dirty="0"/>
              <a:t>δηλαδή μικρούς κυστικούς χώρους, που περιέχουν ηωσινόφιλη ουσία, το λεγόμενο κολλοειδές. </a:t>
            </a:r>
            <a:endParaRPr lang="el-GR" altLang="el-GR" sz="2000" dirty="0" smtClean="0"/>
          </a:p>
          <a:p>
            <a:pPr>
              <a:buAutoNum type="arabicParenBoth"/>
            </a:pPr>
            <a:r>
              <a:rPr lang="el-GR" altLang="el-GR" sz="2000" dirty="0" smtClean="0"/>
              <a:t>ο </a:t>
            </a:r>
            <a:r>
              <a:rPr lang="el-GR" altLang="el-GR" sz="2000" dirty="0"/>
              <a:t>αδένας είναι χωρισμένος σε λόβια από διαφραγμάτια </a:t>
            </a:r>
            <a:r>
              <a:rPr lang="el-GR" altLang="el-GR" sz="2000" dirty="0" smtClean="0"/>
              <a:t>συνδετικού ιστού. Τα </a:t>
            </a:r>
            <a:r>
              <a:rPr lang="el-GR" altLang="el-GR" sz="2000" dirty="0"/>
              <a:t>λόβια περιλαμβάνουν ομάδες από θυλάκια.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p>
        </p:txBody>
      </p:sp>
      <p:pic>
        <p:nvPicPr>
          <p:cNvPr id="296970"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1207" y="1268761"/>
            <a:ext cx="4992554" cy="37444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681799" y="501317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99592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normAutofit/>
          </a:bodyPr>
          <a:lstStyle/>
          <a:p>
            <a:r>
              <a:rPr lang="el-GR" altLang="el-GR" sz="3600" dirty="0" smtClean="0"/>
              <a:t>Θυρεοειδικές </a:t>
            </a:r>
            <a:r>
              <a:rPr lang="el-GR" altLang="el-GR" sz="3600" dirty="0"/>
              <a:t>ορμόνες</a:t>
            </a:r>
            <a:endParaRPr lang="el-GR" altLang="el-GR" sz="3600" dirty="0">
              <a:solidFill>
                <a:srgbClr val="FF9900"/>
              </a:solidFill>
            </a:endParaRPr>
          </a:p>
        </p:txBody>
      </p:sp>
      <p:sp>
        <p:nvSpPr>
          <p:cNvPr id="297987" name="Rectangle 3"/>
          <p:cNvSpPr>
            <a:spLocks noGrp="1" noChangeArrowheads="1"/>
          </p:cNvSpPr>
          <p:nvPr>
            <p:ph idx="1"/>
          </p:nvPr>
        </p:nvSpPr>
        <p:spPr>
          <a:xfrm>
            <a:off x="457200" y="1196752"/>
            <a:ext cx="8229600" cy="1080121"/>
          </a:xfrm>
        </p:spPr>
        <p:txBody>
          <a:bodyPr>
            <a:normAutofit/>
          </a:bodyPr>
          <a:lstStyle/>
          <a:p>
            <a:pPr marL="0" indent="0">
              <a:buNone/>
            </a:pPr>
            <a:r>
              <a:rPr lang="el-GR" altLang="el-GR" sz="2000" dirty="0" smtClean="0"/>
              <a:t>Τα </a:t>
            </a:r>
            <a:r>
              <a:rPr lang="el-GR" altLang="el-GR" sz="2000" dirty="0"/>
              <a:t>θυλακικά κύτταρα παράγουν τις θυρεοειδικές ορμόνες και τις αποθηκεύουν στο κολλοειδές των θυλακίων υπό μορφή θυρεοσφαιρίνης, μίας μεγαλομοριακής πρωτεΐνης. </a:t>
            </a:r>
            <a:endParaRPr lang="el-GR" altLang="el-GR" sz="2000" dirty="0" smtClean="0"/>
          </a:p>
        </p:txBody>
      </p:sp>
      <p:pic>
        <p:nvPicPr>
          <p:cNvPr id="29799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3968" y="2373170"/>
            <a:ext cx="4384104" cy="32880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2256759"/>
            <a:ext cx="3744416" cy="3477875"/>
          </a:xfrm>
          <a:prstGeom prst="rect">
            <a:avLst/>
          </a:prstGeom>
        </p:spPr>
        <p:txBody>
          <a:bodyPr wrap="square">
            <a:spAutoFit/>
          </a:bodyPr>
          <a:lstStyle/>
          <a:p>
            <a:pPr marL="0" indent="0">
              <a:buNone/>
            </a:pPr>
            <a:r>
              <a:rPr lang="el-GR" altLang="el-GR" sz="2000" dirty="0">
                <a:latin typeface="+mj-lt"/>
              </a:rPr>
              <a:t>Όταν ο οργανισμός χρειάζεται τη δράση θυρεοειδικών ορμονών, το μόριο της θυρεοσφαιρίνης επαναρροφάται στα θυλακικά κύτταρα, όπου διασπάται και οι ορμόνες απελευθερώνονται στα τριχοειδή αιμοφόρα αγγεία του οργάνου και από εκεί στην γενική κυκλοφορία του αίματος. (χρώση αιματοξυλίνη- εωσίνη, μεγέθυνση Χ100)</a:t>
            </a:r>
          </a:p>
        </p:txBody>
      </p:sp>
      <p:sp>
        <p:nvSpPr>
          <p:cNvPr id="6" name="Rectangle 5"/>
          <p:cNvSpPr/>
          <p:nvPr/>
        </p:nvSpPr>
        <p:spPr>
          <a:xfrm>
            <a:off x="4201616" y="563975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402685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a:bodyPr>
          <a:lstStyle/>
          <a:p>
            <a:r>
              <a:rPr lang="el-GR" altLang="el-GR" sz="3600" dirty="0" smtClean="0"/>
              <a:t>Θυλακικά </a:t>
            </a:r>
            <a:r>
              <a:rPr lang="el-GR" altLang="el-GR" sz="3600" dirty="0"/>
              <a:t>κύτταρα</a:t>
            </a:r>
            <a:endParaRPr lang="el-GR" altLang="el-GR" sz="3600" dirty="0">
              <a:solidFill>
                <a:srgbClr val="FF9900"/>
              </a:solidFill>
            </a:endParaRPr>
          </a:p>
        </p:txBody>
      </p:sp>
      <p:sp>
        <p:nvSpPr>
          <p:cNvPr id="299011" name="Rectangle 3"/>
          <p:cNvSpPr>
            <a:spLocks noGrp="1" noChangeArrowheads="1"/>
          </p:cNvSpPr>
          <p:nvPr>
            <p:ph idx="1"/>
          </p:nvPr>
        </p:nvSpPr>
        <p:spPr>
          <a:xfrm>
            <a:off x="457200" y="1196752"/>
            <a:ext cx="8229600" cy="1224136"/>
          </a:xfrm>
        </p:spPr>
        <p:txBody>
          <a:bodyPr>
            <a:normAutofit/>
          </a:bodyPr>
          <a:lstStyle/>
          <a:p>
            <a:pPr marL="0" indent="0">
              <a:buNone/>
            </a:pPr>
            <a:r>
              <a:rPr lang="el-GR" altLang="el-GR" sz="2000" dirty="0" smtClean="0"/>
              <a:t>Τα </a:t>
            </a:r>
            <a:r>
              <a:rPr lang="el-GR" altLang="el-GR" sz="2000" dirty="0"/>
              <a:t>θυλακικά κύτταρα είναι μικρά κυβοειδή όπως στην εικόνα, αλλά όταν ο αδένας υπερλειτουργεί αυξάνονται σε μέγεθος και το σχήμα τους γίνεται κυλινδρικό. (χρώση αιματοξυλίνη-εωσίνη, μεγέθυνση Χ400)</a:t>
            </a:r>
          </a:p>
        </p:txBody>
      </p:sp>
      <p:pic>
        <p:nvPicPr>
          <p:cNvPr id="299020"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276872"/>
            <a:ext cx="5472608" cy="41044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8071" y="63694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437782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r>
              <a:rPr lang="el-GR" altLang="el-GR" sz="3200" dirty="0"/>
              <a:t>Φωτομικρογραφία του Θυρεοειδής (άνω) και του παραθυρεοειδή (κάτω) αδένα στην ίδια </a:t>
            </a:r>
            <a:r>
              <a:rPr lang="el-GR" altLang="el-GR" sz="3200" dirty="0" smtClean="0"/>
              <a:t>τομή</a:t>
            </a:r>
            <a:endParaRPr lang="el-GR" altLang="el-GR" sz="1400" dirty="0"/>
          </a:p>
        </p:txBody>
      </p:sp>
      <p:pic>
        <p:nvPicPr>
          <p:cNvPr id="300043"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1700" y="1700808"/>
            <a:ext cx="5400600" cy="40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54816" y="5751257"/>
            <a:ext cx="5544617"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750106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a:bodyPr>
          <a:lstStyle/>
          <a:p>
            <a:r>
              <a:rPr lang="el-GR" altLang="el-GR" sz="3600" dirty="0"/>
              <a:t>Φωτομικρογραφία παραθυρεοειδούς</a:t>
            </a:r>
            <a:endParaRPr lang="el-GR" altLang="el-GR" sz="3600" dirty="0">
              <a:solidFill>
                <a:srgbClr val="FF9900"/>
              </a:solidFill>
            </a:endParaRPr>
          </a:p>
        </p:txBody>
      </p:sp>
      <p:sp>
        <p:nvSpPr>
          <p:cNvPr id="301059" name="Rectangle 3"/>
          <p:cNvSpPr>
            <a:spLocks noGrp="1" noChangeArrowheads="1"/>
          </p:cNvSpPr>
          <p:nvPr>
            <p:ph idx="1"/>
          </p:nvPr>
        </p:nvSpPr>
        <p:spPr>
          <a:xfrm>
            <a:off x="457200" y="1196752"/>
            <a:ext cx="2962672" cy="5040560"/>
          </a:xfrm>
        </p:spPr>
        <p:txBody>
          <a:bodyPr/>
          <a:lstStyle/>
          <a:p>
            <a:pPr marL="0" indent="0">
              <a:buNone/>
            </a:pPr>
            <a:r>
              <a:rPr lang="el-GR" altLang="el-GR" sz="2000" dirty="0" smtClean="0"/>
              <a:t>Τα </a:t>
            </a:r>
            <a:r>
              <a:rPr lang="el-GR" altLang="el-GR" sz="2000" dirty="0"/>
              <a:t>λιποκύτταρα σημειώνονται με (Λ).</a:t>
            </a:r>
          </a:p>
        </p:txBody>
      </p:sp>
      <p:pic>
        <p:nvPicPr>
          <p:cNvPr id="301067"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1255896"/>
            <a:ext cx="4680520" cy="518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60327" y="6396335"/>
            <a:ext cx="4104456"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03357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rmAutofit/>
          </a:bodyPr>
          <a:lstStyle/>
          <a:p>
            <a:r>
              <a:rPr lang="el-GR" altLang="el-GR" sz="3600" dirty="0"/>
              <a:t>Φωτομικρογραφία παραθυρεοειδούς</a:t>
            </a:r>
            <a:endParaRPr lang="el-GR" altLang="el-GR" sz="3600" dirty="0">
              <a:solidFill>
                <a:srgbClr val="FF9900"/>
              </a:solidFill>
            </a:endParaRPr>
          </a:p>
        </p:txBody>
      </p:sp>
      <p:sp>
        <p:nvSpPr>
          <p:cNvPr id="302083"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Παρατηρήστε </a:t>
            </a:r>
            <a:r>
              <a:rPr lang="el-GR" altLang="el-GR" sz="2000" dirty="0"/>
              <a:t>το κυτταρόπλασμα των κύριων κυττάρων (Κ) που είναι ροδίζον και αραιοχρωματικό σε αντιδιαστολή με το οξεόφιλο ("κόκκινο") κυτταρόπλασμα των οξεόφιλων κυττάρων (Ο).</a:t>
            </a:r>
          </a:p>
        </p:txBody>
      </p:sp>
      <p:pic>
        <p:nvPicPr>
          <p:cNvPr id="302091"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99171" y="1306488"/>
            <a:ext cx="4288294" cy="478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936" y="6093296"/>
            <a:ext cx="3816424"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923182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Autofit/>
          </a:bodyPr>
          <a:lstStyle/>
          <a:p>
            <a:r>
              <a:rPr lang="el-GR" altLang="el-GR" sz="3200" dirty="0"/>
              <a:t>Φωτομικρογραφία </a:t>
            </a:r>
            <a:r>
              <a:rPr lang="el-GR" altLang="el-GR" sz="3200" dirty="0"/>
              <a:t>π</a:t>
            </a:r>
            <a:r>
              <a:rPr lang="el-GR" altLang="el-GR" sz="3200" dirty="0" smtClean="0"/>
              <a:t>αραθυροειδούς </a:t>
            </a:r>
            <a:r>
              <a:rPr lang="el-GR" altLang="el-GR" sz="3200" dirty="0"/>
              <a:t>αδένα</a:t>
            </a:r>
            <a:endParaRPr lang="el-GR" altLang="el-GR" sz="3200" dirty="0">
              <a:solidFill>
                <a:srgbClr val="FF9900"/>
              </a:solidFill>
            </a:endParaRPr>
          </a:p>
        </p:txBody>
      </p:sp>
      <p:sp>
        <p:nvSpPr>
          <p:cNvPr id="303107" name="Rectangle 3"/>
          <p:cNvSpPr>
            <a:spLocks noGrp="1" noChangeArrowheads="1"/>
          </p:cNvSpPr>
          <p:nvPr>
            <p:ph idx="1"/>
          </p:nvPr>
        </p:nvSpPr>
        <p:spPr>
          <a:xfrm>
            <a:off x="457200" y="1196752"/>
            <a:ext cx="4258816" cy="5040560"/>
          </a:xfrm>
        </p:spPr>
        <p:txBody>
          <a:bodyPr>
            <a:normAutofit/>
          </a:bodyPr>
          <a:lstStyle/>
          <a:p>
            <a:pPr marL="0" indent="0">
              <a:buNone/>
            </a:pPr>
            <a:r>
              <a:rPr lang="el-GR" altLang="el-GR" sz="2000" dirty="0" smtClean="0"/>
              <a:t>Παρατηρήστε </a:t>
            </a:r>
            <a:r>
              <a:rPr lang="el-GR" altLang="el-GR" sz="2000" dirty="0"/>
              <a:t>το αγγείο στο κέντρο.</a:t>
            </a:r>
          </a:p>
        </p:txBody>
      </p:sp>
      <p:pic>
        <p:nvPicPr>
          <p:cNvPr id="303117"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772816"/>
            <a:ext cx="5688632" cy="426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5840" y="6039290"/>
            <a:ext cx="4032448"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436090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l-GR" altLang="el-GR" sz="3200" dirty="0" smtClean="0"/>
              <a:t>Φωτομικρογραφία νησίδιου</a:t>
            </a:r>
            <a:endParaRPr lang="el-GR" altLang="el-GR" sz="3200" dirty="0">
              <a:solidFill>
                <a:srgbClr val="FF9900"/>
              </a:solidFill>
            </a:endParaRPr>
          </a:p>
        </p:txBody>
      </p:sp>
      <p:sp>
        <p:nvSpPr>
          <p:cNvPr id="324611" name="Rectangle 3"/>
          <p:cNvSpPr>
            <a:spLocks noGrp="1" noChangeArrowheads="1"/>
          </p:cNvSpPr>
          <p:nvPr>
            <p:ph idx="1"/>
          </p:nvPr>
        </p:nvSpPr>
        <p:spPr>
          <a:xfrm>
            <a:off x="4790218" y="1292839"/>
            <a:ext cx="4207572" cy="1654489"/>
          </a:xfrm>
        </p:spPr>
        <p:txBody>
          <a:bodyPr>
            <a:normAutofit/>
          </a:bodyPr>
          <a:lstStyle/>
          <a:p>
            <a:pPr marL="0" indent="0">
              <a:buNone/>
            </a:pPr>
            <a:r>
              <a:rPr lang="el-GR" altLang="el-GR" sz="2000" dirty="0" smtClean="0"/>
              <a:t>α. φωτομικρογραφία </a:t>
            </a:r>
            <a:r>
              <a:rPr lang="el-GR" altLang="el-GR" sz="2000" dirty="0"/>
              <a:t>αυτή φαίνεται χαρακτηριστικά το νησίδιο του Langerhans (N) που περιβάλλεται με κάψα (Κ) και διαχωρίζεται από την εξωκρινή μοίρα του παγκρέατος (Ε</a:t>
            </a:r>
            <a:r>
              <a:rPr lang="el-GR" altLang="el-GR" sz="2000" dirty="0" smtClean="0"/>
              <a:t>).</a:t>
            </a:r>
            <a:endParaRPr lang="el-GR" altLang="el-GR" sz="2000" dirty="0"/>
          </a:p>
        </p:txBody>
      </p:sp>
      <p:pic>
        <p:nvPicPr>
          <p:cNvPr id="3246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68759"/>
            <a:ext cx="4176464" cy="517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90218" y="4077072"/>
            <a:ext cx="4067944" cy="1631216"/>
          </a:xfrm>
          <a:prstGeom prst="rect">
            <a:avLst/>
          </a:prstGeom>
        </p:spPr>
        <p:txBody>
          <a:bodyPr wrap="square">
            <a:spAutoFit/>
          </a:bodyPr>
          <a:lstStyle/>
          <a:p>
            <a:pPr marL="0" indent="0">
              <a:buNone/>
            </a:pPr>
            <a:r>
              <a:rPr lang="el-GR" altLang="el-GR" sz="2000" dirty="0">
                <a:latin typeface="+mj-lt"/>
              </a:rPr>
              <a:t>β. Φωτομικρογραφία που απεικονίζει ένα νησίδιο σε μεγάλη μεγέθυνση. Φαίνεται η στενή σχέση που υπάρχει ανάμεσα στα κύτταρα των νησιδίων και τα τριχοειδή (Τ).</a:t>
            </a:r>
          </a:p>
        </p:txBody>
      </p:sp>
      <p:sp>
        <p:nvSpPr>
          <p:cNvPr id="6" name="Rectangle 5"/>
          <p:cNvSpPr/>
          <p:nvPr/>
        </p:nvSpPr>
        <p:spPr>
          <a:xfrm>
            <a:off x="427948" y="6412024"/>
            <a:ext cx="3960440"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16310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l-GR" altLang="el-GR" sz="3200" dirty="0" smtClean="0"/>
              <a:t>Νησίδιο</a:t>
            </a:r>
            <a:endParaRPr lang="el-GR" altLang="el-GR" sz="3200" dirty="0">
              <a:solidFill>
                <a:srgbClr val="FF9900"/>
              </a:solidFill>
            </a:endParaRPr>
          </a:p>
        </p:txBody>
      </p:sp>
      <p:sp>
        <p:nvSpPr>
          <p:cNvPr id="323587" name="Rectangle 3"/>
          <p:cNvSpPr>
            <a:spLocks noGrp="1" noChangeArrowheads="1"/>
          </p:cNvSpPr>
          <p:nvPr>
            <p:ph idx="1"/>
          </p:nvPr>
        </p:nvSpPr>
        <p:spPr>
          <a:xfrm>
            <a:off x="457200" y="1196752"/>
            <a:ext cx="2170584" cy="4824536"/>
          </a:xfrm>
        </p:spPr>
        <p:txBody>
          <a:bodyPr>
            <a:normAutofit/>
          </a:bodyPr>
          <a:lstStyle/>
          <a:p>
            <a:pPr marL="0" indent="0">
              <a:buNone/>
            </a:pPr>
            <a:r>
              <a:rPr lang="el-GR" altLang="el-GR" sz="2000" dirty="0" smtClean="0"/>
              <a:t>Στο </a:t>
            </a:r>
            <a:r>
              <a:rPr lang="el-GR" altLang="el-GR" sz="2000" dirty="0"/>
              <a:t>νησίδιο αυτό έχει γίνει ειδική ανοσοϊστοχημική χρώση για κύτταρα που παράγουν ινσουλίνη (καφέ χρώμα)</a:t>
            </a:r>
          </a:p>
        </p:txBody>
      </p:sp>
      <p:pic>
        <p:nvPicPr>
          <p:cNvPr id="32358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7784" y="1320815"/>
            <a:ext cx="593201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55774" y="4561175"/>
            <a:ext cx="5544617"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002166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l-GR" altLang="el-GR" sz="3200" dirty="0" smtClean="0"/>
              <a:t>Κύτταρα </a:t>
            </a:r>
            <a:r>
              <a:rPr lang="el-GR" altLang="el-GR" sz="3200" dirty="0"/>
              <a:t>που παράγουν γλυκαγόνη</a:t>
            </a:r>
            <a:endParaRPr lang="el-GR" altLang="el-GR" sz="3200" dirty="0">
              <a:solidFill>
                <a:srgbClr val="FF9900"/>
              </a:solidFill>
            </a:endParaRPr>
          </a:p>
        </p:txBody>
      </p:sp>
      <p:sp>
        <p:nvSpPr>
          <p:cNvPr id="327683" name="Rectangle 3"/>
          <p:cNvSpPr>
            <a:spLocks noGrp="1" noChangeArrowheads="1"/>
          </p:cNvSpPr>
          <p:nvPr>
            <p:ph idx="1"/>
          </p:nvPr>
        </p:nvSpPr>
        <p:spPr/>
        <p:txBody>
          <a:bodyPr/>
          <a:lstStyle/>
          <a:p>
            <a:pPr marL="0" indent="0">
              <a:buNone/>
            </a:pPr>
            <a:r>
              <a:rPr lang="el-GR" altLang="el-GR" sz="2000" dirty="0" smtClean="0"/>
              <a:t>Εντόπιση</a:t>
            </a:r>
            <a:r>
              <a:rPr lang="el-GR" altLang="el-GR" sz="2000" dirty="0"/>
              <a:t> με ειδική ανοσοϊστοχημική χρώση (καφέ) των κυττάρων που παράγουν γλυκαγόνη (~20% του πληθυσμού των κυττάρων)</a:t>
            </a:r>
          </a:p>
        </p:txBody>
      </p:sp>
      <p:pic>
        <p:nvPicPr>
          <p:cNvPr id="32768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958702"/>
            <a:ext cx="5184576"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847135"/>
            <a:ext cx="5544617"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08560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noAutofit/>
          </a:bodyPr>
          <a:lstStyle/>
          <a:p>
            <a:r>
              <a:rPr lang="el-GR" sz="3200" dirty="0"/>
              <a:t>Ιστολογική εικόνα οπίσθιου λοβού υπόφυσης σε μικρή μεγέθυνση (10x)</a:t>
            </a:r>
            <a:endParaRPr lang="el-GR" altLang="el-GR" sz="3200" dirty="0">
              <a:solidFill>
                <a:srgbClr val="FF9900"/>
              </a:solidFill>
            </a:endParaRPr>
          </a:p>
        </p:txBody>
      </p:sp>
      <p:sp>
        <p:nvSpPr>
          <p:cNvPr id="2" name="Content Placeholder 1"/>
          <p:cNvSpPr>
            <a:spLocks noGrp="1"/>
          </p:cNvSpPr>
          <p:nvPr>
            <p:ph idx="1"/>
          </p:nvPr>
        </p:nvSpPr>
        <p:spPr>
          <a:xfrm>
            <a:off x="6251708" y="1268761"/>
            <a:ext cx="2352740" cy="5040560"/>
          </a:xfrm>
        </p:spPr>
        <p:txBody>
          <a:bodyPr>
            <a:normAutofit/>
          </a:bodyPr>
          <a:lstStyle/>
          <a:p>
            <a:pPr marL="0" indent="0">
              <a:buNone/>
            </a:pPr>
            <a:r>
              <a:rPr lang="el-GR" sz="2000" dirty="0" smtClean="0"/>
              <a:t>Παρατηρείται </a:t>
            </a:r>
            <a:r>
              <a:rPr lang="el-GR" sz="2000" dirty="0"/>
              <a:t>μεγάλος αριθμός  πυρήνων που ανήκουν σε νευρογλοιακά κύτταρα, τα υποφυσιοκύτταρα. </a:t>
            </a:r>
            <a:endParaRPr lang="el-GR" sz="2000" dirty="0" smtClean="0"/>
          </a:p>
          <a:p>
            <a:pPr marL="0" indent="0">
              <a:buNone/>
            </a:pPr>
            <a:endParaRPr lang="el-GR" sz="2000" dirty="0" smtClean="0"/>
          </a:p>
          <a:p>
            <a:pPr marL="0" indent="0">
              <a:buNone/>
            </a:pPr>
            <a:r>
              <a:rPr lang="el-GR" sz="2000" dirty="0" smtClean="0"/>
              <a:t>Παρατηρούνται </a:t>
            </a:r>
            <a:r>
              <a:rPr lang="el-GR" sz="2000" dirty="0"/>
              <a:t>επίσης επιμήκη αιμοφόρα αγγεία. </a:t>
            </a:r>
            <a:endParaRPr lang="el-GR" sz="2000" dirty="0" smtClean="0"/>
          </a:p>
        </p:txBody>
      </p:sp>
      <p:pic>
        <p:nvPicPr>
          <p:cNvPr id="3184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1"/>
            <a:ext cx="5784165"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520" y="5304984"/>
            <a:ext cx="8352928" cy="1015663"/>
          </a:xfrm>
          <a:prstGeom prst="rect">
            <a:avLst/>
          </a:prstGeom>
        </p:spPr>
        <p:txBody>
          <a:bodyPr wrap="square">
            <a:spAutoFit/>
          </a:bodyPr>
          <a:lstStyle/>
          <a:p>
            <a:pPr marL="0" indent="0">
              <a:buNone/>
            </a:pPr>
            <a:r>
              <a:rPr lang="el-GR" sz="2000" dirty="0">
                <a:latin typeface="+mj-lt"/>
              </a:rPr>
              <a:t>Οι αμύελοι νευράξονες  και οι νευρικές απολήξεις των νευρώνων που βρίσκονται στον υποθάλαμο του εγκεφάλου, δεν είναι ορατοί στην εικόνα. Χρώση=H&amp;E</a:t>
            </a:r>
          </a:p>
        </p:txBody>
      </p:sp>
      <p:sp>
        <p:nvSpPr>
          <p:cNvPr id="6" name="Rectangle 5"/>
          <p:cNvSpPr/>
          <p:nvPr/>
        </p:nvSpPr>
        <p:spPr>
          <a:xfrm>
            <a:off x="251520" y="479715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957239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l-GR" altLang="el-GR" sz="3200" dirty="0" smtClean="0"/>
              <a:t>Κύτταρα </a:t>
            </a:r>
            <a:r>
              <a:rPr lang="el-GR" altLang="el-GR" sz="3200" dirty="0"/>
              <a:t>που παράγουν σωματοστατίνη</a:t>
            </a:r>
            <a:endParaRPr lang="el-GR" altLang="el-GR" sz="3200" dirty="0">
              <a:solidFill>
                <a:srgbClr val="FF9900"/>
              </a:solidFill>
            </a:endParaRPr>
          </a:p>
        </p:txBody>
      </p:sp>
      <p:sp>
        <p:nvSpPr>
          <p:cNvPr id="328707" name="Rectangle 3"/>
          <p:cNvSpPr>
            <a:spLocks noGrp="1" noChangeArrowheads="1"/>
          </p:cNvSpPr>
          <p:nvPr>
            <p:ph idx="1"/>
          </p:nvPr>
        </p:nvSpPr>
        <p:spPr>
          <a:xfrm>
            <a:off x="457199" y="1196752"/>
            <a:ext cx="2530625" cy="5040560"/>
          </a:xfrm>
        </p:spPr>
        <p:txBody>
          <a:bodyPr/>
          <a:lstStyle/>
          <a:p>
            <a:pPr marL="0" indent="0">
              <a:buNone/>
            </a:pPr>
            <a:r>
              <a:rPr lang="el-GR" altLang="el-GR" sz="2000" dirty="0" smtClean="0"/>
              <a:t>Η </a:t>
            </a:r>
            <a:r>
              <a:rPr lang="el-GR" altLang="el-GR" sz="2000" dirty="0"/>
              <a:t>ειδική ανοσοϊστοχημική χρώση έχει γίνει εδώ για </a:t>
            </a:r>
            <a:r>
              <a:rPr lang="el-GR" altLang="el-GR" sz="2000" dirty="0" smtClean="0"/>
              <a:t>κύτταρα </a:t>
            </a:r>
            <a:r>
              <a:rPr lang="el-GR" altLang="el-GR" sz="2000" dirty="0"/>
              <a:t>που παράγουν σωματοστατίνη</a:t>
            </a:r>
            <a:r>
              <a:rPr lang="el-GR" altLang="el-GR" sz="2000" dirty="0" smtClean="0"/>
              <a:t>(~</a:t>
            </a:r>
            <a:r>
              <a:rPr lang="el-GR" altLang="el-GR" sz="2000" dirty="0"/>
              <a:t>5% του πληθυσμού)</a:t>
            </a:r>
          </a:p>
        </p:txBody>
      </p:sp>
      <p:pic>
        <p:nvPicPr>
          <p:cNvPr id="32871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5309" y="1280300"/>
            <a:ext cx="5184576" cy="397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31840" y="5259463"/>
            <a:ext cx="5544617"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9123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ΙΙ – Κυτταρολογία (Θ). </a:t>
            </a:r>
            <a:r>
              <a:rPr lang="el-GR" sz="2000" dirty="0"/>
              <a:t>Ενότητα </a:t>
            </a:r>
            <a:r>
              <a:rPr lang="en-US" sz="2000" dirty="0" smtClean="0"/>
              <a:t>8</a:t>
            </a:r>
            <a:r>
              <a:rPr lang="el-GR" sz="2000" dirty="0" smtClean="0"/>
              <a:t>: </a:t>
            </a:r>
            <a:r>
              <a:rPr lang="el-GR" sz="2000" dirty="0"/>
              <a:t>Ενδοκρινικό </a:t>
            </a:r>
            <a:r>
              <a:rPr lang="el-GR" sz="2000" dirty="0" smtClean="0"/>
              <a:t>Σύστημα».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848637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743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Paul </a:t>
            </a:r>
            <a:r>
              <a:rPr lang="en-US" sz="2000" dirty="0">
                <a:solidFill>
                  <a:schemeClr val="tx1">
                    <a:lumMod val="75000"/>
                    <a:lumOff val="25000"/>
                  </a:schemeClr>
                </a:solidFill>
                <a:hlinkClick r:id="rId4"/>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lvl="0" indent="-457200">
              <a:buFont typeface="+mj-lt"/>
              <a:buAutoNum type="arabicPeriod"/>
            </a:pPr>
            <a:r>
              <a:rPr lang="el-GR" sz="2000" dirty="0" smtClean="0">
                <a:solidFill>
                  <a:prstClr val="black">
                    <a:lumMod val="75000"/>
                    <a:lumOff val="25000"/>
                  </a:prstClr>
                </a:solidFill>
                <a:hlinkClick r:id="rId5"/>
              </a:rPr>
              <a:t>Εργαστήριο </a:t>
            </a:r>
            <a:r>
              <a:rPr lang="el-GR" sz="2000" dirty="0">
                <a:solidFill>
                  <a:prstClr val="black">
                    <a:lumMod val="75000"/>
                    <a:lumOff val="25000"/>
                  </a:prstClr>
                </a:solidFill>
                <a:hlinkClick r:id="rId5"/>
              </a:rPr>
              <a:t>Ιστολογίας &amp; Εμβρυολογίας</a:t>
            </a:r>
            <a:r>
              <a:rPr lang="el-GR" sz="2000" dirty="0">
                <a:solidFill>
                  <a:prstClr val="black">
                    <a:lumMod val="75000"/>
                    <a:lumOff val="25000"/>
                  </a:prstClr>
                </a:solidFill>
              </a:rPr>
              <a:t>,</a:t>
            </a:r>
            <a:r>
              <a:rPr lang="en-US" sz="2000" dirty="0">
                <a:solidFill>
                  <a:prstClr val="black">
                    <a:lumMod val="75000"/>
                    <a:lumOff val="25000"/>
                  </a:prstClr>
                </a:solidFill>
              </a:rPr>
              <a:t> </a:t>
            </a:r>
            <a:r>
              <a:rPr lang="el-GR" sz="2000" dirty="0">
                <a:solidFill>
                  <a:prstClr val="black">
                    <a:lumMod val="75000"/>
                    <a:lumOff val="25000"/>
                  </a:prstClr>
                </a:solidFill>
              </a:rPr>
              <a:t>Ιατρική Σχολή, Εθνικό και Καποδιστριακό Πανεπιστήμιο Αθηνών 2004</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Autofit/>
          </a:bodyPr>
          <a:lstStyle/>
          <a:p>
            <a:r>
              <a:rPr lang="el-GR" altLang="el-GR" sz="3200" dirty="0"/>
              <a:t>Ιστολογική εικόνα οπίσθιου λοβού υπόφυσης σε μεγάλη μεγέθυνση (40</a:t>
            </a:r>
            <a:r>
              <a:rPr lang="en-GB" altLang="el-GR" sz="3200" dirty="0"/>
              <a:t>x</a:t>
            </a:r>
            <a:r>
              <a:rPr lang="el-GR" altLang="el-GR" sz="3200" dirty="0" smtClean="0"/>
              <a:t>) </a:t>
            </a:r>
            <a:r>
              <a:rPr lang="el-GR" altLang="el-GR" sz="2800" b="0" dirty="0" smtClean="0"/>
              <a:t>(1/4)</a:t>
            </a:r>
            <a:endParaRPr lang="el-GR" altLang="el-GR" sz="2800" b="0" dirty="0">
              <a:solidFill>
                <a:srgbClr val="FF9900"/>
              </a:solidFill>
            </a:endParaRPr>
          </a:p>
        </p:txBody>
      </p:sp>
      <p:sp>
        <p:nvSpPr>
          <p:cNvPr id="289795" name="Rectangle 3"/>
          <p:cNvSpPr>
            <a:spLocks noGrp="1" noChangeArrowheads="1"/>
          </p:cNvSpPr>
          <p:nvPr>
            <p:ph idx="1"/>
          </p:nvPr>
        </p:nvSpPr>
        <p:spPr>
          <a:xfrm>
            <a:off x="457200" y="1196752"/>
            <a:ext cx="8229600" cy="1800200"/>
          </a:xfrm>
        </p:spPr>
        <p:txBody>
          <a:bodyPr>
            <a:normAutofit/>
          </a:bodyPr>
          <a:lstStyle/>
          <a:p>
            <a:pPr marL="0" indent="0">
              <a:buNone/>
            </a:pPr>
            <a:r>
              <a:rPr lang="el-GR" altLang="el-GR" sz="2000" dirty="0" smtClean="0"/>
              <a:t>Παρατηρούνται</a:t>
            </a:r>
            <a:r>
              <a:rPr lang="en-GB" altLang="el-GR" sz="2000" dirty="0" smtClean="0"/>
              <a:t> </a:t>
            </a:r>
            <a:r>
              <a:rPr lang="el-GR" altLang="el-GR" sz="2000" dirty="0"/>
              <a:t>πολυάριθμοι</a:t>
            </a:r>
            <a:r>
              <a:rPr lang="en-GB" altLang="el-GR" sz="2000" dirty="0"/>
              <a:t> </a:t>
            </a:r>
            <a:r>
              <a:rPr lang="el-GR" altLang="el-GR" sz="2000" dirty="0"/>
              <a:t>πυρήνες</a:t>
            </a:r>
            <a:r>
              <a:rPr lang="en-GB" altLang="el-GR" sz="2000" dirty="0"/>
              <a:t> </a:t>
            </a:r>
            <a:r>
              <a:rPr lang="el-GR" altLang="el-GR" sz="2000" dirty="0"/>
              <a:t>που</a:t>
            </a:r>
            <a:r>
              <a:rPr lang="en-GB" altLang="el-GR" sz="2000" dirty="0"/>
              <a:t> </a:t>
            </a:r>
            <a:r>
              <a:rPr lang="el-GR" altLang="el-GR" sz="2000" dirty="0"/>
              <a:t>ανήκουν</a:t>
            </a:r>
            <a:r>
              <a:rPr lang="en-GB" altLang="el-GR" sz="2000" dirty="0"/>
              <a:t> </a:t>
            </a:r>
            <a:r>
              <a:rPr lang="el-GR" altLang="el-GR" sz="2000" dirty="0"/>
              <a:t>στα</a:t>
            </a:r>
            <a:r>
              <a:rPr lang="en-GB" altLang="el-GR" sz="2000" dirty="0"/>
              <a:t> </a:t>
            </a:r>
            <a:r>
              <a:rPr lang="el-GR" altLang="el-GR" sz="2000" dirty="0"/>
              <a:t>υποφυσιοκύτταρα</a:t>
            </a:r>
            <a:r>
              <a:rPr lang="en-GB" altLang="el-GR" sz="2000" dirty="0"/>
              <a:t>. </a:t>
            </a:r>
            <a:endParaRPr lang="el-GR" altLang="el-GR" sz="2000" dirty="0" smtClean="0"/>
          </a:p>
          <a:p>
            <a:pPr marL="0" indent="0">
              <a:buNone/>
            </a:pPr>
            <a:r>
              <a:rPr lang="el-GR" altLang="el-GR" sz="2000" dirty="0" smtClean="0"/>
              <a:t>Αυτά </a:t>
            </a:r>
            <a:r>
              <a:rPr lang="el-GR" altLang="el-GR" sz="2000" dirty="0"/>
              <a:t>τα νευρογλοιακά κύτταρα είναι συνδεδεμένα με αμύελους νευράξονες (μη ορατοί) προερχόμενους από νευρώνες του υποθαλάμου. </a:t>
            </a:r>
            <a:endParaRPr lang="el-GR" altLang="el-GR" sz="2000" dirty="0" smtClean="0"/>
          </a:p>
        </p:txBody>
      </p:sp>
      <p:pic>
        <p:nvPicPr>
          <p:cNvPr id="289803"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492896"/>
            <a:ext cx="500758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52120" y="2416994"/>
            <a:ext cx="2808312" cy="2862322"/>
          </a:xfrm>
          <a:prstGeom prst="rect">
            <a:avLst/>
          </a:prstGeom>
        </p:spPr>
        <p:txBody>
          <a:bodyPr wrap="square">
            <a:spAutoFit/>
          </a:bodyPr>
          <a:lstStyle/>
          <a:p>
            <a:pPr marL="0" indent="0">
              <a:buNone/>
            </a:pPr>
            <a:r>
              <a:rPr lang="el-GR" altLang="el-GR" sz="2000" dirty="0">
                <a:latin typeface="+mj-lt"/>
              </a:rPr>
              <a:t>Όταν οι απολήξεις των νευραξόνων διογκωθούν με νευροενδοκρινικά προϊόντα, γίνονται ορατοί με τη μορφή ενός ηωσινοφιλικού σωματίου, το σωμάτιο του </a:t>
            </a:r>
            <a:r>
              <a:rPr lang="en-GB" altLang="el-GR" sz="2000" dirty="0">
                <a:latin typeface="+mj-lt"/>
              </a:rPr>
              <a:t>Herring </a:t>
            </a:r>
            <a:r>
              <a:rPr lang="el-GR" altLang="el-GR" sz="2000" dirty="0">
                <a:latin typeface="+mj-lt"/>
              </a:rPr>
              <a:t>(βέλος). Χρώση</a:t>
            </a:r>
            <a:r>
              <a:rPr lang="en-GB" altLang="el-GR" sz="2000" dirty="0">
                <a:latin typeface="+mj-lt"/>
              </a:rPr>
              <a:t>=H&amp;E.</a:t>
            </a:r>
            <a:endParaRPr lang="el-GR" altLang="el-GR" sz="2000" dirty="0">
              <a:latin typeface="+mj-lt"/>
            </a:endParaRPr>
          </a:p>
        </p:txBody>
      </p:sp>
      <p:sp>
        <p:nvSpPr>
          <p:cNvPr id="6" name="Rectangle 5"/>
          <p:cNvSpPr/>
          <p:nvPr/>
        </p:nvSpPr>
        <p:spPr>
          <a:xfrm>
            <a:off x="414017" y="638132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76835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Autofit/>
          </a:bodyPr>
          <a:lstStyle/>
          <a:p>
            <a:r>
              <a:rPr lang="el-GR" altLang="el-GR" sz="3200" dirty="0"/>
              <a:t>Ιστολογική εικόνα οπίσθιου λοβού υπόφυσης σε μεγάλη μεγέθυνση (40</a:t>
            </a:r>
            <a:r>
              <a:rPr lang="en-GB" altLang="el-GR" sz="3200" dirty="0"/>
              <a:t>x</a:t>
            </a:r>
            <a:r>
              <a:rPr lang="el-GR" altLang="el-GR" sz="3200" dirty="0" smtClean="0"/>
              <a:t>) </a:t>
            </a:r>
            <a:r>
              <a:rPr lang="el-GR" altLang="el-GR" sz="2800" b="0" dirty="0" smtClean="0">
                <a:solidFill>
                  <a:prstClr val="black"/>
                </a:solidFill>
              </a:rPr>
              <a:t>(2/4</a:t>
            </a:r>
            <a:r>
              <a:rPr lang="el-GR" altLang="el-GR" sz="2800" b="0" dirty="0">
                <a:solidFill>
                  <a:prstClr val="black"/>
                </a:solidFill>
              </a:rPr>
              <a:t>)</a:t>
            </a:r>
            <a:endParaRPr lang="el-GR" altLang="el-GR" sz="3200" dirty="0">
              <a:solidFill>
                <a:srgbClr val="FF9900"/>
              </a:solidFill>
            </a:endParaRPr>
          </a:p>
        </p:txBody>
      </p:sp>
      <p:sp>
        <p:nvSpPr>
          <p:cNvPr id="2" name="Content Placeholder 1"/>
          <p:cNvSpPr>
            <a:spLocks noGrp="1"/>
          </p:cNvSpPr>
          <p:nvPr>
            <p:ph idx="1"/>
          </p:nvPr>
        </p:nvSpPr>
        <p:spPr>
          <a:xfrm>
            <a:off x="457200" y="1196752"/>
            <a:ext cx="8229600" cy="1152128"/>
          </a:xfrm>
        </p:spPr>
        <p:txBody>
          <a:bodyPr>
            <a:noAutofit/>
          </a:bodyPr>
          <a:lstStyle/>
          <a:p>
            <a:pPr marL="0" indent="0">
              <a:buNone/>
            </a:pPr>
            <a:r>
              <a:rPr lang="el-GR" altLang="el-GR" sz="2000" dirty="0" smtClean="0"/>
              <a:t>Παρατηρούνται </a:t>
            </a:r>
            <a:r>
              <a:rPr lang="el-GR" altLang="el-GR" sz="2000" dirty="0"/>
              <a:t>τα ηωσινοφιλικά σωμάτια του </a:t>
            </a:r>
            <a:r>
              <a:rPr lang="en-GB" altLang="el-GR" sz="2000" dirty="0"/>
              <a:t>Herring </a:t>
            </a:r>
            <a:r>
              <a:rPr lang="el-GR" altLang="el-GR" sz="2000" dirty="0"/>
              <a:t>(κέντρο δεξιά), τα οποία είναι διογκωμένες νευρικές απολήξεις των υποθαλαμικών αξόνων πληρούμενες από νευροεκκριτικές ουσίες. </a:t>
            </a:r>
            <a:endParaRPr lang="el-GR" altLang="el-GR" sz="2000" dirty="0" smtClean="0"/>
          </a:p>
        </p:txBody>
      </p:sp>
      <p:sp>
        <p:nvSpPr>
          <p:cNvPr id="288775" name="Rectangle 7"/>
          <p:cNvSpPr>
            <a:spLocks noChangeArrowheads="1"/>
          </p:cNvSpPr>
          <p:nvPr/>
        </p:nvSpPr>
        <p:spPr bwMode="auto">
          <a:xfrm>
            <a:off x="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8783" name="Picture 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56240"/>
            <a:ext cx="4294295" cy="326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04048" y="2132856"/>
            <a:ext cx="3842609" cy="3785652"/>
          </a:xfrm>
          <a:prstGeom prst="rect">
            <a:avLst/>
          </a:prstGeom>
        </p:spPr>
        <p:txBody>
          <a:bodyPr wrap="square">
            <a:spAutoFit/>
          </a:bodyPr>
          <a:lstStyle/>
          <a:p>
            <a:pPr marL="0" indent="0">
              <a:buNone/>
            </a:pPr>
            <a:r>
              <a:rPr lang="el-GR" altLang="el-GR" sz="2000" dirty="0">
                <a:latin typeface="+mj-lt"/>
              </a:rPr>
              <a:t>Στο κέντρο της εικόνας παρατηρείται μικρό αιμοφόρο αγγείο, επενδυόμενο από ενδοθηλιακά κύτταρα, τα οποία μεταφέρουν τις νευροενδοκρινικές εκκρίσεις εκτός της υπόφυσης. </a:t>
            </a:r>
          </a:p>
          <a:p>
            <a:pPr marL="0" indent="0">
              <a:buNone/>
            </a:pPr>
            <a:r>
              <a:rPr lang="el-GR" altLang="el-GR" sz="2000" dirty="0" smtClean="0">
                <a:latin typeface="+mj-lt"/>
              </a:rPr>
              <a:t>Ο μεγάλος αριθμός των στρογγυλών ή ωοειδών βασεοφιλικών πυρήνων ανήκουν στα υποφυσιοκύτταρα. </a:t>
            </a:r>
          </a:p>
          <a:p>
            <a:pPr marL="0" indent="0">
              <a:buNone/>
            </a:pPr>
            <a:r>
              <a:rPr lang="el-GR" altLang="el-GR" sz="2000" dirty="0" smtClean="0">
                <a:latin typeface="+mj-lt"/>
              </a:rPr>
              <a:t>Χρώση</a:t>
            </a:r>
            <a:r>
              <a:rPr lang="en-GB" altLang="el-GR" sz="2000" dirty="0" smtClean="0">
                <a:latin typeface="+mj-lt"/>
              </a:rPr>
              <a:t>= H&amp;E</a:t>
            </a:r>
            <a:endParaRPr lang="el-GR" altLang="el-GR" sz="2000" dirty="0" smtClean="0">
              <a:latin typeface="+mj-lt"/>
            </a:endParaRPr>
          </a:p>
          <a:p>
            <a:pPr marL="0" indent="0">
              <a:buNone/>
            </a:pPr>
            <a:endParaRPr lang="el-GR" sz="2000" dirty="0">
              <a:latin typeface="+mj-lt"/>
            </a:endParaRPr>
          </a:p>
        </p:txBody>
      </p:sp>
      <p:sp>
        <p:nvSpPr>
          <p:cNvPr id="7" name="Rectangle 6"/>
          <p:cNvSpPr/>
          <p:nvPr/>
        </p:nvSpPr>
        <p:spPr>
          <a:xfrm>
            <a:off x="417465" y="5497329"/>
            <a:ext cx="441638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3425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Autofit/>
          </a:bodyPr>
          <a:lstStyle/>
          <a:p>
            <a:r>
              <a:rPr lang="el-GR" altLang="el-GR" sz="3200" dirty="0"/>
              <a:t>Ιστολογική εικόνα οπίσθιου λοβού υπόφυσης σε μεγάλη μεγέθυνση (40</a:t>
            </a:r>
            <a:r>
              <a:rPr lang="en-GB" altLang="el-GR" sz="3200" dirty="0"/>
              <a:t>x</a:t>
            </a:r>
            <a:r>
              <a:rPr lang="el-GR" altLang="el-GR" sz="3200" dirty="0" smtClean="0"/>
              <a:t>) </a:t>
            </a:r>
            <a:r>
              <a:rPr lang="el-GR" altLang="el-GR" sz="2800" b="0" dirty="0" smtClean="0">
                <a:solidFill>
                  <a:prstClr val="black"/>
                </a:solidFill>
              </a:rPr>
              <a:t>(3/4</a:t>
            </a:r>
            <a:r>
              <a:rPr lang="el-GR" altLang="el-GR" sz="2800" b="0" dirty="0">
                <a:solidFill>
                  <a:prstClr val="black"/>
                </a:solidFill>
              </a:rPr>
              <a:t>)</a:t>
            </a:r>
            <a:endParaRPr lang="el-GR" altLang="el-GR" sz="3200" dirty="0">
              <a:solidFill>
                <a:srgbClr val="FF9900"/>
              </a:solidFill>
            </a:endParaRPr>
          </a:p>
        </p:txBody>
      </p:sp>
      <p:sp>
        <p:nvSpPr>
          <p:cNvPr id="287747" name="Rectangle 3"/>
          <p:cNvSpPr>
            <a:spLocks noGrp="1" noChangeArrowheads="1"/>
          </p:cNvSpPr>
          <p:nvPr>
            <p:ph idx="1"/>
          </p:nvPr>
        </p:nvSpPr>
        <p:spPr/>
        <p:txBody>
          <a:bodyPr>
            <a:normAutofit/>
          </a:bodyPr>
          <a:lstStyle/>
          <a:p>
            <a:pPr marL="0" indent="0">
              <a:buNone/>
            </a:pPr>
            <a:r>
              <a:rPr lang="el-GR" altLang="el-GR" sz="2000" dirty="0" smtClean="0"/>
              <a:t>Παρουσία</a:t>
            </a:r>
            <a:r>
              <a:rPr lang="en-GB" altLang="el-GR" sz="2000" dirty="0" smtClean="0"/>
              <a:t>  </a:t>
            </a:r>
            <a:r>
              <a:rPr lang="el-GR" altLang="el-GR" sz="2000" dirty="0"/>
              <a:t>ηωσινόφιλου</a:t>
            </a:r>
            <a:r>
              <a:rPr lang="en-GB" altLang="el-GR" sz="2000" dirty="0"/>
              <a:t> </a:t>
            </a:r>
            <a:r>
              <a:rPr lang="el-GR" altLang="el-GR" sz="2000" dirty="0"/>
              <a:t>σωματίου</a:t>
            </a:r>
            <a:r>
              <a:rPr lang="en-GB" altLang="el-GR" sz="2000" dirty="0"/>
              <a:t> </a:t>
            </a:r>
            <a:r>
              <a:rPr lang="el-GR" altLang="el-GR" sz="2000" dirty="0"/>
              <a:t>του</a:t>
            </a:r>
            <a:r>
              <a:rPr lang="en-GB" altLang="el-GR" sz="2000" dirty="0"/>
              <a:t> Herring (</a:t>
            </a:r>
            <a:r>
              <a:rPr lang="el-GR" altLang="el-GR" sz="2000" dirty="0"/>
              <a:t>κέντρο</a:t>
            </a:r>
            <a:r>
              <a:rPr lang="en-GB" altLang="el-GR" sz="2000" dirty="0"/>
              <a:t>). </a:t>
            </a:r>
            <a:r>
              <a:rPr lang="el-GR" altLang="el-GR" sz="2000" dirty="0"/>
              <a:t>Επίσης παρατηρούνται επιμήκεις αποπεπλατυσμένοι πυρήνες ενδοθηλιακών κυττάρων σε επαφή με αιμοφόρα αγγεία,</a:t>
            </a:r>
            <a:r>
              <a:rPr lang="en-GB" altLang="el-GR" sz="2000" dirty="0"/>
              <a:t> </a:t>
            </a:r>
            <a:r>
              <a:rPr lang="el-GR" altLang="el-GR" sz="2000" dirty="0"/>
              <a:t>και μεγάλο αριθμό στρογγυλών ή ωοειδών βασεόφιλων πυρήνων που ανήκουν στα υποφυσιοκύτταρα. Χρώση</a:t>
            </a:r>
            <a:r>
              <a:rPr lang="en-GB" altLang="el-GR" sz="2000" dirty="0"/>
              <a:t>= H&amp;E</a:t>
            </a:r>
            <a:endParaRPr lang="el-GR" altLang="el-GR" sz="2000" dirty="0"/>
          </a:p>
        </p:txBody>
      </p:sp>
      <p:pic>
        <p:nvPicPr>
          <p:cNvPr id="287754"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2622203"/>
            <a:ext cx="4919994" cy="37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2620" y="639633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91799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r>
              <a:rPr lang="el-GR" altLang="el-GR" sz="3200" dirty="0"/>
              <a:t>Ιστολογική εικόνα οπίσθιου λοβού υπόφυσης σε μεγάλη μεγέθυνση (40</a:t>
            </a:r>
            <a:r>
              <a:rPr lang="en-GB" altLang="el-GR" sz="3200" dirty="0"/>
              <a:t>x</a:t>
            </a:r>
            <a:r>
              <a:rPr lang="el-GR" altLang="el-GR" sz="3200" dirty="0" smtClean="0"/>
              <a:t>) </a:t>
            </a:r>
            <a:r>
              <a:rPr lang="el-GR" altLang="el-GR" sz="2800" b="0" dirty="0" smtClean="0">
                <a:solidFill>
                  <a:prstClr val="black"/>
                </a:solidFill>
              </a:rPr>
              <a:t>(4/4</a:t>
            </a:r>
            <a:r>
              <a:rPr lang="el-GR" altLang="el-GR" sz="2800" b="0" dirty="0">
                <a:solidFill>
                  <a:prstClr val="black"/>
                </a:solidFill>
              </a:rPr>
              <a:t>)</a:t>
            </a:r>
            <a:endParaRPr lang="el-GR" altLang="el-GR" sz="3200" dirty="0">
              <a:solidFill>
                <a:srgbClr val="FF9900"/>
              </a:solidFill>
            </a:endParaRPr>
          </a:p>
        </p:txBody>
      </p:sp>
      <p:sp>
        <p:nvSpPr>
          <p:cNvPr id="286723" name="Rectangle 3"/>
          <p:cNvSpPr>
            <a:spLocks noGrp="1" noChangeArrowheads="1"/>
          </p:cNvSpPr>
          <p:nvPr>
            <p:ph idx="1"/>
          </p:nvPr>
        </p:nvSpPr>
        <p:spPr/>
        <p:txBody>
          <a:bodyPr/>
          <a:lstStyle/>
          <a:p>
            <a:pPr marL="0" indent="0">
              <a:buNone/>
            </a:pPr>
            <a:r>
              <a:rPr lang="el-GR" altLang="el-GR" sz="2000" dirty="0" smtClean="0"/>
              <a:t>Παρατηρείται </a:t>
            </a:r>
            <a:r>
              <a:rPr lang="el-GR" altLang="el-GR" sz="2000" dirty="0"/>
              <a:t>ένα αιμοφόρο αγγείο περιέχον ηωσινοφιλικά ερυθροκύτταρα, περιβαλλόμενα από μεγάλο αριθμό πυρήνων που ανήκουν στα υποφυσιοκύτταρα. Χρώση</a:t>
            </a:r>
            <a:r>
              <a:rPr lang="en-GB" altLang="el-GR" sz="2000" dirty="0"/>
              <a:t>=H&amp;E</a:t>
            </a:r>
            <a:endParaRPr lang="el-GR" altLang="el-GR" sz="2000" dirty="0"/>
          </a:p>
        </p:txBody>
      </p:sp>
      <p:pic>
        <p:nvPicPr>
          <p:cNvPr id="286733"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839" y="2276872"/>
            <a:ext cx="4968552" cy="38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9083" y="608205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75360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Autofit/>
          </a:bodyPr>
          <a:lstStyle/>
          <a:p>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οπίσθιου</a:t>
            </a:r>
            <a:r>
              <a:rPr lang="en-GB" altLang="el-GR" sz="3200" dirty="0"/>
              <a:t> </a:t>
            </a:r>
            <a:r>
              <a:rPr lang="el-GR" altLang="el-GR" sz="3200" dirty="0"/>
              <a:t>λοβού</a:t>
            </a:r>
            <a:r>
              <a:rPr lang="en-GB" altLang="el-GR" sz="3200" dirty="0"/>
              <a:t> </a:t>
            </a:r>
            <a:r>
              <a:rPr lang="el-GR" altLang="el-GR" sz="3200" dirty="0"/>
              <a:t>υπόφυσης</a:t>
            </a:r>
            <a:r>
              <a:rPr lang="en-GB" altLang="el-GR" sz="3200" dirty="0"/>
              <a:t> </a:t>
            </a:r>
            <a:r>
              <a:rPr lang="el-GR" altLang="el-GR" sz="3200" dirty="0"/>
              <a:t>σε</a:t>
            </a:r>
            <a:r>
              <a:rPr lang="en-GB" altLang="el-GR" sz="3200" dirty="0"/>
              <a:t> </a:t>
            </a:r>
            <a:r>
              <a:rPr lang="el-GR" altLang="el-GR" sz="3200" dirty="0"/>
              <a:t>πολύ</a:t>
            </a:r>
            <a:r>
              <a:rPr lang="en-GB" altLang="el-GR" sz="3200" dirty="0"/>
              <a:t> </a:t>
            </a:r>
            <a:r>
              <a:rPr lang="el-GR" altLang="el-GR" sz="3200" dirty="0"/>
              <a:t>μεγάλη</a:t>
            </a:r>
            <a:r>
              <a:rPr lang="en-GB" altLang="el-GR" sz="3200" dirty="0"/>
              <a:t> </a:t>
            </a:r>
            <a:r>
              <a:rPr lang="el-GR" altLang="el-GR" sz="3200" dirty="0"/>
              <a:t>μεγέθυνση</a:t>
            </a:r>
            <a:r>
              <a:rPr lang="en-GB" altLang="el-GR" sz="3200" dirty="0"/>
              <a:t> (100x</a:t>
            </a:r>
            <a:r>
              <a:rPr lang="en-GB" altLang="el-GR" sz="3200" dirty="0" smtClean="0"/>
              <a:t>)</a:t>
            </a:r>
            <a:r>
              <a:rPr lang="el-GR" altLang="el-GR" sz="3200" dirty="0" smtClean="0"/>
              <a:t> </a:t>
            </a:r>
            <a:r>
              <a:rPr lang="el-GR" altLang="el-GR" sz="2800" b="0" dirty="0">
                <a:solidFill>
                  <a:prstClr val="black"/>
                </a:solidFill>
              </a:rPr>
              <a:t>(</a:t>
            </a:r>
            <a:r>
              <a:rPr lang="el-GR" altLang="el-GR" sz="2800" b="0" dirty="0" smtClean="0">
                <a:solidFill>
                  <a:prstClr val="black"/>
                </a:solidFill>
              </a:rPr>
              <a:t>1/2)</a:t>
            </a:r>
            <a:endParaRPr lang="el-GR" altLang="el-GR" sz="3600" dirty="0">
              <a:solidFill>
                <a:srgbClr val="FF9900"/>
              </a:solidFill>
            </a:endParaRPr>
          </a:p>
        </p:txBody>
      </p:sp>
      <p:sp>
        <p:nvSpPr>
          <p:cNvPr id="285699" name="Rectangle 3"/>
          <p:cNvSpPr>
            <a:spLocks noGrp="1" noChangeArrowheads="1"/>
          </p:cNvSpPr>
          <p:nvPr>
            <p:ph idx="1"/>
          </p:nvPr>
        </p:nvSpPr>
        <p:spPr>
          <a:xfrm>
            <a:off x="457200" y="1196752"/>
            <a:ext cx="2674640" cy="5040560"/>
          </a:xfrm>
        </p:spPr>
        <p:txBody>
          <a:bodyPr>
            <a:normAutofit/>
          </a:bodyPr>
          <a:lstStyle/>
          <a:p>
            <a:pPr marL="0" indent="0">
              <a:buNone/>
            </a:pPr>
            <a:r>
              <a:rPr lang="el-GR" altLang="el-GR" sz="2000" dirty="0" smtClean="0"/>
              <a:t>Παρατηρείται </a:t>
            </a:r>
            <a:r>
              <a:rPr lang="el-GR" altLang="el-GR" sz="2000" dirty="0"/>
              <a:t>ένα ηωσινοφιλικό σωμάτιο του </a:t>
            </a:r>
            <a:r>
              <a:rPr lang="en-GB" altLang="el-GR" sz="2000" dirty="0"/>
              <a:t>Herring </a:t>
            </a:r>
            <a:r>
              <a:rPr lang="el-GR" altLang="el-GR" sz="2000" dirty="0"/>
              <a:t>(κέντρο). </a:t>
            </a:r>
            <a:endParaRPr lang="el-GR" altLang="el-GR" sz="2000" dirty="0" smtClean="0"/>
          </a:p>
          <a:p>
            <a:pPr marL="0" indent="0">
              <a:spcBef>
                <a:spcPts val="0"/>
              </a:spcBef>
              <a:buNone/>
            </a:pPr>
            <a:r>
              <a:rPr lang="el-GR" altLang="el-GR" sz="2000" dirty="0" smtClean="0"/>
              <a:t>Οι </a:t>
            </a:r>
            <a:r>
              <a:rPr lang="el-GR" altLang="el-GR" sz="2000" dirty="0"/>
              <a:t>πυρήνες ανήκουν στα υποφυσιοκύτταρα. Χρώση</a:t>
            </a:r>
            <a:r>
              <a:rPr lang="en-GB" altLang="el-GR" sz="2000" dirty="0"/>
              <a:t>= H&amp;E.</a:t>
            </a:r>
            <a:endParaRPr lang="el-GR" altLang="el-GR" sz="2000" dirty="0"/>
          </a:p>
        </p:txBody>
      </p:sp>
      <p:pic>
        <p:nvPicPr>
          <p:cNvPr id="285706"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1840" y="1268760"/>
            <a:ext cx="5290170" cy="407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14004" y="532283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002536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8f885a6c3dadc14931362e4adf047c05aa4f7"/>
</p:tagLst>
</file>

<file path=ppt/theme/theme1.xml><?xml version="1.0" encoding="utf-8"?>
<a:theme xmlns:a="http://schemas.openxmlformats.org/drawingml/2006/main" name="OC_template_updated">
  <a:themeElements>
    <a:clrScheme name="Custom 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TotalTime>
  <Words>2938</Words>
  <Application>Microsoft Office PowerPoint</Application>
  <PresentationFormat>Προβολή στην οθόνη (4:3)</PresentationFormat>
  <Paragraphs>276</Paragraphs>
  <Slides>48</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OC_template_updated</vt:lpstr>
      <vt:lpstr>Ιστολογία ΙΙ – Κυτταρολογία (Θ)</vt:lpstr>
      <vt:lpstr>Πρόσθιος λοβός της υπόφυσης</vt:lpstr>
      <vt:lpstr>Νευροϋπόφυση</vt:lpstr>
      <vt:lpstr>Ιστολογική εικόνα οπίσθιου λοβού υπόφυσης σε μικρή μεγέθυνση (10x)</vt:lpstr>
      <vt:lpstr>Ιστολογική εικόνα οπίσθιου λοβού υπόφυσης σε μεγάλη μεγέθυνση (40x) (1/4)</vt:lpstr>
      <vt:lpstr>Ιστολογική εικόνα οπίσθιου λοβού υπόφυσης σε μεγάλη μεγέθυνση (40x) (2/4)</vt:lpstr>
      <vt:lpstr>Ιστολογική εικόνα οπίσθιου λοβού υπόφυσης σε μεγάλη μεγέθυνση (40x) (3/4)</vt:lpstr>
      <vt:lpstr>Ιστολογική εικόνα οπίσθιου λοβού υπόφυσης σε μεγάλη μεγέθυνση (40x) (4/4)</vt:lpstr>
      <vt:lpstr>Ιστολογική εικόνα οπίσθιου λοβού υπόφυσης σε πολύ μεγάλη μεγέθυνση (100x) (1/2)</vt:lpstr>
      <vt:lpstr>Ιστολογική εικόνα οπίσθιου λοβού υπόφυσης σε πολύ μεγάλη μεγέθυνση (100x) (2/2)</vt:lpstr>
      <vt:lpstr>Υπόφυση-Πρόσθιος-Διάμεσος-Οπίσθιος λοβός Ιστολογική εικόνα υπόφυσης σε μικρή μεγέθυνση (4x)</vt:lpstr>
      <vt:lpstr>Ιστολογική εικόνα περιοχής διάμεσου λοβού υπόφυσης σε μικρή  μεγέθυνση (10x)</vt:lpstr>
      <vt:lpstr>Ιστολογική εικόνα περιοχής διάμεσου λοβού υπόφυσης σε μεγάλη μεγέθυνση (40x)</vt:lpstr>
      <vt:lpstr>Σύστημα των πυλαίων αγγείων</vt:lpstr>
      <vt:lpstr>Κύτταρα της αδενοϋπόφυσης</vt:lpstr>
      <vt:lpstr>Χρωμόφιλα κύτταρα της αδενοϋπόφυσης</vt:lpstr>
      <vt:lpstr>Ιστολογική εικόνα πρόσθιου λοβού υπόφυσης σε πολύ μεγάλη μεγέθυνση (100x) (1/2)</vt:lpstr>
      <vt:lpstr>Ιστολογική εικόνα πρόσθιου λοβού υπόφυσης σε πολύ μεγάλη μεγέθυνση (100x) (2/2)</vt:lpstr>
      <vt:lpstr>Ιστολογική εικόνα πρόσθιου λοβού υπόφυσης σε μικρή (4x) και μεγάλη (40x) μεγένθυση</vt:lpstr>
      <vt:lpstr>Ιστολογική εικόνα πρόσθιου λοβού υπόφυσης σε πολύ μεγάλη μεγέθυνση (100x)</vt:lpstr>
      <vt:lpstr>Ιστολογική εικόνα πρόσθιου λοβού υπόφυσης σε μεγάλη μεγέθυνση (40x)</vt:lpstr>
      <vt:lpstr>Ιστολογική εικόνα επίφυσης σε μικρή μεγέθυνση (10x)</vt:lpstr>
      <vt:lpstr>Ιστολογική εικόνα επίφυσης σε μεσαία μεγέθυνση (20x)</vt:lpstr>
      <vt:lpstr>Επινεφρίδιο</vt:lpstr>
      <vt:lpstr>Φλοιώδης μοίρα του επινεφριδίου</vt:lpstr>
      <vt:lpstr>Σπειροειδής ζώνη</vt:lpstr>
      <vt:lpstr>Στηλιδωτή ζώνη</vt:lpstr>
      <vt:lpstr>Δικτυωτή ζώνη</vt:lpstr>
      <vt:lpstr>Μυελώδης μοίρα του επινεφριδίου</vt:lpstr>
      <vt:lpstr>Θυρεοειδής</vt:lpstr>
      <vt:lpstr>Θυρεοειδικές ορμόνες</vt:lpstr>
      <vt:lpstr>Θυλακικά κύτταρα</vt:lpstr>
      <vt:lpstr>Φωτομικρογραφία του Θυρεοειδής (άνω) και του παραθυρεοειδή (κάτω) αδένα στην ίδια τομή</vt:lpstr>
      <vt:lpstr>Φωτομικρογραφία παραθυρεοειδούς</vt:lpstr>
      <vt:lpstr>Φωτομικρογραφία παραθυρεοειδούς</vt:lpstr>
      <vt:lpstr>Φωτομικρογραφία παραθυροειδούς αδένα</vt:lpstr>
      <vt:lpstr>Φωτομικρογραφία νησίδιου</vt:lpstr>
      <vt:lpstr>Νησίδιο</vt:lpstr>
      <vt:lpstr>Κύτταρα που παράγουν γλυκαγόνη</vt:lpstr>
      <vt:lpstr>Κύτταρα που παράγουν σωματοστατίνη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335</cp:revision>
  <dcterms:created xsi:type="dcterms:W3CDTF">2013-03-04T13:35:19Z</dcterms:created>
  <dcterms:modified xsi:type="dcterms:W3CDTF">2015-04-24T10:42:42Z</dcterms:modified>
</cp:coreProperties>
</file>