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2" r:id="rId30"/>
    <p:sldId id="264" r:id="rId31"/>
    <p:sldId id="291" r:id="rId32"/>
    <p:sldId id="292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0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2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2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effectLst/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8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8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3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5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8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7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4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F2F4-4A39-4792-9195-C4D5591A04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1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3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04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5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6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4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9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9BC-06D3-4BAC-BC5D-C7C80B6A8EA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34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5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3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1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3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5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2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2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99BC-06D3-4BAC-BC5D-C7C80B6A8EA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B390-529B-4C7A-BD2B-AD535A64377A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6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6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c.cuhk.edu.hk/web8/haemodynamic%20monitoring%20intro.htm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utahmed.com/deltranacc.htm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newnurseblog.com/2009/10/25/new-nurse-arterial-lin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ketnurse.com/CDXpress-Transducer-Set-Single/productinfo/06-54-7504N-E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emed.net/pressureinfusionbag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vJ_anWmQbUM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1237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Rhcastilh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ursingcrib.com/demo-checklist/allens-test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mCmomtzIvYA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nd/3.0/us/" TargetMode="External"/><Relationship Id="rId4" Type="http://schemas.openxmlformats.org/officeDocument/2006/relationships/hyperlink" Target="http://breathinstephen.com/breathin-basics-abg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" TargetMode="External"/><Relationship Id="rId3" Type="http://schemas.openxmlformats.org/officeDocument/2006/relationships/hyperlink" Target="http://commons.wikimedia.org/wiki/File:Heart_frontally_PDA.jpg" TargetMode="External"/><Relationship Id="rId7" Type="http://schemas.openxmlformats.org/officeDocument/2006/relationships/hyperlink" Target="http://the-free-thinker.deviantar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the-free-thinker.deviantart.com/art/Heartbeat-I-158824769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commons.wikimedia.org/wiki/User:Ekk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rt_frontally_PD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Ekk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7379096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10</a:t>
            </a:r>
            <a:r>
              <a:rPr lang="el-GR" sz="2800" b="1" dirty="0" smtClean="0"/>
              <a:t>: </a:t>
            </a:r>
            <a:r>
              <a:rPr lang="el-GR" sz="2800" dirty="0"/>
              <a:t>Μέτρηση της αιματηρής Αρτηριακής </a:t>
            </a:r>
            <a:r>
              <a:rPr lang="el-GR" sz="2800" dirty="0" smtClean="0"/>
              <a:t>Πίεσης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Θεοδώρα 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Υλικό μέτρησης αιματηρής αρτηριακής πίεσης</a:t>
            </a:r>
            <a:endParaRPr lang="el-GR" altLang="el-GR" sz="3200" b="0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5328592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Σύστημα </a:t>
            </a:r>
            <a:r>
              <a:rPr lang="el-GR" altLang="el-GR" sz="2400" dirty="0" err="1" smtClean="0"/>
              <a:t>προσυνδεδεμένων</a:t>
            </a:r>
            <a:r>
              <a:rPr lang="el-GR" altLang="el-GR" sz="2400" dirty="0" smtClean="0"/>
              <a:t> συσκευών,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Αεροθάλαμος με μεταλλικό μανόμετρο,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Μετατροπέας-Θόλος,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Σύστημα συνεχούς παρακολούθησης και καταγραφής,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400" dirty="0" smtClean="0"/>
              <a:t>Διάλυμα </a:t>
            </a:r>
            <a:r>
              <a:rPr lang="en-US" altLang="el-GR" sz="2400" dirty="0" err="1" smtClean="0"/>
              <a:t>NaCl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ηπαρινισμένο</a:t>
            </a:r>
            <a:r>
              <a:rPr lang="el-GR" altLang="el-GR" sz="2400" dirty="0" smtClean="0"/>
              <a:t>),</a:t>
            </a:r>
          </a:p>
          <a:p>
            <a:pPr>
              <a:spcBef>
                <a:spcPts val="1200"/>
              </a:spcBef>
            </a:pPr>
            <a:r>
              <a:rPr lang="el-GR" altLang="el-GR" sz="2400" dirty="0"/>
              <a:t>Δίσκος νοσηλείας,</a:t>
            </a:r>
          </a:p>
          <a:p>
            <a:pPr>
              <a:spcBef>
                <a:spcPts val="1200"/>
              </a:spcBef>
            </a:pPr>
            <a:r>
              <a:rPr lang="en-US" altLang="el-GR" sz="2400" dirty="0"/>
              <a:t>Set </a:t>
            </a:r>
            <a:r>
              <a:rPr lang="el-GR" altLang="el-GR" sz="2400" dirty="0"/>
              <a:t>αλλαγής, ρόμπα, γάντια, τετράγωνο και σχιστό (αποστειρωμένα),</a:t>
            </a:r>
          </a:p>
          <a:p>
            <a:pPr>
              <a:spcBef>
                <a:spcPts val="1200"/>
              </a:spcBef>
            </a:pPr>
            <a:r>
              <a:rPr lang="el-GR" altLang="el-GR" sz="2400" dirty="0" err="1"/>
              <a:t>Φλεβοκαθετήρες</a:t>
            </a:r>
            <a:r>
              <a:rPr lang="el-GR" altLang="el-GR" sz="2400" dirty="0"/>
              <a:t>,</a:t>
            </a:r>
          </a:p>
          <a:p>
            <a:pPr>
              <a:spcBef>
                <a:spcPts val="1200"/>
              </a:spcBef>
            </a:pPr>
            <a:r>
              <a:rPr lang="el-GR" altLang="el-GR" sz="2400" dirty="0"/>
              <a:t>Αλφάδι, </a:t>
            </a:r>
            <a:r>
              <a:rPr lang="el-GR" altLang="el-GR" sz="2400" dirty="0" err="1"/>
              <a:t>στατό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4708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Αιματηρή μέτρηση αρτηριακής πίεσης </a:t>
            </a:r>
            <a:r>
              <a:rPr lang="el-GR" b="0" dirty="0" smtClean="0"/>
              <a:t>(1 από 2)</a:t>
            </a:r>
            <a:endParaRPr lang="el-GR" b="0" dirty="0"/>
          </a:p>
        </p:txBody>
      </p:sp>
      <p:pic>
        <p:nvPicPr>
          <p:cNvPr id="1026" name="Picture 2" title="Αιματηρή μέτρηση αρτηριακής πίεση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8760"/>
            <a:ext cx="6858000" cy="514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429000" y="6416636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aic.cuhk.edu.hk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67330" y="638077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Αιματηρή μέτρηση αρτηριακής πίεσης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pic>
        <p:nvPicPr>
          <p:cNvPr id="2050" name="Picture 2" descr="transdu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6446"/>
          <a:stretch/>
        </p:blipFill>
        <p:spPr bwMode="auto">
          <a:xfrm>
            <a:off x="133401" y="2564904"/>
            <a:ext cx="504251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31640" y="4897214"/>
            <a:ext cx="2646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newnurseblog.com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Deltran Blood Pressure Monitoring Accessori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2789"/>
            <a:ext cx="3600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222653" y="6235533"/>
            <a:ext cx="2027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© Utah Medical Products,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/>
              </a:rPr>
              <a:t>Inc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76256" y="6420106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/>
              <a:t>Απαραίτητος εξοπλισμός για την επεμβατική </a:t>
            </a:r>
            <a:r>
              <a:rPr lang="el-GR" dirty="0" smtClean="0"/>
              <a:t>παρακολούθηση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pic>
        <p:nvPicPr>
          <p:cNvPr id="4098" name="Picture 2" descr="CDXpress Transducer Set, Single" title="Απαραίτητος εξοπλισμός για την επεμβατική παρακολούθησ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71" y="1556792"/>
            <a:ext cx="6192688" cy="4617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435915" y="6173827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pocketnurse.com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7033968" y="6504259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Απαραίτητος εξοπλισμός για την επεμβατική παρακολούθηση </a:t>
            </a:r>
            <a:r>
              <a:rPr lang="el-GR" b="0" dirty="0" smtClean="0"/>
              <a:t>(2 από 2)</a:t>
            </a:r>
            <a:endParaRPr lang="el-GR" b="0" dirty="0"/>
          </a:p>
        </p:txBody>
      </p:sp>
      <p:pic>
        <p:nvPicPr>
          <p:cNvPr id="5122" name="Picture 2" descr="PressureInfusor" title="Απαραίτητος εξοπλισμός για την επεμβατική παρακολού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17" y="1484784"/>
            <a:ext cx="5970566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815916" y="5877272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temed.net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el-GR" dirty="0" smtClean="0"/>
              <a:t>Διαδικασία μέτρησης αιματηρής αρτηριακής πίεσης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483768" y="3446913"/>
            <a:ext cx="4968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hlinkClick r:id="rId2"/>
              </a:rPr>
              <a:t>Διαδικασία μέτρησης αιματηρής αρτηριακής πίεσης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194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80" y="3573016"/>
            <a:ext cx="578792" cy="5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Διαδικασίες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511256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altLang="el-GR" sz="2400" b="1" dirty="0">
                <a:solidFill>
                  <a:srgbClr val="9C0000"/>
                </a:solidFill>
              </a:rPr>
              <a:t>Καθετηριασμός </a:t>
            </a:r>
            <a:r>
              <a:rPr lang="el-GR" altLang="el-GR" sz="2400" b="1" dirty="0" err="1">
                <a:solidFill>
                  <a:srgbClr val="9C0000"/>
                </a:solidFill>
              </a:rPr>
              <a:t>κερκιδικής</a:t>
            </a:r>
            <a:r>
              <a:rPr lang="el-GR" altLang="el-GR" sz="2400" b="1" dirty="0">
                <a:solidFill>
                  <a:srgbClr val="9C0000"/>
                </a:solidFill>
              </a:rPr>
              <a:t> αρτηρίας με καθετήρα 22</a:t>
            </a:r>
            <a:r>
              <a:rPr lang="en-US" altLang="el-GR" sz="2400" b="1" dirty="0" smtClean="0">
                <a:solidFill>
                  <a:srgbClr val="9C0000"/>
                </a:solidFill>
              </a:rPr>
              <a:t>G</a:t>
            </a:r>
            <a:r>
              <a:rPr lang="el-GR" altLang="el-GR" sz="2400" b="1" dirty="0" smtClean="0">
                <a:solidFill>
                  <a:srgbClr val="9C0000"/>
                </a:solidFill>
              </a:rPr>
              <a:t>,</a:t>
            </a:r>
            <a:endParaRPr lang="el-GR" altLang="el-GR" sz="2400" b="1" dirty="0">
              <a:solidFill>
                <a:srgbClr val="9C0000"/>
              </a:solidFill>
            </a:endParaRPr>
          </a:p>
          <a:p>
            <a:pPr lvl="1">
              <a:spcBef>
                <a:spcPts val="12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/>
            </a:pPr>
            <a:r>
              <a:rPr lang="el-GR" altLang="el-GR" sz="2400" dirty="0" smtClean="0"/>
              <a:t>Εναλλακτικά</a:t>
            </a:r>
            <a:r>
              <a:rPr lang="el-GR" altLang="el-GR" sz="2400" dirty="0"/>
              <a:t>: ωλένιος, </a:t>
            </a:r>
            <a:r>
              <a:rPr lang="el-GR" altLang="el-GR" sz="2400" dirty="0" err="1"/>
              <a:t>βραχιόνιος</a:t>
            </a:r>
            <a:r>
              <a:rPr lang="el-GR" altLang="el-GR" sz="2400" dirty="0"/>
              <a:t>, μηριαία, ραχιαία του </a:t>
            </a:r>
            <a:r>
              <a:rPr lang="el-GR" altLang="el-GR" sz="2400" dirty="0" smtClean="0"/>
              <a:t>ποδός,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9C0000"/>
                </a:solidFill>
              </a:rPr>
              <a:t>Δοκιμασία </a:t>
            </a:r>
            <a:r>
              <a:rPr lang="en-GB" sz="2400" b="1" dirty="0">
                <a:solidFill>
                  <a:srgbClr val="9C0000"/>
                </a:solidFill>
              </a:rPr>
              <a:t>Allen</a:t>
            </a:r>
            <a:r>
              <a:rPr lang="el-GR" sz="2400" b="1" dirty="0" smtClean="0">
                <a:solidFill>
                  <a:srgbClr val="9C0000"/>
                </a:solidFill>
              </a:rPr>
              <a:t>,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Εισαγωγή αρτηριακού καθετήρα</a:t>
            </a:r>
            <a:r>
              <a:rPr lang="el-GR" altLang="el-GR" sz="2400" b="1" dirty="0" smtClean="0">
                <a:solidFill>
                  <a:srgbClr val="9C0000"/>
                </a:solidFill>
              </a:rPr>
              <a:t> </a:t>
            </a:r>
            <a:r>
              <a:rPr lang="el-GR" altLang="el-GR" sz="2400" b="1" dirty="0">
                <a:solidFill>
                  <a:srgbClr val="9C0000"/>
                </a:solidFill>
              </a:rPr>
              <a:t>22</a:t>
            </a:r>
            <a:r>
              <a:rPr lang="en-US" altLang="el-GR" sz="2400" b="1" dirty="0">
                <a:solidFill>
                  <a:srgbClr val="9C0000"/>
                </a:solidFill>
              </a:rPr>
              <a:t>G</a:t>
            </a:r>
            <a:r>
              <a:rPr lang="el-GR" altLang="el-GR" sz="2400" b="1" dirty="0">
                <a:solidFill>
                  <a:srgbClr val="9C0000"/>
                </a:solidFill>
              </a:rPr>
              <a:t>.</a:t>
            </a:r>
            <a:endParaRPr lang="el-GR" sz="2400" b="1" dirty="0" smtClean="0">
              <a:solidFill>
                <a:srgbClr val="9C0000"/>
              </a:solidFill>
            </a:endParaRP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 err="1" smtClean="0">
                <a:solidFill>
                  <a:srgbClr val="9C0000"/>
                </a:solidFill>
              </a:rPr>
              <a:t>Μορφοτροπικό</a:t>
            </a:r>
            <a:r>
              <a:rPr lang="el-GR" sz="2400" b="1" dirty="0" smtClean="0">
                <a:solidFill>
                  <a:srgbClr val="9C0000"/>
                </a:solidFill>
              </a:rPr>
              <a:t> σύστημα – </a:t>
            </a:r>
            <a:r>
              <a:rPr lang="en-GB" sz="2400" b="1" dirty="0" smtClean="0">
                <a:solidFill>
                  <a:srgbClr val="9C0000"/>
                </a:solidFill>
              </a:rPr>
              <a:t>transducer</a:t>
            </a:r>
            <a:r>
              <a:rPr lang="el-GR" sz="2400" b="1" dirty="0" smtClean="0">
                <a:solidFill>
                  <a:srgbClr val="9C0000"/>
                </a:solidFill>
              </a:rPr>
              <a:t> :</a:t>
            </a:r>
            <a:endParaRPr lang="en-GB" sz="2400" b="1" dirty="0" smtClean="0">
              <a:solidFill>
                <a:srgbClr val="9C0000"/>
              </a:solidFill>
            </a:endParaRPr>
          </a:p>
          <a:p>
            <a:pPr lvl="1">
              <a:spcBef>
                <a:spcPts val="1200"/>
              </a:spcBef>
              <a:buClr>
                <a:schemeClr val="tx1"/>
              </a:buClr>
              <a:buFont typeface="Calibri" pitchFamily="34" charset="0"/>
              <a:buChar char="‒"/>
              <a:defRPr/>
            </a:pPr>
            <a:r>
              <a:rPr lang="el-GR" sz="2400" dirty="0" smtClean="0"/>
              <a:t>Ετοιμασία και εξαέρωση  </a:t>
            </a:r>
            <a:r>
              <a:rPr lang="el-GR" sz="2400" dirty="0" err="1" smtClean="0"/>
              <a:t>σύστηματος</a:t>
            </a:r>
            <a:r>
              <a:rPr lang="el-GR" sz="2400" dirty="0" smtClean="0"/>
              <a:t> </a:t>
            </a:r>
            <a:r>
              <a:rPr lang="el-GR" sz="2400" dirty="0" err="1" smtClean="0"/>
              <a:t>έκπλυσης</a:t>
            </a:r>
            <a:r>
              <a:rPr lang="el-GR" sz="2400" dirty="0" smtClean="0"/>
              <a:t> καθετήρα,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Calibri" pitchFamily="34" charset="0"/>
              <a:buChar char="‒"/>
              <a:defRPr/>
            </a:pPr>
            <a:r>
              <a:rPr lang="el-GR" sz="2400" dirty="0" smtClean="0"/>
              <a:t>Ισοστάθμιση - τοποθέτηση του συστήματος στο επίπεδο του φλεβοστατικού άξονα (</a:t>
            </a:r>
            <a:r>
              <a:rPr lang="en-GB" sz="2400" dirty="0" smtClean="0"/>
              <a:t>level)</a:t>
            </a:r>
            <a:r>
              <a:rPr lang="el-GR" sz="2400" dirty="0" smtClean="0"/>
              <a:t>,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buFont typeface="Calibri" pitchFamily="34" charset="0"/>
              <a:buChar char="‒"/>
              <a:defRPr/>
            </a:pPr>
            <a:r>
              <a:rPr lang="el-GR" sz="2400" dirty="0" smtClean="0"/>
              <a:t>Βαθμονόμηση </a:t>
            </a:r>
            <a:r>
              <a:rPr lang="en-GB" sz="2400" dirty="0" smtClean="0"/>
              <a:t>– </a:t>
            </a:r>
            <a:r>
              <a:rPr lang="el-GR" sz="2400" dirty="0" smtClean="0"/>
              <a:t>μηδενισμός (</a:t>
            </a:r>
            <a:r>
              <a:rPr lang="en-GB" sz="2400" dirty="0" smtClean="0"/>
              <a:t>zero) </a:t>
            </a:r>
            <a:r>
              <a:rPr lang="el-GR" sz="2400" dirty="0" smtClean="0"/>
              <a:t>συστήματος.</a:t>
            </a:r>
            <a:endParaRPr lang="en-GB" sz="24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Διαδικασίες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46449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Εκτίμηση κυματομορφής στο </a:t>
            </a:r>
            <a:r>
              <a:rPr lang="en-GB" sz="2400" b="1" dirty="0" smtClean="0">
                <a:solidFill>
                  <a:srgbClr val="9C0000"/>
                </a:solidFill>
              </a:rPr>
              <a:t>monitor</a:t>
            </a:r>
            <a:r>
              <a:rPr lang="el-GR" sz="2400" b="1" dirty="0" smtClean="0">
                <a:solidFill>
                  <a:srgbClr val="9C0000"/>
                </a:solidFill>
              </a:rPr>
              <a:t>,</a:t>
            </a: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Φροντίδα ασθενή με αρτηριακό καθετήρα,</a:t>
            </a:r>
            <a:endParaRPr lang="en-GB" sz="2400" b="1" dirty="0" smtClean="0">
              <a:solidFill>
                <a:srgbClr val="9C0000"/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Λήψη αρτηριακού αίματος για αέρια αίματος,</a:t>
            </a:r>
          </a:p>
          <a:p>
            <a:pPr lvl="1">
              <a:spcBef>
                <a:spcPts val="18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/>
            </a:pPr>
            <a:r>
              <a:rPr lang="el-GR" sz="2400" dirty="0" smtClean="0"/>
              <a:t>Εκτίμηση αερίων αίματος – άσκηση.</a:t>
            </a:r>
            <a:endParaRPr lang="en-GB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Δοκιμασία</a:t>
            </a:r>
            <a:r>
              <a:rPr lang="en-US" dirty="0" smtClean="0"/>
              <a:t> Allen</a:t>
            </a:r>
            <a:r>
              <a:rPr lang="el-GR" dirty="0" smtClean="0"/>
              <a:t> </a:t>
            </a:r>
            <a:r>
              <a:rPr lang="el-GR" sz="2800" b="0" dirty="0" smtClean="0"/>
              <a:t>(1 από 3)</a:t>
            </a:r>
            <a:endParaRPr lang="el-GR" sz="28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0767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907704" y="6296547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Gray1237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Rhcastilhos"/>
              </a:rPr>
              <a:t>Rhcastilhos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Δοκιμασία </a:t>
            </a:r>
            <a:r>
              <a:rPr lang="en-US" dirty="0" smtClean="0"/>
              <a:t>Allen</a:t>
            </a:r>
            <a:r>
              <a:rPr lang="el-GR" dirty="0" smtClean="0"/>
              <a:t> </a:t>
            </a:r>
            <a:r>
              <a:rPr lang="el-GR" sz="2800" b="0" dirty="0" smtClean="0"/>
              <a:t>(2 από 3)</a:t>
            </a:r>
            <a:endParaRPr lang="el-GR" sz="2800" b="0" dirty="0"/>
          </a:p>
        </p:txBody>
      </p:sp>
      <p:pic>
        <p:nvPicPr>
          <p:cNvPr id="7170" name="Picture 2" descr="allen test Allen’s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556792"/>
            <a:ext cx="3140175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317550" y="5809283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nursingcrib.com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2040" y="1399084"/>
            <a:ext cx="410445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ισχαιμικές επιπλοκές ελαχιστοποιούνται όταν ο χρόνος πλήρωσης της άλλης αρτηρίας είναι &lt;5 </a:t>
            </a:r>
            <a:r>
              <a:rPr lang="en-US" sz="2400" dirty="0"/>
              <a:t>sec</a:t>
            </a:r>
            <a:r>
              <a:rPr lang="el-GR" sz="2400" dirty="0" smtClean="0"/>
              <a:t>.</a:t>
            </a:r>
          </a:p>
          <a:p>
            <a:pPr marL="0" indent="0">
              <a:lnSpc>
                <a:spcPct val="130000"/>
              </a:lnSpc>
              <a:spcBef>
                <a:spcPts val="2400"/>
              </a:spcBef>
              <a:buNone/>
            </a:pPr>
            <a:r>
              <a:rPr lang="el-GR" sz="2400" dirty="0" err="1" smtClean="0"/>
              <a:t>Κερκιδική</a:t>
            </a:r>
            <a:r>
              <a:rPr lang="el-GR" sz="2400" dirty="0" smtClean="0"/>
              <a:t> </a:t>
            </a:r>
            <a:r>
              <a:rPr lang="el-GR" sz="2400" dirty="0"/>
              <a:t>καλύτερη επιλογή διότι έχει καλύτερη παράπλευρη αιμάτωση και καλύτερη νοσηλευτική φροντίδα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33600" y="1628800"/>
            <a:ext cx="7006468" cy="460851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Μέτρηση της αιματηρής Αρτηριακής Πίεσης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 smtClean="0">
              <a:solidFill>
                <a:srgbClr val="084077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err="1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Δοκιμασία </a:t>
            </a:r>
            <a:r>
              <a:rPr lang="en-US" dirty="0" smtClean="0"/>
              <a:t>Allen</a:t>
            </a:r>
            <a:r>
              <a:rPr lang="el-GR" dirty="0" smtClean="0"/>
              <a:t> </a:t>
            </a:r>
            <a:r>
              <a:rPr lang="el-GR" sz="2800" b="0" dirty="0" smtClean="0"/>
              <a:t>(3 από 3)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Ο ασθενής ελαττώνει την ποσότητα του αίματος στην άκρα χείρα σχηματίζοντας γροθιά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Καθώς ο εξεταστής αποφράσσει την ωλένιο και την </a:t>
            </a:r>
            <a:r>
              <a:rPr lang="el-GR" sz="2400" dirty="0" err="1" smtClean="0"/>
              <a:t>κερκιδική</a:t>
            </a:r>
            <a:r>
              <a:rPr lang="el-GR" sz="2400" dirty="0" smtClean="0"/>
              <a:t> αρτηρία, πιέζοντάς τα με τα άκρα των δακτύλων του, ο ασθενής χαλαρώνει το ωχρό χέρι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Επαναφορά υπεραιμίας του αντίχειρα σε 5</a:t>
            </a:r>
            <a:r>
              <a:rPr lang="en-US" sz="2400" dirty="0" smtClean="0"/>
              <a:t> sec</a:t>
            </a:r>
            <a:r>
              <a:rPr lang="el-GR" sz="2400" dirty="0" smtClean="0"/>
              <a:t> μετά την άρση της πίεσης στην ωλένιο αρτηρία</a:t>
            </a:r>
            <a:r>
              <a:rPr lang="en-US" sz="2400" dirty="0" smtClean="0"/>
              <a:t>:</a:t>
            </a:r>
            <a:r>
              <a:rPr lang="el-GR" sz="2400" dirty="0" smtClean="0"/>
              <a:t> υπάρχει παράπλευρη ροή</a:t>
            </a:r>
            <a:r>
              <a:rPr lang="en-US" sz="2400" dirty="0"/>
              <a:t>,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Επαναφορά υπεραιμίας του αντίχειρα σε 5-10</a:t>
            </a:r>
            <a:r>
              <a:rPr lang="en-US" sz="2400" dirty="0" smtClean="0"/>
              <a:t> sec</a:t>
            </a:r>
            <a:r>
              <a:rPr lang="el-GR" sz="2400" dirty="0" smtClean="0"/>
              <a:t> μετά την άρση της πίεσης στην ωλένιο αρτηρία: αμφίβολη δοκιμασία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  <a:defRPr/>
            </a:pPr>
            <a:r>
              <a:rPr lang="el-GR" sz="2400" dirty="0" smtClean="0"/>
              <a:t>Επαναφορά υπεραιμίας του αντίχειρα &gt;10</a:t>
            </a:r>
            <a:r>
              <a:rPr lang="en-US" sz="2400" dirty="0" smtClean="0"/>
              <a:t> sec</a:t>
            </a:r>
            <a:r>
              <a:rPr lang="el-GR" sz="2400" dirty="0" smtClean="0"/>
              <a:t> μετά την άρση της πίεσης στην ωλένιο αρτηρία: ανεπαρκής παράπλευρη κυκλοφορία.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Καθετηριασμός </a:t>
            </a:r>
            <a:r>
              <a:rPr lang="el-GR" dirty="0" err="1" smtClean="0"/>
              <a:t>κερκιδικής</a:t>
            </a:r>
            <a:r>
              <a:rPr lang="el-GR" dirty="0" smtClean="0"/>
              <a:t> αρτηρίας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54488" y="3456658"/>
            <a:ext cx="4765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hlinkClick r:id="rId2"/>
              </a:rPr>
              <a:t>Καθετηριασμός </a:t>
            </a:r>
            <a:r>
              <a:rPr lang="el-GR" sz="2400" dirty="0" err="1">
                <a:solidFill>
                  <a:prstClr val="black"/>
                </a:solidFill>
                <a:latin typeface="Calibri"/>
                <a:hlinkClick r:id="rId2"/>
              </a:rPr>
              <a:t>κερκιδικής</a:t>
            </a:r>
            <a:r>
              <a:rPr lang="el-GR" sz="2400" dirty="0">
                <a:solidFill>
                  <a:prstClr val="black"/>
                </a:solidFill>
                <a:latin typeface="Calibri"/>
                <a:hlinkClick r:id="rId2"/>
              </a:rPr>
              <a:t> αρτηρίας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42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21" y="3503212"/>
            <a:ext cx="415111" cy="4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Ακινητοποίηση αρτηριακής γραμμής</a:t>
            </a:r>
            <a:endParaRPr lang="el-GR" dirty="0"/>
          </a:p>
        </p:txBody>
      </p:sp>
      <p:pic>
        <p:nvPicPr>
          <p:cNvPr id="9218" name="Picture 2" title="Ακινητοποίηση αρτηριακής γραμμή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628800"/>
            <a:ext cx="5832648" cy="4374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311860" y="610144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breathinstephen.com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BY-NC-ND 3.0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US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smtClean="0"/>
              <a:t>Επιπλοκές αρτηριακού καθετηριασμού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Ισχαιμία του άκρου </a:t>
            </a:r>
            <a:r>
              <a:rPr lang="el-GR" sz="2400" dirty="0" err="1" smtClean="0"/>
              <a:t>περιφερικότερα</a:t>
            </a:r>
            <a:r>
              <a:rPr lang="el-GR" sz="2400" dirty="0" smtClean="0"/>
              <a:t> του σημείου καθετηριασμού,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Λοίμωξη σχετιζόμενη με τον καθετήρα,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Βλάβη παρακείμενων νεύρων,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Τραυματισμός παρακείμενης φλέβας,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Αιμορραγία αιματώματα,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err="1" smtClean="0"/>
              <a:t>Αρτηριοφλεβώδης</a:t>
            </a:r>
            <a:r>
              <a:rPr lang="el-GR" sz="2400" dirty="0" smtClean="0"/>
              <a:t> επικοινωνία.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Νοσηλευτική </a:t>
            </a:r>
            <a:r>
              <a:rPr lang="el-GR" dirty="0"/>
              <a:t>φ</a:t>
            </a:r>
            <a:r>
              <a:rPr lang="el-GR" dirty="0" smtClean="0"/>
              <a:t>ροντίδα</a:t>
            </a:r>
            <a:endParaRPr 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3528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Έλεγχος της θέσης παρακέντησης για σημεία φλεγμονής και σωστής θέσης,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Καθαρισμό με αντισηπτικό και επικάλυψη με διαφανές αποστειρωμένο κάλυμμα,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/>
              <a:t>Τακτικό έλεγχο ορθής λειτουργίας του συστήματος – ορθή χρήση των </a:t>
            </a:r>
            <a:r>
              <a:rPr lang="en-GB" sz="2400" dirty="0" smtClean="0"/>
              <a:t>scales</a:t>
            </a:r>
            <a:r>
              <a:rPr lang="el-GR" sz="2400" dirty="0" smtClean="0"/>
              <a:t> στο</a:t>
            </a:r>
            <a:r>
              <a:rPr lang="en-GB" sz="2400" dirty="0" smtClean="0"/>
              <a:t> monitor</a:t>
            </a:r>
            <a:r>
              <a:rPr lang="el-GR" sz="2400" dirty="0" smtClean="0"/>
              <a:t>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dirty="0" smtClean="0"/>
              <a:t>Έλεγχο για θρόμβο ή αέρα στις σωληνώσεις,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b="1" dirty="0" smtClean="0">
                <a:solidFill>
                  <a:srgbClr val="9C0000"/>
                </a:solidFill>
              </a:rPr>
              <a:t>Βαθμονόμηση (</a:t>
            </a:r>
            <a:r>
              <a:rPr lang="en-GB" sz="2400" b="1" dirty="0" smtClean="0">
                <a:solidFill>
                  <a:srgbClr val="9C0000"/>
                </a:solidFill>
              </a:rPr>
              <a:t>zero) </a:t>
            </a:r>
            <a:r>
              <a:rPr lang="el-GR" sz="2400" b="1" dirty="0" smtClean="0">
                <a:solidFill>
                  <a:srgbClr val="9C0000"/>
                </a:solidFill>
              </a:rPr>
              <a:t>και τοποθέτηση του </a:t>
            </a:r>
            <a:r>
              <a:rPr lang="el-GR" sz="2400" b="1" dirty="0" err="1" smtClean="0">
                <a:solidFill>
                  <a:srgbClr val="9C0000"/>
                </a:solidFill>
              </a:rPr>
              <a:t>μορφο</a:t>
            </a:r>
            <a:r>
              <a:rPr lang="el-GR" sz="2400" b="1" dirty="0" smtClean="0">
                <a:solidFill>
                  <a:srgbClr val="9C0000"/>
                </a:solidFill>
              </a:rPr>
              <a:t>- μετατροπέα (</a:t>
            </a:r>
            <a:r>
              <a:rPr lang="en-GB" sz="2400" b="1" dirty="0" smtClean="0">
                <a:solidFill>
                  <a:srgbClr val="9C0000"/>
                </a:solidFill>
              </a:rPr>
              <a:t>transducer</a:t>
            </a:r>
            <a:r>
              <a:rPr lang="el-GR" sz="2400" b="1" dirty="0" smtClean="0">
                <a:solidFill>
                  <a:srgbClr val="9C0000"/>
                </a:solidFill>
              </a:rPr>
              <a:t>) στο επίπεδο του </a:t>
            </a:r>
            <a:r>
              <a:rPr lang="el-GR" sz="2400" b="1" dirty="0" err="1" smtClean="0">
                <a:solidFill>
                  <a:srgbClr val="9C0000"/>
                </a:solidFill>
              </a:rPr>
              <a:t>φλεβοστατικού</a:t>
            </a:r>
            <a:r>
              <a:rPr lang="el-GR" sz="2400" b="1" dirty="0" smtClean="0">
                <a:solidFill>
                  <a:srgbClr val="9C0000"/>
                </a:solidFill>
              </a:rPr>
              <a:t> άξονα,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400" dirty="0" smtClean="0"/>
              <a:t>Έλεγχο άκρου για ισχαιμία ή αιμάτωμα.</a:t>
            </a:r>
          </a:p>
          <a:p>
            <a:pPr eaLnBrk="1" hangingPunct="1">
              <a:buClr>
                <a:schemeClr val="tx1"/>
              </a:buClr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16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Θεοδώρα Στρουμπούκη 2014. Θεοδώρα </a:t>
            </a:r>
            <a:r>
              <a:rPr lang="el-GR" sz="2000" dirty="0"/>
              <a:t>Στρουμπούκη. </a:t>
            </a:r>
            <a:r>
              <a:rPr lang="el-GR" sz="2000" dirty="0" smtClean="0"/>
              <a:t>«Παθολογική Νοσηλευτική </a:t>
            </a:r>
            <a:r>
              <a:rPr lang="el-GR" sz="2000" dirty="0"/>
              <a:t>ΙΙ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10: </a:t>
            </a:r>
            <a:r>
              <a:rPr lang="el-GR" sz="2000" dirty="0" smtClean="0"/>
              <a:t>Μέτρηση της αιματηρής αρτηριακής πίεσης».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3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smtClean="0">
                <a:solidFill>
                  <a:srgbClr val="084077"/>
                </a:solidFill>
              </a:rPr>
              <a:t>«</a:t>
            </a:r>
            <a:r>
              <a:rPr lang="el-GR" sz="3600" b="1" smtClean="0">
                <a:solidFill>
                  <a:srgbClr val="084077"/>
                </a:solidFill>
              </a:rPr>
              <a:t>Μέτρηση της αιματηρής Αρτηριακής Πίεσης</a:t>
            </a:r>
            <a:r>
              <a:rPr lang="en-GB" sz="3600" b="1" smtClean="0">
                <a:solidFill>
                  <a:srgbClr val="084077"/>
                </a:solidFill>
              </a:rPr>
              <a:t>»</a:t>
            </a:r>
            <a:endParaRPr lang="el-GR" sz="3600" b="1" dirty="0" smtClean="0">
              <a:solidFill>
                <a:srgbClr val="084077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</a:t>
            </a:r>
            <a:r>
              <a:rPr lang="el-GR" sz="2600" dirty="0" err="1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600" dirty="0">
                <a:solidFill>
                  <a:prstClr val="black"/>
                </a:solidFill>
                <a:latin typeface="Calibri"/>
              </a:rPr>
              <a:t>, Μερόπη </a:t>
            </a:r>
            <a:r>
              <a:rPr lang="el-GR" sz="2600" dirty="0" err="1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600" dirty="0">
                <a:solidFill>
                  <a:prstClr val="black"/>
                </a:solidFill>
                <a:latin typeface="Calibri"/>
              </a:rPr>
              <a:t>, Βασιλική </a:t>
            </a:r>
            <a:r>
              <a:rPr lang="el-GR" sz="2600" dirty="0" err="1">
                <a:solidFill>
                  <a:prstClr val="black"/>
                </a:solidFill>
                <a:latin typeface="Calibri"/>
              </a:rPr>
              <a:t>Κουτσοπούλου</a:t>
            </a:r>
            <a:r>
              <a:rPr lang="el-GR" sz="2600" dirty="0">
                <a:solidFill>
                  <a:prstClr val="black"/>
                </a:solidFill>
                <a:latin typeface="Calibri"/>
              </a:rPr>
              <a:t>, Γεωργία </a:t>
            </a:r>
            <a:r>
              <a:rPr lang="el-GR" sz="2600" dirty="0" err="1">
                <a:solidFill>
                  <a:prstClr val="black"/>
                </a:solidFill>
                <a:latin typeface="Calibri"/>
              </a:rPr>
              <a:t>Τουλιά</a:t>
            </a:r>
            <a:r>
              <a:rPr lang="el-GR" sz="2600" dirty="0">
                <a:solidFill>
                  <a:prstClr val="black"/>
                </a:solidFill>
                <a:latin typeface="Calibri"/>
              </a:rPr>
              <a:t>, Θεοδώρα  Στρουμπούκη, Θεόδωρος Κατσούλας.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</a:t>
            </a:r>
            <a:r>
              <a:rPr lang="en-US" sz="2000" dirty="0" err="1"/>
              <a:t>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 smtClean="0"/>
              <a:t>υπερσυνδέσμους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el-GR" dirty="0"/>
              <a:t>Αιμοδυναμική </a:t>
            </a:r>
            <a:r>
              <a:rPr lang="el-GR" dirty="0" smtClean="0"/>
              <a:t>παρακολούθηση </a:t>
            </a:r>
            <a:br>
              <a:rPr lang="el-GR" dirty="0" smtClean="0"/>
            </a:br>
            <a:r>
              <a:rPr lang="el-GR" sz="3200" b="0" dirty="0" smtClean="0"/>
              <a:t>(Μη επεμβατική)</a:t>
            </a:r>
            <a:endParaRPr lang="el-GR" sz="3200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8751" y="1314557"/>
            <a:ext cx="5711722" cy="288032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Ηλεκτροκαρδιογράφημα,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Αρτηριακός σφυγμός,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Αναίμακτη αρτηριακή πίεση,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Θερμοκρασία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endParaRPr lang="el-GR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Κορεσμός της αιμοσφαιρίνης σε οξυγόνο.</a:t>
            </a:r>
          </a:p>
        </p:txBody>
      </p:sp>
      <p:pic>
        <p:nvPicPr>
          <p:cNvPr id="39938" name="Picture 2" descr="Heart frontally PDA" title="καρδί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3015" r="8974" b="5678"/>
          <a:stretch/>
        </p:blipFill>
        <p:spPr bwMode="auto">
          <a:xfrm>
            <a:off x="6234125" y="1386578"/>
            <a:ext cx="2398643" cy="3193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6288966" y="465313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Heart frontally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PDA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Ekko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9940" name="Picture 4" title="καρδιακός χτύπο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b="13461"/>
          <a:stretch/>
        </p:blipFill>
        <p:spPr bwMode="auto">
          <a:xfrm>
            <a:off x="1187624" y="4107915"/>
            <a:ext cx="3493977" cy="218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>
            <a:off x="1602465" y="629017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Heartbeat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u="sng" dirty="0" smtClean="0">
                <a:solidFill>
                  <a:prstClr val="black"/>
                </a:solidFill>
                <a:latin typeface="Calibri"/>
                <a:hlinkClick r:id="rId7"/>
              </a:rPr>
              <a:t>The-Free-Thinker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el-GR" dirty="0"/>
              <a:t>Αιμοδυναμική </a:t>
            </a:r>
            <a:r>
              <a:rPr lang="el-GR" dirty="0" smtClean="0"/>
              <a:t>παρακολούθηση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b="0" dirty="0" smtClean="0"/>
              <a:t>(</a:t>
            </a:r>
            <a:r>
              <a:rPr lang="el-GR" sz="3200" b="0" dirty="0" smtClean="0"/>
              <a:t>Επεμβατική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7011"/>
            <a:ext cx="4536504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Αιματηρή αρτηριακή πίεση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Κεντρική φλεβική πίεση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Πίεση πνευμονικής αρτηρίας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 smtClean="0"/>
              <a:t>Καρδιακή παροχή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pic>
        <p:nvPicPr>
          <p:cNvPr id="7" name="Picture 2" descr="Heart frontally PDA" title="καρδιά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3015" r="8974" b="5678"/>
          <a:stretch/>
        </p:blipFill>
        <p:spPr bwMode="auto">
          <a:xfrm>
            <a:off x="6147386" y="1777011"/>
            <a:ext cx="2398643" cy="3193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6194579" y="4975507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Heart frontally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PDA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Ekko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Αιματηρή μέτρηση αρτηριακής </a:t>
            </a:r>
            <a:r>
              <a:rPr lang="el-GR" dirty="0" smtClean="0"/>
              <a:t>πίεσης</a:t>
            </a:r>
            <a:endParaRPr lang="en-US" altLang="el-GR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600" dirty="0" smtClean="0"/>
              <a:t>Επιτρέπει συνεχή, ακριβή και επαναλαμβανόμενη μέτρηση ΑΠ.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600" dirty="0" smtClean="0"/>
              <a:t>Χρήσιμη για συχνές λήψεις αρτηριακού αίματος και μέτρηση αερίων αίματος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600" dirty="0" smtClean="0"/>
              <a:t>Συνεχή παρακολούθηση του υπερτασικού ασθενούς, του </a:t>
            </a:r>
            <a:r>
              <a:rPr lang="el-GR" altLang="el-GR" sz="2600" dirty="0" err="1" smtClean="0"/>
              <a:t>αιμοδυναμικά</a:t>
            </a:r>
            <a:r>
              <a:rPr lang="el-GR" altLang="el-GR" sz="2600" dirty="0" smtClean="0"/>
              <a:t> ασταθούς και εκείνου που λαμβάνει </a:t>
            </a:r>
            <a:r>
              <a:rPr lang="el-GR" altLang="el-GR" sz="2600" dirty="0" err="1" smtClean="0"/>
              <a:t>ινότροπα</a:t>
            </a:r>
            <a:r>
              <a:rPr lang="el-GR" altLang="el-GR" sz="2600" dirty="0" smtClean="0"/>
              <a:t> (υψηλές δόσεις </a:t>
            </a:r>
            <a:r>
              <a:rPr lang="el-GR" altLang="el-GR" sz="2600" dirty="0" err="1" smtClean="0"/>
              <a:t>αγγειοδραστικών</a:t>
            </a:r>
            <a:r>
              <a:rPr lang="el-GR" altLang="el-GR" sz="2600" dirty="0" smtClean="0"/>
              <a:t> φαρμάκων). </a:t>
            </a:r>
          </a:p>
        </p:txBody>
      </p:sp>
    </p:spTree>
    <p:extLst>
      <p:ext uri="{BB962C8B-B14F-4D97-AF65-F5344CB8AC3E}">
        <p14:creationId xmlns:p14="http://schemas.microsoft.com/office/powerpoint/2010/main" val="22672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Αιματηρή μέτρηση αρτηριακής </a:t>
            </a:r>
            <a:r>
              <a:rPr lang="el-GR" sz="4000" dirty="0" smtClean="0"/>
              <a:t>πίεσης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/>
              <a:t>ενδείξεις</a:t>
            </a:r>
            <a:r>
              <a:rPr lang="el-GR" b="0" dirty="0" smtClean="0"/>
              <a:t> (1 από 2)</a:t>
            </a:r>
            <a:endParaRPr lang="el-GR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6" name="Θέση περιεχομένου 5" title="Αιματηρή μέτρηση αρτηριακής πίεση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4677"/>
              </p:ext>
            </p:extLst>
          </p:nvPr>
        </p:nvGraphicFramePr>
        <p:xfrm>
          <a:off x="133164" y="1556792"/>
          <a:ext cx="8877672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/>
                <a:gridCol w="57093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Ανάγκη</a:t>
                      </a:r>
                      <a:r>
                        <a:rPr lang="el-GR" sz="2000" baseline="0" dirty="0" smtClean="0"/>
                        <a:t> για συνεχή και σε πραγματικό χρόνο παρακολούθηση της αρτηριακής πίεσης.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Καρδιοχειρουργική,</a:t>
                      </a:r>
                      <a:r>
                        <a:rPr lang="el-GR" sz="2000" baseline="0" dirty="0" smtClean="0"/>
                        <a:t> εξωσωματική κυκλοφορία, νευροχειρουργική, ελεγχόμενη υπόταση, σοβαρή προϋπάρχουσα καρδιαγγειακή νόσος, αναμενόμενη μεγάλη και απότομη απώλεια αίματος, μεγάλες </a:t>
                      </a:r>
                      <a:r>
                        <a:rPr lang="el-GR" sz="2000" baseline="0" dirty="0" err="1" smtClean="0"/>
                        <a:t>διεγχειρητικές</a:t>
                      </a:r>
                      <a:r>
                        <a:rPr lang="el-GR" sz="2000" baseline="0" dirty="0" smtClean="0"/>
                        <a:t> μετακινήσεις υγρών.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Αναμενόμενοι χειρουργικοί χειρισμοί</a:t>
                      </a:r>
                      <a:r>
                        <a:rPr lang="el-GR" sz="2000" baseline="0" dirty="0" smtClean="0"/>
                        <a:t> επί του καρδιαγγειακού, χορήγηση </a:t>
                      </a:r>
                      <a:r>
                        <a:rPr lang="el-GR" sz="2000" baseline="0" dirty="0" err="1" smtClean="0"/>
                        <a:t>αγγειοδραστικών</a:t>
                      </a:r>
                      <a:r>
                        <a:rPr lang="el-GR" sz="2000" baseline="0" dirty="0" smtClean="0"/>
                        <a:t> φαρμάκων.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Καρδιοχειρουργική, αγγειακή χειρουργική όπου αναμένεται σύγκλειση μείζονος αγγείου.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Ανάγκη για συχνή λήψη δειγμάτων αρτηριακού αίματος.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Αναμενόμενη μεγάλη απώλεια αίματος, σοβαρή πνευμονοπάθεια με πιθανή παράταση του μηχανικού αερισμού μετεγχειρητικά,</a:t>
                      </a:r>
                      <a:r>
                        <a:rPr lang="el-GR" sz="2000" baseline="0" dirty="0" smtClean="0"/>
                        <a:t> καρδιοχειρουργική-εξωσωματική κυκλοφορία, νευροχειρουργική.</a:t>
                      </a:r>
                      <a:endParaRPr lang="el-GR" sz="2000" dirty="0" smtClean="0"/>
                    </a:p>
                    <a:p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Αιματηρή μέτρηση αρτηριακής πίεσης</a:t>
            </a:r>
            <a:r>
              <a:rPr lang="el-GR" dirty="0"/>
              <a:t/>
            </a:r>
            <a:br>
              <a:rPr lang="el-GR" dirty="0"/>
            </a:br>
            <a:r>
              <a:rPr lang="el-GR" sz="4000" dirty="0"/>
              <a:t>ενδείξεις</a:t>
            </a:r>
            <a:r>
              <a:rPr lang="el-GR" b="0" dirty="0"/>
              <a:t> </a:t>
            </a:r>
            <a:r>
              <a:rPr lang="el-GR" b="0" dirty="0" smtClean="0"/>
              <a:t>(2 </a:t>
            </a:r>
            <a:r>
              <a:rPr lang="el-GR" b="0" dirty="0"/>
              <a:t>από 2)</a:t>
            </a:r>
            <a:endParaRPr lang="el-GR" altLang="el-GR" sz="4000" dirty="0" smtClean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" name="Πίνακας 1" title="Αιματηρή μέτρηση αρτηριακής πίεση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61482"/>
              </p:ext>
            </p:extLst>
          </p:nvPr>
        </p:nvGraphicFramePr>
        <p:xfrm>
          <a:off x="395536" y="1700808"/>
          <a:ext cx="835292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Αδυναμία μη επεμβατικής</a:t>
                      </a:r>
                      <a:r>
                        <a:rPr lang="el-GR" sz="2200" baseline="0" dirty="0" smtClean="0"/>
                        <a:t> μέτρησης της αρτηριακής πίεσης.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Κακοήθης παχυσαρκία, πολλαπλά κατάγματα άκρων, εγκαύματα.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Λήψη συμπληρωματικών πληροφοριών από την </a:t>
                      </a:r>
                      <a:r>
                        <a:rPr lang="el-GR" sz="2200" dirty="0" err="1" smtClean="0"/>
                        <a:t>κυματομορφή</a:t>
                      </a:r>
                      <a:r>
                        <a:rPr lang="el-GR" sz="2200" dirty="0" smtClean="0"/>
                        <a:t> της αρτηριακής</a:t>
                      </a:r>
                      <a:r>
                        <a:rPr lang="el-GR" sz="2200" baseline="0" dirty="0" smtClean="0"/>
                        <a:t> πίεσης.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Αναγνώριση</a:t>
                      </a:r>
                      <a:r>
                        <a:rPr lang="el-GR" sz="2200" baseline="0" dirty="0" smtClean="0"/>
                        <a:t> της εντομής στην </a:t>
                      </a:r>
                      <a:r>
                        <a:rPr lang="el-GR" sz="2200" baseline="0" dirty="0" err="1" smtClean="0"/>
                        <a:t>κυματομορφή</a:t>
                      </a:r>
                      <a:r>
                        <a:rPr lang="el-GR" sz="2200" baseline="0" dirty="0" smtClean="0"/>
                        <a:t> της αρτηριακής πίεσης για την σωστή λειτουργία της </a:t>
                      </a:r>
                      <a:r>
                        <a:rPr lang="el-GR" sz="2200" baseline="0" dirty="0" err="1" smtClean="0"/>
                        <a:t>ενδοαορτικής</a:t>
                      </a:r>
                      <a:r>
                        <a:rPr lang="el-GR" sz="2200" baseline="0" dirty="0" smtClean="0"/>
                        <a:t> αντλίας, αναγνώριση της </a:t>
                      </a:r>
                      <a:r>
                        <a:rPr lang="el-GR" sz="2200" baseline="0" dirty="0" err="1" smtClean="0"/>
                        <a:t>υποογκαιμίας</a:t>
                      </a:r>
                      <a:r>
                        <a:rPr lang="el-GR" sz="2200" baseline="0" dirty="0" smtClean="0"/>
                        <a:t> από την ευρεία διακύμανση της συστολικής πίεσης.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Αιματηρή μέτρηση αρτηριακής </a:t>
            </a:r>
            <a:r>
              <a:rPr lang="el-GR" sz="4000" dirty="0" smtClean="0"/>
              <a:t>πίεσης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0" dirty="0" smtClean="0"/>
              <a:t>(αντενδείξεις)</a:t>
            </a:r>
            <a:endParaRPr lang="el-GR" b="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268760"/>
            <a:ext cx="853244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Αιμορραγική διάθεση (διαταραχές πήξης, χρήση θρομβολυτικών παραγόντων)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Ιστορικό αρτηριακής εμβολής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Προηγηθείσα επέμβαση στο αγγείο ή </a:t>
            </a:r>
            <a:r>
              <a:rPr lang="en-US" sz="2400" dirty="0" smtClean="0"/>
              <a:t>fistula,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Ελαττωματική αιμάτωση της περιοχής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Τοπικά φυσήματα, ασθενείς </a:t>
            </a:r>
            <a:r>
              <a:rPr lang="el-GR" sz="2400" dirty="0" err="1" smtClean="0"/>
              <a:t>σφύξεις</a:t>
            </a:r>
            <a:r>
              <a:rPr lang="el-GR" sz="2400" dirty="0"/>
              <a:t>,</a:t>
            </a:r>
            <a:endParaRPr lang="el-GR" sz="24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smtClean="0"/>
              <a:t>Εστιακή λοίμωξη,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l-GR" sz="2400" dirty="0" err="1" smtClean="0"/>
              <a:t>Υπερπηκτικότητα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1454</Words>
  <Application>Microsoft Office PowerPoint</Application>
  <PresentationFormat>Προβολή στην οθόνη (4:3)</PresentationFormat>
  <Paragraphs>206</Paragraphs>
  <Slides>31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OC_template_updated</vt:lpstr>
      <vt:lpstr>1_OC_template_updated</vt:lpstr>
      <vt:lpstr>2_OC_template_updated</vt:lpstr>
      <vt:lpstr>3_OC_template_updated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Αιμοδυναμική παρακολούθηση  (Μη επεμβατική)</vt:lpstr>
      <vt:lpstr>Αιμοδυναμική παρακολούθηση  (Επεμβατική)</vt:lpstr>
      <vt:lpstr>Αιματηρή μέτρηση αρτηριακής πίεσης</vt:lpstr>
      <vt:lpstr>Αιματηρή μέτρηση αρτηριακής πίεσης ενδείξεις (1 από 2)</vt:lpstr>
      <vt:lpstr>Αιματηρή μέτρηση αρτηριακής πίεσης ενδείξεις (2 από 2)</vt:lpstr>
      <vt:lpstr>Αιματηρή μέτρηση αρτηριακής πίεσης (αντενδείξεις)</vt:lpstr>
      <vt:lpstr>Υλικό μέτρησης αιματηρής αρτηριακής πίεσης</vt:lpstr>
      <vt:lpstr>Αιματηρή μέτρηση αρτηριακής πίεσης (1 από 2)</vt:lpstr>
      <vt:lpstr>Αιματηρή μέτρηση αρτηριακής πίεσης (2 από 2)</vt:lpstr>
      <vt:lpstr>Απαραίτητος εξοπλισμός για την επεμβατική παρακολούθηση (1 από 2)</vt:lpstr>
      <vt:lpstr>Απαραίτητος εξοπλισμός για την επεμβατική παρακολούθηση (2 από 2)</vt:lpstr>
      <vt:lpstr>Διαδικασία μέτρησης αιματηρής αρτηριακής πίεσης</vt:lpstr>
      <vt:lpstr>Διαδικασίες (1 από 2)</vt:lpstr>
      <vt:lpstr>Διαδικασίες (2 από 2)</vt:lpstr>
      <vt:lpstr>Δοκιμασία Allen (1 από 3)</vt:lpstr>
      <vt:lpstr>Δοκιμασία Allen (2 από 3)</vt:lpstr>
      <vt:lpstr>Δοκιμασία Allen (3 από 3)</vt:lpstr>
      <vt:lpstr>Καθετηριασμός κερκιδικής αρτηρίας</vt:lpstr>
      <vt:lpstr>Ακινητοποίηση αρτηριακής γραμμής</vt:lpstr>
      <vt:lpstr>Επιπλοκές αρτηριακού καθετηριασμού</vt:lpstr>
      <vt:lpstr>Νοσηλευτική φροντίδα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56</cp:revision>
  <dcterms:created xsi:type="dcterms:W3CDTF">2013-03-04T13:35:19Z</dcterms:created>
  <dcterms:modified xsi:type="dcterms:W3CDTF">2015-02-27T09:10:40Z</dcterms:modified>
</cp:coreProperties>
</file>