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41"/>
  </p:notesMasterIdLst>
  <p:handoutMasterIdLst>
    <p:handoutMasterId r:id="rId42"/>
  </p:handoutMasterIdLst>
  <p:sldIdLst>
    <p:sldId id="290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1" r:id="rId34"/>
    <p:sldId id="292" r:id="rId35"/>
    <p:sldId id="293" r:id="rId36"/>
    <p:sldId id="298" r:id="rId37"/>
    <p:sldId id="299" r:id="rId38"/>
    <p:sldId id="295" r:id="rId39"/>
    <p:sldId id="297" r:id="rId40"/>
  </p:sldIdLst>
  <p:sldSz cx="9144000" cy="6858000" type="screen4x3"/>
  <p:notesSz cx="7104063" cy="10234613"/>
  <p:custDataLst>
    <p:tags r:id="rId4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2"/>
    <a:srgbClr val="333399"/>
    <a:srgbClr val="820000"/>
    <a:srgbClr val="034D0F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00" d="100"/>
          <a:sy n="100" d="100"/>
        </p:scale>
        <p:origin x="-203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8/4/2015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8/4/2015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5419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9654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53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8719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gsfc/4384863741/" TargetMode="External"/><Relationship Id="rId7" Type="http://schemas.openxmlformats.org/officeDocument/2006/relationships/hyperlink" Target="http://commons.wikimedia.org/wiki/File:Poseidon.graphic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creativecommons.org/licenses/by/2.0/deed.en" TargetMode="External"/><Relationship Id="rId4" Type="http://schemas.openxmlformats.org/officeDocument/2006/relationships/hyperlink" Target="http://www.flickr.com/photos/gsfc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Peter_Mercator" TargetMode="External"/><Relationship Id="rId4" Type="http://schemas.openxmlformats.org/officeDocument/2006/relationships/hyperlink" Target="http://commons.wikimedia.org/wiki/File:Ellipsoid_revolution_prolate_and_oblate_aac.sv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nc/2.5/" TargetMode="External"/><Relationship Id="rId5" Type="http://schemas.openxmlformats.org/officeDocument/2006/relationships/hyperlink" Target="http://link.springer.com/article/10.1007/s12145-008-0013-4" TargetMode="External"/><Relationship Id="rId4" Type="http://schemas.openxmlformats.org/officeDocument/2006/relationships/hyperlink" Target="http://www.springerimages.com/Images/Geosciences/1-10.1007_s12145-008-0013-4-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arth_ellipsoid.sv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s://commons.wikimedia.org/wiki/User:Bartek44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arth_ellipsoid.sv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s://commons.wikimedia.org/wiki/User:Bartek444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arth_ellipsoid.sv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s://commons.wikimedia.org/wiki/User:Bartek444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RaySys" TargetMode="External"/><Relationship Id="rId4" Type="http://schemas.openxmlformats.org/officeDocument/2006/relationships/hyperlink" Target="http://commons.wikimedia.org/wiki/File:Ellipsoid_321.pn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Ellipsoid_321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RaySy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eoid_und_Erdkoordinaten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Mathematicu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eoid_und_Erdkoordinaten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Mathematicu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RACE_globe_animation.gif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/index.php?title=User:Maddox2&amp;action=edit&amp;redlink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The_Earth_seen_from_Apollo_17.jp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Γεωδαισία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38436" y="2852936"/>
            <a:ext cx="7667128" cy="2376263"/>
          </a:xfrm>
        </p:spPr>
        <p:txBody>
          <a:bodyPr>
            <a:normAutofit fontScale="62500" lnSpcReduction="20000"/>
          </a:bodyPr>
          <a:lstStyle/>
          <a:p>
            <a:r>
              <a:rPr lang="el-GR" sz="3700" b="1" dirty="0"/>
              <a:t>Ενότητα </a:t>
            </a:r>
            <a:r>
              <a:rPr lang="en-US" sz="3700" b="1" dirty="0" smtClean="0"/>
              <a:t>2</a:t>
            </a:r>
            <a:r>
              <a:rPr lang="el-GR" sz="3700" dirty="0" smtClean="0"/>
              <a:t>:</a:t>
            </a:r>
            <a:r>
              <a:rPr lang="en-US" sz="3700" dirty="0" smtClean="0"/>
              <a:t> </a:t>
            </a:r>
            <a:r>
              <a:rPr lang="el-GR" sz="3700" dirty="0"/>
              <a:t>Μοντέλα και επιφάνειες αναφοράς</a:t>
            </a:r>
            <a:endParaRPr lang="en-US" sz="3700" dirty="0"/>
          </a:p>
          <a:p>
            <a:endParaRPr lang="en-US" sz="2800" dirty="0"/>
          </a:p>
          <a:p>
            <a:r>
              <a:rPr lang="el-GR" sz="3100" dirty="0"/>
              <a:t>Βασίλης Δ. </a:t>
            </a:r>
            <a:r>
              <a:rPr lang="el-GR" sz="3100" dirty="0" err="1"/>
              <a:t>Ανδριτσάνος</a:t>
            </a:r>
            <a:endParaRPr lang="el-GR" sz="3100" dirty="0"/>
          </a:p>
          <a:p>
            <a:r>
              <a:rPr lang="el-GR" sz="3100" dirty="0"/>
              <a:t>Δρ. Αγρονόμος - Τοπογράφος Μηχανικός ΑΠΘ</a:t>
            </a:r>
          </a:p>
          <a:p>
            <a:r>
              <a:rPr lang="el-GR" sz="3100" dirty="0"/>
              <a:t>Επίκουρος Καθηγητής ΤΕΙ </a:t>
            </a:r>
            <a:r>
              <a:rPr lang="el-GR" sz="3100" dirty="0" smtClean="0"/>
              <a:t>Αθήνας</a:t>
            </a:r>
            <a:endParaRPr lang="en-US" sz="3100" dirty="0" smtClean="0"/>
          </a:p>
          <a:p>
            <a:r>
              <a:rPr lang="el-GR" sz="3100" dirty="0"/>
              <a:t>Τμήμα Πολιτικών Μηχανικών ΤΕ </a:t>
            </a:r>
            <a:endParaRPr lang="en-US" sz="3100" dirty="0"/>
          </a:p>
          <a:p>
            <a:r>
              <a:rPr lang="el-GR" sz="3100" dirty="0"/>
              <a:t>Κατεύθυνση Μηχανικών Τοπογραφίας &amp; </a:t>
            </a:r>
            <a:r>
              <a:rPr lang="el-GR" sz="3100" dirty="0" err="1"/>
              <a:t>Γεωπληροφορικής</a:t>
            </a:r>
            <a:r>
              <a:rPr lang="el-GR" sz="3100" dirty="0"/>
              <a:t> ΤΕ</a:t>
            </a:r>
          </a:p>
          <a:p>
            <a:endParaRPr lang="el-GR" sz="31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411243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73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/>
              <a:t>Μοντέλα και επιφάνειες αναφοράς</a:t>
            </a:r>
            <a:r>
              <a:rPr lang="en-US" sz="3800" dirty="0"/>
              <a:t> </a:t>
            </a:r>
            <a:r>
              <a:rPr lang="el-GR" sz="3800" dirty="0"/>
              <a:t/>
            </a:r>
            <a:br>
              <a:rPr lang="el-GR" sz="3800" dirty="0"/>
            </a:br>
            <a:r>
              <a:rPr lang="en-US" sz="2800" b="0" dirty="0" smtClean="0"/>
              <a:t>(</a:t>
            </a:r>
            <a:r>
              <a:rPr lang="el-GR" sz="2800" b="0" dirty="0" smtClean="0"/>
              <a:t>8</a:t>
            </a:r>
            <a:r>
              <a:rPr lang="en-US" sz="2800" b="0" dirty="0" smtClean="0"/>
              <a:t> </a:t>
            </a:r>
            <a:r>
              <a:rPr lang="el-GR" sz="2800" b="0" dirty="0"/>
              <a:t>από 13)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600" b="1" dirty="0"/>
              <a:t>2η Επιφάνεια Αναφοράς: Το Γεωειδές</a:t>
            </a:r>
          </a:p>
          <a:p>
            <a:pPr marL="0" indent="0">
              <a:buNone/>
            </a:pPr>
            <a:r>
              <a:rPr lang="el-GR" sz="2400" dirty="0" smtClean="0"/>
              <a:t>Δορυφορική </a:t>
            </a:r>
            <a:r>
              <a:rPr lang="el-GR" sz="2400" dirty="0" err="1"/>
              <a:t>αλτιμετρια</a:t>
            </a:r>
            <a:r>
              <a:rPr lang="el-GR" sz="2400" dirty="0"/>
              <a:t>: συνεχής παρακολούθηση της μέσης στάθμης της θάλασσας: προσέγγιση του γεωειδούς</a:t>
            </a:r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76" y="2564904"/>
            <a:ext cx="2883196" cy="2770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36676" y="5345195"/>
            <a:ext cx="2883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Ice, Cloud, and Land Elevation Satellite (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ICESat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)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NASA Goddard Space Flight Center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 2.0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082" y="2564904"/>
            <a:ext cx="4585638" cy="3706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788024" y="6271394"/>
            <a:ext cx="3121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Poseidon.graphic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Rsullivant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39552" y="1700808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22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/>
              <a:t>Μοντέλα και επιφάνειες αναφοράς</a:t>
            </a:r>
            <a:r>
              <a:rPr lang="en-US" sz="3800" dirty="0"/>
              <a:t> </a:t>
            </a:r>
            <a:r>
              <a:rPr lang="el-GR" sz="3800" dirty="0"/>
              <a:t/>
            </a:r>
            <a:br>
              <a:rPr lang="el-GR" sz="3800" dirty="0"/>
            </a:br>
            <a:r>
              <a:rPr lang="en-US" sz="2800" b="0" dirty="0" smtClean="0"/>
              <a:t>(</a:t>
            </a:r>
            <a:r>
              <a:rPr lang="el-GR" sz="2800" b="0" dirty="0" smtClean="0"/>
              <a:t>9</a:t>
            </a:r>
            <a:r>
              <a:rPr lang="en-US" sz="2800" b="0" dirty="0" smtClean="0"/>
              <a:t> </a:t>
            </a:r>
            <a:r>
              <a:rPr lang="el-GR" sz="2800" b="0" dirty="0"/>
              <a:t>από 13)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b="1" dirty="0"/>
              <a:t>2η Επιφάνεια Αναφοράς: Το Γεωειδές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l-GR" sz="2400" b="1" dirty="0" smtClean="0"/>
              <a:t>Γεωειδές</a:t>
            </a:r>
            <a:r>
              <a:rPr lang="el-GR" sz="2400" b="1" dirty="0"/>
              <a:t>:</a:t>
            </a:r>
            <a:r>
              <a:rPr lang="el-GR" sz="2400" dirty="0"/>
              <a:t> στάθμη μηδενικού (ορθομετρικού) </a:t>
            </a:r>
            <a:r>
              <a:rPr lang="el-GR" sz="2400" dirty="0" smtClean="0"/>
              <a:t>υψομέτρου.</a:t>
            </a:r>
            <a:endParaRPr lang="el-GR" sz="2400" dirty="0"/>
          </a:p>
          <a:p>
            <a:pPr marL="0" indent="0">
              <a:spcBef>
                <a:spcPts val="3000"/>
              </a:spcBef>
              <a:buNone/>
            </a:pPr>
            <a:r>
              <a:rPr lang="el-GR" sz="2400" dirty="0"/>
              <a:t>Κατάλληλη επιφάνεια αναφοράς για το υψομετρικό </a:t>
            </a:r>
            <a:r>
              <a:rPr lang="el-GR" sz="2400" dirty="0" err="1" smtClean="0"/>
              <a:t>datum</a:t>
            </a:r>
            <a:r>
              <a:rPr lang="el-GR" sz="2400" dirty="0" smtClean="0"/>
              <a:t>.</a:t>
            </a:r>
            <a:endParaRPr lang="el-GR" sz="2400" dirty="0"/>
          </a:p>
          <a:p>
            <a:pPr marL="0" indent="0">
              <a:spcBef>
                <a:spcPts val="3000"/>
              </a:spcBef>
              <a:buNone/>
            </a:pPr>
            <a:r>
              <a:rPr lang="el-GR" sz="2400" b="1" dirty="0"/>
              <a:t>Μειονέκτημα:</a:t>
            </a:r>
            <a:r>
              <a:rPr lang="el-GR" sz="2400" dirty="0"/>
              <a:t> πολύπλοκη μαθηματική επιφάνεια ακατάλληλη για τον οριζόντιο προσδιορισμό </a:t>
            </a:r>
            <a:r>
              <a:rPr lang="el-GR" sz="2400" dirty="0" smtClean="0"/>
              <a:t>θέσης.</a:t>
            </a:r>
            <a:endParaRPr lang="el-GR" sz="2400" dirty="0"/>
          </a:p>
          <a:p>
            <a:pPr marL="0" indent="0">
              <a:spcBef>
                <a:spcPts val="3000"/>
              </a:spcBef>
              <a:buNone/>
            </a:pPr>
            <a:r>
              <a:rPr lang="el-GR" sz="2400" b="1" dirty="0"/>
              <a:t>Ελλειψοειδές εκ περιστροφής: </a:t>
            </a:r>
            <a:r>
              <a:rPr lang="el-GR" sz="2400" dirty="0"/>
              <a:t>καλύτερη προσέγγιση του γεωειδούς και απλό από μαθηματικής </a:t>
            </a:r>
            <a:r>
              <a:rPr lang="el-GR" sz="2400" dirty="0" smtClean="0"/>
              <a:t>άποψης.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cxnSp>
        <p:nvCxnSpPr>
          <p:cNvPr id="5" name="Straight Connector 4"/>
          <p:cNvCxnSpPr/>
          <p:nvPr/>
        </p:nvCxnSpPr>
        <p:spPr>
          <a:xfrm>
            <a:off x="539552" y="1700808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22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/>
              <a:t>Μοντέλα και επιφάνειες αναφοράς</a:t>
            </a:r>
            <a:r>
              <a:rPr lang="en-US" sz="3800" dirty="0"/>
              <a:t> </a:t>
            </a:r>
            <a:r>
              <a:rPr lang="el-GR" sz="3800" dirty="0"/>
              <a:t/>
            </a:r>
            <a:br>
              <a:rPr lang="el-GR" sz="3800" dirty="0"/>
            </a:br>
            <a:r>
              <a:rPr lang="en-US" sz="2800" b="0" dirty="0"/>
              <a:t>(</a:t>
            </a:r>
            <a:r>
              <a:rPr lang="en-US" sz="2800" b="0" dirty="0" smtClean="0"/>
              <a:t>1</a:t>
            </a:r>
            <a:r>
              <a:rPr lang="el-GR" sz="2800" b="0" dirty="0" smtClean="0"/>
              <a:t>0</a:t>
            </a:r>
            <a:r>
              <a:rPr lang="en-US" sz="2800" b="0" dirty="0" smtClean="0"/>
              <a:t> </a:t>
            </a:r>
            <a:r>
              <a:rPr lang="el-GR" sz="2800" b="0" dirty="0"/>
              <a:t>από 13)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300" b="1" dirty="0" smtClean="0"/>
              <a:t>3η Επιφάνεια Αναφοράς: Το Ελλειψοειδές Εκ Περιστροφής (ΕΕΠ)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949" y="1772816"/>
            <a:ext cx="2482101" cy="45101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35796" y="6396335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Ellipsoid revolution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prolate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 and oblate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aac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Peter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Mercator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9552" y="1700808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86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/>
              <a:t>Μοντέλα και επιφάνειες αναφοράς</a:t>
            </a:r>
            <a:r>
              <a:rPr lang="en-US" sz="3800" dirty="0"/>
              <a:t> </a:t>
            </a:r>
            <a:r>
              <a:rPr lang="el-GR" sz="3800" dirty="0"/>
              <a:t/>
            </a:r>
            <a:br>
              <a:rPr lang="el-GR" sz="3800" dirty="0"/>
            </a:br>
            <a:r>
              <a:rPr lang="en-US" sz="2800" b="0" dirty="0"/>
              <a:t>(</a:t>
            </a:r>
            <a:r>
              <a:rPr lang="en-US" sz="2800" b="0" dirty="0" smtClean="0"/>
              <a:t>1</a:t>
            </a:r>
            <a:r>
              <a:rPr lang="el-GR" sz="2800" b="0" dirty="0"/>
              <a:t>1</a:t>
            </a:r>
            <a:r>
              <a:rPr lang="en-US" sz="2800" b="0" dirty="0" smtClean="0"/>
              <a:t> </a:t>
            </a:r>
            <a:r>
              <a:rPr lang="el-GR" sz="2800" b="0" dirty="0"/>
              <a:t>από 13)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92488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400" dirty="0" smtClean="0"/>
              <a:t>Ως </a:t>
            </a:r>
            <a:r>
              <a:rPr lang="el-GR" sz="2400" dirty="0"/>
              <a:t>επιφάνεια αναφοράς για τον οριζόντιο προσδιορισμό θέσης επιλέγεται το </a:t>
            </a:r>
            <a:r>
              <a:rPr lang="el-GR" sz="2400" dirty="0" smtClean="0"/>
              <a:t>ΕΕΠ.</a:t>
            </a:r>
            <a:endParaRPr lang="el-GR" sz="2400" dirty="0"/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Προκύπτει από την περιστροφή μίας έλλειψης γύρω από το μικρό </a:t>
            </a:r>
            <a:r>
              <a:rPr lang="el-GR" sz="2400" dirty="0" err="1"/>
              <a:t>ημιάξονα</a:t>
            </a:r>
            <a:r>
              <a:rPr lang="el-GR" sz="2400" dirty="0"/>
              <a:t> </a:t>
            </a:r>
            <a:r>
              <a:rPr lang="el-GR" sz="2400" dirty="0" smtClean="0"/>
              <a:t>της.</a:t>
            </a:r>
            <a:endParaRPr lang="el-GR" sz="2400" dirty="0"/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Αναφερόμαστε πάντοτε σε διαξονικό ελλειψοειδές. </a:t>
            </a:r>
            <a:r>
              <a:rPr lang="el-GR" sz="2400" dirty="0" err="1"/>
              <a:t>Τριαξονικά</a:t>
            </a:r>
            <a:r>
              <a:rPr lang="el-GR" sz="2400" dirty="0"/>
              <a:t> ελλειψοειδή έχουν δοκιμαστεί παλαιότερα χωρίς ιδιαίτερη συνεισφορά στην </a:t>
            </a:r>
            <a:r>
              <a:rPr lang="el-GR" sz="2400" dirty="0" smtClean="0"/>
              <a:t>ακρίβεια.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cxnSp>
        <p:nvCxnSpPr>
          <p:cNvPr id="6" name="Straight Connector 5"/>
          <p:cNvCxnSpPr/>
          <p:nvPr/>
        </p:nvCxnSpPr>
        <p:spPr>
          <a:xfrm>
            <a:off x="539552" y="1700808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196752"/>
            <a:ext cx="843528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300" b="1" smtClean="0"/>
              <a:t>3η Επιφάνεια Αναφοράς: Το Ελλειψοειδές Εκ Περιστροφής (ΕΕΠ)</a:t>
            </a:r>
          </a:p>
          <a:p>
            <a:pPr fontAlgn="auto">
              <a:spcAft>
                <a:spcPts val="0"/>
              </a:spcAft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837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/>
              <a:t>Μοντέλα και επιφάνειες αναφοράς</a:t>
            </a:r>
            <a:r>
              <a:rPr lang="en-US" sz="3800" dirty="0"/>
              <a:t> </a:t>
            </a:r>
            <a:r>
              <a:rPr lang="el-GR" sz="3800" dirty="0"/>
              <a:t/>
            </a:r>
            <a:br>
              <a:rPr lang="el-GR" sz="3800" dirty="0"/>
            </a:br>
            <a:r>
              <a:rPr lang="en-US" sz="2800" b="0" dirty="0"/>
              <a:t>(</a:t>
            </a:r>
            <a:r>
              <a:rPr lang="en-US" sz="2800" b="0" dirty="0" smtClean="0"/>
              <a:t>1</a:t>
            </a:r>
            <a:r>
              <a:rPr lang="el-GR" sz="2800" b="0" dirty="0"/>
              <a:t>2</a:t>
            </a:r>
            <a:r>
              <a:rPr lang="en-US" sz="2800" b="0" dirty="0" smtClean="0"/>
              <a:t> </a:t>
            </a:r>
            <a:r>
              <a:rPr lang="el-GR" sz="2800" b="0" dirty="0"/>
              <a:t>από 13)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20480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b="1" dirty="0" smtClean="0"/>
              <a:t>Επίπεδο</a:t>
            </a:r>
            <a:r>
              <a:rPr lang="el-GR" sz="2400" b="1" dirty="0"/>
              <a:t>:</a:t>
            </a:r>
            <a:r>
              <a:rPr lang="el-GR" sz="2400" dirty="0"/>
              <a:t> Μόνο για τοπογραφικές εργασίες μικρών </a:t>
            </a:r>
            <a:r>
              <a:rPr lang="el-GR" sz="2400" dirty="0" smtClean="0"/>
              <a:t>εκτάσεων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b="1" dirty="0"/>
              <a:t>Ελλειψοειδές:</a:t>
            </a:r>
            <a:r>
              <a:rPr lang="el-GR" sz="2400" dirty="0"/>
              <a:t> κατάλληλο για τον οριζόντιο προσδιορισμό θέσης σε γεωδαιτικές </a:t>
            </a:r>
            <a:r>
              <a:rPr lang="el-GR" sz="2400" dirty="0" smtClean="0"/>
              <a:t>εργασίες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sz="2400" b="1" dirty="0" smtClean="0"/>
              <a:t>Γεωειδές</a:t>
            </a:r>
            <a:r>
              <a:rPr lang="el-GR" sz="2400" b="1" dirty="0"/>
              <a:t>:</a:t>
            </a:r>
            <a:r>
              <a:rPr lang="el-GR" sz="2400" dirty="0"/>
              <a:t> Κατάλληλο για τον υψομετρικό προσδιορισμό. Αναφορά των </a:t>
            </a:r>
            <a:r>
              <a:rPr lang="el-GR" sz="2400" dirty="0" smtClean="0"/>
              <a:t>υψομέτρων</a:t>
            </a:r>
            <a:endParaRPr lang="el-GR" sz="2400" dirty="0"/>
          </a:p>
          <a:p>
            <a:pPr marL="0" indent="0" algn="ctr">
              <a:spcBef>
                <a:spcPts val="2400"/>
              </a:spcBef>
              <a:buNone/>
            </a:pPr>
            <a:r>
              <a:rPr lang="el-GR" sz="2400" b="1" dirty="0"/>
              <a:t>ΔΙAΧΩΡΙΣΜΟΣ ΤΗΣ ΚΛΑΣΙΚΗΣ ΓΕΩΔΑΙΣΙΑΣ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323528" y="1208592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dirty="0">
                <a:latin typeface="+mn-lt"/>
              </a:rPr>
              <a:t>Τρεις επιφάνειες αναφοράς: γεωειδές, ελλειψοειδές και επίπεδο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9552" y="1700808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57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/>
              <a:t>Μοντέλα και επιφάνειες αναφοράς</a:t>
            </a:r>
            <a:r>
              <a:rPr lang="en-US" sz="3800" dirty="0"/>
              <a:t> </a:t>
            </a:r>
            <a:r>
              <a:rPr lang="el-GR" sz="3800" dirty="0"/>
              <a:t/>
            </a:r>
            <a:br>
              <a:rPr lang="el-GR" sz="3800" dirty="0"/>
            </a:br>
            <a:r>
              <a:rPr lang="en-US" sz="2800" b="0" dirty="0"/>
              <a:t>(</a:t>
            </a:r>
            <a:r>
              <a:rPr lang="en-US" sz="2800" b="0" dirty="0" smtClean="0"/>
              <a:t>1</a:t>
            </a:r>
            <a:r>
              <a:rPr lang="el-GR" sz="2800" b="0" dirty="0" smtClean="0"/>
              <a:t>3</a:t>
            </a:r>
            <a:r>
              <a:rPr lang="en-US" sz="2800" b="0" dirty="0" smtClean="0"/>
              <a:t> </a:t>
            </a:r>
            <a:r>
              <a:rPr lang="el-GR" sz="2800" b="0" dirty="0"/>
              <a:t>από 13)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l-GR" sz="2400" dirty="0"/>
              <a:t>Για την αντιπροσωπευτικότερη αναπαράσταση του σχήματος της Γης πρέπει </a:t>
            </a:r>
            <a:r>
              <a:rPr lang="el-GR" sz="2400" u="sng" dirty="0"/>
              <a:t>ελλειψοειδές και γεωειδές μοντέλο να συμπίπτουν</a:t>
            </a:r>
            <a:r>
              <a:rPr lang="el-GR" sz="2400" dirty="0"/>
              <a:t> όσο το δυνατό </a:t>
            </a:r>
            <a:r>
              <a:rPr lang="el-GR" sz="2400" dirty="0" smtClean="0"/>
              <a:t>περισσότερο.</a:t>
            </a:r>
            <a:endParaRPr lang="el-GR" sz="2400" dirty="0"/>
          </a:p>
          <a:p>
            <a:pPr marL="0" indent="0">
              <a:spcBef>
                <a:spcPts val="3000"/>
              </a:spcBef>
              <a:buNone/>
            </a:pPr>
            <a:r>
              <a:rPr lang="el-GR" sz="2400" dirty="0"/>
              <a:t>Επιλογή του ελλειψοειδούς μοντέλου (μέγεθος και θέση) ώστε να προσαρμόζεται όσο το δυνατό περισσότερο στο </a:t>
            </a:r>
            <a:r>
              <a:rPr lang="el-GR" sz="2400" dirty="0" smtClean="0"/>
              <a:t>γεωειδές.</a:t>
            </a:r>
            <a:endParaRPr lang="el-GR" sz="2400" dirty="0"/>
          </a:p>
          <a:p>
            <a:pPr marL="0" indent="0">
              <a:spcBef>
                <a:spcPts val="3000"/>
              </a:spcBef>
              <a:buNone/>
            </a:pPr>
            <a:r>
              <a:rPr lang="el-GR" sz="2400" b="1" dirty="0"/>
              <a:t>Γεωειδές μοναδικό: Ελλειψοειδή μοντέλα προσέγγισης πολλά (Τοπικά γεωδαιτικά, γεωκεντρικά</a:t>
            </a:r>
            <a:r>
              <a:rPr lang="el-GR" sz="2400" b="1" dirty="0" smtClean="0"/>
              <a:t>).</a:t>
            </a:r>
            <a:endParaRPr lang="el-GR" sz="2400" b="1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91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 smtClean="0"/>
              <a:t>Υψομετρία - Σχέσεις Υψομέτρων</a:t>
            </a:r>
            <a:r>
              <a:rPr lang="en-US" sz="3800" dirty="0" smtClean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2800" b="0" dirty="0" smtClean="0"/>
              <a:t>(1 από 6) 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30425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2000"/>
              </a:lnSpc>
              <a:spcBef>
                <a:spcPts val="1800"/>
              </a:spcBef>
              <a:buNone/>
            </a:pPr>
            <a:r>
              <a:rPr lang="el-GR" sz="2400" dirty="0"/>
              <a:t>Για παγκόσμια προσαρμογή: αποχή γεωειδούς - ελλειψοειδούς δεν ξεπερνά τα 100 </a:t>
            </a:r>
            <a:r>
              <a:rPr lang="el-GR" sz="2400" dirty="0" smtClean="0"/>
              <a:t>m.</a:t>
            </a:r>
            <a:endParaRPr lang="el-GR" sz="2400" dirty="0"/>
          </a:p>
          <a:p>
            <a:pPr marL="0" indent="0">
              <a:lnSpc>
                <a:spcPct val="112000"/>
              </a:lnSpc>
              <a:spcBef>
                <a:spcPts val="1800"/>
              </a:spcBef>
              <a:buNone/>
            </a:pPr>
            <a:r>
              <a:rPr lang="el-GR" sz="2400" dirty="0"/>
              <a:t>Σε προσαρμογή μικρότερων εκτάσεων (χώρα, ήπειρος) η αποχή είναι της τάξης των μερικών μέτρων: αμελητέες ορισμένες διορθώσεις και αναγωγές </a:t>
            </a:r>
            <a:r>
              <a:rPr lang="el-GR" sz="2400" dirty="0" smtClean="0"/>
              <a:t>παρατηρήσεων.</a:t>
            </a:r>
            <a:endParaRPr lang="el-GR" sz="2400" dirty="0"/>
          </a:p>
          <a:p>
            <a:pPr>
              <a:lnSpc>
                <a:spcPct val="112000"/>
              </a:lnSpc>
            </a:pP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573016"/>
            <a:ext cx="3810532" cy="273405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5148064" y="3825044"/>
            <a:ext cx="720080" cy="25202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68144" y="355094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Locally fitting ellipsoid</a:t>
            </a:r>
            <a:endParaRPr lang="el-GR" sz="2000" dirty="0">
              <a:latin typeface="+mn-lt"/>
            </a:endParaRPr>
          </a:p>
        </p:txBody>
      </p:sp>
      <p:sp>
        <p:nvSpPr>
          <p:cNvPr id="16" name="Arc 15"/>
          <p:cNvSpPr/>
          <p:nvPr/>
        </p:nvSpPr>
        <p:spPr>
          <a:xfrm>
            <a:off x="5508104" y="4509120"/>
            <a:ext cx="756084" cy="1368152"/>
          </a:xfrm>
          <a:prstGeom prst="arc">
            <a:avLst>
              <a:gd name="adj1" fmla="val 16200000"/>
              <a:gd name="adj2" fmla="val 5339919"/>
            </a:avLst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6264188" y="4993141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area of best fit</a:t>
            </a:r>
            <a:endParaRPr lang="el-GR" sz="2000" dirty="0">
              <a:latin typeface="+mn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321872" y="5951527"/>
            <a:ext cx="576064" cy="17777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49764" y="5951527"/>
            <a:ext cx="972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geoid</a:t>
            </a:r>
            <a:endParaRPr lang="el-GR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795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/>
              <a:t>Υψομετρία - Σχέσεις Υψομέτρων </a:t>
            </a:r>
            <a:r>
              <a:rPr lang="el-GR" dirty="0"/>
              <a:t/>
            </a:r>
            <a:br>
              <a:rPr lang="el-GR" dirty="0"/>
            </a:br>
            <a:r>
              <a:rPr lang="el-GR" sz="2800" b="0" dirty="0"/>
              <a:t>(</a:t>
            </a:r>
            <a:r>
              <a:rPr lang="el-GR" sz="2800" b="0" dirty="0" smtClean="0"/>
              <a:t>2 </a:t>
            </a:r>
            <a:r>
              <a:rPr lang="el-GR" sz="2800" b="0" dirty="0"/>
              <a:t>από </a:t>
            </a:r>
            <a:r>
              <a:rPr lang="el-GR" sz="2800" b="0" dirty="0" smtClean="0"/>
              <a:t>6)</a:t>
            </a:r>
            <a:endParaRPr lang="el-GR" sz="2800" b="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b="1" dirty="0" smtClean="0"/>
              <a:t>Earth Surfaces</a:t>
            </a:r>
            <a:endParaRPr lang="el-GR" sz="2600" b="1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683568" y="1844824"/>
            <a:ext cx="7643108" cy="3772427"/>
            <a:chOff x="683568" y="1844824"/>
            <a:chExt cx="7643108" cy="377242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507" y="1844824"/>
              <a:ext cx="7478169" cy="377242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788024" y="1844824"/>
              <a:ext cx="2448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34D0F"/>
                  </a:solidFill>
                  <a:latin typeface="+mn-lt"/>
                </a:rPr>
                <a:t>Topographic Surface</a:t>
              </a:r>
              <a:endParaRPr lang="el-GR" sz="2000" dirty="0">
                <a:solidFill>
                  <a:srgbClr val="034D0F"/>
                </a:solidFill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3568" y="3077728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820000"/>
                  </a:solidFill>
                  <a:latin typeface="+mn-lt"/>
                </a:rPr>
                <a:t>Ellipsoid Surface</a:t>
              </a:r>
              <a:endParaRPr lang="el-GR" sz="2000" dirty="0">
                <a:solidFill>
                  <a:srgbClr val="820000"/>
                </a:solidFill>
                <a:latin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32040" y="4293096"/>
              <a:ext cx="17126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333399"/>
                  </a:solidFill>
                  <a:latin typeface="+mn-lt"/>
                </a:rPr>
                <a:t>Geoid Surface</a:t>
              </a:r>
              <a:endParaRPr lang="el-GR" sz="2000" dirty="0">
                <a:solidFill>
                  <a:srgbClr val="333399"/>
                </a:solidFill>
                <a:latin typeface="+mn-lt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741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/>
              <a:t>Υψομετρία - Σχέσεις Υψομέτρων </a:t>
            </a:r>
            <a:br>
              <a:rPr lang="el-GR" sz="3800" dirty="0"/>
            </a:br>
            <a:r>
              <a:rPr lang="el-GR" sz="2800" b="0" dirty="0"/>
              <a:t>(</a:t>
            </a:r>
            <a:r>
              <a:rPr lang="en-US" sz="2800" b="0" dirty="0" smtClean="0"/>
              <a:t>3</a:t>
            </a:r>
            <a:r>
              <a:rPr lang="el-GR" sz="2800" b="0" dirty="0" smtClean="0"/>
              <a:t> από 6) 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435280" cy="4032448"/>
          </a:xfrm>
        </p:spPr>
        <p:txBody>
          <a:bodyPr>
            <a:normAutofit/>
          </a:bodyPr>
          <a:lstStyle/>
          <a:p>
            <a:pPr marL="0" indent="0">
              <a:lnSpc>
                <a:spcPct val="112000"/>
              </a:lnSpc>
              <a:spcBef>
                <a:spcPts val="3000"/>
              </a:spcBef>
              <a:buNone/>
            </a:pPr>
            <a:r>
              <a:rPr lang="el-GR" sz="2400" b="1" dirty="0"/>
              <a:t>Υψόμετρα ή αποχές του γεωειδούς (Ν): </a:t>
            </a:r>
            <a:r>
              <a:rPr lang="el-GR" sz="2400" dirty="0"/>
              <a:t>η διαφορά (αποχή) μεταξύ γεωειδούς και ελλειψοειδούς κατά μήκος της </a:t>
            </a:r>
            <a:r>
              <a:rPr lang="el-GR" sz="2400" dirty="0" smtClean="0"/>
              <a:t>καθέτου.</a:t>
            </a:r>
            <a:endParaRPr lang="el-GR" sz="2400" dirty="0"/>
          </a:p>
          <a:p>
            <a:pPr marL="0" indent="0">
              <a:lnSpc>
                <a:spcPct val="112000"/>
              </a:lnSpc>
              <a:spcBef>
                <a:spcPts val="3000"/>
              </a:spcBef>
              <a:buNone/>
            </a:pPr>
            <a:r>
              <a:rPr lang="el-GR" sz="2400" b="1" dirty="0"/>
              <a:t>Γεωμετρικό υψόμετρο (h):</a:t>
            </a:r>
            <a:r>
              <a:rPr lang="el-GR" sz="2400" dirty="0"/>
              <a:t> η απόσταση του σημείου του γήινου </a:t>
            </a:r>
            <a:r>
              <a:rPr lang="el-GR" sz="2400" dirty="0" err="1"/>
              <a:t>αναγλύφου</a:t>
            </a:r>
            <a:r>
              <a:rPr lang="el-GR" sz="2400" dirty="0"/>
              <a:t> από το ελλειψοειδές κατά μήκος της </a:t>
            </a:r>
            <a:r>
              <a:rPr lang="el-GR" sz="2400" dirty="0" smtClean="0"/>
              <a:t>καθέτου.</a:t>
            </a:r>
            <a:endParaRPr lang="el-GR" sz="2400" dirty="0"/>
          </a:p>
          <a:p>
            <a:pPr marL="0" indent="0">
              <a:lnSpc>
                <a:spcPct val="112000"/>
              </a:lnSpc>
              <a:spcBef>
                <a:spcPts val="3000"/>
              </a:spcBef>
              <a:buNone/>
            </a:pPr>
            <a:r>
              <a:rPr lang="el-GR" sz="2400" b="1" dirty="0"/>
              <a:t>Ορθομετρικό υψόμετρο (H): </a:t>
            </a:r>
            <a:r>
              <a:rPr lang="el-GR" sz="2400" dirty="0"/>
              <a:t>η απόσταση του σημείου του γήινου </a:t>
            </a:r>
            <a:r>
              <a:rPr lang="el-GR" sz="2400" dirty="0" err="1"/>
              <a:t>αναγλύφου</a:t>
            </a:r>
            <a:r>
              <a:rPr lang="el-GR" sz="2400" dirty="0"/>
              <a:t> από το γεωειδές κατά μήκος της </a:t>
            </a:r>
            <a:r>
              <a:rPr lang="el-GR" sz="2400" dirty="0" err="1" smtClean="0"/>
              <a:t>κατακορύφου</a:t>
            </a:r>
            <a:r>
              <a:rPr lang="el-GR" sz="2400" dirty="0" smtClean="0"/>
              <a:t>.</a:t>
            </a:r>
            <a:endParaRPr lang="el-GR" sz="2400" dirty="0"/>
          </a:p>
          <a:p>
            <a:pPr>
              <a:lnSpc>
                <a:spcPct val="112000"/>
              </a:lnSpc>
            </a:pP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096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/>
              <a:t>Υψομετρία - Σχέσεις Υψομέτρων </a:t>
            </a:r>
            <a:r>
              <a:rPr lang="el-GR" dirty="0"/>
              <a:t/>
            </a:r>
            <a:br>
              <a:rPr lang="el-GR" dirty="0"/>
            </a:br>
            <a:r>
              <a:rPr lang="el-GR" sz="2800" b="0" dirty="0"/>
              <a:t>(</a:t>
            </a:r>
            <a:r>
              <a:rPr lang="en-US" sz="2800" b="0" dirty="0" smtClean="0"/>
              <a:t>4</a:t>
            </a:r>
            <a:r>
              <a:rPr lang="el-GR" sz="2800" b="0" dirty="0" smtClean="0"/>
              <a:t> από 6) </a:t>
            </a:r>
            <a:endParaRPr lang="el-GR" sz="28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7236296" y="185963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h= H+ </a:t>
            </a:r>
            <a:r>
              <a:rPr lang="en-US" sz="2400" i="1" dirty="0" smtClean="0">
                <a:latin typeface="+mn-lt"/>
              </a:rPr>
              <a:t>N</a:t>
            </a:r>
            <a:endParaRPr lang="el-GR" sz="2400" i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pic>
        <p:nvPicPr>
          <p:cNvPr id="3" name="Picture 2" descr="Principal of levelling with G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448" y="1124744"/>
            <a:ext cx="5095875" cy="50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123728" y="6237722"/>
            <a:ext cx="4591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Principal of levelling with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GPS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EGMlab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a scientific software for determining the gravity and gradient components from global geopotential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models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CC BY-NC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2.5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20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Ανάλυση Παρουσίασης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/>
              <a:t>Επιφάνειες αναφοράς στην Τοπογραφία και στη </a:t>
            </a:r>
            <a:r>
              <a:rPr lang="el-GR" sz="2400" dirty="0" smtClean="0"/>
              <a:t>Γεωδαισία,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Επίπεδο, Ελλειψοειδές εκ περιστροφής, </a:t>
            </a:r>
            <a:r>
              <a:rPr lang="el-GR" sz="2400" dirty="0" smtClean="0"/>
              <a:t>Γεωειδές,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Καταλληλότητα επιφανειών στην αναπαράσταση της φυσικής </a:t>
            </a:r>
            <a:r>
              <a:rPr lang="el-GR" sz="2400" dirty="0" smtClean="0"/>
              <a:t>πραγματικότητας,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Υψομετρία – Σχέσεις </a:t>
            </a:r>
            <a:r>
              <a:rPr lang="el-GR" sz="2400" dirty="0" smtClean="0"/>
              <a:t>υψομέτρων,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Το ελλειψοειδές μοντέλο της </a:t>
            </a:r>
            <a:r>
              <a:rPr lang="el-GR" sz="2400" dirty="0" smtClean="0"/>
              <a:t>Γης.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3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/>
              <a:t>Υψομετρία - Σχέσεις Υψομέτρων </a:t>
            </a:r>
            <a:r>
              <a:rPr lang="el-GR" dirty="0"/>
              <a:t/>
            </a:r>
            <a:br>
              <a:rPr lang="el-GR" dirty="0"/>
            </a:br>
            <a:r>
              <a:rPr lang="el-GR" sz="2800" b="0" dirty="0"/>
              <a:t>(</a:t>
            </a:r>
            <a:r>
              <a:rPr lang="el-GR" sz="2800" b="0" dirty="0" smtClean="0"/>
              <a:t>5 από 6) 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2000"/>
              </a:lnSpc>
              <a:spcBef>
                <a:spcPts val="2400"/>
              </a:spcBef>
              <a:buNone/>
            </a:pPr>
            <a:r>
              <a:rPr lang="el-GR" sz="2400" b="1" dirty="0"/>
              <a:t>Υψόμετρα ή αποχές του γεωειδούς (Ν): </a:t>
            </a:r>
            <a:r>
              <a:rPr lang="el-GR" sz="2400" dirty="0"/>
              <a:t>προσδιορίζονται από </a:t>
            </a:r>
            <a:r>
              <a:rPr lang="el-GR" sz="2400" dirty="0" err="1"/>
              <a:t>βαρυτημετρικές</a:t>
            </a:r>
            <a:r>
              <a:rPr lang="el-GR" sz="2400" dirty="0"/>
              <a:t>, δορυφορικές, </a:t>
            </a:r>
            <a:r>
              <a:rPr lang="el-GR" sz="2400" dirty="0" err="1"/>
              <a:t>αστρογεωδαιτικές</a:t>
            </a:r>
            <a:r>
              <a:rPr lang="el-GR" sz="2400" dirty="0"/>
              <a:t> παρατηρήσεις ή με δεδομένα </a:t>
            </a:r>
            <a:r>
              <a:rPr lang="el-GR" sz="2400" dirty="0" smtClean="0"/>
              <a:t>συνδυασμού.</a:t>
            </a:r>
            <a:endParaRPr lang="el-GR" sz="2400" dirty="0"/>
          </a:p>
          <a:p>
            <a:pPr marL="0" indent="0">
              <a:lnSpc>
                <a:spcPct val="112000"/>
              </a:lnSpc>
              <a:spcBef>
                <a:spcPts val="2400"/>
              </a:spcBef>
              <a:buNone/>
            </a:pPr>
            <a:r>
              <a:rPr lang="el-GR" sz="2400" b="1" dirty="0"/>
              <a:t>Γεωμετρικό υψόμετρο (h): </a:t>
            </a:r>
            <a:r>
              <a:rPr lang="el-GR" sz="2400" dirty="0"/>
              <a:t>όχι άμεσα μετρήσιμο μέγεθος (κλασική γεωδαισία). Άμεσα μετρήσιμο. Από συστήματα (GNSS - GPS, GLONASS, GALILEO</a:t>
            </a:r>
            <a:r>
              <a:rPr lang="el-GR" sz="2400" dirty="0" smtClean="0"/>
              <a:t>).</a:t>
            </a:r>
            <a:endParaRPr lang="el-GR" sz="2400" dirty="0"/>
          </a:p>
          <a:p>
            <a:pPr marL="0" indent="0">
              <a:lnSpc>
                <a:spcPct val="112000"/>
              </a:lnSpc>
              <a:spcBef>
                <a:spcPts val="2400"/>
              </a:spcBef>
              <a:buNone/>
            </a:pPr>
            <a:r>
              <a:rPr lang="el-GR" sz="2400" b="1" dirty="0"/>
              <a:t>Ορθομετρικό υψόμετρο (H):</a:t>
            </a:r>
            <a:r>
              <a:rPr lang="el-GR" sz="2400" dirty="0"/>
              <a:t> Το άμεσα μετρήσιμο υψόμετρο (χωροστάθμηση). Ενδιαφέρον για κάθε τοπογραφική και γεωδαιτική εργασία και για το σύνολο των τεχνικών ανθρώπινων </a:t>
            </a:r>
            <a:r>
              <a:rPr lang="el-GR" sz="2400" dirty="0" smtClean="0"/>
              <a:t>έργων.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853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/>
              <a:t>Υψομετρία - Σχέσεις Υψομέτρων </a:t>
            </a:r>
            <a:r>
              <a:rPr lang="el-GR" dirty="0"/>
              <a:t/>
            </a:r>
            <a:br>
              <a:rPr lang="el-GR" dirty="0"/>
            </a:br>
            <a:r>
              <a:rPr lang="el-GR" sz="2800" b="0" dirty="0"/>
              <a:t>(</a:t>
            </a:r>
            <a:r>
              <a:rPr lang="el-GR" sz="2800" b="0" dirty="0" smtClean="0"/>
              <a:t>6 </a:t>
            </a:r>
            <a:r>
              <a:rPr lang="el-GR" sz="2800" b="0" dirty="0"/>
              <a:t>από </a:t>
            </a:r>
            <a:r>
              <a:rPr lang="el-GR" sz="2800" b="0" dirty="0" smtClean="0"/>
              <a:t>6)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pPr marL="0" indent="0">
              <a:lnSpc>
                <a:spcPct val="112000"/>
              </a:lnSpc>
              <a:spcBef>
                <a:spcPts val="6000"/>
              </a:spcBef>
              <a:buNone/>
            </a:pPr>
            <a:r>
              <a:rPr lang="el-GR" sz="2400" u="sng" dirty="0"/>
              <a:t>Μεγάλη σημασία της γνώσης της αποχής του γεωειδούς: </a:t>
            </a:r>
            <a:r>
              <a:rPr lang="el-GR" sz="2400" dirty="0"/>
              <a:t>σύνδεση άμεσα μετρήσιμων </a:t>
            </a:r>
            <a:r>
              <a:rPr lang="el-GR" sz="2400" dirty="0" err="1"/>
              <a:t>πλεόν</a:t>
            </a:r>
            <a:r>
              <a:rPr lang="el-GR" sz="2400" dirty="0"/>
              <a:t> γεωμετρικών υψομέτρων (GPS) με τα ορθομετρικά </a:t>
            </a:r>
            <a:r>
              <a:rPr lang="el-GR" sz="2400" dirty="0" smtClean="0"/>
              <a:t>υψόμετρα,</a:t>
            </a:r>
          </a:p>
          <a:p>
            <a:pPr marL="0" indent="0" algn="ctr">
              <a:lnSpc>
                <a:spcPct val="112000"/>
              </a:lnSpc>
              <a:spcBef>
                <a:spcPts val="6000"/>
              </a:spcBef>
              <a:buNone/>
            </a:pPr>
            <a:r>
              <a:rPr lang="el-GR" sz="2600" b="1" dirty="0" smtClean="0"/>
              <a:t>ΥΨΟΜΕΤΡΙΑ </a:t>
            </a:r>
            <a:r>
              <a:rPr lang="el-GR" sz="2600" b="1" dirty="0"/>
              <a:t>ΜΕ </a:t>
            </a:r>
            <a:r>
              <a:rPr lang="el-GR" sz="2600" b="1" dirty="0" smtClean="0"/>
              <a:t>GPS</a:t>
            </a:r>
          </a:p>
          <a:p>
            <a:pPr marL="0" indent="0">
              <a:lnSpc>
                <a:spcPct val="112000"/>
              </a:lnSpc>
              <a:spcBef>
                <a:spcPts val="3000"/>
              </a:spcBef>
              <a:buNone/>
            </a:pPr>
            <a:r>
              <a:rPr lang="el-GR" sz="2400" dirty="0" err="1" smtClean="0"/>
              <a:t>Συνόρθωση</a:t>
            </a:r>
            <a:r>
              <a:rPr lang="el-GR" sz="2400" dirty="0" smtClean="0"/>
              <a:t> </a:t>
            </a:r>
            <a:r>
              <a:rPr lang="el-GR" sz="2400" dirty="0"/>
              <a:t>με κλασικές παρατηρήσεις: αναγωγές στο ελλειψοειδές και στο προβολικό </a:t>
            </a:r>
            <a:r>
              <a:rPr lang="el-GR" sz="2400" dirty="0" smtClean="0"/>
              <a:t>επίπεδο.</a:t>
            </a:r>
            <a:endParaRPr lang="el-GR" sz="2400" dirty="0"/>
          </a:p>
          <a:p>
            <a:pPr>
              <a:lnSpc>
                <a:spcPct val="112000"/>
              </a:lnSpc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367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 smtClean="0"/>
              <a:t>Ελλειψοειδές </a:t>
            </a:r>
            <a:r>
              <a:rPr lang="el-GR" sz="3800" dirty="0" smtClean="0"/>
              <a:t>μοντέλο της </a:t>
            </a:r>
            <a:r>
              <a:rPr lang="el-GR" sz="3800" dirty="0" smtClean="0"/>
              <a:t>Γης </a:t>
            </a:r>
            <a:br>
              <a:rPr lang="el-GR" sz="3800" dirty="0" smtClean="0"/>
            </a:br>
            <a:r>
              <a:rPr lang="el-GR" sz="2800" b="0" dirty="0" smtClean="0"/>
              <a:t>(1 από</a:t>
            </a:r>
            <a:r>
              <a:rPr lang="en-US" sz="2800" b="0" dirty="0" smtClean="0"/>
              <a:t> 10)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2000"/>
              </a:lnSpc>
              <a:spcBef>
                <a:spcPts val="0"/>
              </a:spcBef>
              <a:buNone/>
            </a:pPr>
            <a:r>
              <a:rPr lang="el-GR" sz="2600" b="1" dirty="0"/>
              <a:t>Άμεσος στόχος της Γεωδαισίας: </a:t>
            </a:r>
            <a:endParaRPr lang="el-GR" sz="2600" b="1" dirty="0" smtClean="0"/>
          </a:p>
          <a:p>
            <a:pPr marL="0" indent="0">
              <a:lnSpc>
                <a:spcPct val="112000"/>
              </a:lnSpc>
              <a:spcBef>
                <a:spcPts val="1200"/>
              </a:spcBef>
              <a:buNone/>
            </a:pPr>
            <a:r>
              <a:rPr lang="el-GR" sz="2400" dirty="0" smtClean="0"/>
              <a:t>Προσδιορισμός </a:t>
            </a:r>
            <a:r>
              <a:rPr lang="el-GR" sz="2400" dirty="0"/>
              <a:t>συντεταγμένων πάνω στην επιφάνεια της Γης ή στην καλύτερη προσέγγισή </a:t>
            </a:r>
            <a:r>
              <a:rPr lang="el-GR" sz="2400" dirty="0" smtClean="0"/>
              <a:t>της.</a:t>
            </a:r>
            <a:endParaRPr lang="el-GR" sz="2400" dirty="0"/>
          </a:p>
          <a:p>
            <a:pPr marL="0" indent="0">
              <a:lnSpc>
                <a:spcPct val="112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el-GR" sz="2400" b="1" dirty="0" smtClean="0"/>
              <a:t>Δύο μεθοδολογίες:</a:t>
            </a:r>
            <a:endParaRPr lang="el-GR" sz="2400" b="1" dirty="0"/>
          </a:p>
          <a:p>
            <a:pPr marL="514350" indent="-514350">
              <a:lnSpc>
                <a:spcPct val="112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sz="2400" b="1" dirty="0" smtClean="0"/>
              <a:t>Μοντέρνα </a:t>
            </a:r>
            <a:r>
              <a:rPr lang="el-GR" sz="2400" b="1" dirty="0"/>
              <a:t>Γεωδαισία: </a:t>
            </a:r>
            <a:r>
              <a:rPr lang="el-GR" sz="2400" dirty="0"/>
              <a:t>Χ, Υ, Ζ καρτεσιανές συντεταγμένες από GNSS. Η επιφάνεια του ελλειψοειδούς χρησιμοποιείται εκ των υστέρων για το μετασχηματισμό στο προβολικό επίπεδο του </a:t>
            </a:r>
            <a:r>
              <a:rPr lang="el-GR" sz="2400" dirty="0" smtClean="0"/>
              <a:t>χάρτη,</a:t>
            </a:r>
            <a:endParaRPr lang="el-GR" sz="2400" dirty="0"/>
          </a:p>
          <a:p>
            <a:pPr marL="514350" indent="-514350">
              <a:lnSpc>
                <a:spcPct val="112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l-GR" sz="2400" b="1" dirty="0" smtClean="0"/>
              <a:t>Κλασική </a:t>
            </a:r>
            <a:r>
              <a:rPr lang="el-GR" sz="2400" b="1" dirty="0"/>
              <a:t>Γεωδαισία: </a:t>
            </a:r>
            <a:r>
              <a:rPr lang="el-GR" sz="2400" dirty="0"/>
              <a:t>Μετρήσεις γωνιών και αποστάσεων: επιφάνεια αναφοράς ελλειψοειδές: </a:t>
            </a:r>
            <a:r>
              <a:rPr lang="el-GR" sz="2400" dirty="0" smtClean="0"/>
              <a:t>αναγωγές.</a:t>
            </a:r>
            <a:endParaRPr lang="el-GR" sz="2400" dirty="0"/>
          </a:p>
          <a:p>
            <a:pPr>
              <a:lnSpc>
                <a:spcPct val="112000"/>
              </a:lnSpc>
            </a:pPr>
            <a:endParaRPr lang="el-GR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9552" y="1700808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954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/>
              <a:t>Ελλειψοειδές μοντέλο της Γης </a:t>
            </a:r>
            <a:br>
              <a:rPr lang="el-GR" sz="3800" dirty="0"/>
            </a:br>
            <a:r>
              <a:rPr lang="el-GR" sz="2800" b="0" dirty="0" smtClean="0"/>
              <a:t>(2 </a:t>
            </a:r>
            <a:r>
              <a:rPr lang="el-GR" sz="2800" b="0" dirty="0"/>
              <a:t>από</a:t>
            </a:r>
            <a:r>
              <a:rPr lang="en-US" sz="2800" b="0" dirty="0"/>
              <a:t> 10)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600" y="1412775"/>
            <a:ext cx="4626439" cy="5040560"/>
          </a:xfrm>
        </p:spPr>
        <p:txBody>
          <a:bodyPr/>
          <a:lstStyle/>
          <a:p>
            <a:pPr marL="0" indent="0">
              <a:lnSpc>
                <a:spcPct val="112000"/>
              </a:lnSpc>
              <a:spcBef>
                <a:spcPts val="3000"/>
              </a:spcBef>
              <a:buNone/>
            </a:pPr>
            <a:r>
              <a:rPr lang="el-GR" sz="2400" b="1" dirty="0"/>
              <a:t>Καρτεσιανό (</a:t>
            </a:r>
            <a:r>
              <a:rPr lang="el-GR" sz="2400" b="1" dirty="0" err="1"/>
              <a:t>τρισορθογώνιο</a:t>
            </a:r>
            <a:r>
              <a:rPr lang="el-GR" sz="2400" b="1" dirty="0"/>
              <a:t>) σύστημα </a:t>
            </a:r>
            <a:r>
              <a:rPr lang="el-GR" sz="2400" b="1" dirty="0" smtClean="0"/>
              <a:t>αναφοράς</a:t>
            </a:r>
            <a:endParaRPr lang="el-GR" sz="2400" b="1" dirty="0"/>
          </a:p>
          <a:p>
            <a:pPr marL="0" indent="0">
              <a:lnSpc>
                <a:spcPct val="112000"/>
              </a:lnSpc>
              <a:spcBef>
                <a:spcPts val="3000"/>
              </a:spcBef>
              <a:buNone/>
            </a:pPr>
            <a:r>
              <a:rPr lang="el-GR" sz="2400" b="1" dirty="0"/>
              <a:t>Αρχή </a:t>
            </a:r>
            <a:r>
              <a:rPr lang="el-GR" sz="2400" dirty="0"/>
              <a:t>το κέντρο του ελλειψοειδούς αναφοράς (Ο</a:t>
            </a:r>
            <a:r>
              <a:rPr lang="el-GR" sz="2400" dirty="0" smtClean="0"/>
              <a:t>).</a:t>
            </a:r>
            <a:endParaRPr lang="el-GR" sz="2400" dirty="0"/>
          </a:p>
          <a:p>
            <a:pPr marL="0" indent="0">
              <a:lnSpc>
                <a:spcPct val="112000"/>
              </a:lnSpc>
              <a:spcBef>
                <a:spcPts val="3000"/>
              </a:spcBef>
              <a:buNone/>
            </a:pPr>
            <a:r>
              <a:rPr lang="el-GR" sz="2400" b="1" dirty="0"/>
              <a:t>Άξονας ΟΖ</a:t>
            </a:r>
            <a:r>
              <a:rPr lang="el-GR" sz="2400" dirty="0"/>
              <a:t>: Από τους πόλους του ελλειψοειδούς, ταυτίζεται ή είναι σχεδόν παράλληλος με το γήινο άξονα </a:t>
            </a:r>
            <a:r>
              <a:rPr lang="el-GR" sz="2400" dirty="0" smtClean="0"/>
              <a:t>περιστροφής.</a:t>
            </a:r>
            <a:endParaRPr lang="el-GR" sz="2400" dirty="0"/>
          </a:p>
          <a:p>
            <a:pPr>
              <a:lnSpc>
                <a:spcPct val="112000"/>
              </a:lnSpc>
            </a:pP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2775"/>
            <a:ext cx="4388926" cy="310516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5604692" y="2347139"/>
            <a:ext cx="191444" cy="50579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88024" y="1700808"/>
            <a:ext cx="1633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Μεσημ</a:t>
            </a:r>
            <a:r>
              <a:rPr lang="el-GR" dirty="0">
                <a:latin typeface="+mn-lt"/>
              </a:rPr>
              <a:t>β</a:t>
            </a:r>
            <a:r>
              <a:rPr lang="el-GR" dirty="0" smtClean="0">
                <a:latin typeface="+mn-lt"/>
              </a:rPr>
              <a:t>ρινός </a:t>
            </a:r>
            <a:r>
              <a:rPr lang="en-US" dirty="0" err="1" smtClean="0">
                <a:latin typeface="+mn-lt"/>
              </a:rPr>
              <a:t>Geenwich</a:t>
            </a:r>
            <a:endParaRPr lang="el-GR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3644640"/>
            <a:ext cx="1225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Ισημερινός </a:t>
            </a:r>
            <a:endParaRPr lang="el-GR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34315" y="4581128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Earth ellipsoid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Bartek444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95536" y="2276872"/>
            <a:ext cx="41764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778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/>
              <a:t>Ελλειψοειδές μοντέλο της Γης </a:t>
            </a:r>
            <a:br>
              <a:rPr lang="el-GR" sz="3800" dirty="0"/>
            </a:br>
            <a:r>
              <a:rPr lang="el-GR" sz="2800" b="0" dirty="0" smtClean="0"/>
              <a:t>(3 </a:t>
            </a:r>
            <a:r>
              <a:rPr lang="el-GR" sz="2800" b="0" dirty="0"/>
              <a:t>από</a:t>
            </a:r>
            <a:r>
              <a:rPr lang="en-US" sz="2800" b="0" dirty="0"/>
              <a:t> 10)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00" y="1411200"/>
            <a:ext cx="4333962" cy="4752528"/>
          </a:xfrm>
        </p:spPr>
        <p:txBody>
          <a:bodyPr/>
          <a:lstStyle/>
          <a:p>
            <a:pPr marL="0" indent="0">
              <a:lnSpc>
                <a:spcPct val="112000"/>
              </a:lnSpc>
              <a:spcBef>
                <a:spcPts val="5400"/>
              </a:spcBef>
              <a:buNone/>
            </a:pPr>
            <a:r>
              <a:rPr lang="el-GR" sz="2400" b="1" dirty="0"/>
              <a:t>Καρτεσιανό (</a:t>
            </a:r>
            <a:r>
              <a:rPr lang="el-GR" sz="2400" b="1" dirty="0" err="1"/>
              <a:t>τρισορθογώνιο</a:t>
            </a:r>
            <a:r>
              <a:rPr lang="el-GR" sz="2400" b="1" dirty="0"/>
              <a:t>) σύστημα </a:t>
            </a:r>
            <a:r>
              <a:rPr lang="el-GR" sz="2400" b="1" dirty="0" smtClean="0"/>
              <a:t>αναφοράς</a:t>
            </a:r>
            <a:endParaRPr lang="el-GR" sz="2400" b="1" dirty="0"/>
          </a:p>
          <a:p>
            <a:pPr marL="0" indent="0">
              <a:lnSpc>
                <a:spcPct val="112000"/>
              </a:lnSpc>
              <a:spcBef>
                <a:spcPts val="2400"/>
              </a:spcBef>
              <a:buNone/>
            </a:pPr>
            <a:r>
              <a:rPr lang="el-GR" sz="2400" b="1" dirty="0"/>
              <a:t>Άξονας ΟΧ</a:t>
            </a:r>
            <a:r>
              <a:rPr lang="el-GR" sz="2400" dirty="0"/>
              <a:t>: Διέρχεται συνήθως από την τομή του ισημερινού επιπέδου με το επίπεδο που διέρχεται από το </a:t>
            </a:r>
            <a:r>
              <a:rPr lang="el-GR" sz="2400" dirty="0" smtClean="0"/>
              <a:t>μεσημβρινό του </a:t>
            </a:r>
            <a:r>
              <a:rPr lang="el-GR" sz="2400" dirty="0" err="1" smtClean="0"/>
              <a:t>Greenwich</a:t>
            </a:r>
            <a:r>
              <a:rPr lang="el-GR" sz="2400" dirty="0" smtClean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8760"/>
            <a:ext cx="458291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444382" y="2276872"/>
            <a:ext cx="191444" cy="50579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27714" y="1630540"/>
            <a:ext cx="1633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Μεσημ</a:t>
            </a:r>
            <a:r>
              <a:rPr lang="el-GR" dirty="0">
                <a:latin typeface="+mn-lt"/>
              </a:rPr>
              <a:t>β</a:t>
            </a:r>
            <a:r>
              <a:rPr lang="el-GR" dirty="0" smtClean="0">
                <a:latin typeface="+mn-lt"/>
              </a:rPr>
              <a:t>ρινός </a:t>
            </a:r>
            <a:r>
              <a:rPr lang="en-US" dirty="0" err="1" smtClean="0">
                <a:latin typeface="+mn-lt"/>
              </a:rPr>
              <a:t>Geenwich</a:t>
            </a:r>
            <a:endParaRPr lang="el-GR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3644640"/>
            <a:ext cx="1225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Ισημερινός </a:t>
            </a:r>
            <a:endParaRPr lang="el-GR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92525" y="4581128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Earth ellipsoid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Bartek444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95536" y="2276872"/>
            <a:ext cx="41764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306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/>
              <a:t>Ελλειψοειδές μοντέλο της Γης </a:t>
            </a:r>
            <a:br>
              <a:rPr lang="el-GR" sz="3800" dirty="0"/>
            </a:br>
            <a:r>
              <a:rPr lang="el-GR" sz="2800" b="0" dirty="0" smtClean="0"/>
              <a:t>(4 </a:t>
            </a:r>
            <a:r>
              <a:rPr lang="el-GR" sz="2800" b="0" dirty="0"/>
              <a:t>από</a:t>
            </a:r>
            <a:r>
              <a:rPr lang="en-US" sz="2800" b="0" dirty="0"/>
              <a:t> 10)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00" y="1411200"/>
            <a:ext cx="3970784" cy="3469556"/>
          </a:xfrm>
        </p:spPr>
        <p:txBody>
          <a:bodyPr/>
          <a:lstStyle/>
          <a:p>
            <a:pPr marL="0" indent="0">
              <a:lnSpc>
                <a:spcPct val="112000"/>
              </a:lnSpc>
              <a:spcBef>
                <a:spcPts val="4800"/>
              </a:spcBef>
              <a:buNone/>
            </a:pPr>
            <a:r>
              <a:rPr lang="el-GR" sz="2400" b="1" dirty="0"/>
              <a:t>Καρτεσιανό (</a:t>
            </a:r>
            <a:r>
              <a:rPr lang="el-GR" sz="2400" b="1" dirty="0" err="1"/>
              <a:t>τρισορθογώνιο</a:t>
            </a:r>
            <a:r>
              <a:rPr lang="el-GR" sz="2400" b="1" dirty="0"/>
              <a:t>) σύστημα </a:t>
            </a:r>
            <a:r>
              <a:rPr lang="el-GR" sz="2400" b="1" dirty="0" smtClean="0"/>
              <a:t>αναφοράς</a:t>
            </a:r>
            <a:endParaRPr lang="el-GR" sz="2400" b="1" dirty="0"/>
          </a:p>
          <a:p>
            <a:pPr marL="0" indent="0">
              <a:lnSpc>
                <a:spcPct val="112000"/>
              </a:lnSpc>
              <a:spcBef>
                <a:spcPts val="2400"/>
              </a:spcBef>
              <a:buNone/>
            </a:pPr>
            <a:r>
              <a:rPr lang="el-GR" sz="2400" b="1" dirty="0"/>
              <a:t>Άξονας ΟY: </a:t>
            </a:r>
            <a:r>
              <a:rPr lang="el-GR" sz="2400" dirty="0"/>
              <a:t>Συμπληρώνει κάθετα το </a:t>
            </a:r>
            <a:r>
              <a:rPr lang="el-GR" sz="2400" dirty="0" err="1"/>
              <a:t>τρισορθογώνιο</a:t>
            </a:r>
            <a:r>
              <a:rPr lang="el-GR" sz="2400" dirty="0"/>
              <a:t> </a:t>
            </a:r>
            <a:r>
              <a:rPr lang="el-GR" sz="2400" dirty="0" smtClean="0"/>
              <a:t>σύστημα.</a:t>
            </a:r>
            <a:endParaRPr lang="el-G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512" y="1196751"/>
            <a:ext cx="4578350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348660" y="2132856"/>
            <a:ext cx="191444" cy="50579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31992" y="1507721"/>
            <a:ext cx="1633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Μεσημ</a:t>
            </a:r>
            <a:r>
              <a:rPr lang="el-GR" dirty="0">
                <a:latin typeface="+mn-lt"/>
              </a:rPr>
              <a:t>β</a:t>
            </a:r>
            <a:r>
              <a:rPr lang="el-GR" dirty="0" smtClean="0">
                <a:latin typeface="+mn-lt"/>
              </a:rPr>
              <a:t>ρινός </a:t>
            </a:r>
            <a:r>
              <a:rPr lang="en-US" dirty="0" err="1" smtClean="0">
                <a:latin typeface="+mn-lt"/>
              </a:rPr>
              <a:t>Geenwich</a:t>
            </a:r>
            <a:endParaRPr lang="el-GR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3573016"/>
            <a:ext cx="1225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Ισημερινός </a:t>
            </a:r>
            <a:endParaRPr lang="el-GR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30803" y="4581128"/>
            <a:ext cx="24997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Earth ellipsoid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Bartek444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95536" y="2276872"/>
            <a:ext cx="41764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059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/>
              <a:t>Ελλειψοειδές μοντέλο της Γης </a:t>
            </a:r>
            <a:br>
              <a:rPr lang="el-GR" sz="3800" dirty="0"/>
            </a:br>
            <a:r>
              <a:rPr lang="el-GR" sz="2800" b="0" dirty="0" smtClean="0"/>
              <a:t>(5 </a:t>
            </a:r>
            <a:r>
              <a:rPr lang="el-GR" sz="2800" b="0" dirty="0"/>
              <a:t>από</a:t>
            </a:r>
            <a:r>
              <a:rPr lang="en-US" sz="2800" b="0" dirty="0"/>
              <a:t> 10)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520280"/>
          </a:xfrm>
        </p:spPr>
        <p:txBody>
          <a:bodyPr/>
          <a:lstStyle/>
          <a:p>
            <a:pPr marL="0" indent="0">
              <a:spcBef>
                <a:spcPts val="3000"/>
              </a:spcBef>
              <a:buNone/>
            </a:pPr>
            <a:r>
              <a:rPr lang="el-GR" sz="2600" b="1" dirty="0"/>
              <a:t>Σύστημα ελλειψοειδών συντεταγμένων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l-GR" sz="2400" b="1" dirty="0" smtClean="0"/>
              <a:t>Μεσημβρινό </a:t>
            </a:r>
            <a:r>
              <a:rPr lang="el-GR" sz="2400" b="1" dirty="0"/>
              <a:t>επίπεδο</a:t>
            </a:r>
            <a:r>
              <a:rPr lang="el-GR" sz="2400" dirty="0"/>
              <a:t>: επίπεδο που περιέχει το μικρό </a:t>
            </a:r>
            <a:r>
              <a:rPr lang="el-GR" sz="2400" dirty="0" err="1" smtClean="0"/>
              <a:t>ημιάξονα</a:t>
            </a:r>
            <a:r>
              <a:rPr lang="el-GR" sz="2400" dirty="0" smtClean="0"/>
              <a:t>.</a:t>
            </a:r>
            <a:endParaRPr lang="el-GR" sz="2400" dirty="0"/>
          </a:p>
          <a:p>
            <a:pPr marL="0" indent="0">
              <a:spcBef>
                <a:spcPts val="3000"/>
              </a:spcBef>
              <a:buNone/>
            </a:pPr>
            <a:r>
              <a:rPr lang="el-GR" sz="2400" b="1" dirty="0"/>
              <a:t>Παράλληλο επίπεδο</a:t>
            </a:r>
            <a:r>
              <a:rPr lang="el-GR" sz="2400" dirty="0"/>
              <a:t>: επίπεδο κάθετο στο μικρό </a:t>
            </a:r>
            <a:r>
              <a:rPr lang="el-GR" sz="2400" dirty="0" err="1" smtClean="0"/>
              <a:t>ημιάξονα</a:t>
            </a:r>
            <a:r>
              <a:rPr lang="el-GR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9552" y="1700808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pic>
        <p:nvPicPr>
          <p:cNvPr id="2050" name="Picture 2" descr="Ellipsoid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3356992"/>
            <a:ext cx="452437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/>
          <p:nvPr/>
        </p:nvSpPr>
        <p:spPr>
          <a:xfrm>
            <a:off x="3311860" y="6400748"/>
            <a:ext cx="25202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Ellipsoid </a:t>
            </a:r>
            <a:r>
              <a:rPr lang="en-US" sz="1200" dirty="0" smtClean="0">
                <a:latin typeface="+mn-lt"/>
                <a:hlinkClick r:id="rId4"/>
              </a:rPr>
              <a:t>321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 </a:t>
            </a:r>
            <a:r>
              <a:rPr lang="en-US" sz="1200" dirty="0" err="1">
                <a:latin typeface="+mn-lt"/>
                <a:hlinkClick r:id="rId5" tooltip="User:RaySys"/>
              </a:rPr>
              <a:t>RaySys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630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/>
              <a:t>Ελλειψοειδές μοντέλο της Γης </a:t>
            </a:r>
            <a:br>
              <a:rPr lang="el-GR" sz="3800" dirty="0"/>
            </a:br>
            <a:r>
              <a:rPr lang="el-GR" sz="2800" b="0" dirty="0" smtClean="0"/>
              <a:t>(6 </a:t>
            </a:r>
            <a:r>
              <a:rPr lang="el-GR" sz="2800" b="0" dirty="0"/>
              <a:t>από</a:t>
            </a:r>
            <a:r>
              <a:rPr lang="en-US" sz="2800" b="0" dirty="0"/>
              <a:t> 10)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3754760" cy="4536504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b="1" dirty="0"/>
              <a:t>Μεσημβρινοί</a:t>
            </a:r>
            <a:r>
              <a:rPr lang="el-GR" sz="2400" dirty="0"/>
              <a:t>: καμπύλες γραμμές με άκρα τους </a:t>
            </a:r>
            <a:r>
              <a:rPr lang="el-GR" sz="2400" dirty="0" smtClean="0"/>
              <a:t>πόλους.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b="1" dirty="0"/>
              <a:t>Παράλληλοι</a:t>
            </a:r>
            <a:r>
              <a:rPr lang="el-GR" sz="2400" dirty="0"/>
              <a:t>: κύκλοι κάθετοι στον μικρό </a:t>
            </a:r>
            <a:r>
              <a:rPr lang="el-GR" sz="2400" dirty="0" err="1" smtClean="0"/>
              <a:t>ημιάξονα</a:t>
            </a:r>
            <a:r>
              <a:rPr lang="el-GR" sz="2400" dirty="0"/>
              <a:t>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Μέγιστος παράλληλος ο </a:t>
            </a:r>
            <a:r>
              <a:rPr lang="el-GR" sz="2400" dirty="0" smtClean="0"/>
              <a:t>ισημερινός.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Μεσημβρινοί ελλείψεις ίσης </a:t>
            </a:r>
            <a:r>
              <a:rPr lang="el-GR" sz="2400" dirty="0" smtClean="0"/>
              <a:t>περιμέτρου.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  <p:pic>
        <p:nvPicPr>
          <p:cNvPr id="6" name="Picture 2" descr="Ellipsoid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452437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/>
          <p:nvPr/>
        </p:nvSpPr>
        <p:spPr>
          <a:xfrm>
            <a:off x="5286015" y="4600548"/>
            <a:ext cx="25202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Ellipsoid </a:t>
            </a:r>
            <a:r>
              <a:rPr lang="en-US" sz="1200" dirty="0" smtClean="0">
                <a:latin typeface="+mn-lt"/>
                <a:hlinkClick r:id="rId3"/>
              </a:rPr>
              <a:t>321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 </a:t>
            </a:r>
            <a:r>
              <a:rPr lang="en-US" sz="1200" dirty="0" err="1">
                <a:latin typeface="+mn-lt"/>
                <a:hlinkClick r:id="rId4" tooltip="User:RaySys"/>
              </a:rPr>
              <a:t>RaySys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595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/>
              <a:t>Ελλειψοειδές μοντέλο της Γης </a:t>
            </a:r>
            <a:br>
              <a:rPr lang="el-GR" sz="3800" dirty="0"/>
            </a:br>
            <a:r>
              <a:rPr lang="el-GR" sz="2800" b="0" dirty="0" smtClean="0"/>
              <a:t>(7 </a:t>
            </a:r>
            <a:r>
              <a:rPr lang="el-GR" sz="2800" b="0" dirty="0"/>
              <a:t>από</a:t>
            </a:r>
            <a:r>
              <a:rPr lang="en-US" sz="2800" b="0" dirty="0"/>
              <a:t> 10)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676456" cy="1296144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Κάθε σημείο πάνω στο ελλειψοειδές είναι τομή </a:t>
            </a:r>
            <a:r>
              <a:rPr lang="el-GR" sz="2400" dirty="0" err="1"/>
              <a:t>ένος</a:t>
            </a:r>
            <a:r>
              <a:rPr lang="el-GR" sz="2400" dirty="0"/>
              <a:t> μεσημβρινού και ενός παραλλήλου (ελλειψοειδείς συντεταγμένες</a:t>
            </a:r>
            <a:r>
              <a:rPr lang="el-GR" sz="2400" dirty="0" smtClean="0"/>
              <a:t>).</a:t>
            </a:r>
            <a:endParaRPr lang="el-GR" sz="2400" dirty="0"/>
          </a:p>
          <a:p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04862"/>
            <a:ext cx="4510829" cy="37444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31840" y="5968424"/>
            <a:ext cx="3170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Geoid und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Erdkoordinaten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Mathematicus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197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/>
              <a:t>Ελλειψοειδές μοντέλο της Γης </a:t>
            </a:r>
            <a:br>
              <a:rPr lang="el-GR" sz="3800" dirty="0"/>
            </a:br>
            <a:r>
              <a:rPr lang="el-GR" sz="2800" b="0" dirty="0" smtClean="0"/>
              <a:t>(8 </a:t>
            </a:r>
            <a:r>
              <a:rPr lang="el-GR" sz="2800" b="0" dirty="0"/>
              <a:t>από</a:t>
            </a:r>
            <a:r>
              <a:rPr lang="en-US" sz="2800" b="0" dirty="0"/>
              <a:t> 10)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304256"/>
          </a:xfrm>
        </p:spPr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b="1" dirty="0"/>
              <a:t>Πλάτος (φ): </a:t>
            </a:r>
            <a:r>
              <a:rPr lang="el-GR" sz="2400" dirty="0"/>
              <a:t>η γωνία που σχηματίζει η κάθετος στο ελλειψοειδές με το ισημερινό επίπεδο, πάνω στο μεσημβρινό επίπεδο</a:t>
            </a:r>
            <a:r>
              <a:rPr lang="el-GR" sz="2400" dirty="0" smtClean="0"/>
              <a:t>.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b="1" dirty="0"/>
              <a:t>Μήκος (λ): </a:t>
            </a:r>
            <a:r>
              <a:rPr lang="el-GR" sz="2400" dirty="0"/>
              <a:t>η δίεδρη γωνία που σχηματίζουν το μηδενικό μεσημβρινό επίπεδο (</a:t>
            </a:r>
            <a:r>
              <a:rPr lang="el-GR" sz="2400" dirty="0" err="1"/>
              <a:t>Greenwich</a:t>
            </a:r>
            <a:r>
              <a:rPr lang="el-GR" sz="2400" dirty="0"/>
              <a:t>) και το μεσημβρινό επίπεδο του </a:t>
            </a:r>
            <a:r>
              <a:rPr lang="el-GR" sz="2400" dirty="0" smtClean="0"/>
              <a:t>σημείου.</a:t>
            </a:r>
            <a:endParaRPr lang="el-GR" sz="2400" dirty="0"/>
          </a:p>
          <a:p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84984"/>
            <a:ext cx="364510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87824" y="6205856"/>
            <a:ext cx="3170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Geoid und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Erdkoordinaten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Mathematicus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652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 smtClean="0"/>
              <a:t>Μοντέλα </a:t>
            </a:r>
            <a:r>
              <a:rPr lang="el-GR" sz="3800" dirty="0" smtClean="0"/>
              <a:t>και επιφάνειες αναφοράς</a:t>
            </a:r>
            <a:r>
              <a:rPr lang="en-US" sz="3800" dirty="0" smtClean="0"/>
              <a:t> </a:t>
            </a:r>
            <a:r>
              <a:rPr lang="el-GR" sz="3800" dirty="0" smtClean="0"/>
              <a:t/>
            </a:r>
            <a:br>
              <a:rPr lang="el-GR" sz="3800" dirty="0" smtClean="0"/>
            </a:br>
            <a:r>
              <a:rPr lang="en-US" sz="2800" b="0" dirty="0" smtClean="0"/>
              <a:t>(1 </a:t>
            </a:r>
            <a:r>
              <a:rPr lang="el-GR" sz="2800" b="0" dirty="0" smtClean="0"/>
              <a:t>από 13)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600" b="1" dirty="0"/>
              <a:t>Στόχος της Γεωδαισίας</a:t>
            </a:r>
            <a:r>
              <a:rPr lang="el-GR" sz="2600" dirty="0"/>
              <a:t>: </a:t>
            </a:r>
            <a:endParaRPr lang="en-US" sz="2600" dirty="0" smtClean="0"/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 smtClean="0"/>
              <a:t>Η </a:t>
            </a:r>
            <a:r>
              <a:rPr lang="el-GR" sz="2400" dirty="0"/>
              <a:t>προσέγγιση του σχήματος της Γης και του γήινου πεδίου βαρύτητας και η έκφρασή του με κατάλληλες μαθηματικές </a:t>
            </a:r>
            <a:r>
              <a:rPr lang="el-GR" sz="2400" dirty="0" smtClean="0"/>
              <a:t>σχέσεις.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Γήινο ανάγλυφο: πολύπλοκη επιφάνεια. Απαίτηση άπειρων σημείων με γνωστές </a:t>
            </a:r>
            <a:r>
              <a:rPr lang="el-GR" sz="2400" dirty="0" smtClean="0"/>
              <a:t>συντεταγμένες.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Πραγματικός χώρος των μετρήσεων ακατάλληλος από μαθηματική σκοπιά ως επιφάνεια αναφοράς </a:t>
            </a:r>
            <a:r>
              <a:rPr lang="el-GR" sz="2400" dirty="0" smtClean="0"/>
              <a:t>– μοντέλο.</a:t>
            </a:r>
            <a:endParaRPr lang="en-US" sz="2400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539552" y="5517232"/>
            <a:ext cx="8064896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dirty="0">
                <a:latin typeface="+mn-lt"/>
              </a:rPr>
              <a:t>Ζητείται μια επιφάνεια αναφοράς για την αναγωγή των </a:t>
            </a:r>
            <a:r>
              <a:rPr lang="el-GR" sz="2400" dirty="0" smtClean="0">
                <a:latin typeface="+mn-lt"/>
              </a:rPr>
              <a:t>μετρήσεων.</a:t>
            </a:r>
            <a:endParaRPr lang="el-GR" sz="2400" dirty="0"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9552" y="1716832"/>
            <a:ext cx="30963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9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/>
              <a:t>Ελλειψοειδές μοντέλο της Γης </a:t>
            </a:r>
            <a:br>
              <a:rPr lang="el-GR" sz="3800" dirty="0"/>
            </a:br>
            <a:r>
              <a:rPr lang="el-GR" sz="2800" b="0" dirty="0" smtClean="0"/>
              <a:t>(9 </a:t>
            </a:r>
            <a:r>
              <a:rPr lang="el-GR" sz="2800" b="0" dirty="0"/>
              <a:t>από</a:t>
            </a:r>
            <a:r>
              <a:rPr lang="en-US" sz="2800" b="0" dirty="0"/>
              <a:t> 10)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83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b="1" dirty="0" smtClean="0"/>
              <a:t>Εύρη </a:t>
            </a:r>
            <a:r>
              <a:rPr lang="el-GR" sz="2600" b="1" dirty="0"/>
              <a:t>τιμών ελλειψοειδών πλατών και </a:t>
            </a:r>
            <a:r>
              <a:rPr lang="el-GR" sz="2600" b="1" dirty="0" smtClean="0"/>
              <a:t>μηκών</a:t>
            </a:r>
            <a:endParaRPr lang="en-US" sz="2600" b="1" dirty="0" smtClean="0"/>
          </a:p>
          <a:p>
            <a:pPr marL="0" indent="0">
              <a:buNone/>
            </a:pPr>
            <a:endParaRPr lang="el-GR" sz="2400" dirty="0"/>
          </a:p>
          <a:p>
            <a:pPr algn="ctr"/>
            <a:endParaRPr lang="el-G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99800" y="1916831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- 90⁰ ≤ </a:t>
            </a:r>
            <a:r>
              <a:rPr lang="el-GR" sz="2400" dirty="0" err="1" smtClean="0">
                <a:latin typeface="Cambria Math" pitchFamily="18" charset="0"/>
                <a:ea typeface="Cambria Math" pitchFamily="18" charset="0"/>
              </a:rPr>
              <a:t>φ≤</a:t>
            </a:r>
            <a:r>
              <a:rPr lang="el-GR" sz="2400" dirty="0" smtClean="0">
                <a:latin typeface="Cambria Math" pitchFamily="18" charset="0"/>
                <a:ea typeface="Cambria Math" pitchFamily="18" charset="0"/>
              </a:rPr>
              <a:t> + 90⁰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</a:t>
            </a:r>
            <a:endParaRPr lang="el-GR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9800" y="2758845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ambria Math" pitchFamily="18" charset="0"/>
                <a:ea typeface="Cambria Math" pitchFamily="18" charset="0"/>
              </a:rPr>
              <a:t>φ=0⁰ </a:t>
            </a:r>
            <a:r>
              <a:rPr lang="el-GR" sz="2400" dirty="0" smtClean="0">
                <a:latin typeface="+mn-lt"/>
                <a:ea typeface="Cambria Math" pitchFamily="18" charset="0"/>
              </a:rPr>
              <a:t>ισημερινός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</a:t>
            </a:r>
            <a:endParaRPr lang="el-GR" sz="2400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9800" y="3406843"/>
                <a:ext cx="2348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 smtClean="0">
                    <a:latin typeface="Cambria Math" pitchFamily="18" charset="0"/>
                    <a:ea typeface="Cambria Math" pitchFamily="18" charset="0"/>
                  </a:rPr>
                  <a:t>φ=</a:t>
                </a:r>
                <a14:m>
                  <m:oMath xmlns:m="http://schemas.openxmlformats.org/officeDocument/2006/math">
                    <m:r>
                      <a:rPr lang="el-GR" sz="2400" i="1" smtClean="0"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el-GR" sz="2400" dirty="0" smtClean="0">
                    <a:latin typeface="Cambria Math" pitchFamily="18" charset="0"/>
                    <a:ea typeface="Cambria Math" pitchFamily="18" charset="0"/>
                  </a:rPr>
                  <a:t>90⁰ </a:t>
                </a:r>
                <a:r>
                  <a:rPr lang="el-GR" sz="2400" dirty="0" smtClean="0">
                    <a:latin typeface="+mn-lt"/>
                    <a:ea typeface="Cambria Math" pitchFamily="18" charset="0"/>
                  </a:rPr>
                  <a:t>πόλοι</a:t>
                </a:r>
                <a:endParaRPr lang="el-GR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800" y="3406843"/>
                <a:ext cx="2348840" cy="46166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3886" t="-13158" b="-28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99800" y="4221088"/>
            <a:ext cx="2980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ambria Math" pitchFamily="18" charset="0"/>
                <a:ea typeface="Cambria Math" pitchFamily="18" charset="0"/>
              </a:rPr>
              <a:t>φ=40⁰ 30’ </a:t>
            </a:r>
            <a:r>
              <a:rPr lang="el-GR" sz="2400" i="1" dirty="0" smtClean="0">
                <a:latin typeface="Cambria Math" pitchFamily="18" charset="0"/>
                <a:ea typeface="Cambria Math" pitchFamily="18" charset="0"/>
              </a:rPr>
              <a:t>Ν </a:t>
            </a:r>
            <a:r>
              <a:rPr lang="en-US" sz="2400" dirty="0">
                <a:latin typeface="+mn-lt"/>
                <a:ea typeface="Cambria Math" pitchFamily="18" charset="0"/>
              </a:rPr>
              <a:t> </a:t>
            </a:r>
            <a:endParaRPr lang="el-GR" sz="2400" dirty="0">
              <a:latin typeface="+mn-lt"/>
              <a:ea typeface="Cambria Math" pitchFamily="18" charset="0"/>
            </a:endParaRPr>
          </a:p>
          <a:p>
            <a:r>
              <a:rPr lang="en-US" sz="2400" dirty="0" smtClean="0">
                <a:latin typeface="+mn-lt"/>
                <a:ea typeface="Cambria Math" pitchFamily="18" charset="0"/>
              </a:rPr>
              <a:t>North, </a:t>
            </a:r>
            <a:r>
              <a:rPr lang="el-GR" sz="2400" dirty="0" smtClean="0">
                <a:latin typeface="+mn-lt"/>
                <a:ea typeface="Cambria Math" pitchFamily="18" charset="0"/>
              </a:rPr>
              <a:t>Βόρειο Πλάτος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</a:t>
            </a:r>
            <a:endParaRPr lang="el-GR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9800" y="5229200"/>
            <a:ext cx="2980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ambria Math" pitchFamily="18" charset="0"/>
                <a:ea typeface="Cambria Math" pitchFamily="18" charset="0"/>
              </a:rPr>
              <a:t>φ=40⁰ 30’ </a:t>
            </a:r>
            <a:r>
              <a:rPr lang="en-US" sz="2400" i="1" dirty="0" smtClean="0">
                <a:latin typeface="Cambria Math" pitchFamily="18" charset="0"/>
                <a:ea typeface="Cambria Math" pitchFamily="18" charset="0"/>
              </a:rPr>
              <a:t>S</a:t>
            </a:r>
            <a:r>
              <a:rPr lang="el-GR" sz="24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dirty="0" smtClean="0">
                <a:latin typeface="+mn-lt"/>
                <a:ea typeface="Cambria Math" pitchFamily="18" charset="0"/>
              </a:rPr>
              <a:t> </a:t>
            </a:r>
            <a:endParaRPr lang="el-GR" sz="2400" dirty="0">
              <a:latin typeface="+mn-lt"/>
              <a:ea typeface="Cambria Math" pitchFamily="18" charset="0"/>
            </a:endParaRPr>
          </a:p>
          <a:p>
            <a:r>
              <a:rPr lang="en-US" sz="2400" dirty="0" smtClean="0">
                <a:latin typeface="+mn-lt"/>
                <a:ea typeface="Cambria Math" pitchFamily="18" charset="0"/>
              </a:rPr>
              <a:t>South, </a:t>
            </a:r>
            <a:r>
              <a:rPr lang="el-GR" sz="2400" dirty="0" smtClean="0">
                <a:latin typeface="+mn-lt"/>
                <a:ea typeface="Cambria Math" pitchFamily="18" charset="0"/>
              </a:rPr>
              <a:t>Νότιο Πλάτος</a:t>
            </a:r>
            <a:endParaRPr lang="el-GR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0216" y="275356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0⁰ ≤ </a:t>
            </a:r>
            <a:r>
              <a:rPr lang="el-GR" sz="2400" dirty="0" err="1">
                <a:latin typeface="Cambria Math" pitchFamily="18" charset="0"/>
                <a:ea typeface="Cambria Math" pitchFamily="18" charset="0"/>
              </a:rPr>
              <a:t>λ</a:t>
            </a:r>
            <a:r>
              <a:rPr lang="el-GR" sz="2400" dirty="0" err="1" smtClean="0">
                <a:latin typeface="Cambria Math" pitchFamily="18" charset="0"/>
                <a:ea typeface="Cambria Math" pitchFamily="18" charset="0"/>
              </a:rPr>
              <a:t>≤</a:t>
            </a:r>
            <a:r>
              <a:rPr lang="el-GR" sz="2400" dirty="0" smtClean="0">
                <a:latin typeface="Cambria Math" pitchFamily="18" charset="0"/>
                <a:ea typeface="Cambria Math" pitchFamily="18" charset="0"/>
              </a:rPr>
              <a:t> + 360⁰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</a:t>
            </a:r>
            <a:endParaRPr lang="el-GR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0216" y="4221088"/>
            <a:ext cx="3268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ambria Math" pitchFamily="18" charset="0"/>
                <a:ea typeface="Cambria Math" pitchFamily="18" charset="0"/>
              </a:rPr>
              <a:t>λ=23⁰ Ε</a:t>
            </a:r>
            <a:endParaRPr lang="el-GR" sz="2400" dirty="0">
              <a:latin typeface="+mn-lt"/>
              <a:ea typeface="Cambria Math" pitchFamily="18" charset="0"/>
            </a:endParaRPr>
          </a:p>
          <a:p>
            <a:r>
              <a:rPr lang="en-US" sz="2400" dirty="0" smtClean="0">
                <a:latin typeface="+mn-lt"/>
                <a:ea typeface="Cambria Math" pitchFamily="18" charset="0"/>
              </a:rPr>
              <a:t>East, </a:t>
            </a:r>
            <a:r>
              <a:rPr lang="el-GR" sz="2400" dirty="0" smtClean="0">
                <a:latin typeface="+mn-lt"/>
                <a:ea typeface="Cambria Math" pitchFamily="18" charset="0"/>
              </a:rPr>
              <a:t>Ανατολικό Μήκος</a:t>
            </a:r>
            <a:endParaRPr lang="el-GR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0216" y="5229199"/>
            <a:ext cx="35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ambria Math" pitchFamily="18" charset="0"/>
                <a:ea typeface="Cambria Math" pitchFamily="18" charset="0"/>
              </a:rPr>
              <a:t>λ=20⁰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W = -20⁰ = 340⁰</a:t>
            </a:r>
            <a:endParaRPr lang="el-GR" sz="2400" dirty="0">
              <a:latin typeface="Cambria Math" pitchFamily="18" charset="0"/>
              <a:ea typeface="Cambria Math" pitchFamily="18" charset="0"/>
            </a:endParaRPr>
          </a:p>
          <a:p>
            <a:r>
              <a:rPr lang="en-US" sz="2400" dirty="0" smtClean="0">
                <a:latin typeface="+mn-lt"/>
                <a:ea typeface="Cambria Math" pitchFamily="18" charset="0"/>
              </a:rPr>
              <a:t>East, </a:t>
            </a:r>
            <a:r>
              <a:rPr lang="el-GR" sz="2400" dirty="0" smtClean="0">
                <a:latin typeface="+mn-lt"/>
                <a:ea typeface="Cambria Math" pitchFamily="18" charset="0"/>
              </a:rPr>
              <a:t>Ανατολικό Μήκος</a:t>
            </a:r>
            <a:endParaRPr lang="el-GR" sz="2400" dirty="0"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39552" y="1700808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31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/>
              <a:t>Ελλειψοειδές μοντέλο της Γης </a:t>
            </a:r>
            <a:br>
              <a:rPr lang="el-GR" sz="3800" dirty="0"/>
            </a:br>
            <a:r>
              <a:rPr lang="el-GR" sz="2800" b="0" dirty="0"/>
              <a:t>(</a:t>
            </a:r>
            <a:r>
              <a:rPr lang="el-GR" sz="2800" b="0" dirty="0" smtClean="0"/>
              <a:t>10 </a:t>
            </a:r>
            <a:r>
              <a:rPr lang="el-GR" sz="2800" b="0" dirty="0"/>
              <a:t>από</a:t>
            </a:r>
            <a:r>
              <a:rPr lang="en-US" sz="2800" b="0" dirty="0"/>
              <a:t> 10)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3600"/>
              </a:spcBef>
              <a:buNone/>
            </a:pPr>
            <a:r>
              <a:rPr lang="el-GR" sz="2400" dirty="0"/>
              <a:t>Χρήση διαφορετικών ελλειψοειδών αναφοράς: ίδρυση διαφορετικών γεωδαιτικών συστημάτων αναφοράς (</a:t>
            </a:r>
            <a:r>
              <a:rPr lang="el-GR" sz="2400" dirty="0" err="1" smtClean="0"/>
              <a:t>datum</a:t>
            </a:r>
            <a:r>
              <a:rPr lang="el-GR" sz="2400" dirty="0" smtClean="0"/>
              <a:t>).</a:t>
            </a:r>
            <a:endParaRPr lang="en-US" sz="2400" dirty="0" smtClean="0"/>
          </a:p>
          <a:p>
            <a:pPr marL="0" indent="0">
              <a:spcBef>
                <a:spcPts val="3600"/>
              </a:spcBef>
              <a:buNone/>
            </a:pPr>
            <a:r>
              <a:rPr lang="el-GR" sz="2400" dirty="0" smtClean="0"/>
              <a:t>Πρόβλημα </a:t>
            </a:r>
            <a:r>
              <a:rPr lang="el-GR" sz="2400" dirty="0"/>
              <a:t>η ενοποίηση των διαφορετικών γεωδαιτικών </a:t>
            </a:r>
            <a:r>
              <a:rPr lang="el-GR" sz="2400" dirty="0" err="1"/>
              <a:t>datum</a:t>
            </a:r>
            <a:r>
              <a:rPr lang="el-GR" sz="2400" dirty="0"/>
              <a:t> των </a:t>
            </a:r>
            <a:r>
              <a:rPr lang="el-GR" sz="2400" dirty="0" smtClean="0"/>
              <a:t>κρατών.</a:t>
            </a:r>
            <a:endParaRPr lang="el-GR" sz="2400" dirty="0"/>
          </a:p>
          <a:p>
            <a:pPr marL="0" indent="0">
              <a:spcBef>
                <a:spcPts val="3600"/>
              </a:spcBef>
              <a:buNone/>
            </a:pPr>
            <a:r>
              <a:rPr lang="el-GR" sz="2400" dirty="0"/>
              <a:t>Ιδέες για ένα παγκόσμιο ενοποιημένο </a:t>
            </a:r>
            <a:r>
              <a:rPr lang="el-GR" sz="2400" dirty="0" err="1"/>
              <a:t>datum</a:t>
            </a:r>
            <a:r>
              <a:rPr lang="el-GR" sz="2400" dirty="0"/>
              <a:t> (οριζόντιο και κατακόρυφο</a:t>
            </a:r>
            <a:r>
              <a:rPr lang="el-GR" sz="2400" dirty="0" smtClean="0"/>
              <a:t>).</a:t>
            </a:r>
            <a:endParaRPr lang="el-GR" sz="2400" dirty="0"/>
          </a:p>
          <a:p>
            <a:pPr marL="0" indent="0">
              <a:spcBef>
                <a:spcPts val="3600"/>
              </a:spcBef>
              <a:buNone/>
            </a:pPr>
            <a:r>
              <a:rPr lang="el-GR" sz="2400" dirty="0"/>
              <a:t>Διεθνώς αποδεκτό το ελλειψοειδές του γεωκεντρικού συστήματος </a:t>
            </a:r>
            <a:r>
              <a:rPr lang="el-GR" sz="2400" dirty="0" smtClean="0"/>
              <a:t>GRS80.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195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Περίληψη </a:t>
            </a:r>
            <a:r>
              <a:rPr lang="el-GR" smtClean="0"/>
              <a:t>- Συμπεράσματα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5400"/>
              </a:spcBef>
            </a:pPr>
            <a:r>
              <a:rPr lang="el-GR" sz="2400" dirty="0"/>
              <a:t>Μοντέλα αναφοράς και αναπαράστασης της γήινης επιφάνειας (επίπεδο, γεωειδές, ελλειψοειδές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5400"/>
              </a:spcBef>
            </a:pPr>
            <a:r>
              <a:rPr lang="el-GR" sz="2400" dirty="0"/>
              <a:t>Πλεονεκτήματα και μειονεκτήματα των </a:t>
            </a:r>
            <a:r>
              <a:rPr lang="el-GR" sz="2400" dirty="0" smtClean="0"/>
              <a:t>επιφανειών,</a:t>
            </a:r>
            <a:endParaRPr lang="el-GR" sz="2400" dirty="0"/>
          </a:p>
          <a:p>
            <a:pPr>
              <a:spcBef>
                <a:spcPts val="5400"/>
              </a:spcBef>
            </a:pPr>
            <a:r>
              <a:rPr lang="el-GR" sz="2400" dirty="0"/>
              <a:t>Σχέσεις </a:t>
            </a:r>
            <a:r>
              <a:rPr lang="el-GR" sz="2400" dirty="0" smtClean="0"/>
              <a:t>υψομέτρων,</a:t>
            </a:r>
            <a:endParaRPr lang="el-GR" sz="2400" dirty="0"/>
          </a:p>
          <a:p>
            <a:pPr>
              <a:spcBef>
                <a:spcPts val="5400"/>
              </a:spcBef>
            </a:pPr>
            <a:r>
              <a:rPr lang="el-GR" sz="2400" dirty="0"/>
              <a:t>Ελλειψοειδές μοντέλο της </a:t>
            </a:r>
            <a:r>
              <a:rPr lang="el-GR" sz="2400" dirty="0" smtClean="0"/>
              <a:t>Γης.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154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526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333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Βασίλης Δ. </a:t>
            </a:r>
            <a:r>
              <a:rPr lang="el-GR" sz="2000" dirty="0" err="1"/>
              <a:t>Ανδριτσάνος</a:t>
            </a:r>
            <a:endParaRPr lang="el-GR" sz="20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2014</a:t>
            </a:r>
            <a:r>
              <a:rPr lang="el-GR" sz="2000" dirty="0"/>
              <a:t>. Βασίλης Δ. </a:t>
            </a:r>
            <a:r>
              <a:rPr lang="el-GR" sz="2000" dirty="0" err="1" smtClean="0"/>
              <a:t>Ανδριτσάνος</a:t>
            </a:r>
            <a:r>
              <a:rPr lang="el-GR" sz="2000" dirty="0" smtClean="0"/>
              <a:t>. «Γεωδαισία. Ενότητα 2: Μοντέλα και επιφάνειες αναφοράς».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240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445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87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3915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/>
              <a:t>Μοντέλα και επιφάνειες αναφοράς</a:t>
            </a:r>
            <a:r>
              <a:rPr lang="en-US" sz="3800" dirty="0"/>
              <a:t> </a:t>
            </a:r>
            <a:r>
              <a:rPr lang="el-GR" sz="3800" dirty="0"/>
              <a:t/>
            </a:r>
            <a:br>
              <a:rPr lang="el-GR" sz="3800" dirty="0"/>
            </a:br>
            <a:r>
              <a:rPr lang="en-US" sz="2800" b="0" dirty="0" smtClean="0"/>
              <a:t>(</a:t>
            </a:r>
            <a:r>
              <a:rPr lang="el-GR" sz="2800" b="0" dirty="0" smtClean="0"/>
              <a:t>2</a:t>
            </a:r>
            <a:r>
              <a:rPr lang="en-US" sz="2800" b="0" dirty="0" smtClean="0"/>
              <a:t> </a:t>
            </a:r>
            <a:r>
              <a:rPr lang="el-GR" sz="2800" b="0" dirty="0"/>
              <a:t>από 13)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600" b="1" dirty="0"/>
              <a:t>1η </a:t>
            </a:r>
            <a:r>
              <a:rPr lang="el-GR" sz="2600" b="1" dirty="0" smtClean="0"/>
              <a:t>Επιφάνεια αναφοράς: Το οριζόντιο επίπεδο</a:t>
            </a:r>
            <a:endParaRPr lang="el-GR" sz="2600" b="1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Κατάλληλη επιφάνεια για τη μελέτη μικρών γήινων εκτάσεων (</a:t>
            </a:r>
            <a:r>
              <a:rPr lang="el-GR" sz="2400" dirty="0" smtClean="0"/>
              <a:t>5km×5km).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 smtClean="0"/>
              <a:t>Υλοποιείται μέσω της οριζοντίωσης των τοπογραφικών οργάνων: αεροστάθμη οριζοντίωσης.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 smtClean="0"/>
              <a:t>Οι κατακόρυφες </a:t>
            </a:r>
            <a:r>
              <a:rPr lang="el-GR" sz="2400" dirty="0"/>
              <a:t>σε κάθε σημείο του </a:t>
            </a:r>
            <a:r>
              <a:rPr lang="el-GR" sz="2400" dirty="0" smtClean="0"/>
              <a:t>επιπέδου </a:t>
            </a:r>
            <a:r>
              <a:rPr lang="el-GR" sz="2400" dirty="0"/>
              <a:t>αναφοράς είναι παράλληλες μεταξύ τους: αμελητέα η γήινη </a:t>
            </a:r>
            <a:r>
              <a:rPr lang="el-GR" sz="2400" dirty="0" smtClean="0"/>
              <a:t>καμπυλότητα.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cxnSp>
        <p:nvCxnSpPr>
          <p:cNvPr id="5" name="Straight Connector 4"/>
          <p:cNvCxnSpPr/>
          <p:nvPr/>
        </p:nvCxnSpPr>
        <p:spPr>
          <a:xfrm>
            <a:off x="539552" y="1772816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1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/>
              <a:t>Μοντέλα και επιφάνειες αναφοράς</a:t>
            </a:r>
            <a:r>
              <a:rPr lang="en-US" sz="3800" dirty="0"/>
              <a:t> </a:t>
            </a:r>
            <a:r>
              <a:rPr lang="el-GR" sz="3800" dirty="0"/>
              <a:t/>
            </a:r>
            <a:br>
              <a:rPr lang="el-GR" sz="3800" dirty="0"/>
            </a:br>
            <a:r>
              <a:rPr lang="en-US" sz="2800" b="0" dirty="0" smtClean="0"/>
              <a:t>(</a:t>
            </a:r>
            <a:r>
              <a:rPr lang="el-GR" sz="2800" b="0" dirty="0" smtClean="0"/>
              <a:t>3</a:t>
            </a:r>
            <a:r>
              <a:rPr lang="en-US" sz="2800" b="0" dirty="0" smtClean="0"/>
              <a:t> </a:t>
            </a:r>
            <a:r>
              <a:rPr lang="el-GR" sz="2800" b="0" dirty="0"/>
              <a:t>από 13)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600" b="1" dirty="0"/>
              <a:t>1η Επιφάνεια αναφοράς: Το οριζόντιο επίπεδο</a:t>
            </a:r>
          </a:p>
          <a:p>
            <a:pPr>
              <a:spcBef>
                <a:spcPts val="1800"/>
              </a:spcBef>
            </a:pP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179512" y="1844824"/>
            <a:ext cx="431110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1800"/>
              </a:spcBef>
              <a:spcAft>
                <a:spcPts val="0"/>
              </a:spcAft>
            </a:pPr>
            <a:r>
              <a:rPr lang="el-GR" sz="2300" b="1" dirty="0">
                <a:solidFill>
                  <a:prstClr val="black"/>
                </a:solidFill>
                <a:latin typeface="+mn-lt"/>
              </a:rPr>
              <a:t>Πλεονεκτήματα</a:t>
            </a:r>
          </a:p>
          <a:p>
            <a:pPr marL="354013" lvl="0" indent="-354013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</a:pPr>
            <a:r>
              <a:rPr lang="el-GR" sz="2300" dirty="0">
                <a:solidFill>
                  <a:prstClr val="black"/>
                </a:solidFill>
                <a:latin typeface="+mn-lt"/>
              </a:rPr>
              <a:t>Απλή μαθηματική </a:t>
            </a:r>
            <a:r>
              <a:rPr lang="el-GR" sz="2300" dirty="0" smtClean="0">
                <a:solidFill>
                  <a:prstClr val="black"/>
                </a:solidFill>
                <a:latin typeface="+mn-lt"/>
              </a:rPr>
              <a:t>επιφάνεια,</a:t>
            </a:r>
            <a:endParaRPr lang="el-GR" sz="2300" dirty="0">
              <a:solidFill>
                <a:prstClr val="black"/>
              </a:solidFill>
              <a:latin typeface="+mn-lt"/>
            </a:endParaRPr>
          </a:p>
          <a:p>
            <a:pPr marL="354013" lvl="0" indent="-354013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</a:pPr>
            <a:r>
              <a:rPr lang="el-GR" sz="2300" dirty="0">
                <a:solidFill>
                  <a:prstClr val="black"/>
                </a:solidFill>
                <a:latin typeface="+mn-lt"/>
              </a:rPr>
              <a:t>Κατάλληλη για συνήθεις τοπογραφικές </a:t>
            </a:r>
            <a:r>
              <a:rPr lang="el-GR" sz="2300" dirty="0" smtClean="0">
                <a:solidFill>
                  <a:prstClr val="black"/>
                </a:solidFill>
                <a:latin typeface="+mn-lt"/>
              </a:rPr>
              <a:t>εργασίες,</a:t>
            </a:r>
            <a:endParaRPr lang="el-GR" sz="2300" dirty="0">
              <a:solidFill>
                <a:prstClr val="black"/>
              </a:solidFill>
              <a:latin typeface="+mn-lt"/>
            </a:endParaRPr>
          </a:p>
          <a:p>
            <a:pPr marL="354013" lvl="0" indent="-354013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</a:pPr>
            <a:r>
              <a:rPr lang="el-GR" sz="2300" dirty="0">
                <a:solidFill>
                  <a:prstClr val="black"/>
                </a:solidFill>
                <a:latin typeface="+mn-lt"/>
              </a:rPr>
              <a:t>Άμεση υλοποίηση από τα όργανα </a:t>
            </a:r>
            <a:r>
              <a:rPr lang="el-GR" sz="2300" dirty="0" smtClean="0">
                <a:solidFill>
                  <a:prstClr val="black"/>
                </a:solidFill>
                <a:latin typeface="+mn-lt"/>
              </a:rPr>
              <a:t>μετρήσεων.</a:t>
            </a:r>
            <a:endParaRPr lang="el-GR" sz="23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1844824"/>
            <a:ext cx="432048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l-GR" sz="2300" b="1" dirty="0" smtClean="0">
                <a:latin typeface="+mn-lt"/>
              </a:rPr>
              <a:t>Μειονεκτήματα</a:t>
            </a:r>
          </a:p>
          <a:p>
            <a:pPr marL="354013" indent="-354013">
              <a:spcBef>
                <a:spcPts val="1200"/>
              </a:spcBef>
              <a:buFont typeface="+mj-lt"/>
              <a:buAutoNum type="arabicPeriod"/>
            </a:pPr>
            <a:r>
              <a:rPr lang="el-GR" sz="2300" dirty="0" smtClean="0">
                <a:latin typeface="+mn-lt"/>
              </a:rPr>
              <a:t>Ακατάλληλο </a:t>
            </a:r>
            <a:r>
              <a:rPr lang="el-GR" sz="2300" dirty="0">
                <a:latin typeface="+mn-lt"/>
              </a:rPr>
              <a:t>για την αναπαράσταση μεγάλων γήινων </a:t>
            </a:r>
            <a:r>
              <a:rPr lang="el-GR" sz="2300" dirty="0" smtClean="0">
                <a:latin typeface="+mn-lt"/>
              </a:rPr>
              <a:t>εκτάσεων,</a:t>
            </a:r>
            <a:endParaRPr lang="el-GR" sz="2300" dirty="0">
              <a:latin typeface="+mn-lt"/>
            </a:endParaRPr>
          </a:p>
          <a:p>
            <a:pPr marL="354013" indent="-354013">
              <a:spcBef>
                <a:spcPts val="600"/>
              </a:spcBef>
              <a:buFont typeface="+mj-lt"/>
              <a:buAutoNum type="arabicPeriod"/>
            </a:pPr>
            <a:r>
              <a:rPr lang="el-GR" sz="2300" dirty="0" smtClean="0">
                <a:latin typeface="+mn-lt"/>
              </a:rPr>
              <a:t>Γήινη </a:t>
            </a:r>
            <a:r>
              <a:rPr lang="el-GR" sz="2300" dirty="0">
                <a:latin typeface="+mn-lt"/>
              </a:rPr>
              <a:t>καμπυλότητα: καμπυλότητα των </a:t>
            </a:r>
            <a:r>
              <a:rPr lang="el-GR" sz="2300" dirty="0" err="1">
                <a:latin typeface="+mn-lt"/>
              </a:rPr>
              <a:t>ισοδυναμικών</a:t>
            </a:r>
            <a:r>
              <a:rPr lang="el-GR" sz="2300" dirty="0">
                <a:latin typeface="+mn-lt"/>
              </a:rPr>
              <a:t> γραμμών του πεδίου: μη παραλληλία </a:t>
            </a:r>
            <a:r>
              <a:rPr lang="el-GR" sz="2300" dirty="0" err="1" smtClean="0">
                <a:latin typeface="+mn-lt"/>
              </a:rPr>
              <a:t>κατακορύφων</a:t>
            </a:r>
            <a:r>
              <a:rPr lang="el-GR" sz="2300" dirty="0" smtClean="0">
                <a:latin typeface="+mn-lt"/>
              </a:rPr>
              <a:t>,</a:t>
            </a:r>
            <a:endParaRPr lang="el-GR" sz="2300" dirty="0">
              <a:latin typeface="+mn-lt"/>
            </a:endParaRPr>
          </a:p>
          <a:p>
            <a:pPr marL="354013" indent="-354013">
              <a:spcBef>
                <a:spcPts val="600"/>
              </a:spcBef>
              <a:buFont typeface="+mj-lt"/>
              <a:buAutoNum type="arabicPeriod"/>
            </a:pPr>
            <a:r>
              <a:rPr lang="el-GR" sz="2300" dirty="0" smtClean="0">
                <a:latin typeface="+mn-lt"/>
              </a:rPr>
              <a:t>Κάθε </a:t>
            </a:r>
            <a:r>
              <a:rPr lang="el-GR" sz="2300" dirty="0">
                <a:latin typeface="+mn-lt"/>
              </a:rPr>
              <a:t>οριζόντιο επίπεδο και ένα νέο σύστημα αναφοράς: αυθαίρετο και </a:t>
            </a:r>
            <a:r>
              <a:rPr lang="el-GR" sz="2300" dirty="0" smtClean="0">
                <a:latin typeface="+mn-lt"/>
              </a:rPr>
              <a:t>ασύμφορο.</a:t>
            </a:r>
            <a:endParaRPr lang="el-GR" sz="2300" dirty="0"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39552" y="1772816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>
            <a:off x="4490614" y="1772816"/>
            <a:ext cx="0" cy="48965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53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/>
              <a:t>Μοντέλα και επιφάνειες αναφοράς</a:t>
            </a:r>
            <a:r>
              <a:rPr lang="en-US" sz="3800" dirty="0"/>
              <a:t> </a:t>
            </a:r>
            <a:r>
              <a:rPr lang="el-GR" sz="3800" dirty="0"/>
              <a:t/>
            </a:r>
            <a:br>
              <a:rPr lang="el-GR" sz="3800" dirty="0"/>
            </a:br>
            <a:r>
              <a:rPr lang="en-US" sz="2800" b="0" dirty="0" smtClean="0"/>
              <a:t>(</a:t>
            </a:r>
            <a:r>
              <a:rPr lang="el-GR" sz="2800" b="0" dirty="0" smtClean="0"/>
              <a:t>4</a:t>
            </a:r>
            <a:r>
              <a:rPr lang="en-US" sz="2800" b="0" dirty="0" smtClean="0"/>
              <a:t> </a:t>
            </a:r>
            <a:r>
              <a:rPr lang="el-GR" sz="2800" b="0" dirty="0"/>
              <a:t>από 13)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el-GR" sz="2600" b="1" dirty="0"/>
              <a:t>1η Επιφάνεια αναφοράς: Το οριζόντιο επίπεδο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2" t="745"/>
          <a:stretch/>
        </p:blipFill>
        <p:spPr bwMode="auto">
          <a:xfrm rot="157046">
            <a:off x="1565844" y="1954488"/>
            <a:ext cx="6606492" cy="408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39552" y="1772816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Ορθογώνιο 4"/>
          <p:cNvSpPr/>
          <p:nvPr/>
        </p:nvSpPr>
        <p:spPr>
          <a:xfrm>
            <a:off x="2286000" y="621123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200" dirty="0">
                <a:latin typeface="+mn-lt"/>
              </a:rPr>
              <a:t>Δ. </a:t>
            </a:r>
            <a:r>
              <a:rPr lang="el-GR" sz="1200" dirty="0" err="1">
                <a:latin typeface="+mn-lt"/>
              </a:rPr>
              <a:t>Τσούλης</a:t>
            </a:r>
            <a:r>
              <a:rPr lang="el-GR" sz="1200" dirty="0">
                <a:latin typeface="+mn-lt"/>
              </a:rPr>
              <a:t>: "Εισαγωγή στην Τοπογραφία", Εκδόσεις Ζήτη, 2005</a:t>
            </a:r>
          </a:p>
        </p:txBody>
      </p:sp>
    </p:spTree>
    <p:extLst>
      <p:ext uri="{BB962C8B-B14F-4D97-AF65-F5344CB8AC3E}">
        <p14:creationId xmlns:p14="http://schemas.microsoft.com/office/powerpoint/2010/main" val="75520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/>
              <a:t>Μοντέλα και επιφάνειες αναφοράς</a:t>
            </a:r>
            <a:r>
              <a:rPr lang="en-US" sz="3800" dirty="0"/>
              <a:t> </a:t>
            </a:r>
            <a:r>
              <a:rPr lang="el-GR" sz="3800" dirty="0"/>
              <a:t/>
            </a:r>
            <a:br>
              <a:rPr lang="el-GR" sz="3800" dirty="0"/>
            </a:br>
            <a:r>
              <a:rPr lang="en-US" sz="2800" b="0" dirty="0" smtClean="0"/>
              <a:t>(</a:t>
            </a:r>
            <a:r>
              <a:rPr lang="el-GR" sz="2800" b="0" dirty="0" smtClean="0"/>
              <a:t>5</a:t>
            </a:r>
            <a:r>
              <a:rPr lang="en-US" sz="2800" b="0" dirty="0" smtClean="0"/>
              <a:t> </a:t>
            </a:r>
            <a:r>
              <a:rPr lang="el-GR" sz="2800" b="0" dirty="0"/>
              <a:t>από 13)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b="1" dirty="0"/>
              <a:t>2η </a:t>
            </a:r>
            <a:r>
              <a:rPr lang="el-GR" sz="2600" b="1" dirty="0" smtClean="0"/>
              <a:t>Επιφάνεια Αναφοράς: Το Γεωειδές</a:t>
            </a:r>
          </a:p>
          <a:p>
            <a:pPr marL="0" indent="0">
              <a:buNone/>
            </a:pPr>
            <a:r>
              <a:rPr lang="el-GR" sz="2400" dirty="0" smtClean="0"/>
              <a:t>Η </a:t>
            </a:r>
            <a:r>
              <a:rPr lang="el-GR" sz="2400" dirty="0"/>
              <a:t>καλύτερη φυσική προσέγγιση της γήινης επιφάνειας (</a:t>
            </a:r>
            <a:r>
              <a:rPr lang="el-GR" sz="2400" dirty="0" err="1"/>
              <a:t>Listing</a:t>
            </a:r>
            <a:r>
              <a:rPr lang="el-GR" sz="2400" dirty="0"/>
              <a:t>, 1873</a:t>
            </a:r>
            <a:r>
              <a:rPr lang="el-GR" sz="2400" dirty="0" smtClean="0"/>
              <a:t>).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b="1" dirty="0"/>
              <a:t>Το γεωειδές </a:t>
            </a:r>
            <a:r>
              <a:rPr lang="el-GR" sz="2400" dirty="0"/>
              <a:t>προσεγγίζεται από τη μέση στάθμη των θαλασσών σε παγκόσμια κλίμακα, εάν θεωρήσουμε ότι αυτή προεκτείνεται κάτω από τις ηπείρους και εξαιρώντας τις επιδράσεις των παλιρροιών και των θαλασσίων ρευμάτων.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Το γεωειδές αποτελεί </a:t>
            </a:r>
            <a:r>
              <a:rPr lang="el-GR" sz="2400" dirty="0" err="1"/>
              <a:t>ισοδυναμική</a:t>
            </a:r>
            <a:r>
              <a:rPr lang="el-GR" sz="2400" dirty="0"/>
              <a:t> επιφάνεια του γήινου πεδίου βαρύτητας: σε κάθε σημείο του η κατακόρυφη είναι κάθετη στην επιφάνειά του</a:t>
            </a:r>
          </a:p>
          <a:p>
            <a:pPr>
              <a:spcBef>
                <a:spcPts val="2400"/>
              </a:spcBef>
            </a:pP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467544" y="4509120"/>
            <a:ext cx="8208912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" name="Straight Connector 5"/>
          <p:cNvCxnSpPr/>
          <p:nvPr/>
        </p:nvCxnSpPr>
        <p:spPr>
          <a:xfrm>
            <a:off x="539552" y="1700808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3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/>
              <a:t>Μοντέλα και επιφάνειες αναφοράς</a:t>
            </a:r>
            <a:r>
              <a:rPr lang="en-US" sz="3800" dirty="0"/>
              <a:t> </a:t>
            </a:r>
            <a:r>
              <a:rPr lang="el-GR" sz="3800" dirty="0"/>
              <a:t/>
            </a:r>
            <a:br>
              <a:rPr lang="el-GR" sz="3800" dirty="0"/>
            </a:br>
            <a:r>
              <a:rPr lang="en-US" sz="2800" b="0" dirty="0" smtClean="0"/>
              <a:t>(</a:t>
            </a:r>
            <a:r>
              <a:rPr lang="el-GR" sz="2800" b="0" dirty="0" smtClean="0"/>
              <a:t>6</a:t>
            </a:r>
            <a:r>
              <a:rPr lang="en-US" sz="2800" b="0" dirty="0" smtClean="0"/>
              <a:t> </a:t>
            </a:r>
            <a:r>
              <a:rPr lang="el-GR" sz="2800" b="0" dirty="0"/>
              <a:t>από 13)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600" b="1" dirty="0"/>
              <a:t>2η Επιφάνεια Αναφοράς: Το Γεωειδές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694705"/>
            <a:ext cx="3744416" cy="37444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82832" y="5481850"/>
            <a:ext cx="2978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GRACE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globe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animation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Maddox2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</a:p>
        </p:txBody>
      </p:sp>
      <p:sp>
        <p:nvSpPr>
          <p:cNvPr id="7" name="Rectangle 6"/>
          <p:cNvSpPr/>
          <p:nvPr/>
        </p:nvSpPr>
        <p:spPr>
          <a:xfrm>
            <a:off x="2204076" y="5943515"/>
            <a:ext cx="47358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latin typeface="+mn-lt"/>
              </a:rPr>
              <a:t>Το γεωειδές μοντέλο της γήινης επιφάνειας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39552" y="1675297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60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/>
              <a:t>Μοντέλα και επιφάνειες αναφοράς</a:t>
            </a:r>
            <a:r>
              <a:rPr lang="en-US" sz="3800" dirty="0"/>
              <a:t> </a:t>
            </a:r>
            <a:r>
              <a:rPr lang="el-GR" sz="3800" dirty="0"/>
              <a:t/>
            </a:r>
            <a:br>
              <a:rPr lang="el-GR" sz="3800" dirty="0"/>
            </a:br>
            <a:r>
              <a:rPr lang="en-US" sz="2800" b="0" dirty="0" smtClean="0"/>
              <a:t>(</a:t>
            </a:r>
            <a:r>
              <a:rPr lang="el-GR" sz="2800" b="0" dirty="0" smtClean="0"/>
              <a:t>7</a:t>
            </a:r>
            <a:r>
              <a:rPr lang="en-US" sz="2800" b="0" dirty="0" smtClean="0"/>
              <a:t> </a:t>
            </a:r>
            <a:r>
              <a:rPr lang="el-GR" sz="2800" b="0" dirty="0"/>
              <a:t>από 13)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b="1" dirty="0"/>
              <a:t>2η Επιφάνεια Αναφοράς: Το Γεωειδές</a:t>
            </a:r>
          </a:p>
          <a:p>
            <a:endParaRPr lang="el-GR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645" y="1802591"/>
            <a:ext cx="3025783" cy="30197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11127" y="4896503"/>
            <a:ext cx="30753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The Earth seen from Apollo 17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Huntster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199" y="5358168"/>
            <a:ext cx="71755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Η Γη από το διάστημα: 71% υδάτινες επιφάνειες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5805263"/>
            <a:ext cx="8532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Δε διακρίνονται οι ορεινές εξάρσεις: Έστω η γη σφαίρα ακτίνας 30cm: Έβερεστ 0.5 mm!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39552" y="1700808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3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cd3e886ac867f62ee5baafaff612798612f4e"/>
  <p:tag name="ISPRING_RESOURCE_PATHS_HASH_PRESENTER" val="e014be89723093b4ac97c5cb749f4131cdc2c2d"/>
</p:tagLst>
</file>

<file path=ppt/theme/theme1.xml><?xml version="1.0" encoding="utf-8"?>
<a:theme xmlns:a="http://schemas.openxmlformats.org/drawingml/2006/main" name="OC_template_updated">
  <a:themeElements>
    <a:clrScheme name="Προσαρμοσμένο 5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579</TotalTime>
  <Words>2073</Words>
  <Application>Microsoft Office PowerPoint</Application>
  <PresentationFormat>On-screen Show (4:3)</PresentationFormat>
  <Paragraphs>272</Paragraphs>
  <Slides>39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OC_template_updated</vt:lpstr>
      <vt:lpstr>Γεωδαισία</vt:lpstr>
      <vt:lpstr>Ανάλυση Παρουσίασης</vt:lpstr>
      <vt:lpstr>Μοντέλα και επιφάνειες αναφοράς  (1 από 13)</vt:lpstr>
      <vt:lpstr>Μοντέλα και επιφάνειες αναφοράς  (2 από 13)</vt:lpstr>
      <vt:lpstr>Μοντέλα και επιφάνειες αναφοράς  (3 από 13)</vt:lpstr>
      <vt:lpstr>Μοντέλα και επιφάνειες αναφοράς  (4 από 13)</vt:lpstr>
      <vt:lpstr>Μοντέλα και επιφάνειες αναφοράς  (5 από 13)</vt:lpstr>
      <vt:lpstr>Μοντέλα και επιφάνειες αναφοράς  (6 από 13)</vt:lpstr>
      <vt:lpstr>Μοντέλα και επιφάνειες αναφοράς  (7 από 13)</vt:lpstr>
      <vt:lpstr>Μοντέλα και επιφάνειες αναφοράς  (8 από 13)</vt:lpstr>
      <vt:lpstr>Μοντέλα και επιφάνειες αναφοράς  (9 από 13)</vt:lpstr>
      <vt:lpstr>Μοντέλα και επιφάνειες αναφοράς  (10 από 13)</vt:lpstr>
      <vt:lpstr>Μοντέλα και επιφάνειες αναφοράς  (11 από 13)</vt:lpstr>
      <vt:lpstr>Μοντέλα και επιφάνειες αναφοράς  (12 από 13)</vt:lpstr>
      <vt:lpstr>Μοντέλα και επιφάνειες αναφοράς  (13 από 13)</vt:lpstr>
      <vt:lpstr>Υψομετρία - Σχέσεις Υψομέτρων  (1 από 6) </vt:lpstr>
      <vt:lpstr>Υψομετρία - Σχέσεις Υψομέτρων  (2 από 6)</vt:lpstr>
      <vt:lpstr>Υψομετρία - Σχέσεις Υψομέτρων  (3 από 6) </vt:lpstr>
      <vt:lpstr>Υψομετρία - Σχέσεις Υψομέτρων  (4 από 6) </vt:lpstr>
      <vt:lpstr>Υψομετρία - Σχέσεις Υψομέτρων  (5 από 6) </vt:lpstr>
      <vt:lpstr>Υψομετρία - Σχέσεις Υψομέτρων  (6 από 6)</vt:lpstr>
      <vt:lpstr>Ελλειψοειδές μοντέλο της Γης  (1 από 10)</vt:lpstr>
      <vt:lpstr>Ελλειψοειδές μοντέλο της Γης  (2 από 10)</vt:lpstr>
      <vt:lpstr>Ελλειψοειδές μοντέλο της Γης  (3 από 10)</vt:lpstr>
      <vt:lpstr>Ελλειψοειδές μοντέλο της Γης  (4 από 10)</vt:lpstr>
      <vt:lpstr>Ελλειψοειδές μοντέλο της Γης  (5 από 10)</vt:lpstr>
      <vt:lpstr>Ελλειψοειδές μοντέλο της Γης  (6 από 10)</vt:lpstr>
      <vt:lpstr>Ελλειψοειδές μοντέλο της Γης  (7 από 10)</vt:lpstr>
      <vt:lpstr>Ελλειψοειδές μοντέλο της Γης  (8 από 10)</vt:lpstr>
      <vt:lpstr>Ελλειψοειδές μοντέλο της Γης  (9 από 10)</vt:lpstr>
      <vt:lpstr>Ελλειψοειδές μοντέλο της Γης  (10 από 10)</vt:lpstr>
      <vt:lpstr>Περίληψη - Συμπεράσματα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110</cp:revision>
  <dcterms:created xsi:type="dcterms:W3CDTF">2013-05-22T11:18:49Z</dcterms:created>
  <dcterms:modified xsi:type="dcterms:W3CDTF">2015-04-08T09:46:48Z</dcterms:modified>
</cp:coreProperties>
</file>