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8" r:id="rId6"/>
    <p:sldId id="279" r:id="rId7"/>
    <p:sldId id="280" r:id="rId8"/>
    <p:sldId id="281" r:id="rId9"/>
    <p:sldId id="282" r:id="rId10"/>
    <p:sldId id="283" r:id="rId11"/>
    <p:sldId id="257" r:id="rId12"/>
    <p:sldId id="267" r:id="rId13"/>
    <p:sldId id="269" r:id="rId14"/>
    <p:sldId id="276" r:id="rId15"/>
    <p:sldId id="277" r:id="rId16"/>
    <p:sldId id="271" r:id="rId17"/>
    <p:sldId id="274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2209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Μέτρηση </a:t>
            </a:r>
            <a:r>
              <a:rPr lang="el-GR" sz="2600" dirty="0" smtClean="0"/>
              <a:t>Κινητικότητας των </a:t>
            </a:r>
            <a:r>
              <a:rPr lang="el-GR" sz="2600" dirty="0" smtClean="0"/>
              <a:t>Αρθρώσεων</a:t>
            </a:r>
            <a:endParaRPr lang="el-GR" sz="2600" dirty="0" smtClean="0"/>
          </a:p>
          <a:p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l-GR" sz="2000" dirty="0" smtClean="0"/>
              <a:t>9</a:t>
            </a:r>
            <a:r>
              <a:rPr lang="en-US" sz="2000" dirty="0" smtClean="0"/>
              <a:t>:</a:t>
            </a:r>
            <a:r>
              <a:rPr lang="el-GR" sz="2000" dirty="0"/>
              <a:t> Μέτρηση Κινητικότητας των Αρθρώσεων».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Εκτίμηση Φυσικής </a:t>
            </a:r>
            <a:r>
              <a:rPr lang="el-GR" sz="3600" dirty="0" smtClean="0"/>
              <a:t>Κατάστασης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εκτίμηση της φυσικής κατάστασης </a:t>
            </a:r>
            <a:r>
              <a:rPr lang="el-GR" dirty="0" smtClean="0"/>
              <a:t>περιλαμβάνει:</a:t>
            </a:r>
            <a:endParaRPr lang="el-GR" dirty="0" smtClean="0"/>
          </a:p>
          <a:p>
            <a:pPr lvl="1"/>
            <a:r>
              <a:rPr lang="el-GR" dirty="0" smtClean="0"/>
              <a:t>Τη δύναμη του μυϊκού </a:t>
            </a:r>
            <a:r>
              <a:rPr lang="el-GR" dirty="0" smtClean="0"/>
              <a:t>συστήματος.</a:t>
            </a:r>
            <a:endParaRPr lang="el-GR" dirty="0" smtClean="0"/>
          </a:p>
          <a:p>
            <a:pPr lvl="1"/>
            <a:r>
              <a:rPr lang="el-GR" dirty="0" smtClean="0"/>
              <a:t>Την κινητικότητα των  </a:t>
            </a:r>
            <a:r>
              <a:rPr lang="el-GR" dirty="0" smtClean="0"/>
              <a:t>αρθρώσεων.</a:t>
            </a:r>
            <a:endParaRPr lang="el-GR" dirty="0" smtClean="0"/>
          </a:p>
          <a:p>
            <a:pPr lvl="1"/>
            <a:r>
              <a:rPr lang="el-GR" dirty="0" smtClean="0"/>
              <a:t>Την σύνθεση των ιστών του σώματος (σωματικό βάρος, επί τοις εκατό λιπώδης ιστός, επιθυμητό σωματικό βάρος</a:t>
            </a:r>
            <a:r>
              <a:rPr lang="el-GR" dirty="0" smtClean="0"/>
              <a:t>).</a:t>
            </a:r>
            <a:endParaRPr lang="el-GR" dirty="0" smtClean="0"/>
          </a:p>
          <a:p>
            <a:pPr lvl="1"/>
            <a:r>
              <a:rPr lang="el-GR" dirty="0" smtClean="0"/>
              <a:t>Καρδιοαγγειακή </a:t>
            </a:r>
            <a:r>
              <a:rPr lang="el-GR" dirty="0" smtClean="0"/>
              <a:t>και </a:t>
            </a:r>
            <a:r>
              <a:rPr lang="el-GR" dirty="0" smtClean="0"/>
              <a:t>αναπνευστική </a:t>
            </a:r>
            <a:r>
              <a:rPr lang="el-GR" dirty="0" smtClean="0"/>
              <a:t>λειτουργική ικανότητα.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Γωνιομέτρηση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μέτρηση της κινητικότητας των αρθρώσεων </a:t>
            </a:r>
            <a:r>
              <a:rPr lang="el-GR" dirty="0" smtClean="0"/>
              <a:t>γίνεται </a:t>
            </a:r>
            <a:r>
              <a:rPr lang="el-GR" dirty="0" smtClean="0"/>
              <a:t>με το γωνιόμετρο. </a:t>
            </a:r>
          </a:p>
          <a:p>
            <a:r>
              <a:rPr lang="el-GR" dirty="0" smtClean="0"/>
              <a:t>Είναι </a:t>
            </a:r>
            <a:r>
              <a:rPr lang="el-GR" dirty="0" smtClean="0"/>
              <a:t>απαραίτητο </a:t>
            </a:r>
            <a:r>
              <a:rPr lang="el-GR" dirty="0" smtClean="0"/>
              <a:t>ο φυσικοθεραπευτής να γνωρίζει:</a:t>
            </a:r>
          </a:p>
          <a:p>
            <a:pPr lvl="1"/>
            <a:r>
              <a:rPr lang="el-GR" dirty="0" smtClean="0"/>
              <a:t>Την κατασκευή </a:t>
            </a:r>
            <a:r>
              <a:rPr lang="el-GR" dirty="0" smtClean="0"/>
              <a:t>και την λειτουργία των αρθρώσεων. </a:t>
            </a:r>
          </a:p>
          <a:p>
            <a:pPr lvl="1"/>
            <a:r>
              <a:rPr lang="el-GR" dirty="0" smtClean="0"/>
              <a:t>Τα επίπεδα και τους άξονες της </a:t>
            </a:r>
            <a:r>
              <a:rPr lang="el-GR" dirty="0" smtClean="0"/>
              <a:t>κίνησης.</a:t>
            </a:r>
            <a:endParaRPr lang="el-GR" dirty="0" smtClean="0"/>
          </a:p>
          <a:p>
            <a:pPr lvl="1"/>
            <a:r>
              <a:rPr lang="el-GR" dirty="0" smtClean="0"/>
              <a:t>Το φυσιολογικό εύρος των </a:t>
            </a:r>
            <a:r>
              <a:rPr lang="el-GR" dirty="0" smtClean="0"/>
              <a:t>κινήσεων.</a:t>
            </a:r>
            <a:endParaRPr lang="el-GR" dirty="0" smtClean="0"/>
          </a:p>
          <a:p>
            <a:pPr lvl="1"/>
            <a:r>
              <a:rPr lang="el-GR" dirty="0" smtClean="0"/>
              <a:t>Τους </a:t>
            </a:r>
            <a:r>
              <a:rPr lang="el-GR" dirty="0" smtClean="0"/>
              <a:t>φυσιολογικούς </a:t>
            </a:r>
            <a:r>
              <a:rPr lang="el-GR" dirty="0" smtClean="0"/>
              <a:t>περιοριστικούς παράγοντες.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Διαδικασία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295400"/>
            <a:ext cx="7543800" cy="5040560"/>
          </a:xfrm>
        </p:spPr>
        <p:txBody>
          <a:bodyPr/>
          <a:lstStyle/>
          <a:p>
            <a:r>
              <a:rPr lang="el-GR" dirty="0" smtClean="0"/>
              <a:t>Η διαδικασία της γωνιομέτρησης περιλαμβάνει:</a:t>
            </a:r>
          </a:p>
          <a:p>
            <a:pPr lvl="1"/>
            <a:r>
              <a:rPr lang="el-GR" dirty="0" smtClean="0"/>
              <a:t>Την τοποθέτηση του ατόμου σε κατάλληλη θέση.</a:t>
            </a:r>
          </a:p>
          <a:p>
            <a:pPr lvl="1"/>
            <a:r>
              <a:rPr lang="el-GR" dirty="0" smtClean="0"/>
              <a:t>Την τοποθέτηση της εξεταζόμενης άρθρωσης σε κατάλληλη θέση με  ικανοποιητική σταθεροποίηση</a:t>
            </a:r>
          </a:p>
          <a:p>
            <a:pPr lvl="1"/>
            <a:r>
              <a:rPr lang="el-GR" dirty="0" smtClean="0"/>
              <a:t>Την χρήση του γωνιόμετρου και  την καταγραφή του αποτελέσματος της μέτρησης.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Θέση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επιλογή της θέσης </a:t>
            </a:r>
            <a:r>
              <a:rPr lang="el-GR" dirty="0" smtClean="0"/>
              <a:t>πρέπει </a:t>
            </a:r>
            <a:r>
              <a:rPr lang="el-GR" dirty="0" smtClean="0"/>
              <a:t>να εξασφαλίζει κατάλληλη </a:t>
            </a:r>
            <a:r>
              <a:rPr lang="el-GR" dirty="0" smtClean="0"/>
              <a:t>σταθεροποίηση </a:t>
            </a:r>
            <a:r>
              <a:rPr lang="el-GR" dirty="0" smtClean="0"/>
              <a:t>επιτρέποντας συγχρόνως </a:t>
            </a:r>
            <a:r>
              <a:rPr lang="el-GR" dirty="0" smtClean="0"/>
              <a:t>την </a:t>
            </a:r>
            <a:r>
              <a:rPr lang="el-GR" dirty="0" smtClean="0"/>
              <a:t>εξέλιξη της πλήρους ελεύθερης </a:t>
            </a:r>
            <a:r>
              <a:rPr lang="el-GR" dirty="0" smtClean="0"/>
              <a:t>τροχιάς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πιθανά παράλληλα </a:t>
            </a:r>
            <a:r>
              <a:rPr lang="el-GR" dirty="0" smtClean="0"/>
              <a:t>προβλήματα </a:t>
            </a:r>
            <a:r>
              <a:rPr lang="el-GR" dirty="0" smtClean="0"/>
              <a:t>υγείας του ατόμου μπορεί να  υπαγορεύσουν την επιλογή της θέσης μέτρησης.</a:t>
            </a:r>
          </a:p>
          <a:p>
            <a:r>
              <a:rPr lang="el-GR" dirty="0" smtClean="0"/>
              <a:t>Σε περίπτωση που επαναλαμβάνονται </a:t>
            </a:r>
            <a:r>
              <a:rPr lang="el-GR" dirty="0" smtClean="0"/>
              <a:t>οι μετρήσεις</a:t>
            </a:r>
            <a:r>
              <a:rPr lang="el-GR" dirty="0" smtClean="0"/>
              <a:t>, κατά την εξέλιξη της εφαρμογής ενός </a:t>
            </a:r>
            <a:r>
              <a:rPr lang="el-GR" dirty="0" smtClean="0"/>
              <a:t>θεραπευτικού προγράμματος, </a:t>
            </a:r>
            <a:r>
              <a:rPr lang="el-GR" dirty="0" smtClean="0"/>
              <a:t>πρέπει </a:t>
            </a:r>
            <a:r>
              <a:rPr lang="el-GR" dirty="0" smtClean="0"/>
              <a:t>οι </a:t>
            </a:r>
            <a:r>
              <a:rPr lang="el-GR" dirty="0" smtClean="0"/>
              <a:t>μετρήσεις να </a:t>
            </a:r>
            <a:r>
              <a:rPr lang="el-GR" dirty="0" smtClean="0"/>
              <a:t>γί</a:t>
            </a:r>
            <a:r>
              <a:rPr lang="el-GR" dirty="0" smtClean="0"/>
              <a:t>νονται </a:t>
            </a:r>
            <a:r>
              <a:rPr lang="el-GR" dirty="0" smtClean="0"/>
              <a:t>με τις ίδιες </a:t>
            </a:r>
            <a:r>
              <a:rPr lang="el-GR" dirty="0" smtClean="0"/>
              <a:t>συνθήκες, </a:t>
            </a:r>
            <a:r>
              <a:rPr lang="el-GR" dirty="0" smtClean="0"/>
              <a:t>ώστε να μπορούν να συγκριθούν με ασφάλεια τα αποτελέσματά </a:t>
            </a:r>
            <a:r>
              <a:rPr lang="el-GR" dirty="0" smtClean="0"/>
              <a:t>τους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Αντικειμενικά </a:t>
            </a:r>
            <a:r>
              <a:rPr lang="el-GR" sz="3600" dirty="0" smtClean="0"/>
              <a:t>Ευρήματα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41912"/>
          </a:xfrm>
        </p:spPr>
        <p:txBody>
          <a:bodyPr>
            <a:normAutofit/>
          </a:bodyPr>
          <a:lstStyle/>
          <a:p>
            <a:r>
              <a:rPr lang="el-GR" dirty="0" smtClean="0"/>
              <a:t>Είναι </a:t>
            </a:r>
            <a:r>
              <a:rPr lang="el-GR" dirty="0" smtClean="0"/>
              <a:t>σημαντικό: </a:t>
            </a:r>
          </a:p>
          <a:p>
            <a:pPr lvl="1"/>
            <a:r>
              <a:rPr lang="el-GR" dirty="0" smtClean="0"/>
              <a:t>να μετρηθεί η  </a:t>
            </a:r>
            <a:r>
              <a:rPr lang="el-GR" dirty="0" smtClean="0"/>
              <a:t>ενεργητική και </a:t>
            </a:r>
            <a:r>
              <a:rPr lang="el-GR" dirty="0" smtClean="0"/>
              <a:t>η </a:t>
            </a:r>
            <a:r>
              <a:rPr lang="el-GR" dirty="0" smtClean="0"/>
              <a:t>παθητική τροχιά της κίνησης </a:t>
            </a:r>
            <a:endParaRPr lang="el-GR" dirty="0" smtClean="0"/>
          </a:p>
          <a:p>
            <a:pPr lvl="1"/>
            <a:r>
              <a:rPr lang="el-GR" dirty="0" smtClean="0"/>
              <a:t>να σταθμιστούν </a:t>
            </a:r>
            <a:r>
              <a:rPr lang="el-GR" dirty="0" smtClean="0"/>
              <a:t>με κατάλληλες αξιολογήσεις:</a:t>
            </a:r>
          </a:p>
          <a:p>
            <a:pPr lvl="2"/>
            <a:r>
              <a:rPr lang="el-GR" dirty="0" smtClean="0"/>
              <a:t>η </a:t>
            </a:r>
            <a:r>
              <a:rPr lang="el-GR" dirty="0" smtClean="0"/>
              <a:t>ελαστικότητα  των ιστών και </a:t>
            </a:r>
          </a:p>
          <a:p>
            <a:pPr lvl="2"/>
            <a:r>
              <a:rPr lang="el-GR" dirty="0" smtClean="0"/>
              <a:t>η δύναμη των εμπλεκομένων  με την άρθρωση μυϊκών </a:t>
            </a:r>
            <a:r>
              <a:rPr lang="el-GR" dirty="0" smtClean="0"/>
              <a:t>συστημάτων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Θεραπευτική Προσέγγιση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40560"/>
          </a:xfrm>
        </p:spPr>
        <p:txBody>
          <a:bodyPr/>
          <a:lstStyle/>
          <a:p>
            <a:r>
              <a:rPr lang="el-GR" dirty="0" smtClean="0"/>
              <a:t>Το αποτέλεσμα της γωνιομέτρησης και των άλλων αξιολογήσεων θα αποτελέσουν αντικειμενικά ευρήματα.</a:t>
            </a:r>
          </a:p>
          <a:p>
            <a:r>
              <a:rPr lang="el-GR" dirty="0" smtClean="0"/>
              <a:t>Συνδυασμένα με τα υποκειμενικά  ευρήματα και την κλινική  </a:t>
            </a:r>
            <a:r>
              <a:rPr lang="el-GR" dirty="0" err="1" smtClean="0"/>
              <a:t>φυσικοθεραπευτική</a:t>
            </a:r>
            <a:r>
              <a:rPr lang="el-GR" dirty="0" smtClean="0"/>
              <a:t> </a:t>
            </a:r>
            <a:r>
              <a:rPr lang="el-GR" dirty="0" smtClean="0"/>
              <a:t>εξέταση </a:t>
            </a:r>
            <a:r>
              <a:rPr lang="el-GR" dirty="0" smtClean="0"/>
              <a:t>θα βοηθήσουν στην οργάνωση ενός </a:t>
            </a:r>
            <a:r>
              <a:rPr lang="el-GR" dirty="0" err="1" smtClean="0"/>
              <a:t>φυσικοθεραπευτικού</a:t>
            </a:r>
            <a:r>
              <a:rPr lang="el-GR" dirty="0" smtClean="0"/>
              <a:t> </a:t>
            </a:r>
            <a:r>
              <a:rPr lang="el-GR" dirty="0" smtClean="0"/>
              <a:t>προγράμματος </a:t>
            </a:r>
            <a:r>
              <a:rPr lang="el-GR" dirty="0" smtClean="0"/>
              <a:t>με συγκεκριμένους θεραπευτικούς στόχους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92</TotalTime>
  <Words>872</Words>
  <Application>Microsoft Office PowerPoint</Application>
  <PresentationFormat>Προβολή στην οθόνη (4:3)</PresentationFormat>
  <Paragraphs>101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Εκτίμηση Φυσικής Κατάστασης </vt:lpstr>
      <vt:lpstr>Γωνιομέτρηση</vt:lpstr>
      <vt:lpstr>Διαδικασία</vt:lpstr>
      <vt:lpstr>Θέση</vt:lpstr>
      <vt:lpstr>Αντικειμενικά Ευρήματα</vt:lpstr>
      <vt:lpstr>Θεραπευτική Προσέγγιση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12</cp:revision>
  <dcterms:created xsi:type="dcterms:W3CDTF">2015-08-03T08:18:23Z</dcterms:created>
  <dcterms:modified xsi:type="dcterms:W3CDTF">2015-08-06T10:09:14Z</dcterms:modified>
</cp:coreProperties>
</file>