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17"/>
  </p:notesMasterIdLst>
  <p:handoutMasterIdLst>
    <p:handoutMasterId r:id="rId18"/>
  </p:handoutMasterIdLst>
  <p:sldIdLst>
    <p:sldId id="277" r:id="rId3"/>
    <p:sldId id="271" r:id="rId4"/>
    <p:sldId id="272" r:id="rId5"/>
    <p:sldId id="273" r:id="rId6"/>
    <p:sldId id="274" r:id="rId7"/>
    <p:sldId id="275" r:id="rId8"/>
    <p:sldId id="276" r:id="rId9"/>
    <p:sldId id="257" r:id="rId10"/>
    <p:sldId id="262" r:id="rId11"/>
    <p:sldId id="264" r:id="rId12"/>
    <p:sldId id="269" r:id="rId13"/>
    <p:sldId id="270" r:id="rId14"/>
    <p:sldId id="266" r:id="rId15"/>
    <p:sldId id="261" r:id="rId16"/>
  </p:sldIdLst>
  <p:sldSz cx="9144000" cy="6858000" type="screen4x3"/>
  <p:notesSz cx="7104063" cy="10234613"/>
  <p:custDataLst>
    <p:tags r:id="rId19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68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1DC38-ED38-4FF5-942A-3AA05F0812BC}" type="slidenum">
              <a:rPr lang="el-GR" altLang="el-GR"/>
              <a:pPr/>
              <a:t>‹#›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62181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t.uoa.gr/dietaryGR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</a:t>
            </a:r>
            <a:r>
              <a:rPr lang="de-DE" sz="36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</a:t>
            </a:r>
            <a:r>
              <a:rPr lang="el-GR" sz="2600" dirty="0" smtClean="0"/>
              <a:t>: Γιατί τρεφόμαστε</a:t>
            </a:r>
            <a:r>
              <a:rPr lang="en-US" sz="26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9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Κανέλλου . «</a:t>
            </a:r>
            <a:r>
              <a:rPr lang="el-GR" sz="2000"/>
              <a:t>Διατροφή </a:t>
            </a:r>
            <a:r>
              <a:rPr lang="el-GR" sz="2000" smtClean="0"/>
              <a:t>γυναίκας, </a:t>
            </a:r>
            <a:r>
              <a:rPr lang="el-GR" sz="2000" dirty="0"/>
              <a:t>παιδιού. </a:t>
            </a:r>
            <a:r>
              <a:rPr lang="el-GR" sz="2000" dirty="0" smtClean="0"/>
              <a:t>Ενότητα 1</a:t>
            </a:r>
            <a:r>
              <a:rPr lang="en-US" sz="2000" dirty="0" smtClean="0"/>
              <a:t>:</a:t>
            </a:r>
            <a:r>
              <a:rPr lang="el-GR" sz="2000" dirty="0" smtClean="0"/>
              <a:t> Γιατί τρεφόμαστε;».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/>
              <a:t>Γιατί τρεφόμαστε </a:t>
            </a:r>
            <a:r>
              <a:rPr lang="el-GR" altLang="el-GR" sz="3600" dirty="0" smtClean="0"/>
              <a:t>;</a:t>
            </a:r>
            <a:endParaRPr lang="el-GR" altLang="el-G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altLang="el-GR" sz="2800" dirty="0"/>
              <a:t>Ενέργεια</a:t>
            </a:r>
          </a:p>
          <a:p>
            <a:pPr>
              <a:buNone/>
            </a:pPr>
            <a:r>
              <a:rPr lang="el-GR" altLang="el-GR" sz="2800" dirty="0" smtClean="0"/>
              <a:t>Απαραίτητα θρεπτικά συστατικά</a:t>
            </a:r>
            <a:r>
              <a:rPr lang="en-US" altLang="el-GR" sz="2800" dirty="0" smtClean="0"/>
              <a:t> (nutrients)</a:t>
            </a:r>
            <a:endParaRPr lang="el-GR" altLang="el-GR" sz="2800" dirty="0" smtClean="0"/>
          </a:p>
          <a:p>
            <a:r>
              <a:rPr lang="el-GR" altLang="el-GR" sz="2800" dirty="0" smtClean="0"/>
              <a:t>Λιπίδια</a:t>
            </a:r>
            <a:endParaRPr lang="el-GR" altLang="el-GR" sz="2800" dirty="0"/>
          </a:p>
          <a:p>
            <a:r>
              <a:rPr lang="el-GR" altLang="el-GR" sz="2800" dirty="0"/>
              <a:t>Υδατάνθρακες</a:t>
            </a:r>
          </a:p>
          <a:p>
            <a:r>
              <a:rPr lang="el-GR" altLang="el-GR" sz="2800" dirty="0"/>
              <a:t>Πρωτεΐνες</a:t>
            </a:r>
          </a:p>
          <a:p>
            <a:r>
              <a:rPr lang="el-GR" altLang="el-GR" sz="2800" dirty="0"/>
              <a:t>Βιταμίνες</a:t>
            </a:r>
          </a:p>
          <a:p>
            <a:r>
              <a:rPr lang="el-GR" altLang="el-GR" sz="2800" dirty="0"/>
              <a:t>Άλατα / Ιχνοστοιχεία</a:t>
            </a:r>
          </a:p>
          <a:p>
            <a:r>
              <a:rPr lang="el-GR" altLang="el-GR" sz="2800" dirty="0" smtClean="0"/>
              <a:t>Νερό</a:t>
            </a:r>
          </a:p>
          <a:p>
            <a:pPr>
              <a:buNone/>
            </a:pPr>
            <a:r>
              <a:rPr lang="el-GR" altLang="el-GR" sz="2800" dirty="0" smtClean="0"/>
              <a:t>Μη θρεπτικά συστατικά (</a:t>
            </a:r>
            <a:r>
              <a:rPr lang="en-US" altLang="el-GR" sz="2800" dirty="0" smtClean="0"/>
              <a:t>non nutrients)</a:t>
            </a:r>
            <a:endParaRPr lang="el-GR" altLang="el-GR" sz="2800" dirty="0"/>
          </a:p>
          <a:p>
            <a:r>
              <a:rPr lang="el-GR" altLang="el-GR" sz="2800" dirty="0" smtClean="0"/>
              <a:t>Αντιοξειδωτικές ουσίες</a:t>
            </a:r>
            <a:endParaRPr lang="en-US" altLang="el-GR" sz="2800" dirty="0" smtClean="0"/>
          </a:p>
          <a:p>
            <a:r>
              <a:rPr lang="el-GR" altLang="el-GR" sz="2800" dirty="0" smtClean="0"/>
              <a:t>Άγνωστες </a:t>
            </a:r>
            <a:r>
              <a:rPr lang="el-GR" altLang="el-GR" sz="2800" dirty="0"/>
              <a:t>ουσίες </a:t>
            </a:r>
            <a:r>
              <a:rPr lang="el-GR" altLang="el-GR" sz="2800" dirty="0" smtClean="0"/>
              <a:t>;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967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Λιπίδια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Ελαιόλαδο, σπορέλαια, βούτυρο</a:t>
            </a:r>
            <a:r>
              <a:rPr lang="el-GR" altLang="el-GR" dirty="0"/>
              <a:t>, </a:t>
            </a:r>
            <a:r>
              <a:rPr lang="el-GR" altLang="el-GR" dirty="0" smtClean="0"/>
              <a:t>μαργαρίνη</a:t>
            </a:r>
            <a:endParaRPr lang="el-GR" altLang="el-GR" dirty="0"/>
          </a:p>
          <a:p>
            <a:r>
              <a:rPr lang="el-GR" altLang="el-GR" dirty="0" smtClean="0"/>
              <a:t>Παχιά τεμάχια από κρέας και αλλαντικά πχ </a:t>
            </a:r>
            <a:r>
              <a:rPr lang="en-US" altLang="el-GR" dirty="0" smtClean="0"/>
              <a:t>bacon</a:t>
            </a:r>
            <a:endParaRPr lang="el-GR" altLang="el-GR" dirty="0"/>
          </a:p>
          <a:p>
            <a:r>
              <a:rPr lang="el-GR" altLang="el-GR" dirty="0" smtClean="0"/>
              <a:t>Τηγανισμένες τροφές</a:t>
            </a:r>
          </a:p>
          <a:p>
            <a:r>
              <a:rPr lang="el-GR" altLang="el-GR" dirty="0" smtClean="0"/>
              <a:t>Αρκετά γλυκά</a:t>
            </a:r>
            <a:endParaRPr lang="el-GR" altLang="el-GR" dirty="0"/>
          </a:p>
          <a:p>
            <a:r>
              <a:rPr lang="el-GR" altLang="el-GR" dirty="0" smtClean="0"/>
              <a:t>Τυρί </a:t>
            </a:r>
          </a:p>
          <a:p>
            <a:r>
              <a:rPr lang="el-GR" altLang="el-GR" dirty="0" smtClean="0"/>
              <a:t>Ξηροί καρποί (συστήνονται)</a:t>
            </a:r>
          </a:p>
          <a:p>
            <a:r>
              <a:rPr lang="el-GR" altLang="el-GR" dirty="0" smtClean="0"/>
              <a:t>παχύ ψάρι</a:t>
            </a:r>
            <a:r>
              <a:rPr lang="en-US" altLang="el-GR" dirty="0" smtClean="0"/>
              <a:t>,</a:t>
            </a:r>
            <a:r>
              <a:rPr lang="el-GR" altLang="el-GR" dirty="0" smtClean="0"/>
              <a:t> δε θεωρείται τροφή με ψηλή συγκέντρωση σε λίπος αλλά σημαντική πηγή ω3-λιπαρών οξέων </a:t>
            </a:r>
            <a:r>
              <a:rPr lang="en-US" altLang="el-GR" dirty="0" smtClean="0"/>
              <a:t>!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2340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Υδατάνθρακες περιέχονται: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Κυρίως στις αμυλούχες τροφές</a:t>
            </a:r>
          </a:p>
          <a:p>
            <a:r>
              <a:rPr lang="el-GR" altLang="el-GR" dirty="0"/>
              <a:t>Δημητριακά και προϊόντα τους</a:t>
            </a:r>
          </a:p>
          <a:p>
            <a:pPr lvl="1"/>
            <a:r>
              <a:rPr lang="el-GR" altLang="el-GR" dirty="0"/>
              <a:t>Ψωμί, παξιμάδια, ζυμαρικά</a:t>
            </a:r>
            <a:r>
              <a:rPr lang="el-GR" altLang="el-GR" dirty="0" smtClean="0"/>
              <a:t>, ρύζι</a:t>
            </a:r>
            <a:endParaRPr lang="el-GR" altLang="el-GR" dirty="0"/>
          </a:p>
          <a:p>
            <a:pPr lvl="1"/>
            <a:r>
              <a:rPr lang="el-GR" altLang="el-GR" dirty="0" smtClean="0"/>
              <a:t>Μπισκότα, κέικ, τσουρέκι</a:t>
            </a:r>
          </a:p>
          <a:p>
            <a:r>
              <a:rPr lang="el-GR" altLang="el-GR" dirty="0" smtClean="0"/>
              <a:t>Πατάτες</a:t>
            </a:r>
            <a:endParaRPr lang="el-GR" altLang="el-GR" dirty="0"/>
          </a:p>
          <a:p>
            <a:r>
              <a:rPr lang="el-GR" altLang="el-GR" dirty="0" smtClean="0"/>
              <a:t>Όσπρια</a:t>
            </a:r>
            <a:endParaRPr lang="en-US" altLang="el-GR" dirty="0" smtClean="0"/>
          </a:p>
          <a:p>
            <a:r>
              <a:rPr lang="el-GR" altLang="el-GR" dirty="0" smtClean="0"/>
              <a:t>Ξηροί καρποί</a:t>
            </a:r>
            <a:endParaRPr lang="el-GR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/>
              <a:t>Αλλά και στα φρούτα, λαχανικά</a:t>
            </a:r>
          </a:p>
        </p:txBody>
      </p:sp>
    </p:spTree>
    <p:extLst>
      <p:ext uri="{BB962C8B-B14F-4D97-AF65-F5344CB8AC3E}">
        <p14:creationId xmlns:p14="http://schemas.microsoft.com/office/powerpoint/2010/main" val="28666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Πρωτεΐνη περιέχεται κυρίως: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Κρέας</a:t>
            </a:r>
          </a:p>
          <a:p>
            <a:r>
              <a:rPr lang="el-GR" altLang="el-GR" dirty="0" smtClean="0"/>
              <a:t>κοτόπουλο</a:t>
            </a:r>
            <a:endParaRPr lang="el-GR" altLang="el-GR" dirty="0"/>
          </a:p>
          <a:p>
            <a:r>
              <a:rPr lang="el-GR" altLang="el-GR" dirty="0"/>
              <a:t>Ψάρι</a:t>
            </a:r>
          </a:p>
          <a:p>
            <a:r>
              <a:rPr lang="el-GR" altLang="el-GR" dirty="0"/>
              <a:t>Αυγό</a:t>
            </a:r>
          </a:p>
          <a:p>
            <a:r>
              <a:rPr lang="el-GR" altLang="el-GR" dirty="0"/>
              <a:t>Γαλακτοκομικά προϊόντα</a:t>
            </a:r>
          </a:p>
          <a:p>
            <a:r>
              <a:rPr lang="el-GR" altLang="el-GR" dirty="0" smtClean="0"/>
              <a:t>Όσπρια</a:t>
            </a:r>
          </a:p>
          <a:p>
            <a:r>
              <a:rPr lang="el-GR" altLang="el-GR" dirty="0" smtClean="0"/>
              <a:t>Ξηροί καρποί, σπόροι</a:t>
            </a:r>
            <a:endParaRPr lang="el-GR" altLang="el-GR" dirty="0"/>
          </a:p>
          <a:p>
            <a:pPr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3354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Μεσογειακή Διατροφ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0"/>
            <a:ext cx="5886450" cy="6643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39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για διάβασμα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hlinkClick r:id="rId2"/>
              </a:rPr>
              <a:t>http://www.nut.uoa.gr/dietaryGR.html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54</TotalTime>
  <Words>718</Words>
  <Application>Microsoft Office PowerPoint</Application>
  <PresentationFormat>Προβολή στην οθόνη (4:3)</PresentationFormat>
  <Paragraphs>105</Paragraphs>
  <Slides>14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Γιατί τρεφόμαστε ;</vt:lpstr>
      <vt:lpstr>Λιπίδια</vt:lpstr>
      <vt:lpstr>Υδατάνθρακες περιέχονται:</vt:lpstr>
      <vt:lpstr>Πρωτεΐνη περιέχεται κυρίως:</vt:lpstr>
      <vt:lpstr>Παρουσίαση του PowerPoint</vt:lpstr>
      <vt:lpstr>Συστάσεις για διάβασμα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16</cp:revision>
  <dcterms:created xsi:type="dcterms:W3CDTF">2015-07-21T13:01:13Z</dcterms:created>
  <dcterms:modified xsi:type="dcterms:W3CDTF">2015-11-21T15:42:58Z</dcterms:modified>
</cp:coreProperties>
</file>