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54"/>
  </p:notesMasterIdLst>
  <p:handoutMasterIdLst>
    <p:handoutMasterId r:id="rId55"/>
  </p:handoutMasterIdLst>
  <p:sldIdLst>
    <p:sldId id="25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257" r:id="rId47"/>
    <p:sldId id="262" r:id="rId48"/>
    <p:sldId id="264" r:id="rId49"/>
    <p:sldId id="309" r:id="rId50"/>
    <p:sldId id="310" r:id="rId51"/>
    <p:sldId id="266" r:id="rId52"/>
    <p:sldId id="261" r:id="rId53"/>
  </p:sldIdLst>
  <p:sldSz cx="9144000" cy="6858000" type="screen4x3"/>
  <p:notesSz cx="7104063" cy="10234613"/>
  <p:custDataLst>
    <p:tags r:id="rId5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gs" Target="tags/tag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19/3/2015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19/3/2015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1853201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2105875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1483415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206163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3671819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1680259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180338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1395683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1443409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1415444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2136890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108506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1906739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211804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902018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4140560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2405588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1593101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smtClean="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2343169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801829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128366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2708784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43</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44</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46</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48</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49</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1388111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3826877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4092203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3825731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987110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1053095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0167257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lvl1pPr>
              <a:buClr>
                <a:srgbClr val="004B82"/>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943754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588557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310243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258772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3467331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6449518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6921003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74474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4612231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5915604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0663474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82514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0295613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5077401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7660404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7925995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5290545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383145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046674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78525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04B8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9677142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e-safe-anaesthesia.org/sessions/05_01/d/ANAE_Session/296/tab_442.html" TargetMode="External"/><Relationship Id="rId3" Type="http://schemas.openxmlformats.org/officeDocument/2006/relationships/image" Target="../media/image10.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11" Type="http://schemas.openxmlformats.org/officeDocument/2006/relationships/hyperlink" Target="http://creativecommons.org/licenses/by/2.5/" TargetMode="External"/><Relationship Id="rId5" Type="http://schemas.openxmlformats.org/officeDocument/2006/relationships/hyperlink" Target="http://commons.wikimedia.org/wiki/User:Matanya_(usurped)" TargetMode="External"/><Relationship Id="rId10" Type="http://schemas.openxmlformats.org/officeDocument/2006/relationships/hyperlink" Target="http://bestandworstever.blogspot.gr/" TargetMode="External"/><Relationship Id="rId4" Type="http://schemas.openxmlformats.org/officeDocument/2006/relationships/hyperlink" Target="http://commons.wikimedia.org/wiki/File:Iv1-07_014.jpg" TargetMode="External"/><Relationship Id="rId9"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4.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4.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4.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hyperlink" Target="http://commons.wikimedia.org/wiki/File:Infuuszakjes.jpg" TargetMode="Externa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hyperlink" Target="http://www.flickr.com/photos/hvidzone/5894526285/" TargetMode="External"/><Relationship Id="rId2" Type="http://schemas.openxmlformats.org/officeDocument/2006/relationships/image" Target="../media/image20.jpeg"/><Relationship Id="rId1" Type="http://schemas.openxmlformats.org/officeDocument/2006/relationships/slideLayout" Target="../slideLayouts/slideLayout12.xml"/><Relationship Id="rId5" Type="http://schemas.openxmlformats.org/officeDocument/2006/relationships/hyperlink" Target="http://creativecommons.org/licenses/by-nc-sa/2.0/" TargetMode="External"/><Relationship Id="rId4" Type="http://schemas.openxmlformats.org/officeDocument/2006/relationships/hyperlink" Target="http://www.flickr.com/photos/hvidzon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hyperlink" Target="http://creativecommons.org/licenses/by-sa/2.5/deed.en"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commons.wikimedia.org/wiki/User:Fifo" TargetMode="External"/><Relationship Id="rId5" Type="http://schemas.openxmlformats.org/officeDocument/2006/relationships/hyperlink" Target="http://commons.wikimedia.org/wiki/File:Venflon_intravenous_cannula_2.jpeg" TargetMode="Externa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hyperlink" Target="http://creativecommons.org/licenses/by-nc-nd/2.0/deed.en" TargetMode="External"/><Relationship Id="rId4" Type="http://schemas.openxmlformats.org/officeDocument/2006/relationships/hyperlink" Target="http://www.flickr.com/photos/armle/5944616762/"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en.wikipedia.org/wiki/File:Infuuszakjes.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hyperlink" Target="http://www.safetytec.ie/index.php" TargetMode="External"/><Relationship Id="rId4" Type="http://schemas.openxmlformats.org/officeDocument/2006/relationships/hyperlink" Target="http://www.safetytec.ie/iv-bung-p-673.html?zenid=af999e533d7fad425f5ce933554ee9e2"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www.flickr.com/photos/ne014x/7265757334/" TargetMode="External"/><Relationship Id="rId13" Type="http://schemas.openxmlformats.org/officeDocument/2006/relationships/hyperlink" Target="https://commons.wikimedia.org/wiki/User:AfroBrazilian" TargetMode="External"/><Relationship Id="rId18" Type="http://schemas.openxmlformats.org/officeDocument/2006/relationships/image" Target="../media/image32.jpeg"/><Relationship Id="rId3" Type="http://schemas.openxmlformats.org/officeDocument/2006/relationships/image" Target="../media/image10.jpeg"/><Relationship Id="rId21" Type="http://schemas.openxmlformats.org/officeDocument/2006/relationships/image" Target="../media/image33.png"/><Relationship Id="rId7" Type="http://schemas.openxmlformats.org/officeDocument/2006/relationships/image" Target="../media/image29.jpeg"/><Relationship Id="rId12" Type="http://schemas.openxmlformats.org/officeDocument/2006/relationships/hyperlink" Target="https://commons.wikimedia.org/wiki/File:Intravenous_catheter_(vacuette)_01.jpg" TargetMode="External"/><Relationship Id="rId17" Type="http://schemas.openxmlformats.org/officeDocument/2006/relationships/hyperlink" Target="http://creativecommons.org/licenses/by-nc-sa/2.0/deed.en" TargetMode="External"/><Relationship Id="rId25" Type="http://schemas.openxmlformats.org/officeDocument/2006/relationships/hyperlink" Target="http://creativecommons.org/licenses/by-sa/2.5/deed.en" TargetMode="External"/><Relationship Id="rId2" Type="http://schemas.openxmlformats.org/officeDocument/2006/relationships/notesSlide" Target="../notesSlides/notesSlide17.xml"/><Relationship Id="rId16" Type="http://schemas.openxmlformats.org/officeDocument/2006/relationships/hyperlink" Target="http://www.flickr.com/photos/didmyself/5577407245/" TargetMode="External"/><Relationship Id="rId20" Type="http://schemas.openxmlformats.org/officeDocument/2006/relationships/hyperlink" Target="http://commons.wikimedia.org/wiki/User:Rama" TargetMode="Externa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11" Type="http://schemas.openxmlformats.org/officeDocument/2006/relationships/image" Target="../media/image30.jpeg"/><Relationship Id="rId24" Type="http://schemas.openxmlformats.org/officeDocument/2006/relationships/hyperlink" Target="http://commons.wikimedia.org/wiki/User:Fifo" TargetMode="External"/><Relationship Id="rId5" Type="http://schemas.openxmlformats.org/officeDocument/2006/relationships/hyperlink" Target="http://commons.wikimedia.org/wiki/User:Matanya_(usurped)" TargetMode="External"/><Relationship Id="rId15" Type="http://schemas.openxmlformats.org/officeDocument/2006/relationships/image" Target="../media/image31.jpeg"/><Relationship Id="rId23" Type="http://schemas.openxmlformats.org/officeDocument/2006/relationships/hyperlink" Target="http://commons.wikimedia.org/wiki/File:Venflon_intravenous_cannula_2.jpeg" TargetMode="External"/><Relationship Id="rId10" Type="http://schemas.openxmlformats.org/officeDocument/2006/relationships/hyperlink" Target="http://creativecommons.org/licenses/by-nc/2.0/deed.en" TargetMode="External"/><Relationship Id="rId19" Type="http://schemas.openxmlformats.org/officeDocument/2006/relationships/hyperlink" Target="http://commons.wikimedia.org/wiki/File:Syringe.jpg" TargetMode="External"/><Relationship Id="rId4" Type="http://schemas.openxmlformats.org/officeDocument/2006/relationships/hyperlink" Target="http://commons.wikimedia.org/wiki/File:Iv1-07_014.jpg" TargetMode="External"/><Relationship Id="rId9" Type="http://schemas.openxmlformats.org/officeDocument/2006/relationships/hyperlink" Target="http://www.flickr.com/photos/ne014x/" TargetMode="External"/><Relationship Id="rId14" Type="http://schemas.openxmlformats.org/officeDocument/2006/relationships/hyperlink" Target="https://creativecommons.org/licenses/by-sa/3.0/deed.en" TargetMode="External"/><Relationship Id="rId22" Type="http://schemas.microsoft.com/office/2007/relationships/hdphoto" Target="../media/hdphoto5.wdp"/></Relationships>
</file>

<file path=ppt/slides/_rels/slide28.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0.jpeg"/><Relationship Id="rId3" Type="http://schemas.openxmlformats.org/officeDocument/2006/relationships/image" Target="../media/image34.jpeg"/><Relationship Id="rId7" Type="http://schemas.openxmlformats.org/officeDocument/2006/relationships/image" Target="../media/image36.png"/><Relationship Id="rId12" Type="http://schemas.openxmlformats.org/officeDocument/2006/relationships/hyperlink" Target="http://creativecommons.org/licenses/by-nc-sa/2.0/deed.en"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5.png"/><Relationship Id="rId11" Type="http://schemas.openxmlformats.org/officeDocument/2006/relationships/hyperlink" Target="http://www.flickr.com/photos/nottinghamvets/6228042563/" TargetMode="External"/><Relationship Id="rId5" Type="http://schemas.openxmlformats.org/officeDocument/2006/relationships/hyperlink" Target="http://creativecommons.org/licenses/by-sa/2.0/deed.en" TargetMode="External"/><Relationship Id="rId15" Type="http://schemas.openxmlformats.org/officeDocument/2006/relationships/hyperlink" Target="http://creativecommons.org/licenses/by-sa/3.0/deed.en" TargetMode="External"/><Relationship Id="rId10" Type="http://schemas.openxmlformats.org/officeDocument/2006/relationships/image" Target="../media/image39.jpeg"/><Relationship Id="rId4" Type="http://schemas.openxmlformats.org/officeDocument/2006/relationships/hyperlink" Target="http://www.flickr.com/photos/dbensor/4473738517/" TargetMode="External"/><Relationship Id="rId9" Type="http://schemas.openxmlformats.org/officeDocument/2006/relationships/image" Target="../media/image38.png"/><Relationship Id="rId14" Type="http://schemas.openxmlformats.org/officeDocument/2006/relationships/hyperlink" Target="http://en.wikipedia.org/wiki/File:Metallic_Kidney_Dish.jp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creativecommons.org/licenses/by-sa/3.0/de/deed.en"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commons.wikimedia.org/wiki/User:Magnus_Manske" TargetMode="External"/><Relationship Id="rId5" Type="http://schemas.openxmlformats.org/officeDocument/2006/relationships/hyperlink" Target="http://commons.wikimedia.org/wiki/File:Kolloidale_Infusionsl%C3%B6sungen.jpg" TargetMode="Externa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hyperlink" Target="http://en.wikipedia.org/wiki/File:Infuuszakjes.jp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File_Upload_Bot_(Magnus_Manske)" TargetMode="External"/><Relationship Id="rId4" Type="http://schemas.openxmlformats.org/officeDocument/2006/relationships/hyperlink" Target="http://commons.wikimedia.org/wiki/File:Intravenous_therapy_2007-SEP-13-Singapore.JPG"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12.xml"/><Relationship Id="rId6" Type="http://schemas.openxmlformats.org/officeDocument/2006/relationships/hyperlink" Target="http://www.flickr.com/photos/communityeyehealth/5616635758/" TargetMode="External"/><Relationship Id="rId5" Type="http://schemas.openxmlformats.org/officeDocument/2006/relationships/hyperlink" Target="http://commons.wikimedia.org/wiki/User:Jmh649" TargetMode="External"/><Relationship Id="rId4" Type="http://schemas.openxmlformats.org/officeDocument/2006/relationships/hyperlink" Target="http://commons.wikimedia.org/wiki/File:OCD_handwash.jpg"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creativecommons.org/licenses/by-nc/2.0/deed.en" TargetMode="External"/><Relationship Id="rId3" Type="http://schemas.openxmlformats.org/officeDocument/2006/relationships/image" Target="../media/image46.jpeg"/><Relationship Id="rId7" Type="http://schemas.openxmlformats.org/officeDocument/2006/relationships/hyperlink" Target="http://www.flickr.com/photos/communityeyehealth/5616635758/" TargetMode="External"/><Relationship Id="rId12" Type="http://schemas.openxmlformats.org/officeDocument/2006/relationships/hyperlink" Target="http://creativecommons.org/licenses/by-sa/2.0/deed.en"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47.jpeg"/><Relationship Id="rId11" Type="http://schemas.openxmlformats.org/officeDocument/2006/relationships/hyperlink" Target="http://www.flickr.com/photos/thirteenofclubs/" TargetMode="External"/><Relationship Id="rId5" Type="http://schemas.openxmlformats.org/officeDocument/2006/relationships/hyperlink" Target="http://commons.wikimedia.org/wiki/User:F%C3%A6" TargetMode="External"/><Relationship Id="rId10" Type="http://schemas.openxmlformats.org/officeDocument/2006/relationships/hyperlink" Target="http://www.flickr.com/photos/thirteenofclubs/5457364149/" TargetMode="External"/><Relationship Id="rId4" Type="http://schemas.openxmlformats.org/officeDocument/2006/relationships/hyperlink" Target="http://commons.wikimedia.org/wiki/File:Doctor_talking_with_a_patient.jpg" TargetMode="External"/><Relationship Id="rId9" Type="http://schemas.openxmlformats.org/officeDocument/2006/relationships/image" Target="../media/image48.jpeg"/></Relationships>
</file>

<file path=ppt/slides/_rels/slide36.xml.rels><?xml version="1.0" encoding="UTF-8" standalone="yes"?>
<Relationships xmlns="http://schemas.openxmlformats.org/package/2006/relationships"><Relationship Id="rId8" Type="http://schemas.openxmlformats.org/officeDocument/2006/relationships/hyperlink" Target="http://www.pflegewiki.de/wiki/Datei:Viggo_legen_05.jpg" TargetMode="External"/><Relationship Id="rId3" Type="http://schemas.openxmlformats.org/officeDocument/2006/relationships/image" Target="../media/image49.jpeg"/><Relationship Id="rId7" Type="http://schemas.openxmlformats.org/officeDocument/2006/relationships/hyperlink" Target="http://www.pflegewiki.de/wiki/Datei:Viggo_legen_04.jpg"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hyperlink" Target="http://www.pflegewiki.de/wiki/Datei:Viggo_legen_03.jpg" TargetMode="External"/><Relationship Id="rId5" Type="http://schemas.openxmlformats.org/officeDocument/2006/relationships/image" Target="../media/image51.jpeg"/><Relationship Id="rId10" Type="http://schemas.openxmlformats.org/officeDocument/2006/relationships/hyperlink" Target="http://www.gnu.org/copyleft/fdl.html" TargetMode="External"/><Relationship Id="rId4" Type="http://schemas.openxmlformats.org/officeDocument/2006/relationships/image" Target="../media/image50.jpeg"/><Relationship Id="rId9" Type="http://schemas.openxmlformats.org/officeDocument/2006/relationships/hyperlink" Target="http://www.pflegewiki.de/wiki/Benutzer:HoRaMi"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www.pflegewiki.de/wiki/Datei:Viggo_legen_08.jpg" TargetMode="External"/><Relationship Id="rId3" Type="http://schemas.openxmlformats.org/officeDocument/2006/relationships/image" Target="../media/image52.jpeg"/><Relationship Id="rId7" Type="http://schemas.openxmlformats.org/officeDocument/2006/relationships/hyperlink" Target="http://www.pflegewiki.de/wiki/Datei:Viggo_legen_07.jpg"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hyperlink" Target="http://www.pflegewiki.de/wiki/Datei:Viggo_legen_06.jpg" TargetMode="External"/><Relationship Id="rId5" Type="http://schemas.openxmlformats.org/officeDocument/2006/relationships/image" Target="../media/image54.jpeg"/><Relationship Id="rId10" Type="http://schemas.openxmlformats.org/officeDocument/2006/relationships/hyperlink" Target="http://www.gnu.org/copyleft/fdl.html" TargetMode="External"/><Relationship Id="rId4" Type="http://schemas.openxmlformats.org/officeDocument/2006/relationships/image" Target="../media/image53.jpeg"/><Relationship Id="rId9" Type="http://schemas.openxmlformats.org/officeDocument/2006/relationships/hyperlink" Target="http://www.pflegewiki.de/wiki/Benutzer:HoRaMi"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hyperlink" Target="http://www.gnu.org/copyleft/fdl.html" TargetMode="External"/><Relationship Id="rId5" Type="http://schemas.openxmlformats.org/officeDocument/2006/relationships/hyperlink" Target="http://www.pflegewiki.de/wiki/Benutzer:HoRaMi" TargetMode="External"/><Relationship Id="rId4" Type="http://schemas.openxmlformats.org/officeDocument/2006/relationships/hyperlink" Target="http://www.pflegewiki.de/wiki/Datei:Viggo_legen_10.jpg"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www.gnu.org/copyleft/fdl.html" TargetMode="External"/><Relationship Id="rId3" Type="http://schemas.openxmlformats.org/officeDocument/2006/relationships/image" Target="../media/image56.jpeg"/><Relationship Id="rId7" Type="http://schemas.openxmlformats.org/officeDocument/2006/relationships/hyperlink" Target="http://www.pflegewiki.de/wiki/Benutzer:HoRaMi"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hyperlink" Target="http://www.pflegewiki.de/wiki/Datei:Viggo_legen_13.jpg" TargetMode="External"/><Relationship Id="rId5" Type="http://schemas.openxmlformats.org/officeDocument/2006/relationships/hyperlink" Target="http://www.pflegewiki.de/wiki/Datei:Viggo_legen_11.jpg" TargetMode="External"/><Relationship Id="rId4" Type="http://schemas.openxmlformats.org/officeDocument/2006/relationships/image" Target="../media/image57.jpeg"/></Relationships>
</file>

<file path=ppt/slides/_rels/slide4.xml.rels><?xml version="1.0" encoding="UTF-8" standalone="yes"?>
<Relationships xmlns="http://schemas.openxmlformats.org/package/2006/relationships"><Relationship Id="rId3" Type="http://schemas.openxmlformats.org/officeDocument/2006/relationships/hyperlink" Target="http://commons.wikimedia.org/w/index.php?title=User:Calleamanecer&amp;action=edit&amp;redlink=1" TargetMode="External"/><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hyperlink" Target="http://creativecommons.org/licenses/by-sa/3.0/deed.en" TargetMode="External"/></Relationships>
</file>

<file path=ppt/slides/_rels/slide40.xml.rels><?xml version="1.0" encoding="UTF-8" standalone="yes"?>
<Relationships xmlns="http://schemas.openxmlformats.org/package/2006/relationships"><Relationship Id="rId8" Type="http://schemas.openxmlformats.org/officeDocument/2006/relationships/hyperlink" Target="http://www.gnu.org/copyleft/fdl.html" TargetMode="External"/><Relationship Id="rId3" Type="http://schemas.openxmlformats.org/officeDocument/2006/relationships/image" Target="../media/image58.jpeg"/><Relationship Id="rId7" Type="http://schemas.openxmlformats.org/officeDocument/2006/relationships/hyperlink" Target="http://www.pflegewiki.de/wiki/Benutzer:HoRaMi"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hyperlink" Target="http://www.pflegewiki.de/wiki/Datei:Viggo_legen_15.jpg" TargetMode="External"/><Relationship Id="rId5" Type="http://schemas.openxmlformats.org/officeDocument/2006/relationships/hyperlink" Target="http://www.pflegewiki.de/wiki/Datei:Viggo_legen_14.jpg" TargetMode="External"/><Relationship Id="rId4" Type="http://schemas.openxmlformats.org/officeDocument/2006/relationships/image" Target="../media/image59.jpeg"/></Relationships>
</file>

<file path=ppt/slides/_rels/slide4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Calleamanecer&amp;action=edit&amp;redlink=1"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61.jpeg"/><Relationship Id="rId7" Type="http://schemas.openxmlformats.org/officeDocument/2006/relationships/hyperlink" Target="http://essentialinklimited.com/"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hyperlink" Target="http://essentialinklimited.com/products/ivcatheter/ivdressing.html" TargetMode="External"/><Relationship Id="rId5" Type="http://schemas.openxmlformats.org/officeDocument/2006/relationships/image" Target="../media/image62.jpeg"/><Relationship Id="rId4" Type="http://schemas.openxmlformats.org/officeDocument/2006/relationships/hyperlink" Target="http://www.eiremed.ie/iv-peripheral-line-dressing-x-50-p-198.html" TargetMode="External"/><Relationship Id="rId9" Type="http://schemas.openxmlformats.org/officeDocument/2006/relationships/hyperlink" Target="http://celekta.en.ec21.com/Transparent_Film_dressing_for_IV--672933_683903.html"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http://www.biblionet.gr/main.asp?page=showauthor&amp;personsid=100262" TargetMode="Externa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3.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commons.wikimedia.org/wiki/File:Blut-EDTA.jpg" TargetMode="External"/><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Matanya_(usurped)" TargetMode="External"/><Relationship Id="rId4" Type="http://schemas.openxmlformats.org/officeDocument/2006/relationships/hyperlink" Target="http://commons.wikimedia.org/wiki/User:Lennert_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Παθολογική Νοσηλευτική Ι</a:t>
            </a:r>
            <a:r>
              <a:rPr lang="en-US" sz="3600" b="1" dirty="0" smtClean="0">
                <a:solidFill>
                  <a:schemeClr val="tx1"/>
                </a:solidFill>
                <a:latin typeface="+mn-lt"/>
              </a:rPr>
              <a:t> (</a:t>
            </a:r>
            <a:r>
              <a:rPr lang="el-GR" sz="3600" b="1" dirty="0" smtClean="0">
                <a:solidFill>
                  <a:schemeClr val="tx1"/>
                </a:solidFill>
                <a:latin typeface="+mn-lt"/>
              </a:rPr>
              <a:t>Ε</a:t>
            </a:r>
            <a:r>
              <a:rPr lang="en-US" sz="3600" b="1" dirty="0" smtClean="0">
                <a:solidFill>
                  <a:schemeClr val="tx1"/>
                </a:solidFill>
                <a:latin typeface="+mn-lt"/>
              </a:rPr>
              <a:t>)</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pPr>
              <a:spcBef>
                <a:spcPts val="0"/>
              </a:spcBef>
              <a:spcAft>
                <a:spcPts val="1200"/>
              </a:spcAft>
            </a:pPr>
            <a:r>
              <a:rPr lang="el-GR" sz="2800" b="1" dirty="0" smtClean="0"/>
              <a:t>Ενότητα </a:t>
            </a:r>
            <a:r>
              <a:rPr lang="en-US" sz="2800" b="1" dirty="0" smtClean="0"/>
              <a:t>1</a:t>
            </a:r>
            <a:r>
              <a:rPr lang="el-GR" sz="2800" dirty="0" smtClean="0"/>
              <a:t>:</a:t>
            </a:r>
            <a:r>
              <a:rPr lang="en-US" sz="2800" dirty="0" smtClean="0"/>
              <a:t> </a:t>
            </a:r>
            <a:r>
              <a:rPr lang="el-GR" sz="2800" dirty="0"/>
              <a:t>Εισαγωγή περιφερικού φλεβοκαθετήρα </a:t>
            </a:r>
          </a:p>
          <a:p>
            <a:pPr>
              <a:spcBef>
                <a:spcPts val="0"/>
              </a:spcBef>
            </a:pPr>
            <a:r>
              <a:rPr lang="el-GR" sz="2400" dirty="0" smtClean="0"/>
              <a:t>Σ</a:t>
            </a:r>
            <a:r>
              <a:rPr lang="el-GR" sz="2400" dirty="0" smtClean="0"/>
              <a:t>.</a:t>
            </a:r>
            <a:r>
              <a:rPr lang="en-US" sz="2400" dirty="0" smtClean="0"/>
              <a:t> </a:t>
            </a:r>
            <a:r>
              <a:rPr lang="el-GR" sz="2400" dirty="0" smtClean="0"/>
              <a:t>Παρισσόπουλος</a:t>
            </a:r>
            <a:r>
              <a:rPr lang="el-GR" sz="2400" dirty="0"/>
              <a:t>, Ο</a:t>
            </a:r>
            <a:r>
              <a:rPr lang="el-GR" sz="2400" dirty="0" smtClean="0"/>
              <a:t>.</a:t>
            </a:r>
            <a:r>
              <a:rPr lang="en-US" sz="2400" dirty="0" smtClean="0"/>
              <a:t> </a:t>
            </a:r>
            <a:r>
              <a:rPr lang="el-GR" sz="2400" dirty="0" smtClean="0"/>
              <a:t>Γκοβίνα</a:t>
            </a:r>
            <a:r>
              <a:rPr lang="el-GR" sz="2400" dirty="0"/>
              <a:t>, Μ</a:t>
            </a:r>
            <a:r>
              <a:rPr lang="el-GR" sz="2400" dirty="0" smtClean="0"/>
              <a:t>.</a:t>
            </a:r>
            <a:r>
              <a:rPr lang="en-US" sz="2400" dirty="0" smtClean="0"/>
              <a:t> </a:t>
            </a:r>
            <a:r>
              <a:rPr lang="el-GR" sz="2400" dirty="0" smtClean="0"/>
              <a:t>Μπουζίκα</a:t>
            </a:r>
            <a:endParaRPr lang="el-GR" sz="2400" dirty="0"/>
          </a:p>
          <a:p>
            <a:pPr>
              <a:spcBef>
                <a:spcPts val="0"/>
              </a:spcBef>
            </a:pPr>
            <a:r>
              <a:rPr lang="el-GR" sz="2400" dirty="0"/>
              <a:t>Τμήμα Νοσηλευτικής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640" y="216024"/>
            <a:ext cx="8229600" cy="908720"/>
          </a:xfrm>
        </p:spPr>
        <p:txBody>
          <a:bodyPr/>
          <a:lstStyle/>
          <a:p>
            <a:r>
              <a:rPr lang="el-GR" dirty="0"/>
              <a:t>Είδη </a:t>
            </a:r>
            <a:r>
              <a:rPr lang="el-GR" dirty="0" smtClean="0"/>
              <a:t>διαλυμάτων</a:t>
            </a:r>
            <a:endParaRPr lang="el-GR" dirty="0"/>
          </a:p>
        </p:txBody>
      </p:sp>
      <p:sp>
        <p:nvSpPr>
          <p:cNvPr id="16" name="Rectangle 15"/>
          <p:cNvSpPr/>
          <p:nvPr/>
        </p:nvSpPr>
        <p:spPr>
          <a:xfrm>
            <a:off x="359532" y="1124744"/>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1" name="Rectangle 10"/>
          <p:cNvSpPr/>
          <p:nvPr/>
        </p:nvSpPr>
        <p:spPr>
          <a:xfrm>
            <a:off x="186864" y="4623750"/>
            <a:ext cx="2348463" cy="461665"/>
          </a:xfrm>
          <a:prstGeom prst="rect">
            <a:avLst/>
          </a:prstGeom>
        </p:spPr>
        <p:txBody>
          <a:bodyPr wrap="none">
            <a:spAutoFit/>
          </a:bodyPr>
          <a:lstStyle/>
          <a:p>
            <a:r>
              <a:rPr lang="el-GR" sz="2400" dirty="0" smtClean="0">
                <a:solidFill>
                  <a:prstClr val="black"/>
                </a:solidFill>
                <a:latin typeface="Calibri"/>
              </a:rPr>
              <a:t>1 Κρυσταλλοειδή</a:t>
            </a:r>
            <a:endParaRPr lang="el-GR" sz="2400" dirty="0">
              <a:solidFill>
                <a:prstClr val="black"/>
              </a:solidFill>
              <a:latin typeface="Calibri"/>
            </a:endParaRPr>
          </a:p>
        </p:txBody>
      </p:sp>
      <p:pic>
        <p:nvPicPr>
          <p:cNvPr id="3074" name="Picture 2" descr="μείγμα ενδοφλέβιου διαλύματο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044" y="1412776"/>
            <a:ext cx="1749684" cy="31096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9" name="Rectangle 18"/>
          <p:cNvSpPr/>
          <p:nvPr/>
        </p:nvSpPr>
        <p:spPr>
          <a:xfrm>
            <a:off x="105885" y="5085415"/>
            <a:ext cx="228600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lumMod val="65000"/>
                    <a:lumOff val="35000"/>
                  </a:prstClr>
                </a:solidFill>
                <a:latin typeface="Calibri"/>
                <a:hlinkClick r:id="rId4"/>
              </a:rPr>
              <a:t>Iv1-07 014</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hlinkClick r:id="rId5"/>
              </a:rPr>
              <a:t>Matanya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hlinkClick r:id="rId6"/>
              </a:rPr>
              <a:t>CC BY-SA 3.0</a:t>
            </a:r>
            <a:endParaRPr lang="en-US" sz="1200" dirty="0">
              <a:solidFill>
                <a:prstClr val="black">
                  <a:lumMod val="65000"/>
                  <a:lumOff val="35000"/>
                </a:prstClr>
              </a:solidFill>
              <a:latin typeface="Calibri"/>
            </a:endParaRPr>
          </a:p>
        </p:txBody>
      </p:sp>
      <p:sp>
        <p:nvSpPr>
          <p:cNvPr id="13" name="Rectangle 12"/>
          <p:cNvSpPr/>
          <p:nvPr/>
        </p:nvSpPr>
        <p:spPr>
          <a:xfrm>
            <a:off x="3817843" y="3800924"/>
            <a:ext cx="1715213" cy="461665"/>
          </a:xfrm>
          <a:prstGeom prst="rect">
            <a:avLst/>
          </a:prstGeom>
        </p:spPr>
        <p:txBody>
          <a:bodyPr wrap="none">
            <a:spAutoFit/>
          </a:bodyPr>
          <a:lstStyle/>
          <a:p>
            <a:r>
              <a:rPr lang="el-GR" sz="2400" dirty="0" smtClean="0">
                <a:solidFill>
                  <a:prstClr val="black"/>
                </a:solidFill>
                <a:latin typeface="Calibri"/>
              </a:rPr>
              <a:t>2 Κολλοειδή</a:t>
            </a:r>
            <a:endParaRPr lang="el-GR" sz="2400" dirty="0">
              <a:solidFill>
                <a:prstClr val="black"/>
              </a:solidFill>
              <a:latin typeface="Calibri"/>
            </a:endParaRPr>
          </a:p>
        </p:txBody>
      </p:sp>
      <p:pic>
        <p:nvPicPr>
          <p:cNvPr id="3075" name="Picture 3" descr="μείγμα ενδοφλέβιου διαλύματος"/>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8551" y="1412776"/>
            <a:ext cx="3469779" cy="23131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8" name="Rectangle 17"/>
          <p:cNvSpPr/>
          <p:nvPr/>
        </p:nvSpPr>
        <p:spPr>
          <a:xfrm>
            <a:off x="2684356" y="4333081"/>
            <a:ext cx="3798168" cy="646331"/>
          </a:xfrm>
          <a:prstGeom prst="rect">
            <a:avLst/>
          </a:prstGeom>
        </p:spPr>
        <p:txBody>
          <a:bodyPr wrap="square">
            <a:spAutoFit/>
          </a:bodyPr>
          <a:lstStyle/>
          <a:p>
            <a:pPr algn="ctr"/>
            <a:r>
              <a:rPr lang="en-US" sz="1200" dirty="0">
                <a:solidFill>
                  <a:prstClr val="black">
                    <a:lumMod val="65000"/>
                    <a:lumOff val="35000"/>
                  </a:prstClr>
                </a:solidFill>
                <a:latin typeface="Calibri"/>
                <a:hlinkClick r:id="rId8"/>
              </a:rPr>
              <a:t>e-safe-anaesthesia.org</a:t>
            </a:r>
            <a:r>
              <a:rPr lang="en-US" sz="1200" dirty="0">
                <a:solidFill>
                  <a:prstClr val="black">
                    <a:lumMod val="65000"/>
                    <a:lumOff val="35000"/>
                  </a:prstClr>
                </a:solidFill>
                <a:latin typeface="Calibri"/>
              </a:rPr>
              <a:t>, Copyright © 2012 Royal College of </a:t>
            </a:r>
            <a:r>
              <a:rPr lang="en-US" sz="1200" dirty="0" smtClean="0">
                <a:solidFill>
                  <a:prstClr val="black">
                    <a:lumMod val="65000"/>
                    <a:lumOff val="35000"/>
                  </a:prstClr>
                </a:solidFill>
                <a:latin typeface="Calibri"/>
              </a:rPr>
              <a:t>Anaesthetists and The Association of Anaesthetists of Great Britain </a:t>
            </a:r>
            <a:r>
              <a:rPr lang="en-US" sz="1200" dirty="0">
                <a:solidFill>
                  <a:prstClr val="black">
                    <a:lumMod val="65000"/>
                    <a:lumOff val="35000"/>
                  </a:prstClr>
                </a:solidFill>
                <a:latin typeface="Calibri"/>
              </a:rPr>
              <a:t>and</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rPr>
              <a:t>Ireland</a:t>
            </a:r>
          </a:p>
        </p:txBody>
      </p:sp>
      <p:sp>
        <p:nvSpPr>
          <p:cNvPr id="15" name="Rectangle 14"/>
          <p:cNvSpPr/>
          <p:nvPr/>
        </p:nvSpPr>
        <p:spPr>
          <a:xfrm>
            <a:off x="6839510" y="4563914"/>
            <a:ext cx="2122013" cy="830997"/>
          </a:xfrm>
          <a:prstGeom prst="rect">
            <a:avLst/>
          </a:prstGeom>
        </p:spPr>
        <p:txBody>
          <a:bodyPr wrap="square">
            <a:spAutoFit/>
          </a:bodyPr>
          <a:lstStyle/>
          <a:p>
            <a:pPr algn="ctr"/>
            <a:r>
              <a:rPr lang="el-GR" sz="2400" dirty="0" smtClean="0">
                <a:solidFill>
                  <a:prstClr val="black"/>
                </a:solidFill>
                <a:latin typeface="Calibri"/>
              </a:rPr>
              <a:t>3 Αίμα </a:t>
            </a:r>
            <a:r>
              <a:rPr lang="el-GR" sz="2400" dirty="0">
                <a:solidFill>
                  <a:prstClr val="black"/>
                </a:solidFill>
                <a:latin typeface="Calibri"/>
              </a:rPr>
              <a:t>και </a:t>
            </a:r>
            <a:r>
              <a:rPr lang="el-GR" sz="2400" dirty="0" smtClean="0">
                <a:solidFill>
                  <a:prstClr val="black"/>
                </a:solidFill>
                <a:latin typeface="Calibri"/>
              </a:rPr>
              <a:t>παράγωγά </a:t>
            </a:r>
            <a:r>
              <a:rPr lang="el-GR" sz="2400" dirty="0">
                <a:solidFill>
                  <a:prstClr val="black"/>
                </a:solidFill>
                <a:latin typeface="Calibri"/>
              </a:rPr>
              <a:t>του</a:t>
            </a:r>
          </a:p>
        </p:txBody>
      </p:sp>
      <p:pic>
        <p:nvPicPr>
          <p:cNvPr id="3076" name="Picture 4" descr="μονάδα αίματος"/>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29767" y="1412776"/>
            <a:ext cx="1741500" cy="3096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2" name="Rectangle 11"/>
          <p:cNvSpPr/>
          <p:nvPr/>
        </p:nvSpPr>
        <p:spPr>
          <a:xfrm>
            <a:off x="6757516" y="5378384"/>
            <a:ext cx="2286000" cy="461665"/>
          </a:xfrm>
          <a:prstGeom prst="rect">
            <a:avLst/>
          </a:prstGeom>
        </p:spPr>
        <p:txBody>
          <a:bodyPr wrap="square">
            <a:spAutoFit/>
          </a:bodyPr>
          <a:lstStyle/>
          <a:p>
            <a:pPr algn="ctr"/>
            <a:r>
              <a:rPr lang="en-US" sz="1200" dirty="0" smtClean="0">
                <a:solidFill>
                  <a:prstClr val="black">
                    <a:lumMod val="65000"/>
                    <a:lumOff val="35000"/>
                  </a:prstClr>
                </a:solidFill>
                <a:latin typeface="Calibri"/>
                <a:hlinkClick r:id="rId10"/>
              </a:rPr>
              <a:t>bestandworstever.blogspot.gr</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11"/>
              </a:rPr>
              <a:t>CC BY 2.5</a:t>
            </a:r>
            <a:endParaRPr lang="en-US" sz="1200" dirty="0">
              <a:solidFill>
                <a:prstClr val="black">
                  <a:lumMod val="65000"/>
                  <a:lumOff val="3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2933855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012"/>
            <a:ext cx="8229600" cy="908720"/>
          </a:xfrm>
        </p:spPr>
        <p:txBody>
          <a:bodyPr/>
          <a:lstStyle/>
          <a:p>
            <a:r>
              <a:rPr lang="el-GR" dirty="0" smtClean="0"/>
              <a:t>1</a:t>
            </a:r>
            <a:r>
              <a:rPr lang="en-US" dirty="0" smtClean="0"/>
              <a:t>.</a:t>
            </a:r>
            <a:r>
              <a:rPr lang="el-GR" dirty="0" smtClean="0"/>
              <a:t> Κρυσταλλοειδή διαλύματα</a:t>
            </a:r>
            <a:endParaRPr lang="el-GR" dirty="0"/>
          </a:p>
        </p:txBody>
      </p:sp>
      <p:sp>
        <p:nvSpPr>
          <p:cNvPr id="5" name="Rectangle 4"/>
          <p:cNvSpPr/>
          <p:nvPr/>
        </p:nvSpPr>
        <p:spPr>
          <a:xfrm>
            <a:off x="359532" y="1124744"/>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457200" y="1412776"/>
            <a:ext cx="8229600" cy="4824536"/>
          </a:xfrm>
        </p:spPr>
        <p:txBody>
          <a:bodyPr>
            <a:normAutofit lnSpcReduction="10000"/>
          </a:bodyPr>
          <a:lstStyle/>
          <a:p>
            <a:pPr>
              <a:buFont typeface="Wingdings" pitchFamily="2" charset="2"/>
              <a:buChar char="Ø"/>
            </a:pPr>
            <a:r>
              <a:rPr lang="el-GR" sz="2400" dirty="0"/>
              <a:t>Διαλύματα ηλεκτρολυτών ή οργανικών ενώσεων μικρού μοριακού βάρους που διαπερνούν εύκολα το ενδοθήλιο των </a:t>
            </a:r>
            <a:r>
              <a:rPr lang="el-GR" sz="2400" dirty="0" smtClean="0"/>
              <a:t>αγγείων</a:t>
            </a:r>
            <a:r>
              <a:rPr lang="en-US" sz="2400" dirty="0" smtClean="0"/>
              <a:t>,</a:t>
            </a:r>
            <a:endParaRPr lang="el-GR" sz="2400" dirty="0"/>
          </a:p>
          <a:p>
            <a:pPr>
              <a:spcBef>
                <a:spcPts val="3000"/>
              </a:spcBef>
              <a:buFont typeface="Wingdings" pitchFamily="2" charset="2"/>
              <a:buChar char="Ø"/>
            </a:pPr>
            <a:r>
              <a:rPr lang="el-GR" sz="2400" dirty="0"/>
              <a:t>Μόνο το 25% παραμένει στον ενδοαγγειακό </a:t>
            </a:r>
            <a:r>
              <a:rPr lang="el-GR" sz="2400" dirty="0" smtClean="0"/>
              <a:t>χώρο</a:t>
            </a:r>
            <a:r>
              <a:rPr lang="en-US" sz="2400" dirty="0" smtClean="0"/>
              <a:t> </a:t>
            </a:r>
            <a:r>
              <a:rPr lang="el-GR" sz="2400" dirty="0" smtClean="0"/>
              <a:t>:</a:t>
            </a:r>
            <a:endParaRPr lang="el-GR" sz="2400" dirty="0"/>
          </a:p>
          <a:p>
            <a:pPr marL="719138" indent="-365125">
              <a:spcBef>
                <a:spcPts val="1800"/>
              </a:spcBef>
            </a:pPr>
            <a:r>
              <a:rPr lang="el-GR" sz="2400" dirty="0"/>
              <a:t>Φυσιολογικός ορός - 0.9% sodium chloride (κατανέμεται στο μεσοκυττάριο και ενδαγγειακό χώρο</a:t>
            </a:r>
            <a:r>
              <a:rPr lang="el-GR" sz="2400" dirty="0" smtClean="0"/>
              <a:t>),</a:t>
            </a:r>
            <a:endParaRPr lang="el-GR" sz="2400" dirty="0"/>
          </a:p>
          <a:p>
            <a:pPr marL="719138" indent="-365125">
              <a:spcBef>
                <a:spcPts val="1800"/>
              </a:spcBef>
            </a:pPr>
            <a:r>
              <a:rPr lang="el-GR" sz="2400" dirty="0"/>
              <a:t>5 % Δεξτρόζη - (ομοιόμορφη κατανομή μα κυρίως στο μεσοκυττάριο χώρο</a:t>
            </a:r>
            <a:r>
              <a:rPr lang="el-GR" sz="2400" dirty="0" smtClean="0"/>
              <a:t>),</a:t>
            </a:r>
            <a:endParaRPr lang="el-GR" sz="2400" dirty="0"/>
          </a:p>
          <a:p>
            <a:pPr marL="719138" indent="-365125">
              <a:spcBef>
                <a:spcPts val="1800"/>
              </a:spcBef>
            </a:pPr>
            <a:r>
              <a:rPr lang="el-GR" sz="2400" dirty="0"/>
              <a:t>Dextrose </a:t>
            </a:r>
            <a:r>
              <a:rPr lang="el-GR" sz="2400" dirty="0" smtClean="0"/>
              <a:t>saline,</a:t>
            </a:r>
            <a:endParaRPr lang="el-GR" sz="2400" dirty="0"/>
          </a:p>
          <a:p>
            <a:pPr marL="719138" indent="-365125">
              <a:spcBef>
                <a:spcPts val="1800"/>
              </a:spcBef>
            </a:pPr>
            <a:r>
              <a:rPr lang="el-GR" sz="2400" dirty="0"/>
              <a:t>Ringer’s Lactate </a:t>
            </a:r>
            <a:r>
              <a:rPr lang="el-GR" sz="2000" dirty="0"/>
              <a:t>(Hartmans</a:t>
            </a:r>
            <a:r>
              <a:rPr lang="el-GR" sz="2000" dirty="0" smtClean="0"/>
              <a:t>).</a:t>
            </a:r>
          </a:p>
          <a:p>
            <a:pPr>
              <a:buNone/>
            </a:pPr>
            <a:endParaRPr lang="el-GR" dirty="0"/>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3458956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024"/>
            <a:ext cx="8229600" cy="908720"/>
          </a:xfrm>
        </p:spPr>
        <p:txBody>
          <a:bodyPr/>
          <a:lstStyle/>
          <a:p>
            <a:r>
              <a:rPr lang="el-GR" dirty="0"/>
              <a:t>Ποσοστά </a:t>
            </a:r>
            <a:r>
              <a:rPr lang="el-GR" dirty="0" smtClean="0"/>
              <a:t>% : </a:t>
            </a:r>
            <a:r>
              <a:rPr lang="el-GR" dirty="0"/>
              <a:t>βάρος / όγκο</a:t>
            </a:r>
          </a:p>
        </p:txBody>
      </p:sp>
      <p:sp>
        <p:nvSpPr>
          <p:cNvPr id="5" name="Rectangle 4"/>
          <p:cNvSpPr/>
          <p:nvPr/>
        </p:nvSpPr>
        <p:spPr>
          <a:xfrm>
            <a:off x="359532" y="1124744"/>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251520" y="1484784"/>
            <a:ext cx="4499536" cy="2664296"/>
          </a:xfrm>
        </p:spPr>
        <p:txBody>
          <a:bodyPr>
            <a:normAutofit/>
          </a:bodyPr>
          <a:lstStyle/>
          <a:p>
            <a:pPr>
              <a:lnSpc>
                <a:spcPct val="110000"/>
              </a:lnSpc>
              <a:spcBef>
                <a:spcPts val="1800"/>
              </a:spcBef>
            </a:pPr>
            <a:r>
              <a:rPr lang="el-GR" sz="2400" dirty="0"/>
              <a:t>Normal saline 0.9% τι </a:t>
            </a:r>
            <a:r>
              <a:rPr lang="el-GR" sz="2400" dirty="0" smtClean="0"/>
              <a:t>σημαίνει;</a:t>
            </a:r>
          </a:p>
          <a:p>
            <a:pPr marL="354013" indent="0">
              <a:lnSpc>
                <a:spcPct val="110000"/>
              </a:lnSpc>
              <a:spcBef>
                <a:spcPts val="1800"/>
              </a:spcBef>
              <a:buNone/>
            </a:pPr>
            <a:r>
              <a:rPr lang="el-GR" sz="2400" dirty="0" smtClean="0"/>
              <a:t>0.9 </a:t>
            </a:r>
            <a:r>
              <a:rPr lang="el-GR" sz="2400" dirty="0"/>
              <a:t>γραμμάρια νατρίου (sodium) σε κάθε </a:t>
            </a:r>
            <a:r>
              <a:rPr lang="el-GR" sz="2400" dirty="0" smtClean="0"/>
              <a:t>100ml. </a:t>
            </a:r>
          </a:p>
          <a:p>
            <a:pPr marL="354013" indent="0">
              <a:lnSpc>
                <a:spcPct val="110000"/>
              </a:lnSpc>
              <a:spcBef>
                <a:spcPts val="1800"/>
              </a:spcBef>
              <a:buNone/>
            </a:pPr>
            <a:r>
              <a:rPr lang="el-GR" sz="2400" dirty="0" smtClean="0"/>
              <a:t>Πόσα </a:t>
            </a:r>
            <a:r>
              <a:rPr lang="el-GR" sz="2400" dirty="0"/>
              <a:t>γραμμάρια νατρίου στα 1000ml (1 </a:t>
            </a:r>
            <a:r>
              <a:rPr lang="el-GR" sz="2400" dirty="0" smtClean="0"/>
              <a:t>Litre) </a:t>
            </a:r>
            <a:r>
              <a:rPr lang="el-GR" sz="2400" dirty="0"/>
              <a:t>;</a:t>
            </a:r>
          </a:p>
          <a:p>
            <a:endParaRPr lang="el-GR" dirty="0"/>
          </a:p>
          <a:p>
            <a:endParaRPr lang="el-GR" dirty="0"/>
          </a:p>
        </p:txBody>
      </p:sp>
      <p:sp>
        <p:nvSpPr>
          <p:cNvPr id="6" name="Rectangle 5"/>
          <p:cNvSpPr/>
          <p:nvPr/>
        </p:nvSpPr>
        <p:spPr>
          <a:xfrm>
            <a:off x="4908832" y="1512000"/>
            <a:ext cx="4213432" cy="2400657"/>
          </a:xfrm>
          <a:prstGeom prst="rect">
            <a:avLst/>
          </a:prstGeom>
        </p:spPr>
        <p:txBody>
          <a:bodyPr wrap="square">
            <a:spAutoFit/>
          </a:bodyPr>
          <a:lstStyle/>
          <a:p>
            <a:pPr marL="342900" indent="-342900">
              <a:spcBef>
                <a:spcPts val="1800"/>
              </a:spcBef>
              <a:buClr>
                <a:srgbClr val="004B82"/>
              </a:buClr>
              <a:buFont typeface="Arial" pitchFamily="34" charset="0"/>
              <a:buChar char="•"/>
            </a:pPr>
            <a:r>
              <a:rPr lang="el-GR" sz="2400" dirty="0">
                <a:solidFill>
                  <a:prstClr val="black"/>
                </a:solidFill>
                <a:latin typeface="Calibri"/>
              </a:rPr>
              <a:t>Dextrose 5% τι σημαίνει;</a:t>
            </a:r>
          </a:p>
          <a:p>
            <a:pPr marL="354013">
              <a:spcBef>
                <a:spcPts val="1800"/>
              </a:spcBef>
              <a:buClr>
                <a:srgbClr val="004B82"/>
              </a:buClr>
            </a:pPr>
            <a:r>
              <a:rPr lang="el-GR" sz="2400" dirty="0">
                <a:solidFill>
                  <a:prstClr val="black"/>
                </a:solidFill>
                <a:latin typeface="Calibri"/>
              </a:rPr>
              <a:t>Γραμμάρια γλυκόζης στα 100ml;</a:t>
            </a:r>
          </a:p>
          <a:p>
            <a:pPr marL="354013">
              <a:spcBef>
                <a:spcPts val="1800"/>
              </a:spcBef>
              <a:buClr>
                <a:srgbClr val="004B82"/>
              </a:buClr>
            </a:pPr>
            <a:r>
              <a:rPr lang="el-GR" sz="2400" dirty="0">
                <a:solidFill>
                  <a:prstClr val="black"/>
                </a:solidFill>
                <a:latin typeface="Calibri"/>
              </a:rPr>
              <a:t>Γραμμάρια γλυκόζης στα 1000ml;</a:t>
            </a:r>
          </a:p>
        </p:txBody>
      </p:sp>
      <p:cxnSp>
        <p:nvCxnSpPr>
          <p:cNvPr id="8" name="Straight Connector 7"/>
          <p:cNvCxnSpPr/>
          <p:nvPr/>
        </p:nvCxnSpPr>
        <p:spPr>
          <a:xfrm>
            <a:off x="4788024" y="1412776"/>
            <a:ext cx="0" cy="3744416"/>
          </a:xfrm>
          <a:prstGeom prst="line">
            <a:avLst/>
          </a:prstGeom>
          <a:ln w="15875">
            <a:solidFill>
              <a:srgbClr val="004B82"/>
            </a:solidFill>
          </a:ln>
        </p:spPr>
        <p:style>
          <a:lnRef idx="1">
            <a:schemeClr val="accent1"/>
          </a:lnRef>
          <a:fillRef idx="0">
            <a:schemeClr val="accent1"/>
          </a:fillRef>
          <a:effectRef idx="0">
            <a:schemeClr val="accent1"/>
          </a:effectRef>
          <a:fontRef idx="minor">
            <a:schemeClr val="tx1"/>
          </a:fontRef>
        </p:style>
      </p:cxn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3567356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dirty="0" smtClean="0"/>
              <a:t>1</a:t>
            </a:r>
            <a:r>
              <a:rPr lang="el-GR" baseline="30000" dirty="0" smtClean="0"/>
              <a:t>α</a:t>
            </a:r>
            <a:r>
              <a:rPr lang="el-GR" dirty="0" smtClean="0"/>
              <a:t> Ισότονα διαλύματα </a:t>
            </a:r>
            <a:br>
              <a:rPr lang="el-GR" dirty="0" smtClean="0"/>
            </a:br>
            <a:r>
              <a:rPr lang="el-GR" sz="3200" dirty="0" smtClean="0"/>
              <a:t>5</a:t>
            </a:r>
            <a:r>
              <a:rPr lang="el-GR" sz="3200" dirty="0"/>
              <a:t>% </a:t>
            </a:r>
            <a:r>
              <a:rPr lang="el-GR" sz="3200" dirty="0" smtClean="0"/>
              <a:t>Δεξτρόζη </a:t>
            </a:r>
            <a:r>
              <a:rPr lang="el-GR" sz="3200" dirty="0"/>
              <a:t>σε νερό, </a:t>
            </a:r>
            <a:r>
              <a:rPr lang="el-GR" sz="3200" dirty="0" smtClean="0"/>
              <a:t>0,9% NaCl, Ringer’s </a:t>
            </a:r>
            <a:r>
              <a:rPr lang="el-GR" sz="3200" dirty="0"/>
              <a:t>Lactate</a:t>
            </a:r>
          </a:p>
        </p:txBody>
      </p:sp>
      <p:sp>
        <p:nvSpPr>
          <p:cNvPr id="7" name="Rectangle 6"/>
          <p:cNvSpPr/>
          <p:nvPr/>
        </p:nvSpPr>
        <p:spPr>
          <a:xfrm>
            <a:off x="359532" y="1124744"/>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323528" y="1647520"/>
            <a:ext cx="4114800" cy="3312368"/>
          </a:xfrm>
        </p:spPr>
        <p:txBody>
          <a:bodyPr>
            <a:normAutofit/>
          </a:bodyPr>
          <a:lstStyle/>
          <a:p>
            <a:pPr>
              <a:spcBef>
                <a:spcPts val="5400"/>
              </a:spcBef>
            </a:pPr>
            <a:r>
              <a:rPr lang="el-GR" sz="2400" dirty="0"/>
              <a:t>Έχουν ίδια οσμωτική πίεση με αυτή του πλάσματος (290mOsm/L</a:t>
            </a:r>
            <a:r>
              <a:rPr lang="el-GR" sz="2400" dirty="0" smtClean="0"/>
              <a:t>),</a:t>
            </a:r>
            <a:endParaRPr lang="el-GR" sz="2400" dirty="0"/>
          </a:p>
          <a:p>
            <a:pPr>
              <a:spcBef>
                <a:spcPts val="5400"/>
              </a:spcBef>
            </a:pPr>
            <a:r>
              <a:rPr lang="el-GR" sz="2400" dirty="0"/>
              <a:t>Αναπλήρωση εξωκυττάριου υγρού και γρήγορη αύξηση του ενδοαγγειακού </a:t>
            </a:r>
            <a:r>
              <a:rPr lang="el-GR" sz="2400" dirty="0" smtClean="0"/>
              <a:t>όγκου.</a:t>
            </a:r>
            <a:endParaRPr lang="el-GR" sz="2400" dirty="0"/>
          </a:p>
        </p:txBody>
      </p:sp>
      <p:grpSp>
        <p:nvGrpSpPr>
          <p:cNvPr id="18" name="Group 17"/>
          <p:cNvGrpSpPr/>
          <p:nvPr/>
        </p:nvGrpSpPr>
        <p:grpSpPr>
          <a:xfrm>
            <a:off x="4812069" y="1559685"/>
            <a:ext cx="3983055" cy="3731067"/>
            <a:chOff x="4812069" y="1559685"/>
            <a:chExt cx="3983055" cy="3731067"/>
          </a:xfrm>
        </p:grpSpPr>
        <p:sp>
          <p:nvSpPr>
            <p:cNvPr id="15" name="Rounded Rectangle 14"/>
            <p:cNvSpPr/>
            <p:nvPr/>
          </p:nvSpPr>
          <p:spPr>
            <a:xfrm>
              <a:off x="4932040" y="1592796"/>
              <a:ext cx="3863084" cy="612068"/>
            </a:xfrm>
            <a:prstGeom prst="roundRect">
              <a:avLst/>
            </a:prstGeom>
            <a:solidFill>
              <a:srgbClr val="82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Intravascular space</a:t>
              </a:r>
              <a:endParaRPr lang="el-GR" sz="2000" b="1" dirty="0">
                <a:solidFill>
                  <a:prstClr val="white"/>
                </a:solidFill>
              </a:endParaRPr>
            </a:p>
          </p:txBody>
        </p:sp>
        <p:sp>
          <p:nvSpPr>
            <p:cNvPr id="16" name="TextBox 15"/>
            <p:cNvSpPr txBox="1"/>
            <p:nvPr/>
          </p:nvSpPr>
          <p:spPr>
            <a:xfrm>
              <a:off x="5699927" y="2299164"/>
              <a:ext cx="2448272" cy="400110"/>
            </a:xfrm>
            <a:prstGeom prst="rect">
              <a:avLst/>
            </a:prstGeom>
            <a:noFill/>
          </p:spPr>
          <p:txBody>
            <a:bodyPr wrap="square" rtlCol="0">
              <a:spAutoFit/>
            </a:bodyPr>
            <a:lstStyle/>
            <a:p>
              <a:pPr algn="ctr"/>
              <a:r>
                <a:rPr lang="en-US" sz="2000" dirty="0" smtClean="0">
                  <a:solidFill>
                    <a:prstClr val="black"/>
                  </a:solidFill>
                  <a:latin typeface="Calibri"/>
                </a:rPr>
                <a:t>Interstitial space</a:t>
              </a:r>
              <a:endParaRPr lang="el-GR" sz="2000" dirty="0">
                <a:solidFill>
                  <a:prstClr val="black"/>
                </a:solidFill>
                <a:latin typeface="Calibri"/>
              </a:endParaRPr>
            </a:p>
          </p:txBody>
        </p:sp>
        <p:pic>
          <p:nvPicPr>
            <p:cNvPr id="4098" name="Picture 2" descr="C:\Users\alex\Desktop\5814152233_99ca1b5616_b.jpg"/>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b="9861"/>
            <a:stretch/>
          </p:blipFill>
          <p:spPr bwMode="auto">
            <a:xfrm>
              <a:off x="5015123" y="2996952"/>
              <a:ext cx="3747577" cy="2293800"/>
            </a:xfrm>
            <a:prstGeom prst="roundRect">
              <a:avLst>
                <a:gd name="adj" fmla="val 4167"/>
              </a:avLst>
            </a:prstGeom>
            <a:solidFill>
              <a:srgbClr val="FFFFFF"/>
            </a:solidFill>
            <a:ln w="38100" cap="sq">
              <a:solidFill>
                <a:schemeClr val="tx1">
                  <a:lumMod val="95000"/>
                  <a:lumOff val="5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a:contourClr>
                <a:srgbClr val="C0C0C0"/>
              </a:contourClr>
            </a:sp3d>
            <a:extLst/>
          </p:spPr>
        </p:pic>
        <p:pic>
          <p:nvPicPr>
            <p:cNvPr id="4101"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6171" y="1599310"/>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2069" y="1767316"/>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8384" y="1559685"/>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5219" y="1908490"/>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5613" y="2268895"/>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9974" y="2499219"/>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08294" y="2499219"/>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5219" y="2434345"/>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4979" y="3287003"/>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1216" y="3470700"/>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4979" y="4509120"/>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4884" y="4715842"/>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9006" y="3076250"/>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4158" y="3520716"/>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9053" y="4333519"/>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3524" y="4505089"/>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7755" y="3470700"/>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2863" y="3320731"/>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4861" y="4273300"/>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13414" y="4544272"/>
              <a:ext cx="439905" cy="42150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523409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pPr>
              <a:tabLst>
                <a:tab pos="1974850" algn="l"/>
              </a:tabLst>
            </a:pPr>
            <a:r>
              <a:rPr lang="el-GR" dirty="0" smtClean="0"/>
              <a:t>1</a:t>
            </a:r>
            <a:r>
              <a:rPr lang="el-GR" baseline="30000" dirty="0" smtClean="0"/>
              <a:t>β</a:t>
            </a:r>
            <a:r>
              <a:rPr lang="el-GR" dirty="0" smtClean="0"/>
              <a:t> Υπότονα διαλύματα </a:t>
            </a:r>
            <a:r>
              <a:rPr lang="en-US" dirty="0" smtClean="0"/>
              <a:t/>
            </a:r>
            <a:br>
              <a:rPr lang="en-US" dirty="0" smtClean="0"/>
            </a:br>
            <a:r>
              <a:rPr lang="el-GR" sz="3200" dirty="0" smtClean="0"/>
              <a:t>0,33</a:t>
            </a:r>
            <a:r>
              <a:rPr lang="el-GR" sz="3200" dirty="0"/>
              <a:t>% </a:t>
            </a:r>
            <a:r>
              <a:rPr lang="el-GR" sz="3200" dirty="0" smtClean="0"/>
              <a:t>NaCl,</a:t>
            </a:r>
            <a:r>
              <a:rPr lang="en-US" sz="3200" dirty="0" smtClean="0"/>
              <a:t> </a:t>
            </a:r>
            <a:r>
              <a:rPr lang="el-GR" sz="3200" dirty="0" smtClean="0"/>
              <a:t>0,45</a:t>
            </a:r>
            <a:r>
              <a:rPr lang="el-GR" sz="3200" dirty="0"/>
              <a:t>% NaCl</a:t>
            </a:r>
          </a:p>
        </p:txBody>
      </p:sp>
      <p:sp>
        <p:nvSpPr>
          <p:cNvPr id="7" name="Rectangle 6"/>
          <p:cNvSpPr/>
          <p:nvPr/>
        </p:nvSpPr>
        <p:spPr>
          <a:xfrm>
            <a:off x="359532" y="1124744"/>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457200" y="1196752"/>
            <a:ext cx="8229600" cy="1008112"/>
          </a:xfrm>
        </p:spPr>
        <p:txBody>
          <a:bodyPr/>
          <a:lstStyle/>
          <a:p>
            <a:pPr marL="0" indent="0">
              <a:buNone/>
            </a:pPr>
            <a:r>
              <a:rPr lang="el-GR" sz="2400" dirty="0"/>
              <a:t>Έχουν χαμηλότερη οσμωτική πίεση από αυτή του πλάσματος. Προλαμβάνουν και αντιμετωπίζουν </a:t>
            </a:r>
            <a:r>
              <a:rPr lang="el-GR" sz="2400" dirty="0" smtClean="0"/>
              <a:t>την </a:t>
            </a:r>
            <a:r>
              <a:rPr lang="el-GR" sz="2400" dirty="0"/>
              <a:t>κυτταρική </a:t>
            </a:r>
            <a:r>
              <a:rPr lang="el-GR" sz="2400" dirty="0" smtClean="0"/>
              <a:t>αφυδάτωση.</a:t>
            </a:r>
            <a:endParaRPr lang="el-GR" sz="2400" dirty="0"/>
          </a:p>
          <a:p>
            <a:endParaRPr lang="el-GR" dirty="0"/>
          </a:p>
        </p:txBody>
      </p:sp>
      <p:grpSp>
        <p:nvGrpSpPr>
          <p:cNvPr id="6" name="Group 5"/>
          <p:cNvGrpSpPr/>
          <p:nvPr/>
        </p:nvGrpSpPr>
        <p:grpSpPr>
          <a:xfrm>
            <a:off x="4784818" y="2257624"/>
            <a:ext cx="3939511" cy="3731067"/>
            <a:chOff x="498543" y="2364783"/>
            <a:chExt cx="3939511" cy="3731067"/>
          </a:xfrm>
        </p:grpSpPr>
        <p:grpSp>
          <p:nvGrpSpPr>
            <p:cNvPr id="8" name="Group 7"/>
            <p:cNvGrpSpPr/>
            <p:nvPr/>
          </p:nvGrpSpPr>
          <p:grpSpPr>
            <a:xfrm>
              <a:off x="498543" y="2364783"/>
              <a:ext cx="3939511" cy="3731067"/>
              <a:chOff x="4855613" y="1559685"/>
              <a:chExt cx="3939511" cy="3731067"/>
            </a:xfrm>
          </p:grpSpPr>
          <p:pic>
            <p:nvPicPr>
              <p:cNvPr id="11" name="Picture 2" descr="C:\Users\alex\Desktop\5814152233_99ca1b5616_b.jpg"/>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b="9861"/>
              <a:stretch/>
            </p:blipFill>
            <p:spPr bwMode="auto">
              <a:xfrm>
                <a:off x="5015123" y="2996952"/>
                <a:ext cx="3747577" cy="2293800"/>
              </a:xfrm>
              <a:prstGeom prst="roundRect">
                <a:avLst>
                  <a:gd name="adj" fmla="val 4167"/>
                </a:avLst>
              </a:prstGeom>
              <a:solidFill>
                <a:srgbClr val="FFFFFF"/>
              </a:solidFill>
              <a:ln w="38100" cap="sq">
                <a:solidFill>
                  <a:schemeClr val="tx1">
                    <a:lumMod val="95000"/>
                    <a:lumOff val="5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a:contourClr>
                  <a:srgbClr val="C0C0C0"/>
                </a:contourClr>
              </a:sp3d>
              <a:extLst/>
            </p:spPr>
          </p:pic>
          <p:sp>
            <p:nvSpPr>
              <p:cNvPr id="9" name="Rounded Rectangle 8"/>
              <p:cNvSpPr/>
              <p:nvPr/>
            </p:nvSpPr>
            <p:spPr>
              <a:xfrm>
                <a:off x="4932040" y="1592796"/>
                <a:ext cx="3863084" cy="612068"/>
              </a:xfrm>
              <a:prstGeom prst="roundRect">
                <a:avLst/>
              </a:prstGeom>
              <a:solidFill>
                <a:srgbClr val="82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Intravascular space</a:t>
                </a:r>
                <a:endParaRPr lang="el-GR" sz="2000" b="1" dirty="0">
                  <a:solidFill>
                    <a:prstClr val="white"/>
                  </a:solidFill>
                </a:endParaRPr>
              </a:p>
            </p:txBody>
          </p:sp>
          <p:sp>
            <p:nvSpPr>
              <p:cNvPr id="10" name="TextBox 9"/>
              <p:cNvSpPr txBox="1"/>
              <p:nvPr/>
            </p:nvSpPr>
            <p:spPr>
              <a:xfrm>
                <a:off x="5699927" y="2299164"/>
                <a:ext cx="2448272" cy="400110"/>
              </a:xfrm>
              <a:prstGeom prst="rect">
                <a:avLst/>
              </a:prstGeom>
              <a:noFill/>
            </p:spPr>
            <p:txBody>
              <a:bodyPr wrap="square" rtlCol="0">
                <a:spAutoFit/>
              </a:bodyPr>
              <a:lstStyle/>
              <a:p>
                <a:pPr algn="ctr"/>
                <a:r>
                  <a:rPr lang="en-US" sz="2000" dirty="0" smtClean="0">
                    <a:solidFill>
                      <a:prstClr val="black"/>
                    </a:solidFill>
                    <a:latin typeface="Calibri"/>
                  </a:rPr>
                  <a:t>Interstitial space</a:t>
                </a:r>
                <a:endParaRPr lang="el-GR" sz="2000" dirty="0">
                  <a:solidFill>
                    <a:prstClr val="black"/>
                  </a:solidFill>
                  <a:latin typeface="Calibri"/>
                </a:endParaRPr>
              </a:p>
            </p:txBody>
          </p:sp>
          <p:pic>
            <p:nvPicPr>
              <p:cNvPr id="13"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4979" y="1753295"/>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8384" y="1559685"/>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5613" y="2268895"/>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9974" y="2499219"/>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4979" y="3287003"/>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1216" y="3470700"/>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4979" y="4509120"/>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4884" y="4715842"/>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9006" y="3076250"/>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4158" y="3520716"/>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9053" y="4333519"/>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3524" y="4505089"/>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7755" y="3470700"/>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2863" y="3320731"/>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4861" y="4273300"/>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13414" y="4544272"/>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5219" y="2373670"/>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28819" y="2446846"/>
                <a:ext cx="439905" cy="42150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Down Arrow 4"/>
            <p:cNvSpPr/>
            <p:nvPr/>
          </p:nvSpPr>
          <p:spPr>
            <a:xfrm>
              <a:off x="821529" y="3586026"/>
              <a:ext cx="346285" cy="43204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4" name="Down Arrow 33"/>
            <p:cNvSpPr/>
            <p:nvPr/>
          </p:nvSpPr>
          <p:spPr>
            <a:xfrm>
              <a:off x="3923106" y="3586026"/>
              <a:ext cx="346285" cy="43204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3" name="Down Arrow 32"/>
            <p:cNvSpPr/>
            <p:nvPr/>
          </p:nvSpPr>
          <p:spPr>
            <a:xfrm>
              <a:off x="1592909" y="3586026"/>
              <a:ext cx="346285" cy="43204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6" name="Down Arrow 35"/>
            <p:cNvSpPr/>
            <p:nvPr/>
          </p:nvSpPr>
          <p:spPr>
            <a:xfrm>
              <a:off x="3152405" y="3586026"/>
              <a:ext cx="346285" cy="43204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5" name="Down Arrow 34"/>
            <p:cNvSpPr/>
            <p:nvPr/>
          </p:nvSpPr>
          <p:spPr>
            <a:xfrm>
              <a:off x="2450074" y="3586026"/>
              <a:ext cx="346285" cy="43204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grpSp>
        <p:nvGrpSpPr>
          <p:cNvPr id="38" name="Group 37"/>
          <p:cNvGrpSpPr/>
          <p:nvPr/>
        </p:nvGrpSpPr>
        <p:grpSpPr>
          <a:xfrm>
            <a:off x="261443" y="2256097"/>
            <a:ext cx="3939511" cy="3732594"/>
            <a:chOff x="498543" y="2363256"/>
            <a:chExt cx="3939511" cy="3732594"/>
          </a:xfrm>
        </p:grpSpPr>
        <p:grpSp>
          <p:nvGrpSpPr>
            <p:cNvPr id="39" name="Group 38"/>
            <p:cNvGrpSpPr/>
            <p:nvPr/>
          </p:nvGrpSpPr>
          <p:grpSpPr>
            <a:xfrm>
              <a:off x="498543" y="2363256"/>
              <a:ext cx="3939511" cy="3732594"/>
              <a:chOff x="4855613" y="1558158"/>
              <a:chExt cx="3939511" cy="3732594"/>
            </a:xfrm>
          </p:grpSpPr>
          <p:sp>
            <p:nvSpPr>
              <p:cNvPr id="46" name="Rounded Rectangle 45"/>
              <p:cNvSpPr/>
              <p:nvPr/>
            </p:nvSpPr>
            <p:spPr>
              <a:xfrm>
                <a:off x="4932040" y="1592796"/>
                <a:ext cx="3863084" cy="612068"/>
              </a:xfrm>
              <a:prstGeom prst="roundRect">
                <a:avLst/>
              </a:prstGeom>
              <a:solidFill>
                <a:srgbClr val="82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Intravascular space</a:t>
                </a:r>
                <a:endParaRPr lang="el-GR" sz="2000" b="1" dirty="0">
                  <a:solidFill>
                    <a:prstClr val="white"/>
                  </a:solidFill>
                </a:endParaRPr>
              </a:p>
            </p:txBody>
          </p:sp>
          <p:pic>
            <p:nvPicPr>
              <p:cNvPr id="45" name="Picture 2" descr="C:\Users\alex\Desktop\5814152233_99ca1b5616_b.jpg"/>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b="9861"/>
              <a:stretch/>
            </p:blipFill>
            <p:spPr bwMode="auto">
              <a:xfrm>
                <a:off x="5015123" y="2996952"/>
                <a:ext cx="3747577" cy="2293800"/>
              </a:xfrm>
              <a:prstGeom prst="roundRect">
                <a:avLst>
                  <a:gd name="adj" fmla="val 4167"/>
                </a:avLst>
              </a:prstGeom>
              <a:solidFill>
                <a:srgbClr val="FFFFFF"/>
              </a:solidFill>
              <a:ln w="38100" cap="sq">
                <a:solidFill>
                  <a:schemeClr val="tx1">
                    <a:lumMod val="95000"/>
                    <a:lumOff val="5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a:contourClr>
                  <a:srgbClr val="C0C0C0"/>
                </a:contourClr>
              </a:sp3d>
              <a:extLst/>
            </p:spPr>
          </p:pic>
          <p:sp>
            <p:nvSpPr>
              <p:cNvPr id="47" name="TextBox 46"/>
              <p:cNvSpPr txBox="1"/>
              <p:nvPr/>
            </p:nvSpPr>
            <p:spPr>
              <a:xfrm>
                <a:off x="5709340" y="2346180"/>
                <a:ext cx="2448272" cy="400110"/>
              </a:xfrm>
              <a:prstGeom prst="rect">
                <a:avLst/>
              </a:prstGeom>
              <a:noFill/>
            </p:spPr>
            <p:txBody>
              <a:bodyPr wrap="square" rtlCol="0">
                <a:spAutoFit/>
              </a:bodyPr>
              <a:lstStyle/>
              <a:p>
                <a:pPr algn="ctr"/>
                <a:r>
                  <a:rPr lang="en-US" sz="2000" dirty="0" smtClean="0">
                    <a:solidFill>
                      <a:prstClr val="black"/>
                    </a:solidFill>
                    <a:latin typeface="Calibri"/>
                  </a:rPr>
                  <a:t>Interstitial space</a:t>
                </a:r>
                <a:endParaRPr lang="el-GR" sz="2000" dirty="0">
                  <a:solidFill>
                    <a:prstClr val="black"/>
                  </a:solidFill>
                  <a:latin typeface="Calibri"/>
                </a:endParaRPr>
              </a:p>
            </p:txBody>
          </p:sp>
          <p:pic>
            <p:nvPicPr>
              <p:cNvPr id="49"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8384" y="1559685"/>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5613" y="2268895"/>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9974" y="2499219"/>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4979" y="3287003"/>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1216" y="3470700"/>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4979" y="4509120"/>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4884" y="4715842"/>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9006" y="3076250"/>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4158" y="3520716"/>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9053" y="4333519"/>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3524" y="4505089"/>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7755" y="3470700"/>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2863" y="3320731"/>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4861" y="4273300"/>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13414" y="4544272"/>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5219" y="2373670"/>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28819" y="2446846"/>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6056" y="1558158"/>
                <a:ext cx="439905" cy="421506"/>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Down Arrow 39"/>
            <p:cNvSpPr/>
            <p:nvPr/>
          </p:nvSpPr>
          <p:spPr>
            <a:xfrm>
              <a:off x="784262" y="2810160"/>
              <a:ext cx="346285" cy="43204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1" name="Down Arrow 40"/>
            <p:cNvSpPr/>
            <p:nvPr/>
          </p:nvSpPr>
          <p:spPr>
            <a:xfrm>
              <a:off x="3885839" y="2810160"/>
              <a:ext cx="346285" cy="43204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2" name="Down Arrow 41"/>
            <p:cNvSpPr/>
            <p:nvPr/>
          </p:nvSpPr>
          <p:spPr>
            <a:xfrm>
              <a:off x="1555642" y="2810160"/>
              <a:ext cx="346285" cy="43204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3" name="Down Arrow 42"/>
            <p:cNvSpPr/>
            <p:nvPr/>
          </p:nvSpPr>
          <p:spPr>
            <a:xfrm>
              <a:off x="3115138" y="2810160"/>
              <a:ext cx="346285" cy="43204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4" name="Down Arrow 43"/>
            <p:cNvSpPr/>
            <p:nvPr/>
          </p:nvSpPr>
          <p:spPr>
            <a:xfrm>
              <a:off x="2412807" y="2810160"/>
              <a:ext cx="346285" cy="43204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sp>
        <p:nvSpPr>
          <p:cNvPr id="12" name="Θέση αριθμού διαφάνειας 1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1666946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dirty="0" smtClean="0"/>
              <a:t>1</a:t>
            </a:r>
            <a:r>
              <a:rPr lang="el-GR" baseline="30000" dirty="0" smtClean="0"/>
              <a:t>γ</a:t>
            </a:r>
            <a:r>
              <a:rPr lang="el-GR" dirty="0" smtClean="0"/>
              <a:t> Υπέρτονα διαλύματα </a:t>
            </a:r>
            <a:r>
              <a:rPr lang="en-US" sz="3600" dirty="0" smtClean="0"/>
              <a:t/>
            </a:r>
            <a:br>
              <a:rPr lang="en-US" sz="3600" dirty="0" smtClean="0"/>
            </a:br>
            <a:r>
              <a:rPr lang="el-GR" sz="2800" dirty="0" smtClean="0"/>
              <a:t>5</a:t>
            </a:r>
            <a:r>
              <a:rPr lang="el-GR" sz="2800" dirty="0"/>
              <a:t>% δεξτρόζης </a:t>
            </a:r>
            <a:r>
              <a:rPr lang="el-GR" sz="2800" dirty="0" smtClean="0"/>
              <a:t>σε 0,45</a:t>
            </a:r>
            <a:r>
              <a:rPr lang="el-GR" sz="2800" dirty="0"/>
              <a:t>% </a:t>
            </a:r>
            <a:r>
              <a:rPr lang="el-GR" sz="2800" dirty="0" smtClean="0"/>
              <a:t>NaCl, 10</a:t>
            </a:r>
            <a:r>
              <a:rPr lang="el-GR" sz="2800" dirty="0"/>
              <a:t>% δεξτρόζης σε </a:t>
            </a:r>
            <a:r>
              <a:rPr lang="el-GR" sz="2800" dirty="0" smtClean="0"/>
              <a:t>νερό</a:t>
            </a:r>
            <a:endParaRPr lang="el-GR" sz="2800" dirty="0"/>
          </a:p>
        </p:txBody>
      </p:sp>
      <p:sp>
        <p:nvSpPr>
          <p:cNvPr id="7" name="Rectangle 6"/>
          <p:cNvSpPr/>
          <p:nvPr/>
        </p:nvSpPr>
        <p:spPr>
          <a:xfrm>
            <a:off x="359532" y="1124744"/>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457200" y="1196752"/>
            <a:ext cx="8229600" cy="1152128"/>
          </a:xfrm>
        </p:spPr>
        <p:txBody>
          <a:bodyPr>
            <a:normAutofit lnSpcReduction="10000"/>
          </a:bodyPr>
          <a:lstStyle/>
          <a:p>
            <a:pPr marL="0" indent="0">
              <a:buNone/>
            </a:pPr>
            <a:r>
              <a:rPr lang="el-GR" sz="2400" dirty="0"/>
              <a:t>Έχουν μεγαλύτερη οσμωτική πίεση από αυτή του πλάσματος. Προκαλούν μετακίνηση υγρών από τα κύτταρα και τον διάμεσο χώρο στον αγγειακό </a:t>
            </a:r>
            <a:r>
              <a:rPr lang="el-GR" sz="2400" dirty="0" smtClean="0"/>
              <a:t>χώρο.</a:t>
            </a:r>
            <a:endParaRPr lang="el-GR" sz="2400" dirty="0"/>
          </a:p>
          <a:p>
            <a:endParaRPr lang="el-GR" dirty="0"/>
          </a:p>
        </p:txBody>
      </p:sp>
      <p:grpSp>
        <p:nvGrpSpPr>
          <p:cNvPr id="5" name="Group 4"/>
          <p:cNvGrpSpPr/>
          <p:nvPr/>
        </p:nvGrpSpPr>
        <p:grpSpPr>
          <a:xfrm>
            <a:off x="261443" y="2541679"/>
            <a:ext cx="3939511" cy="3908709"/>
            <a:chOff x="261443" y="2407377"/>
            <a:chExt cx="3939511" cy="3908709"/>
          </a:xfrm>
        </p:grpSpPr>
        <p:grpSp>
          <p:nvGrpSpPr>
            <p:cNvPr id="36" name="Group 35"/>
            <p:cNvGrpSpPr/>
            <p:nvPr/>
          </p:nvGrpSpPr>
          <p:grpSpPr>
            <a:xfrm>
              <a:off x="261443" y="2496809"/>
              <a:ext cx="3939511" cy="3819277"/>
              <a:chOff x="498543" y="2276573"/>
              <a:chExt cx="3939511" cy="3819277"/>
            </a:xfrm>
          </p:grpSpPr>
          <p:grpSp>
            <p:nvGrpSpPr>
              <p:cNvPr id="37" name="Group 36"/>
              <p:cNvGrpSpPr/>
              <p:nvPr/>
            </p:nvGrpSpPr>
            <p:grpSpPr>
              <a:xfrm>
                <a:off x="498543" y="2276573"/>
                <a:ext cx="3939511" cy="3819277"/>
                <a:chOff x="4855613" y="1471475"/>
                <a:chExt cx="3939511" cy="3819277"/>
              </a:xfrm>
            </p:grpSpPr>
            <p:sp>
              <p:nvSpPr>
                <p:cNvPr id="43" name="Rounded Rectangle 42"/>
                <p:cNvSpPr/>
                <p:nvPr/>
              </p:nvSpPr>
              <p:spPr>
                <a:xfrm>
                  <a:off x="4932040" y="1592796"/>
                  <a:ext cx="3863084" cy="612068"/>
                </a:xfrm>
                <a:prstGeom prst="roundRect">
                  <a:avLst/>
                </a:prstGeom>
                <a:solidFill>
                  <a:srgbClr val="82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Intravascular space</a:t>
                  </a:r>
                  <a:endParaRPr lang="el-GR" sz="2000" b="1" dirty="0">
                    <a:solidFill>
                      <a:prstClr val="white"/>
                    </a:solidFill>
                  </a:endParaRPr>
                </a:p>
              </p:txBody>
            </p:sp>
            <p:pic>
              <p:nvPicPr>
                <p:cNvPr id="44" name="Picture 2" descr="C:\Users\alex\Desktop\5814152233_99ca1b5616_b.jpg"/>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b="9861"/>
                <a:stretch/>
              </p:blipFill>
              <p:spPr bwMode="auto">
                <a:xfrm>
                  <a:off x="5015123" y="2996952"/>
                  <a:ext cx="3747577" cy="2293800"/>
                </a:xfrm>
                <a:prstGeom prst="roundRect">
                  <a:avLst>
                    <a:gd name="adj" fmla="val 4167"/>
                  </a:avLst>
                </a:prstGeom>
                <a:solidFill>
                  <a:srgbClr val="FFFFFF"/>
                </a:solidFill>
                <a:ln w="38100" cap="sq">
                  <a:solidFill>
                    <a:schemeClr val="tx1">
                      <a:lumMod val="95000"/>
                      <a:lumOff val="5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a:contourClr>
                    <a:srgbClr val="C0C0C0"/>
                  </a:contourClr>
                </a:sp3d>
                <a:extLst/>
              </p:spPr>
            </p:pic>
            <p:sp>
              <p:nvSpPr>
                <p:cNvPr id="45" name="TextBox 44"/>
                <p:cNvSpPr txBox="1"/>
                <p:nvPr/>
              </p:nvSpPr>
              <p:spPr>
                <a:xfrm>
                  <a:off x="5709340" y="2346180"/>
                  <a:ext cx="2448272" cy="400110"/>
                </a:xfrm>
                <a:prstGeom prst="rect">
                  <a:avLst/>
                </a:prstGeom>
                <a:noFill/>
              </p:spPr>
              <p:txBody>
                <a:bodyPr wrap="square" rtlCol="0">
                  <a:spAutoFit/>
                </a:bodyPr>
                <a:lstStyle/>
                <a:p>
                  <a:pPr algn="ctr"/>
                  <a:r>
                    <a:rPr lang="en-US" sz="2000" dirty="0" smtClean="0">
                      <a:solidFill>
                        <a:prstClr val="black"/>
                      </a:solidFill>
                      <a:latin typeface="Calibri"/>
                    </a:rPr>
                    <a:t>Interstitial space</a:t>
                  </a:r>
                  <a:endParaRPr lang="el-GR" sz="2000" dirty="0">
                    <a:solidFill>
                      <a:prstClr val="black"/>
                    </a:solidFill>
                    <a:latin typeface="Calibri"/>
                  </a:endParaRPr>
                </a:p>
              </p:txBody>
            </p:sp>
            <p:pic>
              <p:nvPicPr>
                <p:cNvPr id="46"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8384" y="1559685"/>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5613" y="2268895"/>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5834" y="1471475"/>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4979" y="3287003"/>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1216" y="3470700"/>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4979" y="4509120"/>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4884" y="4715842"/>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9006" y="3076250"/>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4158" y="3520716"/>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9053" y="4333519"/>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3524" y="4505089"/>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7755" y="3470700"/>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2863" y="3320731"/>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4861" y="4273300"/>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13414" y="4544272"/>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61618" y="2484919"/>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8482" y="2479648"/>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6056" y="1558158"/>
                  <a:ext cx="439905" cy="421506"/>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Down Arrow 37"/>
              <p:cNvSpPr/>
              <p:nvPr/>
            </p:nvSpPr>
            <p:spPr>
              <a:xfrm rot="10800000">
                <a:off x="784262" y="2810160"/>
                <a:ext cx="346285" cy="43204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9" name="Down Arrow 38"/>
              <p:cNvSpPr/>
              <p:nvPr/>
            </p:nvSpPr>
            <p:spPr>
              <a:xfrm rot="10800000">
                <a:off x="3885839" y="2810160"/>
                <a:ext cx="346285" cy="43204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0" name="Down Arrow 39"/>
              <p:cNvSpPr/>
              <p:nvPr/>
            </p:nvSpPr>
            <p:spPr>
              <a:xfrm rot="10800000">
                <a:off x="1555642" y="2810160"/>
                <a:ext cx="346285" cy="43204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1" name="Down Arrow 40"/>
              <p:cNvSpPr/>
              <p:nvPr/>
            </p:nvSpPr>
            <p:spPr>
              <a:xfrm rot="10800000">
                <a:off x="3115138" y="2810160"/>
                <a:ext cx="346285" cy="43204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42" name="Down Arrow 41"/>
              <p:cNvSpPr/>
              <p:nvPr/>
            </p:nvSpPr>
            <p:spPr>
              <a:xfrm rot="10800000">
                <a:off x="2412807" y="2810160"/>
                <a:ext cx="346285" cy="43204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pic>
          <p:nvPicPr>
            <p:cNvPr id="64"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65740" y="2407377"/>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5644" y="2434707"/>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35801" y="3035667"/>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0643" y="2924164"/>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0694" y="2496809"/>
              <a:ext cx="439905" cy="4215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0" name="Group 69"/>
          <p:cNvGrpSpPr/>
          <p:nvPr/>
        </p:nvGrpSpPr>
        <p:grpSpPr>
          <a:xfrm>
            <a:off x="4685850" y="2541679"/>
            <a:ext cx="3939511" cy="3908709"/>
            <a:chOff x="261443" y="2407377"/>
            <a:chExt cx="3939511" cy="3908709"/>
          </a:xfrm>
        </p:grpSpPr>
        <p:grpSp>
          <p:nvGrpSpPr>
            <p:cNvPr id="71" name="Group 70"/>
            <p:cNvGrpSpPr/>
            <p:nvPr/>
          </p:nvGrpSpPr>
          <p:grpSpPr>
            <a:xfrm>
              <a:off x="261443" y="2496809"/>
              <a:ext cx="3939511" cy="3819277"/>
              <a:chOff x="498543" y="2276573"/>
              <a:chExt cx="3939511" cy="3819277"/>
            </a:xfrm>
          </p:grpSpPr>
          <p:grpSp>
            <p:nvGrpSpPr>
              <p:cNvPr id="77" name="Group 76"/>
              <p:cNvGrpSpPr/>
              <p:nvPr/>
            </p:nvGrpSpPr>
            <p:grpSpPr>
              <a:xfrm>
                <a:off x="498543" y="2276573"/>
                <a:ext cx="3939511" cy="3819277"/>
                <a:chOff x="4855613" y="1471475"/>
                <a:chExt cx="3939511" cy="3819277"/>
              </a:xfrm>
            </p:grpSpPr>
            <p:sp>
              <p:nvSpPr>
                <p:cNvPr id="83" name="Rounded Rectangle 82"/>
                <p:cNvSpPr/>
                <p:nvPr/>
              </p:nvSpPr>
              <p:spPr>
                <a:xfrm>
                  <a:off x="4932040" y="1592796"/>
                  <a:ext cx="3863084" cy="612068"/>
                </a:xfrm>
                <a:prstGeom prst="roundRect">
                  <a:avLst/>
                </a:prstGeom>
                <a:solidFill>
                  <a:srgbClr val="82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Intravascular space</a:t>
                  </a:r>
                  <a:endParaRPr lang="el-GR" sz="2000" b="1" dirty="0">
                    <a:solidFill>
                      <a:prstClr val="white"/>
                    </a:solidFill>
                  </a:endParaRPr>
                </a:p>
              </p:txBody>
            </p:sp>
            <p:pic>
              <p:nvPicPr>
                <p:cNvPr id="84" name="Picture 2" descr="C:\Users\alex\Desktop\5814152233_99ca1b5616_b.jpg"/>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b="9861"/>
                <a:stretch/>
              </p:blipFill>
              <p:spPr bwMode="auto">
                <a:xfrm>
                  <a:off x="5015123" y="2996952"/>
                  <a:ext cx="3747577" cy="2293800"/>
                </a:xfrm>
                <a:prstGeom prst="roundRect">
                  <a:avLst>
                    <a:gd name="adj" fmla="val 4167"/>
                  </a:avLst>
                </a:prstGeom>
                <a:solidFill>
                  <a:srgbClr val="FFFFFF"/>
                </a:solidFill>
                <a:ln w="38100" cap="sq">
                  <a:solidFill>
                    <a:schemeClr val="tx1">
                      <a:lumMod val="95000"/>
                      <a:lumOff val="5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a:contourClr>
                    <a:srgbClr val="C0C0C0"/>
                  </a:contourClr>
                </a:sp3d>
                <a:extLst/>
              </p:spPr>
            </p:pic>
            <p:sp>
              <p:nvSpPr>
                <p:cNvPr id="85" name="TextBox 84"/>
                <p:cNvSpPr txBox="1"/>
                <p:nvPr/>
              </p:nvSpPr>
              <p:spPr>
                <a:xfrm>
                  <a:off x="5709340" y="2346180"/>
                  <a:ext cx="2448272" cy="400110"/>
                </a:xfrm>
                <a:prstGeom prst="rect">
                  <a:avLst/>
                </a:prstGeom>
                <a:noFill/>
              </p:spPr>
              <p:txBody>
                <a:bodyPr wrap="square" rtlCol="0">
                  <a:spAutoFit/>
                </a:bodyPr>
                <a:lstStyle/>
                <a:p>
                  <a:pPr algn="ctr"/>
                  <a:r>
                    <a:rPr lang="en-US" sz="2000" dirty="0" smtClean="0">
                      <a:solidFill>
                        <a:prstClr val="black"/>
                      </a:solidFill>
                      <a:latin typeface="Calibri"/>
                    </a:rPr>
                    <a:t>Interstitial space</a:t>
                  </a:r>
                  <a:endParaRPr lang="el-GR" sz="2000" dirty="0">
                    <a:solidFill>
                      <a:prstClr val="black"/>
                    </a:solidFill>
                    <a:latin typeface="Calibri"/>
                  </a:endParaRPr>
                </a:p>
              </p:txBody>
            </p:sp>
            <p:pic>
              <p:nvPicPr>
                <p:cNvPr id="86"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8384" y="1559685"/>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5613" y="2268895"/>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5834" y="1471475"/>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4979" y="3287003"/>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1216" y="3470700"/>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4979" y="4509120"/>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4884" y="4715842"/>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9006" y="3076250"/>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4158" y="3520716"/>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9053" y="4333519"/>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3524" y="4505089"/>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7755" y="3470700"/>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2863" y="3320731"/>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4861" y="4273300"/>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13414" y="4544272"/>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49289" y="2324784"/>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8482" y="2479648"/>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6056" y="1558158"/>
                  <a:ext cx="439905" cy="421506"/>
                </a:xfrm>
                <a:prstGeom prst="rect">
                  <a:avLst/>
                </a:prstGeom>
                <a:noFill/>
                <a:extLst>
                  <a:ext uri="{909E8E84-426E-40DD-AFC4-6F175D3DCCD1}">
                    <a14:hiddenFill xmlns:a14="http://schemas.microsoft.com/office/drawing/2010/main">
                      <a:solidFill>
                        <a:srgbClr val="FFFFFF"/>
                      </a:solidFill>
                    </a14:hiddenFill>
                  </a:ext>
                </a:extLst>
              </p:spPr>
            </p:pic>
          </p:grpSp>
          <p:sp>
            <p:nvSpPr>
              <p:cNvPr id="78" name="Down Arrow 77"/>
              <p:cNvSpPr/>
              <p:nvPr/>
            </p:nvSpPr>
            <p:spPr>
              <a:xfrm rot="10800000">
                <a:off x="784262" y="3495499"/>
                <a:ext cx="346285" cy="43204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9" name="Down Arrow 78"/>
              <p:cNvSpPr/>
              <p:nvPr/>
            </p:nvSpPr>
            <p:spPr>
              <a:xfrm rot="10800000">
                <a:off x="3885839" y="3495499"/>
                <a:ext cx="346285" cy="43204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0" name="Down Arrow 79"/>
              <p:cNvSpPr/>
              <p:nvPr/>
            </p:nvSpPr>
            <p:spPr>
              <a:xfrm rot="10800000">
                <a:off x="1555642" y="3495499"/>
                <a:ext cx="346285" cy="43204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1" name="Down Arrow 80"/>
              <p:cNvSpPr/>
              <p:nvPr/>
            </p:nvSpPr>
            <p:spPr>
              <a:xfrm rot="10800000">
                <a:off x="3115138" y="3495499"/>
                <a:ext cx="346285" cy="43204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2" name="Down Arrow 81"/>
              <p:cNvSpPr/>
              <p:nvPr/>
            </p:nvSpPr>
            <p:spPr>
              <a:xfrm rot="10800000">
                <a:off x="2412807" y="3495499"/>
                <a:ext cx="346285" cy="43204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pic>
          <p:nvPicPr>
            <p:cNvPr id="72"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65740" y="2407377"/>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5644" y="2434707"/>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35801" y="3035667"/>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0643" y="2924164"/>
              <a:ext cx="439905" cy="421506"/>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5" descr="G:\DOWNLOADS\Antimony-trifluoride-molecule-in-xtal-3D-vd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0694" y="2496809"/>
              <a:ext cx="439905" cy="42150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1904001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024"/>
            <a:ext cx="8229600" cy="908720"/>
          </a:xfrm>
        </p:spPr>
        <p:txBody>
          <a:bodyPr/>
          <a:lstStyle/>
          <a:p>
            <a:r>
              <a:rPr lang="en-US" dirty="0" smtClean="0"/>
              <a:t>2.</a:t>
            </a:r>
            <a:r>
              <a:rPr lang="el-GR" dirty="0" smtClean="0"/>
              <a:t> Κολλοειδή διαλύματα</a:t>
            </a:r>
            <a:endParaRPr lang="el-GR" dirty="0"/>
          </a:p>
        </p:txBody>
      </p:sp>
      <p:sp>
        <p:nvSpPr>
          <p:cNvPr id="6" name="Rectangle 5"/>
          <p:cNvSpPr/>
          <p:nvPr/>
        </p:nvSpPr>
        <p:spPr>
          <a:xfrm>
            <a:off x="359532" y="1124744"/>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305593" y="1340768"/>
            <a:ext cx="8229600" cy="5040560"/>
          </a:xfrm>
        </p:spPr>
        <p:txBody>
          <a:bodyPr/>
          <a:lstStyle/>
          <a:p>
            <a:pPr>
              <a:spcBef>
                <a:spcPts val="1800"/>
              </a:spcBef>
            </a:pPr>
            <a:r>
              <a:rPr lang="el-GR" sz="2400" dirty="0"/>
              <a:t>Δ</a:t>
            </a:r>
            <a:r>
              <a:rPr lang="el-GR" sz="2400" dirty="0" smtClean="0"/>
              <a:t>ιαλύματα </a:t>
            </a:r>
            <a:r>
              <a:rPr lang="el-GR" sz="2400" dirty="0"/>
              <a:t>οργανικών ενώσεων που διαπερνούν δύσκολα το ενδοθήλιο των τριχοειδών </a:t>
            </a:r>
            <a:r>
              <a:rPr lang="el-GR" sz="2400" dirty="0" smtClean="0"/>
              <a:t>αγγείων,</a:t>
            </a:r>
            <a:endParaRPr lang="el-GR" sz="2400" dirty="0"/>
          </a:p>
          <a:p>
            <a:pPr>
              <a:spcBef>
                <a:spcPts val="1200"/>
              </a:spcBef>
            </a:pPr>
            <a:r>
              <a:rPr lang="el-GR" sz="2400" dirty="0" smtClean="0"/>
              <a:t>Προκαλούν </a:t>
            </a:r>
            <a:r>
              <a:rPr lang="el-GR" sz="2400" dirty="0"/>
              <a:t>τη μετακίνηση υγρών από το ενδοκυττάριο και διάμεσο χώρο για αρκετές </a:t>
            </a:r>
            <a:r>
              <a:rPr lang="el-GR" sz="2400" dirty="0" smtClean="0"/>
              <a:t>ώρες/μέρες.</a:t>
            </a:r>
            <a:endParaRPr lang="el-GR" sz="2400" dirty="0"/>
          </a:p>
          <a:p>
            <a:pPr marL="457200" indent="-457200">
              <a:spcBef>
                <a:spcPts val="3600"/>
              </a:spcBef>
              <a:buFont typeface="+mj-lt"/>
              <a:buAutoNum type="arabicPeriod"/>
            </a:pPr>
            <a:r>
              <a:rPr lang="el-GR" sz="2400" dirty="0"/>
              <a:t>Τροποποιημένες ζελατίνες (Gelofusin</a:t>
            </a:r>
            <a:r>
              <a:rPr lang="el-GR" sz="2400" dirty="0" smtClean="0"/>
              <a:t>®),</a:t>
            </a:r>
            <a:endParaRPr lang="el-GR" sz="2400" dirty="0"/>
          </a:p>
          <a:p>
            <a:pPr marL="457200" indent="-457200">
              <a:spcBef>
                <a:spcPts val="3000"/>
              </a:spcBef>
              <a:buFont typeface="+mj-lt"/>
              <a:buAutoNum type="arabicPeriod"/>
            </a:pPr>
            <a:r>
              <a:rPr lang="el-GR" sz="2400" dirty="0"/>
              <a:t>Υδροξυαιθυλικό άμυλο (Haemaccel</a:t>
            </a:r>
            <a:r>
              <a:rPr lang="el-GR" sz="2400" dirty="0" smtClean="0"/>
              <a:t>®),</a:t>
            </a:r>
            <a:endParaRPr lang="el-GR" sz="2400" dirty="0"/>
          </a:p>
          <a:p>
            <a:pPr marL="457200" indent="-457200">
              <a:spcBef>
                <a:spcPts val="3000"/>
              </a:spcBef>
              <a:buFont typeface="+mj-lt"/>
              <a:buAutoNum type="arabicPeriod"/>
            </a:pPr>
            <a:r>
              <a:rPr lang="el-GR" sz="2400" dirty="0"/>
              <a:t>Δεξτράνες – πολυσακχαρίτες (Dextran</a:t>
            </a:r>
            <a:r>
              <a:rPr lang="el-GR" sz="2400" dirty="0" smtClean="0"/>
              <a:t>®).</a:t>
            </a:r>
            <a:endParaRPr lang="el-GR" sz="2400" dirty="0"/>
          </a:p>
          <a:p>
            <a:endParaRPr lang="el-GR" dirty="0"/>
          </a:p>
        </p:txBody>
      </p:sp>
      <p:pic>
        <p:nvPicPr>
          <p:cNvPr id="1026" name="Picture 2" descr="μείγμα ενδοφλέβιου διαλύματος"/>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894240" y="2760344"/>
            <a:ext cx="1874572" cy="249881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6688526" y="5263500"/>
            <a:ext cx="2286000" cy="461665"/>
          </a:xfrm>
          <a:prstGeom prst="rect">
            <a:avLst/>
          </a:prstGeom>
        </p:spPr>
        <p:txBody>
          <a:bodyPr wrap="square">
            <a:spAutoFit/>
          </a:bodyPr>
          <a:lstStyle/>
          <a:p>
            <a:pPr algn="ctr"/>
            <a:r>
              <a:rPr lang="en-US" sz="1200" dirty="0" smtClean="0">
                <a:solidFill>
                  <a:prstClr val="black">
                    <a:lumMod val="65000"/>
                    <a:lumOff val="35000"/>
                  </a:prstClr>
                </a:solidFill>
                <a:latin typeface="Calibri"/>
                <a:hlinkClick r:id="rId5"/>
              </a:rPr>
              <a:t>“Infuuszakjes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 από </a:t>
            </a:r>
            <a:r>
              <a:rPr lang="en-US" sz="1200" dirty="0">
                <a:solidFill>
                  <a:prstClr val="black">
                    <a:lumMod val="65000"/>
                    <a:lumOff val="35000"/>
                  </a:prstClr>
                </a:solidFill>
                <a:latin typeface="Calibri"/>
              </a:rPr>
              <a:t>Harmid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71254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024"/>
            <a:ext cx="8229600" cy="908720"/>
          </a:xfrm>
        </p:spPr>
        <p:txBody>
          <a:bodyPr/>
          <a:lstStyle/>
          <a:p>
            <a:r>
              <a:rPr lang="el-GR" dirty="0" smtClean="0"/>
              <a:t>Κατανομή Υγρών στον οργανισμό</a:t>
            </a:r>
            <a:endParaRPr lang="el-GR" dirty="0"/>
          </a:p>
        </p:txBody>
      </p:sp>
      <p:sp>
        <p:nvSpPr>
          <p:cNvPr id="15" name="Rectangle 14"/>
          <p:cNvSpPr/>
          <p:nvPr/>
        </p:nvSpPr>
        <p:spPr>
          <a:xfrm>
            <a:off x="359532" y="1124744"/>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pic>
        <p:nvPicPr>
          <p:cNvPr id="1229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17992" y="2852936"/>
            <a:ext cx="1865538" cy="92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3077" y="1817824"/>
            <a:ext cx="2189163"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9712" y="2968625"/>
            <a:ext cx="32131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69712" y="4131536"/>
            <a:ext cx="39751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Ομάδα 4"/>
          <p:cNvGrpSpPr/>
          <p:nvPr/>
        </p:nvGrpSpPr>
        <p:grpSpPr>
          <a:xfrm>
            <a:off x="1982002" y="1841991"/>
            <a:ext cx="2587710" cy="2751210"/>
            <a:chOff x="1982002" y="1841991"/>
            <a:chExt cx="2587710" cy="2751210"/>
          </a:xfrm>
        </p:grpSpPr>
        <p:cxnSp>
          <p:nvCxnSpPr>
            <p:cNvPr id="6" name="Straight Arrow Connector 5"/>
            <p:cNvCxnSpPr/>
            <p:nvPr/>
          </p:nvCxnSpPr>
          <p:spPr>
            <a:xfrm flipV="1">
              <a:off x="2305464" y="2420888"/>
              <a:ext cx="1368152" cy="6480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886343" y="1841991"/>
              <a:ext cx="1469633" cy="461665"/>
            </a:xfrm>
            <a:prstGeom prst="rect">
              <a:avLst/>
            </a:prstGeom>
          </p:spPr>
          <p:txBody>
            <a:bodyPr wrap="none">
              <a:spAutoFit/>
            </a:bodyPr>
            <a:lstStyle/>
            <a:p>
              <a:r>
                <a:rPr lang="el-GR" sz="2400" dirty="0">
                  <a:solidFill>
                    <a:prstClr val="black"/>
                  </a:solidFill>
                  <a:latin typeface="Calibri"/>
                </a:rPr>
                <a:t>κολλοειδή</a:t>
              </a:r>
            </a:p>
          </p:txBody>
        </p:sp>
        <p:cxnSp>
          <p:nvCxnSpPr>
            <p:cNvPr id="10" name="Straight Arrow Connector 9"/>
            <p:cNvCxnSpPr/>
            <p:nvPr/>
          </p:nvCxnSpPr>
          <p:spPr>
            <a:xfrm>
              <a:off x="2367404" y="3392996"/>
              <a:ext cx="217030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468752" y="2931331"/>
              <a:ext cx="2100960" cy="461665"/>
            </a:xfrm>
            <a:prstGeom prst="rect">
              <a:avLst/>
            </a:prstGeom>
          </p:spPr>
          <p:txBody>
            <a:bodyPr wrap="none">
              <a:spAutoFit/>
            </a:bodyPr>
            <a:lstStyle/>
            <a:p>
              <a:r>
                <a:rPr lang="el-GR" sz="2400" dirty="0">
                  <a:solidFill>
                    <a:prstClr val="black"/>
                  </a:solidFill>
                  <a:latin typeface="Calibri"/>
                </a:rPr>
                <a:t>κρυσταλλοειδή</a:t>
              </a:r>
            </a:p>
          </p:txBody>
        </p:sp>
        <p:cxnSp>
          <p:nvCxnSpPr>
            <p:cNvPr id="14" name="Straight Arrow Connector 13"/>
            <p:cNvCxnSpPr/>
            <p:nvPr/>
          </p:nvCxnSpPr>
          <p:spPr>
            <a:xfrm>
              <a:off x="2337560" y="3567304"/>
              <a:ext cx="2170308" cy="8698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982002" y="4131536"/>
              <a:ext cx="1763816" cy="461665"/>
            </a:xfrm>
            <a:prstGeom prst="rect">
              <a:avLst/>
            </a:prstGeom>
          </p:spPr>
          <p:txBody>
            <a:bodyPr wrap="none">
              <a:spAutoFit/>
            </a:bodyPr>
            <a:lstStyle/>
            <a:p>
              <a:r>
                <a:rPr lang="el-GR" sz="2400" dirty="0">
                  <a:solidFill>
                    <a:prstClr val="black"/>
                  </a:solidFill>
                  <a:latin typeface="Calibri"/>
                </a:rPr>
                <a:t>5% Δεξτρόζη</a:t>
              </a:r>
            </a:p>
          </p:txBody>
        </p:sp>
      </p:grpSp>
      <p:sp>
        <p:nvSpPr>
          <p:cNvPr id="13" name="Rectangle 12"/>
          <p:cNvSpPr/>
          <p:nvPr/>
        </p:nvSpPr>
        <p:spPr>
          <a:xfrm>
            <a:off x="215516" y="5388095"/>
            <a:ext cx="8712968" cy="461665"/>
          </a:xfrm>
          <a:prstGeom prst="rect">
            <a:avLst/>
          </a:prstGeom>
        </p:spPr>
        <p:txBody>
          <a:bodyPr wrap="square">
            <a:spAutoFit/>
          </a:bodyPr>
          <a:lstStyle/>
          <a:p>
            <a:r>
              <a:rPr lang="el-GR" sz="2400" b="1" dirty="0">
                <a:solidFill>
                  <a:prstClr val="black"/>
                </a:solidFill>
                <a:latin typeface="Calibri"/>
              </a:rPr>
              <a:t>A:</a:t>
            </a:r>
            <a:r>
              <a:rPr lang="el-GR" sz="2400" dirty="0">
                <a:solidFill>
                  <a:prstClr val="black"/>
                </a:solidFill>
                <a:latin typeface="Calibri"/>
              </a:rPr>
              <a:t> ενδαγγειακός χώρος, </a:t>
            </a:r>
            <a:r>
              <a:rPr lang="el-GR" sz="2400" b="1" dirty="0">
                <a:solidFill>
                  <a:prstClr val="black"/>
                </a:solidFill>
                <a:latin typeface="Calibri"/>
              </a:rPr>
              <a:t>B:</a:t>
            </a:r>
            <a:r>
              <a:rPr lang="el-GR" sz="2400" dirty="0">
                <a:solidFill>
                  <a:prstClr val="black"/>
                </a:solidFill>
                <a:latin typeface="Calibri"/>
              </a:rPr>
              <a:t> διάμεσος χώρος, </a:t>
            </a:r>
            <a:r>
              <a:rPr lang="el-GR" sz="2400" b="1" dirty="0">
                <a:solidFill>
                  <a:prstClr val="black"/>
                </a:solidFill>
                <a:latin typeface="Calibri"/>
              </a:rPr>
              <a:t>C:</a:t>
            </a:r>
            <a:r>
              <a:rPr lang="el-GR" sz="2400" dirty="0">
                <a:solidFill>
                  <a:prstClr val="black"/>
                </a:solidFill>
                <a:latin typeface="Calibri"/>
              </a:rPr>
              <a:t> ενδοκυττάριος χώρος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1196688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908720"/>
          </a:xfrm>
        </p:spPr>
        <p:txBody>
          <a:bodyPr>
            <a:noAutofit/>
          </a:bodyPr>
          <a:lstStyle/>
          <a:p>
            <a:r>
              <a:rPr lang="el-GR" dirty="0" smtClean="0"/>
              <a:t>Διαδικασία Φλεβοκέντησης </a:t>
            </a:r>
            <a:r>
              <a:rPr lang="el-GR" dirty="0"/>
              <a:t/>
            </a:r>
            <a:br>
              <a:rPr lang="el-GR" dirty="0"/>
            </a:br>
            <a:r>
              <a:rPr lang="el-GR" dirty="0" smtClean="0">
                <a:solidFill>
                  <a:schemeClr val="tx1">
                    <a:lumMod val="75000"/>
                    <a:lumOff val="25000"/>
                  </a:schemeClr>
                </a:solidFill>
              </a:rPr>
              <a:t>Εισαγωγή περιφερικού φλεβοκαθετήρα</a:t>
            </a:r>
          </a:p>
        </p:txBody>
      </p:sp>
      <p:pic>
        <p:nvPicPr>
          <p:cNvPr id="2050" name="Picture 2" descr="Εισαγωγή περιφερικού φλεβοκαθετήρ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5500" y="2060848"/>
            <a:ext cx="4353000" cy="32519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2636912" y="5330998"/>
            <a:ext cx="3870176" cy="461665"/>
          </a:xfrm>
          <a:prstGeom prst="rect">
            <a:avLst/>
          </a:prstGeom>
        </p:spPr>
        <p:txBody>
          <a:bodyPr wrap="square">
            <a:spAutoFit/>
          </a:bodyPr>
          <a:lstStyle/>
          <a:p>
            <a:pPr algn="ctr"/>
            <a:r>
              <a:rPr lang="en-US" sz="1200" dirty="0">
                <a:solidFill>
                  <a:prstClr val="black">
                    <a:lumMod val="65000"/>
                    <a:lumOff val="35000"/>
                  </a:prstClr>
                </a:solidFill>
                <a:latin typeface="Calibri"/>
              </a:rPr>
              <a:t>“</a:t>
            </a:r>
            <a:r>
              <a:rPr lang="en-US" sz="1200" dirty="0">
                <a:solidFill>
                  <a:prstClr val="black">
                    <a:lumMod val="65000"/>
                    <a:lumOff val="35000"/>
                  </a:prstClr>
                </a:solidFill>
                <a:latin typeface="Calibri"/>
                <a:hlinkClick r:id="rId3"/>
              </a:rPr>
              <a:t>Venflon-anlæggelse</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hlinkClick r:id="rId4"/>
              </a:rPr>
              <a:t>hvidzone</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p>
          <a:p>
            <a:pPr algn="ctr"/>
            <a:r>
              <a:rPr lang="en-US" sz="1200" dirty="0" smtClean="0">
                <a:solidFill>
                  <a:prstClr val="black">
                    <a:lumMod val="65000"/>
                    <a:lumOff val="35000"/>
                  </a:prstClr>
                </a:solidFill>
                <a:latin typeface="Calibri"/>
                <a:hlinkClick r:id="rId5"/>
              </a:rPr>
              <a:t>CC </a:t>
            </a:r>
            <a:r>
              <a:rPr lang="en-US" sz="1200" dirty="0">
                <a:solidFill>
                  <a:prstClr val="black">
                    <a:lumMod val="65000"/>
                    <a:lumOff val="35000"/>
                  </a:prstClr>
                </a:solidFill>
                <a:latin typeface="Calibri"/>
                <a:hlinkClick r:id="rId5"/>
              </a:rPr>
              <a:t>BY-NC-SA 2.0</a:t>
            </a:r>
            <a:endParaRPr lang="en-US" sz="1200" dirty="0">
              <a:solidFill>
                <a:prstClr val="black">
                  <a:lumMod val="65000"/>
                  <a:lumOff val="3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3746225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024"/>
            <a:ext cx="8229600" cy="908720"/>
          </a:xfrm>
        </p:spPr>
        <p:txBody>
          <a:bodyPr/>
          <a:lstStyle/>
          <a:p>
            <a:r>
              <a:rPr lang="el-GR" dirty="0"/>
              <a:t>Φλεβική προσπέλαση</a:t>
            </a:r>
          </a:p>
        </p:txBody>
      </p:sp>
      <p:sp>
        <p:nvSpPr>
          <p:cNvPr id="6" name="Rectangle 5"/>
          <p:cNvSpPr/>
          <p:nvPr/>
        </p:nvSpPr>
        <p:spPr>
          <a:xfrm>
            <a:off x="359532" y="1124744"/>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 name="Rectangle 4"/>
          <p:cNvSpPr/>
          <p:nvPr/>
        </p:nvSpPr>
        <p:spPr>
          <a:xfrm>
            <a:off x="1869451" y="1404096"/>
            <a:ext cx="5405099" cy="461665"/>
          </a:xfrm>
          <a:prstGeom prst="rect">
            <a:avLst/>
          </a:prstGeom>
        </p:spPr>
        <p:txBody>
          <a:bodyPr wrap="square">
            <a:spAutoFit/>
          </a:bodyPr>
          <a:lstStyle/>
          <a:p>
            <a:r>
              <a:rPr lang="el-GR" sz="2400" b="1" dirty="0">
                <a:solidFill>
                  <a:prstClr val="black"/>
                </a:solidFill>
                <a:latin typeface="Calibri"/>
              </a:rPr>
              <a:t>Περιφερικός φλεβοκαθετήρας (</a:t>
            </a:r>
            <a:r>
              <a:rPr lang="en-US" sz="2400" b="1" dirty="0">
                <a:solidFill>
                  <a:prstClr val="black"/>
                </a:solidFill>
                <a:latin typeface="Calibri"/>
              </a:rPr>
              <a:t>venflon)</a:t>
            </a:r>
          </a:p>
        </p:txBody>
      </p:sp>
      <p:grpSp>
        <p:nvGrpSpPr>
          <p:cNvPr id="9" name="Ομάδα 8" descr="περιφεριακός φλεβοκαθετήρας"/>
          <p:cNvGrpSpPr/>
          <p:nvPr/>
        </p:nvGrpSpPr>
        <p:grpSpPr>
          <a:xfrm>
            <a:off x="971600" y="2060848"/>
            <a:ext cx="7837644" cy="4175125"/>
            <a:chOff x="971600" y="2060848"/>
            <a:chExt cx="7837644" cy="4175125"/>
          </a:xfrm>
        </p:grpSpPr>
        <p:pic>
          <p:nvPicPr>
            <p:cNvPr id="3077" name="Picture 5" descr="C:\Users\alex\Desktop\filtered_Venflon_intravenous_cannula1.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b="43760"/>
            <a:stretch/>
          </p:blipFill>
          <p:spPr bwMode="auto">
            <a:xfrm>
              <a:off x="981075" y="2828212"/>
              <a:ext cx="7181850" cy="2239191"/>
            </a:xfrm>
            <a:prstGeom prst="rect">
              <a:avLst/>
            </a:prstGeom>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20020" y="5336002"/>
              <a:ext cx="1307764" cy="707886"/>
            </a:xfrm>
            <a:prstGeom prst="rect">
              <a:avLst/>
            </a:prstGeom>
            <a:noFill/>
          </p:spPr>
          <p:txBody>
            <a:bodyPr wrap="square" rtlCol="0">
              <a:spAutoFit/>
            </a:bodyPr>
            <a:lstStyle/>
            <a:p>
              <a:r>
                <a:rPr lang="el-GR" sz="2000" dirty="0" smtClean="0">
                  <a:solidFill>
                    <a:prstClr val="black"/>
                  </a:solidFill>
                  <a:latin typeface="Calibri"/>
                </a:rPr>
                <a:t>Βελόνα (οδηγός)</a:t>
              </a:r>
              <a:endParaRPr lang="el-GR" sz="2000" dirty="0">
                <a:solidFill>
                  <a:prstClr val="black"/>
                </a:solidFill>
                <a:latin typeface="Calibri"/>
              </a:endParaRPr>
            </a:p>
          </p:txBody>
        </p:sp>
        <p:sp>
          <p:nvSpPr>
            <p:cNvPr id="10" name="TextBox 9"/>
            <p:cNvSpPr txBox="1"/>
            <p:nvPr/>
          </p:nvSpPr>
          <p:spPr>
            <a:xfrm>
              <a:off x="2337430" y="3377524"/>
              <a:ext cx="1370473" cy="400110"/>
            </a:xfrm>
            <a:prstGeom prst="rect">
              <a:avLst/>
            </a:prstGeom>
            <a:noFill/>
          </p:spPr>
          <p:txBody>
            <a:bodyPr wrap="square" rtlCol="0">
              <a:spAutoFit/>
            </a:bodyPr>
            <a:lstStyle/>
            <a:p>
              <a:r>
                <a:rPr lang="el-GR" sz="2000" dirty="0" smtClean="0">
                  <a:solidFill>
                    <a:prstClr val="black"/>
                  </a:solidFill>
                  <a:latin typeface="Calibri"/>
                </a:rPr>
                <a:t>Καθετήρας</a:t>
              </a:r>
              <a:endParaRPr lang="el-GR" sz="2000" dirty="0">
                <a:solidFill>
                  <a:prstClr val="black"/>
                </a:solidFill>
                <a:latin typeface="Calibri"/>
              </a:endParaRPr>
            </a:p>
          </p:txBody>
        </p:sp>
        <p:sp>
          <p:nvSpPr>
            <p:cNvPr id="12" name="TextBox 11"/>
            <p:cNvSpPr txBox="1"/>
            <p:nvPr/>
          </p:nvSpPr>
          <p:spPr>
            <a:xfrm>
              <a:off x="2051720" y="2433588"/>
              <a:ext cx="3434159" cy="400110"/>
            </a:xfrm>
            <a:prstGeom prst="rect">
              <a:avLst/>
            </a:prstGeom>
            <a:noFill/>
          </p:spPr>
          <p:txBody>
            <a:bodyPr wrap="square" rtlCol="0">
              <a:spAutoFit/>
            </a:bodyPr>
            <a:lstStyle/>
            <a:p>
              <a:pPr algn="r"/>
              <a:r>
                <a:rPr lang="el-GR" sz="2000" dirty="0" smtClean="0">
                  <a:solidFill>
                    <a:prstClr val="black"/>
                  </a:solidFill>
                  <a:latin typeface="Calibri"/>
                </a:rPr>
                <a:t>Πώμα εισόδου σύριγγας</a:t>
              </a:r>
              <a:endParaRPr lang="el-GR" sz="2000" dirty="0">
                <a:solidFill>
                  <a:prstClr val="black"/>
                </a:solidFill>
                <a:latin typeface="Calibri"/>
              </a:endParaRPr>
            </a:p>
          </p:txBody>
        </p:sp>
        <p:sp>
          <p:nvSpPr>
            <p:cNvPr id="16" name="TextBox 15"/>
            <p:cNvSpPr txBox="1"/>
            <p:nvPr/>
          </p:nvSpPr>
          <p:spPr>
            <a:xfrm>
              <a:off x="5940151" y="2428102"/>
              <a:ext cx="2808313" cy="707886"/>
            </a:xfrm>
            <a:prstGeom prst="rect">
              <a:avLst/>
            </a:prstGeom>
            <a:noFill/>
          </p:spPr>
          <p:txBody>
            <a:bodyPr wrap="square" rtlCol="0">
              <a:spAutoFit/>
            </a:bodyPr>
            <a:lstStyle/>
            <a:p>
              <a:r>
                <a:rPr lang="el-GR" sz="2000" dirty="0" smtClean="0">
                  <a:solidFill>
                    <a:prstClr val="black"/>
                  </a:solidFill>
                  <a:latin typeface="Calibri"/>
                </a:rPr>
                <a:t>Θάλαμος εισόδου αίματος</a:t>
              </a:r>
              <a:endParaRPr lang="el-GR" sz="2000" dirty="0">
                <a:solidFill>
                  <a:prstClr val="black"/>
                </a:solidFill>
                <a:latin typeface="Calibri"/>
              </a:endParaRPr>
            </a:p>
          </p:txBody>
        </p:sp>
        <p:sp>
          <p:nvSpPr>
            <p:cNvPr id="17" name="TextBox 16"/>
            <p:cNvSpPr txBox="1"/>
            <p:nvPr/>
          </p:nvSpPr>
          <p:spPr>
            <a:xfrm>
              <a:off x="7081051" y="4288418"/>
              <a:ext cx="1728193" cy="707886"/>
            </a:xfrm>
            <a:prstGeom prst="rect">
              <a:avLst/>
            </a:prstGeom>
            <a:noFill/>
          </p:spPr>
          <p:txBody>
            <a:bodyPr wrap="square" rtlCol="0">
              <a:spAutoFit/>
            </a:bodyPr>
            <a:lstStyle/>
            <a:p>
              <a:r>
                <a:rPr lang="el-GR" sz="2000" dirty="0" smtClean="0">
                  <a:solidFill>
                    <a:prstClr val="black"/>
                  </a:solidFill>
                  <a:latin typeface="Calibri"/>
                </a:rPr>
                <a:t>Βιδωτό πώμα οδηγού</a:t>
              </a:r>
              <a:endParaRPr lang="el-GR" sz="2000" dirty="0">
                <a:solidFill>
                  <a:prstClr val="black"/>
                </a:solidFill>
                <a:latin typeface="Calibri"/>
              </a:endParaRPr>
            </a:p>
          </p:txBody>
        </p:sp>
        <p:sp>
          <p:nvSpPr>
            <p:cNvPr id="19" name="TextBox 18"/>
            <p:cNvSpPr txBox="1"/>
            <p:nvPr/>
          </p:nvSpPr>
          <p:spPr>
            <a:xfrm>
              <a:off x="971600" y="2060848"/>
              <a:ext cx="1462386" cy="707886"/>
            </a:xfrm>
            <a:prstGeom prst="rect">
              <a:avLst/>
            </a:prstGeom>
            <a:noFill/>
          </p:spPr>
          <p:txBody>
            <a:bodyPr wrap="square" rtlCol="0">
              <a:spAutoFit/>
            </a:bodyPr>
            <a:lstStyle/>
            <a:p>
              <a:r>
                <a:rPr lang="el-GR" sz="2000" dirty="0" smtClean="0">
                  <a:solidFill>
                    <a:prstClr val="black"/>
                  </a:solidFill>
                  <a:latin typeface="Calibri"/>
                </a:rPr>
                <a:t>Βαλβίδα σιλικόνης</a:t>
              </a:r>
              <a:endParaRPr lang="el-GR" sz="2000" dirty="0">
                <a:solidFill>
                  <a:prstClr val="black"/>
                </a:solidFill>
                <a:latin typeface="Calibri"/>
              </a:endParaRPr>
            </a:p>
          </p:txBody>
        </p:sp>
        <p:sp>
          <p:nvSpPr>
            <p:cNvPr id="20" name="TextBox 19"/>
            <p:cNvSpPr txBox="1"/>
            <p:nvPr/>
          </p:nvSpPr>
          <p:spPr>
            <a:xfrm>
              <a:off x="5102028" y="5528087"/>
              <a:ext cx="2172521" cy="707886"/>
            </a:xfrm>
            <a:prstGeom prst="rect">
              <a:avLst/>
            </a:prstGeom>
            <a:noFill/>
          </p:spPr>
          <p:txBody>
            <a:bodyPr wrap="square" rtlCol="0">
              <a:spAutoFit/>
            </a:bodyPr>
            <a:lstStyle/>
            <a:p>
              <a:r>
                <a:rPr lang="el-GR" sz="2000" dirty="0" smtClean="0">
                  <a:solidFill>
                    <a:prstClr val="black"/>
                  </a:solidFill>
                  <a:latin typeface="Calibri"/>
                </a:rPr>
                <a:t>Πτερύγια σταθεροποίησης</a:t>
              </a:r>
              <a:endParaRPr lang="el-GR" sz="2000" dirty="0">
                <a:solidFill>
                  <a:prstClr val="black"/>
                </a:solidFill>
                <a:latin typeface="Calibri"/>
              </a:endParaRPr>
            </a:p>
          </p:txBody>
        </p:sp>
        <p:cxnSp>
          <p:nvCxnSpPr>
            <p:cNvPr id="8" name="Straight Connector 7"/>
            <p:cNvCxnSpPr/>
            <p:nvPr/>
          </p:nvCxnSpPr>
          <p:spPr>
            <a:xfrm>
              <a:off x="2749574" y="3747752"/>
              <a:ext cx="0" cy="602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63688" y="4766192"/>
              <a:ext cx="0" cy="602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485879" y="4812210"/>
              <a:ext cx="0" cy="7563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004048" y="4288418"/>
              <a:ext cx="481831" cy="1047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782584" y="4133478"/>
              <a:ext cx="0" cy="2166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089209" y="2980612"/>
              <a:ext cx="0" cy="749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499992" y="2815078"/>
              <a:ext cx="806828" cy="685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9" idx="2"/>
            </p:cNvCxnSpPr>
            <p:nvPr/>
          </p:nvCxnSpPr>
          <p:spPr>
            <a:xfrm>
              <a:off x="1702793" y="2768734"/>
              <a:ext cx="3013223" cy="10350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1424763" y="6304002"/>
            <a:ext cx="6260218"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lumMod val="65000"/>
                    <a:lumOff val="35000"/>
                  </a:prstClr>
                </a:solidFill>
                <a:latin typeface="Calibri"/>
                <a:hlinkClick r:id="rId5"/>
              </a:rPr>
              <a:t>Venflon intravenous cannula 2</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 από </a:t>
            </a:r>
            <a:r>
              <a:rPr lang="en-US" sz="1200" dirty="0">
                <a:solidFill>
                  <a:prstClr val="black">
                    <a:lumMod val="65000"/>
                    <a:lumOff val="35000"/>
                  </a:prstClr>
                </a:solidFill>
                <a:latin typeface="Calibri"/>
                <a:hlinkClick r:id="rId6"/>
              </a:rPr>
              <a:t>Fifo</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7"/>
              </a:rPr>
              <a:t>CC </a:t>
            </a:r>
            <a:r>
              <a:rPr lang="en-US" sz="1200" dirty="0">
                <a:solidFill>
                  <a:prstClr val="black">
                    <a:lumMod val="65000"/>
                    <a:lumOff val="35000"/>
                  </a:prstClr>
                </a:solidFill>
                <a:latin typeface="Calibri"/>
                <a:hlinkClick r:id="rId7"/>
              </a:rPr>
              <a:t>BY-SA 2.5</a:t>
            </a:r>
            <a:endParaRPr lang="en-US" sz="1200" dirty="0">
              <a:solidFill>
                <a:prstClr val="black">
                  <a:lumMod val="65000"/>
                  <a:lumOff val="35000"/>
                </a:prstClr>
              </a:solidFill>
              <a:latin typeface="Calibri"/>
            </a:endParaRPr>
          </a:p>
        </p:txBody>
      </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2742488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008" y="332656"/>
            <a:ext cx="8229600" cy="908720"/>
          </a:xfrm>
        </p:spPr>
        <p:txBody>
          <a:bodyPr>
            <a:noAutofit/>
          </a:bodyPr>
          <a:lstStyle/>
          <a:p>
            <a:r>
              <a:rPr lang="el-GR" dirty="0" smtClean="0"/>
              <a:t>Παθολογική Νοσηλευτική Ι</a:t>
            </a:r>
            <a:br>
              <a:rPr lang="el-GR" dirty="0" smtClean="0"/>
            </a:br>
            <a:r>
              <a:rPr lang="el-GR" dirty="0" smtClean="0"/>
              <a:t>Εργαστήριο</a:t>
            </a:r>
            <a:endParaRPr lang="el-GR" dirty="0"/>
          </a:p>
        </p:txBody>
      </p:sp>
      <p:sp>
        <p:nvSpPr>
          <p:cNvPr id="5" name="Rectangle 4"/>
          <p:cNvSpPr/>
          <p:nvPr/>
        </p:nvSpPr>
        <p:spPr>
          <a:xfrm>
            <a:off x="347340" y="15567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347340" y="2204864"/>
            <a:ext cx="8424936" cy="4032448"/>
          </a:xfrm>
          <a:ln>
            <a:solidFill>
              <a:srgbClr val="004A82"/>
            </a:solidFill>
          </a:ln>
        </p:spPr>
        <p:txBody>
          <a:bodyPr>
            <a:normAutofit lnSpcReduction="10000"/>
          </a:bodyPr>
          <a:lstStyle/>
          <a:p>
            <a:pPr marL="0" indent="0" algn="ctr">
              <a:spcBef>
                <a:spcPts val="3600"/>
              </a:spcBef>
              <a:buNone/>
            </a:pPr>
            <a:r>
              <a:rPr lang="el-GR" sz="2400" b="1" dirty="0" smtClean="0"/>
              <a:t>Γ’ Χειμερινό Εξάμηνο</a:t>
            </a:r>
            <a:r>
              <a:rPr lang="en-US" sz="2400" b="1" dirty="0" smtClean="0"/>
              <a:t> </a:t>
            </a:r>
            <a:r>
              <a:rPr lang="el-GR" sz="2400" b="1" dirty="0" smtClean="0"/>
              <a:t>2012-2013</a:t>
            </a:r>
          </a:p>
          <a:p>
            <a:pPr marL="0" indent="0" algn="ctr">
              <a:spcBef>
                <a:spcPts val="3600"/>
              </a:spcBef>
              <a:buNone/>
            </a:pPr>
            <a:r>
              <a:rPr lang="el-GR" sz="2400" b="1" dirty="0" smtClean="0"/>
              <a:t>Τμήμα Νοσηλευτικής, ΤΕΙ Αθήνας</a:t>
            </a:r>
          </a:p>
          <a:p>
            <a:pPr marL="0" indent="0" algn="ctr">
              <a:spcBef>
                <a:spcPts val="3600"/>
              </a:spcBef>
              <a:buNone/>
            </a:pPr>
            <a:r>
              <a:rPr lang="el-GR" sz="2400" dirty="0" smtClean="0"/>
              <a:t>Το Εργαστήριο Διδάσκεται Σε Ομάδες 20 Ατόμων Από Τους Εξής Καθηγητές</a:t>
            </a:r>
            <a:r>
              <a:rPr lang="el-GR" sz="2400" dirty="0" smtClean="0"/>
              <a:t>:</a:t>
            </a:r>
            <a:endParaRPr lang="en-US" sz="2400" dirty="0" smtClean="0"/>
          </a:p>
          <a:p>
            <a:pPr marL="0" indent="0" algn="ctr">
              <a:spcBef>
                <a:spcPts val="3600"/>
              </a:spcBef>
              <a:buNone/>
            </a:pPr>
            <a:endParaRPr lang="el-GR" sz="2400" dirty="0" smtClean="0"/>
          </a:p>
          <a:p>
            <a:pPr marL="0" indent="0" algn="ctr">
              <a:lnSpc>
                <a:spcPct val="110000"/>
              </a:lnSpc>
              <a:spcBef>
                <a:spcPts val="0"/>
              </a:spcBef>
              <a:buNone/>
            </a:pPr>
            <a:r>
              <a:rPr lang="el-GR" sz="2400" dirty="0" smtClean="0"/>
              <a:t>Ο</a:t>
            </a:r>
            <a:r>
              <a:rPr lang="el-GR" sz="2400" dirty="0" smtClean="0"/>
              <a:t>.</a:t>
            </a:r>
            <a:r>
              <a:rPr lang="en-US" sz="2400" dirty="0" smtClean="0"/>
              <a:t> </a:t>
            </a:r>
            <a:r>
              <a:rPr lang="el-GR" sz="2400" dirty="0" smtClean="0"/>
              <a:t>Γκοβίνα</a:t>
            </a:r>
            <a:r>
              <a:rPr lang="el-GR" sz="2400" dirty="0" smtClean="0"/>
              <a:t>, </a:t>
            </a:r>
            <a:r>
              <a:rPr lang="el-GR" sz="2400" dirty="0" smtClean="0"/>
              <a:t>Χ.</a:t>
            </a:r>
            <a:r>
              <a:rPr lang="en-US" sz="2400" dirty="0" smtClean="0"/>
              <a:t> </a:t>
            </a:r>
            <a:r>
              <a:rPr lang="el-GR" sz="2400" dirty="0" smtClean="0"/>
              <a:t>Τσίου</a:t>
            </a:r>
            <a:r>
              <a:rPr lang="el-GR" sz="2400" dirty="0" smtClean="0"/>
              <a:t>, Σ</a:t>
            </a:r>
            <a:r>
              <a:rPr lang="el-GR" sz="2400" dirty="0" smtClean="0"/>
              <a:t>.</a:t>
            </a:r>
            <a:r>
              <a:rPr lang="en-US" sz="2400" dirty="0" smtClean="0"/>
              <a:t> </a:t>
            </a:r>
            <a:r>
              <a:rPr lang="el-GR" sz="2400" dirty="0" smtClean="0"/>
              <a:t>Παρισσόπουλος</a:t>
            </a:r>
            <a:r>
              <a:rPr lang="el-GR" sz="2400" dirty="0" smtClean="0"/>
              <a:t>, </a:t>
            </a:r>
            <a:r>
              <a:rPr lang="el-GR" sz="2400" dirty="0" smtClean="0"/>
              <a:t>Μ.</a:t>
            </a:r>
            <a:r>
              <a:rPr lang="en-US" sz="2400" dirty="0" smtClean="0"/>
              <a:t> </a:t>
            </a:r>
            <a:r>
              <a:rPr lang="el-GR" sz="2400" dirty="0" smtClean="0"/>
              <a:t>Μπουζίκα,</a:t>
            </a:r>
            <a:endParaRPr lang="en-US" sz="2400" dirty="0" smtClean="0"/>
          </a:p>
          <a:p>
            <a:pPr marL="0" indent="0" algn="ctr">
              <a:lnSpc>
                <a:spcPct val="110000"/>
              </a:lnSpc>
              <a:spcBef>
                <a:spcPts val="0"/>
              </a:spcBef>
              <a:buNone/>
            </a:pPr>
            <a:r>
              <a:rPr lang="el-GR" sz="2400" dirty="0" smtClean="0"/>
              <a:t> </a:t>
            </a:r>
            <a:r>
              <a:rPr lang="el-GR" sz="2400" dirty="0" smtClean="0"/>
              <a:t>Θ</a:t>
            </a:r>
            <a:r>
              <a:rPr lang="el-GR" sz="2400" dirty="0" smtClean="0"/>
              <a:t>.</a:t>
            </a:r>
            <a:r>
              <a:rPr lang="en-US" sz="2400" dirty="0" smtClean="0"/>
              <a:t> </a:t>
            </a:r>
            <a:r>
              <a:rPr lang="el-GR" sz="2400" dirty="0" smtClean="0"/>
              <a:t>Στρουμπούκη</a:t>
            </a:r>
            <a:r>
              <a:rPr lang="el-GR" sz="2400" dirty="0" smtClean="0"/>
              <a:t>, Γ</a:t>
            </a:r>
            <a:r>
              <a:rPr lang="el-GR" sz="2400" dirty="0" smtClean="0"/>
              <a:t>.</a:t>
            </a:r>
            <a:r>
              <a:rPr lang="en-US" sz="2400" dirty="0" smtClean="0"/>
              <a:t> </a:t>
            </a:r>
            <a:r>
              <a:rPr lang="el-GR" sz="2400" dirty="0" smtClean="0"/>
              <a:t>Τουλιά</a:t>
            </a:r>
            <a:r>
              <a:rPr lang="en-US" sz="2400" dirty="0" smtClean="0"/>
              <a:t>, </a:t>
            </a:r>
            <a:r>
              <a:rPr lang="el-GR" sz="2400" dirty="0" smtClean="0"/>
              <a:t>Β</a:t>
            </a:r>
            <a:r>
              <a:rPr lang="el-GR" sz="2400" dirty="0" smtClean="0"/>
              <a:t>.</a:t>
            </a:r>
            <a:r>
              <a:rPr lang="en-US" sz="2400" dirty="0" smtClean="0"/>
              <a:t> </a:t>
            </a:r>
            <a:r>
              <a:rPr lang="el-GR" sz="2400" dirty="0" smtClean="0"/>
              <a:t>Κουτσοπούλου</a:t>
            </a:r>
            <a:endParaRPr lang="el-GR" sz="2400" dirty="0" smtClean="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3732363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440"/>
            <a:ext cx="8229600" cy="908720"/>
          </a:xfrm>
        </p:spPr>
        <p:txBody>
          <a:bodyPr/>
          <a:lstStyle/>
          <a:p>
            <a:r>
              <a:rPr lang="el-GR" dirty="0"/>
              <a:t>Φλεβοκέντηση</a:t>
            </a:r>
          </a:p>
        </p:txBody>
      </p:sp>
      <p:sp>
        <p:nvSpPr>
          <p:cNvPr id="6" name="Rectangle 5"/>
          <p:cNvSpPr/>
          <p:nvPr/>
        </p:nvSpPr>
        <p:spPr>
          <a:xfrm>
            <a:off x="359532" y="1124744"/>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457200" y="1412776"/>
            <a:ext cx="8229600" cy="4824536"/>
          </a:xfrm>
        </p:spPr>
        <p:txBody>
          <a:bodyPr>
            <a:normAutofit lnSpcReduction="10000"/>
          </a:bodyPr>
          <a:lstStyle/>
          <a:p>
            <a:pPr marL="0" indent="0">
              <a:spcBef>
                <a:spcPts val="2400"/>
              </a:spcBef>
              <a:buNone/>
            </a:pPr>
            <a:r>
              <a:rPr lang="el-GR" sz="2400" dirty="0"/>
              <a:t>Πράξη διαδερμικής εισαγωγής </a:t>
            </a:r>
            <a:r>
              <a:rPr lang="el-GR" sz="2400" dirty="0" smtClean="0"/>
              <a:t>μιας </a:t>
            </a:r>
            <a:r>
              <a:rPr lang="el-GR" sz="2400" dirty="0"/>
              <a:t>βελόνας ή καθετήρα μέσα στην </a:t>
            </a:r>
            <a:r>
              <a:rPr lang="el-GR" sz="2400" dirty="0" smtClean="0"/>
              <a:t>φλέβα.</a:t>
            </a:r>
            <a:endParaRPr lang="el-GR" sz="2400" dirty="0"/>
          </a:p>
          <a:p>
            <a:pPr>
              <a:spcBef>
                <a:spcPts val="2400"/>
              </a:spcBef>
              <a:buFont typeface="Wingdings" pitchFamily="2" charset="2"/>
              <a:buChar char="Ø"/>
            </a:pPr>
            <a:r>
              <a:rPr lang="el-GR" sz="2400" dirty="0" smtClean="0"/>
              <a:t>Απαιτεί </a:t>
            </a:r>
            <a:r>
              <a:rPr lang="el-GR" sz="2400" b="1" dirty="0">
                <a:solidFill>
                  <a:srgbClr val="820000"/>
                </a:solidFill>
              </a:rPr>
              <a:t>ΑΣΗΠΤΗ</a:t>
            </a:r>
            <a:r>
              <a:rPr lang="el-GR" sz="2400" dirty="0"/>
              <a:t> </a:t>
            </a:r>
            <a:r>
              <a:rPr lang="el-GR" sz="2400" dirty="0" smtClean="0"/>
              <a:t>τεχνική,</a:t>
            </a:r>
            <a:endParaRPr lang="el-GR" sz="2400" dirty="0"/>
          </a:p>
          <a:p>
            <a:pPr>
              <a:spcBef>
                <a:spcPts val="2400"/>
              </a:spcBef>
              <a:buFont typeface="Wingdings" pitchFamily="2" charset="2"/>
              <a:buChar char="Ø"/>
            </a:pPr>
            <a:r>
              <a:rPr lang="el-GR" sz="2400" dirty="0"/>
              <a:t>Σκοπός:</a:t>
            </a:r>
          </a:p>
          <a:p>
            <a:pPr marL="719138" indent="-365125">
              <a:spcBef>
                <a:spcPts val="2400"/>
              </a:spcBef>
              <a:buFont typeface="+mj-lt"/>
              <a:buAutoNum type="arabicPeriod"/>
            </a:pPr>
            <a:r>
              <a:rPr lang="el-GR" sz="2400" dirty="0"/>
              <a:t>Λήψη </a:t>
            </a:r>
            <a:r>
              <a:rPr lang="el-GR" sz="2400" dirty="0" smtClean="0"/>
              <a:t>αίματος,</a:t>
            </a:r>
            <a:endParaRPr lang="el-GR" sz="2400" dirty="0"/>
          </a:p>
          <a:p>
            <a:pPr marL="719138" indent="-365125">
              <a:spcBef>
                <a:spcPts val="2400"/>
              </a:spcBef>
              <a:buFont typeface="+mj-lt"/>
              <a:buAutoNum type="arabicPeriod"/>
            </a:pPr>
            <a:r>
              <a:rPr lang="el-GR" sz="2400" dirty="0"/>
              <a:t>Ενδοφλέβια χορήγηση:</a:t>
            </a:r>
          </a:p>
          <a:p>
            <a:pPr marL="1073150" indent="-354013">
              <a:spcBef>
                <a:spcPts val="2400"/>
              </a:spcBef>
            </a:pPr>
            <a:r>
              <a:rPr lang="el-GR" sz="2400" dirty="0" smtClean="0"/>
              <a:t>Φαρμάκων,</a:t>
            </a:r>
            <a:endParaRPr lang="el-GR" sz="2400" dirty="0"/>
          </a:p>
          <a:p>
            <a:pPr marL="1073150" indent="-354013">
              <a:spcBef>
                <a:spcPts val="2400"/>
              </a:spcBef>
            </a:pPr>
            <a:r>
              <a:rPr lang="el-GR" sz="2400" dirty="0" smtClean="0"/>
              <a:t>Αίματος </a:t>
            </a:r>
            <a:r>
              <a:rPr lang="el-GR" sz="2400" dirty="0"/>
              <a:t>&amp; παραγώγων </a:t>
            </a:r>
            <a:r>
              <a:rPr lang="el-GR" sz="2400" dirty="0" smtClean="0"/>
              <a:t>του.</a:t>
            </a:r>
            <a:endParaRPr lang="el-GR" sz="2400" dirty="0"/>
          </a:p>
        </p:txBody>
      </p:sp>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2564904"/>
            <a:ext cx="1844353" cy="22368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27195491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04"/>
            <a:ext cx="8229600" cy="908720"/>
          </a:xfrm>
        </p:spPr>
        <p:txBody>
          <a:bodyPr/>
          <a:lstStyle/>
          <a:p>
            <a:r>
              <a:rPr lang="el-GR" dirty="0"/>
              <a:t>Επιλογή φλέβας 1</a:t>
            </a:r>
          </a:p>
        </p:txBody>
      </p:sp>
      <p:sp>
        <p:nvSpPr>
          <p:cNvPr id="5" name="Rectangle 4"/>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457200" y="1484784"/>
            <a:ext cx="8229600" cy="5040560"/>
          </a:xfrm>
        </p:spPr>
        <p:txBody>
          <a:bodyPr>
            <a:normAutofit/>
          </a:bodyPr>
          <a:lstStyle/>
          <a:p>
            <a:pPr>
              <a:buFont typeface="Wingdings" pitchFamily="2" charset="2"/>
              <a:buChar char="Ø"/>
            </a:pPr>
            <a:r>
              <a:rPr lang="el-GR" sz="2400" dirty="0"/>
              <a:t>Υπάρχουν </a:t>
            </a:r>
            <a:r>
              <a:rPr lang="el-GR" sz="2400" b="1" dirty="0"/>
              <a:t>δύο</a:t>
            </a:r>
            <a:r>
              <a:rPr lang="el-GR" sz="2400" dirty="0"/>
              <a:t> στάδια για τον εντοπισμό της κατάλληλης φλέβας για λήψη αίματος:</a:t>
            </a:r>
          </a:p>
          <a:p>
            <a:pPr marL="1068388" indent="-457200">
              <a:buFont typeface="+mj-lt"/>
              <a:buAutoNum type="arabicPeriod"/>
            </a:pPr>
            <a:r>
              <a:rPr lang="el-GR" sz="2400" b="1" dirty="0" smtClean="0">
                <a:solidFill>
                  <a:srgbClr val="820000"/>
                </a:solidFill>
              </a:rPr>
              <a:t>Οπτική ανίχνευση,</a:t>
            </a:r>
            <a:endParaRPr lang="el-GR" sz="2400" b="1" dirty="0">
              <a:solidFill>
                <a:srgbClr val="820000"/>
              </a:solidFill>
            </a:endParaRPr>
          </a:p>
          <a:p>
            <a:pPr marL="1068388" indent="-457200">
              <a:buFont typeface="+mj-lt"/>
              <a:buAutoNum type="arabicPeriod"/>
            </a:pPr>
            <a:r>
              <a:rPr lang="el-GR" sz="2400" b="1" dirty="0" smtClean="0">
                <a:solidFill>
                  <a:srgbClr val="820000"/>
                </a:solidFill>
              </a:rPr>
              <a:t>Ψηλάφηση.</a:t>
            </a:r>
            <a:endParaRPr lang="el-GR" sz="2400" b="1" dirty="0">
              <a:solidFill>
                <a:srgbClr val="820000"/>
              </a:solidFill>
            </a:endParaRPr>
          </a:p>
          <a:p>
            <a:pPr>
              <a:spcBef>
                <a:spcPts val="3000"/>
              </a:spcBef>
              <a:buFont typeface="Wingdings" pitchFamily="2" charset="2"/>
              <a:buChar char="Ø"/>
            </a:pPr>
            <a:r>
              <a:rPr lang="el-GR" sz="2400" b="1" dirty="0"/>
              <a:t>Φλέβες:</a:t>
            </a:r>
          </a:p>
          <a:p>
            <a:pPr marL="719138" indent="-365125"/>
            <a:r>
              <a:rPr lang="el-GR" sz="2400" dirty="0"/>
              <a:t>Εσωτερικής επιφάνειας του </a:t>
            </a:r>
            <a:r>
              <a:rPr lang="el-GR" sz="2400" dirty="0" smtClean="0"/>
              <a:t>αγκώνα,</a:t>
            </a:r>
            <a:endParaRPr lang="el-GR" sz="2400" dirty="0"/>
          </a:p>
          <a:p>
            <a:pPr marL="719138" indent="-365125"/>
            <a:r>
              <a:rPr lang="el-GR" sz="2400" dirty="0" smtClean="0"/>
              <a:t>Αντιβραχίου,</a:t>
            </a:r>
            <a:endParaRPr lang="el-GR" sz="2400" dirty="0"/>
          </a:p>
          <a:p>
            <a:pPr marL="719138" indent="-365125"/>
            <a:r>
              <a:rPr lang="el-GR" sz="2400" dirty="0"/>
              <a:t>Ραχιαίας επιφάνειας άκρου </a:t>
            </a:r>
            <a:r>
              <a:rPr lang="el-GR" sz="2400" dirty="0" smtClean="0"/>
              <a:t>χεριού/ποδιού,</a:t>
            </a:r>
            <a:endParaRPr lang="el-GR" sz="2400" dirty="0"/>
          </a:p>
          <a:p>
            <a:pPr marL="719138" indent="-365125"/>
            <a:r>
              <a:rPr lang="el-GR" sz="2400" dirty="0"/>
              <a:t>Επιπολής φλέβες του κρανίου (παιδιά</a:t>
            </a:r>
            <a:r>
              <a:rPr lang="el-GR" sz="2400" dirty="0" smtClean="0"/>
              <a:t>).</a:t>
            </a:r>
            <a:endParaRPr lang="el-GR" sz="2400" dirty="0"/>
          </a:p>
          <a:p>
            <a:endParaRPr lang="el-GR" sz="2400" dirty="0"/>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316849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lstStyle/>
          <a:p>
            <a:r>
              <a:rPr lang="el-GR" dirty="0"/>
              <a:t>Επιλογή φλέβας 2</a:t>
            </a:r>
          </a:p>
        </p:txBody>
      </p:sp>
      <p:sp>
        <p:nvSpPr>
          <p:cNvPr id="6" name="Rectangle 5"/>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467544" y="980728"/>
            <a:ext cx="8229600" cy="5616624"/>
          </a:xfrm>
        </p:spPr>
        <p:txBody>
          <a:bodyPr>
            <a:noAutofit/>
          </a:bodyPr>
          <a:lstStyle/>
          <a:p>
            <a:pPr marL="0" indent="0">
              <a:buNone/>
            </a:pPr>
            <a:r>
              <a:rPr lang="el-GR" sz="2600" b="1" dirty="0">
                <a:solidFill>
                  <a:srgbClr val="820000"/>
                </a:solidFill>
              </a:rPr>
              <a:t>Καθοριστικοί Παράγοντες</a:t>
            </a:r>
          </a:p>
          <a:p>
            <a:r>
              <a:rPr lang="el-GR" sz="2400" dirty="0"/>
              <a:t>Η φλέβα να είναι </a:t>
            </a:r>
            <a:r>
              <a:rPr lang="el-GR" sz="2400" b="1" dirty="0"/>
              <a:t>ορατή</a:t>
            </a:r>
            <a:r>
              <a:rPr lang="el-GR" sz="2400" dirty="0"/>
              <a:t>, ευθεία, ψηλαφητή και σταθερή με εύρος μεγαλύτερο από την διάμετρο της βελόνης ή του </a:t>
            </a:r>
            <a:r>
              <a:rPr lang="el-GR" sz="2400" dirty="0" smtClean="0"/>
              <a:t>φλεβοκαθετήρα</a:t>
            </a:r>
            <a:r>
              <a:rPr lang="el-GR" sz="2400" dirty="0"/>
              <a:t>,</a:t>
            </a:r>
          </a:p>
          <a:p>
            <a:r>
              <a:rPr lang="el-GR" sz="2400" dirty="0"/>
              <a:t>Να μην έχει </a:t>
            </a:r>
            <a:r>
              <a:rPr lang="el-GR" sz="2400" b="1" dirty="0"/>
              <a:t>διακλαδώσεις</a:t>
            </a:r>
            <a:r>
              <a:rPr lang="el-GR" sz="2400" dirty="0"/>
              <a:t>, να μην είναι </a:t>
            </a:r>
            <a:r>
              <a:rPr lang="el-GR" sz="2400" dirty="0" smtClean="0"/>
              <a:t>σπασμένη,</a:t>
            </a:r>
            <a:endParaRPr lang="el-GR" sz="2400" dirty="0"/>
          </a:p>
          <a:p>
            <a:r>
              <a:rPr lang="el-GR" sz="2400" dirty="0"/>
              <a:t>Σκοπός, διάρκεια της έγχυσης, είδος και ποσό των διαλυμάτων που θα </a:t>
            </a:r>
            <a:r>
              <a:rPr lang="el-GR" sz="2400" dirty="0" smtClean="0"/>
              <a:t>χορηγηθούν,</a:t>
            </a:r>
            <a:endParaRPr lang="el-GR" sz="2400" dirty="0"/>
          </a:p>
          <a:p>
            <a:r>
              <a:rPr lang="el-GR" sz="2400" b="1" dirty="0"/>
              <a:t>Θέση της φλέβας </a:t>
            </a:r>
            <a:r>
              <a:rPr lang="el-GR" sz="2400" dirty="0"/>
              <a:t>(όχι στον αγκώνα και στην πηχεοκαρπική άρθρωση</a:t>
            </a:r>
            <a:r>
              <a:rPr lang="el-GR" sz="2400" dirty="0" smtClean="0"/>
              <a:t>),</a:t>
            </a:r>
            <a:endParaRPr lang="el-GR" sz="2400" dirty="0"/>
          </a:p>
          <a:p>
            <a:r>
              <a:rPr lang="el-GR" sz="2400" b="1" dirty="0"/>
              <a:t>Κατάσταση των ιστών </a:t>
            </a:r>
            <a:r>
              <a:rPr lang="el-GR" sz="2400" dirty="0"/>
              <a:t>πάνω από την φλέβα (όχι όταν στην περιοχή της φλεβοκέντησης  υπάρχει οίδημα, ουλή, φλεγμονή, και θρομβωμένες φλέβες προηγούμενων φλεβοκεντήσεων</a:t>
            </a:r>
            <a:r>
              <a:rPr lang="el-GR" sz="2400" dirty="0" smtClean="0"/>
              <a:t>),</a:t>
            </a:r>
            <a:endParaRPr lang="el-GR" sz="2400" dirty="0"/>
          </a:p>
          <a:p>
            <a:r>
              <a:rPr lang="el-GR" sz="2400" b="1" dirty="0"/>
              <a:t>Δεξιοτεχνία </a:t>
            </a:r>
            <a:r>
              <a:rPr lang="el-GR" sz="2400" dirty="0"/>
              <a:t>του νοσηλευτή</a:t>
            </a:r>
            <a:r>
              <a:rPr lang="el-GR" sz="2400" dirty="0" smtClean="0"/>
              <a:t>.</a:t>
            </a:r>
            <a:endParaRPr lang="el-GR" sz="24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2358580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04"/>
            <a:ext cx="8229600" cy="908720"/>
          </a:xfrm>
        </p:spPr>
        <p:txBody>
          <a:bodyPr/>
          <a:lstStyle/>
          <a:p>
            <a:r>
              <a:rPr lang="el-GR" dirty="0"/>
              <a:t>Σημεία </a:t>
            </a:r>
            <a:r>
              <a:rPr lang="el-GR" dirty="0" smtClean="0"/>
              <a:t>φλεβοκέντησης</a:t>
            </a:r>
            <a:r>
              <a:rPr lang="en-US" dirty="0" smtClean="0"/>
              <a:t> 1</a:t>
            </a:r>
            <a:endParaRPr lang="el-GR" dirty="0"/>
          </a:p>
        </p:txBody>
      </p:sp>
      <p:sp>
        <p:nvSpPr>
          <p:cNvPr id="7" name="Rectangle 6"/>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nvGrpSpPr>
          <p:cNvPr id="5" name="Ομάδα 4" descr="σχήμα με τα σηεμία φλεβοκέντησης στο χέρι&#10;"/>
          <p:cNvGrpSpPr/>
          <p:nvPr/>
        </p:nvGrpSpPr>
        <p:grpSpPr>
          <a:xfrm>
            <a:off x="163164" y="1308264"/>
            <a:ext cx="5223150" cy="4846942"/>
            <a:chOff x="163164" y="1308264"/>
            <a:chExt cx="5223150" cy="4846942"/>
          </a:xfrm>
        </p:grpSpPr>
        <p:pic>
          <p:nvPicPr>
            <p:cNvPr id="5125" name="Picture 5" descr="G:\ar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8071" y="1593276"/>
              <a:ext cx="2049464" cy="456193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63164" y="1308264"/>
              <a:ext cx="2755819" cy="707886"/>
            </a:xfrm>
            <a:prstGeom prst="rect">
              <a:avLst/>
            </a:prstGeom>
          </p:spPr>
          <p:txBody>
            <a:bodyPr wrap="none">
              <a:spAutoFit/>
            </a:bodyPr>
            <a:lstStyle/>
            <a:p>
              <a:r>
                <a:rPr lang="el-GR" sz="2000" dirty="0">
                  <a:solidFill>
                    <a:prstClr val="black"/>
                  </a:solidFill>
                  <a:latin typeface="Calibri"/>
                </a:rPr>
                <a:t>Υποκλείδια φλέβα </a:t>
              </a:r>
              <a:endParaRPr lang="el-GR" sz="2000" dirty="0" smtClean="0">
                <a:solidFill>
                  <a:prstClr val="black"/>
                </a:solidFill>
                <a:latin typeface="Calibri"/>
              </a:endParaRPr>
            </a:p>
            <a:p>
              <a:r>
                <a:rPr lang="el-GR" sz="2000" dirty="0" smtClean="0">
                  <a:solidFill>
                    <a:prstClr val="black"/>
                  </a:solidFill>
                  <a:latin typeface="Calibri"/>
                </a:rPr>
                <a:t>(</a:t>
              </a:r>
              <a:r>
                <a:rPr lang="el-GR" sz="2000" dirty="0">
                  <a:solidFill>
                    <a:prstClr val="black"/>
                  </a:solidFill>
                  <a:latin typeface="Calibri"/>
                </a:rPr>
                <a:t>κεντρική προσπέλαση</a:t>
              </a:r>
              <a:r>
                <a:rPr lang="el-GR" sz="2000" dirty="0" smtClean="0">
                  <a:solidFill>
                    <a:prstClr val="black"/>
                  </a:solidFill>
                  <a:latin typeface="Calibri"/>
                </a:rPr>
                <a:t>) </a:t>
              </a:r>
              <a:endParaRPr lang="el-GR" sz="2000" dirty="0">
                <a:solidFill>
                  <a:prstClr val="black"/>
                </a:solidFill>
                <a:latin typeface="Calibri"/>
              </a:endParaRPr>
            </a:p>
          </p:txBody>
        </p:sp>
        <p:sp>
          <p:nvSpPr>
            <p:cNvPr id="10" name="Rectangle 9"/>
            <p:cNvSpPr/>
            <p:nvPr/>
          </p:nvSpPr>
          <p:spPr>
            <a:xfrm>
              <a:off x="163164" y="2387085"/>
              <a:ext cx="1928348" cy="400110"/>
            </a:xfrm>
            <a:prstGeom prst="rect">
              <a:avLst/>
            </a:prstGeom>
          </p:spPr>
          <p:txBody>
            <a:bodyPr wrap="none">
              <a:spAutoFit/>
            </a:bodyPr>
            <a:lstStyle/>
            <a:p>
              <a:r>
                <a:rPr lang="el-GR" sz="2000" dirty="0">
                  <a:solidFill>
                    <a:prstClr val="black"/>
                  </a:solidFill>
                  <a:latin typeface="Calibri"/>
                </a:rPr>
                <a:t>Κεφαλική φλέβα</a:t>
              </a:r>
            </a:p>
          </p:txBody>
        </p:sp>
        <p:cxnSp>
          <p:nvCxnSpPr>
            <p:cNvPr id="12" name="Straight Connector 11"/>
            <p:cNvCxnSpPr/>
            <p:nvPr/>
          </p:nvCxnSpPr>
          <p:spPr>
            <a:xfrm>
              <a:off x="213445" y="2016150"/>
              <a:ext cx="30299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086622" y="2834294"/>
              <a:ext cx="581022" cy="1659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2924568" y="2900265"/>
              <a:ext cx="588568" cy="6720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18334" y="2834294"/>
              <a:ext cx="18731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821383" y="3578102"/>
              <a:ext cx="691753" cy="5792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2585223" y="3822135"/>
              <a:ext cx="164841" cy="11844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091512" y="2834294"/>
              <a:ext cx="81799" cy="17419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527535" y="3176208"/>
              <a:ext cx="1858779" cy="400110"/>
            </a:xfrm>
            <a:prstGeom prst="rect">
              <a:avLst/>
            </a:prstGeom>
          </p:spPr>
          <p:txBody>
            <a:bodyPr wrap="none">
              <a:spAutoFit/>
            </a:bodyPr>
            <a:lstStyle/>
            <a:p>
              <a:r>
                <a:rPr lang="el-GR" sz="2000" dirty="0" smtClean="0">
                  <a:solidFill>
                    <a:prstClr val="black"/>
                  </a:solidFill>
                  <a:latin typeface="Calibri"/>
                </a:rPr>
                <a:t>Βασιλική </a:t>
              </a:r>
              <a:r>
                <a:rPr lang="el-GR" sz="2000" dirty="0">
                  <a:solidFill>
                    <a:prstClr val="black"/>
                  </a:solidFill>
                  <a:latin typeface="Calibri"/>
                </a:rPr>
                <a:t>φλέβα</a:t>
              </a:r>
            </a:p>
          </p:txBody>
        </p:sp>
        <p:cxnSp>
          <p:nvCxnSpPr>
            <p:cNvPr id="65" name="Straight Connector 64"/>
            <p:cNvCxnSpPr/>
            <p:nvPr/>
          </p:nvCxnSpPr>
          <p:spPr>
            <a:xfrm>
              <a:off x="3513136" y="3578102"/>
              <a:ext cx="18731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750064" y="5006543"/>
              <a:ext cx="10322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2850481" y="4286593"/>
              <a:ext cx="1776577" cy="707886"/>
            </a:xfrm>
            <a:prstGeom prst="rect">
              <a:avLst/>
            </a:prstGeom>
          </p:spPr>
          <p:txBody>
            <a:bodyPr wrap="none">
              <a:spAutoFit/>
            </a:bodyPr>
            <a:lstStyle/>
            <a:p>
              <a:r>
                <a:rPr lang="el-GR" sz="2000" dirty="0" smtClean="0">
                  <a:solidFill>
                    <a:prstClr val="black"/>
                  </a:solidFill>
                  <a:latin typeface="Calibri"/>
                </a:rPr>
                <a:t>Μεσοβασιλική </a:t>
              </a:r>
            </a:p>
            <a:p>
              <a:r>
                <a:rPr lang="el-GR" sz="2000" dirty="0" smtClean="0">
                  <a:solidFill>
                    <a:prstClr val="black"/>
                  </a:solidFill>
                  <a:latin typeface="Calibri"/>
                </a:rPr>
                <a:t>φλέβα</a:t>
              </a:r>
              <a:endParaRPr lang="el-GR" sz="2000" dirty="0">
                <a:solidFill>
                  <a:prstClr val="black"/>
                </a:solidFill>
                <a:latin typeface="Calibri"/>
              </a:endParaRPr>
            </a:p>
          </p:txBody>
        </p:sp>
      </p:grpSp>
      <p:grpSp>
        <p:nvGrpSpPr>
          <p:cNvPr id="6" name="Ομάδα 5" descr="σχήμα με τα σηεμία φλεβοκέντησης στο πόδι&#10;"/>
          <p:cNvGrpSpPr/>
          <p:nvPr/>
        </p:nvGrpSpPr>
        <p:grpSpPr>
          <a:xfrm>
            <a:off x="5809064" y="1354036"/>
            <a:ext cx="3059832" cy="5254844"/>
            <a:chOff x="5809064" y="1354036"/>
            <a:chExt cx="3059832" cy="5254844"/>
          </a:xfrm>
        </p:grpSpPr>
        <p:pic>
          <p:nvPicPr>
            <p:cNvPr id="5124" name="Picture 4" descr="G:\le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9064" y="1503480"/>
              <a:ext cx="1030287" cy="5105400"/>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a:xfrm>
              <a:off x="6996295" y="1354036"/>
              <a:ext cx="1872601" cy="1015663"/>
            </a:xfrm>
            <a:prstGeom prst="rect">
              <a:avLst/>
            </a:prstGeom>
          </p:spPr>
          <p:txBody>
            <a:bodyPr wrap="square">
              <a:spAutoFit/>
            </a:bodyPr>
            <a:lstStyle/>
            <a:p>
              <a:r>
                <a:rPr lang="el-GR" sz="2000" dirty="0" smtClean="0">
                  <a:solidFill>
                    <a:prstClr val="black"/>
                  </a:solidFill>
                  <a:latin typeface="Calibri"/>
                </a:rPr>
                <a:t>Μηριαία φλέβα</a:t>
              </a:r>
            </a:p>
            <a:p>
              <a:r>
                <a:rPr lang="el-GR" sz="2000" dirty="0" smtClean="0">
                  <a:solidFill>
                    <a:prstClr val="black"/>
                  </a:solidFill>
                  <a:latin typeface="Calibri"/>
                </a:rPr>
                <a:t>(κεντρική προσπέλαση) </a:t>
              </a:r>
            </a:p>
          </p:txBody>
        </p:sp>
        <p:cxnSp>
          <p:nvCxnSpPr>
            <p:cNvPr id="80" name="Straight Connector 79"/>
            <p:cNvCxnSpPr/>
            <p:nvPr/>
          </p:nvCxnSpPr>
          <p:spPr>
            <a:xfrm flipH="1">
              <a:off x="6601152" y="1754146"/>
              <a:ext cx="514887" cy="845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116039" y="1754146"/>
              <a:ext cx="166167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7009457" y="2788056"/>
              <a:ext cx="1846275" cy="400110"/>
            </a:xfrm>
            <a:prstGeom prst="rect">
              <a:avLst/>
            </a:prstGeom>
          </p:spPr>
          <p:txBody>
            <a:bodyPr wrap="none">
              <a:spAutoFit/>
            </a:bodyPr>
            <a:lstStyle/>
            <a:p>
              <a:r>
                <a:rPr lang="el-GR" sz="2000" dirty="0" smtClean="0">
                  <a:solidFill>
                    <a:prstClr val="black"/>
                  </a:solidFill>
                  <a:latin typeface="Calibri"/>
                </a:rPr>
                <a:t>Σαφηνής </a:t>
              </a:r>
              <a:r>
                <a:rPr lang="el-GR" sz="2000" dirty="0">
                  <a:solidFill>
                    <a:prstClr val="black"/>
                  </a:solidFill>
                  <a:latin typeface="Calibri"/>
                </a:rPr>
                <a:t>φλέβα</a:t>
              </a:r>
            </a:p>
          </p:txBody>
        </p:sp>
        <p:cxnSp>
          <p:nvCxnSpPr>
            <p:cNvPr id="86" name="Straight Connector 85"/>
            <p:cNvCxnSpPr/>
            <p:nvPr/>
          </p:nvCxnSpPr>
          <p:spPr>
            <a:xfrm>
              <a:off x="7009457" y="3188166"/>
              <a:ext cx="176826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flipV="1">
              <a:off x="6601152" y="2784237"/>
              <a:ext cx="408305" cy="4039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6601152" y="3180488"/>
              <a:ext cx="414808" cy="16552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18500901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04"/>
            <a:ext cx="8229600" cy="908720"/>
          </a:xfrm>
        </p:spPr>
        <p:txBody>
          <a:bodyPr/>
          <a:lstStyle/>
          <a:p>
            <a:r>
              <a:rPr lang="el-GR" dirty="0"/>
              <a:t>Σημεία </a:t>
            </a:r>
            <a:r>
              <a:rPr lang="el-GR" dirty="0" smtClean="0"/>
              <a:t>φλεβοκέντησης</a:t>
            </a:r>
            <a:r>
              <a:rPr lang="en-US" dirty="0" smtClean="0"/>
              <a:t> 2</a:t>
            </a:r>
            <a:endParaRPr lang="el-GR" dirty="0"/>
          </a:p>
        </p:txBody>
      </p:sp>
      <p:sp>
        <p:nvSpPr>
          <p:cNvPr id="7" name="Rectangle 6"/>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pic>
        <p:nvPicPr>
          <p:cNvPr id="2050" name="Picture 2" descr="Μεσοβασιλική φλέβα&#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235"/>
          <a:stretch/>
        </p:blipFill>
        <p:spPr bwMode="auto">
          <a:xfrm>
            <a:off x="2599517" y="1484784"/>
            <a:ext cx="3944966" cy="45551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5" name="Rectangle 34"/>
          <p:cNvSpPr/>
          <p:nvPr/>
        </p:nvSpPr>
        <p:spPr>
          <a:xfrm>
            <a:off x="2582781" y="6039929"/>
            <a:ext cx="3961702"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lumMod val="65000"/>
                    <a:lumOff val="35000"/>
                  </a:prstClr>
                </a:solidFill>
                <a:latin typeface="Calibri"/>
                <a:hlinkClick r:id="rId4"/>
              </a:rPr>
              <a:t>Veins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 από </a:t>
            </a:r>
            <a:r>
              <a:rPr lang="en-US" sz="1200" dirty="0">
                <a:solidFill>
                  <a:prstClr val="black">
                    <a:lumMod val="65000"/>
                    <a:lumOff val="35000"/>
                  </a:prstClr>
                </a:solidFill>
                <a:latin typeface="Calibri"/>
                <a:hlinkClick r:id="rId4"/>
              </a:rPr>
              <a:t>ARMLE</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5"/>
              </a:rPr>
              <a:t>CC BY-NC-ND 2.0</a:t>
            </a:r>
            <a:endParaRPr lang="en-US" sz="1200" dirty="0">
              <a:solidFill>
                <a:prstClr val="black">
                  <a:lumMod val="65000"/>
                  <a:lumOff val="35000"/>
                </a:prstClr>
              </a:solidFill>
              <a:latin typeface="Calibri"/>
            </a:endParaRPr>
          </a:p>
        </p:txBody>
      </p:sp>
      <p:sp>
        <p:nvSpPr>
          <p:cNvPr id="34" name="Rectangle 33"/>
          <p:cNvSpPr/>
          <p:nvPr/>
        </p:nvSpPr>
        <p:spPr>
          <a:xfrm>
            <a:off x="323528" y="2276872"/>
            <a:ext cx="1961926" cy="707886"/>
          </a:xfrm>
          <a:prstGeom prst="rect">
            <a:avLst/>
          </a:prstGeom>
        </p:spPr>
        <p:txBody>
          <a:bodyPr wrap="square">
            <a:spAutoFit/>
          </a:bodyPr>
          <a:lstStyle/>
          <a:p>
            <a:r>
              <a:rPr lang="el-GR" sz="2000" dirty="0" smtClean="0">
                <a:solidFill>
                  <a:prstClr val="black"/>
                </a:solidFill>
                <a:latin typeface="Calibri"/>
              </a:rPr>
              <a:t>Μεσοβασιλική φλέβα</a:t>
            </a:r>
            <a:endParaRPr lang="el-GR" sz="2000" dirty="0">
              <a:solidFill>
                <a:prstClr val="black"/>
              </a:solidFill>
              <a:latin typeface="Calibri"/>
            </a:endParaRPr>
          </a:p>
        </p:txBody>
      </p:sp>
      <p:sp>
        <p:nvSpPr>
          <p:cNvPr id="3" name="Isosceles Triangle 2"/>
          <p:cNvSpPr/>
          <p:nvPr/>
        </p:nvSpPr>
        <p:spPr>
          <a:xfrm rot="19202866">
            <a:off x="3910246" y="2872593"/>
            <a:ext cx="607339" cy="490682"/>
          </a:xfrm>
          <a:prstGeom prst="triangle">
            <a:avLst>
              <a:gd name="adj" fmla="val 3955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6" name="Straight Connector 5"/>
          <p:cNvCxnSpPr/>
          <p:nvPr/>
        </p:nvCxnSpPr>
        <p:spPr>
          <a:xfrm>
            <a:off x="467544" y="3212976"/>
            <a:ext cx="34280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20060067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Επιλογή υλικού 1</a:t>
            </a:r>
          </a:p>
        </p:txBody>
      </p:sp>
      <p:sp>
        <p:nvSpPr>
          <p:cNvPr id="6" name="Rectangle 5"/>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316728" y="1196752"/>
            <a:ext cx="6775552" cy="5040560"/>
          </a:xfrm>
        </p:spPr>
        <p:txBody>
          <a:bodyPr>
            <a:normAutofit lnSpcReduction="10000"/>
          </a:bodyPr>
          <a:lstStyle/>
          <a:p>
            <a:pPr>
              <a:spcBef>
                <a:spcPts val="1800"/>
              </a:spcBef>
            </a:pPr>
            <a:r>
              <a:rPr lang="el-GR" sz="2400" dirty="0"/>
              <a:t>Αδιάβροχο </a:t>
            </a:r>
            <a:r>
              <a:rPr lang="el-GR" sz="2400" dirty="0" smtClean="0"/>
              <a:t>τετράγωνο</a:t>
            </a:r>
            <a:r>
              <a:rPr lang="en-US" sz="2400" dirty="0" smtClean="0"/>
              <a:t>,</a:t>
            </a:r>
            <a:endParaRPr lang="el-GR" sz="2400" dirty="0"/>
          </a:p>
          <a:p>
            <a:pPr>
              <a:spcBef>
                <a:spcPts val="1800"/>
              </a:spcBef>
            </a:pPr>
            <a:r>
              <a:rPr lang="el-GR" sz="2400" dirty="0"/>
              <a:t>Ζευγάρι ελαστικών γαντιών μη </a:t>
            </a:r>
            <a:r>
              <a:rPr lang="el-GR" sz="2400" dirty="0" smtClean="0"/>
              <a:t>αποστειρωμένων</a:t>
            </a:r>
            <a:r>
              <a:rPr lang="en-US" sz="2400" dirty="0" smtClean="0"/>
              <a:t>,</a:t>
            </a:r>
            <a:endParaRPr lang="el-GR" sz="2400" dirty="0"/>
          </a:p>
          <a:p>
            <a:pPr>
              <a:spcBef>
                <a:spcPts val="1800"/>
              </a:spcBef>
            </a:pPr>
            <a:r>
              <a:rPr lang="el-GR" sz="2400" dirty="0"/>
              <a:t>Δίσκο </a:t>
            </a:r>
            <a:r>
              <a:rPr lang="el-GR" sz="2400" dirty="0" smtClean="0"/>
              <a:t>νοσηλείας/Νεφροειδές</a:t>
            </a:r>
            <a:r>
              <a:rPr lang="en-US" sz="2400" dirty="0" smtClean="0"/>
              <a:t>,</a:t>
            </a:r>
            <a:endParaRPr lang="el-GR" sz="2400" dirty="0"/>
          </a:p>
          <a:p>
            <a:pPr>
              <a:spcBef>
                <a:spcPts val="1800"/>
              </a:spcBef>
            </a:pPr>
            <a:r>
              <a:rPr lang="el-GR" sz="2400" dirty="0"/>
              <a:t>Τουρνικέ – λάστιχο </a:t>
            </a:r>
            <a:r>
              <a:rPr lang="el-GR" sz="2400" dirty="0" smtClean="0"/>
              <a:t>περίδεσης</a:t>
            </a:r>
            <a:r>
              <a:rPr lang="en-US" sz="2400" dirty="0" smtClean="0"/>
              <a:t>,</a:t>
            </a:r>
            <a:endParaRPr lang="el-GR" sz="2400" dirty="0"/>
          </a:p>
          <a:p>
            <a:pPr>
              <a:spcBef>
                <a:spcPts val="1800"/>
              </a:spcBef>
            </a:pPr>
            <a:r>
              <a:rPr lang="el-GR" sz="2400" dirty="0"/>
              <a:t>Γ</a:t>
            </a:r>
            <a:r>
              <a:rPr lang="el-GR" sz="2400" dirty="0" smtClean="0"/>
              <a:t>άζες </a:t>
            </a:r>
            <a:r>
              <a:rPr lang="el-GR" sz="2400" dirty="0"/>
              <a:t>βάμβακος εμποτισμένες με </a:t>
            </a:r>
            <a:r>
              <a:rPr lang="el-GR" sz="2400" dirty="0" smtClean="0"/>
              <a:t>οινόπνευμα</a:t>
            </a:r>
            <a:r>
              <a:rPr lang="en-US" sz="2400" dirty="0" smtClean="0"/>
              <a:t>,</a:t>
            </a:r>
            <a:endParaRPr lang="el-GR" sz="2400" dirty="0"/>
          </a:p>
          <a:p>
            <a:pPr>
              <a:spcBef>
                <a:spcPts val="1800"/>
              </a:spcBef>
            </a:pPr>
            <a:r>
              <a:rPr lang="el-GR" sz="2400" dirty="0"/>
              <a:t>Αποστειρωμένες </a:t>
            </a:r>
            <a:r>
              <a:rPr lang="el-GR" sz="2400" dirty="0" smtClean="0"/>
              <a:t>γάζες</a:t>
            </a:r>
            <a:r>
              <a:rPr lang="en-US" sz="2400" dirty="0" smtClean="0"/>
              <a:t>,</a:t>
            </a:r>
            <a:endParaRPr lang="el-GR" sz="2400" dirty="0"/>
          </a:p>
          <a:p>
            <a:pPr>
              <a:spcBef>
                <a:spcPts val="1800"/>
              </a:spcBef>
            </a:pPr>
            <a:r>
              <a:rPr lang="el-GR" sz="2400" dirty="0"/>
              <a:t>Φλεβοκαθετήρες (μπλε, πράσινος, ροζ</a:t>
            </a:r>
            <a:r>
              <a:rPr lang="el-GR" sz="2400" dirty="0" smtClean="0"/>
              <a:t>)</a:t>
            </a:r>
            <a:r>
              <a:rPr lang="en-US" sz="2400" dirty="0" smtClean="0"/>
              <a:t>,</a:t>
            </a:r>
            <a:endParaRPr lang="el-GR" sz="2400" dirty="0"/>
          </a:p>
          <a:p>
            <a:pPr>
              <a:spcBef>
                <a:spcPts val="1800"/>
              </a:spcBef>
            </a:pPr>
            <a:r>
              <a:rPr lang="el-GR" sz="2400" dirty="0"/>
              <a:t>Δοχείο απόρριψης αιχμηρών </a:t>
            </a:r>
            <a:r>
              <a:rPr lang="el-GR" sz="2400" dirty="0" smtClean="0"/>
              <a:t>αντικειμένων</a:t>
            </a:r>
            <a:r>
              <a:rPr lang="en-US" sz="2400" dirty="0" smtClean="0"/>
              <a:t>,</a:t>
            </a:r>
            <a:endParaRPr lang="el-GR" sz="2400" dirty="0"/>
          </a:p>
          <a:p>
            <a:pPr>
              <a:spcBef>
                <a:spcPts val="1800"/>
              </a:spcBef>
            </a:pPr>
            <a:r>
              <a:rPr lang="el-GR" sz="2400" dirty="0" smtClean="0"/>
              <a:t>3-way</a:t>
            </a:r>
            <a:r>
              <a:rPr lang="en-US" sz="2400" dirty="0" smtClean="0"/>
              <a:t>.</a:t>
            </a:r>
            <a:endParaRPr lang="el-GR" sz="2400" dirty="0"/>
          </a:p>
        </p:txBody>
      </p:sp>
      <p:pic>
        <p:nvPicPr>
          <p:cNvPr id="9" name="Picture 4" descr="μείγμα ενδοφλέβιου διαλύματος"/>
          <p:cNvPicPr>
            <a:picLocks noChangeAspect="1" noChangeArrowheads="1"/>
          </p:cNvPicPr>
          <p:nvPr/>
        </p:nvPicPr>
        <p:blipFill>
          <a:blip r:embed="rId3" cstate="print"/>
          <a:srcRect/>
          <a:stretch>
            <a:fillRect/>
          </a:stretch>
        </p:blipFill>
        <p:spPr bwMode="auto">
          <a:xfrm>
            <a:off x="6814640" y="2420888"/>
            <a:ext cx="2095500" cy="2790825"/>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6737435" y="5301208"/>
            <a:ext cx="2249909" cy="461665"/>
          </a:xfrm>
          <a:prstGeom prst="rect">
            <a:avLst/>
          </a:prstGeom>
        </p:spPr>
        <p:txBody>
          <a:bodyPr wrap="square">
            <a:spAutoFit/>
          </a:bodyPr>
          <a:lstStyle/>
          <a:p>
            <a:pPr algn="ctr"/>
            <a:r>
              <a:rPr lang="en-US" sz="1200" dirty="0">
                <a:solidFill>
                  <a:prstClr val="black">
                    <a:lumMod val="65000"/>
                    <a:lumOff val="35000"/>
                  </a:prstClr>
                </a:solidFill>
                <a:latin typeface="Calibri"/>
              </a:rPr>
              <a:t>“</a:t>
            </a:r>
            <a:r>
              <a:rPr lang="en-US" sz="1200" dirty="0">
                <a:solidFill>
                  <a:prstClr val="black">
                    <a:lumMod val="65000"/>
                    <a:lumOff val="35000"/>
                  </a:prstClr>
                </a:solidFill>
                <a:latin typeface="Calibri"/>
                <a:hlinkClick r:id="rId4"/>
              </a:rPr>
              <a:t>Infuuszakjes</a:t>
            </a:r>
            <a:r>
              <a:rPr lang="en-US" sz="1200" dirty="0">
                <a:solidFill>
                  <a:prstClr val="black">
                    <a:lumMod val="65000"/>
                    <a:lumOff val="35000"/>
                  </a:prstClr>
                </a:solidFill>
                <a:latin typeface="Calibri"/>
              </a:rPr>
              <a:t>”, </a:t>
            </a:r>
            <a:r>
              <a:rPr lang="el-GR"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Harmid</a:t>
            </a:r>
            <a:r>
              <a:rPr lang="el-GR"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20975705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Επιλογή υλικού </a:t>
            </a:r>
            <a:r>
              <a:rPr lang="el-GR" dirty="0" smtClean="0"/>
              <a:t>2</a:t>
            </a:r>
            <a:endParaRPr lang="el-GR" dirty="0"/>
          </a:p>
        </p:txBody>
      </p:sp>
      <p:sp>
        <p:nvSpPr>
          <p:cNvPr id="7" name="Rectangle 6"/>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457200" y="1196752"/>
            <a:ext cx="5698976" cy="5040560"/>
          </a:xfrm>
        </p:spPr>
        <p:txBody>
          <a:bodyPr/>
          <a:lstStyle/>
          <a:p>
            <a:pPr>
              <a:spcBef>
                <a:spcPts val="2400"/>
              </a:spcBef>
            </a:pPr>
            <a:r>
              <a:rPr lang="el-GR" sz="2400" dirty="0"/>
              <a:t>Συσκευή </a:t>
            </a:r>
            <a:r>
              <a:rPr lang="el-GR" sz="2400" dirty="0" smtClean="0"/>
              <a:t>ορού</a:t>
            </a:r>
            <a:r>
              <a:rPr lang="en-US" sz="2400" dirty="0" smtClean="0"/>
              <a:t>,</a:t>
            </a:r>
            <a:endParaRPr lang="el-GR" sz="2400" dirty="0"/>
          </a:p>
          <a:p>
            <a:pPr>
              <a:spcBef>
                <a:spcPts val="2400"/>
              </a:spcBef>
            </a:pPr>
            <a:r>
              <a:rPr lang="el-GR" sz="2400" dirty="0"/>
              <a:t>Διαφανές αυτοκόλλητο </a:t>
            </a:r>
            <a:r>
              <a:rPr lang="el-GR" sz="2400" dirty="0" smtClean="0"/>
              <a:t>επίθεμα</a:t>
            </a:r>
            <a:r>
              <a:rPr lang="en-US" sz="2400" dirty="0" smtClean="0"/>
              <a:t>,</a:t>
            </a:r>
            <a:endParaRPr lang="el-GR" sz="2400" dirty="0"/>
          </a:p>
          <a:p>
            <a:pPr>
              <a:spcBef>
                <a:spcPts val="2400"/>
              </a:spcBef>
            </a:pPr>
            <a:r>
              <a:rPr lang="el-GR" sz="2400" dirty="0"/>
              <a:t>Σύριγγες των 10 ml, </a:t>
            </a:r>
            <a:r>
              <a:rPr lang="el-GR" sz="2400" dirty="0" smtClean="0"/>
              <a:t>βελόνες</a:t>
            </a:r>
            <a:r>
              <a:rPr lang="en-US" sz="2400" dirty="0" smtClean="0"/>
              <a:t>,</a:t>
            </a:r>
            <a:endParaRPr lang="el-GR" sz="2400" dirty="0"/>
          </a:p>
          <a:p>
            <a:pPr>
              <a:spcBef>
                <a:spcPts val="2400"/>
              </a:spcBef>
            </a:pPr>
            <a:r>
              <a:rPr lang="el-GR" sz="2400" dirty="0"/>
              <a:t>Αμπούλες φυσιολογικού ορού των 10 </a:t>
            </a:r>
            <a:r>
              <a:rPr lang="el-GR" sz="2400" dirty="0" smtClean="0"/>
              <a:t>ml</a:t>
            </a:r>
            <a:r>
              <a:rPr lang="en-US" sz="2400" dirty="0" smtClean="0"/>
              <a:t>,</a:t>
            </a:r>
            <a:endParaRPr lang="el-GR" sz="2400" dirty="0"/>
          </a:p>
          <a:p>
            <a:pPr>
              <a:spcBef>
                <a:spcPts val="2400"/>
              </a:spcBef>
            </a:pPr>
            <a:r>
              <a:rPr lang="el-GR" sz="2400" dirty="0"/>
              <a:t>Προαιρετικά, αποστειρωμένο πώμα (bung) και επέκταση με κλειστή άσηπτη </a:t>
            </a:r>
            <a:r>
              <a:rPr lang="el-GR" sz="2400" dirty="0" smtClean="0"/>
              <a:t>θύρα</a:t>
            </a:r>
            <a:r>
              <a:rPr lang="en-US" sz="2400" dirty="0" smtClean="0"/>
              <a:t>,</a:t>
            </a:r>
            <a:endParaRPr lang="el-GR" sz="2400" dirty="0"/>
          </a:p>
          <a:p>
            <a:pPr>
              <a:spcBef>
                <a:spcPts val="2400"/>
              </a:spcBef>
            </a:pPr>
            <a:r>
              <a:rPr lang="el-GR" sz="2400" dirty="0"/>
              <a:t>Αντιαλλεργική ταινία </a:t>
            </a:r>
            <a:r>
              <a:rPr lang="el-GR" sz="2400" dirty="0" smtClean="0"/>
              <a:t>λευκοπλάστ</a:t>
            </a:r>
            <a:r>
              <a:rPr lang="en-US" sz="2400" dirty="0" smtClean="0"/>
              <a:t>.</a:t>
            </a:r>
            <a:endParaRPr lang="el-GR" sz="2400" dirty="0"/>
          </a:p>
          <a:p>
            <a:endParaRPr lang="el-GR" dirty="0"/>
          </a:p>
        </p:txBody>
      </p:sp>
      <p:pic>
        <p:nvPicPr>
          <p:cNvPr id="1027" name="Picture 3" descr="αποστειρωμένο πώμ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6440" y="1556792"/>
            <a:ext cx="2054889" cy="144710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6753494" y="3003897"/>
            <a:ext cx="1980784" cy="276999"/>
          </a:xfrm>
          <a:prstGeom prst="rect">
            <a:avLst/>
          </a:prstGeom>
        </p:spPr>
        <p:txBody>
          <a:bodyPr wrap="square">
            <a:spAutoFit/>
          </a:bodyPr>
          <a:lstStyle/>
          <a:p>
            <a:pPr algn="ctr"/>
            <a:r>
              <a:rPr lang="en-US" sz="1200" dirty="0">
                <a:solidFill>
                  <a:prstClr val="black">
                    <a:lumMod val="65000"/>
                    <a:lumOff val="35000"/>
                  </a:prstClr>
                </a:solidFill>
                <a:latin typeface="Calibri"/>
                <a:hlinkClick r:id="rId4"/>
              </a:rPr>
              <a:t>IV </a:t>
            </a:r>
            <a:r>
              <a:rPr lang="en-US" sz="1200" dirty="0" smtClean="0">
                <a:solidFill>
                  <a:prstClr val="black">
                    <a:lumMod val="65000"/>
                    <a:lumOff val="35000"/>
                  </a:prstClr>
                </a:solidFill>
                <a:latin typeface="Calibri"/>
                <a:hlinkClick r:id="rId4"/>
              </a:rPr>
              <a:t>Bung</a:t>
            </a:r>
            <a:r>
              <a:rPr lang="el-GR"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hlinkClick r:id="rId5"/>
              </a:rPr>
              <a:t>safetytec</a:t>
            </a:r>
            <a:r>
              <a:rPr lang="el-GR" sz="1200" dirty="0" smtClean="0">
                <a:solidFill>
                  <a:prstClr val="black">
                    <a:lumMod val="65000"/>
                    <a:lumOff val="35000"/>
                  </a:prstClr>
                </a:solidFill>
                <a:latin typeface="Calibri"/>
                <a:hlinkClick r:id="rId5"/>
              </a:rPr>
              <a:t> </a:t>
            </a:r>
            <a:endParaRPr lang="en-US" sz="1200" dirty="0">
              <a:solidFill>
                <a:prstClr val="black">
                  <a:lumMod val="65000"/>
                  <a:lumOff val="35000"/>
                </a:prstClr>
              </a:solidFill>
              <a:latin typeface="Calibri"/>
            </a:endParaRPr>
          </a:p>
        </p:txBody>
      </p:sp>
      <p:pic>
        <p:nvPicPr>
          <p:cNvPr id="18435"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716440" y="3789040"/>
            <a:ext cx="2017838" cy="15120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6716440" y="5446598"/>
            <a:ext cx="1980784" cy="276999"/>
          </a:xfrm>
          <a:prstGeom prst="rect">
            <a:avLst/>
          </a:prstGeom>
        </p:spPr>
        <p:txBody>
          <a:bodyPr wrap="square">
            <a:spAutoFit/>
          </a:bodyPr>
          <a:lstStyle/>
          <a:p>
            <a:pPr algn="ctr"/>
            <a:r>
              <a:rPr lang="el-GR" sz="1200" dirty="0" smtClean="0">
                <a:solidFill>
                  <a:prstClr val="black">
                    <a:lumMod val="65000"/>
                    <a:lumOff val="35000"/>
                  </a:prstClr>
                </a:solidFill>
                <a:latin typeface="Calibri"/>
              </a:rPr>
              <a:t>Παρισσόπουλος</a:t>
            </a:r>
            <a:endParaRPr lang="en-US" sz="1200" dirty="0">
              <a:solidFill>
                <a:prstClr val="black">
                  <a:lumMod val="65000"/>
                  <a:lumOff val="35000"/>
                </a:prstClr>
              </a:solidFill>
              <a:latin typeface="Calibri"/>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31455890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Επιλογή υλικού </a:t>
            </a:r>
            <a:r>
              <a:rPr lang="el-GR" dirty="0" smtClean="0"/>
              <a:t>3</a:t>
            </a:r>
            <a:endParaRPr lang="el-GR" dirty="0"/>
          </a:p>
        </p:txBody>
      </p:sp>
      <p:sp>
        <p:nvSpPr>
          <p:cNvPr id="10" name="Rectangle 9"/>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pic>
        <p:nvPicPr>
          <p:cNvPr id="12" name="Picture 2" descr="μείγμα ενδοφλέβιου διαλύματος"/>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577"/>
          <a:stretch/>
        </p:blipFill>
        <p:spPr bwMode="auto">
          <a:xfrm>
            <a:off x="229307" y="1117461"/>
            <a:ext cx="1215494" cy="216023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1" name="Rectangle 20"/>
          <p:cNvSpPr/>
          <p:nvPr/>
        </p:nvSpPr>
        <p:spPr>
          <a:xfrm>
            <a:off x="-9481" y="3275678"/>
            <a:ext cx="2176103"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lumMod val="65000"/>
                    <a:lumOff val="35000"/>
                  </a:prstClr>
                </a:solidFill>
                <a:latin typeface="Calibri"/>
                <a:hlinkClick r:id="rId4"/>
              </a:rPr>
              <a:t>Iv1-07 014</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hlinkClick r:id="rId5"/>
              </a:rPr>
              <a:t>Matanya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hlinkClick r:id="rId6"/>
              </a:rPr>
              <a:t>CC BY-SA 3.0</a:t>
            </a:r>
            <a:endParaRPr lang="en-US" sz="1200" dirty="0">
              <a:solidFill>
                <a:prstClr val="black">
                  <a:lumMod val="65000"/>
                  <a:lumOff val="35000"/>
                </a:prstClr>
              </a:solidFill>
              <a:latin typeface="Calibri"/>
            </a:endParaRPr>
          </a:p>
        </p:txBody>
      </p:sp>
      <p:pic>
        <p:nvPicPr>
          <p:cNvPr id="3076" name="Picture 4" descr="βελόνες για φλεβοκαθετήρα"/>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80374" y="1117461"/>
            <a:ext cx="2880319" cy="216023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9" name="Rectangle 18"/>
          <p:cNvSpPr/>
          <p:nvPr/>
        </p:nvSpPr>
        <p:spPr>
          <a:xfrm>
            <a:off x="2376804" y="3284291"/>
            <a:ext cx="2883529"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lumMod val="65000"/>
                    <a:lumOff val="35000"/>
                  </a:prstClr>
                </a:solidFill>
                <a:latin typeface="Calibri"/>
                <a:hlinkClick r:id="rId8"/>
              </a:rPr>
              <a:t>IV Catheter Size Reference</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hlinkClick r:id="rId9"/>
              </a:rPr>
              <a:t>Scott P</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διαθέσιμο με άδεια</a:t>
            </a:r>
            <a:r>
              <a:rPr lang="en-US" sz="1200" dirty="0" smtClean="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10"/>
              </a:rPr>
              <a:t>CC </a:t>
            </a:r>
            <a:r>
              <a:rPr lang="en-US" sz="1200" dirty="0">
                <a:solidFill>
                  <a:prstClr val="black">
                    <a:lumMod val="65000"/>
                    <a:lumOff val="35000"/>
                  </a:prstClr>
                </a:solidFill>
                <a:latin typeface="Calibri"/>
                <a:hlinkClick r:id="rId10"/>
              </a:rPr>
              <a:t>BY-NC 2.0</a:t>
            </a:r>
            <a:endParaRPr lang="en-US" sz="1200" dirty="0">
              <a:solidFill>
                <a:prstClr val="black">
                  <a:lumMod val="65000"/>
                  <a:lumOff val="35000"/>
                </a:prstClr>
              </a:solidFill>
              <a:latin typeface="Calibri"/>
            </a:endParaRPr>
          </a:p>
        </p:txBody>
      </p:sp>
      <p:pic>
        <p:nvPicPr>
          <p:cNvPr id="3078" name="Picture 6" descr="φλεβοκαθετήρας (πεταλούδα)"/>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4551"/>
          <a:stretch/>
        </p:blipFill>
        <p:spPr bwMode="auto">
          <a:xfrm>
            <a:off x="6018974" y="1117461"/>
            <a:ext cx="2765494" cy="215821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0" name="Rectangle 19"/>
          <p:cNvSpPr/>
          <p:nvPr/>
        </p:nvSpPr>
        <p:spPr>
          <a:xfrm>
            <a:off x="5912522" y="3261539"/>
            <a:ext cx="2978397"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lumMod val="65000"/>
                    <a:lumOff val="35000"/>
                  </a:prstClr>
                </a:solidFill>
                <a:latin typeface="Calibri"/>
                <a:hlinkClick r:id="rId12"/>
              </a:rPr>
              <a:t>Intravenous catheter (vacuette) 01</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hlinkClick r:id="rId13"/>
              </a:rPr>
              <a:t>AfroBrazilian</a:t>
            </a:r>
            <a:r>
              <a:rPr lang="el-GR" sz="1200" dirty="0" smtClean="0">
                <a:solidFill>
                  <a:prstClr val="black">
                    <a:lumMod val="65000"/>
                    <a:lumOff val="35000"/>
                  </a:prstClr>
                </a:solidFill>
                <a:latin typeface="Calibri"/>
              </a:rPr>
              <a:t> διαθέσιμο με άδεια</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hlinkClick r:id="rId14"/>
              </a:rPr>
              <a:t>CC BY-SA 3.0</a:t>
            </a:r>
            <a:endParaRPr lang="en-US" sz="1200" dirty="0">
              <a:solidFill>
                <a:prstClr val="black">
                  <a:lumMod val="65000"/>
                  <a:lumOff val="35000"/>
                </a:prstClr>
              </a:solidFill>
              <a:latin typeface="Calibri"/>
            </a:endParaRPr>
          </a:p>
        </p:txBody>
      </p:sp>
      <p:pic>
        <p:nvPicPr>
          <p:cNvPr id="3074"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41237" y="4056279"/>
            <a:ext cx="3509479" cy="23400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7" name="Rectangle 16"/>
          <p:cNvSpPr/>
          <p:nvPr/>
        </p:nvSpPr>
        <p:spPr>
          <a:xfrm>
            <a:off x="1524470" y="6396334"/>
            <a:ext cx="2743012"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lumMod val="65000"/>
                    <a:lumOff val="35000"/>
                  </a:prstClr>
                </a:solidFill>
                <a:latin typeface="Calibri"/>
                <a:hlinkClick r:id="rId16"/>
              </a:rPr>
              <a:t>saline</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hlinkClick r:id="rId16"/>
              </a:rPr>
              <a:t>Daniel Kulinski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17"/>
              </a:rPr>
              <a:t>CC BY-NC-SA 2.0</a:t>
            </a:r>
            <a:endParaRPr lang="en-US" sz="1200" dirty="0">
              <a:solidFill>
                <a:prstClr val="black">
                  <a:lumMod val="65000"/>
                  <a:lumOff val="35000"/>
                </a:prstClr>
              </a:solidFill>
              <a:latin typeface="Calibri"/>
            </a:endParaRPr>
          </a:p>
        </p:txBody>
      </p:sp>
      <p:pic>
        <p:nvPicPr>
          <p:cNvPr id="3075" name="Picture 3" descr="σύριγγα"/>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b="14727"/>
          <a:stretch/>
        </p:blipFill>
        <p:spPr bwMode="auto">
          <a:xfrm>
            <a:off x="4964839" y="4077509"/>
            <a:ext cx="2793441" cy="89326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8" name="Rectangle 17"/>
          <p:cNvSpPr/>
          <p:nvPr/>
        </p:nvSpPr>
        <p:spPr>
          <a:xfrm>
            <a:off x="4935880" y="4970774"/>
            <a:ext cx="2822400" cy="461665"/>
          </a:xfrm>
          <a:prstGeom prst="rect">
            <a:avLst/>
          </a:prstGeom>
        </p:spPr>
        <p:txBody>
          <a:bodyPr wrap="square">
            <a:spAutoFit/>
          </a:bodyPr>
          <a:lstStyle/>
          <a:p>
            <a:pPr algn="ctr"/>
            <a:r>
              <a:rPr lang="en-US" sz="1200" dirty="0">
                <a:solidFill>
                  <a:prstClr val="black">
                    <a:lumMod val="65000"/>
                    <a:lumOff val="35000"/>
                  </a:prstClr>
                </a:solidFill>
                <a:latin typeface="Calibri"/>
              </a:rPr>
              <a:t>“</a:t>
            </a:r>
            <a:r>
              <a:rPr lang="en-US" sz="1200" dirty="0">
                <a:solidFill>
                  <a:prstClr val="black">
                    <a:lumMod val="65000"/>
                    <a:lumOff val="35000"/>
                  </a:prstClr>
                </a:solidFill>
                <a:latin typeface="Calibri"/>
                <a:hlinkClick r:id="rId19"/>
              </a:rPr>
              <a:t>Syringe</a:t>
            </a:r>
            <a:r>
              <a:rPr lang="en-US" sz="1200" dirty="0">
                <a:solidFill>
                  <a:prstClr val="black">
                    <a:lumMod val="65000"/>
                    <a:lumOff val="35000"/>
                  </a:prstClr>
                </a:solidFill>
                <a:latin typeface="Calibri"/>
              </a:rPr>
              <a:t>”, </a:t>
            </a:r>
            <a:r>
              <a:rPr lang="el-GR"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smtClean="0">
                <a:solidFill>
                  <a:prstClr val="black">
                    <a:lumMod val="65000"/>
                    <a:lumOff val="35000"/>
                  </a:prstClr>
                </a:solidFill>
                <a:latin typeface="Calibri"/>
                <a:hlinkClick r:id="rId20"/>
              </a:rPr>
              <a:t>Rama</a:t>
            </a:r>
            <a:r>
              <a:rPr lang="el-GR" sz="1200" dirty="0" smtClean="0">
                <a:solidFill>
                  <a:prstClr val="black">
                    <a:lumMod val="65000"/>
                    <a:lumOff val="35000"/>
                  </a:prstClr>
                </a:solidFill>
                <a:latin typeface="Calibri"/>
              </a:rPr>
              <a:t> διαθέσιμο με άδεια</a:t>
            </a:r>
            <a:r>
              <a:rPr lang="en-US" sz="1200" dirty="0" smtClean="0">
                <a:solidFill>
                  <a:prstClr val="black">
                    <a:lumMod val="65000"/>
                    <a:lumOff val="35000"/>
                  </a:prstClr>
                </a:solidFill>
                <a:latin typeface="Calibri"/>
              </a:rPr>
              <a:t> Public Domain</a:t>
            </a:r>
            <a:endParaRPr lang="en-US" sz="1200" dirty="0">
              <a:solidFill>
                <a:prstClr val="black">
                  <a:lumMod val="65000"/>
                  <a:lumOff val="35000"/>
                </a:prstClr>
              </a:solidFill>
              <a:latin typeface="Calibri"/>
            </a:endParaRPr>
          </a:p>
        </p:txBody>
      </p:sp>
      <p:pic>
        <p:nvPicPr>
          <p:cNvPr id="13" name="Picture 5" descr="βελόνα φλεβοκαθετήρα"/>
          <p:cNvPicPr>
            <a:picLocks noChangeAspect="1" noChangeArrowheads="1"/>
          </p:cNvPicPr>
          <p:nvPr/>
        </p:nvPicPr>
        <p:blipFill rotWithShape="1">
          <a:blip r:embed="rId21" cstate="print">
            <a:extLst>
              <a:ext uri="{BEBA8EAE-BF5A-486C-A8C5-ECC9F3942E4B}">
                <a14:imgProps xmlns:a14="http://schemas.microsoft.com/office/drawing/2010/main">
                  <a14:imgLayer r:embed="rId22">
                    <a14:imgEffect>
                      <a14:sharpenSoften amount="50000"/>
                    </a14:imgEffect>
                  </a14:imgLayer>
                </a14:imgProps>
              </a:ext>
              <a:ext uri="{28A0092B-C50C-407E-A947-70E740481C1C}">
                <a14:useLocalDpi xmlns:a14="http://schemas.microsoft.com/office/drawing/2010/main" val="0"/>
              </a:ext>
            </a:extLst>
          </a:blip>
          <a:srcRect l="8809" b="43760"/>
          <a:stretch/>
        </p:blipFill>
        <p:spPr bwMode="auto">
          <a:xfrm>
            <a:off x="4950392" y="5462085"/>
            <a:ext cx="2793441" cy="95508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2" name="Rectangle 21"/>
          <p:cNvSpPr/>
          <p:nvPr/>
        </p:nvSpPr>
        <p:spPr>
          <a:xfrm>
            <a:off x="4984288" y="6396335"/>
            <a:ext cx="283396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lumMod val="65000"/>
                    <a:lumOff val="35000"/>
                  </a:prstClr>
                </a:solidFill>
                <a:latin typeface="Calibri"/>
                <a:hlinkClick r:id="rId23"/>
              </a:rPr>
              <a:t>Venflon intravenous cannula 2</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smtClean="0">
                <a:solidFill>
                  <a:prstClr val="black">
                    <a:lumMod val="65000"/>
                    <a:lumOff val="35000"/>
                  </a:prstClr>
                </a:solidFill>
                <a:latin typeface="Calibri"/>
                <a:hlinkClick r:id="rId24"/>
              </a:rPr>
              <a:t>Fifo</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25"/>
              </a:rPr>
              <a:t>CC BY-SA 2.5</a:t>
            </a:r>
            <a:endParaRPr lang="en-US" sz="1200" dirty="0">
              <a:solidFill>
                <a:prstClr val="black">
                  <a:lumMod val="65000"/>
                  <a:lumOff val="3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9693103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Επιλογή υλικού </a:t>
            </a:r>
            <a:r>
              <a:rPr lang="el-GR" dirty="0" smtClean="0"/>
              <a:t>4</a:t>
            </a:r>
            <a:endParaRPr lang="el-GR" dirty="0"/>
          </a:p>
        </p:txBody>
      </p:sp>
      <p:sp>
        <p:nvSpPr>
          <p:cNvPr id="11" name="Rectangle 10"/>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pic>
        <p:nvPicPr>
          <p:cNvPr id="5123" name="Picture 3" descr="προστατευτικά γάντια μιας χρήσεως"/>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585"/>
          <a:stretch/>
        </p:blipFill>
        <p:spPr bwMode="auto">
          <a:xfrm>
            <a:off x="358420" y="1075442"/>
            <a:ext cx="2513618" cy="221298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334460" y="3288423"/>
            <a:ext cx="2537578"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lumMod val="65000"/>
                    <a:lumOff val="35000"/>
                  </a:prstClr>
                </a:solidFill>
                <a:latin typeface="Calibri"/>
                <a:hlinkClick r:id="rId4"/>
              </a:rPr>
              <a:t>Exam Gloves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hlinkClick r:id="rId4"/>
              </a:rPr>
              <a:t>David Ensor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hlinkClick r:id="rId5"/>
              </a:rPr>
              <a:t>CC BY-SA 2.0</a:t>
            </a:r>
            <a:endParaRPr lang="en-US" sz="1200" dirty="0">
              <a:solidFill>
                <a:prstClr val="black">
                  <a:lumMod val="65000"/>
                  <a:lumOff val="35000"/>
                </a:prstClr>
              </a:solidFill>
              <a:latin typeface="Calibri"/>
            </a:endParaRPr>
          </a:p>
        </p:txBody>
      </p:sp>
      <p:pic>
        <p:nvPicPr>
          <p:cNvPr id="20483" name="Picture 3" descr="κάδος απορριμμάτων"/>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77593" y="1056176"/>
            <a:ext cx="1786859" cy="221642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3377593" y="3269156"/>
            <a:ext cx="1786859" cy="276999"/>
          </a:xfrm>
          <a:prstGeom prst="rect">
            <a:avLst/>
          </a:prstGeom>
        </p:spPr>
        <p:txBody>
          <a:bodyPr wrap="square">
            <a:spAutoFit/>
          </a:bodyPr>
          <a:lstStyle/>
          <a:p>
            <a:pPr algn="ctr"/>
            <a:r>
              <a:rPr lang="el-GR" sz="1200" dirty="0" smtClean="0">
                <a:solidFill>
                  <a:prstClr val="black">
                    <a:lumMod val="65000"/>
                    <a:lumOff val="35000"/>
                  </a:prstClr>
                </a:solidFill>
                <a:latin typeface="Calibri"/>
              </a:rPr>
              <a:t>Παρισσόπουλος</a:t>
            </a:r>
            <a:endParaRPr lang="en-US" sz="1200" dirty="0">
              <a:solidFill>
                <a:prstClr val="black">
                  <a:lumMod val="65000"/>
                  <a:lumOff val="35000"/>
                </a:prstClr>
              </a:solidFill>
              <a:latin typeface="Calibri"/>
            </a:endParaRPr>
          </a:p>
        </p:txBody>
      </p:sp>
      <p:pic>
        <p:nvPicPr>
          <p:cNvPr id="20484"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95356" y="1052736"/>
            <a:ext cx="1392516" cy="221642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5695357" y="3283056"/>
            <a:ext cx="1392516" cy="276999"/>
          </a:xfrm>
          <a:prstGeom prst="rect">
            <a:avLst/>
          </a:prstGeom>
        </p:spPr>
        <p:txBody>
          <a:bodyPr wrap="square">
            <a:spAutoFit/>
          </a:bodyPr>
          <a:lstStyle/>
          <a:p>
            <a:pPr algn="ctr"/>
            <a:r>
              <a:rPr lang="el-GR" sz="1200" dirty="0" smtClean="0">
                <a:solidFill>
                  <a:prstClr val="black">
                    <a:lumMod val="65000"/>
                    <a:lumOff val="35000"/>
                  </a:prstClr>
                </a:solidFill>
                <a:latin typeface="Calibri"/>
              </a:rPr>
              <a:t>Παρισσόπουλος</a:t>
            </a:r>
            <a:endParaRPr lang="en-US" sz="1200" dirty="0">
              <a:solidFill>
                <a:prstClr val="black">
                  <a:lumMod val="65000"/>
                  <a:lumOff val="35000"/>
                </a:prstClr>
              </a:solidFill>
              <a:latin typeface="Calibri"/>
            </a:endParaRPr>
          </a:p>
        </p:txBody>
      </p:sp>
      <p:pic>
        <p:nvPicPr>
          <p:cNvPr id="5124" name="Picture 4" descr="μπουκάλια με καθαρό οινόπνευμα"/>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735" r="23735"/>
          <a:stretch/>
        </p:blipFill>
        <p:spPr bwMode="auto">
          <a:xfrm>
            <a:off x="7620219" y="1072002"/>
            <a:ext cx="1164249" cy="221642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486" name="Picture 6" descr="στρόφιγγα 3 way"/>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8420" y="3909398"/>
            <a:ext cx="2790792" cy="24482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860386" y="6362062"/>
            <a:ext cx="1786859" cy="276999"/>
          </a:xfrm>
          <a:prstGeom prst="rect">
            <a:avLst/>
          </a:prstGeom>
        </p:spPr>
        <p:txBody>
          <a:bodyPr wrap="square">
            <a:spAutoFit/>
          </a:bodyPr>
          <a:lstStyle/>
          <a:p>
            <a:pPr algn="ctr"/>
            <a:r>
              <a:rPr lang="el-GR" sz="1200" dirty="0" smtClean="0">
                <a:solidFill>
                  <a:prstClr val="black">
                    <a:lumMod val="65000"/>
                    <a:lumOff val="35000"/>
                  </a:prstClr>
                </a:solidFill>
                <a:latin typeface="Calibri"/>
              </a:rPr>
              <a:t>Παρισσόπουλος</a:t>
            </a:r>
            <a:endParaRPr lang="en-US" sz="1200" dirty="0">
              <a:solidFill>
                <a:prstClr val="black">
                  <a:lumMod val="65000"/>
                  <a:lumOff val="35000"/>
                </a:prstClr>
              </a:solidFill>
              <a:latin typeface="Calibri"/>
            </a:endParaRPr>
          </a:p>
        </p:txBody>
      </p:sp>
      <p:pic>
        <p:nvPicPr>
          <p:cNvPr id="4098" name="Picture 2" descr="απολυμαντικά μαντηλάκια"/>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01977" y="3928664"/>
            <a:ext cx="1836099" cy="24482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9" name="Rectangle 18"/>
          <p:cNvSpPr/>
          <p:nvPr/>
        </p:nvSpPr>
        <p:spPr>
          <a:xfrm>
            <a:off x="2811078" y="6401320"/>
            <a:ext cx="3009965"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lumMod val="65000"/>
                    <a:lumOff val="35000"/>
                  </a:prstClr>
                </a:solidFill>
                <a:latin typeface="Calibri"/>
                <a:hlinkClick r:id="rId11"/>
              </a:rPr>
              <a:t>E0000P0117”</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 από </a:t>
            </a:r>
            <a:r>
              <a:rPr lang="en-US" sz="1200" dirty="0">
                <a:solidFill>
                  <a:prstClr val="black">
                    <a:lumMod val="65000"/>
                    <a:lumOff val="35000"/>
                  </a:prstClr>
                </a:solidFill>
                <a:latin typeface="Calibri"/>
                <a:hlinkClick r:id="rId11"/>
              </a:rPr>
              <a:t>Nottingham Vet </a:t>
            </a:r>
            <a:r>
              <a:rPr lang="el-GR" sz="1200" dirty="0" smtClean="0">
                <a:solidFill>
                  <a:prstClr val="black">
                    <a:lumMod val="65000"/>
                    <a:lumOff val="35000"/>
                  </a:prstClr>
                </a:solidFill>
                <a:latin typeface="Calibri"/>
                <a:hlinkClick r:id="rId11"/>
              </a:rPr>
              <a:t> </a:t>
            </a:r>
            <a:r>
              <a:rPr lang="en-US" sz="1200" dirty="0" smtClean="0">
                <a:solidFill>
                  <a:prstClr val="black">
                    <a:lumMod val="65000"/>
                    <a:lumOff val="35000"/>
                  </a:prstClr>
                </a:solidFill>
                <a:latin typeface="Calibri"/>
                <a:hlinkClick r:id="rId11"/>
              </a:rPr>
              <a:t>School</a:t>
            </a:r>
            <a:r>
              <a:rPr lang="en-US" sz="1200" dirty="0">
                <a:solidFill>
                  <a:prstClr val="black">
                    <a:lumMod val="65000"/>
                    <a:lumOff val="35000"/>
                  </a:prstClr>
                </a:solidFill>
                <a:latin typeface="Calibri"/>
                <a:hlinkClick r:id="rId11"/>
              </a:rPr>
              <a:t>, </a:t>
            </a:r>
            <a:r>
              <a:rPr lang="en-US" sz="1200" dirty="0" smtClean="0">
                <a:solidFill>
                  <a:prstClr val="black">
                    <a:lumMod val="65000"/>
                    <a:lumOff val="35000"/>
                  </a:prstClr>
                </a:solidFill>
                <a:latin typeface="Calibri"/>
                <a:hlinkClick r:id="rId11"/>
              </a:rPr>
              <a:t>UK</a:t>
            </a:r>
            <a:r>
              <a:rPr lang="el-GR" sz="1200" dirty="0" smtClean="0">
                <a:solidFill>
                  <a:prstClr val="black">
                    <a:lumMod val="65000"/>
                    <a:lumOff val="35000"/>
                  </a:prstClr>
                </a:solidFill>
                <a:latin typeface="Calibri"/>
                <a:hlinkClick r:id="rId11"/>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hlinkClick r:id="rId12"/>
              </a:rPr>
              <a:t>CC BY-NC-SA 2.0</a:t>
            </a:r>
            <a:endParaRPr lang="en-US" sz="1200" dirty="0">
              <a:solidFill>
                <a:prstClr val="black">
                  <a:lumMod val="65000"/>
                  <a:lumOff val="35000"/>
                </a:prstClr>
              </a:solidFill>
              <a:latin typeface="Calibri"/>
            </a:endParaRPr>
          </a:p>
        </p:txBody>
      </p:sp>
      <p:pic>
        <p:nvPicPr>
          <p:cNvPr id="5125" name="Picture 5" descr="μεταλικός δίσκος"/>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20105" y="3928664"/>
            <a:ext cx="3264363" cy="24482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8" name="Rectangle 17"/>
          <p:cNvSpPr/>
          <p:nvPr/>
        </p:nvSpPr>
        <p:spPr>
          <a:xfrm>
            <a:off x="5900081" y="6396335"/>
            <a:ext cx="2504410" cy="461665"/>
          </a:xfrm>
          <a:prstGeom prst="rect">
            <a:avLst/>
          </a:prstGeom>
        </p:spPr>
        <p:txBody>
          <a:bodyPr wrap="square">
            <a:spAutoFit/>
          </a:bodyPr>
          <a:lstStyle/>
          <a:p>
            <a:r>
              <a:rPr lang="en-US" sz="1200" dirty="0">
                <a:solidFill>
                  <a:prstClr val="black">
                    <a:lumMod val="65000"/>
                    <a:lumOff val="35000"/>
                  </a:prstClr>
                </a:solidFill>
                <a:latin typeface="Calibri"/>
              </a:rPr>
              <a:t>“</a:t>
            </a:r>
            <a:r>
              <a:rPr lang="en-US" sz="1200" dirty="0">
                <a:solidFill>
                  <a:prstClr val="black">
                    <a:lumMod val="65000"/>
                    <a:lumOff val="35000"/>
                  </a:prstClr>
                </a:solidFill>
                <a:latin typeface="Calibri"/>
                <a:hlinkClick r:id="rId14"/>
              </a:rPr>
              <a:t>Metallic Kidney Dish</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rPr>
              <a:t>Kiyok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15"/>
              </a:rPr>
              <a:t>CC BY-SA 3.0</a:t>
            </a:r>
            <a:endParaRPr lang="en-US" sz="1200" dirty="0">
              <a:solidFill>
                <a:prstClr val="black">
                  <a:lumMod val="65000"/>
                  <a:lumOff val="3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27092118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Υλικό διαθέσιμο στο </a:t>
            </a:r>
            <a:r>
              <a:rPr lang="el-GR" dirty="0" smtClean="0"/>
              <a:t>εργαστήριο 1</a:t>
            </a:r>
            <a:endParaRPr lang="el-GR" dirty="0"/>
          </a:p>
        </p:txBody>
      </p:sp>
      <p:sp>
        <p:nvSpPr>
          <p:cNvPr id="6" name="Rectangle 5"/>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 name="Rectangle 6"/>
          <p:cNvSpPr/>
          <p:nvPr/>
        </p:nvSpPr>
        <p:spPr>
          <a:xfrm>
            <a:off x="3292994" y="1052735"/>
            <a:ext cx="2269980" cy="492443"/>
          </a:xfrm>
          <a:prstGeom prst="rect">
            <a:avLst/>
          </a:prstGeom>
        </p:spPr>
        <p:txBody>
          <a:bodyPr wrap="none">
            <a:spAutoFit/>
          </a:bodyPr>
          <a:lstStyle/>
          <a:p>
            <a:r>
              <a:rPr lang="el-GR" sz="2600" b="1" dirty="0">
                <a:solidFill>
                  <a:srgbClr val="820000"/>
                </a:solidFill>
                <a:latin typeface="Calibri"/>
              </a:rPr>
              <a:t>Φλεβοκέντηση</a:t>
            </a:r>
          </a:p>
        </p:txBody>
      </p:sp>
      <p:sp>
        <p:nvSpPr>
          <p:cNvPr id="3" name="Content Placeholder 2"/>
          <p:cNvSpPr>
            <a:spLocks noGrp="1"/>
          </p:cNvSpPr>
          <p:nvPr>
            <p:ph idx="1"/>
          </p:nvPr>
        </p:nvSpPr>
        <p:spPr>
          <a:xfrm>
            <a:off x="25152" y="1844824"/>
            <a:ext cx="4546848" cy="5040560"/>
          </a:xfrm>
        </p:spPr>
        <p:txBody>
          <a:bodyPr>
            <a:noAutofit/>
          </a:bodyPr>
          <a:lstStyle/>
          <a:p>
            <a:r>
              <a:rPr lang="el-GR" sz="2400" dirty="0" smtClean="0"/>
              <a:t>Τροχήλατο </a:t>
            </a:r>
            <a:r>
              <a:rPr lang="el-GR" sz="2400" dirty="0"/>
              <a:t>τρόλεϊ – καθαρίζω την </a:t>
            </a:r>
            <a:r>
              <a:rPr lang="el-GR" sz="2400" dirty="0" smtClean="0"/>
              <a:t>επιφάνεια</a:t>
            </a:r>
            <a:r>
              <a:rPr lang="en-US" sz="2400" dirty="0" smtClean="0"/>
              <a:t>,</a:t>
            </a:r>
            <a:endParaRPr lang="el-GR" sz="2400" dirty="0"/>
          </a:p>
          <a:p>
            <a:r>
              <a:rPr lang="el-GR" sz="2400" dirty="0"/>
              <a:t>Γάντια μη </a:t>
            </a:r>
            <a:r>
              <a:rPr lang="el-GR" sz="2400" dirty="0" smtClean="0"/>
              <a:t>αποστειρωμένα</a:t>
            </a:r>
            <a:r>
              <a:rPr lang="en-US" sz="2400" dirty="0" smtClean="0"/>
              <a:t>,</a:t>
            </a:r>
            <a:endParaRPr lang="el-GR" sz="2400" dirty="0"/>
          </a:p>
          <a:p>
            <a:r>
              <a:rPr lang="el-GR" sz="2400" dirty="0"/>
              <a:t>Αδιάβροχο </a:t>
            </a:r>
            <a:r>
              <a:rPr lang="el-GR" sz="2400" dirty="0" smtClean="0"/>
              <a:t>τετράγωνο</a:t>
            </a:r>
            <a:r>
              <a:rPr lang="en-US" sz="2400" dirty="0" smtClean="0"/>
              <a:t>,</a:t>
            </a:r>
            <a:endParaRPr lang="el-GR" sz="2400" dirty="0"/>
          </a:p>
          <a:p>
            <a:r>
              <a:rPr lang="el-GR" sz="2400" dirty="0"/>
              <a:t>Δίσκο </a:t>
            </a:r>
            <a:r>
              <a:rPr lang="el-GR" sz="2400" dirty="0" smtClean="0"/>
              <a:t>νοσηλείας/Νεφροειδές</a:t>
            </a:r>
            <a:r>
              <a:rPr lang="en-US" sz="2400" dirty="0" smtClean="0"/>
              <a:t>,</a:t>
            </a:r>
            <a:endParaRPr lang="el-GR" sz="2400" dirty="0"/>
          </a:p>
          <a:p>
            <a:r>
              <a:rPr lang="el-GR" sz="2400" dirty="0"/>
              <a:t>Τουρνικέ – λάστιχο </a:t>
            </a:r>
            <a:r>
              <a:rPr lang="el-GR" sz="2400" dirty="0" smtClean="0"/>
              <a:t>περίδεσης</a:t>
            </a:r>
            <a:r>
              <a:rPr lang="en-US" sz="2400" dirty="0" smtClean="0"/>
              <a:t>,</a:t>
            </a:r>
            <a:endParaRPr lang="el-GR" sz="2400" dirty="0"/>
          </a:p>
          <a:p>
            <a:r>
              <a:rPr lang="el-GR" sz="2400" dirty="0" smtClean="0"/>
              <a:t>Γάζες</a:t>
            </a:r>
            <a:r>
              <a:rPr lang="en-US" sz="2400" dirty="0" smtClean="0"/>
              <a:t>,</a:t>
            </a:r>
            <a:endParaRPr lang="el-GR" sz="2400" dirty="0"/>
          </a:p>
          <a:p>
            <a:r>
              <a:rPr lang="el-GR" sz="2400" dirty="0" smtClean="0"/>
              <a:t>Οινόπνευμα</a:t>
            </a:r>
            <a:r>
              <a:rPr lang="en-US" sz="2400" dirty="0" smtClean="0"/>
              <a:t>,</a:t>
            </a:r>
            <a:endParaRPr lang="el-GR" sz="2400" dirty="0"/>
          </a:p>
          <a:p>
            <a:r>
              <a:rPr lang="el-GR" sz="2400" dirty="0"/>
              <a:t>Φλεβοκαθετήρες σε διάφορα </a:t>
            </a:r>
            <a:r>
              <a:rPr lang="el-GR" sz="2400" dirty="0" smtClean="0"/>
              <a:t>μεγέθη</a:t>
            </a:r>
            <a:r>
              <a:rPr lang="en-US" sz="2400" dirty="0"/>
              <a:t>.</a:t>
            </a:r>
            <a:endParaRPr lang="el-GR" sz="2400" dirty="0"/>
          </a:p>
        </p:txBody>
      </p:sp>
      <p:sp>
        <p:nvSpPr>
          <p:cNvPr id="5" name="Rectangle 4"/>
          <p:cNvSpPr/>
          <p:nvPr/>
        </p:nvSpPr>
        <p:spPr>
          <a:xfrm>
            <a:off x="4436553" y="1844824"/>
            <a:ext cx="4686463" cy="4524315"/>
          </a:xfrm>
          <a:prstGeom prst="rect">
            <a:avLst/>
          </a:prstGeom>
        </p:spPr>
        <p:txBody>
          <a:bodyPr wrap="square">
            <a:spAutoFit/>
          </a:bodyPr>
          <a:lstStyle/>
          <a:p>
            <a:pPr marL="342900" indent="-342900">
              <a:buClr>
                <a:srgbClr val="004B82"/>
              </a:buClr>
              <a:buFont typeface="Arial" pitchFamily="34" charset="0"/>
              <a:buChar char="•"/>
            </a:pPr>
            <a:r>
              <a:rPr lang="el-GR" sz="2400" dirty="0">
                <a:solidFill>
                  <a:prstClr val="black"/>
                </a:solidFill>
                <a:latin typeface="Calibri"/>
              </a:rPr>
              <a:t>3-way και προέκταση αν </a:t>
            </a:r>
            <a:r>
              <a:rPr lang="el-GR" sz="2400" dirty="0" smtClean="0">
                <a:solidFill>
                  <a:prstClr val="black"/>
                </a:solidFill>
                <a:latin typeface="Calibri"/>
              </a:rPr>
              <a:t>υπάρχει</a:t>
            </a:r>
            <a:r>
              <a:rPr lang="en-US" sz="2400" dirty="0" smtClean="0">
                <a:solidFill>
                  <a:prstClr val="black"/>
                </a:solidFill>
                <a:latin typeface="Calibri"/>
              </a:rPr>
              <a:t>,</a:t>
            </a:r>
            <a:endParaRPr lang="el-GR" sz="2400" dirty="0">
              <a:solidFill>
                <a:prstClr val="black"/>
              </a:solidFill>
              <a:latin typeface="Calibri"/>
            </a:endParaRPr>
          </a:p>
          <a:p>
            <a:pPr marL="342900" indent="-342900">
              <a:buClr>
                <a:srgbClr val="004B82"/>
              </a:buClr>
              <a:buFont typeface="Arial" pitchFamily="34" charset="0"/>
              <a:buChar char="•"/>
            </a:pPr>
            <a:r>
              <a:rPr lang="el-GR" sz="2400" dirty="0">
                <a:solidFill>
                  <a:prstClr val="black"/>
                </a:solidFill>
                <a:latin typeface="Calibri"/>
              </a:rPr>
              <a:t>Σύριγγες των 10 ml, </a:t>
            </a:r>
            <a:r>
              <a:rPr lang="el-GR" sz="2400" dirty="0" smtClean="0">
                <a:solidFill>
                  <a:prstClr val="black"/>
                </a:solidFill>
                <a:latin typeface="Calibri"/>
              </a:rPr>
              <a:t>βελόνες</a:t>
            </a:r>
            <a:r>
              <a:rPr lang="en-US" sz="2400" dirty="0" smtClean="0">
                <a:solidFill>
                  <a:prstClr val="black"/>
                </a:solidFill>
                <a:latin typeface="Calibri"/>
              </a:rPr>
              <a:t>,</a:t>
            </a:r>
            <a:endParaRPr lang="el-GR" sz="2400" dirty="0">
              <a:solidFill>
                <a:prstClr val="black"/>
              </a:solidFill>
              <a:latin typeface="Calibri"/>
            </a:endParaRPr>
          </a:p>
          <a:p>
            <a:pPr marL="342900" indent="-342900">
              <a:buClr>
                <a:srgbClr val="004B82"/>
              </a:buClr>
              <a:buFont typeface="Arial" pitchFamily="34" charset="0"/>
              <a:buChar char="•"/>
            </a:pPr>
            <a:r>
              <a:rPr lang="el-GR" sz="2400" dirty="0">
                <a:solidFill>
                  <a:prstClr val="black"/>
                </a:solidFill>
                <a:latin typeface="Calibri"/>
              </a:rPr>
              <a:t>Αμπούλες φυσιολογικού ορού των 10 </a:t>
            </a:r>
            <a:r>
              <a:rPr lang="el-GR" sz="2400" dirty="0" smtClean="0">
                <a:solidFill>
                  <a:prstClr val="black"/>
                </a:solidFill>
                <a:latin typeface="Calibri"/>
              </a:rPr>
              <a:t>ml</a:t>
            </a:r>
            <a:r>
              <a:rPr lang="en-US" sz="2400" dirty="0" smtClean="0">
                <a:solidFill>
                  <a:prstClr val="black"/>
                </a:solidFill>
                <a:latin typeface="Calibri"/>
              </a:rPr>
              <a:t>,</a:t>
            </a:r>
            <a:endParaRPr lang="el-GR" sz="2400" dirty="0">
              <a:solidFill>
                <a:prstClr val="black"/>
              </a:solidFill>
              <a:latin typeface="Calibri"/>
            </a:endParaRPr>
          </a:p>
          <a:p>
            <a:pPr marL="342900" indent="-342900">
              <a:buClr>
                <a:srgbClr val="004B82"/>
              </a:buClr>
              <a:buFont typeface="Arial" pitchFamily="34" charset="0"/>
              <a:buChar char="•"/>
            </a:pPr>
            <a:r>
              <a:rPr lang="el-GR" sz="2400" dirty="0">
                <a:solidFill>
                  <a:prstClr val="black"/>
                </a:solidFill>
                <a:latin typeface="Calibri"/>
              </a:rPr>
              <a:t>Διαφανές αυτοκόλλητο </a:t>
            </a:r>
            <a:r>
              <a:rPr lang="el-GR" sz="2400" dirty="0" smtClean="0">
                <a:solidFill>
                  <a:prstClr val="black"/>
                </a:solidFill>
                <a:latin typeface="Calibri"/>
              </a:rPr>
              <a:t>επίθεμα</a:t>
            </a:r>
            <a:r>
              <a:rPr lang="en-US" sz="2400" dirty="0" smtClean="0">
                <a:solidFill>
                  <a:prstClr val="black"/>
                </a:solidFill>
                <a:latin typeface="Calibri"/>
              </a:rPr>
              <a:t>,</a:t>
            </a:r>
            <a:endParaRPr lang="el-GR" sz="2400" dirty="0">
              <a:solidFill>
                <a:prstClr val="black"/>
              </a:solidFill>
              <a:latin typeface="Calibri"/>
            </a:endParaRPr>
          </a:p>
          <a:p>
            <a:pPr marL="342900" indent="-342900">
              <a:buClr>
                <a:srgbClr val="004B82"/>
              </a:buClr>
              <a:buFont typeface="Arial" pitchFamily="34" charset="0"/>
              <a:buChar char="•"/>
            </a:pPr>
            <a:r>
              <a:rPr lang="el-GR" sz="2400" dirty="0">
                <a:solidFill>
                  <a:prstClr val="black"/>
                </a:solidFill>
                <a:latin typeface="Calibri"/>
              </a:rPr>
              <a:t>Αντιαλλεργική ταινία </a:t>
            </a:r>
            <a:r>
              <a:rPr lang="el-GR" sz="2400" dirty="0" smtClean="0">
                <a:solidFill>
                  <a:prstClr val="black"/>
                </a:solidFill>
                <a:latin typeface="Calibri"/>
              </a:rPr>
              <a:t>λευκοπλάστ</a:t>
            </a:r>
            <a:r>
              <a:rPr lang="en-US" sz="2400" dirty="0" smtClean="0">
                <a:solidFill>
                  <a:prstClr val="black"/>
                </a:solidFill>
                <a:latin typeface="Calibri"/>
              </a:rPr>
              <a:t>,</a:t>
            </a:r>
            <a:endParaRPr lang="el-GR" sz="2400" dirty="0">
              <a:solidFill>
                <a:prstClr val="black"/>
              </a:solidFill>
              <a:latin typeface="Calibri"/>
            </a:endParaRPr>
          </a:p>
          <a:p>
            <a:pPr marL="342900" indent="-342900">
              <a:buClr>
                <a:srgbClr val="004B82"/>
              </a:buClr>
              <a:buFont typeface="Arial" pitchFamily="34" charset="0"/>
              <a:buChar char="•"/>
            </a:pPr>
            <a:r>
              <a:rPr lang="el-GR" sz="2400" dirty="0">
                <a:solidFill>
                  <a:prstClr val="black"/>
                </a:solidFill>
                <a:latin typeface="Calibri"/>
              </a:rPr>
              <a:t>Στυλό για καταγραφή </a:t>
            </a:r>
            <a:r>
              <a:rPr lang="el-GR" sz="2400" dirty="0" smtClean="0">
                <a:solidFill>
                  <a:prstClr val="black"/>
                </a:solidFill>
                <a:latin typeface="Calibri"/>
              </a:rPr>
              <a:t>ημερομηνίας</a:t>
            </a:r>
            <a:r>
              <a:rPr lang="en-US" sz="2400" dirty="0" smtClean="0">
                <a:solidFill>
                  <a:prstClr val="black"/>
                </a:solidFill>
                <a:latin typeface="Calibri"/>
              </a:rPr>
              <a:t>,</a:t>
            </a:r>
            <a:endParaRPr lang="el-GR" sz="2400" dirty="0">
              <a:solidFill>
                <a:prstClr val="black"/>
              </a:solidFill>
              <a:latin typeface="Calibri"/>
            </a:endParaRPr>
          </a:p>
          <a:p>
            <a:pPr marL="342900" indent="-342900">
              <a:buClr>
                <a:srgbClr val="004B82"/>
              </a:buClr>
              <a:buFont typeface="Arial" pitchFamily="34" charset="0"/>
              <a:buChar char="•"/>
            </a:pPr>
            <a:r>
              <a:rPr lang="el-GR" sz="2400" dirty="0">
                <a:solidFill>
                  <a:prstClr val="black"/>
                </a:solidFill>
                <a:latin typeface="Calibri"/>
              </a:rPr>
              <a:t>Δοχείο απόρριψης αιχμηρών </a:t>
            </a:r>
            <a:r>
              <a:rPr lang="el-GR" sz="2400" dirty="0" smtClean="0">
                <a:solidFill>
                  <a:prstClr val="black"/>
                </a:solidFill>
                <a:latin typeface="Calibri"/>
              </a:rPr>
              <a:t>αντικειμένων</a:t>
            </a:r>
            <a:r>
              <a:rPr lang="en-US" sz="2400" dirty="0" smtClean="0">
                <a:solidFill>
                  <a:prstClr val="black"/>
                </a:solidFill>
                <a:latin typeface="Calibri"/>
              </a:rPr>
              <a:t>.</a:t>
            </a:r>
            <a:endParaRPr lang="el-GR" sz="2400" dirty="0">
              <a:solidFill>
                <a:prstClr val="black"/>
              </a:solidFill>
              <a:latin typeface="Calibri"/>
            </a:endParaRPr>
          </a:p>
        </p:txBody>
      </p:sp>
      <p:cxnSp>
        <p:nvCxnSpPr>
          <p:cNvPr id="8" name="Straight Connector 7"/>
          <p:cNvCxnSpPr>
            <a:stCxn id="7" idx="2"/>
          </p:cNvCxnSpPr>
          <p:nvPr/>
        </p:nvCxnSpPr>
        <p:spPr>
          <a:xfrm>
            <a:off x="4427984" y="1545178"/>
            <a:ext cx="0" cy="4692134"/>
          </a:xfrm>
          <a:prstGeom prst="line">
            <a:avLst/>
          </a:prstGeom>
          <a:ln w="15875">
            <a:solidFill>
              <a:srgbClr val="004B8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437010" y="1545179"/>
            <a:ext cx="1999086" cy="0"/>
          </a:xfrm>
          <a:prstGeom prst="line">
            <a:avLst/>
          </a:prstGeom>
          <a:ln w="15875">
            <a:solidFill>
              <a:srgbClr val="004B82"/>
            </a:solidFill>
          </a:ln>
        </p:spPr>
        <p:style>
          <a:lnRef idx="1">
            <a:schemeClr val="accent1"/>
          </a:lnRef>
          <a:fillRef idx="0">
            <a:schemeClr val="accent1"/>
          </a:fillRef>
          <a:effectRef idx="0">
            <a:schemeClr val="accent1"/>
          </a:effectRef>
          <a:fontRef idx="minor">
            <a:schemeClr val="tx1"/>
          </a:fontRef>
        </p:style>
      </p:cxnSp>
      <p:sp>
        <p:nvSpPr>
          <p:cNvPr id="9" name="Θέση αριθμού διαφάνειας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2850525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Στόχοι μαθήματος</a:t>
            </a:r>
          </a:p>
        </p:txBody>
      </p:sp>
      <p:sp>
        <p:nvSpPr>
          <p:cNvPr id="6" name="Rectangle 5"/>
          <p:cNvSpPr/>
          <p:nvPr/>
        </p:nvSpPr>
        <p:spPr>
          <a:xfrm>
            <a:off x="359532" y="926791"/>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251520" y="1268760"/>
            <a:ext cx="5698976" cy="5040560"/>
          </a:xfrm>
        </p:spPr>
        <p:txBody>
          <a:bodyPr>
            <a:normAutofit/>
          </a:bodyPr>
          <a:lstStyle/>
          <a:p>
            <a:pPr>
              <a:spcBef>
                <a:spcPts val="2400"/>
              </a:spcBef>
              <a:buClr>
                <a:srgbClr val="004B82"/>
              </a:buClr>
            </a:pPr>
            <a:r>
              <a:rPr lang="el-GR" sz="2400" dirty="0" smtClean="0"/>
              <a:t>Περιγραφή και κατανόηση σχετικής θεωρίας:</a:t>
            </a:r>
          </a:p>
          <a:p>
            <a:pPr lvl="1">
              <a:spcBef>
                <a:spcPts val="2400"/>
              </a:spcBef>
              <a:buClr>
                <a:srgbClr val="004B82"/>
              </a:buClr>
            </a:pPr>
            <a:r>
              <a:rPr lang="el-GR" sz="2400" dirty="0" smtClean="0"/>
              <a:t>Κατανομή </a:t>
            </a:r>
            <a:r>
              <a:rPr lang="el-GR" sz="2400" dirty="0"/>
              <a:t>υγρών στον </a:t>
            </a:r>
            <a:r>
              <a:rPr lang="el-GR" sz="2400" dirty="0" smtClean="0"/>
              <a:t>οργανισμό</a:t>
            </a:r>
            <a:r>
              <a:rPr lang="en-US" sz="2400" dirty="0" smtClean="0"/>
              <a:t>,</a:t>
            </a:r>
            <a:endParaRPr lang="el-GR" sz="2400" dirty="0" smtClean="0"/>
          </a:p>
          <a:p>
            <a:pPr lvl="1">
              <a:spcBef>
                <a:spcPts val="2400"/>
              </a:spcBef>
              <a:buClr>
                <a:srgbClr val="004B82"/>
              </a:buClr>
            </a:pPr>
            <a:r>
              <a:rPr lang="el-GR" sz="2400" dirty="0" smtClean="0"/>
              <a:t>Είδη </a:t>
            </a:r>
            <a:r>
              <a:rPr lang="el-GR" sz="2400" dirty="0"/>
              <a:t>ενδοφλέβιων </a:t>
            </a:r>
            <a:r>
              <a:rPr lang="el-GR" sz="2400" dirty="0" smtClean="0"/>
              <a:t>διαλυμάτων,</a:t>
            </a:r>
          </a:p>
          <a:p>
            <a:pPr lvl="1">
              <a:spcBef>
                <a:spcPts val="2400"/>
              </a:spcBef>
              <a:buClr>
                <a:srgbClr val="004B82"/>
              </a:buClr>
            </a:pPr>
            <a:r>
              <a:rPr lang="el-GR" sz="2400" dirty="0" smtClean="0"/>
              <a:t>Ενδείξεις</a:t>
            </a:r>
            <a:r>
              <a:rPr lang="en-US" sz="2400" dirty="0" smtClean="0"/>
              <a:t>.</a:t>
            </a:r>
            <a:endParaRPr lang="el-GR" sz="2400" dirty="0"/>
          </a:p>
          <a:p>
            <a:pPr>
              <a:spcBef>
                <a:spcPts val="2400"/>
              </a:spcBef>
            </a:pPr>
            <a:r>
              <a:rPr lang="el-GR" sz="2400" dirty="0" smtClean="0"/>
              <a:t>Αναγνώριση και ορθή επιλογή υλικού</a:t>
            </a:r>
            <a:r>
              <a:rPr lang="en-US" sz="2400" dirty="0" smtClean="0"/>
              <a:t>,</a:t>
            </a:r>
            <a:endParaRPr lang="el-GR" sz="2400" dirty="0" smtClean="0"/>
          </a:p>
          <a:p>
            <a:pPr>
              <a:spcBef>
                <a:spcPts val="2400"/>
              </a:spcBef>
              <a:buClr>
                <a:srgbClr val="004B82"/>
              </a:buClr>
            </a:pPr>
            <a:r>
              <a:rPr lang="el-GR" sz="2400" dirty="0" smtClean="0"/>
              <a:t>Εκμάθηση και εκτέλεση της διαδικασίας υπό επίβλεψη</a:t>
            </a:r>
            <a:endParaRPr lang="el-GR" sz="2400" dirty="0"/>
          </a:p>
        </p:txBody>
      </p:sp>
      <p:pic>
        <p:nvPicPr>
          <p:cNvPr id="1026" name="Picture 2" descr="ενδοφλέβια διαλύματα"/>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6010185" y="1484784"/>
            <a:ext cx="2741107" cy="36544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6065276" y="5139259"/>
            <a:ext cx="2631868"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lumMod val="65000"/>
                    <a:lumOff val="35000"/>
                  </a:prstClr>
                </a:solidFill>
                <a:latin typeface="Calibri"/>
                <a:hlinkClick r:id="rId5"/>
              </a:rPr>
              <a:t>Kolloidale Infusionslösungen</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hlinkClick r:id="rId6"/>
              </a:rPr>
              <a:t>Magnus Manske</a:t>
            </a:r>
            <a:r>
              <a:rPr lang="el-GR" sz="1200" dirty="0" smtClean="0">
                <a:solidFill>
                  <a:prstClr val="black">
                    <a:lumMod val="65000"/>
                    <a:lumOff val="35000"/>
                  </a:prstClr>
                </a:solidFill>
                <a:latin typeface="Calibri"/>
                <a:hlinkClick r:id="rId6"/>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hlinkClick r:id="rId7"/>
              </a:rPr>
              <a:t>CC BY-SA 3.0 DE</a:t>
            </a:r>
            <a:endParaRPr lang="en-US" sz="1200" dirty="0">
              <a:solidFill>
                <a:prstClr val="black">
                  <a:lumMod val="65000"/>
                  <a:lumOff val="35000"/>
                </a:prstClr>
              </a:solidFill>
              <a:latin typeface="Calibri"/>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6957365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Υλικό διαθέσιμο στο εργαστήριο </a:t>
            </a:r>
            <a:r>
              <a:rPr lang="el-GR" dirty="0" smtClean="0"/>
              <a:t>2</a:t>
            </a:r>
            <a:endParaRPr lang="el-GR" dirty="0"/>
          </a:p>
        </p:txBody>
      </p:sp>
      <p:sp>
        <p:nvSpPr>
          <p:cNvPr id="5" name="Rectangle 4"/>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457200" y="1052736"/>
            <a:ext cx="8229600" cy="5184576"/>
          </a:xfrm>
        </p:spPr>
        <p:txBody>
          <a:bodyPr>
            <a:normAutofit/>
          </a:bodyPr>
          <a:lstStyle/>
          <a:p>
            <a:pPr marL="0" indent="0" algn="ctr">
              <a:spcBef>
                <a:spcPts val="3600"/>
              </a:spcBef>
              <a:buNone/>
            </a:pPr>
            <a:r>
              <a:rPr lang="el-GR" sz="2800" b="1" dirty="0">
                <a:solidFill>
                  <a:srgbClr val="820000"/>
                </a:solidFill>
              </a:rPr>
              <a:t>Εμπλουτισμός ορού</a:t>
            </a:r>
          </a:p>
          <a:p>
            <a:pPr marL="0" indent="0">
              <a:lnSpc>
                <a:spcPct val="110000"/>
              </a:lnSpc>
              <a:spcBef>
                <a:spcPts val="1800"/>
              </a:spcBef>
              <a:buNone/>
            </a:pPr>
            <a:r>
              <a:rPr lang="el-GR" sz="2400" b="1" dirty="0"/>
              <a:t>Επιπλέον υλικό: </a:t>
            </a:r>
          </a:p>
          <a:p>
            <a:pPr>
              <a:lnSpc>
                <a:spcPct val="110000"/>
              </a:lnSpc>
              <a:spcBef>
                <a:spcPts val="1800"/>
              </a:spcBef>
            </a:pPr>
            <a:r>
              <a:rPr lang="el-GR" sz="2400" dirty="0"/>
              <a:t>Ιατρική οδηγία / καρτέλα ορών</a:t>
            </a:r>
          </a:p>
          <a:p>
            <a:pPr>
              <a:lnSpc>
                <a:spcPct val="110000"/>
              </a:lnSpc>
              <a:spcBef>
                <a:spcPts val="1800"/>
              </a:spcBef>
            </a:pPr>
            <a:r>
              <a:rPr lang="el-GR" sz="2400" dirty="0"/>
              <a:t>Ενδοφλέβιο διάλυμα</a:t>
            </a:r>
          </a:p>
          <a:p>
            <a:pPr>
              <a:lnSpc>
                <a:spcPct val="110000"/>
              </a:lnSpc>
              <a:spcBef>
                <a:spcPts val="1800"/>
              </a:spcBef>
            </a:pPr>
            <a:r>
              <a:rPr lang="el-GR" sz="2400" dirty="0"/>
              <a:t>Ηλεκτρολύτες</a:t>
            </a:r>
          </a:p>
          <a:p>
            <a:pPr>
              <a:lnSpc>
                <a:spcPct val="110000"/>
              </a:lnSpc>
              <a:spcBef>
                <a:spcPts val="1800"/>
              </a:spcBef>
            </a:pPr>
            <a:r>
              <a:rPr lang="el-GR" sz="2400" dirty="0"/>
              <a:t>Συσκευή χορήγησης ορού</a:t>
            </a:r>
          </a:p>
          <a:p>
            <a:pPr>
              <a:lnSpc>
                <a:spcPct val="110000"/>
              </a:lnSpc>
              <a:spcBef>
                <a:spcPts val="1800"/>
              </a:spcBef>
              <a:tabLst>
                <a:tab pos="2060575" algn="l"/>
              </a:tabLst>
            </a:pPr>
            <a:r>
              <a:rPr lang="el-GR" sz="2400" dirty="0" smtClean="0"/>
              <a:t>Στατό ορών</a:t>
            </a:r>
            <a:endParaRPr lang="el-GR" sz="2400" dirty="0"/>
          </a:p>
          <a:p>
            <a:endParaRPr lang="el-GR" dirty="0"/>
          </a:p>
        </p:txBody>
      </p:sp>
      <p:cxnSp>
        <p:nvCxnSpPr>
          <p:cNvPr id="6" name="Straight Connector 5"/>
          <p:cNvCxnSpPr/>
          <p:nvPr/>
        </p:nvCxnSpPr>
        <p:spPr>
          <a:xfrm flipH="1">
            <a:off x="3131840" y="1556792"/>
            <a:ext cx="2880320" cy="0"/>
          </a:xfrm>
          <a:prstGeom prst="line">
            <a:avLst/>
          </a:prstGeom>
          <a:ln w="15875">
            <a:solidFill>
              <a:srgbClr val="004B82"/>
            </a:solidFill>
          </a:ln>
        </p:spPr>
        <p:style>
          <a:lnRef idx="1">
            <a:schemeClr val="accent1"/>
          </a:lnRef>
          <a:fillRef idx="0">
            <a:schemeClr val="accent1"/>
          </a:fillRef>
          <a:effectRef idx="0">
            <a:schemeClr val="accent1"/>
          </a:effectRef>
          <a:fontRef idx="minor">
            <a:schemeClr val="tx1"/>
          </a:fontRef>
        </p:style>
      </p:cxnSp>
      <p:pic>
        <p:nvPicPr>
          <p:cNvPr id="26628" name="Picture 4" descr="μείγμα ενδοφλέβιου διαλύματος"/>
          <p:cNvPicPr>
            <a:picLocks noChangeAspect="1" noChangeArrowheads="1"/>
          </p:cNvPicPr>
          <p:nvPr/>
        </p:nvPicPr>
        <p:blipFill>
          <a:blip r:embed="rId3" cstate="print"/>
          <a:srcRect/>
          <a:stretch>
            <a:fillRect/>
          </a:stretch>
        </p:blipFill>
        <p:spPr bwMode="auto">
          <a:xfrm>
            <a:off x="5860876" y="2222351"/>
            <a:ext cx="2743572" cy="2790825"/>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6084168" y="5373216"/>
            <a:ext cx="2249909" cy="461665"/>
          </a:xfrm>
          <a:prstGeom prst="rect">
            <a:avLst/>
          </a:prstGeom>
        </p:spPr>
        <p:txBody>
          <a:bodyPr wrap="square">
            <a:spAutoFit/>
          </a:bodyPr>
          <a:lstStyle/>
          <a:p>
            <a:pPr algn="ctr"/>
            <a:r>
              <a:rPr lang="en-US" sz="1200" dirty="0">
                <a:solidFill>
                  <a:prstClr val="black">
                    <a:lumMod val="65000"/>
                    <a:lumOff val="35000"/>
                  </a:prstClr>
                </a:solidFill>
                <a:latin typeface="Calibri"/>
              </a:rPr>
              <a:t>“</a:t>
            </a:r>
            <a:r>
              <a:rPr lang="en-US" sz="1200" dirty="0">
                <a:solidFill>
                  <a:prstClr val="black">
                    <a:lumMod val="65000"/>
                    <a:lumOff val="35000"/>
                  </a:prstClr>
                </a:solidFill>
                <a:latin typeface="Calibri"/>
                <a:hlinkClick r:id="rId4"/>
              </a:rPr>
              <a:t>Infuuszakjes</a:t>
            </a:r>
            <a:r>
              <a:rPr lang="en-US" sz="1200" dirty="0">
                <a:solidFill>
                  <a:prstClr val="black">
                    <a:lumMod val="65000"/>
                    <a:lumOff val="35000"/>
                  </a:prstClr>
                </a:solidFill>
                <a:latin typeface="Calibri"/>
              </a:rPr>
              <a:t>”, </a:t>
            </a:r>
            <a:r>
              <a:rPr lang="el-GR"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Harmid</a:t>
            </a:r>
            <a:r>
              <a:rPr lang="el-GR"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cxnSp>
        <p:nvCxnSpPr>
          <p:cNvPr id="10" name="9 - Ευθύγραμμο βέλος σύνδεσης"/>
          <p:cNvCxnSpPr/>
          <p:nvPr/>
        </p:nvCxnSpPr>
        <p:spPr>
          <a:xfrm flipV="1">
            <a:off x="2483768" y="2492896"/>
            <a:ext cx="4320480" cy="2592288"/>
          </a:xfrm>
          <a:prstGeom prst="straightConnector1">
            <a:avLst/>
          </a:prstGeom>
          <a:ln w="47625"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4740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Αντισηψία 1</a:t>
            </a:r>
          </a:p>
        </p:txBody>
      </p:sp>
      <p:sp>
        <p:nvSpPr>
          <p:cNvPr id="6" name="Rectangle 5"/>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457200" y="1196752"/>
            <a:ext cx="8229600" cy="2880320"/>
          </a:xfrm>
        </p:spPr>
        <p:txBody>
          <a:bodyPr>
            <a:normAutofit/>
          </a:bodyPr>
          <a:lstStyle/>
          <a:p>
            <a:pPr>
              <a:spcBef>
                <a:spcPts val="4200"/>
              </a:spcBef>
            </a:pPr>
            <a:r>
              <a:rPr lang="el-GR" sz="2800" b="1" dirty="0"/>
              <a:t>Aseptic Non Touch Technique – ΑΝΤΤ </a:t>
            </a:r>
            <a:r>
              <a:rPr lang="el-GR" sz="2000" dirty="0"/>
              <a:t>(Dougherty 2008</a:t>
            </a:r>
            <a:r>
              <a:rPr lang="el-GR" sz="2000" dirty="0" smtClean="0"/>
              <a:t>)</a:t>
            </a:r>
            <a:r>
              <a:rPr lang="en-US" sz="2000" dirty="0" smtClean="0"/>
              <a:t>,</a:t>
            </a:r>
            <a:endParaRPr lang="el-GR" sz="2400" dirty="0"/>
          </a:p>
          <a:p>
            <a:pPr>
              <a:spcBef>
                <a:spcPts val="4200"/>
              </a:spcBef>
            </a:pPr>
            <a:r>
              <a:rPr lang="el-GR" sz="2400" dirty="0"/>
              <a:t>Πριν την διαδικασία φλεβοκέντησης θα πρέπει να προηγείται καλό πλύσιμο και στέγνωμα  των χεριών (π.χ. αλκοόλες, χλωρεξιδίνη, ιώδιο) ενώ τα γάντια θα πρέπει να αλλάζονται από ασθενή σε ασθενή </a:t>
            </a:r>
            <a:r>
              <a:rPr lang="el-GR" sz="2000" dirty="0"/>
              <a:t>(CDC 1997, ΚΕΕΛΠΝΟ 2007</a:t>
            </a:r>
            <a:r>
              <a:rPr lang="el-GR" sz="2000" dirty="0" smtClean="0"/>
              <a:t>)</a:t>
            </a:r>
            <a:r>
              <a:rPr lang="en-US" sz="2000" dirty="0" smtClean="0"/>
              <a:t>.</a:t>
            </a:r>
            <a:endParaRPr lang="el-GR" sz="2000" dirty="0"/>
          </a:p>
          <a:p>
            <a:endParaRPr lang="el-GR" dirty="0"/>
          </a:p>
        </p:txBody>
      </p:sp>
      <p:pic>
        <p:nvPicPr>
          <p:cNvPr id="6146" name="Picture 2" descr="ασθενής με φλεβοκαθετήρ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1488" y="4365103"/>
            <a:ext cx="3121025" cy="184656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Rectangle 24"/>
          <p:cNvSpPr/>
          <p:nvPr/>
        </p:nvSpPr>
        <p:spPr>
          <a:xfrm>
            <a:off x="3011487" y="6211669"/>
            <a:ext cx="3121025"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Intravenous therapy </a:t>
            </a:r>
            <a:r>
              <a:rPr lang="en-US" sz="1200" dirty="0" smtClean="0">
                <a:solidFill>
                  <a:prstClr val="black"/>
                </a:solidFill>
                <a:latin typeface="Calibri"/>
                <a:hlinkClick r:id="rId4"/>
              </a:rPr>
              <a:t>2007-SEP-13-Singapore</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 από </a:t>
            </a:r>
            <a:r>
              <a:rPr lang="en-US" sz="1200" dirty="0">
                <a:solidFill>
                  <a:prstClr val="black"/>
                </a:solidFill>
                <a:latin typeface="Calibri"/>
                <a:hlinkClick r:id="rId5"/>
              </a:rPr>
              <a:t>File Upload Bot (Magnus </a:t>
            </a:r>
            <a:r>
              <a:rPr lang="en-US" sz="1200" dirty="0" smtClean="0">
                <a:solidFill>
                  <a:prstClr val="black"/>
                </a:solidFill>
                <a:latin typeface="Calibri"/>
                <a:hlinkClick r:id="rId5"/>
              </a:rPr>
              <a:t>Manske)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6"/>
              </a:rPr>
              <a:t>CC BY 3.0</a:t>
            </a:r>
            <a:endParaRPr lang="en-US" sz="1200" dirty="0">
              <a:solidFill>
                <a:prstClr val="black"/>
              </a:solidFill>
              <a:latin typeface="Calibri"/>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20335890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Aseptic Non Touch Technique </a:t>
            </a:r>
            <a:r>
              <a:rPr lang="fr-FR" dirty="0">
                <a:solidFill>
                  <a:srgbClr val="820000"/>
                </a:solidFill>
              </a:rPr>
              <a:t>ΑΝΤΤ</a:t>
            </a:r>
            <a:endParaRPr lang="el-GR" dirty="0">
              <a:solidFill>
                <a:srgbClr val="820000"/>
              </a:solidFill>
            </a:endParaRPr>
          </a:p>
        </p:txBody>
      </p:sp>
      <p:sp>
        <p:nvSpPr>
          <p:cNvPr id="5" name="Rectangle 4"/>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p:txBody>
          <a:bodyPr>
            <a:normAutofit/>
          </a:bodyPr>
          <a:lstStyle/>
          <a:p>
            <a:pPr>
              <a:spcBef>
                <a:spcPts val="1800"/>
              </a:spcBef>
            </a:pPr>
            <a:r>
              <a:rPr lang="el-GR" sz="2400" dirty="0"/>
              <a:t>Ο όρος </a:t>
            </a:r>
            <a:r>
              <a:rPr lang="el-GR" sz="2400" b="1" dirty="0"/>
              <a:t>ΑΝΤΤ</a:t>
            </a:r>
            <a:r>
              <a:rPr lang="el-GR" sz="2400" dirty="0"/>
              <a:t> αναφέρεται στην τροποποιημένη άσηπτη τεχνική, κατά την οποία λαμβάνονται μέτρα ώστε να μην ακουμπάμε (non touch) καίρια σημεία (key points) κατά τον χειρισμό αποστειρωμένου </a:t>
            </a:r>
            <a:r>
              <a:rPr lang="el-GR" sz="2400" dirty="0" smtClean="0"/>
              <a:t>υλικού</a:t>
            </a:r>
            <a:r>
              <a:rPr lang="en-US" sz="2400" dirty="0" smtClean="0"/>
              <a:t>,</a:t>
            </a:r>
            <a:endParaRPr lang="el-GR" sz="2400" dirty="0"/>
          </a:p>
          <a:p>
            <a:pPr>
              <a:spcBef>
                <a:spcPts val="1800"/>
              </a:spcBef>
            </a:pPr>
            <a:r>
              <a:rPr lang="el-GR" sz="2400" dirty="0"/>
              <a:t>Σκοπός είναι η διατήρηση της ασηψίας τους στην εκτέλεση της τεχνικής μιας πράξεως, π.χ. αλλαγή  / χειρισμός ενδοφλέβιων συσκευών χορήγησης, αλλαγή επιθέματος σε κεντρικές γραμμές, φροντίδα τραύματος κ.α. </a:t>
            </a:r>
            <a:r>
              <a:rPr lang="en-US" sz="2400" dirty="0" smtClean="0"/>
              <a:t>,</a:t>
            </a:r>
            <a:endParaRPr lang="el-GR" sz="2400" dirty="0"/>
          </a:p>
          <a:p>
            <a:pPr>
              <a:spcBef>
                <a:spcPts val="1800"/>
              </a:spcBef>
            </a:pPr>
            <a:r>
              <a:rPr lang="el-GR" sz="2400" dirty="0"/>
              <a:t>Σκοπός της τεχνικής είναι η μείωση του κινδύνου μεταφοράς  παθογόνων μικροοργανισμών από το περιβάλλον / νοσηλευτή στον ασθενή.</a:t>
            </a:r>
          </a:p>
          <a:p>
            <a:endParaRPr lang="el-GR" dirty="0"/>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33533564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Αντισηψία 2</a:t>
            </a:r>
          </a:p>
        </p:txBody>
      </p:sp>
      <p:sp>
        <p:nvSpPr>
          <p:cNvPr id="7" name="Rectangle 6"/>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251520" y="1124744"/>
            <a:ext cx="7236296" cy="5040560"/>
          </a:xfrm>
        </p:spPr>
        <p:txBody>
          <a:bodyPr>
            <a:normAutofit lnSpcReduction="10000"/>
          </a:bodyPr>
          <a:lstStyle/>
          <a:p>
            <a:pPr>
              <a:spcBef>
                <a:spcPts val="1200"/>
              </a:spcBef>
            </a:pPr>
            <a:r>
              <a:rPr lang="el-GR" sz="2400" dirty="0"/>
              <a:t>Χρησιμοποιούμε αποστειρωμένη γάζα εμποτισμένη με </a:t>
            </a:r>
            <a:r>
              <a:rPr lang="el-GR" sz="2400" b="1" dirty="0"/>
              <a:t>οινόπνευμα</a:t>
            </a:r>
            <a:r>
              <a:rPr lang="el-GR" sz="2400" dirty="0"/>
              <a:t>, ή με </a:t>
            </a:r>
            <a:r>
              <a:rPr lang="el-GR" sz="2400" b="1" dirty="0"/>
              <a:t>χλωρεξιδίνη 2% σε 70% διάλυμα οινοπνεύματος, ή Betadine</a:t>
            </a:r>
            <a:r>
              <a:rPr lang="el-GR" sz="2400" dirty="0"/>
              <a:t>,  </a:t>
            </a:r>
            <a:r>
              <a:rPr lang="el-GR" sz="2000" dirty="0"/>
              <a:t>(Dougherty 2008, RCN 2005, Pratt et al 2007)</a:t>
            </a:r>
            <a:r>
              <a:rPr lang="el-GR" sz="2400" dirty="0"/>
              <a:t>, τρίβοντας  από το κέντρο του σημείου που έχουμε επιλέξει να φλεβοκεντήσουμε και προς τα έξω με κυκλική φορά για 30 δευτερόλεπτα ασκώντας σταθερή πίεση, ενώ θα πρέπει επίσης να περιμένουμε κάποια δευτερόλεπτα να στεγνώσει η περιοχή. </a:t>
            </a:r>
            <a:endParaRPr lang="en-US" sz="2400" dirty="0" smtClean="0"/>
          </a:p>
          <a:p>
            <a:pPr marL="354013" indent="0">
              <a:spcBef>
                <a:spcPts val="0"/>
              </a:spcBef>
              <a:buNone/>
            </a:pPr>
            <a:r>
              <a:rPr lang="el-GR" sz="2400" dirty="0" smtClean="0"/>
              <a:t>Εάν </a:t>
            </a:r>
            <a:r>
              <a:rPr lang="el-GR" sz="2400" dirty="0"/>
              <a:t>δεν υπάρχει το κατάλληλο υλικό στο τμήμα, χρησιμοποιούμε γάζα / τολύπιο και </a:t>
            </a:r>
            <a:r>
              <a:rPr lang="el-GR" sz="2400" dirty="0" smtClean="0"/>
              <a:t>οινόπνευμα</a:t>
            </a:r>
            <a:r>
              <a:rPr lang="en-US" sz="2400" dirty="0" smtClean="0"/>
              <a:t>,</a:t>
            </a:r>
            <a:endParaRPr lang="el-GR" sz="2400" dirty="0"/>
          </a:p>
          <a:p>
            <a:pPr>
              <a:spcBef>
                <a:spcPts val="1200"/>
              </a:spcBef>
            </a:pPr>
            <a:r>
              <a:rPr lang="el-GR" sz="2400" dirty="0"/>
              <a:t>Το σημείο που έχουμε καθαρίσει και στο οποίο θα εισάγουμε την βελόνη δεν θα πρέπει να το αγγίξουμε ξανά. </a:t>
            </a:r>
            <a:r>
              <a:rPr lang="el-GR" sz="2000" dirty="0"/>
              <a:t>(Weinstein 2000;Walther et al. 2001</a:t>
            </a:r>
            <a:r>
              <a:rPr lang="el-GR" sz="2000" dirty="0" smtClean="0"/>
              <a:t>).</a:t>
            </a:r>
            <a:endParaRPr lang="el-GR" sz="2000" dirty="0"/>
          </a:p>
        </p:txBody>
      </p:sp>
      <p:pic>
        <p:nvPicPr>
          <p:cNvPr id="22530" name="Picture 2" descr="συσκευασία με αποστειρωμένες γάζε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3744000"/>
            <a:ext cx="1872208" cy="15433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Elbow Connector 7"/>
          <p:cNvCxnSpPr/>
          <p:nvPr/>
        </p:nvCxnSpPr>
        <p:spPr>
          <a:xfrm rot="16200000" flipH="1">
            <a:off x="6588224" y="2132856"/>
            <a:ext cx="2304256" cy="720080"/>
          </a:xfrm>
          <a:prstGeom prst="bentConnector3">
            <a:avLst>
              <a:gd name="adj1" fmla="val -265"/>
            </a:avLst>
          </a:prstGeom>
          <a:ln w="31750">
            <a:solidFill>
              <a:srgbClr val="004B82"/>
            </a:solidFill>
            <a:headEnd w="lg" len="med"/>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30118194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Αντισηψία </a:t>
            </a:r>
            <a:r>
              <a:rPr lang="el-GR" dirty="0" smtClean="0"/>
              <a:t>3</a:t>
            </a:r>
            <a:endParaRPr lang="el-GR" dirty="0"/>
          </a:p>
        </p:txBody>
      </p:sp>
      <p:sp>
        <p:nvSpPr>
          <p:cNvPr id="3" name="Content Placeholder 2"/>
          <p:cNvSpPr>
            <a:spLocks noGrp="1"/>
          </p:cNvSpPr>
          <p:nvPr>
            <p:ph idx="1"/>
          </p:nvPr>
        </p:nvSpPr>
        <p:spPr>
          <a:xfrm>
            <a:off x="251520" y="1123999"/>
            <a:ext cx="4770016" cy="5035207"/>
          </a:xfrm>
        </p:spPr>
        <p:txBody>
          <a:bodyPr>
            <a:normAutofit/>
          </a:bodyPr>
          <a:lstStyle/>
          <a:p>
            <a:r>
              <a:rPr lang="el-GR" sz="2400" dirty="0"/>
              <a:t>Πλύνετε και στεγνώστε  καλά τα χέρια σας με υγρό αντισηπτικό σαπούνι (σύμφωνα με τη πολιτική του νοσοκομείου, π.χ. Hibitane scrub, ) </a:t>
            </a:r>
            <a:endParaRPr lang="el-GR" sz="2400" dirty="0" smtClean="0"/>
          </a:p>
          <a:p>
            <a:pPr marL="354013" indent="0">
              <a:buNone/>
            </a:pPr>
            <a:r>
              <a:rPr lang="el-GR" sz="2400" dirty="0" smtClean="0"/>
              <a:t>και </a:t>
            </a:r>
            <a:r>
              <a:rPr lang="el-GR" sz="2400" dirty="0"/>
              <a:t>στη συνέχεια χρησιμοποιήστε αλκοολούχο αντισηπτικό διάλυμα (π.χ. Sterrilium, Chiro Des, ).</a:t>
            </a:r>
          </a:p>
          <a:p>
            <a:endParaRPr lang="el-GR" dirty="0"/>
          </a:p>
        </p:txBody>
      </p:sp>
      <p:cxnSp>
        <p:nvCxnSpPr>
          <p:cNvPr id="8" name="Straight Arrow Connector 7"/>
          <p:cNvCxnSpPr/>
          <p:nvPr/>
        </p:nvCxnSpPr>
        <p:spPr>
          <a:xfrm>
            <a:off x="5021536" y="1916832"/>
            <a:ext cx="1638696" cy="0"/>
          </a:xfrm>
          <a:prstGeom prst="straightConnector1">
            <a:avLst/>
          </a:prstGeom>
          <a:ln w="31750">
            <a:solidFill>
              <a:srgbClr val="004B8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3554" name="Picture 2" descr="Αλκοολούχο αντισηπτικό &#10;διάλυμα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1463" y="1208003"/>
            <a:ext cx="1268413" cy="1828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6" name="Rectangle 5"/>
          <p:cNvSpPr/>
          <p:nvPr/>
        </p:nvSpPr>
        <p:spPr>
          <a:xfrm>
            <a:off x="7289776" y="3130515"/>
            <a:ext cx="1368128" cy="923330"/>
          </a:xfrm>
          <a:prstGeom prst="rect">
            <a:avLst/>
          </a:prstGeom>
        </p:spPr>
        <p:txBody>
          <a:bodyPr wrap="square">
            <a:spAutoFit/>
          </a:bodyPr>
          <a:lstStyle/>
          <a:p>
            <a:r>
              <a:rPr lang="el-GR" dirty="0" smtClean="0">
                <a:solidFill>
                  <a:prstClr val="black"/>
                </a:solidFill>
                <a:latin typeface="Calibri"/>
              </a:rPr>
              <a:t>Αλκοολούχο </a:t>
            </a:r>
            <a:r>
              <a:rPr lang="el-GR" dirty="0">
                <a:solidFill>
                  <a:prstClr val="black"/>
                </a:solidFill>
                <a:latin typeface="Calibri"/>
              </a:rPr>
              <a:t>αντισηπτικό </a:t>
            </a:r>
            <a:endParaRPr lang="el-GR" dirty="0" smtClean="0">
              <a:solidFill>
                <a:prstClr val="black"/>
              </a:solidFill>
              <a:latin typeface="Calibri"/>
            </a:endParaRPr>
          </a:p>
          <a:p>
            <a:r>
              <a:rPr lang="el-GR" dirty="0" smtClean="0">
                <a:solidFill>
                  <a:prstClr val="black"/>
                </a:solidFill>
                <a:latin typeface="Calibri"/>
              </a:rPr>
              <a:t>διάλυμα </a:t>
            </a:r>
            <a:endParaRPr lang="el-GR" dirty="0">
              <a:solidFill>
                <a:prstClr val="black"/>
              </a:solidFill>
              <a:latin typeface="Calibri"/>
            </a:endParaRPr>
          </a:p>
        </p:txBody>
      </p:sp>
      <p:pic>
        <p:nvPicPr>
          <p:cNvPr id="7170" name="Picture 2" descr="πλύσιμο χεριών"/>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3056" y="2894418"/>
            <a:ext cx="1540016" cy="160424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5" name="Rectangle 24"/>
          <p:cNvSpPr/>
          <p:nvPr/>
        </p:nvSpPr>
        <p:spPr>
          <a:xfrm>
            <a:off x="5705624" y="4512061"/>
            <a:ext cx="1448892" cy="830997"/>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lumMod val="65000"/>
                    <a:lumOff val="35000"/>
                  </a:prstClr>
                </a:solidFill>
                <a:latin typeface="Calibri"/>
                <a:hlinkClick r:id="rId4"/>
              </a:rPr>
              <a:t>OCD handwash</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hlinkClick r:id="rId5"/>
              </a:rPr>
              <a:t>Jmh649</a:t>
            </a:r>
            <a:r>
              <a:rPr lang="el-GR" sz="1200" dirty="0" smtClean="0">
                <a:solidFill>
                  <a:prstClr val="black">
                    <a:lumMod val="65000"/>
                    <a:lumOff val="35000"/>
                  </a:prstClr>
                </a:solidFill>
                <a:latin typeface="Calibri"/>
                <a:hlinkClick r:id="rId6"/>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cxnSp>
        <p:nvCxnSpPr>
          <p:cNvPr id="17" name="Elbow Connector 16"/>
          <p:cNvCxnSpPr/>
          <p:nvPr/>
        </p:nvCxnSpPr>
        <p:spPr>
          <a:xfrm>
            <a:off x="2555776" y="4442822"/>
            <a:ext cx="1368154" cy="761737"/>
          </a:xfrm>
          <a:prstGeom prst="bentConnector3">
            <a:avLst>
              <a:gd name="adj1" fmla="val -1685"/>
            </a:avLst>
          </a:prstGeom>
          <a:ln w="31750">
            <a:solidFill>
              <a:srgbClr val="004B82"/>
            </a:solidFill>
            <a:headEnd w="lg" len="med"/>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3556" name="Picture 4" descr="Υγρό αντισηπτικό σαπούνι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37448" y="4347804"/>
            <a:ext cx="1368176" cy="182880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5" name="Rectangle 4"/>
          <p:cNvSpPr/>
          <p:nvPr/>
        </p:nvSpPr>
        <p:spPr>
          <a:xfrm>
            <a:off x="4199648" y="6211669"/>
            <a:ext cx="1938000" cy="646331"/>
          </a:xfrm>
          <a:prstGeom prst="rect">
            <a:avLst/>
          </a:prstGeom>
        </p:spPr>
        <p:txBody>
          <a:bodyPr wrap="square">
            <a:spAutoFit/>
          </a:bodyPr>
          <a:lstStyle/>
          <a:p>
            <a:r>
              <a:rPr lang="el-GR" dirty="0" smtClean="0">
                <a:solidFill>
                  <a:prstClr val="black"/>
                </a:solidFill>
                <a:latin typeface="Calibri"/>
              </a:rPr>
              <a:t>Υγρό </a:t>
            </a:r>
            <a:r>
              <a:rPr lang="el-GR" dirty="0">
                <a:solidFill>
                  <a:prstClr val="black"/>
                </a:solidFill>
                <a:latin typeface="Calibri"/>
              </a:rPr>
              <a:t>αντισηπτικό σαπούνι </a:t>
            </a:r>
          </a:p>
        </p:txBody>
      </p:sp>
      <p:sp>
        <p:nvSpPr>
          <p:cNvPr id="10" name="Rectangle 9"/>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29200646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διαδικασία με εικόνες 1</a:t>
            </a:r>
            <a:endParaRPr lang="el-GR" dirty="0"/>
          </a:p>
        </p:txBody>
      </p:sp>
      <p:sp>
        <p:nvSpPr>
          <p:cNvPr id="7" name="Rectangle 6"/>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 name="Rectangle 4"/>
          <p:cNvSpPr/>
          <p:nvPr/>
        </p:nvSpPr>
        <p:spPr>
          <a:xfrm>
            <a:off x="261064" y="1562006"/>
            <a:ext cx="5121274" cy="498598"/>
          </a:xfrm>
          <a:prstGeom prst="rect">
            <a:avLst/>
          </a:prstGeom>
        </p:spPr>
        <p:txBody>
          <a:bodyPr wrap="none">
            <a:spAutoFit/>
          </a:bodyPr>
          <a:lstStyle/>
          <a:p>
            <a:pPr marL="342900" indent="-342900">
              <a:lnSpc>
                <a:spcPct val="110000"/>
              </a:lnSpc>
              <a:spcBef>
                <a:spcPts val="4200"/>
              </a:spcBef>
              <a:buClr>
                <a:srgbClr val="004B82"/>
              </a:buClr>
              <a:buFont typeface="Arial" pitchFamily="34" charset="0"/>
              <a:buChar char="•"/>
            </a:pPr>
            <a:r>
              <a:rPr lang="el-GR" sz="2400" dirty="0">
                <a:solidFill>
                  <a:prstClr val="black"/>
                </a:solidFill>
                <a:latin typeface="Calibri"/>
              </a:rPr>
              <a:t>Εξηγείτε στον ασθενή τη διαδικασία.</a:t>
            </a:r>
          </a:p>
        </p:txBody>
      </p:sp>
      <p:pic>
        <p:nvPicPr>
          <p:cNvPr id="11" name="Picture 2" descr="γιατρος με ασθενη"/>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9012" y="1044000"/>
            <a:ext cx="2232000" cy="1453962"/>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a:extLst/>
        </p:spPr>
      </p:pic>
      <p:sp>
        <p:nvSpPr>
          <p:cNvPr id="10" name="Rectangle 9"/>
          <p:cNvSpPr/>
          <p:nvPr/>
        </p:nvSpPr>
        <p:spPr>
          <a:xfrm rot="16200000">
            <a:off x="7060103" y="1527797"/>
            <a:ext cx="1819416" cy="646331"/>
          </a:xfrm>
          <a:prstGeom prst="rect">
            <a:avLst/>
          </a:prstGeom>
        </p:spPr>
        <p:txBody>
          <a:bodyPr wrap="square">
            <a:spAutoFit/>
          </a:bodyPr>
          <a:lstStyle/>
          <a:p>
            <a:pPr algn="ctr"/>
            <a:r>
              <a:rPr lang="en-US" sz="1200" dirty="0">
                <a:solidFill>
                  <a:prstClr val="black">
                    <a:lumMod val="65000"/>
                    <a:lumOff val="35000"/>
                  </a:prstClr>
                </a:solidFill>
                <a:latin typeface="Calibri"/>
              </a:rPr>
              <a:t>“</a:t>
            </a:r>
            <a:r>
              <a:rPr lang="en-US" sz="1200" dirty="0">
                <a:solidFill>
                  <a:prstClr val="black">
                    <a:lumMod val="65000"/>
                    <a:lumOff val="35000"/>
                  </a:prstClr>
                </a:solidFill>
                <a:latin typeface="Calibri"/>
                <a:hlinkClick r:id="rId4"/>
              </a:rPr>
              <a:t>Doctor talking with a patient</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 από</a:t>
            </a:r>
            <a:r>
              <a:rPr lang="en-US" sz="1200" dirty="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5"/>
              </a:rPr>
              <a:t>Fæ</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6" name="Rectangle 5"/>
          <p:cNvSpPr/>
          <p:nvPr/>
        </p:nvSpPr>
        <p:spPr>
          <a:xfrm>
            <a:off x="216314" y="3265267"/>
            <a:ext cx="5061710" cy="1311128"/>
          </a:xfrm>
          <a:prstGeom prst="rect">
            <a:avLst/>
          </a:prstGeom>
        </p:spPr>
        <p:txBody>
          <a:bodyPr wrap="square">
            <a:spAutoFit/>
          </a:bodyPr>
          <a:lstStyle/>
          <a:p>
            <a:pPr marL="342900" indent="-342900">
              <a:lnSpc>
                <a:spcPct val="110000"/>
              </a:lnSpc>
              <a:spcBef>
                <a:spcPts val="4200"/>
              </a:spcBef>
              <a:buClr>
                <a:srgbClr val="004B82"/>
              </a:buClr>
              <a:buFont typeface="Arial" pitchFamily="34" charset="0"/>
              <a:buChar char="•"/>
            </a:pPr>
            <a:r>
              <a:rPr lang="el-GR" sz="2400" dirty="0">
                <a:solidFill>
                  <a:prstClr val="black"/>
                </a:solidFill>
                <a:latin typeface="Calibri"/>
              </a:rPr>
              <a:t>Ετοιμάζετε το υλικό σας. Βάζετε αδιάβροχο τετράγωνο κάτω από το μέλος.</a:t>
            </a:r>
          </a:p>
        </p:txBody>
      </p:sp>
      <p:pic>
        <p:nvPicPr>
          <p:cNvPr id="9218" name="Picture 2" descr="υλικό για φλεβοπαρακέντηση"/>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76942" y="2686536"/>
            <a:ext cx="2276140" cy="17071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Rectangle 11"/>
          <p:cNvSpPr/>
          <p:nvPr/>
        </p:nvSpPr>
        <p:spPr>
          <a:xfrm rot="16200000">
            <a:off x="7377959" y="3035794"/>
            <a:ext cx="1750575" cy="120032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lumMod val="65000"/>
                    <a:lumOff val="35000"/>
                  </a:prstClr>
                </a:solidFill>
                <a:latin typeface="Calibri"/>
                <a:hlinkClick r:id="rId7"/>
              </a:rPr>
              <a:t>Equipment needed for sub-conjunctival injection</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hlinkClick r:id="rId7"/>
              </a:rPr>
              <a:t>Community Eye Health</a:t>
            </a:r>
            <a:r>
              <a:rPr lang="el-GR" sz="1200" dirty="0" smtClean="0">
                <a:solidFill>
                  <a:prstClr val="black">
                    <a:lumMod val="65000"/>
                    <a:lumOff val="35000"/>
                  </a:prstClr>
                </a:solidFill>
                <a:latin typeface="Calibri"/>
                <a:hlinkClick r:id="rId7"/>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hlinkClick r:id="rId8"/>
              </a:rPr>
              <a:t>CC BY-NC 2.0</a:t>
            </a:r>
            <a:endParaRPr lang="en-US" sz="1200" dirty="0">
              <a:solidFill>
                <a:prstClr val="black">
                  <a:lumMod val="65000"/>
                  <a:lumOff val="35000"/>
                </a:prstClr>
              </a:solidFill>
              <a:latin typeface="Calibri"/>
            </a:endParaRPr>
          </a:p>
        </p:txBody>
      </p:sp>
      <p:sp>
        <p:nvSpPr>
          <p:cNvPr id="3" name="Content Placeholder 2"/>
          <p:cNvSpPr>
            <a:spLocks noGrp="1"/>
          </p:cNvSpPr>
          <p:nvPr>
            <p:ph idx="1"/>
          </p:nvPr>
        </p:nvSpPr>
        <p:spPr>
          <a:xfrm>
            <a:off x="230370" y="5570005"/>
            <a:ext cx="5075301" cy="504056"/>
          </a:xfrm>
        </p:spPr>
        <p:txBody>
          <a:bodyPr>
            <a:normAutofit/>
          </a:bodyPr>
          <a:lstStyle/>
          <a:p>
            <a:pPr>
              <a:lnSpc>
                <a:spcPct val="110000"/>
              </a:lnSpc>
              <a:spcBef>
                <a:spcPts val="4200"/>
              </a:spcBef>
            </a:pPr>
            <a:r>
              <a:rPr lang="el-GR" sz="2400" dirty="0" smtClean="0"/>
              <a:t>Εφαρμόσετε </a:t>
            </a:r>
            <a:r>
              <a:rPr lang="el-GR" sz="2400" dirty="0"/>
              <a:t>το λάστιχο περίδεσης</a:t>
            </a:r>
          </a:p>
        </p:txBody>
      </p:sp>
      <p:pic>
        <p:nvPicPr>
          <p:cNvPr id="9219" name="Picture 3" descr="λάστιχο περίδεσης"/>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69696" y="4576395"/>
            <a:ext cx="2272698" cy="21949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5" name="Rectangle 14"/>
          <p:cNvSpPr/>
          <p:nvPr/>
        </p:nvSpPr>
        <p:spPr>
          <a:xfrm rot="16200000">
            <a:off x="6995761" y="5498867"/>
            <a:ext cx="1916833"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lumMod val="65000"/>
                    <a:lumOff val="35000"/>
                  </a:prstClr>
                </a:solidFill>
                <a:latin typeface="Calibri"/>
                <a:hlinkClick r:id="rId10"/>
              </a:rPr>
              <a:t>P1100764</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hlinkClick r:id="rId11"/>
              </a:rPr>
              <a:t>Thirteen Of Clubs</a:t>
            </a:r>
            <a:r>
              <a:rPr lang="el-GR" sz="1200" dirty="0" smtClean="0">
                <a:solidFill>
                  <a:prstClr val="black">
                    <a:lumMod val="65000"/>
                    <a:lumOff val="35000"/>
                  </a:prstClr>
                </a:solidFill>
                <a:latin typeface="Calibri"/>
                <a:hlinkClick r:id="rId7"/>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hlinkClick r:id="rId12"/>
              </a:rPr>
              <a:t>CC BY-SA 2.0</a:t>
            </a:r>
            <a:endParaRPr lang="en-US" sz="1200" dirty="0">
              <a:solidFill>
                <a:prstClr val="black">
                  <a:lumMod val="65000"/>
                  <a:lumOff val="35000"/>
                </a:prstClr>
              </a:solidFill>
              <a:latin typeface="Calibri"/>
            </a:endParaRPr>
          </a:p>
        </p:txBody>
      </p:sp>
      <p:sp>
        <p:nvSpPr>
          <p:cNvPr id="8" name="Θέση αριθμού διαφάνειας 7"/>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6172667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διαδικασία με εικόνες 2</a:t>
            </a:r>
            <a:endParaRPr lang="el-GR" dirty="0"/>
          </a:p>
        </p:txBody>
      </p:sp>
      <p:sp>
        <p:nvSpPr>
          <p:cNvPr id="10" name="Rectangle 9"/>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251520" y="1196752"/>
            <a:ext cx="5472608" cy="1368152"/>
          </a:xfrm>
        </p:spPr>
        <p:txBody>
          <a:bodyPr>
            <a:normAutofit/>
          </a:bodyPr>
          <a:lstStyle/>
          <a:p>
            <a:pPr>
              <a:buClr>
                <a:schemeClr val="tx1"/>
              </a:buClr>
            </a:pPr>
            <a:r>
              <a:rPr lang="el-GR" sz="2400" dirty="0"/>
              <a:t>Πείτε στον ασθενή να ανοιγοκλείσει τη παλάμη του, να την κρατήσει κλειστή. Ψηλαφίστε και επιλέξατε </a:t>
            </a:r>
            <a:r>
              <a:rPr lang="el-GR" sz="2400" dirty="0" smtClean="0"/>
              <a:t>φλέβα</a:t>
            </a:r>
            <a:r>
              <a:rPr lang="en-US" sz="2400" dirty="0"/>
              <a:t>.</a:t>
            </a:r>
            <a:endParaRPr lang="el-GR" sz="2400" dirty="0"/>
          </a:p>
        </p:txBody>
      </p:sp>
      <p:pic>
        <p:nvPicPr>
          <p:cNvPr id="10242" name="Picture 2" descr="ψηλάφιση φλέβα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8664" y="1052736"/>
            <a:ext cx="2438252" cy="18286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Rectangle 4"/>
          <p:cNvSpPr/>
          <p:nvPr/>
        </p:nvSpPr>
        <p:spPr>
          <a:xfrm>
            <a:off x="193632" y="3396857"/>
            <a:ext cx="4680520" cy="830997"/>
          </a:xfrm>
          <a:prstGeom prst="rect">
            <a:avLst/>
          </a:prstGeom>
        </p:spPr>
        <p:txBody>
          <a:bodyPr wrap="square">
            <a:spAutoFit/>
          </a:bodyPr>
          <a:lstStyle/>
          <a:p>
            <a:pPr marL="342900" indent="-342900">
              <a:buFont typeface="Arial" pitchFamily="34" charset="0"/>
              <a:buChar char="•"/>
            </a:pPr>
            <a:r>
              <a:rPr lang="el-GR" sz="2400" dirty="0" smtClean="0">
                <a:solidFill>
                  <a:prstClr val="black"/>
                </a:solidFill>
                <a:latin typeface="Calibri"/>
              </a:rPr>
              <a:t>Καθαρίστε </a:t>
            </a:r>
            <a:r>
              <a:rPr lang="el-GR" sz="2400" dirty="0">
                <a:solidFill>
                  <a:prstClr val="black"/>
                </a:solidFill>
                <a:latin typeface="Calibri"/>
              </a:rPr>
              <a:t>προσεκτικά το δέρμα του ασθενή</a:t>
            </a:r>
          </a:p>
        </p:txBody>
      </p:sp>
      <p:pic>
        <p:nvPicPr>
          <p:cNvPr id="10243" name="Picture 3" descr="καθαρισμός δερματος με αντισηπτικό"/>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8664" y="2996952"/>
            <a:ext cx="2438252" cy="18286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Rectangle 5"/>
          <p:cNvSpPr/>
          <p:nvPr/>
        </p:nvSpPr>
        <p:spPr>
          <a:xfrm>
            <a:off x="203928" y="5085184"/>
            <a:ext cx="5170456" cy="1569660"/>
          </a:xfrm>
          <a:prstGeom prst="rect">
            <a:avLst/>
          </a:prstGeom>
        </p:spPr>
        <p:txBody>
          <a:bodyPr wrap="square">
            <a:spAutoFit/>
          </a:bodyPr>
          <a:lstStyle/>
          <a:p>
            <a:pPr marL="342900" indent="-342900">
              <a:buFont typeface="Arial" pitchFamily="34" charset="0"/>
              <a:buChar char="•"/>
            </a:pPr>
            <a:r>
              <a:rPr lang="el-GR" sz="2400" dirty="0">
                <a:solidFill>
                  <a:prstClr val="black"/>
                </a:solidFill>
                <a:latin typeface="Calibri"/>
              </a:rPr>
              <a:t>Χρησιμοποιήστε ξανά αλκοολούχο αντισηπτικό διάλυμα. Εφαρμόστε γάντια. Ανοίγετε συσκευασία φλεβοκαθετήρα.</a:t>
            </a:r>
          </a:p>
        </p:txBody>
      </p:sp>
      <p:pic>
        <p:nvPicPr>
          <p:cNvPr id="10244" name="Picture 4" descr="συσκευασία φλεβοκαθετήρα"/>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8664" y="4955669"/>
            <a:ext cx="2438252" cy="18286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1" name="Rectangle 10"/>
          <p:cNvSpPr/>
          <p:nvPr/>
        </p:nvSpPr>
        <p:spPr>
          <a:xfrm rot="16200000">
            <a:off x="6845806" y="3675475"/>
            <a:ext cx="3443536"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6"/>
              </a:rPr>
              <a:t>Viggo legen </a:t>
            </a:r>
            <a:r>
              <a:rPr lang="en-US" sz="1200" dirty="0" smtClean="0">
                <a:solidFill>
                  <a:prstClr val="black"/>
                </a:solidFill>
                <a:latin typeface="Calibri"/>
                <a:hlinkClick r:id="rId6"/>
              </a:rPr>
              <a:t>03</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rPr>
              <a:t>“</a:t>
            </a:r>
            <a:r>
              <a:rPr lang="en-US" sz="1200" dirty="0">
                <a:solidFill>
                  <a:prstClr val="black"/>
                </a:solidFill>
                <a:latin typeface="Calibri"/>
                <a:hlinkClick r:id="rId7"/>
              </a:rPr>
              <a:t>Viggo legen </a:t>
            </a:r>
            <a:r>
              <a:rPr lang="en-US" sz="1200" dirty="0" smtClean="0">
                <a:solidFill>
                  <a:prstClr val="black"/>
                </a:solidFill>
                <a:latin typeface="Calibri"/>
                <a:hlinkClick r:id="rId7"/>
              </a:rPr>
              <a:t>04</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rPr>
              <a:t>“</a:t>
            </a:r>
            <a:r>
              <a:rPr lang="en-US" sz="1200" dirty="0">
                <a:solidFill>
                  <a:prstClr val="black"/>
                </a:solidFill>
                <a:latin typeface="Calibri"/>
                <a:hlinkClick r:id="rId8"/>
              </a:rPr>
              <a:t>Viggo legen </a:t>
            </a:r>
            <a:r>
              <a:rPr lang="en-US" sz="1200" dirty="0" smtClean="0">
                <a:solidFill>
                  <a:prstClr val="black"/>
                </a:solidFill>
                <a:latin typeface="Calibri"/>
                <a:hlinkClick r:id="rId8"/>
              </a:rPr>
              <a:t>05</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a:solidFill>
                  <a:prstClr val="black">
                    <a:lumMod val="65000"/>
                    <a:lumOff val="35000"/>
                  </a:prstClr>
                </a:solidFill>
                <a:latin typeface="Calibri"/>
              </a:rPr>
              <a:t> </a:t>
            </a:r>
            <a:r>
              <a:rPr lang="en-US" sz="1200" dirty="0">
                <a:solidFill>
                  <a:prstClr val="black"/>
                </a:solidFill>
                <a:latin typeface="Calibri"/>
                <a:hlinkClick r:id="rId9" tooltip="Benutzer:HoRaMi"/>
              </a:rPr>
              <a:t>HoRaMi</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10"/>
              </a:rPr>
              <a:t>GNU Free Documentation License</a:t>
            </a:r>
            <a:endParaRPr lang="en-US" sz="1200" dirty="0">
              <a:solidFill>
                <a:prstClr val="black"/>
              </a:solidFill>
              <a:latin typeface="Calibri"/>
            </a:endParaRPr>
          </a:p>
        </p:txBody>
      </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18180514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διαδικασία με εικόνες 3</a:t>
            </a:r>
            <a:endParaRPr lang="el-GR" dirty="0"/>
          </a:p>
        </p:txBody>
      </p:sp>
      <p:sp>
        <p:nvSpPr>
          <p:cNvPr id="6" name="Rectangle 5"/>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231397" y="1030230"/>
            <a:ext cx="5475284" cy="877526"/>
          </a:xfrm>
        </p:spPr>
        <p:txBody>
          <a:bodyPr>
            <a:noAutofit/>
          </a:bodyPr>
          <a:lstStyle/>
          <a:p>
            <a:pPr marL="182563" indent="-182563">
              <a:spcBef>
                <a:spcPts val="1800"/>
              </a:spcBef>
            </a:pPr>
            <a:r>
              <a:rPr lang="el-GR" sz="2200" dirty="0" smtClean="0"/>
              <a:t>Τραβήξτε </a:t>
            </a:r>
            <a:r>
              <a:rPr lang="el-GR" sz="2200" dirty="0"/>
              <a:t>και </a:t>
            </a:r>
            <a:r>
              <a:rPr lang="el-GR" sz="2200" dirty="0" smtClean="0"/>
              <a:t>τεντώστε </a:t>
            </a:r>
            <a:r>
              <a:rPr lang="el-GR" sz="2200" dirty="0"/>
              <a:t>ελαφρά το δέρμα.</a:t>
            </a:r>
          </a:p>
          <a:p>
            <a:endParaRPr lang="el-GR" sz="2200" dirty="0"/>
          </a:p>
          <a:p>
            <a:endParaRPr lang="el-GR" sz="2200" dirty="0"/>
          </a:p>
        </p:txBody>
      </p:sp>
      <p:pic>
        <p:nvPicPr>
          <p:cNvPr id="13" name="Picture 2" descr="εισαγωγή φλεβοκαθετήρ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4816" y="1044570"/>
            <a:ext cx="1922992" cy="14422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5" name="Rectangle 4"/>
          <p:cNvSpPr/>
          <p:nvPr/>
        </p:nvSpPr>
        <p:spPr>
          <a:xfrm>
            <a:off x="231397" y="2204864"/>
            <a:ext cx="3851920" cy="1107996"/>
          </a:xfrm>
          <a:prstGeom prst="rect">
            <a:avLst/>
          </a:prstGeom>
        </p:spPr>
        <p:txBody>
          <a:bodyPr wrap="square">
            <a:spAutoFit/>
          </a:bodyPr>
          <a:lstStyle/>
          <a:p>
            <a:pPr marL="182563" indent="-182563">
              <a:spcBef>
                <a:spcPts val="1800"/>
              </a:spcBef>
              <a:buClr>
                <a:srgbClr val="004B82"/>
              </a:buClr>
              <a:buFont typeface="Arial" pitchFamily="34" charset="0"/>
              <a:buChar char="•"/>
            </a:pPr>
            <a:r>
              <a:rPr lang="el-GR" sz="2200" dirty="0">
                <a:solidFill>
                  <a:prstClr val="black"/>
                </a:solidFill>
                <a:latin typeface="Calibri"/>
              </a:rPr>
              <a:t>Εισάγετε με σταθερή απαλή κίνηση και με κλίση 30-45º τη βελόνη.</a:t>
            </a:r>
          </a:p>
        </p:txBody>
      </p:sp>
      <p:pic>
        <p:nvPicPr>
          <p:cNvPr id="14" name="Picture 3" descr="εισαγωγή φλεβοκαθετήρα"/>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5813" y="2328454"/>
            <a:ext cx="2016224" cy="151216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7" name="Rectangle 6"/>
          <p:cNvSpPr/>
          <p:nvPr/>
        </p:nvSpPr>
        <p:spPr>
          <a:xfrm>
            <a:off x="4196888" y="3988462"/>
            <a:ext cx="4839608" cy="1107996"/>
          </a:xfrm>
          <a:prstGeom prst="rect">
            <a:avLst/>
          </a:prstGeom>
        </p:spPr>
        <p:txBody>
          <a:bodyPr wrap="square">
            <a:spAutoFit/>
          </a:bodyPr>
          <a:lstStyle/>
          <a:p>
            <a:pPr marL="182563" indent="-182563">
              <a:spcBef>
                <a:spcPts val="1800"/>
              </a:spcBef>
              <a:buClr>
                <a:srgbClr val="004B82"/>
              </a:buClr>
              <a:buFont typeface="Arial" pitchFamily="34" charset="0"/>
              <a:buChar char="•"/>
            </a:pPr>
            <a:r>
              <a:rPr lang="el-GR" sz="2200" dirty="0" smtClean="0">
                <a:solidFill>
                  <a:prstClr val="black"/>
                </a:solidFill>
                <a:latin typeface="Calibri"/>
              </a:rPr>
              <a:t>Μειώστε </a:t>
            </a:r>
            <a:r>
              <a:rPr lang="el-GR" sz="2200" dirty="0">
                <a:solidFill>
                  <a:prstClr val="black"/>
                </a:solidFill>
                <a:latin typeface="Calibri"/>
              </a:rPr>
              <a:t>τη γωνία κλίσης της βελόνης μόλις δείτε πρώτη επιστροφή αίματος στο προθάλαμο του καθετήρα.</a:t>
            </a:r>
          </a:p>
        </p:txBody>
      </p:sp>
      <p:pic>
        <p:nvPicPr>
          <p:cNvPr id="11268" name="Picture 4" descr="εισαγωγή φλεβοκαθετήρα"/>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03605" y="3656373"/>
            <a:ext cx="1991851" cy="149388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8" name="Rectangle 7"/>
          <p:cNvSpPr/>
          <p:nvPr/>
        </p:nvSpPr>
        <p:spPr>
          <a:xfrm>
            <a:off x="2293845" y="5773566"/>
            <a:ext cx="3934339" cy="769441"/>
          </a:xfrm>
          <a:prstGeom prst="rect">
            <a:avLst/>
          </a:prstGeom>
        </p:spPr>
        <p:txBody>
          <a:bodyPr wrap="square">
            <a:spAutoFit/>
          </a:bodyPr>
          <a:lstStyle/>
          <a:p>
            <a:pPr marL="182563" indent="-182563">
              <a:spcBef>
                <a:spcPts val="1800"/>
              </a:spcBef>
              <a:buClr>
                <a:srgbClr val="004B82"/>
              </a:buClr>
              <a:buFont typeface="Arial" pitchFamily="34" charset="0"/>
              <a:buChar char="•"/>
            </a:pPr>
            <a:r>
              <a:rPr lang="el-GR" sz="2200" dirty="0">
                <a:solidFill>
                  <a:prstClr val="black"/>
                </a:solidFill>
                <a:latin typeface="Calibri"/>
              </a:rPr>
              <a:t>Προωθήστε ελάχιστα χιλιοστά το καθετήρα.</a:t>
            </a:r>
          </a:p>
        </p:txBody>
      </p:sp>
      <p:sp>
        <p:nvSpPr>
          <p:cNvPr id="15" name="Rectangle 14"/>
          <p:cNvSpPr/>
          <p:nvPr/>
        </p:nvSpPr>
        <p:spPr>
          <a:xfrm>
            <a:off x="6228184" y="2645044"/>
            <a:ext cx="2808312" cy="646331"/>
          </a:xfrm>
          <a:prstGeom prst="rect">
            <a:avLst/>
          </a:prstGeom>
        </p:spPr>
        <p:txBody>
          <a:bodyPr wrap="square">
            <a:spAutoFit/>
          </a:bodyPr>
          <a:lstStyle/>
          <a:p>
            <a:r>
              <a:rPr lang="en-US" sz="1200" dirty="0" smtClean="0">
                <a:solidFill>
                  <a:prstClr val="black">
                    <a:lumMod val="65000"/>
                    <a:lumOff val="35000"/>
                  </a:prstClr>
                </a:solidFill>
                <a:latin typeface="Calibri"/>
              </a:rPr>
              <a:t>“</a:t>
            </a:r>
            <a:r>
              <a:rPr lang="en-US" sz="1200" dirty="0">
                <a:solidFill>
                  <a:prstClr val="black"/>
                </a:solidFill>
                <a:latin typeface="Calibri"/>
                <a:hlinkClick r:id="rId6"/>
              </a:rPr>
              <a:t>Viggo legen </a:t>
            </a:r>
            <a:r>
              <a:rPr lang="en-US" sz="1200" dirty="0" smtClean="0">
                <a:solidFill>
                  <a:prstClr val="black"/>
                </a:solidFill>
                <a:latin typeface="Calibri"/>
                <a:hlinkClick r:id="rId6"/>
              </a:rPr>
              <a:t>06</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rPr>
              <a:t>“</a:t>
            </a:r>
            <a:r>
              <a:rPr lang="en-US" sz="1200" dirty="0">
                <a:solidFill>
                  <a:prstClr val="black"/>
                </a:solidFill>
                <a:latin typeface="Calibri"/>
                <a:hlinkClick r:id="rId7"/>
              </a:rPr>
              <a:t>Viggo legen </a:t>
            </a:r>
            <a:r>
              <a:rPr lang="en-US" sz="1200" dirty="0" smtClean="0">
                <a:solidFill>
                  <a:prstClr val="black"/>
                </a:solidFill>
                <a:latin typeface="Calibri"/>
                <a:hlinkClick r:id="rId7"/>
              </a:rPr>
              <a:t>07</a:t>
            </a:r>
            <a:r>
              <a:rPr lang="en-US" sz="1200" dirty="0" smtClean="0">
                <a:solidFill>
                  <a:prstClr val="black">
                    <a:lumMod val="65000"/>
                    <a:lumOff val="35000"/>
                  </a:prstClr>
                </a:solidFill>
                <a:latin typeface="Calibri"/>
              </a:rPr>
              <a:t>”, “</a:t>
            </a:r>
            <a:r>
              <a:rPr lang="en-US" sz="1200" dirty="0" smtClean="0">
                <a:solidFill>
                  <a:prstClr val="black"/>
                </a:solidFill>
                <a:latin typeface="Calibri"/>
                <a:hlinkClick r:id="rId8"/>
              </a:rPr>
              <a:t>Viggo </a:t>
            </a:r>
            <a:r>
              <a:rPr lang="en-US" sz="1200" dirty="0">
                <a:solidFill>
                  <a:prstClr val="black"/>
                </a:solidFill>
                <a:latin typeface="Calibri"/>
                <a:hlinkClick r:id="rId8"/>
              </a:rPr>
              <a:t>legen </a:t>
            </a:r>
            <a:r>
              <a:rPr lang="en-US" sz="1200" dirty="0" smtClean="0">
                <a:solidFill>
                  <a:prstClr val="black"/>
                </a:solidFill>
                <a:latin typeface="Calibri"/>
                <a:hlinkClick r:id="rId8"/>
              </a:rPr>
              <a:t>08</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a:solidFill>
                  <a:prstClr val="black">
                    <a:lumMod val="65000"/>
                    <a:lumOff val="35000"/>
                  </a:prstClr>
                </a:solidFill>
                <a:latin typeface="Calibri"/>
              </a:rPr>
              <a:t> </a:t>
            </a:r>
            <a:r>
              <a:rPr lang="en-US" sz="1200" dirty="0">
                <a:solidFill>
                  <a:prstClr val="black"/>
                </a:solidFill>
                <a:latin typeface="Calibri"/>
                <a:hlinkClick r:id="rId9" tooltip="Benutzer:HoRaMi"/>
              </a:rPr>
              <a:t>HoRaMi</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10"/>
              </a:rPr>
              <a:t>GNU Free Documentation License</a:t>
            </a:r>
            <a:endParaRPr lang="en-US" sz="1200" dirty="0">
              <a:solidFill>
                <a:prstClr val="black"/>
              </a:solidFill>
              <a:latin typeface="Calibri"/>
            </a:endParaRPr>
          </a:p>
        </p:txBody>
      </p:sp>
      <p:sp>
        <p:nvSpPr>
          <p:cNvPr id="9" name="Θέση αριθμού διαφάνειας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6237601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διαδικασία με εικόνες 4</a:t>
            </a:r>
            <a:endParaRPr lang="el-GR" dirty="0"/>
          </a:p>
        </p:txBody>
      </p:sp>
      <p:sp>
        <p:nvSpPr>
          <p:cNvPr id="6" name="Rectangle 5"/>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 name="Content Placeholder 4"/>
          <p:cNvSpPr>
            <a:spLocks noGrp="1"/>
          </p:cNvSpPr>
          <p:nvPr>
            <p:ph idx="1"/>
          </p:nvPr>
        </p:nvSpPr>
        <p:spPr>
          <a:xfrm>
            <a:off x="201152" y="1347128"/>
            <a:ext cx="4896544" cy="3415926"/>
          </a:xfrm>
        </p:spPr>
        <p:txBody>
          <a:bodyPr>
            <a:normAutofit/>
          </a:bodyPr>
          <a:lstStyle/>
          <a:p>
            <a:pPr>
              <a:spcBef>
                <a:spcPts val="2400"/>
              </a:spcBef>
            </a:pPr>
            <a:r>
              <a:rPr lang="el-GR" sz="2400" dirty="0"/>
              <a:t>Κρατήστε σταθερή τη βελόνη. </a:t>
            </a:r>
            <a:endParaRPr lang="en-US" sz="2400" dirty="0" smtClean="0"/>
          </a:p>
          <a:p>
            <a:pPr marL="361950" indent="0">
              <a:spcBef>
                <a:spcPts val="600"/>
              </a:spcBef>
              <a:buNone/>
            </a:pPr>
            <a:r>
              <a:rPr lang="el-GR" sz="2400" dirty="0" smtClean="0"/>
              <a:t>Με </a:t>
            </a:r>
            <a:r>
              <a:rPr lang="el-GR" sz="2400" dirty="0"/>
              <a:t>αργή και σταθερή κίνηση προχωρήστε τον αυλό του φλεβοκαθετήρα εντός της φλέβας κρατώντας τον φλεβοκαθετήρα από τα πτερύγια. </a:t>
            </a:r>
            <a:endParaRPr lang="en-US" sz="2400" dirty="0" smtClean="0"/>
          </a:p>
          <a:p>
            <a:pPr marL="361950" indent="0">
              <a:spcBef>
                <a:spcPts val="600"/>
              </a:spcBef>
              <a:buNone/>
            </a:pPr>
            <a:r>
              <a:rPr lang="el-GR" sz="2400" dirty="0" smtClean="0"/>
              <a:t>Η </a:t>
            </a:r>
            <a:r>
              <a:rPr lang="el-GR" sz="2400" dirty="0"/>
              <a:t>βελόνη παραμένει ακίνητη χρησιμεύοντας  ως οδηγός. </a:t>
            </a:r>
            <a:endParaRPr lang="en-US" sz="2400" dirty="0" smtClean="0"/>
          </a:p>
          <a:p>
            <a:endParaRPr lang="el-GR" dirty="0"/>
          </a:p>
        </p:txBody>
      </p:sp>
      <p:sp>
        <p:nvSpPr>
          <p:cNvPr id="4" name="Rectangle 3"/>
          <p:cNvSpPr/>
          <p:nvPr/>
        </p:nvSpPr>
        <p:spPr>
          <a:xfrm>
            <a:off x="169618" y="4606843"/>
            <a:ext cx="8362822" cy="1354217"/>
          </a:xfrm>
          <a:prstGeom prst="rect">
            <a:avLst/>
          </a:prstGeom>
        </p:spPr>
        <p:txBody>
          <a:bodyPr wrap="square">
            <a:spAutoFit/>
          </a:bodyPr>
          <a:lstStyle/>
          <a:p>
            <a:pPr marL="361950">
              <a:spcBef>
                <a:spcPts val="600"/>
              </a:spcBef>
            </a:pPr>
            <a:r>
              <a:rPr lang="el-GR" sz="2400" dirty="0">
                <a:solidFill>
                  <a:prstClr val="black"/>
                </a:solidFill>
                <a:latin typeface="Calibri"/>
              </a:rPr>
              <a:t>Πρέπει να δείτε επιστροφή αίματος μέσω του αυλού της βελόνας</a:t>
            </a:r>
            <a:r>
              <a:rPr lang="en-US" sz="2400" dirty="0">
                <a:solidFill>
                  <a:prstClr val="black"/>
                </a:solidFill>
                <a:latin typeface="Calibri"/>
              </a:rPr>
              <a:t>,</a:t>
            </a:r>
            <a:endParaRPr lang="el-GR" sz="2400" dirty="0">
              <a:solidFill>
                <a:prstClr val="black"/>
              </a:solidFill>
              <a:latin typeface="Calibri"/>
            </a:endParaRPr>
          </a:p>
          <a:p>
            <a:pPr marL="342900" indent="-342900">
              <a:spcBef>
                <a:spcPts val="1200"/>
              </a:spcBef>
              <a:buClr>
                <a:srgbClr val="004B82"/>
              </a:buClr>
              <a:buFont typeface="Arial" panose="020B0604020202020204" pitchFamily="34" charset="0"/>
              <a:buChar char="•"/>
            </a:pPr>
            <a:r>
              <a:rPr lang="el-GR" sz="2400" dirty="0">
                <a:solidFill>
                  <a:prstClr val="black"/>
                </a:solidFill>
                <a:latin typeface="Calibri"/>
              </a:rPr>
              <a:t>Αφαιρέσατε το τουρνικέ / λάστιχο περίδεσης.</a:t>
            </a:r>
          </a:p>
        </p:txBody>
      </p:sp>
      <p:pic>
        <p:nvPicPr>
          <p:cNvPr id="15362" name="Picture 2" descr="φλεβοκαθετήρας σε ασθενή"/>
          <p:cNvPicPr>
            <a:picLocks noChangeAspect="1" noChangeArrowheads="1"/>
          </p:cNvPicPr>
          <p:nvPr/>
        </p:nvPicPr>
        <p:blipFill>
          <a:blip r:embed="rId3" cstate="print"/>
          <a:srcRect/>
          <a:stretch>
            <a:fillRect/>
          </a:stretch>
        </p:blipFill>
        <p:spPr bwMode="auto">
          <a:xfrm>
            <a:off x="5274332" y="1533611"/>
            <a:ext cx="3456384" cy="2592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5268924" y="4151013"/>
            <a:ext cx="3443536"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Viggo legen </a:t>
            </a:r>
            <a:r>
              <a:rPr lang="en-US" sz="1200" dirty="0" smtClean="0">
                <a:solidFill>
                  <a:prstClr val="black"/>
                </a:solidFill>
                <a:latin typeface="Calibri"/>
                <a:hlinkClick r:id="rId4"/>
              </a:rPr>
              <a:t>10</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 από</a:t>
            </a:r>
            <a:r>
              <a:rPr lang="en-US" sz="1200" dirty="0">
                <a:solidFill>
                  <a:prstClr val="black">
                    <a:lumMod val="65000"/>
                    <a:lumOff val="35000"/>
                  </a:prstClr>
                </a:solidFill>
                <a:latin typeface="Calibri"/>
              </a:rPr>
              <a:t> </a:t>
            </a:r>
            <a:r>
              <a:rPr lang="en-US" sz="1200" dirty="0">
                <a:solidFill>
                  <a:prstClr val="black"/>
                </a:solidFill>
                <a:latin typeface="Calibri"/>
                <a:hlinkClick r:id="rId5" tooltip="Benutzer:HoRaMi"/>
              </a:rPr>
              <a:t>HoRaMi</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6"/>
              </a:rPr>
              <a:t>GNU Free Documentation License</a:t>
            </a:r>
            <a:endParaRPr lang="en-US"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26223606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διαδικασία με εικόνες 5</a:t>
            </a:r>
            <a:endParaRPr lang="el-GR" dirty="0"/>
          </a:p>
        </p:txBody>
      </p:sp>
      <p:sp>
        <p:nvSpPr>
          <p:cNvPr id="3" name="Content Placeholder 2"/>
          <p:cNvSpPr>
            <a:spLocks noGrp="1"/>
          </p:cNvSpPr>
          <p:nvPr>
            <p:ph idx="1"/>
          </p:nvPr>
        </p:nvSpPr>
        <p:spPr>
          <a:xfrm>
            <a:off x="251520" y="1076180"/>
            <a:ext cx="6097797" cy="5521172"/>
          </a:xfrm>
        </p:spPr>
        <p:txBody>
          <a:bodyPr>
            <a:normAutofit/>
          </a:bodyPr>
          <a:lstStyle/>
          <a:p>
            <a:r>
              <a:rPr lang="el-GR" sz="2400" dirty="0"/>
              <a:t>Τοποθετείστε ένα τολύπιο βάμβακος  κάτω από τον φλεβοκαθετήρα ανασηκώνοντας τον ελαφρά και αφαιρέσετε τη βελόνη οδηγό, πιέζοντας ταυτόχρονα το σημείο του δέρματος που υπολογίζετε ότι βρίσκεται το άκρο του φλεβοκαθετήρα μέσα στον αυλό της </a:t>
            </a:r>
            <a:r>
              <a:rPr lang="el-GR" sz="2400" dirty="0" smtClean="0"/>
              <a:t>φλέβας</a:t>
            </a:r>
            <a:r>
              <a:rPr lang="en-US" sz="2400" dirty="0" smtClean="0"/>
              <a:t>,</a:t>
            </a:r>
            <a:endParaRPr lang="el-GR" sz="2400" dirty="0"/>
          </a:p>
          <a:p>
            <a:r>
              <a:rPr lang="el-GR" sz="2400" dirty="0"/>
              <a:t>Εφαρμόσετε στη θύρα εισόδου του καθετήρα αποστειρωμένο πώμα (bung) και προαιρετικά επέκταση με κλειστή άσηπτη θύρα (ή 3-way</a:t>
            </a:r>
            <a:r>
              <a:rPr lang="el-GR" sz="2400" dirty="0" smtClean="0"/>
              <a:t>)</a:t>
            </a:r>
            <a:r>
              <a:rPr lang="en-US" sz="2400" dirty="0" smtClean="0"/>
              <a:t>,</a:t>
            </a:r>
            <a:endParaRPr lang="el-GR" sz="2400" dirty="0"/>
          </a:p>
          <a:p>
            <a:r>
              <a:rPr lang="el-GR" sz="2400" dirty="0" smtClean="0"/>
              <a:t>“</a:t>
            </a:r>
            <a:r>
              <a:rPr lang="el-GR" sz="2400" dirty="0"/>
              <a:t>Ξ</a:t>
            </a:r>
            <a:r>
              <a:rPr lang="el-GR" sz="2400" dirty="0" smtClean="0"/>
              <a:t>επλύνετε</a:t>
            </a:r>
            <a:r>
              <a:rPr lang="el-GR" sz="2400" dirty="0"/>
              <a:t>” τη φλέβα χρησιμοποιώντας σύριγγα είτε με  διάλυμα ηπαρίνης είτε με φυσιολογικό ορό 10 </a:t>
            </a:r>
            <a:r>
              <a:rPr lang="el-GR" sz="2400" dirty="0" smtClean="0"/>
              <a:t>ml</a:t>
            </a:r>
            <a:r>
              <a:rPr lang="en-US" sz="2400" dirty="0" smtClean="0"/>
              <a:t>.</a:t>
            </a:r>
            <a:endParaRPr lang="el-GR" sz="2400" dirty="0"/>
          </a:p>
        </p:txBody>
      </p:sp>
      <p:sp>
        <p:nvSpPr>
          <p:cNvPr id="6" name="Rectangle 5"/>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pic>
        <p:nvPicPr>
          <p:cNvPr id="1026" name="Picture 2" descr="φλεβοκαθετήρας σε ασθενή"/>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7810" y="1268760"/>
            <a:ext cx="2592288" cy="1944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318" name="Picture 6" descr="φλεβοκαθετήρας σε ασθενή"/>
          <p:cNvPicPr>
            <a:picLocks noChangeAspect="1" noChangeArrowheads="1"/>
          </p:cNvPicPr>
          <p:nvPr/>
        </p:nvPicPr>
        <p:blipFill>
          <a:blip r:embed="rId4" cstate="print"/>
          <a:srcRect/>
          <a:stretch>
            <a:fillRect/>
          </a:stretch>
        </p:blipFill>
        <p:spPr bwMode="auto">
          <a:xfrm>
            <a:off x="6387810" y="3429000"/>
            <a:ext cx="2592288" cy="1944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6362144" y="5399786"/>
            <a:ext cx="2617954"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5"/>
              </a:rPr>
              <a:t>Viggo legen </a:t>
            </a:r>
            <a:r>
              <a:rPr lang="en-US" sz="1200" dirty="0" smtClean="0">
                <a:solidFill>
                  <a:prstClr val="black"/>
                </a:solidFill>
                <a:latin typeface="Calibri"/>
                <a:hlinkClick r:id="rId5"/>
              </a:rPr>
              <a:t>11</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rPr>
              <a:t>“</a:t>
            </a:r>
            <a:r>
              <a:rPr lang="en-US" sz="1200" dirty="0">
                <a:solidFill>
                  <a:prstClr val="black"/>
                </a:solidFill>
                <a:latin typeface="Calibri"/>
                <a:hlinkClick r:id="rId6"/>
              </a:rPr>
              <a:t>Viggo legen </a:t>
            </a:r>
            <a:r>
              <a:rPr lang="en-US" sz="1200" dirty="0" smtClean="0">
                <a:solidFill>
                  <a:prstClr val="black"/>
                </a:solidFill>
                <a:latin typeface="Calibri"/>
                <a:hlinkClick r:id="rId6"/>
              </a:rPr>
              <a:t>13</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 από</a:t>
            </a:r>
            <a:r>
              <a:rPr lang="en-US" sz="1200" dirty="0">
                <a:solidFill>
                  <a:prstClr val="black">
                    <a:lumMod val="65000"/>
                    <a:lumOff val="35000"/>
                  </a:prstClr>
                </a:solidFill>
                <a:latin typeface="Calibri"/>
              </a:rPr>
              <a:t> </a:t>
            </a:r>
            <a:r>
              <a:rPr lang="en-US" sz="1200" dirty="0">
                <a:solidFill>
                  <a:prstClr val="black"/>
                </a:solidFill>
                <a:latin typeface="Calibri"/>
                <a:hlinkClick r:id="rId7" tooltip="Benutzer:HoRaMi"/>
              </a:rPr>
              <a:t>HoRaMi</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8"/>
              </a:rPr>
              <a:t>GNU Free Documentation License</a:t>
            </a:r>
            <a:endParaRPr lang="en-US" sz="1200" dirty="0">
              <a:solidFill>
                <a:prstClr val="black"/>
              </a:solidFill>
              <a:latin typeface="Calibri"/>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2082132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Εισαγωγή</a:t>
            </a:r>
            <a:endParaRPr lang="el-GR" dirty="0"/>
          </a:p>
        </p:txBody>
      </p:sp>
      <p:sp>
        <p:nvSpPr>
          <p:cNvPr id="6" name="Rectangle 5"/>
          <p:cNvSpPr/>
          <p:nvPr/>
        </p:nvSpPr>
        <p:spPr>
          <a:xfrm>
            <a:off x="359532" y="926791"/>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251520" y="1196752"/>
            <a:ext cx="6192688" cy="5040560"/>
          </a:xfrm>
        </p:spPr>
        <p:txBody>
          <a:bodyPr>
            <a:normAutofit/>
          </a:bodyPr>
          <a:lstStyle/>
          <a:p>
            <a:pPr>
              <a:spcBef>
                <a:spcPts val="1800"/>
              </a:spcBef>
              <a:buClr>
                <a:srgbClr val="004B82"/>
              </a:buClr>
            </a:pPr>
            <a:r>
              <a:rPr lang="el-GR" sz="2400" dirty="0"/>
              <a:t>8 στους 10 ασθενείς που νοσηλεύονται σε νοσοκομεία λαμβάνουν ενδοφλέβια θεραπεία </a:t>
            </a:r>
            <a:r>
              <a:rPr lang="el-GR" sz="2000" dirty="0"/>
              <a:t>(Wilson 2001</a:t>
            </a:r>
            <a:r>
              <a:rPr lang="el-GR" sz="2000" dirty="0" smtClean="0"/>
              <a:t>)</a:t>
            </a:r>
            <a:r>
              <a:rPr lang="en-US" sz="2400" dirty="0" smtClean="0"/>
              <a:t>,</a:t>
            </a:r>
            <a:endParaRPr lang="el-GR" sz="1800" dirty="0"/>
          </a:p>
          <a:p>
            <a:pPr>
              <a:spcBef>
                <a:spcPts val="1800"/>
              </a:spcBef>
              <a:buClr>
                <a:srgbClr val="004B82"/>
              </a:buClr>
            </a:pPr>
            <a:r>
              <a:rPr lang="el-GR" sz="2400" dirty="0"/>
              <a:t>Ο νοσηλευτής είναι υπεύθυνος για την έναρξη, την παρακολούθηση και τη διακοπή της </a:t>
            </a:r>
            <a:r>
              <a:rPr lang="el-GR" sz="2400" dirty="0" smtClean="0"/>
              <a:t>θεραπείας</a:t>
            </a:r>
            <a:r>
              <a:rPr lang="en-US" sz="2400" dirty="0" smtClean="0"/>
              <a:t>,</a:t>
            </a:r>
            <a:endParaRPr lang="el-GR" sz="2400" dirty="0"/>
          </a:p>
          <a:p>
            <a:pPr>
              <a:spcBef>
                <a:spcPts val="1800"/>
              </a:spcBef>
              <a:buClr>
                <a:srgbClr val="004B82"/>
              </a:buClr>
            </a:pPr>
            <a:r>
              <a:rPr lang="el-GR" sz="2400" dirty="0"/>
              <a:t>Πρέπει να κατανοεί την ανάγκη του ασθενούς για ενδοφλέβια θεραπεία, το είδος του διαλύματος που χρησιμοποιείται, το επιθυμητό αποτέλεσμα και τις ανεπιθύμητες αντιδράσεις που μπορεί να προκληθούν. </a:t>
            </a:r>
          </a:p>
          <a:p>
            <a:endParaRPr lang="el-GR" dirty="0"/>
          </a:p>
        </p:txBody>
      </p:sp>
      <p:pic>
        <p:nvPicPr>
          <p:cNvPr id="2050" name="Picture 2" descr="ασθενής με φλεβοκαθετήρ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4007" y="1412776"/>
            <a:ext cx="2078037" cy="31178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6567784" y="4530626"/>
            <a:ext cx="2290481"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“ICU IV 1”, </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hlinkClick r:id="rId3"/>
              </a:rPr>
              <a:t>Calleamanecer</a:t>
            </a:r>
            <a:r>
              <a:rPr lang="el-GR" sz="1200" dirty="0" smtClean="0">
                <a:solidFill>
                  <a:prstClr val="black">
                    <a:lumMod val="65000"/>
                    <a:lumOff val="35000"/>
                  </a:prstClr>
                </a:solidFill>
                <a:latin typeface="Calibri"/>
              </a:rPr>
              <a:t> διαθέσιμο με άδεια</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hlinkClick r:id="rId4"/>
              </a:rPr>
              <a:t>CC BY-SA 3.0</a:t>
            </a:r>
            <a:endParaRPr lang="en-US" sz="1200" dirty="0">
              <a:solidFill>
                <a:prstClr val="black">
                  <a:lumMod val="65000"/>
                  <a:lumOff val="35000"/>
                </a:prstClr>
              </a:solidFill>
              <a:latin typeface="Calibri"/>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11120074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διαδικασία με εικόνες 6</a:t>
            </a:r>
            <a:endParaRPr lang="el-GR" dirty="0"/>
          </a:p>
        </p:txBody>
      </p:sp>
      <p:sp>
        <p:nvSpPr>
          <p:cNvPr id="8" name="Rectangle 7"/>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251520" y="1066488"/>
            <a:ext cx="5904656" cy="5428006"/>
          </a:xfrm>
        </p:spPr>
        <p:txBody>
          <a:bodyPr>
            <a:normAutofit/>
          </a:bodyPr>
          <a:lstStyle/>
          <a:p>
            <a:r>
              <a:rPr lang="el-GR" sz="2400" dirty="0"/>
              <a:t>Αφαιρέσετε το τολύπιο βάμβακος και στερεώσετε τον φλεβοκαθετήρα είτε με διαφανές αυτοκόλλητο επίθεμα είτε με την εφαρμογή αυτοκόλλητης ταινίας διασφαλίζοντας ότι το σημείο εισόδου του φλεβοκαθετήρα θα παραμείνει ορατό, ώστε να μπορεί να γίνεται έλεγχος για εμφάνιση πιθανόν τοπικών επιπλοκών </a:t>
            </a:r>
            <a:r>
              <a:rPr lang="el-GR" sz="2000" dirty="0"/>
              <a:t>(Dougherty 2008</a:t>
            </a:r>
            <a:r>
              <a:rPr lang="el-GR" sz="2000" dirty="0" smtClean="0"/>
              <a:t>)</a:t>
            </a:r>
            <a:r>
              <a:rPr lang="en-US" sz="2000" dirty="0" smtClean="0"/>
              <a:t>,</a:t>
            </a:r>
            <a:endParaRPr lang="el-GR" sz="2000" dirty="0"/>
          </a:p>
          <a:p>
            <a:pPr>
              <a:spcBef>
                <a:spcPts val="1200"/>
              </a:spcBef>
            </a:pPr>
            <a:r>
              <a:rPr lang="el-GR" sz="2400" dirty="0"/>
              <a:t>Αναγράφετε δίπλα στο σημείο </a:t>
            </a:r>
            <a:r>
              <a:rPr lang="el-GR" sz="2400" dirty="0" smtClean="0"/>
              <a:t>φλε</a:t>
            </a:r>
            <a:r>
              <a:rPr lang="el-GR" sz="2400" dirty="0"/>
              <a:t>β</a:t>
            </a:r>
            <a:r>
              <a:rPr lang="el-GR" sz="2400" dirty="0" smtClean="0"/>
              <a:t>οκέντησης </a:t>
            </a:r>
            <a:r>
              <a:rPr lang="el-GR" sz="2400" dirty="0"/>
              <a:t>την ημερομηνία και ώρα τοποθέτησης του φλεβοκαθετήρα </a:t>
            </a:r>
            <a:r>
              <a:rPr lang="en-US" sz="2400" dirty="0" smtClean="0"/>
              <a:t>.</a:t>
            </a:r>
            <a:endParaRPr lang="el-GR" sz="2400" dirty="0"/>
          </a:p>
          <a:p>
            <a:endParaRPr lang="el-GR" dirty="0"/>
          </a:p>
        </p:txBody>
      </p:sp>
      <p:pic>
        <p:nvPicPr>
          <p:cNvPr id="8195" name="Picture 3" descr="1 φλεβοκαθετήρας με αυτοκόλλητη ταινία&#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3637" y="1268760"/>
            <a:ext cx="2350831" cy="17631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196" name="Picture 4" descr="τοποθέτηση διάφανου αυτοκόλλητου επιθέματος στο σημείο φλεβοκέντηση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3636" y="3284984"/>
            <a:ext cx="2350831" cy="17631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Rectangle 8"/>
          <p:cNvSpPr/>
          <p:nvPr/>
        </p:nvSpPr>
        <p:spPr>
          <a:xfrm>
            <a:off x="6300075" y="5224926"/>
            <a:ext cx="2617954"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5"/>
              </a:rPr>
              <a:t>Viggo legen </a:t>
            </a:r>
            <a:r>
              <a:rPr lang="en-US" sz="1200" dirty="0" smtClean="0">
                <a:solidFill>
                  <a:prstClr val="black"/>
                </a:solidFill>
                <a:latin typeface="Calibri"/>
                <a:hlinkClick r:id="rId5"/>
              </a:rPr>
              <a:t>14</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rPr>
              <a:t>“</a:t>
            </a:r>
            <a:r>
              <a:rPr lang="en-US" sz="1200" dirty="0">
                <a:solidFill>
                  <a:prstClr val="black"/>
                </a:solidFill>
                <a:latin typeface="Calibri"/>
                <a:hlinkClick r:id="rId6"/>
              </a:rPr>
              <a:t>Viggo legen </a:t>
            </a:r>
            <a:r>
              <a:rPr lang="en-US" sz="1200" dirty="0" smtClean="0">
                <a:solidFill>
                  <a:prstClr val="black"/>
                </a:solidFill>
                <a:latin typeface="Calibri"/>
                <a:hlinkClick r:id="rId6"/>
              </a:rPr>
              <a:t>15</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 από</a:t>
            </a:r>
            <a:r>
              <a:rPr lang="en-US" sz="1200" dirty="0">
                <a:solidFill>
                  <a:prstClr val="black">
                    <a:lumMod val="65000"/>
                    <a:lumOff val="35000"/>
                  </a:prstClr>
                </a:solidFill>
                <a:latin typeface="Calibri"/>
              </a:rPr>
              <a:t> </a:t>
            </a:r>
            <a:r>
              <a:rPr lang="en-US" sz="1200" dirty="0">
                <a:solidFill>
                  <a:prstClr val="black"/>
                </a:solidFill>
                <a:latin typeface="Calibri"/>
                <a:hlinkClick r:id="rId7" tooltip="Benutzer:HoRaMi"/>
              </a:rPr>
              <a:t>HoRaMi</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8"/>
              </a:rPr>
              <a:t>GNU Free Documentation License</a:t>
            </a:r>
            <a:endParaRPr lang="en-US" sz="1200" dirty="0">
              <a:solidFill>
                <a:prstClr val="black"/>
              </a:solidFill>
              <a:latin typeface="Calibri"/>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39537926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Χορήγηση ενδοφλέβιας θεραπείας</a:t>
            </a:r>
            <a:endParaRPr lang="el-GR" dirty="0"/>
          </a:p>
        </p:txBody>
      </p:sp>
      <p:pic>
        <p:nvPicPr>
          <p:cNvPr id="80900" name="Picture 4" descr="χορήγηση φαρμακευτικού διαλύματος μέσω φλεβοκαθετήρα"/>
          <p:cNvPicPr>
            <a:picLocks noChangeAspect="1" noChangeArrowheads="1"/>
          </p:cNvPicPr>
          <p:nvPr/>
        </p:nvPicPr>
        <p:blipFill>
          <a:blip r:embed="rId3" cstate="print"/>
          <a:srcRect/>
          <a:stretch>
            <a:fillRect/>
          </a:stretch>
        </p:blipFill>
        <p:spPr bwMode="auto">
          <a:xfrm>
            <a:off x="2195736" y="1268760"/>
            <a:ext cx="4496980" cy="45811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5"/>
          <p:cNvSpPr/>
          <p:nvPr/>
        </p:nvSpPr>
        <p:spPr>
          <a:xfrm>
            <a:off x="1979712" y="5954796"/>
            <a:ext cx="4472003"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“ICU IV 1”, </a:t>
            </a:r>
            <a:r>
              <a:rPr lang="el-GR" sz="1200" dirty="0" smtClean="0">
                <a:solidFill>
                  <a:prstClr val="black">
                    <a:lumMod val="65000"/>
                    <a:lumOff val="35000"/>
                  </a:prstClr>
                </a:solidFill>
                <a:latin typeface="Calibri"/>
              </a:rPr>
              <a:t> από </a:t>
            </a:r>
            <a:r>
              <a:rPr lang="en-US" sz="1200" dirty="0" smtClean="0">
                <a:solidFill>
                  <a:prstClr val="black">
                    <a:lumMod val="65000"/>
                    <a:lumOff val="35000"/>
                  </a:prstClr>
                </a:solidFill>
                <a:latin typeface="Calibri"/>
                <a:hlinkClick r:id="rId4"/>
              </a:rPr>
              <a:t>Calleamanecer</a:t>
            </a:r>
            <a:r>
              <a:rPr lang="el-GR" sz="1200" dirty="0" smtClean="0">
                <a:solidFill>
                  <a:prstClr val="black">
                    <a:lumMod val="65000"/>
                    <a:lumOff val="35000"/>
                  </a:prstClr>
                </a:solidFill>
                <a:latin typeface="Calibri"/>
              </a:rPr>
              <a:t> διαθέσιμο με άδεια</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hlinkClick r:id="rId5"/>
              </a:rPr>
              <a:t>CC BY-SA 3.0</a:t>
            </a:r>
            <a:endParaRPr lang="en-US" sz="1200" dirty="0">
              <a:solidFill>
                <a:prstClr val="black">
                  <a:lumMod val="65000"/>
                  <a:lumOff val="35000"/>
                </a:prstClr>
              </a:solidFill>
              <a:latin typeface="Calibri"/>
            </a:endParaRP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38743659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Αυτοκόλλητα επιθέματα</a:t>
            </a:r>
          </a:p>
        </p:txBody>
      </p:sp>
      <p:sp>
        <p:nvSpPr>
          <p:cNvPr id="7" name="Rectangle 6"/>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pic>
        <p:nvPicPr>
          <p:cNvPr id="5123" name="Picture 3" descr="τοποθέτηση αυτοκόλλητου επιθέματος στο σημείο φλεβοκέντηση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1556792"/>
            <a:ext cx="2051200" cy="1884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 name="Rectangle 13"/>
          <p:cNvSpPr/>
          <p:nvPr/>
        </p:nvSpPr>
        <p:spPr>
          <a:xfrm>
            <a:off x="1691681" y="3441678"/>
            <a:ext cx="2051200" cy="461665"/>
          </a:xfrm>
          <a:prstGeom prst="rect">
            <a:avLst/>
          </a:prstGeom>
        </p:spPr>
        <p:txBody>
          <a:bodyPr wrap="square">
            <a:spAutoFit/>
          </a:bodyPr>
          <a:lstStyle/>
          <a:p>
            <a:pPr algn="ctr"/>
            <a:r>
              <a:rPr lang="en-US" sz="1200" dirty="0">
                <a:solidFill>
                  <a:prstClr val="black">
                    <a:lumMod val="65000"/>
                    <a:lumOff val="35000"/>
                  </a:prstClr>
                </a:solidFill>
                <a:latin typeface="Calibri"/>
                <a:hlinkClick r:id="rId4"/>
              </a:rPr>
              <a:t>IV Peripheral Line Dressing</a:t>
            </a:r>
            <a:r>
              <a:rPr lang="en-US" sz="1200" dirty="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4"/>
              </a:rPr>
              <a:t>www.eiremed.ie</a:t>
            </a:r>
            <a:r>
              <a:rPr lang="en-US" sz="1200" dirty="0">
                <a:solidFill>
                  <a:prstClr val="black">
                    <a:lumMod val="65000"/>
                    <a:lumOff val="35000"/>
                  </a:prstClr>
                </a:solidFill>
                <a:latin typeface="Calibri"/>
                <a:hlinkClick r:id="rId4"/>
              </a:rPr>
              <a:t>/</a:t>
            </a:r>
            <a:endParaRPr lang="en-US" sz="1200" dirty="0">
              <a:solidFill>
                <a:prstClr val="black">
                  <a:lumMod val="65000"/>
                  <a:lumOff val="35000"/>
                </a:prstClr>
              </a:solidFill>
              <a:latin typeface="Calibri"/>
            </a:endParaRPr>
          </a:p>
        </p:txBody>
      </p:sp>
      <p:pic>
        <p:nvPicPr>
          <p:cNvPr id="5124" name="Picture 4" descr="τοποθέτηση αυτοκόλλητου επιθέματος στο σημείο φλεβοκέντησης"/>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671"/>
          <a:stretch/>
        </p:blipFill>
        <p:spPr bwMode="auto">
          <a:xfrm>
            <a:off x="5076056" y="1556792"/>
            <a:ext cx="2813554" cy="1884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5361469" y="3441679"/>
            <a:ext cx="2242727" cy="461665"/>
          </a:xfrm>
          <a:prstGeom prst="rect">
            <a:avLst/>
          </a:prstGeom>
        </p:spPr>
        <p:txBody>
          <a:bodyPr wrap="square">
            <a:spAutoFit/>
          </a:bodyPr>
          <a:lstStyle/>
          <a:p>
            <a:pPr algn="ctr"/>
            <a:r>
              <a:rPr lang="en-US" sz="1200" dirty="0">
                <a:solidFill>
                  <a:prstClr val="black">
                    <a:lumMod val="65000"/>
                    <a:lumOff val="35000"/>
                  </a:prstClr>
                </a:solidFill>
                <a:latin typeface="Calibri"/>
                <a:hlinkClick r:id="rId6"/>
              </a:rPr>
              <a:t>Sterile I.V. Cannula Dressing</a:t>
            </a:r>
            <a:r>
              <a:rPr lang="en-US" sz="1200" dirty="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7"/>
              </a:rPr>
              <a:t>essentialinklimited.com</a:t>
            </a:r>
            <a:endParaRPr lang="en-US" sz="1200" dirty="0">
              <a:solidFill>
                <a:prstClr val="black">
                  <a:lumMod val="65000"/>
                  <a:lumOff val="35000"/>
                </a:prstClr>
              </a:solidFill>
              <a:latin typeface="Calibri"/>
            </a:endParaRPr>
          </a:p>
        </p:txBody>
      </p:sp>
      <p:pic>
        <p:nvPicPr>
          <p:cNvPr id="5122" name="Picture 2" descr="τοποθέτηση διάφανου αυτοκόλλητου επιθέματος στο σημείο φλεβοκέντησης"/>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36749" y="4149080"/>
            <a:ext cx="3070502" cy="2088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Rectangle 11"/>
          <p:cNvSpPr/>
          <p:nvPr/>
        </p:nvSpPr>
        <p:spPr>
          <a:xfrm>
            <a:off x="3450636" y="6241103"/>
            <a:ext cx="2242727" cy="461665"/>
          </a:xfrm>
          <a:prstGeom prst="rect">
            <a:avLst/>
          </a:prstGeom>
        </p:spPr>
        <p:txBody>
          <a:bodyPr wrap="square">
            <a:spAutoFit/>
          </a:bodyPr>
          <a:lstStyle/>
          <a:p>
            <a:pPr algn="ctr"/>
            <a:r>
              <a:rPr lang="en-US" sz="1200" dirty="0" smtClean="0">
                <a:solidFill>
                  <a:prstClr val="black">
                    <a:lumMod val="65000"/>
                    <a:lumOff val="35000"/>
                  </a:prstClr>
                </a:solidFill>
                <a:latin typeface="Calibri"/>
                <a:hlinkClick r:id="rId9"/>
              </a:rPr>
              <a:t>Transparent </a:t>
            </a:r>
            <a:r>
              <a:rPr lang="en-US" sz="1200" dirty="0">
                <a:solidFill>
                  <a:prstClr val="black">
                    <a:lumMod val="65000"/>
                    <a:lumOff val="35000"/>
                  </a:prstClr>
                </a:solidFill>
                <a:latin typeface="Calibri"/>
                <a:hlinkClick r:id="rId9"/>
              </a:rPr>
              <a:t>Film dressing for IV </a:t>
            </a:r>
            <a:r>
              <a:rPr lang="en-US" sz="1200" dirty="0" smtClean="0">
                <a:solidFill>
                  <a:prstClr val="black">
                    <a:lumMod val="65000"/>
                    <a:lumOff val="35000"/>
                  </a:prstClr>
                </a:solidFill>
                <a:latin typeface="Calibri"/>
                <a:hlinkClick r:id="rId9"/>
              </a:rPr>
              <a:t>Site</a:t>
            </a:r>
            <a:r>
              <a:rPr lang="en-US" sz="1200" dirty="0" smtClean="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9"/>
              </a:rPr>
              <a:t>celekta.en.ec21.com</a:t>
            </a:r>
            <a:endParaRPr lang="en-US" sz="1200" dirty="0">
              <a:solidFill>
                <a:prstClr val="black">
                  <a:lumMod val="65000"/>
                  <a:lumOff val="3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17719284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Βιβλιογραφία</a:t>
            </a:r>
            <a:endParaRPr lang="el-GR" dirty="0"/>
          </a:p>
        </p:txBody>
      </p:sp>
      <p:sp>
        <p:nvSpPr>
          <p:cNvPr id="3" name="Content Placeholder 2"/>
          <p:cNvSpPr>
            <a:spLocks noGrp="1"/>
          </p:cNvSpPr>
          <p:nvPr>
            <p:ph idx="1"/>
          </p:nvPr>
        </p:nvSpPr>
        <p:spPr>
          <a:xfrm>
            <a:off x="251520" y="1196752"/>
            <a:ext cx="8435280" cy="5400600"/>
          </a:xfrm>
        </p:spPr>
        <p:txBody>
          <a:bodyPr>
            <a:normAutofit lnSpcReduction="10000"/>
          </a:bodyPr>
          <a:lstStyle/>
          <a:p>
            <a:r>
              <a:rPr lang="en-GB" sz="2400" dirty="0" smtClean="0"/>
              <a:t>Endacott R, Jevon  P, and Cooper P (2009) Clinical Nursing Skills Core and Advanced. </a:t>
            </a:r>
            <a:r>
              <a:rPr lang="el-GR" sz="2400" dirty="0" smtClean="0"/>
              <a:t>Oxford University Press, Oxford</a:t>
            </a:r>
            <a:r>
              <a:rPr lang="en-US" sz="2400" dirty="0" smtClean="0"/>
              <a:t>.</a:t>
            </a:r>
            <a:endParaRPr lang="el-GR" sz="2400" u="sng" dirty="0" smtClean="0"/>
          </a:p>
          <a:p>
            <a:pPr lvl="0"/>
            <a:r>
              <a:rPr lang="en-GB" sz="2400" dirty="0" smtClean="0"/>
              <a:t>Ignatavicious</a:t>
            </a:r>
            <a:r>
              <a:rPr lang="el-GR" sz="2400" dirty="0" smtClean="0"/>
              <a:t>, </a:t>
            </a:r>
            <a:r>
              <a:rPr lang="en-GB" sz="2400" dirty="0" smtClean="0"/>
              <a:t>Workman</a:t>
            </a:r>
            <a:r>
              <a:rPr lang="el-GR" sz="2400" dirty="0" smtClean="0"/>
              <a:t> (2008) Παθολογική &amp; Χειρουγική Νοσηλευτική. Κριτική σκέψη για συνεργατική φροντίδα</a:t>
            </a:r>
            <a:r>
              <a:rPr lang="en-GB" sz="2400" dirty="0" smtClean="0"/>
              <a:t> </a:t>
            </a:r>
            <a:r>
              <a:rPr lang="el-GR" sz="2400" dirty="0" smtClean="0"/>
              <a:t>(Επ. Ελ. Έκδοσης Βασιλειάδου Α), Εκδόσεις ΒΗΤΑ, Αθήνα.</a:t>
            </a:r>
          </a:p>
          <a:p>
            <a:pPr lvl="0"/>
            <a:r>
              <a:rPr lang="en-GB" sz="2400" u="sng" dirty="0" smtClean="0">
                <a:hlinkClick r:id="rId2"/>
              </a:rPr>
              <a:t>Lynn</a:t>
            </a:r>
            <a:r>
              <a:rPr lang="en-GB" sz="2400" dirty="0" smtClean="0"/>
              <a:t> P</a:t>
            </a:r>
            <a:r>
              <a:rPr lang="el-GR" sz="2400" dirty="0" smtClean="0"/>
              <a:t>. (2012) Κλινικές νοσηλευτικές δεξιότητες και νοσηλευτική διεργασία Έγχρωμος άτλας. Ιατρικές Εκδόσεις Π. Χ. Πασχαλίδης, Αθήνα</a:t>
            </a:r>
            <a:r>
              <a:rPr lang="en-US" sz="2400" dirty="0" smtClean="0"/>
              <a:t>.</a:t>
            </a:r>
            <a:endParaRPr lang="el-GR" sz="2400" dirty="0" smtClean="0"/>
          </a:p>
          <a:p>
            <a:pPr lvl="0"/>
            <a:r>
              <a:rPr lang="en-US" sz="2400" dirty="0" smtClean="0"/>
              <a:t>Dougherty L (2008) Peripheral cannulation. Nursing Standard. 22, 52, 49-56.</a:t>
            </a:r>
            <a:endParaRPr lang="el-GR" sz="2400" dirty="0" smtClean="0"/>
          </a:p>
          <a:p>
            <a:pPr lvl="0"/>
            <a:r>
              <a:rPr lang="en-US" sz="2400" dirty="0" smtClean="0"/>
              <a:t>Ingram P, Lavery I (2007) Peripheral intravenous cannulation: safe insertion and removal technique. Nursing Standard. 22, 1, 44-48.</a:t>
            </a:r>
            <a:endParaRPr lang="el-GR" sz="2400" dirty="0" smtClean="0"/>
          </a:p>
          <a:p>
            <a:pPr lvl="0"/>
            <a:r>
              <a:rPr lang="en-US" sz="2400" dirty="0" smtClean="0"/>
              <a:t>Lavery I, Ingram P (2006) Prevention of infection in peripheral intravenous devices. Nursing Standard. 20, 49, 49-56.</a:t>
            </a:r>
            <a:endParaRPr lang="el-GR" sz="2400" dirty="0" smtClean="0"/>
          </a:p>
        </p:txBody>
      </p:sp>
      <p:sp>
        <p:nvSpPr>
          <p:cNvPr id="5" name="Rectangle 4"/>
          <p:cNvSpPr/>
          <p:nvPr/>
        </p:nvSpPr>
        <p:spPr>
          <a:xfrm>
            <a:off x="359532" y="883192"/>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7575783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Στυλιανός Παρισσόπουλος 201</a:t>
            </a:r>
            <a:r>
              <a:rPr lang="en-US" sz="2000" dirty="0" smtClean="0"/>
              <a:t>3</a:t>
            </a:r>
            <a:r>
              <a:rPr lang="el-GR" sz="2000" dirty="0" smtClean="0"/>
              <a:t>. </a:t>
            </a:r>
            <a:r>
              <a:rPr lang="el-GR" sz="2000" dirty="0"/>
              <a:t>Στυλιανός Παρισσόπουλος. </a:t>
            </a:r>
            <a:r>
              <a:rPr lang="el-GR" sz="2000" dirty="0" smtClean="0"/>
              <a:t>«Παθολογική Νοσηλευτική Ι (Ε). Ενότητα 1</a:t>
            </a:r>
            <a:r>
              <a:rPr lang="en-US" sz="2000" dirty="0" smtClean="0"/>
              <a:t>:</a:t>
            </a:r>
            <a:r>
              <a:rPr lang="el-GR" sz="2000" dirty="0" smtClean="0"/>
              <a:t> </a:t>
            </a:r>
            <a:r>
              <a:rPr lang="el-GR" sz="2000" dirty="0"/>
              <a:t>Εισαγωγή περιφερικού φλεβοκαθετήρα </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8735839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2546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Ενδείξεις</a:t>
            </a:r>
          </a:p>
        </p:txBody>
      </p:sp>
      <p:sp>
        <p:nvSpPr>
          <p:cNvPr id="6" name="Rectangle 5"/>
          <p:cNvSpPr/>
          <p:nvPr/>
        </p:nvSpPr>
        <p:spPr>
          <a:xfrm>
            <a:off x="359532" y="926791"/>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3" name="Content Placeholder 2"/>
          <p:cNvSpPr>
            <a:spLocks noGrp="1"/>
          </p:cNvSpPr>
          <p:nvPr>
            <p:ph idx="1"/>
          </p:nvPr>
        </p:nvSpPr>
        <p:spPr>
          <a:xfrm>
            <a:off x="457200" y="1196752"/>
            <a:ext cx="8229600" cy="3888432"/>
          </a:xfrm>
        </p:spPr>
        <p:txBody>
          <a:bodyPr/>
          <a:lstStyle/>
          <a:p>
            <a:pPr>
              <a:spcBef>
                <a:spcPts val="4200"/>
              </a:spcBef>
            </a:pPr>
            <a:r>
              <a:rPr lang="el-GR" sz="2400" dirty="0"/>
              <a:t>Διατήρηση ισορροπίας υγρών και </a:t>
            </a:r>
            <a:r>
              <a:rPr lang="el-GR" sz="2400" dirty="0" smtClean="0"/>
              <a:t>ηλεκτρολυτών</a:t>
            </a:r>
            <a:r>
              <a:rPr lang="en-US" sz="2400" dirty="0" smtClean="0"/>
              <a:t>,</a:t>
            </a:r>
            <a:endParaRPr lang="el-GR" sz="2400" dirty="0"/>
          </a:p>
          <a:p>
            <a:pPr>
              <a:spcBef>
                <a:spcPts val="4200"/>
              </a:spcBef>
            </a:pPr>
            <a:r>
              <a:rPr lang="el-GR" sz="2400" dirty="0"/>
              <a:t>Αποκατάσταση και διόρθωση ηλεκτρολυτικών </a:t>
            </a:r>
            <a:r>
              <a:rPr lang="el-GR" sz="2400" dirty="0" smtClean="0"/>
              <a:t>διαταραχών</a:t>
            </a:r>
            <a:r>
              <a:rPr lang="en-US" sz="2400" dirty="0" smtClean="0"/>
              <a:t>,</a:t>
            </a:r>
            <a:endParaRPr lang="el-GR" sz="2400" dirty="0"/>
          </a:p>
          <a:p>
            <a:pPr>
              <a:spcBef>
                <a:spcPts val="4200"/>
              </a:spcBef>
            </a:pPr>
            <a:r>
              <a:rPr lang="el-GR" sz="2400" dirty="0"/>
              <a:t>Αναπλήρωση υγρών, φαρμάκων και αίματος σε επείγουσες </a:t>
            </a:r>
            <a:r>
              <a:rPr lang="el-GR" sz="2400" dirty="0" smtClean="0"/>
              <a:t>περιπτώσεις</a:t>
            </a:r>
            <a:r>
              <a:rPr lang="en-US" sz="2400" dirty="0" smtClean="0"/>
              <a:t>,</a:t>
            </a:r>
            <a:endParaRPr lang="el-GR" sz="2400" dirty="0"/>
          </a:p>
          <a:p>
            <a:pPr>
              <a:spcBef>
                <a:spcPts val="4200"/>
              </a:spcBef>
            </a:pPr>
            <a:r>
              <a:rPr lang="el-GR" sz="2400" dirty="0"/>
              <a:t>Άμεση φλεβική </a:t>
            </a:r>
            <a:r>
              <a:rPr lang="el-GR" sz="2400" dirty="0" smtClean="0"/>
              <a:t>προσπέλαση</a:t>
            </a:r>
            <a:r>
              <a:rPr lang="en-US" sz="2400" dirty="0" smtClean="0"/>
              <a:t>.</a:t>
            </a:r>
            <a:endParaRPr lang="el-GR" sz="2400" dirty="0"/>
          </a:p>
          <a:p>
            <a:endParaRPr lang="el-GR" dirty="0"/>
          </a:p>
        </p:txBody>
      </p:sp>
      <p:sp>
        <p:nvSpPr>
          <p:cNvPr id="5" name="Rectangle 4"/>
          <p:cNvSpPr/>
          <p:nvPr/>
        </p:nvSpPr>
        <p:spPr>
          <a:xfrm>
            <a:off x="5724128" y="5157192"/>
            <a:ext cx="2304256" cy="400110"/>
          </a:xfrm>
          <a:prstGeom prst="rect">
            <a:avLst/>
          </a:prstGeom>
        </p:spPr>
        <p:txBody>
          <a:bodyPr wrap="square">
            <a:spAutoFit/>
          </a:bodyPr>
          <a:lstStyle/>
          <a:p>
            <a:r>
              <a:rPr lang="en-US" sz="2000" dirty="0">
                <a:solidFill>
                  <a:prstClr val="black"/>
                </a:solidFill>
                <a:latin typeface="Calibri"/>
              </a:rPr>
              <a:t>(Iggulden 1999)</a:t>
            </a:r>
          </a:p>
        </p:txBody>
      </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30668745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dirty="0"/>
              <a:t>Όγκοι των διαμερισμάτων του </a:t>
            </a:r>
            <a:r>
              <a:rPr lang="el-GR" dirty="0" smtClean="0"/>
              <a:t>σώματος </a:t>
            </a:r>
            <a:br>
              <a:rPr lang="el-GR" dirty="0" smtClean="0"/>
            </a:br>
            <a:r>
              <a:rPr lang="el-GR" sz="3200" b="0" dirty="0" smtClean="0"/>
              <a:t>(1 από 3)</a:t>
            </a:r>
            <a:endParaRPr lang="el-GR" sz="3200" b="0" dirty="0"/>
          </a:p>
        </p:txBody>
      </p:sp>
      <p:sp>
        <p:nvSpPr>
          <p:cNvPr id="14" name="Rectangle 13"/>
          <p:cNvSpPr/>
          <p:nvPr/>
        </p:nvSpPr>
        <p:spPr>
          <a:xfrm>
            <a:off x="359532" y="1124744"/>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 name="Rounded Rectangle 4"/>
          <p:cNvSpPr/>
          <p:nvPr/>
        </p:nvSpPr>
        <p:spPr>
          <a:xfrm>
            <a:off x="291952" y="2522796"/>
            <a:ext cx="2304256" cy="288032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prstClr val="black"/>
                </a:solidFill>
              </a:rPr>
              <a:t>Ενδοκυττάριο</a:t>
            </a:r>
          </a:p>
          <a:p>
            <a:pPr algn="ctr"/>
            <a:r>
              <a:rPr lang="el-GR" sz="2400" dirty="0" smtClean="0">
                <a:solidFill>
                  <a:prstClr val="black"/>
                </a:solidFill>
              </a:rPr>
              <a:t>2/3 συνολικού όγκου νερού 23 </a:t>
            </a:r>
            <a:r>
              <a:rPr lang="en-US" sz="2400" dirty="0" smtClean="0">
                <a:solidFill>
                  <a:prstClr val="black"/>
                </a:solidFill>
              </a:rPr>
              <a:t>L</a:t>
            </a:r>
            <a:endParaRPr lang="el-GR" sz="2400" dirty="0">
              <a:solidFill>
                <a:prstClr val="black"/>
              </a:solidFill>
            </a:endParaRPr>
          </a:p>
        </p:txBody>
      </p:sp>
      <p:sp>
        <p:nvSpPr>
          <p:cNvPr id="6" name="Left-Right Arrow 5"/>
          <p:cNvSpPr/>
          <p:nvPr/>
        </p:nvSpPr>
        <p:spPr>
          <a:xfrm>
            <a:off x="2534464" y="5223096"/>
            <a:ext cx="792088" cy="360040"/>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7" name="Rectangle 6"/>
          <p:cNvSpPr/>
          <p:nvPr/>
        </p:nvSpPr>
        <p:spPr>
          <a:xfrm>
            <a:off x="3058053" y="3946196"/>
            <a:ext cx="2520280" cy="1200329"/>
          </a:xfrm>
          <a:prstGeom prst="rect">
            <a:avLst/>
          </a:prstGeom>
        </p:spPr>
        <p:txBody>
          <a:bodyPr wrap="square">
            <a:spAutoFit/>
          </a:bodyPr>
          <a:lstStyle/>
          <a:p>
            <a:pPr algn="ctr"/>
            <a:r>
              <a:rPr lang="el-GR" sz="2400" b="1" dirty="0">
                <a:solidFill>
                  <a:prstClr val="black"/>
                </a:solidFill>
                <a:latin typeface="Calibri"/>
              </a:rPr>
              <a:t>Μεσοκυττάριο</a:t>
            </a:r>
          </a:p>
          <a:p>
            <a:pPr algn="ctr"/>
            <a:r>
              <a:rPr lang="el-GR" sz="2400" dirty="0">
                <a:solidFill>
                  <a:prstClr val="black"/>
                </a:solidFill>
                <a:latin typeface="Calibri"/>
              </a:rPr>
              <a:t>(διάμεσος χώρος)</a:t>
            </a:r>
          </a:p>
          <a:p>
            <a:pPr algn="ctr"/>
            <a:r>
              <a:rPr lang="el-GR" sz="2400" dirty="0">
                <a:solidFill>
                  <a:prstClr val="black"/>
                </a:solidFill>
                <a:latin typeface="Calibri"/>
              </a:rPr>
              <a:t>12</a:t>
            </a:r>
            <a:r>
              <a:rPr lang="en-US" sz="2400" dirty="0">
                <a:solidFill>
                  <a:prstClr val="black"/>
                </a:solidFill>
                <a:latin typeface="Calibri"/>
              </a:rPr>
              <a:t>L</a:t>
            </a:r>
          </a:p>
        </p:txBody>
      </p:sp>
      <p:sp>
        <p:nvSpPr>
          <p:cNvPr id="9" name="Left-Right Arrow 8"/>
          <p:cNvSpPr/>
          <p:nvPr/>
        </p:nvSpPr>
        <p:spPr>
          <a:xfrm>
            <a:off x="5451980" y="5223096"/>
            <a:ext cx="792088" cy="360040"/>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0" name="Oval 9"/>
          <p:cNvSpPr/>
          <p:nvPr/>
        </p:nvSpPr>
        <p:spPr>
          <a:xfrm>
            <a:off x="5749476" y="2989288"/>
            <a:ext cx="2883572" cy="2245200"/>
          </a:xfrm>
          <a:prstGeom prst="ellipse">
            <a:avLst/>
          </a:prstGeom>
          <a:solidFill>
            <a:srgbClr val="F7EAE9"/>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prstClr val="black"/>
                </a:solidFill>
              </a:rPr>
              <a:t>Ενδαγγειακό </a:t>
            </a:r>
          </a:p>
          <a:p>
            <a:pPr algn="ctr"/>
            <a:r>
              <a:rPr lang="el-GR" sz="2400" dirty="0" smtClean="0">
                <a:solidFill>
                  <a:prstClr val="black"/>
                </a:solidFill>
              </a:rPr>
              <a:t>5</a:t>
            </a:r>
            <a:r>
              <a:rPr lang="en-US" sz="2400" dirty="0" smtClean="0">
                <a:solidFill>
                  <a:prstClr val="black"/>
                </a:solidFill>
              </a:rPr>
              <a:t>L</a:t>
            </a:r>
            <a:endParaRPr lang="el-GR" sz="2400" dirty="0">
              <a:solidFill>
                <a:prstClr val="black"/>
              </a:solidFill>
            </a:endParaRPr>
          </a:p>
        </p:txBody>
      </p:sp>
      <p:sp>
        <p:nvSpPr>
          <p:cNvPr id="11" name="Left Brace 10"/>
          <p:cNvSpPr/>
          <p:nvPr/>
        </p:nvSpPr>
        <p:spPr>
          <a:xfrm rot="5400000">
            <a:off x="5245420" y="99872"/>
            <a:ext cx="1008112" cy="4845848"/>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solidFill>
                <a:prstClr val="black"/>
              </a:solidFill>
            </a:endParaRPr>
          </a:p>
        </p:txBody>
      </p:sp>
      <p:sp>
        <p:nvSpPr>
          <p:cNvPr id="12" name="Rectangle 11"/>
          <p:cNvSpPr/>
          <p:nvPr/>
        </p:nvSpPr>
        <p:spPr>
          <a:xfrm>
            <a:off x="4644008" y="1412775"/>
            <a:ext cx="2408032" cy="461665"/>
          </a:xfrm>
          <a:prstGeom prst="rect">
            <a:avLst/>
          </a:prstGeom>
        </p:spPr>
        <p:txBody>
          <a:bodyPr wrap="none">
            <a:spAutoFit/>
          </a:bodyPr>
          <a:lstStyle/>
          <a:p>
            <a:r>
              <a:rPr lang="el-GR" sz="2400" b="1" dirty="0">
                <a:solidFill>
                  <a:prstClr val="black"/>
                </a:solidFill>
                <a:latin typeface="Calibri"/>
              </a:rPr>
              <a:t>Εξωκυττάριο:</a:t>
            </a:r>
            <a:r>
              <a:rPr lang="el-GR" sz="2400" dirty="0">
                <a:solidFill>
                  <a:prstClr val="black"/>
                </a:solidFill>
                <a:latin typeface="Calibri"/>
              </a:rPr>
              <a:t> 1/3</a:t>
            </a:r>
          </a:p>
        </p:txBody>
      </p:sp>
      <p:sp>
        <p:nvSpPr>
          <p:cNvPr id="13" name="Rectangle 12"/>
          <p:cNvSpPr/>
          <p:nvPr/>
        </p:nvSpPr>
        <p:spPr>
          <a:xfrm>
            <a:off x="2339752" y="5733256"/>
            <a:ext cx="4319901" cy="461665"/>
          </a:xfrm>
          <a:prstGeom prst="rect">
            <a:avLst/>
          </a:prstGeom>
        </p:spPr>
        <p:txBody>
          <a:bodyPr wrap="none">
            <a:spAutoFit/>
          </a:bodyPr>
          <a:lstStyle/>
          <a:p>
            <a:r>
              <a:rPr lang="el-GR" sz="2400" dirty="0">
                <a:solidFill>
                  <a:prstClr val="black"/>
                </a:solidFill>
                <a:latin typeface="Calibri"/>
              </a:rPr>
              <a:t>Μετακίνηση υγρών: Ομοιόσταση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2939484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dirty="0"/>
              <a:t>Όγκοι των διαμερισμάτων του </a:t>
            </a:r>
            <a:r>
              <a:rPr lang="el-GR" dirty="0" smtClean="0"/>
              <a:t>σώματος</a:t>
            </a:r>
            <a:br>
              <a:rPr lang="el-GR" dirty="0" smtClean="0"/>
            </a:br>
            <a:r>
              <a:rPr lang="el-GR" sz="3200" b="0" dirty="0" smtClean="0"/>
              <a:t>(2 από 3)</a:t>
            </a:r>
            <a:endParaRPr lang="el-GR" sz="3200" b="0" dirty="0"/>
          </a:p>
        </p:txBody>
      </p:sp>
      <p:sp>
        <p:nvSpPr>
          <p:cNvPr id="10" name="Rectangle 9"/>
          <p:cNvSpPr/>
          <p:nvPr/>
        </p:nvSpPr>
        <p:spPr>
          <a:xfrm>
            <a:off x="359532" y="1124744"/>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916832"/>
            <a:ext cx="7510923" cy="473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3563888" y="1628800"/>
            <a:ext cx="1872208" cy="8640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36096" y="1628800"/>
            <a:ext cx="1296144" cy="10164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661251" y="1205278"/>
            <a:ext cx="3613938" cy="461665"/>
          </a:xfrm>
          <a:prstGeom prst="rect">
            <a:avLst/>
          </a:prstGeom>
        </p:spPr>
        <p:txBody>
          <a:bodyPr wrap="none">
            <a:spAutoFit/>
          </a:bodyPr>
          <a:lstStyle/>
          <a:p>
            <a:r>
              <a:rPr lang="el-GR" sz="2400" b="1" dirty="0">
                <a:solidFill>
                  <a:prstClr val="black"/>
                </a:solidFill>
                <a:latin typeface="Calibri"/>
              </a:rPr>
              <a:t>Ενδοκυττάριος χώρος  23 </a:t>
            </a:r>
            <a:r>
              <a:rPr lang="en-US" sz="2400" b="1" dirty="0">
                <a:solidFill>
                  <a:prstClr val="black"/>
                </a:solidFill>
                <a:latin typeface="Calibri"/>
              </a:rPr>
              <a:t>L</a:t>
            </a:r>
          </a:p>
        </p:txBody>
      </p:sp>
      <p:sp>
        <p:nvSpPr>
          <p:cNvPr id="12" name="Rectangle 11"/>
          <p:cNvSpPr/>
          <p:nvPr/>
        </p:nvSpPr>
        <p:spPr>
          <a:xfrm>
            <a:off x="2843808" y="4437112"/>
            <a:ext cx="3730380" cy="461665"/>
          </a:xfrm>
          <a:prstGeom prst="rect">
            <a:avLst/>
          </a:prstGeom>
        </p:spPr>
        <p:txBody>
          <a:bodyPr wrap="none">
            <a:spAutoFit/>
          </a:bodyPr>
          <a:lstStyle/>
          <a:p>
            <a:r>
              <a:rPr lang="el-GR" sz="2400" b="1" dirty="0">
                <a:solidFill>
                  <a:prstClr val="black"/>
                </a:solidFill>
                <a:latin typeface="Calibri"/>
              </a:rPr>
              <a:t>Μεσοκυττάριος χώρος 12 </a:t>
            </a:r>
            <a:r>
              <a:rPr lang="en-US" sz="2400" b="1" dirty="0">
                <a:solidFill>
                  <a:prstClr val="black"/>
                </a:solidFill>
                <a:latin typeface="Calibri"/>
              </a:rPr>
              <a:t>L </a:t>
            </a:r>
          </a:p>
        </p:txBody>
      </p:sp>
      <p:sp>
        <p:nvSpPr>
          <p:cNvPr id="14" name="Flowchart: Direct Access Storage 13"/>
          <p:cNvSpPr/>
          <p:nvPr/>
        </p:nvSpPr>
        <p:spPr>
          <a:xfrm>
            <a:off x="1223392" y="5415153"/>
            <a:ext cx="6553200" cy="996950"/>
          </a:xfrm>
          <a:prstGeom prst="flowChartMagneticDrum">
            <a:avLst/>
          </a:prstGeom>
          <a:solidFill>
            <a:srgbClr val="F7EAE9">
              <a:alpha val="8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tabLst>
                <a:tab pos="536575" algn="l"/>
              </a:tabLst>
              <a:defRPr/>
            </a:pPr>
            <a:r>
              <a:rPr lang="el-GR" sz="2400" b="1" dirty="0">
                <a:solidFill>
                  <a:srgbClr val="0D0D0D"/>
                </a:solidFill>
              </a:rPr>
              <a:t>Ενδαγγειακός χώρος</a:t>
            </a:r>
            <a:r>
              <a:rPr lang="en-GB" sz="2400" b="1" dirty="0">
                <a:solidFill>
                  <a:srgbClr val="0D0D0D"/>
                </a:solidFill>
              </a:rPr>
              <a:t> 5 L</a:t>
            </a:r>
            <a:endParaRPr lang="en-US" sz="2400" b="1" dirty="0">
              <a:solidFill>
                <a:srgbClr val="0D0D0D"/>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3994770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dirty="0"/>
              <a:t>Όγκοι των διαμερισμάτων του σώματος </a:t>
            </a:r>
            <a:r>
              <a:rPr lang="el-GR" dirty="0" smtClean="0"/>
              <a:t/>
            </a:r>
            <a:br>
              <a:rPr lang="el-GR" dirty="0" smtClean="0"/>
            </a:br>
            <a:r>
              <a:rPr lang="el-GR" sz="3200" b="0" dirty="0" smtClean="0"/>
              <a:t>(</a:t>
            </a:r>
            <a:r>
              <a:rPr lang="en-US" sz="3200" b="0" dirty="0" smtClean="0"/>
              <a:t>3</a:t>
            </a:r>
            <a:r>
              <a:rPr lang="el-GR" sz="3200" b="0" dirty="0" smtClean="0"/>
              <a:t> από 3)</a:t>
            </a:r>
            <a:endParaRPr lang="el-GR" sz="3200" b="0" dirty="0"/>
          </a:p>
        </p:txBody>
      </p:sp>
      <p:sp>
        <p:nvSpPr>
          <p:cNvPr id="5" name="Rectangle 4"/>
          <p:cNvSpPr/>
          <p:nvPr/>
        </p:nvSpPr>
        <p:spPr>
          <a:xfrm>
            <a:off x="359532" y="1124744"/>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403648" y="1268760"/>
            <a:ext cx="6264696" cy="5126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4114876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012"/>
            <a:ext cx="8229600" cy="908720"/>
          </a:xfrm>
        </p:spPr>
        <p:txBody>
          <a:bodyPr>
            <a:normAutofit/>
          </a:bodyPr>
          <a:lstStyle/>
          <a:p>
            <a:r>
              <a:rPr lang="el-GR" dirty="0"/>
              <a:t>Ενδαγγειακό υγρό </a:t>
            </a:r>
          </a:p>
        </p:txBody>
      </p:sp>
      <p:sp>
        <p:nvSpPr>
          <p:cNvPr id="11" name="Rectangle 10"/>
          <p:cNvSpPr/>
          <p:nvPr/>
        </p:nvSpPr>
        <p:spPr>
          <a:xfrm>
            <a:off x="359532" y="1124744"/>
            <a:ext cx="8424936" cy="72008"/>
          </a:xfrm>
          <a:prstGeom prst="rect">
            <a:avLst/>
          </a:prstGeom>
          <a:solidFill>
            <a:srgbClr val="00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pic>
        <p:nvPicPr>
          <p:cNvPr id="4098" name="Picture 2" descr="φιαλίδια με αίμ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1340768"/>
            <a:ext cx="3098739" cy="42938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4" name="Rectangle 13"/>
          <p:cNvSpPr/>
          <p:nvPr/>
        </p:nvSpPr>
        <p:spPr>
          <a:xfrm>
            <a:off x="3383868" y="5688083"/>
            <a:ext cx="256636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lumMod val="65000"/>
                    <a:lumOff val="35000"/>
                  </a:prstClr>
                </a:solidFill>
                <a:latin typeface="Calibri"/>
                <a:hlinkClick r:id="rId3"/>
              </a:rPr>
              <a:t>Blut-EDTA</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 από </a:t>
            </a:r>
            <a:r>
              <a:rPr lang="en-US" sz="1200" dirty="0">
                <a:solidFill>
                  <a:prstClr val="black">
                    <a:lumMod val="65000"/>
                    <a:lumOff val="35000"/>
                  </a:prstClr>
                </a:solidFill>
                <a:latin typeface="Calibri"/>
                <a:hlinkClick r:id="rId4"/>
              </a:rPr>
              <a:t>Lennert B</a:t>
            </a:r>
            <a:r>
              <a:rPr lang="en-US" sz="1200" dirty="0">
                <a:solidFill>
                  <a:prstClr val="black">
                    <a:lumMod val="65000"/>
                    <a:lumOff val="35000"/>
                  </a:prstClr>
                </a:solidFill>
                <a:latin typeface="Calibri"/>
                <a:hlinkClick r:id="rId5"/>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6"/>
              </a:rPr>
              <a:t>CC BY-SA 3.0</a:t>
            </a:r>
            <a:endParaRPr lang="en-US" sz="1200" dirty="0">
              <a:solidFill>
                <a:prstClr val="black">
                  <a:lumMod val="65000"/>
                  <a:lumOff val="35000"/>
                </a:prstClr>
              </a:solidFill>
              <a:latin typeface="Calibri"/>
            </a:endParaRPr>
          </a:p>
        </p:txBody>
      </p:sp>
      <p:cxnSp>
        <p:nvCxnSpPr>
          <p:cNvPr id="6" name="Straight Arrow Connector 5"/>
          <p:cNvCxnSpPr/>
          <p:nvPr/>
        </p:nvCxnSpPr>
        <p:spPr>
          <a:xfrm>
            <a:off x="2267744" y="2636912"/>
            <a:ext cx="1584176" cy="576064"/>
          </a:xfrm>
          <a:prstGeom prst="straightConnector1">
            <a:avLst/>
          </a:prstGeom>
          <a:ln w="38100">
            <a:solidFill>
              <a:srgbClr val="82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37361" y="2406079"/>
            <a:ext cx="1630383" cy="461665"/>
          </a:xfrm>
          <a:prstGeom prst="rect">
            <a:avLst/>
          </a:prstGeom>
        </p:spPr>
        <p:txBody>
          <a:bodyPr wrap="none">
            <a:spAutoFit/>
          </a:bodyPr>
          <a:lstStyle/>
          <a:p>
            <a:r>
              <a:rPr lang="el-GR" sz="2400" dirty="0">
                <a:solidFill>
                  <a:prstClr val="black"/>
                </a:solidFill>
                <a:latin typeface="Calibri"/>
              </a:rPr>
              <a:t>Πλάσμα: 3</a:t>
            </a:r>
            <a:r>
              <a:rPr lang="en-US" sz="2400" dirty="0">
                <a:solidFill>
                  <a:prstClr val="black"/>
                </a:solidFill>
                <a:latin typeface="Calibri"/>
              </a:rPr>
              <a:t>L</a:t>
            </a:r>
          </a:p>
        </p:txBody>
      </p:sp>
      <p:cxnSp>
        <p:nvCxnSpPr>
          <p:cNvPr id="10" name="Straight Arrow Connector 9"/>
          <p:cNvCxnSpPr/>
          <p:nvPr/>
        </p:nvCxnSpPr>
        <p:spPr>
          <a:xfrm>
            <a:off x="2195736" y="4059070"/>
            <a:ext cx="2376264" cy="18002"/>
          </a:xfrm>
          <a:prstGeom prst="straightConnector1">
            <a:avLst/>
          </a:prstGeom>
          <a:ln w="38100">
            <a:solidFill>
              <a:srgbClr val="82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53721" y="3815994"/>
            <a:ext cx="1951527" cy="830997"/>
          </a:xfrm>
          <a:prstGeom prst="rect">
            <a:avLst/>
          </a:prstGeom>
        </p:spPr>
        <p:txBody>
          <a:bodyPr wrap="square">
            <a:spAutoFit/>
          </a:bodyPr>
          <a:lstStyle/>
          <a:p>
            <a:r>
              <a:rPr lang="el-GR" sz="2400" dirty="0" smtClean="0">
                <a:solidFill>
                  <a:prstClr val="black"/>
                </a:solidFill>
                <a:latin typeface="Calibri"/>
              </a:rPr>
              <a:t>Έμμορφα συστατικά</a:t>
            </a:r>
            <a:r>
              <a:rPr lang="el-GR" sz="2400" dirty="0">
                <a:solidFill>
                  <a:prstClr val="black"/>
                </a:solidFill>
                <a:latin typeface="Calibri"/>
              </a:rPr>
              <a:t>: 2</a:t>
            </a:r>
            <a:r>
              <a:rPr lang="en-US" sz="2400" dirty="0">
                <a:solidFill>
                  <a:prstClr val="black"/>
                </a:solidFill>
                <a:latin typeface="Calibri"/>
              </a:rPr>
              <a:t>L</a:t>
            </a:r>
          </a:p>
        </p:txBody>
      </p:sp>
      <p:sp>
        <p:nvSpPr>
          <p:cNvPr id="17" name="Right Brace 16"/>
          <p:cNvSpPr/>
          <p:nvPr/>
        </p:nvSpPr>
        <p:spPr>
          <a:xfrm>
            <a:off x="6295596" y="3212976"/>
            <a:ext cx="533400" cy="1828800"/>
          </a:xfrm>
          <a:prstGeom prst="rightBrace">
            <a:avLst/>
          </a:prstGeom>
          <a:ln w="38100">
            <a:solidFill>
              <a:srgbClr val="820000"/>
            </a:solidFill>
          </a:ln>
        </p:spPr>
        <p:style>
          <a:lnRef idx="1">
            <a:schemeClr val="accent1"/>
          </a:lnRef>
          <a:fillRef idx="0">
            <a:schemeClr val="accent1"/>
          </a:fillRef>
          <a:effectRef idx="0">
            <a:schemeClr val="accent1"/>
          </a:effectRef>
          <a:fontRef idx="minor">
            <a:schemeClr val="tx1"/>
          </a:fontRef>
        </p:style>
        <p:txBody>
          <a:bodyPr anchor="ctr"/>
          <a:lstStyle>
            <a:defPPr>
              <a:defRPr lang="el-GR"/>
            </a:defPPr>
            <a:lvl1pPr algn="l" rtl="0" fontAlgn="base">
              <a:spcBef>
                <a:spcPct val="0"/>
              </a:spcBef>
              <a:spcAft>
                <a:spcPct val="0"/>
              </a:spcAft>
              <a:defRPr sz="1400" kern="1200">
                <a:solidFill>
                  <a:schemeClr val="tx1"/>
                </a:solidFill>
                <a:latin typeface="+mn-lt"/>
                <a:ea typeface="+mn-ea"/>
                <a:cs typeface="+mn-cs"/>
              </a:defRPr>
            </a:lvl1pPr>
            <a:lvl2pPr marL="457200" algn="l" rtl="0" fontAlgn="base">
              <a:spcBef>
                <a:spcPct val="0"/>
              </a:spcBef>
              <a:spcAft>
                <a:spcPct val="0"/>
              </a:spcAft>
              <a:defRPr sz="1400" kern="1200">
                <a:solidFill>
                  <a:schemeClr val="tx1"/>
                </a:solidFill>
                <a:latin typeface="+mn-lt"/>
                <a:ea typeface="+mn-ea"/>
                <a:cs typeface="+mn-cs"/>
              </a:defRPr>
            </a:lvl2pPr>
            <a:lvl3pPr marL="914400" algn="l" rtl="0" fontAlgn="base">
              <a:spcBef>
                <a:spcPct val="0"/>
              </a:spcBef>
              <a:spcAft>
                <a:spcPct val="0"/>
              </a:spcAft>
              <a:defRPr sz="1400" kern="1200">
                <a:solidFill>
                  <a:schemeClr val="tx1"/>
                </a:solidFill>
                <a:latin typeface="+mn-lt"/>
                <a:ea typeface="+mn-ea"/>
                <a:cs typeface="+mn-cs"/>
              </a:defRPr>
            </a:lvl3pPr>
            <a:lvl4pPr marL="1371600" algn="l" rtl="0" fontAlgn="base">
              <a:spcBef>
                <a:spcPct val="0"/>
              </a:spcBef>
              <a:spcAft>
                <a:spcPct val="0"/>
              </a:spcAft>
              <a:defRPr sz="1400" kern="1200">
                <a:solidFill>
                  <a:schemeClr val="tx1"/>
                </a:solidFill>
                <a:latin typeface="+mn-lt"/>
                <a:ea typeface="+mn-ea"/>
                <a:cs typeface="+mn-cs"/>
              </a:defRPr>
            </a:lvl4pPr>
            <a:lvl5pPr marL="1828800" algn="l" rtl="0" fontAlgn="base">
              <a:spcBef>
                <a:spcPct val="0"/>
              </a:spcBef>
              <a:spcAft>
                <a:spcPct val="0"/>
              </a:spcAft>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a:lstStyle>
          <a:p>
            <a:pPr algn="ctr">
              <a:defRPr/>
            </a:pPr>
            <a:endParaRPr lang="en-US" sz="1800" dirty="0">
              <a:solidFill>
                <a:prstClr val="black"/>
              </a:solidFill>
            </a:endParaRPr>
          </a:p>
        </p:txBody>
      </p:sp>
      <p:sp>
        <p:nvSpPr>
          <p:cNvPr id="16" name="Rectangle 15"/>
          <p:cNvSpPr/>
          <p:nvPr/>
        </p:nvSpPr>
        <p:spPr>
          <a:xfrm>
            <a:off x="7020272" y="3896543"/>
            <a:ext cx="1440160" cy="461665"/>
          </a:xfrm>
          <a:prstGeom prst="rect">
            <a:avLst/>
          </a:prstGeom>
        </p:spPr>
        <p:txBody>
          <a:bodyPr wrap="square">
            <a:spAutoFit/>
          </a:bodyPr>
          <a:lstStyle/>
          <a:p>
            <a:r>
              <a:rPr lang="el-GR" sz="2400" dirty="0" smtClean="0">
                <a:solidFill>
                  <a:prstClr val="black"/>
                </a:solidFill>
                <a:latin typeface="Calibri"/>
              </a:rPr>
              <a:t>Αίμα: 5</a:t>
            </a:r>
            <a:r>
              <a:rPr lang="en-US" sz="2400" dirty="0">
                <a:solidFill>
                  <a:prstClr val="black"/>
                </a:solidFill>
                <a:latin typeface="Calibri"/>
              </a:rPr>
              <a:t>L</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35169330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4e1ca2635cf14dfbc3b7768df8ef3efd67fc"/>
</p:tagLst>
</file>

<file path=ppt/theme/theme1.xml><?xml version="1.0" encoding="utf-8"?>
<a:theme xmlns:a="http://schemas.openxmlformats.org/drawingml/2006/main" name="OC_template_updated">
  <a:themeElements>
    <a:clrScheme name="Προσαρμοσμένο 12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TotalTime>
  <Words>2725</Words>
  <Application>Microsoft Office PowerPoint</Application>
  <PresentationFormat>Προβολή στην οθόνη (4:3)</PresentationFormat>
  <Paragraphs>408</Paragraphs>
  <Slides>50</Slides>
  <Notes>35</Notes>
  <HiddenSlides>0</HiddenSlides>
  <MMClips>0</MMClips>
  <ScaleCrop>false</ScaleCrop>
  <HeadingPairs>
    <vt:vector size="4" baseType="variant">
      <vt:variant>
        <vt:lpstr>Θέμα</vt:lpstr>
      </vt:variant>
      <vt:variant>
        <vt:i4>3</vt:i4>
      </vt:variant>
      <vt:variant>
        <vt:lpstr>Τίτλοι διαφανειών</vt:lpstr>
      </vt:variant>
      <vt:variant>
        <vt:i4>50</vt:i4>
      </vt:variant>
    </vt:vector>
  </HeadingPairs>
  <TitlesOfParts>
    <vt:vector size="53" baseType="lpstr">
      <vt:lpstr>OC_template_updated</vt:lpstr>
      <vt:lpstr>1_OC_template_updated</vt:lpstr>
      <vt:lpstr>2_OC_template_updated</vt:lpstr>
      <vt:lpstr>Παθολογική Νοσηλευτική Ι (Ε)</vt:lpstr>
      <vt:lpstr>Παθολογική Νοσηλευτική Ι Εργαστήριο</vt:lpstr>
      <vt:lpstr>Στόχοι μαθήματος</vt:lpstr>
      <vt:lpstr>Εισαγωγή</vt:lpstr>
      <vt:lpstr>Ενδείξεις</vt:lpstr>
      <vt:lpstr>Όγκοι των διαμερισμάτων του σώματος  (1 από 3)</vt:lpstr>
      <vt:lpstr>Όγκοι των διαμερισμάτων του σώματος (2 από 3)</vt:lpstr>
      <vt:lpstr>Όγκοι των διαμερισμάτων του σώματος  (3 από 3)</vt:lpstr>
      <vt:lpstr>Ενδαγγειακό υγρό </vt:lpstr>
      <vt:lpstr>Είδη διαλυμάτων</vt:lpstr>
      <vt:lpstr>1. Κρυσταλλοειδή διαλύματα</vt:lpstr>
      <vt:lpstr>Ποσοστά % : βάρος / όγκο</vt:lpstr>
      <vt:lpstr>1α Ισότονα διαλύματα  5% Δεξτρόζη σε νερό, 0,9% NaCl, Ringer’s Lactate</vt:lpstr>
      <vt:lpstr>1β Υπότονα διαλύματα  0,33% NaCl, 0,45% NaCl</vt:lpstr>
      <vt:lpstr>1γ Υπέρτονα διαλύματα  5% δεξτρόζης σε 0,45% NaCl, 10% δεξτρόζης σε νερό</vt:lpstr>
      <vt:lpstr>2. Κολλοειδή διαλύματα</vt:lpstr>
      <vt:lpstr>Κατανομή Υγρών στον οργανισμό</vt:lpstr>
      <vt:lpstr>Διαδικασία Φλεβοκέντησης  Εισαγωγή περιφερικού φλεβοκαθετήρα</vt:lpstr>
      <vt:lpstr>Φλεβική προσπέλαση</vt:lpstr>
      <vt:lpstr>Φλεβοκέντηση</vt:lpstr>
      <vt:lpstr>Επιλογή φλέβας 1</vt:lpstr>
      <vt:lpstr>Επιλογή φλέβας 2</vt:lpstr>
      <vt:lpstr>Σημεία φλεβοκέντησης 1</vt:lpstr>
      <vt:lpstr>Σημεία φλεβοκέντησης 2</vt:lpstr>
      <vt:lpstr>Επιλογή υλικού 1</vt:lpstr>
      <vt:lpstr>Επιλογή υλικού 2</vt:lpstr>
      <vt:lpstr>Επιλογή υλικού 3</vt:lpstr>
      <vt:lpstr>Επιλογή υλικού 4</vt:lpstr>
      <vt:lpstr>Υλικό διαθέσιμο στο εργαστήριο 1</vt:lpstr>
      <vt:lpstr>Υλικό διαθέσιμο στο εργαστήριο 2</vt:lpstr>
      <vt:lpstr>Αντισηψία 1</vt:lpstr>
      <vt:lpstr>Aseptic Non Touch Technique ΑΝΤΤ</vt:lpstr>
      <vt:lpstr>Αντισηψία 2</vt:lpstr>
      <vt:lpstr>Αντισηψία 3</vt:lpstr>
      <vt:lpstr>Η διαδικασία με εικόνες 1</vt:lpstr>
      <vt:lpstr>Η διαδικασία με εικόνες 2</vt:lpstr>
      <vt:lpstr>Η διαδικασία με εικόνες 3</vt:lpstr>
      <vt:lpstr>Η διαδικασία με εικόνες 4</vt:lpstr>
      <vt:lpstr>Η διαδικασία με εικόνες 5</vt:lpstr>
      <vt:lpstr>Η διαδικασία με εικόνες 6</vt:lpstr>
      <vt:lpstr>Χορήγηση ενδοφλέβιας θεραπείας</vt:lpstr>
      <vt:lpstr>Αυτοκόλλητα επιθέματα</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45</cp:revision>
  <dcterms:created xsi:type="dcterms:W3CDTF">2013-03-04T13:35:19Z</dcterms:created>
  <dcterms:modified xsi:type="dcterms:W3CDTF">2015-03-19T09:06:25Z</dcterms:modified>
</cp:coreProperties>
</file>