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57" r:id="rId26"/>
    <p:sldId id="262" r:id="rId27"/>
    <p:sldId id="264" r:id="rId28"/>
    <p:sldId id="265" r:id="rId29"/>
    <p:sldId id="266" r:id="rId30"/>
    <p:sldId id="261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 πρώτος σύνδεσμος δεν λειτουργεί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7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8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0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6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2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9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nursing/products/cinahl-databases/cinahl-complete" TargetMode="External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vd.bma.org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idirs.org.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andbook.cochrane.org/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andbook.cochrane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a.co.uk/" TargetMode="External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nice.org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m.org.uk/" TargetMode="External"/><Relationship Id="rId2" Type="http://schemas.openxmlformats.org/officeDocument/2006/relationships/hyperlink" Target="http://www.screening.nhs.uk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" TargetMode="External"/><Relationship Id="rId2" Type="http://schemas.openxmlformats.org/officeDocument/2006/relationships/hyperlink" Target="http://www.internationalmidwives.org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Αναζήτηση </a:t>
            </a:r>
            <a:r>
              <a:rPr lang="el-GR" sz="2800" dirty="0" smtClean="0"/>
              <a:t>Δεδομένων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Διαθέσιμες βάσεις δεδομένων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Οι διαθέσιμες ηλεκτρονικές βάσεις δεδομένων είναι πολλές. Η επιλογή της βάσης δεδομένων που θα χρησιμοποιηθεί γίνεται βάσει του κλινικού θέματος προς διερεύνηση και της πρόσβασης που </a:t>
            </a:r>
            <a:r>
              <a:rPr lang="el-GR" dirty="0" err="1"/>
              <a:t>υπαρχεί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Λίστα με γνωστές ηλεκτρονικές βάσεις </a:t>
            </a:r>
            <a:r>
              <a:rPr lang="el-GR" sz="3200" dirty="0" smtClean="0"/>
              <a:t>δεδομένων</a:t>
            </a:r>
            <a:r>
              <a:rPr lang="en-US" sz="3200" dirty="0" smtClean="0"/>
              <a:t> </a:t>
            </a:r>
            <a:r>
              <a:rPr lang="en-US" sz="3000" b="0" dirty="0" smtClean="0"/>
              <a:t>(1 </a:t>
            </a:r>
            <a:r>
              <a:rPr lang="el-GR" sz="3000" b="0" dirty="0" smtClean="0"/>
              <a:t>από </a:t>
            </a:r>
            <a:r>
              <a:rPr lang="en-US" sz="3000" b="0" dirty="0" smtClean="0"/>
              <a:t>3</a:t>
            </a:r>
            <a:r>
              <a:rPr lang="el-GR" sz="3000" b="0" dirty="0" smtClean="0"/>
              <a:t>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l-GR" b="1" dirty="0"/>
              <a:t>Medline</a:t>
            </a:r>
            <a:r>
              <a:rPr lang="el-GR" altLang="el-GR" b="1" dirty="0"/>
              <a:t>, </a:t>
            </a:r>
            <a:r>
              <a:rPr lang="el-GR" altLang="el-GR" dirty="0"/>
              <a:t>περιέχει περισσότερα από 10 </a:t>
            </a:r>
            <a:r>
              <a:rPr lang="el-GR" altLang="el-GR" dirty="0" err="1"/>
              <a:t>εκατόμμυρια</a:t>
            </a:r>
            <a:r>
              <a:rPr lang="el-GR" altLang="el-GR" dirty="0"/>
              <a:t> παραπομπές ερευνητικών άρθρων από </a:t>
            </a:r>
            <a:r>
              <a:rPr lang="el-GR" altLang="el-GR" b="1" dirty="0"/>
              <a:t>4000 ιατρικά επιστημονικά περιοδικά</a:t>
            </a:r>
            <a:r>
              <a:rPr lang="el-GR" altLang="el-GR" dirty="0"/>
              <a:t>, δημιουργήθηκε το 1966 και είναι διαθέσιμη δωρεάν στο Διαδίκτυο όπως και το </a:t>
            </a:r>
            <a:r>
              <a:rPr lang="en-US" altLang="el-GR" dirty="0"/>
              <a:t>PubMed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>
                <a:hlinkClick r:id="rId2"/>
              </a:rPr>
              <a:t>National Center for Biotechnology </a:t>
            </a:r>
            <a:r>
              <a:rPr lang="en-US" altLang="el-GR" dirty="0" smtClean="0">
                <a:hlinkClick r:id="rId2"/>
              </a:rPr>
              <a:t>Information</a:t>
            </a:r>
            <a:r>
              <a:rPr lang="el-GR" altLang="el-GR" dirty="0" smtClean="0">
                <a:hlinkClick r:id="rId2"/>
              </a:rPr>
              <a:t> </a:t>
            </a:r>
            <a:r>
              <a:rPr lang="en-US" altLang="el-GR" dirty="0" smtClean="0">
                <a:hlinkClick r:id="rId2"/>
              </a:rPr>
              <a:t>NCBI</a:t>
            </a:r>
            <a:r>
              <a:rPr lang="el-GR" altLang="el-GR" dirty="0" smtClean="0"/>
              <a:t>). </a:t>
            </a:r>
            <a:endParaRPr lang="el-GR" altLang="el-GR" dirty="0"/>
          </a:p>
          <a:p>
            <a:pPr marL="609600" indent="-609600">
              <a:lnSpc>
                <a:spcPct val="90000"/>
              </a:lnSpc>
            </a:pPr>
            <a:r>
              <a:rPr lang="en-US" altLang="el-GR" b="1" dirty="0"/>
              <a:t>CINAHL</a:t>
            </a:r>
            <a:r>
              <a:rPr lang="el-GR" altLang="el-GR" b="1" dirty="0"/>
              <a:t>.</a:t>
            </a:r>
            <a:r>
              <a:rPr lang="el-GR" altLang="el-GR" dirty="0"/>
              <a:t> Στη </a:t>
            </a:r>
            <a:r>
              <a:rPr lang="en-US" altLang="el-GR" dirty="0"/>
              <a:t>CINAHL</a:t>
            </a:r>
            <a:r>
              <a:rPr lang="el-GR" altLang="el-GR" dirty="0"/>
              <a:t>, που προκύπτει </a:t>
            </a:r>
            <a:r>
              <a:rPr lang="el-GR" altLang="el-GR" dirty="0" err="1"/>
              <a:t>απο</a:t>
            </a:r>
            <a:r>
              <a:rPr lang="el-GR" altLang="el-GR" dirty="0"/>
              <a:t> το ακρωνύμιο </a:t>
            </a:r>
            <a:r>
              <a:rPr lang="en-US" altLang="el-GR" dirty="0"/>
              <a:t>Cumulative Index to Nursing and Allied Health</a:t>
            </a:r>
            <a:r>
              <a:rPr lang="el-GR" altLang="el-GR" dirty="0"/>
              <a:t> (</a:t>
            </a:r>
            <a:r>
              <a:rPr lang="en-US" altLang="el-GR" dirty="0"/>
              <a:t>CINAHL</a:t>
            </a:r>
            <a:r>
              <a:rPr lang="el-GR" altLang="el-GR" dirty="0"/>
              <a:t>) περιέχεται κυρίως </a:t>
            </a:r>
            <a:r>
              <a:rPr lang="el-GR" altLang="el-GR" b="1" dirty="0"/>
              <a:t>νοσηλευτική, μαιευτική και παραϊατρική βιβλιογραφία</a:t>
            </a:r>
            <a:r>
              <a:rPr lang="el-GR" altLang="el-GR" dirty="0"/>
              <a:t> </a:t>
            </a:r>
            <a:r>
              <a:rPr lang="en-US" altLang="el-GR" dirty="0"/>
              <a:t>(</a:t>
            </a:r>
            <a:r>
              <a:rPr lang="en-US" altLang="el-GR" dirty="0">
                <a:hlinkClick r:id="rId3"/>
              </a:rPr>
              <a:t>Nursing Resources from EBSCO</a:t>
            </a:r>
            <a:r>
              <a:rPr lang="en-US" altLang="el-GR" dirty="0"/>
              <a:t>)</a:t>
            </a:r>
            <a:r>
              <a:rPr lang="el-GR" altLang="el-GR" dirty="0" smtClean="0"/>
              <a:t> 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Λίστα με γνωστές ηλεκτρονικές βάσεις δεδομένων</a:t>
            </a:r>
            <a:r>
              <a:rPr lang="en-US" sz="3600" dirty="0"/>
              <a:t> </a:t>
            </a:r>
            <a:r>
              <a:rPr lang="en-US" sz="3300" b="0" dirty="0" smtClean="0"/>
              <a:t>(</a:t>
            </a:r>
            <a:r>
              <a:rPr lang="el-GR" sz="3300" b="0" dirty="0" smtClean="0"/>
              <a:t>2</a:t>
            </a:r>
            <a:r>
              <a:rPr lang="en-US" sz="3300" b="0" dirty="0" smtClean="0"/>
              <a:t> </a:t>
            </a:r>
            <a:r>
              <a:rPr lang="el-GR" sz="3300" b="0" dirty="0"/>
              <a:t>από </a:t>
            </a:r>
            <a:r>
              <a:rPr lang="en-US" sz="3300" b="0" dirty="0" smtClean="0"/>
              <a:t>3</a:t>
            </a:r>
            <a:r>
              <a:rPr lang="el-GR" sz="3300" b="0" dirty="0" smtClean="0"/>
              <a:t>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l-GR" b="1" dirty="0"/>
              <a:t>EMBASE</a:t>
            </a:r>
            <a:r>
              <a:rPr lang="el-GR" altLang="el-GR" b="1" dirty="0"/>
              <a:t>.</a:t>
            </a:r>
            <a:r>
              <a:rPr lang="el-GR" altLang="el-GR" dirty="0"/>
              <a:t> </a:t>
            </a:r>
            <a:r>
              <a:rPr lang="en-US" altLang="el-GR" dirty="0"/>
              <a:t>H EMBASE</a:t>
            </a:r>
            <a:r>
              <a:rPr lang="el-GR" altLang="el-GR" dirty="0"/>
              <a:t> είναι μια βάση δεδομένων που προκύπτει από την ένωση τριών βάσεων</a:t>
            </a:r>
            <a:r>
              <a:rPr lang="en-US" altLang="el-GR" dirty="0"/>
              <a:t> </a:t>
            </a:r>
            <a:r>
              <a:rPr lang="el-GR" altLang="el-GR" dirty="0"/>
              <a:t>(μία βάση δεδομένων </a:t>
            </a:r>
            <a:r>
              <a:rPr lang="el-GR" altLang="el-GR" dirty="0" err="1"/>
              <a:t>βιοϊατρικής</a:t>
            </a:r>
            <a:r>
              <a:rPr lang="el-GR" altLang="el-GR" dirty="0"/>
              <a:t> βιβλιογραφίας και οι άλλες δύο είναι περισσότερο εξειδικευμένες βάσεις δεδομένων σε βιβλιογραφία φαρμακευτικού και ψυχιατρικού ενδιαφέροντος</a:t>
            </a:r>
            <a:r>
              <a:rPr lang="en-US" altLang="el-GR" dirty="0"/>
              <a:t>)</a:t>
            </a:r>
            <a:r>
              <a:rPr lang="el-GR" altLang="el-GR" dirty="0"/>
              <a:t>. Η </a:t>
            </a:r>
            <a:r>
              <a:rPr lang="en-US" altLang="el-GR" dirty="0"/>
              <a:t>EMBASE</a:t>
            </a:r>
            <a:r>
              <a:rPr lang="el-GR" altLang="el-GR" dirty="0"/>
              <a:t> απαιτεί εγγραφή </a:t>
            </a:r>
            <a:r>
              <a:rPr lang="en-US" altLang="el-GR" dirty="0"/>
              <a:t>(</a:t>
            </a:r>
            <a:r>
              <a:rPr lang="en-US" altLang="el-GR" dirty="0">
                <a:hlinkClick r:id="rId3"/>
              </a:rPr>
              <a:t>http</a:t>
            </a:r>
            <a:r>
              <a:rPr lang="el-GR" altLang="el-GR" dirty="0">
                <a:hlinkClick r:id="rId3"/>
              </a:rPr>
              <a:t>://</a:t>
            </a:r>
            <a:r>
              <a:rPr lang="en-US" altLang="el-GR" dirty="0" err="1">
                <a:hlinkClick r:id="rId3"/>
              </a:rPr>
              <a:t>ovd</a:t>
            </a:r>
            <a:r>
              <a:rPr lang="el-GR" altLang="el-GR" dirty="0">
                <a:hlinkClick r:id="rId3"/>
              </a:rPr>
              <a:t>.</a:t>
            </a:r>
            <a:r>
              <a:rPr lang="en-US" altLang="el-GR" dirty="0" err="1">
                <a:hlinkClick r:id="rId3"/>
              </a:rPr>
              <a:t>bma</a:t>
            </a:r>
            <a:r>
              <a:rPr lang="el-GR" altLang="el-GR" dirty="0">
                <a:hlinkClick r:id="rId3"/>
              </a:rPr>
              <a:t>.</a:t>
            </a:r>
            <a:r>
              <a:rPr lang="en-US" altLang="el-GR" dirty="0">
                <a:hlinkClick r:id="rId3"/>
              </a:rPr>
              <a:t>org</a:t>
            </a:r>
            <a:r>
              <a:rPr lang="el-GR" altLang="el-GR" dirty="0">
                <a:hlinkClick r:id="rId3"/>
              </a:rPr>
              <a:t>.</a:t>
            </a:r>
            <a:r>
              <a:rPr lang="en-US" altLang="el-GR" dirty="0" err="1">
                <a:hlinkClick r:id="rId3"/>
              </a:rPr>
              <a:t>uk</a:t>
            </a:r>
            <a:r>
              <a:rPr lang="en-US" altLang="el-GR" dirty="0"/>
              <a:t>) </a:t>
            </a:r>
            <a:r>
              <a:rPr lang="el-GR" altLang="el-GR" dirty="0"/>
              <a:t>.</a:t>
            </a:r>
            <a:endParaRPr lang="en-US" altLang="el-GR" dirty="0"/>
          </a:p>
          <a:p>
            <a:pPr>
              <a:lnSpc>
                <a:spcPct val="80000"/>
              </a:lnSpc>
            </a:pPr>
            <a:r>
              <a:rPr lang="en-US" altLang="el-GR" b="1" dirty="0"/>
              <a:t>MIDIRS</a:t>
            </a:r>
            <a:r>
              <a:rPr lang="el-GR" altLang="el-GR" b="1" dirty="0"/>
              <a:t>.</a:t>
            </a:r>
            <a:r>
              <a:rPr lang="el-GR" altLang="el-GR" dirty="0"/>
              <a:t> </a:t>
            </a:r>
            <a:r>
              <a:rPr lang="en-US" altLang="el-GR" dirty="0"/>
              <a:t>H </a:t>
            </a:r>
            <a:r>
              <a:rPr lang="en-US" altLang="el-GR" dirty="0">
                <a:hlinkClick r:id="rId4"/>
              </a:rPr>
              <a:t>MIDIRS</a:t>
            </a:r>
            <a:r>
              <a:rPr lang="el-GR" altLang="el-GR" dirty="0"/>
              <a:t> είναι μια βάση δεδομένων που περιλαμβάνει βιβλιογραφία μαιευτικού ενδιαφέροντος και είναι ιδιαίτερα χρήσιμη σε μαίες. Αποδελτιώνει ιατρικά, νοσηλευτικά και μαιευτικά περιοδικά καθώς και κυβερνητικά έγγραφα.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Λίστα με γνωστές ηλεκτρονικές βάσεις δεδομένων</a:t>
            </a:r>
            <a:r>
              <a:rPr lang="en-US" sz="3600" dirty="0"/>
              <a:t> </a:t>
            </a:r>
            <a:r>
              <a:rPr lang="en-US" sz="3300" b="0" dirty="0" smtClean="0"/>
              <a:t>(3 </a:t>
            </a:r>
            <a:r>
              <a:rPr lang="el-GR" sz="3300" b="0" dirty="0"/>
              <a:t>από </a:t>
            </a:r>
            <a:r>
              <a:rPr lang="en-US" sz="3300" b="0" dirty="0" smtClean="0"/>
              <a:t>3</a:t>
            </a:r>
            <a:r>
              <a:rPr lang="el-GR" sz="3300" b="0" dirty="0" smtClean="0"/>
              <a:t>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l-GR" b="1" dirty="0" err="1"/>
              <a:t>psychINFO</a:t>
            </a:r>
            <a:r>
              <a:rPr lang="el-GR" altLang="el-GR" b="1" dirty="0"/>
              <a:t>.</a:t>
            </a:r>
            <a:r>
              <a:rPr lang="el-GR" altLang="el-GR" dirty="0"/>
              <a:t> </a:t>
            </a:r>
            <a:r>
              <a:rPr lang="en-US" altLang="el-GR" dirty="0"/>
              <a:t>H </a:t>
            </a:r>
            <a:r>
              <a:rPr lang="en-US" altLang="el-GR" dirty="0" err="1"/>
              <a:t>psychINFO</a:t>
            </a:r>
            <a:r>
              <a:rPr lang="el-GR" altLang="el-GR" dirty="0"/>
              <a:t> είναι μια βάση δεδομένων που δημιουργήθηκε από την Αμερικάνικη Ομοσπονδία Ψυχολόγων (</a:t>
            </a:r>
            <a:r>
              <a:rPr lang="en-US" altLang="el-GR" dirty="0"/>
              <a:t>American Psychology Association</a:t>
            </a:r>
            <a:r>
              <a:rPr lang="el-GR" altLang="el-GR" dirty="0"/>
              <a:t>) και περιέχει βιβλιογραφία </a:t>
            </a:r>
            <a:r>
              <a:rPr lang="el-GR" altLang="el-GR" b="1" dirty="0"/>
              <a:t>ψυχολογικού και ψυχιατρικού ενδιαφέροντος</a:t>
            </a:r>
            <a:r>
              <a:rPr lang="el-GR" altLang="el-GR" dirty="0"/>
              <a:t> από το 1800.</a:t>
            </a:r>
            <a:endParaRPr lang="en-US" altLang="el-GR" dirty="0"/>
          </a:p>
          <a:p>
            <a:pPr marL="609600" indent="-609600">
              <a:lnSpc>
                <a:spcPct val="90000"/>
              </a:lnSpc>
            </a:pPr>
            <a:r>
              <a:rPr lang="el-GR" altLang="el-GR" b="1" dirty="0"/>
              <a:t>Α</a:t>
            </a:r>
            <a:r>
              <a:rPr lang="en-US" altLang="el-GR" b="1" dirty="0"/>
              <a:t>SSIA.</a:t>
            </a:r>
            <a:r>
              <a:rPr lang="en-US" altLang="el-GR" dirty="0"/>
              <a:t> H ASSIA</a:t>
            </a:r>
            <a:r>
              <a:rPr lang="el-GR" altLang="el-GR" dirty="0"/>
              <a:t>, που προκύπτει από το ακρωνύμιο </a:t>
            </a:r>
            <a:r>
              <a:rPr lang="en-US" altLang="el-GR" dirty="0"/>
              <a:t>Applied Social Sciences Index and Abstracts</a:t>
            </a:r>
            <a:r>
              <a:rPr lang="el-GR" altLang="el-GR" dirty="0"/>
              <a:t>, είναι μια βάση δεδομένων σε βιβλιογραφία </a:t>
            </a:r>
            <a:r>
              <a:rPr lang="el-GR" altLang="el-GR" b="1" dirty="0"/>
              <a:t>ψυχολογικού και κοινωνιολογικού ενδιαφέροντος</a:t>
            </a:r>
            <a:r>
              <a:rPr lang="el-GR" alt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Cochrane Collaboration Database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80000"/>
              </a:lnSpc>
            </a:pPr>
            <a:r>
              <a:rPr lang="en-US" altLang="el-GR" dirty="0"/>
              <a:t>H </a:t>
            </a:r>
            <a:r>
              <a:rPr lang="el-GR" altLang="el-GR" dirty="0"/>
              <a:t>συνεργασία </a:t>
            </a:r>
            <a:r>
              <a:rPr lang="en-US" altLang="el-GR" dirty="0"/>
              <a:t>Cochrane </a:t>
            </a:r>
            <a:r>
              <a:rPr lang="el-GR" altLang="el-GR" dirty="0"/>
              <a:t>ιδρύθηκε το 1992 στην Οξφόρδη και δημιουργήθηκε για την ανάπτυξη ‘</a:t>
            </a:r>
            <a:r>
              <a:rPr lang="en-US" altLang="el-GR" b="1" dirty="0"/>
              <a:t>up to date</a:t>
            </a:r>
            <a:r>
              <a:rPr lang="el-GR" altLang="el-GR" b="1" dirty="0"/>
              <a:t>’ συστηματικών ανασκοπήσεων</a:t>
            </a:r>
            <a:r>
              <a:rPr lang="el-GR" altLang="el-GR" dirty="0"/>
              <a:t>. </a:t>
            </a:r>
            <a:endParaRPr lang="en-US" altLang="el-GR" dirty="0"/>
          </a:p>
          <a:p>
            <a:pPr marL="609600" indent="-609600">
              <a:lnSpc>
                <a:spcPct val="80000"/>
              </a:lnSpc>
            </a:pPr>
            <a:r>
              <a:rPr lang="el-GR" altLang="el-GR" dirty="0"/>
              <a:t>Υποστηρίζει συνεργασίες ερευνητικών ομάδων για την ‘προετοιμασία, διατήρηση και προώθηση συστηματικών ανασκοπήσεων των αποτελεσμάτων ιατρικών παρεμβάσεων’. </a:t>
            </a:r>
            <a:endParaRPr lang="en-US" altLang="el-GR" dirty="0"/>
          </a:p>
          <a:p>
            <a:pPr marL="609600" indent="-609600">
              <a:lnSpc>
                <a:spcPct val="80000"/>
              </a:lnSpc>
            </a:pPr>
            <a:r>
              <a:rPr lang="el-GR" altLang="el-GR" b="1" dirty="0"/>
              <a:t>Το 2010 η συνεργασία </a:t>
            </a:r>
            <a:r>
              <a:rPr lang="en-US" altLang="el-GR" b="1" dirty="0"/>
              <a:t>Cochrane</a:t>
            </a:r>
            <a:r>
              <a:rPr lang="el-GR" altLang="el-GR" b="1" dirty="0"/>
              <a:t> συνίσταται από 81 ερευνητικές ομάδες όπου η κάθε ομάδα εστιάζει σε ένα συγκεκριμένο κλινικό αντικείμενο και εργάζεται υπό την επίβλεψη και καθοδήγηση ενός εκδότη και μιας συντακτικής επιτροπής.</a:t>
            </a:r>
            <a:r>
              <a:rPr lang="el-GR" altLang="el-GR" dirty="0"/>
              <a:t> </a:t>
            </a:r>
            <a:endParaRPr lang="en-US" altLang="el-GR" dirty="0"/>
          </a:p>
          <a:p>
            <a:pPr marL="609600" indent="-609600">
              <a:lnSpc>
                <a:spcPct val="80000"/>
              </a:lnSpc>
            </a:pPr>
            <a:r>
              <a:rPr lang="el-GR" altLang="el-GR" dirty="0"/>
              <a:t>Οι συγγραφείς που επιθυμούν να διεξάγουν μια συστηματική ανασκόπηση σε συνεργασία με την </a:t>
            </a:r>
            <a:r>
              <a:rPr lang="en-US" altLang="el-GR" dirty="0"/>
              <a:t>Cochrane</a:t>
            </a:r>
            <a:r>
              <a:rPr lang="el-GR" altLang="el-GR" dirty="0"/>
              <a:t> θα πρέπει να επικοινωνήσουν με την κατάλληλη ερευνητική ομάδα ώστε να δηλώσουν τον τίτλο και τον σκοπό της ανασκόπησης τους και να λάβουν πληροφορίες σχετικά με τις οδηγίες συγγραφής (δες </a:t>
            </a:r>
            <a:r>
              <a:rPr lang="en-US" altLang="el-GR" dirty="0">
                <a:hlinkClick r:id="rId2"/>
              </a:rPr>
              <a:t>Cochrane Handbook for Systematic Reviews of Interventions</a:t>
            </a:r>
            <a:r>
              <a:rPr lang="el-GR" altLang="el-GR" dirty="0" smtClean="0"/>
              <a:t>). </a:t>
            </a:r>
            <a:endParaRPr lang="en-US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Βάσεις δεδομένων της </a:t>
            </a:r>
            <a:r>
              <a:rPr lang="en-US" dirty="0"/>
              <a:t>Cochrane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l-GR" dirty="0"/>
              <a:t>H</a:t>
            </a:r>
            <a:r>
              <a:rPr lang="el-GR" altLang="el-GR" dirty="0"/>
              <a:t> συνεργασία </a:t>
            </a:r>
            <a:r>
              <a:rPr lang="en-US" altLang="el-GR" dirty="0"/>
              <a:t>Cochrane</a:t>
            </a:r>
            <a:r>
              <a:rPr lang="el-GR" altLang="el-GR" dirty="0"/>
              <a:t> συνίσταται κυρίως από </a:t>
            </a:r>
            <a:r>
              <a:rPr lang="el-GR" altLang="el-GR" b="1" dirty="0"/>
              <a:t>έξι βάσεις δεδομένων</a:t>
            </a:r>
            <a:r>
              <a:rPr lang="el-GR" altLang="el-GR" dirty="0"/>
              <a:t> που περιέχουν ερευνητικά δεδομένα από υψηλής ποιότητας έρευνες και μπορούν να χρησιμοποιηθούν στην διαδικασία της τεκμηριωμένης λήψης απόφασης σε κλινικά ζητήματα. Οι</a:t>
            </a:r>
            <a:r>
              <a:rPr lang="en-GB" altLang="el-GR" dirty="0"/>
              <a:t> </a:t>
            </a:r>
            <a:r>
              <a:rPr lang="el-GR" altLang="el-GR" dirty="0"/>
              <a:t>βάσεις</a:t>
            </a:r>
            <a:r>
              <a:rPr lang="en-GB" altLang="el-GR" dirty="0"/>
              <a:t> </a:t>
            </a:r>
            <a:r>
              <a:rPr lang="el-GR" altLang="el-GR" dirty="0"/>
              <a:t>δεδομένων</a:t>
            </a:r>
            <a:r>
              <a:rPr lang="en-GB" altLang="el-GR" dirty="0"/>
              <a:t> </a:t>
            </a:r>
            <a:r>
              <a:rPr lang="el-GR" altLang="el-GR" dirty="0"/>
              <a:t>είναι</a:t>
            </a:r>
            <a:r>
              <a:rPr lang="en-GB" altLang="el-GR" dirty="0"/>
              <a:t> </a:t>
            </a:r>
            <a:r>
              <a:rPr lang="el-GR" altLang="el-GR" dirty="0"/>
              <a:t>οι</a:t>
            </a:r>
            <a:r>
              <a:rPr lang="en-GB" altLang="el-GR" dirty="0"/>
              <a:t> </a:t>
            </a:r>
            <a:r>
              <a:rPr lang="el-GR" altLang="el-GR" dirty="0"/>
              <a:t>εξής</a:t>
            </a:r>
            <a:r>
              <a:rPr lang="en-GB" altLang="el-GR" dirty="0"/>
              <a:t>: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Cochrane Database of Systematic Reviews</a:t>
            </a:r>
            <a:r>
              <a:rPr lang="en-GB" altLang="el-GR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Database of Abstracts of Reviews of Effectiveness</a:t>
            </a:r>
            <a:r>
              <a:rPr lang="en-GB" altLang="el-GR" dirty="0"/>
              <a:t> (</a:t>
            </a:r>
            <a:r>
              <a:rPr lang="en-US" altLang="el-GR" dirty="0"/>
              <a:t>DARE)</a:t>
            </a:r>
            <a:r>
              <a:rPr lang="en-GB" altLang="el-GR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Cochrane Controlled Trials Register</a:t>
            </a:r>
            <a:r>
              <a:rPr lang="en-GB" altLang="el-GR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Cochrane Methodology Register,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Health Technology Assessment Database </a:t>
            </a:r>
            <a:r>
              <a:rPr lang="el-GR" altLang="el-GR" dirty="0"/>
              <a:t>και</a:t>
            </a:r>
            <a:r>
              <a:rPr lang="en-GB" altLang="el-GR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l-GR" dirty="0"/>
              <a:t>NHS Economic Evaluation Database.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Cochrane Database of Systematic </a:t>
            </a:r>
            <a:r>
              <a:rPr lang="en-US" sz="3200" dirty="0" smtClean="0"/>
              <a:t>Reviews </a:t>
            </a:r>
            <a:br>
              <a:rPr lang="en-US" sz="3200" dirty="0" smtClean="0"/>
            </a:br>
            <a:r>
              <a:rPr lang="en-US" sz="3000" b="0" dirty="0" smtClean="0"/>
              <a:t>(1 </a:t>
            </a:r>
            <a:r>
              <a:rPr lang="el-GR" sz="3000" b="0" dirty="0" smtClean="0"/>
              <a:t>από 2)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l-GR" dirty="0"/>
              <a:t>H</a:t>
            </a:r>
            <a:r>
              <a:rPr lang="el-GR" altLang="el-GR" dirty="0"/>
              <a:t> βάση δεδομένων </a:t>
            </a:r>
            <a:r>
              <a:rPr lang="en-US" altLang="el-GR" dirty="0"/>
              <a:t>Cochrane</a:t>
            </a:r>
            <a:r>
              <a:rPr lang="el-GR" altLang="el-GR" dirty="0"/>
              <a:t> των συστηματικών ανασκοπήσεων (</a:t>
            </a:r>
            <a:r>
              <a:rPr lang="en-US" altLang="el-GR" b="1" dirty="0"/>
              <a:t>Cochrane Database of Systematic Reviews</a:t>
            </a:r>
            <a:r>
              <a:rPr lang="el-GR" altLang="el-GR" dirty="0"/>
              <a:t>) είναι βάση δεδομένων που αποδελτιώνει συστηματικές ανασκοπήσεις (δημοσιευμένες ή μη) που δίνουν απάντηση σε σημαντικά κλινικά ερωτήματα και </a:t>
            </a:r>
            <a:r>
              <a:rPr lang="el-GR" altLang="el-GR" dirty="0" err="1"/>
              <a:t>αποτελέι</a:t>
            </a:r>
            <a:r>
              <a:rPr lang="el-GR" altLang="el-GR" dirty="0"/>
              <a:t> την σημαντικότερη πηγή συστηματικών ανασκοπήσεων στο τομέα της παροχής υπηρεσιών υγείας.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Οι συστηματικές ανασκοπήσεις που αποδελτιώνονται σε αυτή τη βάση δεδομένων είναι συνώνυμες με το ‘ερευνητικό τεκμήριο’.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Η συγκεκριμένη βάση δεδομένων αποδελτιώνει </a:t>
            </a:r>
            <a:r>
              <a:rPr lang="el-GR" altLang="el-GR" b="1" dirty="0"/>
              <a:t>συστηματικές ανασκοπήσεις ή πρωτόκολλα ανασκοπήσεων που έχουν διεξαχθεί από τα μέλη των ομάδων ανασκόπησης της συνεργασίας </a:t>
            </a:r>
            <a:r>
              <a:rPr lang="en-US" altLang="el-GR" b="1" dirty="0"/>
              <a:t>Cochrane</a:t>
            </a:r>
            <a:r>
              <a:rPr lang="el-GR" altLang="el-GR" b="1" dirty="0"/>
              <a:t> με βάση τις οδηγίες του </a:t>
            </a:r>
            <a:r>
              <a:rPr lang="en-US" altLang="el-GR" b="1" dirty="0"/>
              <a:t>Cochrane</a:t>
            </a:r>
            <a:r>
              <a:rPr lang="el-GR" altLang="el-GR" b="1" dirty="0"/>
              <a:t> Εγχειρίδιου</a:t>
            </a:r>
            <a:r>
              <a:rPr lang="el-GR" altLang="el-GR" dirty="0"/>
              <a:t> για την Προετοιμασία Συστηματικών Ανασκοπήσεων και Παρεμβάσεων. Το συγκεκριμένο εγχειρίδιο είναι διαθέσιμο στην ιστοσελίδα </a:t>
            </a:r>
            <a:r>
              <a:rPr lang="en-US" altLang="el-GR" dirty="0">
                <a:hlinkClick r:id="rId2"/>
              </a:rPr>
              <a:t>Cochrane Handbook for Systematic Reviews of Interventions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Cochrane Database of Systematic Reviews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300" b="0" dirty="0" smtClean="0"/>
              <a:t>(</a:t>
            </a:r>
            <a:r>
              <a:rPr lang="el-GR" sz="3300" b="0" dirty="0" smtClean="0"/>
              <a:t>2</a:t>
            </a:r>
            <a:r>
              <a:rPr lang="en-US" sz="3300" b="0" dirty="0" smtClean="0"/>
              <a:t> </a:t>
            </a:r>
            <a:r>
              <a:rPr lang="el-GR" sz="3300" b="0" dirty="0"/>
              <a:t>από </a:t>
            </a:r>
            <a:r>
              <a:rPr lang="el-GR" sz="3300" b="0" dirty="0" smtClean="0"/>
              <a:t>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dirty="0"/>
              <a:t>Η βάση κεντρικής δήλωσης των τυχαιοποιημένων μελετών (</a:t>
            </a:r>
            <a:r>
              <a:rPr lang="en-US" altLang="el-GR" b="1" dirty="0"/>
              <a:t>Cochrane Central Register of Controlled Trials</a:t>
            </a:r>
            <a:r>
              <a:rPr lang="el-GR" altLang="el-GR" b="1" dirty="0"/>
              <a:t>)</a:t>
            </a:r>
            <a:r>
              <a:rPr lang="el-GR" altLang="el-GR" dirty="0"/>
              <a:t> αποδελτιώνει τις περιλήψεις τυχαιοποιημένων μελετών που είτε έχουν ήδη </a:t>
            </a:r>
            <a:r>
              <a:rPr lang="el-GR" altLang="el-GR" dirty="0" err="1"/>
              <a:t>αποδελτιώθει</a:t>
            </a:r>
            <a:r>
              <a:rPr lang="el-GR" altLang="el-GR" dirty="0"/>
              <a:t> στην </a:t>
            </a:r>
            <a:r>
              <a:rPr lang="en-US" altLang="el-GR" dirty="0"/>
              <a:t>Medline</a:t>
            </a:r>
            <a:r>
              <a:rPr lang="el-GR" altLang="el-GR" dirty="0"/>
              <a:t> και στην </a:t>
            </a:r>
            <a:r>
              <a:rPr lang="en-US" altLang="el-GR" dirty="0" err="1"/>
              <a:t>Embase</a:t>
            </a:r>
            <a:r>
              <a:rPr lang="el-GR" altLang="el-GR" dirty="0"/>
              <a:t> ή δεν έχουν αποδελτιωθεί σε καμία άλλη βάση δεδομένων.  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Η βάση δήλωσης της μεθοδολογίας ερευνών (</a:t>
            </a:r>
            <a:r>
              <a:rPr lang="en-US" altLang="el-GR" b="1" dirty="0"/>
              <a:t>Cochrane Methodology Register</a:t>
            </a:r>
            <a:r>
              <a:rPr lang="el-GR" altLang="el-GR" dirty="0"/>
              <a:t>) αποδελτιώνει βιβλιογραφία που αναφέρεται στην μεθοδολογία που χρησιμοποιείται για την διεξαγωγή τυχαιοποιημένων μελετών.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Η βάση δεδομένων αξιολόγησης της υγείας και τεχνολογίας (</a:t>
            </a:r>
            <a:r>
              <a:rPr lang="el-GR" altLang="el-GR" b="1" dirty="0"/>
              <a:t>Η</a:t>
            </a:r>
            <a:r>
              <a:rPr lang="en-US" altLang="el-GR" b="1" dirty="0" err="1"/>
              <a:t>ealth</a:t>
            </a:r>
            <a:r>
              <a:rPr lang="en-US" altLang="el-GR" b="1" dirty="0"/>
              <a:t> Technology Assessment</a:t>
            </a:r>
            <a:r>
              <a:rPr lang="el-GR" altLang="el-GR" dirty="0"/>
              <a:t>) περιλαμβάνει μελέτες και αναφορές που αξιολογούν τις παρεμβάσεις σε ιατρικά, κοινωνικά, οικονομικά και νοσηλευτικά ζητήματα.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Η βάση δεδομένων οικονομικής αξιολόγησης </a:t>
            </a:r>
            <a:r>
              <a:rPr lang="el-GR" altLang="el-GR" b="1" dirty="0"/>
              <a:t>(</a:t>
            </a:r>
            <a:r>
              <a:rPr lang="en-US" altLang="el-GR" b="1" dirty="0"/>
              <a:t>Economic Evaluation Database</a:t>
            </a:r>
            <a:r>
              <a:rPr lang="el-GR" altLang="el-GR" b="1" dirty="0"/>
              <a:t>)</a:t>
            </a:r>
            <a:r>
              <a:rPr lang="el-GR" altLang="el-GR" dirty="0"/>
              <a:t> περιλαμβάνει μελέτες που διερευνούν την σχέση κόστους-ωφέλειας σε ζητήματα παροχής φροντίδας.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3. Το </a:t>
            </a:r>
            <a:r>
              <a:rPr lang="el-GR" dirty="0" smtClean="0"/>
              <a:t>Διαδίκτυο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altLang="el-GR" dirty="0"/>
              <a:t>Η ευρεία αναζήτηση στο Διαδίκτυο ενίοτε αποδίδει έναν πολύτιμο καρπό. </a:t>
            </a:r>
            <a:r>
              <a:rPr lang="el-GR" altLang="el-GR" b="1" dirty="0"/>
              <a:t>Το ζήτημα που προκύπτει στις ευρείες αναζητήσεις έγκειται στο ότι οφείλει κανείς να κρίνει την αξιοπιστία των αποδεικτικών στοιχείων της έρευνας.</a:t>
            </a:r>
            <a:r>
              <a:rPr lang="el-GR" altLang="el-GR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l-GR" dirty="0"/>
              <a:t>   Οποιοσδήποτε μπορεί να γνωστοποιήσει αποδεικτικά ερευνητικά στοιχεία, αν όμως το γνωστοποιούμενο άρθρο δεν έχει ανασκοπηθεί λεπτομερώς, θα πρέπει να είμαστε </a:t>
            </a:r>
            <a:r>
              <a:rPr lang="el-GR" altLang="el-GR" b="1" dirty="0"/>
              <a:t>δύσπιστοι ως προς την επιστημονική του ορθότητα</a:t>
            </a:r>
            <a:r>
              <a:rPr lang="el-GR" alt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Το Διαδίκτυο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altLang="el-GR" b="1" dirty="0"/>
              <a:t>Η αναζήτηση στο διαδίκτυο θα ήταν σκόπιμο να μην περιοριστεί στις βασικές μηχανές αναζήτησης όπως είναι το </a:t>
            </a:r>
            <a:r>
              <a:rPr lang="en-US" altLang="el-GR" b="1" dirty="0"/>
              <a:t>Google</a:t>
            </a:r>
            <a:r>
              <a:rPr lang="el-GR" altLang="el-GR" b="1" dirty="0"/>
              <a:t> αλλά να επεκταθεί και σε </a:t>
            </a:r>
            <a:r>
              <a:rPr lang="el-GR" altLang="el-GR" b="1" dirty="0" err="1"/>
              <a:t>ιστότοπους</a:t>
            </a:r>
            <a:r>
              <a:rPr lang="el-GR" altLang="el-GR" b="1" dirty="0"/>
              <a:t> οργανισμών που παρουσιάζουν αναφορές, κατευθυντήριες οδηγίες και πρωτόκολλα. Τέτοιοι οργανισμοί είναι:</a:t>
            </a:r>
            <a:r>
              <a:rPr lang="el-GR" altLang="el-GR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Πολυπλοκότητα αναζήτησης </a:t>
            </a:r>
            <a:r>
              <a:rPr lang="el-GR" sz="3200" dirty="0" smtClean="0"/>
              <a:t>δεδομένων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l-GR" sz="3000" b="0" dirty="0" smtClean="0"/>
              <a:t>(1 από 2)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ανεύρεση όλων των διαθέσιμων ερευνητικών δεδομένων για την απάντηση μιας ερευνητικής ερώτησης δεν είναι πάντα μια εύκολη διαδικασία. </a:t>
            </a:r>
          </a:p>
          <a:p>
            <a:r>
              <a:rPr lang="el-GR" dirty="0"/>
              <a:t>Υπάρχουν περίπου 22.000 επιστημονικά </a:t>
            </a:r>
            <a:r>
              <a:rPr lang="el-GR" dirty="0" err="1"/>
              <a:t>βιο</a:t>
            </a:r>
            <a:r>
              <a:rPr lang="el-GR" dirty="0"/>
              <a:t>-ιατρικά και νοσηλευτικά περιοδικά και μόνο 4.000 από αυτά αποδελτιώνονται στην </a:t>
            </a:r>
            <a:r>
              <a:rPr lang="el-GR" dirty="0" err="1"/>
              <a:t>Medline</a:t>
            </a:r>
            <a:r>
              <a:rPr lang="el-GR" dirty="0"/>
              <a:t>.</a:t>
            </a:r>
          </a:p>
          <a:p>
            <a:r>
              <a:rPr lang="el-GR" dirty="0"/>
              <a:t>Επιπρόσθετα, πέραν από τον τεράστιο όγκο των επιστημονικών περιοδικών, ο ερευνητής πρέπει να διαχειριστεί και να αναζητήσει δεδομένα σε περιλήψεις επιστημονικών συνεδρίων, σε αναφορές, σε μεταπτυχιακές εργασίες και διατριβές καθώς και σε μη δημοσιευμένο υλικό. </a:t>
            </a:r>
          </a:p>
          <a:p>
            <a:r>
              <a:rPr lang="el-GR" dirty="0"/>
              <a:t>Επίσης, στα πλαίσια αναζήτησης των ερευνητικών δεδομένων ο ερευνητής θα έρθει αντιμέτωπος με το πρόβλημα της ανεύρεσης εργασιών με τα ίδια ευρήματα (</a:t>
            </a:r>
            <a:r>
              <a:rPr lang="el-GR" dirty="0" err="1"/>
              <a:t>duplicate</a:t>
            </a:r>
            <a:r>
              <a:rPr lang="el-GR" dirty="0"/>
              <a:t> </a:t>
            </a:r>
            <a:r>
              <a:rPr lang="el-GR" dirty="0" err="1"/>
              <a:t>studies</a:t>
            </a:r>
            <a:r>
              <a:rPr lang="el-GR" dirty="0"/>
              <a:t>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Το Διαδίκτυο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l-GR" b="1" dirty="0" smtClean="0">
                <a:hlinkClick r:id="rId2"/>
              </a:rPr>
              <a:t>World </a:t>
            </a:r>
            <a:r>
              <a:rPr lang="en-US" altLang="el-GR" b="1" dirty="0">
                <a:hlinkClick r:id="rId2"/>
              </a:rPr>
              <a:t>Health Organization</a:t>
            </a:r>
            <a:r>
              <a:rPr lang="en-GB" altLang="el-GR" b="1" dirty="0">
                <a:hlinkClick r:id="rId2"/>
              </a:rPr>
              <a:t> (</a:t>
            </a:r>
            <a:r>
              <a:rPr lang="en-US" altLang="el-GR" b="1" dirty="0" smtClean="0">
                <a:hlinkClick r:id="rId2"/>
              </a:rPr>
              <a:t>WHO</a:t>
            </a:r>
            <a:r>
              <a:rPr lang="en-GB" altLang="el-GR" b="1" dirty="0" smtClean="0">
                <a:hlinkClick r:id="rId2"/>
              </a:rPr>
              <a:t>)</a:t>
            </a:r>
            <a:r>
              <a:rPr lang="en-US" altLang="el-GR" dirty="0"/>
              <a:t>. O</a:t>
            </a:r>
            <a:r>
              <a:rPr lang="el-GR" altLang="el-GR" dirty="0"/>
              <a:t> παγκόσμιος οργανισμός υγείας έχει σκοπό την προαγωγή της υγείας,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l-GR" altLang="el-GR" b="1" dirty="0" smtClean="0">
                <a:hlinkClick r:id="rId3"/>
              </a:rPr>
              <a:t>Η</a:t>
            </a:r>
            <a:r>
              <a:rPr lang="en-US" altLang="el-GR" b="1" dirty="0" err="1">
                <a:hlinkClick r:id="rId3"/>
              </a:rPr>
              <a:t>ealth</a:t>
            </a:r>
            <a:r>
              <a:rPr lang="en-US" altLang="el-GR" b="1" dirty="0">
                <a:hlinkClick r:id="rId3"/>
              </a:rPr>
              <a:t> Technology Assessment, (</a:t>
            </a:r>
            <a:r>
              <a:rPr lang="en-US" altLang="el-GR" b="1" dirty="0" smtClean="0">
                <a:hlinkClick r:id="rId3"/>
              </a:rPr>
              <a:t>HTA)</a:t>
            </a:r>
            <a:r>
              <a:rPr lang="el-GR" altLang="el-GR" b="1" dirty="0" smtClean="0">
                <a:hlinkClick r:id="rId3"/>
              </a:rPr>
              <a:t> </a:t>
            </a:r>
            <a:r>
              <a:rPr lang="en-US" altLang="el-GR" dirty="0" smtClean="0"/>
              <a:t>. </a:t>
            </a:r>
            <a:r>
              <a:rPr lang="en-US" altLang="el-GR" dirty="0"/>
              <a:t>O</a:t>
            </a:r>
            <a:r>
              <a:rPr lang="el-GR" altLang="el-GR" dirty="0"/>
              <a:t> οργανισμός </a:t>
            </a:r>
            <a:r>
              <a:rPr lang="en-US" altLang="el-GR" dirty="0"/>
              <a:t>HTA</a:t>
            </a:r>
            <a:r>
              <a:rPr lang="el-GR" altLang="el-GR" dirty="0"/>
              <a:t> ανήκει στο </a:t>
            </a:r>
            <a:r>
              <a:rPr lang="en-US" altLang="el-GR" dirty="0"/>
              <a:t>National Institute for Health Research</a:t>
            </a:r>
            <a:r>
              <a:rPr lang="el-GR" altLang="el-GR" dirty="0"/>
              <a:t> της Αγγλίας και δημοσιεύει αναφορές όσον αφορά την ασφάλεια, την κλινική και οικονομική αποτελεσματικότητα διαφόρων εξεταστικών και θεραπευτικών μεθόδων. </a:t>
            </a:r>
            <a:endParaRPr lang="en-GB" altLang="el-GR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l-GR" b="1" dirty="0" smtClean="0">
                <a:hlinkClick r:id="rId4"/>
              </a:rPr>
              <a:t>National </a:t>
            </a:r>
            <a:r>
              <a:rPr lang="en-US" altLang="el-GR" b="1" dirty="0"/>
              <a:t>Institute for Health and Clinical Excellence (</a:t>
            </a:r>
            <a:r>
              <a:rPr lang="en-US" altLang="el-GR" b="1" dirty="0" smtClean="0"/>
              <a:t>NICE)</a:t>
            </a:r>
            <a:r>
              <a:rPr lang="en-US" altLang="el-GR" dirty="0" smtClean="0"/>
              <a:t>. </a:t>
            </a:r>
            <a:r>
              <a:rPr lang="en-US" altLang="el-GR" dirty="0"/>
              <a:t>O </a:t>
            </a:r>
            <a:r>
              <a:rPr lang="en-US" altLang="el-GR" dirty="0" err="1"/>
              <a:t>o</a:t>
            </a:r>
            <a:r>
              <a:rPr lang="el-GR" altLang="el-GR" dirty="0" err="1"/>
              <a:t>ργανισμός</a:t>
            </a:r>
            <a:r>
              <a:rPr lang="el-GR" altLang="el-GR" dirty="0"/>
              <a:t> </a:t>
            </a:r>
            <a:r>
              <a:rPr lang="en-US" altLang="el-GR" dirty="0"/>
              <a:t>NICE</a:t>
            </a:r>
            <a:r>
              <a:rPr lang="el-GR" altLang="el-GR" dirty="0"/>
              <a:t> έχει σκοπό την δημιουργία κατευθυντήριων οδηγιών και κλινικών πρωτοκόλλων. Ο </a:t>
            </a:r>
            <a:r>
              <a:rPr lang="en-US" altLang="el-GR" dirty="0"/>
              <a:t>NICE</a:t>
            </a:r>
            <a:r>
              <a:rPr lang="el-GR" altLang="el-GR" dirty="0"/>
              <a:t> έχει </a:t>
            </a:r>
            <a:r>
              <a:rPr lang="el-GR" altLang="el-GR" dirty="0" err="1"/>
              <a:t>εκδόσει</a:t>
            </a:r>
            <a:r>
              <a:rPr lang="el-GR" altLang="el-GR" dirty="0"/>
              <a:t> σειρά οδηγιών και πρωτοκόλλων σχετικά με την </a:t>
            </a:r>
            <a:r>
              <a:rPr lang="el-GR" altLang="el-GR" dirty="0" err="1"/>
              <a:t>περιγεννητική</a:t>
            </a:r>
            <a:r>
              <a:rPr lang="el-GR" altLang="el-GR" dirty="0"/>
              <a:t> φροντίδα. 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Το Διαδίκτυο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l-GR" b="1" dirty="0" smtClean="0">
                <a:hlinkClick r:id="rId2"/>
              </a:rPr>
              <a:t>UK </a:t>
            </a:r>
            <a:r>
              <a:rPr lang="el-GR" altLang="el-GR" b="1" dirty="0" smtClean="0">
                <a:hlinkClick r:id="rId2"/>
              </a:rPr>
              <a:t>Ν</a:t>
            </a:r>
            <a:r>
              <a:rPr lang="en-US" altLang="el-GR" b="1" dirty="0" err="1" smtClean="0">
                <a:hlinkClick r:id="rId2"/>
              </a:rPr>
              <a:t>ational</a:t>
            </a:r>
            <a:r>
              <a:rPr lang="en-US" altLang="el-GR" b="1" dirty="0" smtClean="0">
                <a:hlinkClick r:id="rId2"/>
              </a:rPr>
              <a:t> Screening Committee</a:t>
            </a:r>
            <a:r>
              <a:rPr lang="en-US" altLang="el-GR" dirty="0" smtClean="0">
                <a:hlinkClick r:id="rId2"/>
              </a:rPr>
              <a:t> </a:t>
            </a:r>
            <a:r>
              <a:rPr lang="el-GR" altLang="el-GR" dirty="0" smtClean="0"/>
              <a:t>.Ο </a:t>
            </a:r>
            <a:r>
              <a:rPr lang="el-GR" altLang="el-GR" dirty="0"/>
              <a:t>οργανισμός Ν</a:t>
            </a:r>
            <a:r>
              <a:rPr lang="en-US" altLang="el-GR" dirty="0"/>
              <a:t>SC</a:t>
            </a:r>
            <a:r>
              <a:rPr lang="el-GR" altLang="el-GR" dirty="0"/>
              <a:t> έχει σκοπό την αξιολόγηση προγραμμάτων </a:t>
            </a:r>
            <a:r>
              <a:rPr lang="en-US" altLang="el-GR" dirty="0"/>
              <a:t>screening</a:t>
            </a:r>
            <a:r>
              <a:rPr lang="el-GR" altLang="el-GR" dirty="0"/>
              <a:t> και την έκδοση οδηγιών και πρωτοκόλλων σχετικά με την αποτελεσματικότητα, βιωσιμότητα και κλινική επίδραση των διαφόρων προγραμμάτων </a:t>
            </a:r>
            <a:r>
              <a:rPr lang="en-US" altLang="el-GR" dirty="0"/>
              <a:t>screening</a:t>
            </a:r>
            <a:r>
              <a:rPr lang="el-GR" altLang="el-GR" dirty="0"/>
              <a:t>. </a:t>
            </a:r>
            <a:endParaRPr lang="en-GB" altLang="el-GR" dirty="0"/>
          </a:p>
          <a:p>
            <a:pPr marL="457200" indent="-45720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l-GR" b="1" dirty="0" smtClean="0">
                <a:hlinkClick r:id="rId3"/>
              </a:rPr>
              <a:t>Royal </a:t>
            </a:r>
            <a:r>
              <a:rPr lang="en-US" altLang="el-GR" b="1" dirty="0">
                <a:hlinkClick r:id="rId3"/>
              </a:rPr>
              <a:t>College of </a:t>
            </a:r>
            <a:r>
              <a:rPr lang="en-US" altLang="el-GR" b="1" dirty="0" smtClean="0">
                <a:hlinkClick r:id="rId3"/>
              </a:rPr>
              <a:t>Midwives</a:t>
            </a:r>
            <a:r>
              <a:rPr lang="en-US" altLang="el-GR" dirty="0" smtClean="0"/>
              <a:t>. </a:t>
            </a:r>
            <a:r>
              <a:rPr lang="el-GR" altLang="el-GR" dirty="0"/>
              <a:t>Το Βασιλικό Κολλέγιο Μαιών της Αγγλίας έχει </a:t>
            </a:r>
            <a:r>
              <a:rPr lang="el-GR" altLang="el-GR" dirty="0" err="1"/>
              <a:t>εκδόσει</a:t>
            </a:r>
            <a:r>
              <a:rPr lang="el-GR" altLang="el-GR" dirty="0"/>
              <a:t> σειρά κατευθυντήριων οδηγιών και πρωτοκόλλων σχετικά με την </a:t>
            </a:r>
            <a:r>
              <a:rPr lang="el-GR" altLang="el-GR" dirty="0" err="1"/>
              <a:t>περιγεννητική</a:t>
            </a:r>
            <a:r>
              <a:rPr lang="el-GR" altLang="el-GR" dirty="0"/>
              <a:t> φροντίδα. Το Βασιλικό Κολλέγιο Μαιών εκδίδει το επιστημονικό περιοδικό ‘</a:t>
            </a:r>
            <a:r>
              <a:rPr lang="en-US" altLang="el-GR" dirty="0"/>
              <a:t>Evidence Based Midwifery</a:t>
            </a:r>
            <a:r>
              <a:rPr lang="el-GR" altLang="el-GR" dirty="0"/>
              <a:t>’ που προωθεί την παρουσίαση των νέων ερευνητικών τεκμηρίων στην μαιευτική. </a:t>
            </a:r>
            <a:endParaRPr lang="en-GB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Το Διαδίκτυο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6"/>
            </a:pPr>
            <a:r>
              <a:rPr lang="en-US" altLang="el-GR" b="1" dirty="0" smtClean="0">
                <a:hlinkClick r:id="rId2"/>
              </a:rPr>
              <a:t>International </a:t>
            </a:r>
            <a:r>
              <a:rPr lang="en-US" altLang="el-GR" b="1" dirty="0">
                <a:hlinkClick r:id="rId2"/>
              </a:rPr>
              <a:t>Confederation of Midwives</a:t>
            </a:r>
            <a:r>
              <a:rPr lang="en-GB" altLang="el-GR" dirty="0">
                <a:hlinkClick r:id="rId2"/>
              </a:rPr>
              <a:t> </a:t>
            </a:r>
            <a:r>
              <a:rPr lang="en-GB" altLang="el-GR" b="1" dirty="0">
                <a:hlinkClick r:id="rId2"/>
              </a:rPr>
              <a:t>(</a:t>
            </a:r>
            <a:r>
              <a:rPr lang="el-GR" altLang="el-GR" b="1" dirty="0">
                <a:hlinkClick r:id="rId2"/>
              </a:rPr>
              <a:t>Ι</a:t>
            </a:r>
            <a:r>
              <a:rPr lang="en-US" altLang="el-GR" b="1" dirty="0" smtClean="0">
                <a:hlinkClick r:id="rId2"/>
              </a:rPr>
              <a:t>CM). </a:t>
            </a:r>
            <a:r>
              <a:rPr lang="el-GR" altLang="el-GR" dirty="0"/>
              <a:t>Η Διεθνής Συνομοσπονδία Μαιών εκπροσωπεί τους επαγγελματικούς συλλόγους μαιών 98 χωρών, έχει 250.000 μέλη και έχει σκοπό την  ενδυνάμωση του μαιευτικού επαγγέλματος. Ο </a:t>
            </a:r>
            <a:r>
              <a:rPr lang="en-US" altLang="el-GR" dirty="0"/>
              <a:t>ICM</a:t>
            </a:r>
            <a:r>
              <a:rPr lang="el-GR" altLang="el-GR" dirty="0"/>
              <a:t> έχει </a:t>
            </a:r>
            <a:r>
              <a:rPr lang="el-GR" altLang="el-GR" dirty="0" err="1"/>
              <a:t>εκδόσει</a:t>
            </a:r>
            <a:r>
              <a:rPr lang="el-GR" altLang="el-GR" dirty="0"/>
              <a:t> </a:t>
            </a:r>
            <a:r>
              <a:rPr lang="el-GR" altLang="el-GR" dirty="0" err="1"/>
              <a:t>κατευθύντηριες</a:t>
            </a:r>
            <a:r>
              <a:rPr lang="el-GR" altLang="el-GR" dirty="0"/>
              <a:t> οδηγίες σχετικά με την παροχή </a:t>
            </a:r>
            <a:r>
              <a:rPr lang="el-GR" altLang="el-GR" dirty="0" err="1"/>
              <a:t>περιγεννητικής</a:t>
            </a:r>
            <a:r>
              <a:rPr lang="el-GR" altLang="el-GR" dirty="0"/>
              <a:t> φροντίδας και οδηγούς σχετικά με τις δεξιότητες που πρέπει να έχουν οι επαγγελματίες μαίες διεθνώς. </a:t>
            </a:r>
            <a:endParaRPr lang="en-GB" altLang="el-GR" dirty="0"/>
          </a:p>
          <a:p>
            <a:pPr marL="457200" indent="-457200">
              <a:lnSpc>
                <a:spcPct val="80000"/>
              </a:lnSpc>
              <a:buFont typeface="+mj-lt"/>
              <a:buAutoNum type="arabicPeriod" startAt="6"/>
            </a:pPr>
            <a:r>
              <a:rPr lang="en-US" altLang="el-GR" b="1" dirty="0" smtClean="0">
                <a:hlinkClick r:id="rId3"/>
              </a:rPr>
              <a:t>Food </a:t>
            </a:r>
            <a:r>
              <a:rPr lang="en-US" altLang="el-GR" b="1" dirty="0">
                <a:hlinkClick r:id="rId3"/>
              </a:rPr>
              <a:t>and Drug Administration</a:t>
            </a:r>
            <a:r>
              <a:rPr lang="en-GB" altLang="el-GR" b="1" dirty="0">
                <a:hlinkClick r:id="rId3"/>
              </a:rPr>
              <a:t> (</a:t>
            </a:r>
            <a:r>
              <a:rPr lang="en-US" altLang="el-GR" b="1" dirty="0" smtClean="0">
                <a:hlinkClick r:id="rId3"/>
              </a:rPr>
              <a:t>FDA</a:t>
            </a:r>
            <a:r>
              <a:rPr lang="en-GB" altLang="el-GR" b="1" dirty="0" smtClean="0">
                <a:hlinkClick r:id="rId3"/>
              </a:rPr>
              <a:t>)</a:t>
            </a:r>
            <a:r>
              <a:rPr lang="en-GB" altLang="el-GR" dirty="0" smtClean="0">
                <a:hlinkClick r:id="rId3"/>
              </a:rPr>
              <a:t>. </a:t>
            </a:r>
            <a:r>
              <a:rPr lang="el-GR" altLang="el-GR" dirty="0"/>
              <a:t>Ο Αμερικάνικος Οργανισμός Τροφίμων και Φαρμάκων έχει σκοπό την προάσπιση της δημόσιας υγείας μέσω της </a:t>
            </a:r>
            <a:r>
              <a:rPr lang="el-GR" altLang="el-GR" dirty="0" err="1"/>
              <a:t>της</a:t>
            </a:r>
            <a:r>
              <a:rPr lang="el-GR" altLang="el-GR" dirty="0"/>
              <a:t> πιστοποίησης των φαρμάκων και </a:t>
            </a:r>
            <a:r>
              <a:rPr lang="el-GR" altLang="el-GR" dirty="0" smtClean="0"/>
              <a:t>τροφίμων.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Επικοινωνία με ειδικούς (</a:t>
            </a:r>
            <a:r>
              <a:rPr lang="el-GR" dirty="0" err="1"/>
              <a:t>experts</a:t>
            </a:r>
            <a:r>
              <a:rPr lang="el-GR" dirty="0"/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altLang="el-GR" dirty="0"/>
              <a:t>Όταν πρόκειται να αναζητήσουμε ερευνητικά δεδομένα σε τομείς που είναι ιδιαίτερα εξειδικευμένοι ή ταχέως εξελισσόμενοι τότε η επικοινωνία με έναν ειδικό θεωρείται η περισσότερο αποτελεσματική στρατηγική αναζήτησης.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Οι ειδικοί ενός θέματος είναι συνήθως ενήμεροι για νέα ερευνητικά δεδομένα που δεν έχουν προλάβει ακόμη να δημοσιευθούν σε επιστημονικά περιοδικά (‘γκρι βιβλιογραφία’).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Ωστόσο, </a:t>
            </a:r>
            <a:r>
              <a:rPr lang="el-GR" altLang="el-GR" b="1" dirty="0"/>
              <a:t>η γνώμη των ειδικών μπορεί να είναι εσφαλμένη ή </a:t>
            </a:r>
            <a:r>
              <a:rPr lang="el-GR" altLang="el-GR" b="1" dirty="0" err="1"/>
              <a:t>προκατειλημένη</a:t>
            </a:r>
            <a:r>
              <a:rPr lang="el-GR" altLang="el-GR" b="1" dirty="0"/>
              <a:t> και για αυτό το λόγο η επικοινωνία με ειδικούς δεν θα πρέπει να είναι η μοναδική πηγή πληροφόρησης. 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Οι ειδικοί μπορεί να είναι συνάδελφοι, ερευνητές ή ακόμα και ασθενείς που νοσούν από σπάνιο νόσημα και μπορεί να γνωρίζουν περισσότερα για την ασθένεια τους από έναν επαγγελματία υγείας</a:t>
            </a:r>
            <a:r>
              <a:rPr lang="el-GR" altLang="el-GR"/>
              <a:t>. 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3</a:t>
            </a:r>
            <a:r>
              <a:rPr lang="en-US" sz="2000" dirty="0" smtClean="0"/>
              <a:t>:</a:t>
            </a:r>
            <a:r>
              <a:rPr lang="el-GR" sz="2000" dirty="0"/>
              <a:t> Αναζήτηση Δεδομένων».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Πολυπλοκότητα αναζήτησης δεδομένων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300" b="0" dirty="0" smtClean="0"/>
              <a:t>(2 </a:t>
            </a:r>
            <a:r>
              <a:rPr lang="el-GR" sz="3300" b="0" dirty="0"/>
              <a:t>από </a:t>
            </a:r>
            <a:r>
              <a:rPr lang="el-GR" sz="3300" b="0" dirty="0" smtClean="0"/>
              <a:t>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«Με ποια μέθοδο/στρατηγική θα πρέπει να αναζητούμε τεκμηριωμένες πληροφορίες σχετικά με ένα κλινικό θέμα που προκύπτει;». </a:t>
            </a:r>
          </a:p>
          <a:p>
            <a:r>
              <a:rPr lang="el-GR" dirty="0"/>
              <a:t>Όταν πρόκειται για ένα εξαιρετικά σημαντικό και πολύπλοκο κλινικό θέμα τότε θα πρέπει να γίνεται ενδελεχής έλεγχος σε πολλές πηγές πληροφόρησης και να χρησιμοποιούνται εξελιγμένες μέθοδοι αναζήτησης (</a:t>
            </a:r>
            <a:r>
              <a:rPr lang="el-GR" dirty="0" err="1"/>
              <a:t>advanced</a:t>
            </a:r>
            <a:r>
              <a:rPr lang="el-GR" dirty="0"/>
              <a:t> </a:t>
            </a:r>
            <a:r>
              <a:rPr lang="el-GR" dirty="0" err="1"/>
              <a:t>search</a:t>
            </a:r>
            <a:r>
              <a:rPr lang="el-GR" dirty="0"/>
              <a:t>). </a:t>
            </a:r>
          </a:p>
          <a:p>
            <a:r>
              <a:rPr lang="el-GR" dirty="0"/>
              <a:t>Ωστόσο, όταν πρόκειται για ένα απλό κλινικό ερώτημα τότε μία πρόχειρη αναζήτηση είναι αρκετή.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αναζήτησης δεδομένων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κύριες πηγές των πληροφοριών είναι τέσσερις: </a:t>
            </a:r>
          </a:p>
          <a:p>
            <a:r>
              <a:rPr lang="el-GR" dirty="0"/>
              <a:t>έντυπο υλικό (</a:t>
            </a:r>
            <a:r>
              <a:rPr lang="el-GR" dirty="0" err="1"/>
              <a:t>συγγράματα</a:t>
            </a:r>
            <a:r>
              <a:rPr lang="el-GR" dirty="0"/>
              <a:t>, τεύχη επιστημονικών περιοδικών), </a:t>
            </a:r>
          </a:p>
          <a:p>
            <a:r>
              <a:rPr lang="el-GR" dirty="0"/>
              <a:t>ηλεκτρονικές βάσεις δεδομένων και ηλεκτρονικά περιοδικά, </a:t>
            </a:r>
          </a:p>
          <a:p>
            <a:r>
              <a:rPr lang="el-GR" dirty="0"/>
              <a:t>διαδίκτυο καθώς και </a:t>
            </a:r>
          </a:p>
          <a:p>
            <a:r>
              <a:rPr lang="el-GR" dirty="0"/>
              <a:t>οι ειδικοί επιστήμονες.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Έντυπο </a:t>
            </a:r>
            <a:r>
              <a:rPr lang="el-GR" dirty="0"/>
              <a:t>υλικό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Η αναζήτηση πληροφοριών σε έντυπο υλικό απαιτεί την επίπονη και λεπτομερή ανασκόπηση των </a:t>
            </a:r>
            <a:r>
              <a:rPr lang="el-GR" b="1" dirty="0" smtClean="0"/>
              <a:t>συγγραμμάτων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b="1" dirty="0"/>
              <a:t>επιστημονικών περιοδικών </a:t>
            </a:r>
            <a:r>
              <a:rPr lang="el-GR" dirty="0"/>
              <a:t>για την ανεύρεση σχετικών άρθρων και δεδομένων. </a:t>
            </a:r>
          </a:p>
          <a:p>
            <a:r>
              <a:rPr lang="el-GR" dirty="0"/>
              <a:t>Η αναζήτηση αυτού του τύπου περιλαμβάνει και την </a:t>
            </a:r>
            <a:r>
              <a:rPr lang="el-GR" b="1" dirty="0"/>
              <a:t>ανασκόπηση των βιβλιογραφικών λιστών των σχετικών άρθρων</a:t>
            </a:r>
            <a:r>
              <a:rPr lang="el-GR" dirty="0"/>
              <a:t> ώστε να ανακαλυφθούν περισσότερες συναφείς βιβλιογραφικές </a:t>
            </a:r>
            <a:r>
              <a:rPr lang="el-GR" b="1" dirty="0"/>
              <a:t>παραπομπές.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2. Αναζήτηση σε ηλεκτρονικές βάσεις </a:t>
            </a:r>
            <a:r>
              <a:rPr lang="el-GR" sz="3200" dirty="0" smtClean="0"/>
              <a:t>δεδομένων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Οι ηλεκτρονικές βάσεις δεδομένων είναι η καρδιά κάθε βιβλιογραφικής και ερευνητικής αναζήτησης, εφόσον επιτρέπουν </a:t>
            </a:r>
            <a:r>
              <a:rPr lang="el-GR" b="1" dirty="0"/>
              <a:t>την αναζήτηση δεδομένων σε εκατοντάδες ή ακόμα και σε χιλιάδες ερευνητικά άρθρα ταυτοχρόνως, μέσα σε διάρκεια λίγων δευτερολέπτων.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Γιατί να υπάρχουν ηλεκτρονικές βάσεις </a:t>
            </a:r>
            <a:r>
              <a:rPr lang="el-GR" sz="3200" dirty="0" smtClean="0"/>
              <a:t>δεδομένων</a:t>
            </a:r>
            <a:r>
              <a:rPr lang="en-US" sz="3200" dirty="0" smtClean="0"/>
              <a:t>;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Ο μεγάλος αριθμός περιοδικών γενικής και εξειδικευμένης ύλης που παράγονται παγκοσμίως αποκλείει την αναζήτηση συγκεκριμένων άρθρων διά χειρός. </a:t>
            </a:r>
          </a:p>
          <a:p>
            <a:r>
              <a:rPr lang="el-GR" dirty="0"/>
              <a:t>Κατά συνέπεια, </a:t>
            </a:r>
            <a:r>
              <a:rPr lang="el-GR" b="1" dirty="0"/>
              <a:t>τα ευρετήρια περιοδικών έχουν μετατραπεί σε ηλεκτρονικές βάσεις δεδομένων </a:t>
            </a:r>
            <a:r>
              <a:rPr lang="el-GR" dirty="0"/>
              <a:t>προς διευκόλυνση της διεργασίας ανεύρεσης ερευνητικών μελετών.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Λειτουργία βάσεων </a:t>
            </a:r>
            <a:r>
              <a:rPr lang="el-GR" sz="3600" dirty="0" smtClean="0"/>
              <a:t>δεδομένων</a:t>
            </a:r>
            <a:r>
              <a:rPr lang="en-US" sz="3600" dirty="0" smtClean="0"/>
              <a:t>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300" b="0" dirty="0" smtClean="0"/>
              <a:t>(1 </a:t>
            </a:r>
            <a:r>
              <a:rPr lang="el-GR" sz="3300" b="0" dirty="0" smtClean="0"/>
              <a:t>από</a:t>
            </a:r>
            <a:r>
              <a:rPr lang="en-US" sz="3300" b="0" dirty="0" smtClean="0"/>
              <a:t> </a:t>
            </a:r>
            <a:r>
              <a:rPr lang="el-GR" sz="3300" b="0" dirty="0" smtClean="0"/>
              <a:t>2</a:t>
            </a:r>
            <a:r>
              <a:rPr lang="en-US" sz="3300" b="0" dirty="0" smtClean="0"/>
              <a:t>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</a:t>
            </a:r>
            <a:r>
              <a:rPr lang="el-GR" b="1" dirty="0"/>
              <a:t>κάθε άρθρο </a:t>
            </a:r>
            <a:r>
              <a:rPr lang="el-GR" dirty="0"/>
              <a:t>που εισάγεται σε μία βάση δεδομένων, δημιουργείται μία </a:t>
            </a:r>
            <a:r>
              <a:rPr lang="el-GR" b="1" dirty="0"/>
              <a:t>καταχώρηση</a:t>
            </a:r>
            <a:r>
              <a:rPr lang="el-GR" dirty="0"/>
              <a:t> αποτελούμενη από τίτλο, περίληψη, συγγραφέα, ημερομηνία δημοσίευσης, περιοδικό δημοσίευσης, και άλλες πληροφορίες. </a:t>
            </a:r>
          </a:p>
          <a:p>
            <a:r>
              <a:rPr lang="el-GR" dirty="0"/>
              <a:t>Επιπλέον, </a:t>
            </a:r>
            <a:r>
              <a:rPr lang="el-GR" b="1" dirty="0"/>
              <a:t>κάθε άρθρο </a:t>
            </a:r>
            <a:r>
              <a:rPr lang="el-GR" dirty="0"/>
              <a:t>αντιστοιχεί σε έναν τουλάχιστον </a:t>
            </a:r>
            <a:r>
              <a:rPr lang="el-GR" b="1" dirty="0"/>
              <a:t>λεξιλογικό όρο, </a:t>
            </a:r>
            <a:r>
              <a:rPr lang="el-GR" dirty="0"/>
              <a:t>από ένα εκτεταμένο λεξιλόγιο ιατρικών και </a:t>
            </a:r>
            <a:r>
              <a:rPr lang="el-GR" dirty="0" err="1"/>
              <a:t>βιοϊατρικών</a:t>
            </a:r>
            <a:r>
              <a:rPr lang="el-GR" dirty="0"/>
              <a:t> όρων.</a:t>
            </a:r>
          </a:p>
          <a:p>
            <a:r>
              <a:rPr lang="el-GR" b="1" dirty="0"/>
              <a:t>Οι μηχανές αναζήτησης έχουν τη δυνατότητα να αναζητούν κείμενα λέξεων ή λέξεις-κλειδιά στις αποθηκευμένες πληροφορίες και να ανακτούν αυτές τις καταχωρήσεις.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/>
              <a:t>Λειτουργία βάσεων δεδομένων</a:t>
            </a:r>
            <a:r>
              <a:rPr lang="en-US" sz="3600" dirty="0"/>
              <a:t> 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n-US" sz="3300" b="0" dirty="0" smtClean="0"/>
              <a:t>(</a:t>
            </a:r>
            <a:r>
              <a:rPr lang="el-GR" sz="3300" b="0" dirty="0" smtClean="0"/>
              <a:t>2</a:t>
            </a:r>
            <a:r>
              <a:rPr lang="en-US" sz="3300" b="0" dirty="0" smtClean="0"/>
              <a:t> </a:t>
            </a:r>
            <a:r>
              <a:rPr lang="el-GR" sz="3300" b="0" dirty="0"/>
              <a:t>από</a:t>
            </a:r>
            <a:r>
              <a:rPr lang="en-US" sz="3300" b="0" dirty="0"/>
              <a:t> </a:t>
            </a:r>
            <a:r>
              <a:rPr lang="el-GR" sz="3300" b="0" dirty="0" smtClean="0"/>
              <a:t>2</a:t>
            </a:r>
            <a:r>
              <a:rPr lang="en-US" sz="3300" b="0" dirty="0" smtClean="0"/>
              <a:t>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Αυτές </a:t>
            </a:r>
            <a:r>
              <a:rPr lang="el-GR" altLang="el-GR" b="1" dirty="0"/>
              <a:t>οι βάσεις βιβλιογραφικών δεδομένων ομαδοποιούν άρθρα</a:t>
            </a:r>
            <a:r>
              <a:rPr lang="el-GR" altLang="el-GR" dirty="0"/>
              <a:t> εντός συγκεκριμένων </a:t>
            </a:r>
            <a:r>
              <a:rPr lang="el-GR" altLang="el-GR" dirty="0" err="1"/>
              <a:t>θεματολογικών</a:t>
            </a:r>
            <a:r>
              <a:rPr lang="el-GR" altLang="el-GR" dirty="0"/>
              <a:t> κατηγοριών όπως η μηχανική, η βιολογία, η κοινωνιολογία, η ιστορία, η ιατρική ή η γεωργία.  Οι περισσότερες βάσεις δεδομένων παρέχουν παρόμοια πληροφορία για κάθε άρθρο που περιλαμβάνουν.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Οι βάσεις δεδομένων κανονικά </a:t>
            </a:r>
            <a:r>
              <a:rPr lang="el-GR" altLang="el-GR" b="1" dirty="0"/>
              <a:t>δεν περιέχουν το πλήρες κείμενο ολοκλήρου του άρθρου</a:t>
            </a:r>
            <a:r>
              <a:rPr lang="el-GR" altLang="el-GR" dirty="0"/>
              <a:t>, μολονότι, όλο και περισσότερο, διατίθενται δωρεάν σε ηλεκτρονική μορφή τα πλήρη κείμενα άρθρων.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9a413b36fde72d734d0241520f9ada4268b38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Προσαρμοσμένο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2129</Words>
  <Application>Microsoft Office PowerPoint</Application>
  <PresentationFormat>Προβολή στην οθόνη (4:3)</PresentationFormat>
  <Paragraphs>146</Paragraphs>
  <Slides>29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Πολυπλοκότητα αναζήτησης δεδομένων  (1 από 2)</vt:lpstr>
      <vt:lpstr>Πολυπλοκότητα αναζήτησης δεδομένων  (2 από 2)</vt:lpstr>
      <vt:lpstr>Πηγές αναζήτησης δεδομένων</vt:lpstr>
      <vt:lpstr>1. Έντυπο υλικό</vt:lpstr>
      <vt:lpstr>2. Αναζήτηση σε ηλεκτρονικές βάσεις δεδομένων</vt:lpstr>
      <vt:lpstr>Γιατί να υπάρχουν ηλεκτρονικές βάσεις δεδομένων;</vt:lpstr>
      <vt:lpstr>Λειτουργία βάσεων δεδομένων  (1 από 2)</vt:lpstr>
      <vt:lpstr>Λειτουργία βάσεων δεδομένων  (2 από 2)</vt:lpstr>
      <vt:lpstr>Διαθέσιμες βάσεις δεδομένων</vt:lpstr>
      <vt:lpstr>Λίστα με γνωστές ηλεκτρονικές βάσεις δεδομένων (1 από 3)</vt:lpstr>
      <vt:lpstr>Λίστα με γνωστές ηλεκτρονικές βάσεις δεδομένων (2 από 3)</vt:lpstr>
      <vt:lpstr>Λίστα με γνωστές ηλεκτρονικές βάσεις δεδομένων (3 από 3)</vt:lpstr>
      <vt:lpstr>Cochrane Collaboration Database</vt:lpstr>
      <vt:lpstr>Βάσεις δεδομένων της Cochrane</vt:lpstr>
      <vt:lpstr>Cochrane Database of Systematic Reviews  (1 από 2)</vt:lpstr>
      <vt:lpstr>Cochrane Database of Systematic Reviews  (2 από 2)</vt:lpstr>
      <vt:lpstr>3. Το Διαδίκτυο (1 από 5)</vt:lpstr>
      <vt:lpstr>3. Το Διαδίκτυο (2 από 5)</vt:lpstr>
      <vt:lpstr>3. Το Διαδίκτυο (3 από 5)</vt:lpstr>
      <vt:lpstr>3. Το Διαδίκτυο (4 από 5)</vt:lpstr>
      <vt:lpstr>3. Το Διαδίκτυο (5 από 5)</vt:lpstr>
      <vt:lpstr>4. Επικοινωνία με ειδικούς (experts)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36</cp:revision>
  <dcterms:created xsi:type="dcterms:W3CDTF">2013-03-04T13:35:19Z</dcterms:created>
  <dcterms:modified xsi:type="dcterms:W3CDTF">2014-11-03T10:47:20Z</dcterms:modified>
</cp:coreProperties>
</file>