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79"/>
  </p:notesMasterIdLst>
  <p:handoutMasterIdLst>
    <p:handoutMasterId r:id="rId80"/>
  </p:handoutMasterIdLst>
  <p:sldIdLst>
    <p:sldId id="256" r:id="rId4"/>
    <p:sldId id="272" r:id="rId5"/>
    <p:sldId id="314" r:id="rId6"/>
    <p:sldId id="273" r:id="rId7"/>
    <p:sldId id="274" r:id="rId8"/>
    <p:sldId id="275" r:id="rId9"/>
    <p:sldId id="276" r:id="rId10"/>
    <p:sldId id="277" r:id="rId11"/>
    <p:sldId id="278" r:id="rId12"/>
    <p:sldId id="315" r:id="rId13"/>
    <p:sldId id="279" r:id="rId14"/>
    <p:sldId id="316" r:id="rId15"/>
    <p:sldId id="280" r:id="rId16"/>
    <p:sldId id="317" r:id="rId17"/>
    <p:sldId id="281" r:id="rId18"/>
    <p:sldId id="282" r:id="rId19"/>
    <p:sldId id="283" r:id="rId20"/>
    <p:sldId id="284" r:id="rId21"/>
    <p:sldId id="318" r:id="rId22"/>
    <p:sldId id="285" r:id="rId23"/>
    <p:sldId id="286" r:id="rId24"/>
    <p:sldId id="287" r:id="rId25"/>
    <p:sldId id="288" r:id="rId26"/>
    <p:sldId id="289" r:id="rId27"/>
    <p:sldId id="319" r:id="rId28"/>
    <p:sldId id="290" r:id="rId29"/>
    <p:sldId id="291" r:id="rId30"/>
    <p:sldId id="320" r:id="rId31"/>
    <p:sldId id="292" r:id="rId32"/>
    <p:sldId id="293" r:id="rId33"/>
    <p:sldId id="321" r:id="rId34"/>
    <p:sldId id="294" r:id="rId35"/>
    <p:sldId id="322" r:id="rId36"/>
    <p:sldId id="295" r:id="rId37"/>
    <p:sldId id="296" r:id="rId38"/>
    <p:sldId id="297" r:id="rId39"/>
    <p:sldId id="298" r:id="rId40"/>
    <p:sldId id="299" r:id="rId41"/>
    <p:sldId id="300" r:id="rId42"/>
    <p:sldId id="323" r:id="rId43"/>
    <p:sldId id="324" r:id="rId44"/>
    <p:sldId id="301" r:id="rId45"/>
    <p:sldId id="302" r:id="rId46"/>
    <p:sldId id="303" r:id="rId47"/>
    <p:sldId id="325" r:id="rId48"/>
    <p:sldId id="304" r:id="rId49"/>
    <p:sldId id="305" r:id="rId50"/>
    <p:sldId id="326" r:id="rId51"/>
    <p:sldId id="306" r:id="rId52"/>
    <p:sldId id="327" r:id="rId53"/>
    <p:sldId id="307" r:id="rId54"/>
    <p:sldId id="308" r:id="rId55"/>
    <p:sldId id="339" r:id="rId56"/>
    <p:sldId id="328" r:id="rId57"/>
    <p:sldId id="340" r:id="rId58"/>
    <p:sldId id="309" r:id="rId59"/>
    <p:sldId id="329" r:id="rId60"/>
    <p:sldId id="341" r:id="rId61"/>
    <p:sldId id="342" r:id="rId62"/>
    <p:sldId id="343" r:id="rId63"/>
    <p:sldId id="330" r:id="rId64"/>
    <p:sldId id="310" r:id="rId65"/>
    <p:sldId id="344" r:id="rId66"/>
    <p:sldId id="311" r:id="rId67"/>
    <p:sldId id="312" r:id="rId68"/>
    <p:sldId id="331" r:id="rId69"/>
    <p:sldId id="313" r:id="rId70"/>
    <p:sldId id="332" r:id="rId71"/>
    <p:sldId id="257" r:id="rId72"/>
    <p:sldId id="262" r:id="rId73"/>
    <p:sldId id="264" r:id="rId74"/>
    <p:sldId id="267" r:id="rId75"/>
    <p:sldId id="268" r:id="rId76"/>
    <p:sldId id="269" r:id="rId77"/>
    <p:sldId id="270" r:id="rId78"/>
  </p:sldIdLst>
  <p:sldSz cx="9144000" cy="6858000" type="screen4x3"/>
  <p:notesSz cx="7104063" cy="10234613"/>
  <p:custDataLst>
    <p:tags r:id="rId8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73</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74</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57</a:t>
            </a:fld>
            <a:endParaRPr lang="el-GR">
              <a:solidFill>
                <a:prstClr val="black"/>
              </a:solidFill>
            </a:endParaRPr>
          </a:p>
        </p:txBody>
      </p:sp>
    </p:spTree>
    <p:extLst>
      <p:ext uri="{BB962C8B-B14F-4D97-AF65-F5344CB8AC3E}">
        <p14:creationId xmlns:p14="http://schemas.microsoft.com/office/powerpoint/2010/main" val="126382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58</a:t>
            </a:fld>
            <a:endParaRPr lang="el-GR">
              <a:solidFill>
                <a:prstClr val="black"/>
              </a:solidFill>
            </a:endParaRPr>
          </a:p>
        </p:txBody>
      </p:sp>
    </p:spTree>
    <p:extLst>
      <p:ext uri="{BB962C8B-B14F-4D97-AF65-F5344CB8AC3E}">
        <p14:creationId xmlns:p14="http://schemas.microsoft.com/office/powerpoint/2010/main" val="1263829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59</a:t>
            </a:fld>
            <a:endParaRPr lang="el-GR">
              <a:solidFill>
                <a:prstClr val="black"/>
              </a:solidFill>
            </a:endParaRPr>
          </a:p>
        </p:txBody>
      </p:sp>
    </p:spTree>
    <p:extLst>
      <p:ext uri="{BB962C8B-B14F-4D97-AF65-F5344CB8AC3E}">
        <p14:creationId xmlns:p14="http://schemas.microsoft.com/office/powerpoint/2010/main" val="1263829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62</a:t>
            </a:fld>
            <a:endParaRPr lang="el-GR">
              <a:solidFill>
                <a:prstClr val="black"/>
              </a:solidFill>
            </a:endParaRPr>
          </a:p>
        </p:txBody>
      </p:sp>
    </p:spTree>
    <p:extLst>
      <p:ext uri="{BB962C8B-B14F-4D97-AF65-F5344CB8AC3E}">
        <p14:creationId xmlns:p14="http://schemas.microsoft.com/office/powerpoint/2010/main" val="183613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80566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96772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733461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04823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811804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70562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80740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932154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16119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marL="1257300" indent="-342900">
              <a:lnSpc>
                <a:spcPct val="112000"/>
              </a:lnSpc>
              <a:spcBef>
                <a:spcPts val="1200"/>
              </a:spcBef>
              <a:buFont typeface="Wingdings" panose="05000000000000000000" pitchFamily="2" charset="2"/>
              <a:buChar char="ü"/>
              <a:defRPr sz="24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768938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08932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73668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970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22278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77308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96999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387252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68737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2548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934911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DA58F3-DCEE-4848-8220-850F08BD47B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0261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794943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378998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Epileptoid_period;_begger_simulating_epileptic_Wellcome_L0005931.jpg"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creativecommons.org/licenses/by/4.0/deed.en" TargetMode="External"/><Relationship Id="rId4" Type="http://schemas.openxmlformats.org/officeDocument/2006/relationships/hyperlink" Target="https://commons.wikimedia.org/wiki/User:F%C3%A6"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commons.wikimedia.org/wiki/File:Alzheimer's_disease_brain_comparison.jp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ommons.wikimedia.org/wiki/User:Garrondo"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commons.wikimedia.org/wiki/File:Tau_tangle_formation.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ommons.wikimedia.org/wiki/User:7mike5000"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ommons.wikimedia.org/wiki/User:Garrondo" TargetMode="External"/><Relationship Id="rId4" Type="http://schemas.openxmlformats.org/officeDocument/2006/relationships/hyperlink" Target="https://commons.wikimedia.org/wiki/File:Amyloid_01big1.jp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ommons.wikimedia.org/wiki/User:Garrondo" TargetMode="External"/><Relationship Id="rId4" Type="http://schemas.openxmlformats.org/officeDocument/2006/relationships/hyperlink" Target="https://commons.wikimedia.org/wiki/File:Amyloid_02big1.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commons.wikimedia.org/wiki/File:Amyloid_03big1.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commons.wikimedia.org/wiki/User:Garrondo"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ommons.wikimedia.org/wiki/User:Garrondo" TargetMode="External"/><Relationship Id="rId4" Type="http://schemas.openxmlformats.org/officeDocument/2006/relationships/hyperlink" Target="https://commons.wikimedia.org/wiki/File:TANGLES_HIGH.jpg"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err="1" smtClean="0">
                <a:solidFill>
                  <a:schemeClr val="tx1"/>
                </a:solidFill>
                <a:latin typeface="+mn-lt"/>
              </a:rPr>
              <a:t>Νευροφυσιολογία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a:bodyPr>
          <a:lstStyle/>
          <a:p>
            <a:pPr>
              <a:spcBef>
                <a:spcPts val="0"/>
              </a:spcBef>
              <a:spcAft>
                <a:spcPts val="1800"/>
              </a:spcAft>
            </a:pPr>
            <a:r>
              <a:rPr lang="el-GR" sz="2600" b="1" dirty="0" smtClean="0"/>
              <a:t>Ενότητα 9</a:t>
            </a:r>
            <a:r>
              <a:rPr lang="el-GR" sz="2600" dirty="0" smtClean="0"/>
              <a:t>:</a:t>
            </a:r>
            <a:r>
              <a:rPr lang="en-US" sz="2600" dirty="0" smtClean="0"/>
              <a:t> </a:t>
            </a:r>
            <a:r>
              <a:rPr lang="el-GR" sz="2600" dirty="0" err="1"/>
              <a:t>Νευροφυσιολογικές</a:t>
            </a:r>
            <a:r>
              <a:rPr lang="el-GR" sz="2600" dirty="0"/>
              <a:t> διαταραχές </a:t>
            </a:r>
            <a:r>
              <a:rPr lang="el-GR" sz="2600" dirty="0" smtClean="0"/>
              <a:t>(β’ μέρος)</a:t>
            </a:r>
            <a:endParaRPr lang="en-US" sz="2600" dirty="0" smtClean="0"/>
          </a:p>
          <a:p>
            <a:pPr>
              <a:spcBef>
                <a:spcPts val="0"/>
              </a:spcBef>
            </a:pPr>
            <a:r>
              <a:rPr lang="el-GR" sz="2200" dirty="0" err="1"/>
              <a:t>Mαρία</a:t>
            </a:r>
            <a:r>
              <a:rPr lang="el-GR" sz="2200" dirty="0"/>
              <a:t> </a:t>
            </a:r>
            <a:r>
              <a:rPr lang="el-GR" sz="2200" dirty="0" err="1"/>
              <a:t>Bενετίκου</a:t>
            </a:r>
            <a:r>
              <a:rPr lang="el-GR" sz="2200" dirty="0"/>
              <a:t>, MD, </a:t>
            </a:r>
            <a:r>
              <a:rPr lang="el-GR" sz="2200" dirty="0" err="1"/>
              <a:t>MSc</a:t>
            </a:r>
            <a:r>
              <a:rPr lang="el-GR" sz="2200" dirty="0"/>
              <a:t>, </a:t>
            </a:r>
            <a:r>
              <a:rPr lang="el-GR" sz="2200" dirty="0" err="1"/>
              <a:t>DipEndo</a:t>
            </a:r>
            <a:r>
              <a:rPr lang="el-GR" sz="2200" dirty="0"/>
              <a:t>, </a:t>
            </a:r>
            <a:r>
              <a:rPr lang="el-GR" sz="2200" dirty="0" err="1"/>
              <a:t>PhD</a:t>
            </a:r>
            <a:r>
              <a:rPr lang="el-GR" sz="2200" dirty="0"/>
              <a:t>,</a:t>
            </a:r>
          </a:p>
          <a:p>
            <a:pPr>
              <a:spcBef>
                <a:spcPts val="0"/>
              </a:spcBef>
            </a:pPr>
            <a:r>
              <a:rPr lang="el-GR" sz="2200" dirty="0"/>
              <a:t>Ιατρός ενδοκρινολόγος, καθηγήτρια </a:t>
            </a:r>
            <a:r>
              <a:rPr lang="el-GR" sz="2200" dirty="0" err="1"/>
              <a:t>παθοφυσιολογίας</a:t>
            </a:r>
            <a:r>
              <a:rPr lang="el-GR" sz="2200" dirty="0"/>
              <a:t> – νοσολογίας, διδάκτωρ πανεπιστήμιου Αθηνών και Λονδίνου</a:t>
            </a:r>
          </a:p>
          <a:p>
            <a:pPr>
              <a:spcBef>
                <a:spcPts val="0"/>
              </a:spcBef>
            </a:pPr>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Εστιακές κρίσεις </a:t>
            </a:r>
            <a:r>
              <a:rPr lang="el-GR" sz="3000" b="0" dirty="0" smtClean="0"/>
              <a:t>5/7</a:t>
            </a:r>
            <a:r>
              <a:rPr lang="el-GR" dirty="0" smtClean="0"/>
              <a:t> </a:t>
            </a:r>
            <a:endParaRPr lang="en-US" sz="3200" dirty="0"/>
          </a:p>
        </p:txBody>
      </p:sp>
      <p:sp>
        <p:nvSpPr>
          <p:cNvPr id="3" name="Θέση περιεχομένου 2"/>
          <p:cNvSpPr>
            <a:spLocks noGrp="1"/>
          </p:cNvSpPr>
          <p:nvPr>
            <p:ph idx="1"/>
          </p:nvPr>
        </p:nvSpPr>
        <p:spPr>
          <a:xfrm>
            <a:off x="251520" y="980728"/>
            <a:ext cx="8820472" cy="5805264"/>
          </a:xfrm>
        </p:spPr>
        <p:txBody>
          <a:bodyPr>
            <a:noAutofit/>
          </a:bodyPr>
          <a:lstStyle/>
          <a:p>
            <a:pPr marL="457200" indent="-457200">
              <a:buFont typeface="+mj-lt"/>
              <a:buAutoNum type="arabicPeriod" startAt="4"/>
            </a:pPr>
            <a:r>
              <a:rPr lang="el-GR" sz="2200" b="1" dirty="0" smtClean="0"/>
              <a:t>Με </a:t>
            </a:r>
            <a:r>
              <a:rPr lang="el-GR" sz="2200" b="1" dirty="0"/>
              <a:t>ψυχικά φαινόμενα </a:t>
            </a:r>
            <a:endParaRPr lang="el-GR" sz="2200" dirty="0"/>
          </a:p>
          <a:p>
            <a:r>
              <a:rPr lang="el-GR" sz="2200" dirty="0"/>
              <a:t>Τα ψυχικά φαινόμενα που πηγάζουν από απλές εστιακές επιληπτικές κρίσεις μπορεί να είναι </a:t>
            </a:r>
            <a:r>
              <a:rPr lang="el-GR" sz="2200" dirty="0" err="1"/>
              <a:t>δυσφασικά</a:t>
            </a:r>
            <a:r>
              <a:rPr lang="el-GR" sz="2200" dirty="0"/>
              <a:t> φαινόμενα (παύση ομιλίας, </a:t>
            </a:r>
            <a:r>
              <a:rPr lang="el-GR" sz="2200" dirty="0" smtClean="0"/>
              <a:t>ακατάληπτη </a:t>
            </a:r>
            <a:r>
              <a:rPr lang="el-GR" sz="2200" dirty="0"/>
              <a:t>ομιλία ή </a:t>
            </a:r>
            <a:r>
              <a:rPr lang="el-GR" sz="2200" dirty="0" err="1"/>
              <a:t>παλιλαλία</a:t>
            </a:r>
            <a:r>
              <a:rPr lang="el-GR" sz="2200" dirty="0"/>
              <a:t>), </a:t>
            </a:r>
            <a:r>
              <a:rPr lang="el-GR" sz="2200" dirty="0" err="1"/>
              <a:t>δυσμνησιακά</a:t>
            </a:r>
            <a:r>
              <a:rPr lang="el-GR" sz="2200" dirty="0"/>
              <a:t> φαινόμενα (διαταραχές της μνήμης, χρονικός αποπροσανατολισμός, </a:t>
            </a:r>
            <a:r>
              <a:rPr lang="el-GR" sz="2200" dirty="0" err="1"/>
              <a:t>flashback</a:t>
            </a:r>
            <a:r>
              <a:rPr lang="el-GR" sz="2200" dirty="0"/>
              <a:t>, </a:t>
            </a:r>
            <a:r>
              <a:rPr lang="el-GR" sz="2200" dirty="0" err="1"/>
              <a:t>dejá</a:t>
            </a:r>
            <a:r>
              <a:rPr lang="el-GR" sz="2200" dirty="0"/>
              <a:t> </a:t>
            </a:r>
            <a:r>
              <a:rPr lang="el-GR" sz="2200" dirty="0" err="1"/>
              <a:t>vu</a:t>
            </a:r>
            <a:r>
              <a:rPr lang="el-GR" sz="2200" dirty="0"/>
              <a:t>, </a:t>
            </a:r>
            <a:r>
              <a:rPr lang="el-GR" sz="2200" dirty="0" err="1"/>
              <a:t>dejá</a:t>
            </a:r>
            <a:r>
              <a:rPr lang="el-GR" sz="2200" dirty="0"/>
              <a:t> </a:t>
            </a:r>
            <a:r>
              <a:rPr lang="el-GR" sz="2200" dirty="0" err="1"/>
              <a:t>entendu</a:t>
            </a:r>
            <a:r>
              <a:rPr lang="el-GR" sz="2200" dirty="0"/>
              <a:t>, </a:t>
            </a:r>
            <a:r>
              <a:rPr lang="el-GR" sz="2200" dirty="0" err="1"/>
              <a:t>jamais</a:t>
            </a:r>
            <a:r>
              <a:rPr lang="el-GR" sz="2200" dirty="0"/>
              <a:t> </a:t>
            </a:r>
            <a:r>
              <a:rPr lang="el-GR" sz="2200" dirty="0" err="1"/>
              <a:t>vu</a:t>
            </a:r>
            <a:r>
              <a:rPr lang="el-GR" sz="2200" dirty="0"/>
              <a:t>, </a:t>
            </a:r>
            <a:r>
              <a:rPr lang="el-GR" sz="2200" dirty="0" err="1"/>
              <a:t>jamais</a:t>
            </a:r>
            <a:r>
              <a:rPr lang="el-GR" sz="2200" dirty="0"/>
              <a:t> </a:t>
            </a:r>
            <a:r>
              <a:rPr lang="el-GR" sz="2200" dirty="0" err="1"/>
              <a:t>entendu</a:t>
            </a:r>
            <a:r>
              <a:rPr lang="el-GR" sz="2200" dirty="0"/>
              <a:t>, πανοραμική όραση), </a:t>
            </a:r>
            <a:r>
              <a:rPr lang="el-GR" sz="2200" dirty="0" err="1"/>
              <a:t>γνωσιακά</a:t>
            </a:r>
            <a:r>
              <a:rPr lang="el-GR" sz="2200" dirty="0"/>
              <a:t> φαινόμενα (ονειρική κατάσταση, διαταραχή της αίσθησης του χρόνου, αίσθηση </a:t>
            </a:r>
            <a:r>
              <a:rPr lang="el-GR" sz="2200" dirty="0" smtClean="0"/>
              <a:t>μη πραγματικότητας</a:t>
            </a:r>
            <a:r>
              <a:rPr lang="el-GR" sz="2200" dirty="0"/>
              <a:t>, αποσύνδεση από την πραγματικότητα, αποπροσωποποίηση), συναισθηματικά φαινόμενα (φόβος, ευχαρίστηση, δυσαρέσκεια, κατάθλιψη, οργή, θυμός, οξυθυμία, έξαρση, ερωτισμός), παραισθήσεις ή οργανωμένες ψευδαισθήσεις. Αντίθετα </a:t>
            </a:r>
            <a:r>
              <a:rPr lang="el-GR" sz="2200" dirty="0" smtClean="0"/>
              <a:t>με </a:t>
            </a:r>
            <a:r>
              <a:rPr lang="el-GR" sz="2200" dirty="0"/>
              <a:t>τις συναισθηματικές διαταραχές που οφείλονται σε ψυχιατρικές διαταραχές, οι απλές εστιακές κρίσεις με συναισθηματικά φαινόμενα διαρκούν μερικά λεπτά, τείνουν να μην προκαλούνται από ερεθίσματα του περιβάλλοντος και αποσύρονται τόσο απότομα όσο εμφανίστηκαν.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4163140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Εστιακές κρίσεις </a:t>
            </a:r>
            <a:r>
              <a:rPr lang="el-GR" sz="3000" b="0" dirty="0" smtClean="0"/>
              <a:t>6/7</a:t>
            </a:r>
            <a:r>
              <a:rPr lang="el-GR" dirty="0" smtClean="0"/>
              <a:t> </a:t>
            </a:r>
            <a:endParaRPr lang="en-US" sz="3200" dirty="0"/>
          </a:p>
        </p:txBody>
      </p:sp>
      <p:sp>
        <p:nvSpPr>
          <p:cNvPr id="3" name="Θέση περιεχομένου 2"/>
          <p:cNvSpPr>
            <a:spLocks noGrp="1"/>
          </p:cNvSpPr>
          <p:nvPr>
            <p:ph idx="1"/>
          </p:nvPr>
        </p:nvSpPr>
        <p:spPr/>
        <p:txBody>
          <a:bodyPr>
            <a:noAutofit/>
          </a:bodyPr>
          <a:lstStyle/>
          <a:p>
            <a:pPr marL="0" indent="0">
              <a:buNone/>
            </a:pPr>
            <a:r>
              <a:rPr lang="el-GR" sz="2200" b="1" dirty="0"/>
              <a:t>Β. Σύνθετες εστιακές κρίσεις </a:t>
            </a:r>
            <a:endParaRPr lang="el-GR" sz="2200" dirty="0"/>
          </a:p>
          <a:p>
            <a:r>
              <a:rPr lang="el-GR" sz="2200" dirty="0"/>
              <a:t>Το σημαντικότερο χαρακτηριστικό των σύνθετων εστιακών κρίσεων είναι η «απώλεια συνείδησης», η οποία ορίζεται ως η αδυναμία απόκρισης σε εξωγενή ερεθίσματα λόγω μεταβολής του επιπέδου εγρήγορσης ή </a:t>
            </a:r>
            <a:r>
              <a:rPr lang="el-GR" sz="2200" dirty="0" err="1"/>
              <a:t>αποκρισιμότητας</a:t>
            </a:r>
            <a:r>
              <a:rPr lang="el-GR" sz="2200" dirty="0"/>
              <a:t>. Ως </a:t>
            </a:r>
            <a:r>
              <a:rPr lang="el-GR" sz="2200" dirty="0" err="1"/>
              <a:t>αποκρισιμότητα</a:t>
            </a:r>
            <a:r>
              <a:rPr lang="el-GR" sz="2200" dirty="0"/>
              <a:t> χαρακτηρίζεται η ικανότητα </a:t>
            </a:r>
            <a:r>
              <a:rPr lang="el-GR" sz="2200" dirty="0" smtClean="0"/>
              <a:t>επιτέλεσης </a:t>
            </a:r>
            <a:r>
              <a:rPr lang="el-GR" sz="2200" dirty="0"/>
              <a:t>απλών εντολών ή εκούσιων κινήσεων. Ως επίπεδο εγρήγορσης ορίζεται ο βαθμός επαφής του ασθενούς με τα γεγονότα και το περιβάλλον του κατά την υπό διερεύνηση περίοδο και η ικανότητά του να τα ανακαλέσει από μνήμης. Κατά την περίοδο «απώλειας της συνείδησης», ο ασθενής μπορεί να έχει απλανές ή φοβισμένο βλέμμα. Αν και κάποιες φορές περιγράφουν αμυδρά πράγματα που αισθανόντουσαν, οι ασθενείς δεν μπορούν να θυμηθούν τίποτα από όσα συνέβησαν κατά τη διάρκεια της περιόδου αυτής. </a:t>
            </a:r>
            <a:endParaRPr lang="el-GR"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636692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Εστιακές κρίσεις </a:t>
            </a:r>
            <a:r>
              <a:rPr lang="el-GR" sz="3000" b="0" dirty="0" smtClean="0"/>
              <a:t>7/7</a:t>
            </a:r>
            <a:r>
              <a:rPr lang="el-GR" dirty="0" smtClean="0"/>
              <a:t> </a:t>
            </a:r>
            <a:endParaRPr lang="en-US" sz="3200" dirty="0"/>
          </a:p>
        </p:txBody>
      </p:sp>
      <p:sp>
        <p:nvSpPr>
          <p:cNvPr id="3" name="Θέση περιεχομένου 2"/>
          <p:cNvSpPr>
            <a:spLocks noGrp="1"/>
          </p:cNvSpPr>
          <p:nvPr>
            <p:ph idx="1"/>
          </p:nvPr>
        </p:nvSpPr>
        <p:spPr/>
        <p:txBody>
          <a:bodyPr>
            <a:noAutofit/>
          </a:bodyPr>
          <a:lstStyle/>
          <a:p>
            <a:pPr marL="0" indent="0">
              <a:buNone/>
            </a:pPr>
            <a:r>
              <a:rPr lang="el-GR" sz="2200" b="1" dirty="0"/>
              <a:t>Β. Σύνθετες εστιακές κρίσεις </a:t>
            </a:r>
            <a:endParaRPr lang="el-GR" sz="2200" dirty="0"/>
          </a:p>
          <a:p>
            <a:r>
              <a:rPr lang="el-GR" sz="2200" dirty="0" smtClean="0"/>
              <a:t>Εκτός </a:t>
            </a:r>
            <a:r>
              <a:rPr lang="el-GR" sz="2200" dirty="0"/>
              <a:t>από αυτοματισμούς (μη-</a:t>
            </a:r>
            <a:r>
              <a:rPr lang="el-GR" sz="2200" dirty="0" err="1"/>
              <a:t>ανατανακλαστικέ</a:t>
            </a:r>
            <a:r>
              <a:rPr lang="el-GR" sz="2200" dirty="0"/>
              <a:t>ς κινήσεις που πραγματοποιούνται "αυτόματα" χωρίς ενσυνείδητη θέληση και για την οποίες ο ασθενής δεν έχει μνήμη μετά το πέρας της κρίσης) δεν υπάρχουν άλλες κλινικές εκδηλώσεις κατά την περίοδο απώλειας συνείδησης. Οι αυτοματισμοί που πραγματοποιούνται κατά την σύνθετη εστιακή κρίση μπορεί να είναι </a:t>
            </a:r>
            <a:r>
              <a:rPr lang="el-GR" sz="2200" dirty="0" err="1"/>
              <a:t>στοματογλωσσικοί</a:t>
            </a:r>
            <a:r>
              <a:rPr lang="el-GR" sz="2200" dirty="0"/>
              <a:t> (μασητικές κινήσεις, σιελόρροια και βορβορυγμοί), μιμητικοί (κινήσεις του προσώπου που περιλαμβάνουν εκφράσεις φόβου, σύγχυσης, δυσφορίας, </a:t>
            </a:r>
            <a:r>
              <a:rPr lang="el-GR" sz="2200" dirty="0" smtClean="0"/>
              <a:t>αγαλλίασης, γέλιο </a:t>
            </a:r>
            <a:r>
              <a:rPr lang="el-GR" sz="2200" dirty="0"/>
              <a:t>και κλάμα), χειρονομίες (επαναλαμβανόμενες κινήσεις χεριών και δακτύλων και σεξουαλικές χειρονομίες), περιπατητικοί (άσκοπη περιήγηση και τρέξιμο), και λεκτικοί (επανάληψη σύντομων φράσεων και βωμολοχία).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764767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Γενικευμένες κρίσεις </a:t>
            </a:r>
            <a:r>
              <a:rPr lang="el-GR" sz="3000" b="0" dirty="0" smtClean="0"/>
              <a:t>1/7</a:t>
            </a:r>
            <a:endParaRPr lang="en-US" sz="3000" b="0" dirty="0"/>
          </a:p>
        </p:txBody>
      </p:sp>
      <p:sp>
        <p:nvSpPr>
          <p:cNvPr id="3" name="Θέση περιεχομένου 2"/>
          <p:cNvSpPr>
            <a:spLocks noGrp="1"/>
          </p:cNvSpPr>
          <p:nvPr>
            <p:ph idx="1"/>
          </p:nvPr>
        </p:nvSpPr>
        <p:spPr>
          <a:xfrm>
            <a:off x="457200" y="1196752"/>
            <a:ext cx="8507288" cy="5661248"/>
          </a:xfrm>
        </p:spPr>
        <p:txBody>
          <a:bodyPr>
            <a:noAutofit/>
          </a:bodyPr>
          <a:lstStyle/>
          <a:p>
            <a:pPr marL="0" indent="0">
              <a:buNone/>
            </a:pPr>
            <a:r>
              <a:rPr lang="el-GR" b="1" dirty="0"/>
              <a:t>Α. Αφαιρέσεις </a:t>
            </a:r>
            <a:endParaRPr lang="el-GR" dirty="0"/>
          </a:p>
          <a:p>
            <a:r>
              <a:rPr lang="el-GR" dirty="0"/>
              <a:t>Οι κρίσεις αφαίρεσης είναι επιληπτικές κρίσεις γενικευμένης φύσεως, που σημαίνει ότι εμπλέκονται και τα δύο ημισφαίρια στην έναρξη και εξέλιξή της. Το κύριο χαρακτηριστικό των αφαιρέσεων είναι η καταστολή των διανοητικών λειτουργιών, συνήθως σε τέτοιο σημείο που το επίπεδο εγρήγορσης, η </a:t>
            </a:r>
            <a:r>
              <a:rPr lang="el-GR" dirty="0" err="1"/>
              <a:t>αποκρισιμότητα</a:t>
            </a:r>
            <a:r>
              <a:rPr lang="el-GR" dirty="0"/>
              <a:t> και η μνήμη εκμηδενίζονται. Οι κρίσεις ξεκινούν απότομα, χωρίς προειδοποίηση από αύρα, και τυπικά διαρκούν από μερικά δευτερόλεπτα ως μισό λεπτό. Η τυχόν δραστηριότητα που εκτελούνταν προ της κρίσεως διακόπτεται απότομα, επέρχεται αλλαγή στην έκφραση του προσώπου και ο ασθενής ακινητοποιείται. Μπορεί να κοιτάζει με ένα κενό, </a:t>
            </a:r>
            <a:r>
              <a:rPr lang="el-GR" dirty="0" smtClean="0"/>
              <a:t>απλανές βλέμμα</a:t>
            </a:r>
            <a:r>
              <a:rPr lang="el-GR" dirty="0"/>
              <a:t>.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913688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Γενικευμένες κρίσεις </a:t>
            </a:r>
            <a:r>
              <a:rPr lang="el-GR" sz="3000" b="0" dirty="0" smtClean="0"/>
              <a:t>2/7</a:t>
            </a:r>
            <a:endParaRPr lang="en-US" sz="2800" dirty="0"/>
          </a:p>
        </p:txBody>
      </p:sp>
      <p:sp>
        <p:nvSpPr>
          <p:cNvPr id="3" name="Θέση περιεχομένου 2"/>
          <p:cNvSpPr>
            <a:spLocks noGrp="1"/>
          </p:cNvSpPr>
          <p:nvPr>
            <p:ph idx="1"/>
          </p:nvPr>
        </p:nvSpPr>
        <p:spPr>
          <a:xfrm>
            <a:off x="457200" y="1196752"/>
            <a:ext cx="8507288" cy="5661248"/>
          </a:xfrm>
        </p:spPr>
        <p:txBody>
          <a:bodyPr>
            <a:noAutofit/>
          </a:bodyPr>
          <a:lstStyle/>
          <a:p>
            <a:pPr marL="0" indent="0">
              <a:buNone/>
            </a:pPr>
            <a:r>
              <a:rPr lang="el-GR" b="1" dirty="0"/>
              <a:t>Α. Αφαιρέσεις </a:t>
            </a:r>
            <a:endParaRPr lang="el-GR" dirty="0"/>
          </a:p>
          <a:p>
            <a:r>
              <a:rPr lang="el-GR" dirty="0" smtClean="0"/>
              <a:t>Μετά </a:t>
            </a:r>
            <a:r>
              <a:rPr lang="el-GR" dirty="0"/>
              <a:t>το πέρας της κρίσης, ο ασθενής επανέρχεται στην δραστηριότητα την οποία επιτελούσε </a:t>
            </a:r>
            <a:r>
              <a:rPr lang="el-GR" dirty="0" smtClean="0"/>
              <a:t>πριν </a:t>
            </a:r>
            <a:r>
              <a:rPr lang="el-GR" dirty="0"/>
              <a:t>την κρίση. </a:t>
            </a:r>
            <a:r>
              <a:rPr lang="el-GR" dirty="0" smtClean="0"/>
              <a:t>Μετά την κρίση κόπωση </a:t>
            </a:r>
            <a:r>
              <a:rPr lang="el-GR" dirty="0"/>
              <a:t>ή σύγχυση δεν παρατηρείται ποτέ, αν και δηλώνουν συχνά μια αίσθηση "απώλειας χρόνου". Κατά τη διάρκεια των κρίσεων συχνά παρατηρούνται αυτοματισμοί, και η πιθανότητα να εμφανιστούν αυξάνει όσο περισσότερο διαρκεί η κρίση.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282022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Γενικευμένες κρίσεις </a:t>
            </a:r>
            <a:r>
              <a:rPr lang="el-GR" sz="3000" b="0" dirty="0" smtClean="0"/>
              <a:t>3/7</a:t>
            </a:r>
            <a:endParaRPr lang="en-US" sz="3200"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a:t>Β. </a:t>
            </a:r>
            <a:r>
              <a:rPr lang="el-GR" b="1" dirty="0" err="1"/>
              <a:t>Μυοκλονικές</a:t>
            </a:r>
            <a:r>
              <a:rPr lang="el-GR" b="1" dirty="0"/>
              <a:t> κρίσεις </a:t>
            </a:r>
            <a:endParaRPr lang="el-GR" dirty="0"/>
          </a:p>
          <a:p>
            <a:r>
              <a:rPr lang="el-GR" dirty="0"/>
              <a:t>Οι </a:t>
            </a:r>
            <a:r>
              <a:rPr lang="el-GR" dirty="0" err="1"/>
              <a:t>μυοκλονικές</a:t>
            </a:r>
            <a:r>
              <a:rPr lang="el-GR" dirty="0"/>
              <a:t> κρίσεις χαρακτηρίζονται από αιφνίδιες, σύντομες και ισχυρές </a:t>
            </a:r>
            <a:r>
              <a:rPr lang="el-GR" dirty="0" smtClean="0"/>
              <a:t>μυϊκές </a:t>
            </a:r>
            <a:r>
              <a:rPr lang="el-GR" dirty="0"/>
              <a:t>συσπάσεις οι οποίες μπορεί να είναι γενικευμένες ή να περιορίζονται στο πρόσωπο και στον κορμό, σε κάποιο από τα άκρα ή ακόμα και σε συγκεκριμένους μύες ή συγκεκριμένες </a:t>
            </a:r>
            <a:r>
              <a:rPr lang="el-GR" dirty="0" smtClean="0"/>
              <a:t>μυϊκές </a:t>
            </a:r>
            <a:r>
              <a:rPr lang="el-GR" dirty="0"/>
              <a:t>ομάδες. Οποιαδήποτε </a:t>
            </a:r>
            <a:r>
              <a:rPr lang="el-GR" dirty="0" smtClean="0"/>
              <a:t>μυϊκή </a:t>
            </a:r>
            <a:r>
              <a:rPr lang="el-GR" dirty="0"/>
              <a:t>ομάδα μπορεί να εμπλέκεται σε μια </a:t>
            </a:r>
            <a:r>
              <a:rPr lang="el-GR" dirty="0" err="1"/>
              <a:t>μυοκλονική</a:t>
            </a:r>
            <a:r>
              <a:rPr lang="el-GR" dirty="0"/>
              <a:t> κρίση. Οι </a:t>
            </a:r>
            <a:r>
              <a:rPr lang="el-GR" dirty="0" err="1"/>
              <a:t>μυοκλονικές</a:t>
            </a:r>
            <a:r>
              <a:rPr lang="el-GR" dirty="0"/>
              <a:t> κρίσεις μπορεί να είναι σοβαρές, προκαλώντας πτώσεις στο έδαφος μετά από απώλεια ισορροπίας, ή να είναι ήπιες, μιμούμενες τρέμουλο. Οι </a:t>
            </a:r>
            <a:r>
              <a:rPr lang="el-GR" dirty="0" smtClean="0"/>
              <a:t>μυϊκές </a:t>
            </a:r>
            <a:r>
              <a:rPr lang="el-GR" dirty="0"/>
              <a:t>συσπάσεις των </a:t>
            </a:r>
            <a:r>
              <a:rPr lang="el-GR" dirty="0" err="1"/>
              <a:t>μυοκλονικών</a:t>
            </a:r>
            <a:r>
              <a:rPr lang="el-GR" dirty="0"/>
              <a:t> κρίσεων είναι ταχύτερες από εκείνες των </a:t>
            </a:r>
            <a:r>
              <a:rPr lang="el-GR" dirty="0" err="1"/>
              <a:t>κλονικών</a:t>
            </a:r>
            <a:r>
              <a:rPr lang="el-GR" dirty="0"/>
              <a:t> </a:t>
            </a:r>
            <a:r>
              <a:rPr lang="el-GR" dirty="0" smtClean="0"/>
              <a:t>κρίσεων.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567511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Γενικευμένες κρίσεις </a:t>
            </a:r>
            <a:r>
              <a:rPr lang="el-GR" sz="3000" b="0" dirty="0" smtClean="0"/>
              <a:t>4/7</a:t>
            </a:r>
            <a:endParaRPr lang="en-US" sz="3200" dirty="0"/>
          </a:p>
        </p:txBody>
      </p:sp>
      <p:sp>
        <p:nvSpPr>
          <p:cNvPr id="3" name="Θέση περιεχομένου 2"/>
          <p:cNvSpPr>
            <a:spLocks noGrp="1"/>
          </p:cNvSpPr>
          <p:nvPr>
            <p:ph idx="1"/>
          </p:nvPr>
        </p:nvSpPr>
        <p:spPr/>
        <p:txBody>
          <a:bodyPr>
            <a:normAutofit/>
          </a:bodyPr>
          <a:lstStyle/>
          <a:p>
            <a:pPr marL="0" indent="0">
              <a:buNone/>
            </a:pPr>
            <a:r>
              <a:rPr lang="el-GR" b="1" dirty="0"/>
              <a:t>Γ και Δ. Τονικές και ατονικές κρίσεις </a:t>
            </a:r>
            <a:endParaRPr lang="el-GR" dirty="0"/>
          </a:p>
          <a:p>
            <a:r>
              <a:rPr lang="el-GR" dirty="0"/>
              <a:t>Οι τονικές κρίσεις είναι σύντομες και συνίστανται στην απότομη αύξηση του </a:t>
            </a:r>
            <a:r>
              <a:rPr lang="el-GR" dirty="0" smtClean="0"/>
              <a:t>μυϊκού </a:t>
            </a:r>
            <a:r>
              <a:rPr lang="el-GR" dirty="0"/>
              <a:t>τόνου </a:t>
            </a:r>
            <a:r>
              <a:rPr lang="el-GR" dirty="0" err="1"/>
              <a:t>εκτεινόντων</a:t>
            </a:r>
            <a:r>
              <a:rPr lang="el-GR" dirty="0"/>
              <a:t> μυών. Εάν ο ασθενής στέκεται όρθιος, τυπικά θα πέσει στο έδαφος. Η διάρκειά τους είναι μεγαλύτερη αυτής των </a:t>
            </a:r>
            <a:r>
              <a:rPr lang="el-GR" dirty="0" err="1"/>
              <a:t>μυοκλονικών</a:t>
            </a:r>
            <a:r>
              <a:rPr lang="el-GR" dirty="0"/>
              <a:t> κρίσεων. Αντίθετα, οι ατονικές κρίσεις συνίστανται στην απότομη απώλεια του </a:t>
            </a:r>
            <a:r>
              <a:rPr lang="el-GR" dirty="0" smtClean="0"/>
              <a:t>μυϊκού </a:t>
            </a:r>
            <a:r>
              <a:rPr lang="el-GR" dirty="0"/>
              <a:t>τόνου. Η εν λόγω απώλεια μπορεί να περιορίζεται σε συγκεκριμένες </a:t>
            </a:r>
            <a:r>
              <a:rPr lang="el-GR" dirty="0" smtClean="0"/>
              <a:t>μυϊκές </a:t>
            </a:r>
            <a:r>
              <a:rPr lang="el-GR" dirty="0"/>
              <a:t>ομάδες, όπως αυτές του αυχένα με αποτέλεσμα την πτώση της κεφαλής ή όπως αυτές του κορμού με αποτέλεσμα την πτώση του σώματος στο έδαφος.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323205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Γενικευμένες κρίσεις </a:t>
            </a:r>
            <a:r>
              <a:rPr lang="el-GR" sz="3000" b="0" dirty="0" smtClean="0"/>
              <a:t>5/7</a:t>
            </a:r>
            <a:endParaRPr lang="en-US" sz="3200" dirty="0"/>
          </a:p>
        </p:txBody>
      </p:sp>
      <p:sp>
        <p:nvSpPr>
          <p:cNvPr id="3" name="Θέση περιεχομένου 2"/>
          <p:cNvSpPr>
            <a:spLocks noGrp="1"/>
          </p:cNvSpPr>
          <p:nvPr>
            <p:ph idx="1"/>
          </p:nvPr>
        </p:nvSpPr>
        <p:spPr>
          <a:xfrm>
            <a:off x="457200" y="1196752"/>
            <a:ext cx="8229600" cy="5400600"/>
          </a:xfrm>
        </p:spPr>
        <p:txBody>
          <a:bodyPr>
            <a:normAutofit/>
          </a:bodyPr>
          <a:lstStyle/>
          <a:p>
            <a:pPr marL="0" indent="0">
              <a:buNone/>
            </a:pPr>
            <a:r>
              <a:rPr lang="el-GR" sz="2300" b="1" dirty="0"/>
              <a:t>Ε. </a:t>
            </a:r>
            <a:r>
              <a:rPr lang="el-GR" sz="2300" b="1" dirty="0" err="1"/>
              <a:t>Κλονικές</a:t>
            </a:r>
            <a:r>
              <a:rPr lang="el-GR" sz="2300" b="1" dirty="0"/>
              <a:t> κρίσεις </a:t>
            </a:r>
            <a:endParaRPr lang="el-GR" sz="2300" dirty="0"/>
          </a:p>
          <a:p>
            <a:r>
              <a:rPr lang="el-GR" sz="2300" dirty="0"/>
              <a:t>Οι </a:t>
            </a:r>
            <a:r>
              <a:rPr lang="el-GR" sz="2300" dirty="0" err="1"/>
              <a:t>κλονικές</a:t>
            </a:r>
            <a:r>
              <a:rPr lang="el-GR" sz="2300" dirty="0"/>
              <a:t> κρίσεις εκδηλώνονται σχεδόν κατ' αποκλειστικότητα στα νεογνά και στα μικρά παιδιά. Η κρίση ξεκινά με απώλεια συνείδησης, με ταυτόχρονη αιφνίδια υποτονία ή έναν σύντομο γενικευμένο τονικό σπασμό. Εν συνεχεία ακολουθούν </a:t>
            </a:r>
            <a:r>
              <a:rPr lang="el-GR" sz="2300" dirty="0" err="1"/>
              <a:t>αμφοτερόπλευροι</a:t>
            </a:r>
            <a:r>
              <a:rPr lang="el-GR" sz="2300" dirty="0"/>
              <a:t> </a:t>
            </a:r>
            <a:r>
              <a:rPr lang="el-GR" sz="2300" dirty="0" smtClean="0"/>
              <a:t>μυϊκοί </a:t>
            </a:r>
            <a:r>
              <a:rPr lang="el-GR" sz="2300" dirty="0"/>
              <a:t>σπασμοί, διάρκειας από ένα ως και μερικά λεπτά, οι οποίοι συνήθως είναι ασύμμετροι και κυριαρχούν σε ένα από τα δυο άκρα. Κατά τη διάρκεια της κρίσης παρουσιάζεται μεγάλη διακύμανση στην ένταση, την συχνότητα και την κατανομή των σπασμών. Μετά το πέρας της κρίσης μπορεί οι ασθενείς να συνέρχονται γρήγορα αλλά μπορεί και να υπομένουν μια μακρά περίοδο σύγχυσης.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846045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Γενικευμένες κρίσεις </a:t>
            </a:r>
            <a:r>
              <a:rPr lang="el-GR" sz="3000" b="0" dirty="0" smtClean="0"/>
              <a:t>6/7</a:t>
            </a:r>
            <a:endParaRPr lang="en-US" sz="3200" dirty="0"/>
          </a:p>
        </p:txBody>
      </p:sp>
      <p:sp>
        <p:nvSpPr>
          <p:cNvPr id="3" name="Θέση περιεχομένου 2"/>
          <p:cNvSpPr>
            <a:spLocks noGrp="1"/>
          </p:cNvSpPr>
          <p:nvPr>
            <p:ph idx="1"/>
          </p:nvPr>
        </p:nvSpPr>
        <p:spPr/>
        <p:txBody>
          <a:bodyPr>
            <a:noAutofit/>
          </a:bodyPr>
          <a:lstStyle/>
          <a:p>
            <a:pPr marL="0" indent="0">
              <a:buNone/>
            </a:pPr>
            <a:r>
              <a:rPr lang="el-GR" sz="2200" b="1" dirty="0"/>
              <a:t>ΣΤ. </a:t>
            </a:r>
            <a:r>
              <a:rPr lang="el-GR" sz="2200" b="1" dirty="0" err="1"/>
              <a:t>Τονικο</a:t>
            </a:r>
            <a:r>
              <a:rPr lang="el-GR" sz="2200" b="1" dirty="0"/>
              <a:t>-</a:t>
            </a:r>
            <a:r>
              <a:rPr lang="el-GR" sz="2200" b="1" dirty="0" err="1"/>
              <a:t>κλονικές</a:t>
            </a:r>
            <a:r>
              <a:rPr lang="el-GR" sz="2200" b="1" dirty="0"/>
              <a:t> κρίσεις </a:t>
            </a:r>
            <a:endParaRPr lang="el-GR" sz="2200" dirty="0"/>
          </a:p>
          <a:p>
            <a:r>
              <a:rPr lang="el-GR" sz="2200" dirty="0"/>
              <a:t>Οι </a:t>
            </a:r>
            <a:r>
              <a:rPr lang="el-GR" sz="2200" dirty="0" err="1"/>
              <a:t>τονικο</a:t>
            </a:r>
            <a:r>
              <a:rPr lang="el-GR" sz="2200" dirty="0"/>
              <a:t>-</a:t>
            </a:r>
            <a:r>
              <a:rPr lang="el-GR" sz="2200" dirty="0" err="1"/>
              <a:t>κλονικές</a:t>
            </a:r>
            <a:r>
              <a:rPr lang="el-GR" sz="2200" dirty="0"/>
              <a:t> κρίσεις εκδηλώνονται σε δύο φάσεις: μια αρχική αύξηση του </a:t>
            </a:r>
            <a:r>
              <a:rPr lang="el-GR" sz="2200" dirty="0" smtClean="0"/>
              <a:t>μυϊκού </a:t>
            </a:r>
            <a:r>
              <a:rPr lang="el-GR" sz="2200" dirty="0"/>
              <a:t>τόνου συγκεκριμένων μυών (τονική φάση) η οποία ακολουθείται από </a:t>
            </a:r>
            <a:r>
              <a:rPr lang="el-GR" sz="2200" dirty="0" err="1"/>
              <a:t>αμφοτερόπλευρους</a:t>
            </a:r>
            <a:r>
              <a:rPr lang="el-GR" sz="2200" dirty="0"/>
              <a:t> συμμετρικούς </a:t>
            </a:r>
            <a:r>
              <a:rPr lang="el-GR" sz="2200" dirty="0" smtClean="0"/>
              <a:t>μυϊκούς </a:t>
            </a:r>
            <a:r>
              <a:rPr lang="el-GR" sz="2200" dirty="0"/>
              <a:t>σπασμούς των άκρων (</a:t>
            </a:r>
            <a:r>
              <a:rPr lang="el-GR" sz="2200" dirty="0" err="1"/>
              <a:t>κλονική</a:t>
            </a:r>
            <a:r>
              <a:rPr lang="el-GR" sz="2200" dirty="0"/>
              <a:t> φάση). Η τονική φάση συνήθως αποτελείται από μια σύντομη </a:t>
            </a:r>
            <a:r>
              <a:rPr lang="el-GR" sz="2200" dirty="0" err="1"/>
              <a:t>καμπτική</a:t>
            </a:r>
            <a:r>
              <a:rPr lang="el-GR" sz="2200" dirty="0"/>
              <a:t> φάση των μυών και μια μακρύτερης διαρκείας </a:t>
            </a:r>
            <a:r>
              <a:rPr lang="el-GR" sz="2200" dirty="0" err="1"/>
              <a:t>εκτατική</a:t>
            </a:r>
            <a:r>
              <a:rPr lang="el-GR" sz="2200" dirty="0"/>
              <a:t> φάση. Στην τονική φάση επέρχεται η απώλεια συνείδησης, και μπορεί να εκδηλωθούν φαινόμενα του αυτονόμου συστήματος και άπνοια κατά την έναρξη. Κατά την </a:t>
            </a:r>
            <a:r>
              <a:rPr lang="el-GR" sz="2200" dirty="0" err="1"/>
              <a:t>κλονική</a:t>
            </a:r>
            <a:r>
              <a:rPr lang="el-GR" sz="2200" dirty="0"/>
              <a:t> φάση, η ρυθμική επαναφορά του </a:t>
            </a:r>
            <a:r>
              <a:rPr lang="el-GR" sz="2200" dirty="0" smtClean="0"/>
              <a:t>μυϊκού </a:t>
            </a:r>
            <a:r>
              <a:rPr lang="el-GR" sz="2200" dirty="0"/>
              <a:t>τόνου διακόπτει την τονική σύσπαση και προκαλεί την εμφάνιση ρυθμικών σπασμών οι οποίοι και εξασθενίζουν προοδευτικά σε συχνότητα και ένταση μέχρι το πέρας της κρίσης. </a:t>
            </a:r>
            <a:endParaRPr lang="el-GR"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3883300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Γενικευμένες κρίσεις </a:t>
            </a:r>
            <a:r>
              <a:rPr lang="el-GR" sz="3000" b="0" dirty="0" smtClean="0"/>
              <a:t>7/7</a:t>
            </a:r>
            <a:endParaRPr lang="en-US" sz="3200" dirty="0"/>
          </a:p>
        </p:txBody>
      </p:sp>
      <p:sp>
        <p:nvSpPr>
          <p:cNvPr id="3" name="Θέση περιεχομένου 2"/>
          <p:cNvSpPr>
            <a:spLocks noGrp="1"/>
          </p:cNvSpPr>
          <p:nvPr>
            <p:ph idx="1"/>
          </p:nvPr>
        </p:nvSpPr>
        <p:spPr/>
        <p:txBody>
          <a:bodyPr>
            <a:noAutofit/>
          </a:bodyPr>
          <a:lstStyle/>
          <a:p>
            <a:pPr marL="0" indent="0">
              <a:buNone/>
            </a:pPr>
            <a:r>
              <a:rPr lang="el-GR" sz="2200" b="1" dirty="0"/>
              <a:t>ΣΤ. </a:t>
            </a:r>
            <a:r>
              <a:rPr lang="el-GR" sz="2200" b="1" dirty="0" err="1"/>
              <a:t>Τονικο</a:t>
            </a:r>
            <a:r>
              <a:rPr lang="el-GR" sz="2200" b="1" dirty="0"/>
              <a:t>-</a:t>
            </a:r>
            <a:r>
              <a:rPr lang="el-GR" sz="2200" b="1" dirty="0" err="1"/>
              <a:t>κλονικές</a:t>
            </a:r>
            <a:r>
              <a:rPr lang="el-GR" sz="2200" b="1" dirty="0"/>
              <a:t> κρίσεις </a:t>
            </a:r>
            <a:endParaRPr lang="el-GR" sz="2200" dirty="0"/>
          </a:p>
          <a:p>
            <a:r>
              <a:rPr lang="el-GR" sz="2200" dirty="0" smtClean="0"/>
              <a:t>Σε </a:t>
            </a:r>
            <a:r>
              <a:rPr lang="el-GR" sz="2200" dirty="0"/>
              <a:t>αυτή τη φάση μπορεί ο ασθενής να δαγκώσει τη γλώσσα του λόγω των </a:t>
            </a:r>
            <a:r>
              <a:rPr lang="el-GR" sz="2200" dirty="0" err="1"/>
              <a:t>κλονικών</a:t>
            </a:r>
            <a:r>
              <a:rPr lang="el-GR" sz="2200" dirty="0"/>
              <a:t> κινήσεων των </a:t>
            </a:r>
            <a:r>
              <a:rPr lang="el-GR" sz="2200" dirty="0" smtClean="0"/>
              <a:t>μασητήρων </a:t>
            </a:r>
            <a:r>
              <a:rPr lang="el-GR" sz="2200" dirty="0"/>
              <a:t>μυών. Αμέσως μετά το πέρας της κρίσης (πρώιμη </a:t>
            </a:r>
            <a:r>
              <a:rPr lang="el-GR" sz="2200" dirty="0" err="1"/>
              <a:t>μετακρισική</a:t>
            </a:r>
            <a:r>
              <a:rPr lang="el-GR" sz="2200" dirty="0"/>
              <a:t> φάση) μια νέα περίοδος </a:t>
            </a:r>
            <a:r>
              <a:rPr lang="el-GR" sz="2200" dirty="0" err="1"/>
              <a:t>κλονικών</a:t>
            </a:r>
            <a:r>
              <a:rPr lang="el-GR" sz="2200" dirty="0"/>
              <a:t> </a:t>
            </a:r>
            <a:r>
              <a:rPr lang="el-GR" sz="2200" dirty="0" smtClean="0"/>
              <a:t>μυϊκών </a:t>
            </a:r>
            <a:r>
              <a:rPr lang="el-GR" sz="2200" dirty="0"/>
              <a:t>συσπάσεων εμφανίζεται η οποία μπορεί να διαρκεί από μερικά δευτερόλεπτα ως και μερικά λεπτά. Κατά την ύστερη </a:t>
            </a:r>
            <a:r>
              <a:rPr lang="el-GR" sz="2200" dirty="0" err="1"/>
              <a:t>μετακρισική</a:t>
            </a:r>
            <a:r>
              <a:rPr lang="el-GR" sz="2200" dirty="0"/>
              <a:t> φάση, ο ασθενής μπορεί να συνέλθει περνώντας από φάσεις σύγχυσης και υπνηλίας ή μπορεί να περάσει αμέσως σε ύπνο. Όταν η </a:t>
            </a:r>
            <a:r>
              <a:rPr lang="el-GR" sz="2200" dirty="0" err="1"/>
              <a:t>τονικο</a:t>
            </a:r>
            <a:r>
              <a:rPr lang="el-GR" sz="2200" dirty="0"/>
              <a:t>-</a:t>
            </a:r>
            <a:r>
              <a:rPr lang="el-GR" sz="2200" dirty="0" err="1"/>
              <a:t>κλονική</a:t>
            </a:r>
            <a:r>
              <a:rPr lang="el-GR" sz="2200" dirty="0"/>
              <a:t> κρίση είναι δευτεροπαθής εξέλιξη εστιακής κρίσης, τότε ο ασθενής μπορεί να βιώνει μια αρχική φάση αύρας με συμπτώματα σχετιζόμενα με την εστία έναρξης της κρίσης.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911076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Επιληψία </a:t>
            </a:r>
            <a:r>
              <a:rPr lang="el-GR" sz="3000" b="0" dirty="0" smtClean="0"/>
              <a:t>1/4</a:t>
            </a:r>
            <a:r>
              <a:rPr lang="el-GR" b="1" dirty="0" smtClean="0"/>
              <a:t> </a:t>
            </a:r>
            <a:endParaRPr lang="en-US" dirty="0"/>
          </a:p>
        </p:txBody>
      </p:sp>
      <p:sp>
        <p:nvSpPr>
          <p:cNvPr id="3" name="Θέση περιεχομένου 2"/>
          <p:cNvSpPr>
            <a:spLocks noGrp="1"/>
          </p:cNvSpPr>
          <p:nvPr>
            <p:ph idx="1"/>
          </p:nvPr>
        </p:nvSpPr>
        <p:spPr>
          <a:xfrm>
            <a:off x="179512" y="1196752"/>
            <a:ext cx="8507288" cy="1944216"/>
          </a:xfrm>
        </p:spPr>
        <p:txBody>
          <a:bodyPr>
            <a:noAutofit/>
          </a:bodyPr>
          <a:lstStyle/>
          <a:p>
            <a:pPr marL="0" indent="0">
              <a:buNone/>
            </a:pPr>
            <a:r>
              <a:rPr lang="el-GR" sz="2200" b="1" dirty="0"/>
              <a:t>Επιληψία </a:t>
            </a:r>
            <a:r>
              <a:rPr lang="el-GR" sz="2200" dirty="0"/>
              <a:t>είναι μια οικογένεια από διαφορετικές διαταραχές που έχουν ως κοινό σημείο τους επαναλαμβανόμενους παροξυσμούς με αιφνίδια, υπέρμετρη και ανώμαλη </a:t>
            </a:r>
            <a:r>
              <a:rPr lang="el-GR" sz="2200" dirty="0" err="1"/>
              <a:t>εκφόρτιση</a:t>
            </a:r>
            <a:r>
              <a:rPr lang="el-GR" sz="2200" dirty="0"/>
              <a:t> εγκεφαλικών νευρώνων.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1026" name="Picture 2" descr="File:Epileptoid period; begger simulating epileptic Wellcome L0005931.jpg"/>
          <p:cNvPicPr>
            <a:picLocks noChangeAspect="1" noChangeArrowheads="1"/>
          </p:cNvPicPr>
          <p:nvPr/>
        </p:nvPicPr>
        <p:blipFill rotWithShape="1">
          <a:blip r:embed="rId2">
            <a:extLst>
              <a:ext uri="{28A0092B-C50C-407E-A947-70E740481C1C}">
                <a14:useLocalDpi xmlns:a14="http://schemas.microsoft.com/office/drawing/2010/main" val="0"/>
              </a:ext>
            </a:extLst>
          </a:blip>
          <a:srcRect l="3082" r="2517"/>
          <a:stretch/>
        </p:blipFill>
        <p:spPr bwMode="auto">
          <a:xfrm>
            <a:off x="3824305" y="2519401"/>
            <a:ext cx="5166814" cy="33934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190355" y="2519151"/>
            <a:ext cx="3633950" cy="3484928"/>
          </a:xfrm>
          <a:prstGeom prst="rect">
            <a:avLst/>
          </a:prstGeom>
        </p:spPr>
        <p:txBody>
          <a:bodyPr wrap="square">
            <a:spAutoFit/>
          </a:bodyPr>
          <a:lstStyle/>
          <a:p>
            <a:pPr lvl="0" fontAlgn="auto">
              <a:lnSpc>
                <a:spcPct val="112000"/>
              </a:lnSpc>
              <a:spcBef>
                <a:spcPts val="1200"/>
              </a:spcBef>
              <a:spcAft>
                <a:spcPts val="0"/>
              </a:spcAft>
            </a:pPr>
            <a:r>
              <a:rPr lang="el-GR" sz="2200" dirty="0">
                <a:solidFill>
                  <a:prstClr val="black"/>
                </a:solidFill>
                <a:latin typeface="Calibri"/>
              </a:rPr>
              <a:t>Οι επιληπτικοί παροξυσμοί μπορεί να προκαλούν σπασμούς (εάν συμμετέχει ο κινητικός φλοιός) ή και οπτικές, ακουστικές ή οσφρητικές ψευδαισθήσεις (εάν συμμετέχει ο βρεγματικός, ο ινιακός φλοιός η ο κροταφικός). </a:t>
            </a:r>
          </a:p>
        </p:txBody>
      </p:sp>
      <p:sp>
        <p:nvSpPr>
          <p:cNvPr id="7" name="Rectangle 7"/>
          <p:cNvSpPr/>
          <p:nvPr/>
        </p:nvSpPr>
        <p:spPr>
          <a:xfrm>
            <a:off x="4370465" y="6020569"/>
            <a:ext cx="407449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Epileptoid period; </a:t>
            </a:r>
            <a:r>
              <a:rPr lang="en-US" sz="1200" dirty="0" err="1">
                <a:latin typeface="+mn-lt"/>
                <a:hlinkClick r:id="rId3"/>
              </a:rPr>
              <a:t>begger</a:t>
            </a:r>
            <a:r>
              <a:rPr lang="en-US" sz="1200" dirty="0">
                <a:latin typeface="+mn-lt"/>
                <a:hlinkClick r:id="rId3"/>
              </a:rPr>
              <a:t> simulating epileptic </a:t>
            </a:r>
            <a:r>
              <a:rPr lang="en-US" sz="1200" dirty="0" err="1">
                <a:latin typeface="+mn-lt"/>
                <a:hlinkClick r:id="rId3"/>
              </a:rPr>
              <a:t>Wellcome</a:t>
            </a:r>
            <a:r>
              <a:rPr lang="en-US" sz="1200" dirty="0">
                <a:latin typeface="+mn-lt"/>
                <a:hlinkClick r:id="rId3"/>
              </a:rPr>
              <a:t> </a:t>
            </a:r>
            <a:r>
              <a:rPr lang="en-US" sz="1200" dirty="0" smtClean="0">
                <a:latin typeface="+mn-lt"/>
                <a:hlinkClick r:id="rId3"/>
              </a:rPr>
              <a:t>L0005931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Fæ"/>
              </a:rPr>
              <a:t>Fæ</a:t>
            </a:r>
            <a:r>
              <a:rPr lang="el-GR" sz="1200" dirty="0" smtClean="0">
                <a:solidFill>
                  <a:prstClr val="black">
                    <a:lumMod val="75000"/>
                    <a:lumOff val="25000"/>
                  </a:prstClr>
                </a:solidFill>
                <a:latin typeface="+mn-lt"/>
              </a:rPr>
              <a:t> διαθέσιμο με άδεια </a:t>
            </a:r>
            <a:r>
              <a:rPr lang="en-US" sz="1200" dirty="0">
                <a:latin typeface="+mn-lt"/>
                <a:hlinkClick r:id="rId5"/>
              </a:rPr>
              <a:t>CC BY 4.0</a:t>
            </a:r>
            <a:endParaRPr lang="en-US" sz="1200" dirty="0">
              <a:latin typeface="+mn-lt"/>
            </a:endParaRPr>
          </a:p>
        </p:txBody>
      </p:sp>
    </p:spTree>
    <p:extLst>
      <p:ext uri="{BB962C8B-B14F-4D97-AF65-F5344CB8AC3E}">
        <p14:creationId xmlns:p14="http://schemas.microsoft.com/office/powerpoint/2010/main" val="3397954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Μνήμη και γήρας </a:t>
            </a:r>
            <a:r>
              <a:rPr lang="el-GR" sz="3000" b="0" dirty="0" smtClean="0"/>
              <a:t>1/2</a:t>
            </a:r>
            <a:endParaRPr lang="en-US" sz="3000" b="0" dirty="0"/>
          </a:p>
        </p:txBody>
      </p:sp>
      <p:sp>
        <p:nvSpPr>
          <p:cNvPr id="3" name="Θέση περιεχομένου 2"/>
          <p:cNvSpPr>
            <a:spLocks noGrp="1"/>
          </p:cNvSpPr>
          <p:nvPr>
            <p:ph idx="1"/>
          </p:nvPr>
        </p:nvSpPr>
        <p:spPr/>
        <p:txBody>
          <a:bodyPr>
            <a:normAutofit fontScale="92500" lnSpcReduction="10000"/>
          </a:bodyPr>
          <a:lstStyle/>
          <a:p>
            <a:r>
              <a:rPr lang="el-GR" dirty="0"/>
              <a:t>Στην περίοδο του γήρατος και κατά το πέρασμα του χρόνου παρατηρούνται απώλειες μνήμης, οι οποίες είναι ελαφρές σε σύγκριση με τις απώλειες μνήμης που προκαλούν οι άνοιες. Είναι γνωστό ότι ο εγκέφαλος, καθώς γηράσκει, χάνει ορισμένα κύτταρα του. Η ελάττωση των νευρικών κυττάρων που έχουν παρατηρηθεί είναι στη μέλαινα ουσία, στον </a:t>
            </a:r>
            <a:r>
              <a:rPr lang="el-GR" dirty="0" err="1"/>
              <a:t>υπομέλανα</a:t>
            </a:r>
            <a:r>
              <a:rPr lang="el-GR" dirty="0"/>
              <a:t> τόπο και στο </a:t>
            </a:r>
            <a:r>
              <a:rPr lang="el-GR" dirty="0" err="1"/>
              <a:t>μεταιχμιακό</a:t>
            </a:r>
            <a:r>
              <a:rPr lang="el-GR" dirty="0"/>
              <a:t> σύστημα (και </a:t>
            </a:r>
            <a:r>
              <a:rPr lang="el-GR" dirty="0" smtClean="0"/>
              <a:t>ιππόκαμπο). </a:t>
            </a:r>
            <a:r>
              <a:rPr lang="el-GR" dirty="0"/>
              <a:t>Όλα αυτά είναι άμεσα σχετιζόμενα με τη λειτουργία της μνήμης. </a:t>
            </a:r>
          </a:p>
          <a:p>
            <a:r>
              <a:rPr lang="el-GR" dirty="0"/>
              <a:t>Η ελάττωση των κυττάρων σε προχωρημένο γήρας είναι της τάξεως του 30-40% τους συνόλου. Αντίθετα αυτή η ελάττωση των νευρικών κυττάρων είναι μικρή σε σχέση με την περίπτωση απώλειας νευρικών κυττάρων σε νέους ανθρώπους που πάσχουν από την νόσο του Πάρκινσον, όπου παρατηρείται απώλεια της τάξεως 70%.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533761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Μνήμη και γήρας </a:t>
            </a:r>
            <a:r>
              <a:rPr lang="el-GR" sz="3000" b="0" dirty="0" smtClean="0"/>
              <a:t>2/2</a:t>
            </a:r>
            <a:r>
              <a:rPr lang="el-GR" b="1" dirty="0" smtClean="0"/>
              <a:t> </a:t>
            </a:r>
            <a:endParaRPr lang="en-US" dirty="0"/>
          </a:p>
        </p:txBody>
      </p:sp>
      <p:sp>
        <p:nvSpPr>
          <p:cNvPr id="3" name="Θέση περιεχομένου 2"/>
          <p:cNvSpPr>
            <a:spLocks noGrp="1"/>
          </p:cNvSpPr>
          <p:nvPr>
            <p:ph idx="1"/>
          </p:nvPr>
        </p:nvSpPr>
        <p:spPr/>
        <p:txBody>
          <a:bodyPr>
            <a:normAutofit/>
          </a:bodyPr>
          <a:lstStyle/>
          <a:p>
            <a:r>
              <a:rPr lang="el-GR" dirty="0"/>
              <a:t>Η φυσιολογική έκπτωση της μνήμης αφορά σε φαινόμενα τα οποία παρουσιάζονται ακόμη και σε μεσήλικες. Πρώτα εμφανίζεται ανικανότητα του ατόμου να θυμηθεί κάποιο όνομα που ξέρει, το οποίο θα ανακαλέσει στην συνέχεια χωρίς ιδιαίτερη προσπάθεια. Στην συνέχεια, το άτομο ξεχνά την θέση αντικειμένων και ανάλογα τον χαρακτήρα του, μπορεί να κατηγορεί τους γύρω του ότι του το πήραν. Τέλος, ένα ακόμα φαινόμενο είναι ότι ξεχνούν υποχρεώσεις ή ευθύνες που πιθανόν να έχουν αναλάβει, όπως για παράδειγμα ραντεβού. Οι ηλικιωμένοι αντιμετωπίζουν αυτά τα μικρά προβλήματα διατηρώντας συνήθως τα πράγματα σε μίας αυστηρή τάξη και σημειώνοντας σε λίστες και ατζέντες.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175528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Ασθένειες της μνήμης </a:t>
            </a:r>
            <a:r>
              <a:rPr lang="el-GR" sz="3000" b="0" dirty="0" smtClean="0"/>
              <a:t>1/8</a:t>
            </a:r>
            <a:endParaRPr lang="en-US" sz="3000" b="0" dirty="0"/>
          </a:p>
        </p:txBody>
      </p:sp>
      <p:sp>
        <p:nvSpPr>
          <p:cNvPr id="3" name="Θέση περιεχομένου 2"/>
          <p:cNvSpPr>
            <a:spLocks noGrp="1"/>
          </p:cNvSpPr>
          <p:nvPr>
            <p:ph idx="1"/>
          </p:nvPr>
        </p:nvSpPr>
        <p:spPr/>
        <p:txBody>
          <a:bodyPr>
            <a:normAutofit/>
          </a:bodyPr>
          <a:lstStyle/>
          <a:p>
            <a:r>
              <a:rPr lang="el-GR" dirty="0" smtClean="0"/>
              <a:t>Οι </a:t>
            </a:r>
            <a:r>
              <a:rPr lang="el-GR" dirty="0"/>
              <a:t>ασθένειες της μνήμης διακρίνονται </a:t>
            </a:r>
            <a:r>
              <a:rPr lang="el-GR" b="1" dirty="0"/>
              <a:t>σε οργανικές και ψυχολογικές </a:t>
            </a:r>
            <a:r>
              <a:rPr lang="el-GR" dirty="0"/>
              <a:t>(πρώην ψυχογενής) διαταραχές της μνήμης. </a:t>
            </a:r>
          </a:p>
          <a:p>
            <a:r>
              <a:rPr lang="el-GR" b="1" dirty="0" smtClean="0"/>
              <a:t>Οι </a:t>
            </a:r>
            <a:r>
              <a:rPr lang="el-GR" b="1" dirty="0"/>
              <a:t>ψυχολογικές διαταραχές </a:t>
            </a:r>
            <a:r>
              <a:rPr lang="el-GR" dirty="0"/>
              <a:t>της μνήμης είναι επίσης γνωστές ως λειτουργικές διαταραχές, χαρακτηρίζονται από παθολογική λειτουργία της μνήμης, όταν υπάρχει απουσία εγκεφαλικής βλάβης ή κάποιο νευρολογικό αίτιο. Στην ψυχολογική διαταραχή της μνήμης διάφορες συναισθηματικές καταστάσεις επηρεάζουν τόσο την </a:t>
            </a:r>
            <a:r>
              <a:rPr lang="el-GR" dirty="0" err="1"/>
              <a:t>μνημονοποίηση</a:t>
            </a:r>
            <a:r>
              <a:rPr lang="el-GR" dirty="0"/>
              <a:t> όσο και την ανάδυση μνημονικού υλικού που είτε έχει απωθηθεί στο ασυνείδητο είτε δεν </a:t>
            </a:r>
            <a:r>
              <a:rPr lang="el-GR" dirty="0" err="1"/>
              <a:t>μνημονοποιήθηκε</a:t>
            </a:r>
            <a:r>
              <a:rPr lang="el-GR" dirty="0"/>
              <a:t> πραγματικά.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374967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Ασθένειες της μνήμης </a:t>
            </a:r>
            <a:r>
              <a:rPr lang="el-GR" sz="3000" b="0" dirty="0" smtClean="0"/>
              <a:t>2/8</a:t>
            </a:r>
            <a:endParaRPr lang="en-US" dirty="0"/>
          </a:p>
        </p:txBody>
      </p:sp>
      <p:sp>
        <p:nvSpPr>
          <p:cNvPr id="3" name="Θέση περιεχομένου 2"/>
          <p:cNvSpPr>
            <a:spLocks noGrp="1"/>
          </p:cNvSpPr>
          <p:nvPr>
            <p:ph idx="1"/>
          </p:nvPr>
        </p:nvSpPr>
        <p:spPr>
          <a:xfrm>
            <a:off x="457200" y="1196752"/>
            <a:ext cx="8229600" cy="5544616"/>
          </a:xfrm>
        </p:spPr>
        <p:txBody>
          <a:bodyPr>
            <a:normAutofit fontScale="92500" lnSpcReduction="10000"/>
          </a:bodyPr>
          <a:lstStyle/>
          <a:p>
            <a:r>
              <a:rPr lang="el-GR" b="1" dirty="0"/>
              <a:t>Στις ψυχολογικές διαταραχές περιλαμβάνονται οι εξής παθήσεις: </a:t>
            </a:r>
            <a:endParaRPr lang="el-GR" dirty="0"/>
          </a:p>
          <a:p>
            <a:pPr marL="457200" indent="-457200">
              <a:buFont typeface="+mj-lt"/>
              <a:buAutoNum type="arabicPeriod"/>
            </a:pPr>
            <a:r>
              <a:rPr lang="el-GR" b="1" dirty="0" err="1" smtClean="0"/>
              <a:t>Διασχιστική</a:t>
            </a:r>
            <a:r>
              <a:rPr lang="el-GR" b="1" dirty="0" smtClean="0"/>
              <a:t> </a:t>
            </a:r>
            <a:r>
              <a:rPr lang="el-GR" b="1" dirty="0"/>
              <a:t>αμνησία </a:t>
            </a:r>
            <a:endParaRPr lang="en-US" dirty="0"/>
          </a:p>
          <a:p>
            <a:r>
              <a:rPr lang="el-GR" dirty="0"/>
              <a:t>Το βασικό χαρακτηριστικό της διαταραχής αυτής είναι η αδυναμία του ατόμου να θυμηθεί σημαντικά στοιχεία της προσωπικής του ζωής, π.χ. όνομα, επάγγελμα, οικογένεια. Η έκταση της αμνησίας είναι τέτοια που δεν μπορεί να εξηγηθεί στα πλαίσια της συνηθισμένης λησμοσύνης. </a:t>
            </a:r>
          </a:p>
          <a:p>
            <a:r>
              <a:rPr lang="el-GR" dirty="0"/>
              <a:t>Πρόκειται για αναστρέψιμη διαταραχή, που χαρακτηριστικά εμφανίζεται με τη μορφή αναδρομικών κενών της μνήμης, ύστερα από τραυματικά ή έντονα </a:t>
            </a:r>
            <a:r>
              <a:rPr lang="el-GR" dirty="0" err="1"/>
              <a:t>στρεσσογόνα</a:t>
            </a:r>
            <a:r>
              <a:rPr lang="el-GR" dirty="0"/>
              <a:t> γεγονότα, όπως π.χ. πολεμικές μάχες, φυσικές καταστροφές, σωματική και σεξουαλική κακοποίηση, απώλεια σημαντικών ατόμων, </a:t>
            </a:r>
            <a:r>
              <a:rPr lang="el-GR" dirty="0" err="1"/>
              <a:t>αυτοακρωτηριασμούς</a:t>
            </a:r>
            <a:r>
              <a:rPr lang="el-GR" dirty="0"/>
              <a:t>, απόπειρες αυτοκτονίας ή εκρήξεις βίας και απόπειρες ανθρωποκτονίας.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3273948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Ασθένειες της μνήμης </a:t>
            </a:r>
            <a:r>
              <a:rPr lang="el-GR" sz="3000" b="0" dirty="0" smtClean="0"/>
              <a:t>3/8</a:t>
            </a:r>
            <a:endParaRPr lang="en-US" dirty="0"/>
          </a:p>
        </p:txBody>
      </p:sp>
      <p:sp>
        <p:nvSpPr>
          <p:cNvPr id="3" name="Θέση περιεχομένου 2"/>
          <p:cNvSpPr>
            <a:spLocks noGrp="1"/>
          </p:cNvSpPr>
          <p:nvPr>
            <p:ph idx="1"/>
          </p:nvPr>
        </p:nvSpPr>
        <p:spPr>
          <a:xfrm>
            <a:off x="457200" y="1196752"/>
            <a:ext cx="8507288" cy="5544616"/>
          </a:xfrm>
        </p:spPr>
        <p:txBody>
          <a:bodyPr>
            <a:noAutofit/>
          </a:bodyPr>
          <a:lstStyle/>
          <a:p>
            <a:r>
              <a:rPr lang="el-GR" dirty="0"/>
              <a:t>Περιγράφονται πέντε είδη διαταραχής της μνημονικής ανάκλησης. Η </a:t>
            </a:r>
            <a:r>
              <a:rPr lang="el-GR" b="1" dirty="0"/>
              <a:t>περιγεγραμμένη (ή εντοπισμένη)</a:t>
            </a:r>
            <a:r>
              <a:rPr lang="el-GR" i="1" dirty="0"/>
              <a:t> </a:t>
            </a:r>
            <a:r>
              <a:rPr lang="el-GR" b="1" dirty="0"/>
              <a:t>αμνησία</a:t>
            </a:r>
            <a:r>
              <a:rPr lang="el-GR" dirty="0"/>
              <a:t>, η πιο συχνή μορφή, χαρακτηρίζεται από αδυναμία μνημονικής ανάκλησης όλων των γεγονότων μιας περιγεγραμμένης χρονικής περιόδου - συνήθως των πρώτων λίγων ωρών που ακολουθούν ένα έντονο γεγονός (π.χ. το άτομο που επιζεί ενός τροχαίου ατυχήματος, όπου σκοτώθηκε ολόκληρη η οικογένεια του, δεν θυμάται τίποτα από τη στιγμή του ατυχήματος μέχρι δύο μέρες αργότερα). </a:t>
            </a:r>
            <a:endParaRPr lang="el-GR" dirty="0" smtClean="0"/>
          </a:p>
          <a:p>
            <a:r>
              <a:rPr lang="el-GR" dirty="0" smtClean="0"/>
              <a:t>Κάπως </a:t>
            </a:r>
            <a:r>
              <a:rPr lang="el-GR" dirty="0"/>
              <a:t>λιγότερο συχνή είναι η </a:t>
            </a:r>
            <a:r>
              <a:rPr lang="el-GR" b="1" dirty="0"/>
              <a:t>εκλεκτική αμνησία</a:t>
            </a:r>
            <a:r>
              <a:rPr lang="el-GR" dirty="0"/>
              <a:t>, που αφορά ορισμένα αλλά όχι όλα τα γεγονότα που συνέβησαν σε μια περιγεγραμμένη περίοδο (π.χ. ένας στρατιώτης θυμάται μόνο ορισμένα τμήματα από μια σειρά από βίαιες μάχες).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529777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Ασθένειες της μνήμης </a:t>
            </a:r>
            <a:r>
              <a:rPr lang="el-GR" sz="3000" b="0" dirty="0" smtClean="0"/>
              <a:t>4/8</a:t>
            </a:r>
            <a:endParaRPr lang="en-US" dirty="0"/>
          </a:p>
        </p:txBody>
      </p:sp>
      <p:sp>
        <p:nvSpPr>
          <p:cNvPr id="3" name="Θέση περιεχομένου 2"/>
          <p:cNvSpPr>
            <a:spLocks noGrp="1"/>
          </p:cNvSpPr>
          <p:nvPr>
            <p:ph idx="1"/>
          </p:nvPr>
        </p:nvSpPr>
        <p:spPr>
          <a:xfrm>
            <a:off x="457200" y="1196752"/>
            <a:ext cx="8435280" cy="5544616"/>
          </a:xfrm>
        </p:spPr>
        <p:txBody>
          <a:bodyPr>
            <a:noAutofit/>
          </a:bodyPr>
          <a:lstStyle/>
          <a:p>
            <a:r>
              <a:rPr lang="el-GR" dirty="0" smtClean="0"/>
              <a:t>Λιγότερο </a:t>
            </a:r>
            <a:r>
              <a:rPr lang="el-GR" dirty="0"/>
              <a:t>συχνές μορφές είναι η </a:t>
            </a:r>
            <a:r>
              <a:rPr lang="el-GR" b="1" dirty="0"/>
              <a:t>γενικευμένη αμνησία</a:t>
            </a:r>
            <a:r>
              <a:rPr lang="el-GR" dirty="0"/>
              <a:t>, όπου η αδυναμία μνημονικής ανάκλησης αφορά όλη τη ζωή του ατόμου, </a:t>
            </a:r>
            <a:r>
              <a:rPr lang="el-GR" dirty="0" smtClean="0"/>
              <a:t>η </a:t>
            </a:r>
            <a:r>
              <a:rPr lang="el-GR" b="1" dirty="0"/>
              <a:t>συνεχής αμνησία</a:t>
            </a:r>
            <a:r>
              <a:rPr lang="el-GR" dirty="0"/>
              <a:t>, όπου το άτομο δεν μπορεί να θυμηθεί γεγονότα που ακολουθούν ύστερα από κάποια συγκεκριμένη χρονική στιγμή μέχρι το παρόν (συμπεριλαμβανομένου και του παρόντος) και </a:t>
            </a:r>
            <a:r>
              <a:rPr lang="el-GR" b="1" dirty="0"/>
              <a:t>η συστηματοποιημένη αμνησία</a:t>
            </a:r>
            <a:r>
              <a:rPr lang="el-GR" dirty="0"/>
              <a:t>, που αφορά απώλεια της μνήμης για συγκεκριμένες κατηγορίες πληροφοριών, όπως π.χ. τις σχετιζόμενες με την οικογένεια του ατόμου ή κάποιο άτομο. Άτομα με τους τελευταίους τρεις τύπους αμνησίας μπορεί τελικά να διαγνωσθούν ότι έχουν πιο περίπλοκη </a:t>
            </a:r>
            <a:r>
              <a:rPr lang="el-GR" dirty="0" err="1"/>
              <a:t>Διασχιστική</a:t>
            </a:r>
            <a:r>
              <a:rPr lang="el-GR" dirty="0"/>
              <a:t> Διαταραχή όπως </a:t>
            </a:r>
            <a:r>
              <a:rPr lang="el-GR" dirty="0" err="1"/>
              <a:t>Διασχιστική</a:t>
            </a:r>
            <a:r>
              <a:rPr lang="el-GR" dirty="0"/>
              <a:t> Διαταραχή της Ταυτότητας.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2704534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Ασθένειες της μνήμης </a:t>
            </a:r>
            <a:r>
              <a:rPr lang="el-GR" sz="3000" b="0" dirty="0" smtClean="0"/>
              <a:t>5/8</a:t>
            </a:r>
            <a:endParaRPr lang="en-US" dirty="0"/>
          </a:p>
        </p:txBody>
      </p:sp>
      <p:sp>
        <p:nvSpPr>
          <p:cNvPr id="3" name="Θέση περιεχομένου 2"/>
          <p:cNvSpPr>
            <a:spLocks noGrp="1"/>
          </p:cNvSpPr>
          <p:nvPr>
            <p:ph idx="1"/>
          </p:nvPr>
        </p:nvSpPr>
        <p:spPr/>
        <p:txBody>
          <a:bodyPr>
            <a:normAutofit/>
          </a:bodyPr>
          <a:lstStyle/>
          <a:p>
            <a:r>
              <a:rPr lang="el-GR" dirty="0"/>
              <a:t>Τυπικά, το άτομο με </a:t>
            </a:r>
            <a:r>
              <a:rPr lang="el-GR" dirty="0" err="1"/>
              <a:t>Διασχιστική</a:t>
            </a:r>
            <a:r>
              <a:rPr lang="el-GR" dirty="0"/>
              <a:t> Αμνησία εμφανίζει αμηχανία, σύγχυση και αποπροσανατολισμό, που ακολουθούνται από τη συναίσθηση ότι δεν μπορεί να θυμηθεί σημαντική προσωπική πληροφόρηση ή ακόμα και την ταυτότητα του. Η αμνησία εγκαθίσταται ξαφνικά και μπορεί να διαρκέσει από λεπτά ως μέρες ή και περισσότερο (χρόνια αμνησία). Η λύση της αμνησίας είναι συνήθως απότομη. Σε χρόνια αμνησία η λύση είναι βαθμιαία.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685725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Ασθένειες της μνήμης </a:t>
            </a:r>
            <a:r>
              <a:rPr lang="el-GR" sz="3000" b="0" dirty="0" smtClean="0"/>
              <a:t>6/8</a:t>
            </a:r>
            <a:endParaRPr lang="en-US" dirty="0"/>
          </a:p>
        </p:txBody>
      </p:sp>
      <p:sp>
        <p:nvSpPr>
          <p:cNvPr id="3" name="Θέση περιεχομένου 2"/>
          <p:cNvSpPr>
            <a:spLocks noGrp="1"/>
          </p:cNvSpPr>
          <p:nvPr>
            <p:ph idx="1"/>
          </p:nvPr>
        </p:nvSpPr>
        <p:spPr>
          <a:xfrm>
            <a:off x="457200" y="1196752"/>
            <a:ext cx="8363272" cy="5661248"/>
          </a:xfrm>
        </p:spPr>
        <p:txBody>
          <a:bodyPr>
            <a:noAutofit/>
          </a:bodyPr>
          <a:lstStyle/>
          <a:p>
            <a:pPr marL="457200" indent="-457200">
              <a:buFont typeface="+mj-lt"/>
              <a:buAutoNum type="arabicPeriod" startAt="2"/>
            </a:pPr>
            <a:r>
              <a:rPr lang="el-GR" b="1" dirty="0" smtClean="0"/>
              <a:t>Η </a:t>
            </a:r>
            <a:r>
              <a:rPr lang="el-GR" b="1" dirty="0"/>
              <a:t>κατάσταση Φούγκα </a:t>
            </a:r>
            <a:endParaRPr lang="el-GR" dirty="0"/>
          </a:p>
          <a:p>
            <a:r>
              <a:rPr lang="el-GR" dirty="0"/>
              <a:t>Η κατάσταση Φούγκα, είναι μια σπάνια ψυχιατρική διαταραχή που χαρακτηρίζεται από αναστρέψιμη αμνησία που αφορά την προσωπική ταυτότητα του ατόμου, </a:t>
            </a:r>
            <a:r>
              <a:rPr lang="el-GR" dirty="0" smtClean="0"/>
              <a:t>συμπεριλαμβανομένων των αναμνήσεων, της προσωπικότητας </a:t>
            </a:r>
            <a:r>
              <a:rPr lang="el-GR" dirty="0"/>
              <a:t>και </a:t>
            </a:r>
            <a:r>
              <a:rPr lang="el-GR" dirty="0" smtClean="0"/>
              <a:t>άλλων χαρακτηριστικών αναγνώρισης </a:t>
            </a:r>
            <a:r>
              <a:rPr lang="el-GR" dirty="0"/>
              <a:t>της ατομικότητας του. Η κατάσταση Φούγκα έχει συνήθως μικρή διάρκεια (ώρες ή λίγες ημέρες), αλλά υπάρχει η πιθανότητα να διαρκέσει ακόμα και μήνες.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608755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Ασθένειες της μνήμης </a:t>
            </a:r>
            <a:r>
              <a:rPr lang="el-GR" sz="3000" b="0" dirty="0" smtClean="0"/>
              <a:t>7/8</a:t>
            </a:r>
            <a:endParaRPr lang="en-US" dirty="0"/>
          </a:p>
        </p:txBody>
      </p:sp>
      <p:sp>
        <p:nvSpPr>
          <p:cNvPr id="3" name="Θέση περιεχομένου 2"/>
          <p:cNvSpPr>
            <a:spLocks noGrp="1"/>
          </p:cNvSpPr>
          <p:nvPr>
            <p:ph idx="1"/>
          </p:nvPr>
        </p:nvSpPr>
        <p:spPr>
          <a:xfrm>
            <a:off x="457200" y="1196752"/>
            <a:ext cx="8363272" cy="5661248"/>
          </a:xfrm>
        </p:spPr>
        <p:txBody>
          <a:bodyPr>
            <a:noAutofit/>
          </a:bodyPr>
          <a:lstStyle/>
          <a:p>
            <a:pPr marL="457200" indent="-457200">
              <a:buFont typeface="+mj-lt"/>
              <a:buAutoNum type="arabicPeriod" startAt="2"/>
            </a:pPr>
            <a:r>
              <a:rPr lang="el-GR" b="1" dirty="0" smtClean="0"/>
              <a:t>Η </a:t>
            </a:r>
            <a:r>
              <a:rPr lang="el-GR" b="1" dirty="0"/>
              <a:t>κατάσταση Φούγκα </a:t>
            </a:r>
            <a:endParaRPr lang="el-GR" dirty="0"/>
          </a:p>
          <a:p>
            <a:r>
              <a:rPr lang="el-GR" dirty="0" smtClean="0"/>
              <a:t>Η </a:t>
            </a:r>
            <a:r>
              <a:rPr lang="el-GR" dirty="0"/>
              <a:t>διασπαστική κατάσταση φούγκα έχει ως χαρακτηριστικό την άσκοπη περιπλάνηση του ατόμου, και μερικές φορές συνοδεύεται και από δημιουργία μιας νέας ταυτότητας. Κατά την ανάρρωση από την κατάσταση φούγκα, οι προηγούμενες μνήμες επιστρέφουν ανέπαφες, ωστόσο υπάρχει πλήρης αμνησία για το επεισόδιο της φούγκα. Επιπλέον, ένα επεισόδιο αμνησίας δεν μπορεί να χαρακτηριστεί ως φούγκα εφόσον σχετίζεται με χρήση ψυχοτρόπων ουσιών, με σωματική αναπηρία, με ψυχιατρικές παθήσεις, όπως παραλήρημα, </a:t>
            </a:r>
            <a:r>
              <a:rPr lang="el-GR" dirty="0" smtClean="0"/>
              <a:t>ή </a:t>
            </a:r>
            <a:r>
              <a:rPr lang="el-GR" dirty="0"/>
              <a:t>άνοια, </a:t>
            </a:r>
            <a:r>
              <a:rPr lang="el-GR" dirty="0" smtClean="0"/>
              <a:t>ή με </a:t>
            </a:r>
            <a:r>
              <a:rPr lang="el-GR" dirty="0"/>
              <a:t>διπολική διαταραχή ή κατάθλιψη.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627214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Ασθένειες της μνήμης </a:t>
            </a:r>
            <a:r>
              <a:rPr lang="el-GR" sz="3000" b="0" dirty="0" smtClean="0"/>
              <a:t>8/8</a:t>
            </a:r>
            <a:endParaRPr lang="en-US" dirty="0"/>
          </a:p>
        </p:txBody>
      </p:sp>
      <p:sp>
        <p:nvSpPr>
          <p:cNvPr id="3" name="Θέση περιεχομένου 2"/>
          <p:cNvSpPr>
            <a:spLocks noGrp="1"/>
          </p:cNvSpPr>
          <p:nvPr>
            <p:ph idx="1"/>
          </p:nvPr>
        </p:nvSpPr>
        <p:spPr>
          <a:xfrm>
            <a:off x="457200" y="1124744"/>
            <a:ext cx="8435280" cy="5661248"/>
          </a:xfrm>
        </p:spPr>
        <p:txBody>
          <a:bodyPr>
            <a:normAutofit fontScale="92500"/>
          </a:bodyPr>
          <a:lstStyle/>
          <a:p>
            <a:pPr marL="457200" indent="-457200">
              <a:buFont typeface="+mj-lt"/>
              <a:buAutoNum type="arabicPeriod" startAt="3"/>
            </a:pPr>
            <a:r>
              <a:rPr lang="el-GR" b="1" dirty="0" smtClean="0"/>
              <a:t>Η </a:t>
            </a:r>
            <a:r>
              <a:rPr lang="el-GR" b="1" dirty="0"/>
              <a:t>κατάθλιψη και η </a:t>
            </a:r>
            <a:r>
              <a:rPr lang="el-GR" b="1" dirty="0" err="1"/>
              <a:t>ψευδοαμνησία</a:t>
            </a:r>
            <a:r>
              <a:rPr lang="el-GR" b="1" dirty="0"/>
              <a:t> </a:t>
            </a:r>
            <a:endParaRPr lang="el-GR" dirty="0"/>
          </a:p>
          <a:p>
            <a:r>
              <a:rPr lang="el-GR" dirty="0"/>
              <a:t>Η κατάθλιψη δεν θεωρείται ως διαταραχή της μνήμης, αλλά η κατάθλιψη και η μνήμη είναι στενά συνδεδεμένες. Κατά την κατάθλιψη, τα άτομα ανακτούν μνήμες γεγονότων τα οποία είναι δυσάρεστα, ενώ τα ευχάριστα γεγονότα τα απωθούν εσκεμμένα ώστε να διατηρούν την κατάσταση που </a:t>
            </a:r>
            <a:r>
              <a:rPr lang="el-GR" dirty="0" smtClean="0"/>
              <a:t>βιώνουν. Αυτό </a:t>
            </a:r>
            <a:r>
              <a:rPr lang="el-GR" dirty="0"/>
              <a:t>μπορεί να φαίνεται ως διαταραχή της μνήμης αλλά στην πραγματικότητα είναι ένα σύμπτωμα της κατάθλιψης που ονομάζεται </a:t>
            </a:r>
            <a:r>
              <a:rPr lang="el-GR" dirty="0" err="1"/>
              <a:t>ψευδοαμνησία</a:t>
            </a:r>
            <a:r>
              <a:rPr lang="el-GR" dirty="0"/>
              <a:t>. Άλλα συμπτώματα της κατάθλιψης, είναι η κακή συγκέντρωση και τα μικρά κίνητρα του ατόμου, τα οποία συμβάλλουν στην κακή λειτουργία της μνήμης. </a:t>
            </a:r>
          </a:p>
          <a:p>
            <a:r>
              <a:rPr lang="el-GR" dirty="0"/>
              <a:t>Οι οργανικές διαταραχές της μνήμης είναι κάθε λειτουργική διαταραχή του εγκεφαλικού ιστού, προκαλείται μια γενικότερη μείωση ή αναστολή της ψυχική λειτουργίας της μνήμης.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3026686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Επιληψία </a:t>
            </a:r>
            <a:r>
              <a:rPr lang="el-GR" sz="3000" b="0" dirty="0" smtClean="0"/>
              <a:t>2/4</a:t>
            </a:r>
            <a:r>
              <a:rPr lang="el-GR" dirty="0" smtClean="0"/>
              <a:t> </a:t>
            </a:r>
            <a:endParaRPr lang="en-US" dirty="0"/>
          </a:p>
        </p:txBody>
      </p:sp>
      <p:sp>
        <p:nvSpPr>
          <p:cNvPr id="3" name="Θέση περιεχομένου 2"/>
          <p:cNvSpPr>
            <a:spLocks noGrp="1"/>
          </p:cNvSpPr>
          <p:nvPr>
            <p:ph idx="1"/>
          </p:nvPr>
        </p:nvSpPr>
        <p:spPr/>
        <p:txBody>
          <a:bodyPr>
            <a:noAutofit/>
          </a:bodyPr>
          <a:lstStyle/>
          <a:p>
            <a:pPr marL="0" indent="0">
              <a:buNone/>
            </a:pPr>
            <a:r>
              <a:rPr lang="el-GR" b="1" dirty="0" smtClean="0"/>
              <a:t>Αιτιολογία </a:t>
            </a:r>
            <a:endParaRPr lang="el-GR" dirty="0"/>
          </a:p>
          <a:p>
            <a:r>
              <a:rPr lang="el-GR" b="1" dirty="0"/>
              <a:t>Πρωτοπαθής: </a:t>
            </a:r>
            <a:r>
              <a:rPr lang="el-GR" dirty="0"/>
              <a:t>Όταν δεν εμφανίζεται συγκεκριμένο αίτιο που προκαλεί παροξυσμούς, το σύνδρομο καλείται πρωτοπαθής ή ιδιοπαθής επιληψία. </a:t>
            </a:r>
          </a:p>
          <a:p>
            <a:r>
              <a:rPr lang="el-GR" b="1" dirty="0"/>
              <a:t>Δευτεροπαθής: </a:t>
            </a:r>
            <a:r>
              <a:rPr lang="el-GR" dirty="0"/>
              <a:t>Ένας αριθμός αναστρέψιμων διαταραχών, όπως είναι οι όγκοι, ο τραυματισμός της κεφαλής, η υπογλυκαιμία, οι λοιμώξεις των μηνίγγων, η απότομη στέρηση του αλκοόλ σε ένα αλκοολικό, μπορεί να προκαλέσει την εκδήλωση επιληπτικών κρίσεων.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629634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Οργανικές διαταραχές </a:t>
            </a:r>
            <a:r>
              <a:rPr lang="el-GR" sz="3000" b="0" dirty="0" smtClean="0"/>
              <a:t>1/9</a:t>
            </a:r>
            <a:r>
              <a:rPr lang="el-GR" b="1" dirty="0" smtClean="0"/>
              <a:t> </a:t>
            </a:r>
            <a:endParaRPr lang="en-US" dirty="0"/>
          </a:p>
        </p:txBody>
      </p:sp>
      <p:sp>
        <p:nvSpPr>
          <p:cNvPr id="3" name="Θέση περιεχομένου 2"/>
          <p:cNvSpPr>
            <a:spLocks noGrp="1"/>
          </p:cNvSpPr>
          <p:nvPr>
            <p:ph idx="1"/>
          </p:nvPr>
        </p:nvSpPr>
        <p:spPr/>
        <p:txBody>
          <a:bodyPr>
            <a:noAutofit/>
          </a:bodyPr>
          <a:lstStyle/>
          <a:p>
            <a:r>
              <a:rPr lang="en-US" b="1" dirty="0" smtClean="0"/>
              <a:t>N</a:t>
            </a:r>
            <a:r>
              <a:rPr lang="el-GR" b="1" dirty="0"/>
              <a:t>όσος </a:t>
            </a:r>
            <a:r>
              <a:rPr lang="en-US" b="1" dirty="0" smtClean="0"/>
              <a:t>Alzheimer</a:t>
            </a:r>
            <a:r>
              <a:rPr lang="el-GR" b="1" dirty="0" smtClean="0"/>
              <a:t> </a:t>
            </a:r>
            <a:endParaRPr lang="el-GR" dirty="0"/>
          </a:p>
          <a:p>
            <a:pPr marL="355600" indent="0">
              <a:buNone/>
            </a:pPr>
            <a:r>
              <a:rPr lang="el-GR" dirty="0"/>
              <a:t>Η νόσος </a:t>
            </a:r>
            <a:r>
              <a:rPr lang="en-US" dirty="0" smtClean="0"/>
              <a:t>Alzheimer </a:t>
            </a:r>
            <a:r>
              <a:rPr lang="el-GR" dirty="0" smtClean="0"/>
              <a:t>είναι </a:t>
            </a:r>
            <a:r>
              <a:rPr lang="el-GR" dirty="0"/>
              <a:t>μια προοδευτική </a:t>
            </a:r>
            <a:r>
              <a:rPr lang="el-GR" dirty="0" err="1"/>
              <a:t>νευροεκφυλιστική</a:t>
            </a:r>
            <a:r>
              <a:rPr lang="el-GR" dirty="0"/>
              <a:t> ασθένεια του εγκεφάλου που εμφανίζεται στο 4-8% του πληθυσμού ηλικίας άνω των 65 ετών και μέχρι το 30% του πληθυσμού ηλικίας άνω των 80 ετών. Λόγω της αύξησης του μέσου όρου ζωής εκτιμάται ότι μέχρι το 2050 ο αριθμός των ασθενών με </a:t>
            </a:r>
            <a:r>
              <a:rPr lang="en-US" dirty="0" smtClean="0"/>
              <a:t>Alzheimer </a:t>
            </a:r>
            <a:r>
              <a:rPr lang="el-GR" dirty="0" smtClean="0"/>
              <a:t>μπορεί </a:t>
            </a:r>
            <a:r>
              <a:rPr lang="el-GR" dirty="0"/>
              <a:t>να τριπλασιαστεί. Η νόσος χαρακτηρίζεται από προοδευτική απώλεια της πρόσφατης μνήμης και των γνωστικών λειτουργιών που συχνά συνοδεύεται από αγωνία, άγχος, κατάθλιψη και επιθετικότητα.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3258915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Οργανικές διαταραχές </a:t>
            </a:r>
            <a:r>
              <a:rPr lang="el-GR" sz="3000" b="0" dirty="0" smtClean="0"/>
              <a:t>2/9</a:t>
            </a:r>
            <a:r>
              <a:rPr lang="el-GR" dirty="0" smtClean="0"/>
              <a:t> </a:t>
            </a:r>
            <a:endParaRPr lang="en-US" dirty="0"/>
          </a:p>
        </p:txBody>
      </p:sp>
      <p:sp>
        <p:nvSpPr>
          <p:cNvPr id="3" name="Θέση περιεχομένου 2"/>
          <p:cNvSpPr>
            <a:spLocks noGrp="1"/>
          </p:cNvSpPr>
          <p:nvPr>
            <p:ph idx="1"/>
          </p:nvPr>
        </p:nvSpPr>
        <p:spPr/>
        <p:txBody>
          <a:bodyPr>
            <a:noAutofit/>
          </a:bodyPr>
          <a:lstStyle/>
          <a:p>
            <a:r>
              <a:rPr lang="el-GR" b="1" dirty="0" smtClean="0"/>
              <a:t>Άνοια </a:t>
            </a:r>
            <a:r>
              <a:rPr lang="el-GR" b="1" dirty="0"/>
              <a:t>με σωμάτια </a:t>
            </a:r>
            <a:r>
              <a:rPr lang="el-GR" b="1" dirty="0" err="1"/>
              <a:t>Lewy</a:t>
            </a:r>
            <a:r>
              <a:rPr lang="el-GR" b="1" dirty="0"/>
              <a:t> </a:t>
            </a:r>
            <a:endParaRPr lang="en-US" dirty="0"/>
          </a:p>
          <a:p>
            <a:pPr marL="355600" indent="0">
              <a:buNone/>
            </a:pPr>
            <a:r>
              <a:rPr lang="el-GR" dirty="0"/>
              <a:t>Η άνοια με σωμάτια του </a:t>
            </a:r>
            <a:r>
              <a:rPr lang="el-GR" dirty="0" err="1"/>
              <a:t>Lewy</a:t>
            </a:r>
            <a:r>
              <a:rPr lang="el-GR" dirty="0"/>
              <a:t> είναι υπεύθυνη για 4.6-24.7% των ανοιών και σε αρκετές μελέτες, κυρίως </a:t>
            </a:r>
            <a:r>
              <a:rPr lang="el-GR" dirty="0" err="1"/>
              <a:t>ιστοπαθολογικές</a:t>
            </a:r>
            <a:r>
              <a:rPr lang="el-GR" dirty="0"/>
              <a:t>, η δεύτερη συχνότερη μορφή άνοιας. Αν και αρκετοί επιστήμονες πιστεύουν πως η άνοια με σωμάτια </a:t>
            </a:r>
            <a:r>
              <a:rPr lang="el-GR" dirty="0" err="1"/>
              <a:t>Lewy</a:t>
            </a:r>
            <a:r>
              <a:rPr lang="el-GR" dirty="0"/>
              <a:t> σχετίζεται με τη νόσο </a:t>
            </a:r>
            <a:r>
              <a:rPr lang="el-GR" dirty="0" err="1"/>
              <a:t>Alzheimer</a:t>
            </a:r>
            <a:r>
              <a:rPr lang="el-GR" dirty="0"/>
              <a:t> ή την άνοια της νόσου του </a:t>
            </a:r>
            <a:r>
              <a:rPr lang="en-US" dirty="0" smtClean="0"/>
              <a:t>Parkinson</a:t>
            </a:r>
            <a:r>
              <a:rPr lang="el-GR" dirty="0" smtClean="0"/>
              <a:t>, </a:t>
            </a:r>
            <a:r>
              <a:rPr lang="el-GR" dirty="0"/>
              <a:t>φαίνεται να αποτελεί ξεχωριστή κλινική οντότητα. Η κλινική εικόνα της άνοιας με σωμάτια </a:t>
            </a:r>
            <a:r>
              <a:rPr lang="el-GR" dirty="0" err="1"/>
              <a:t>Lewy</a:t>
            </a:r>
            <a:r>
              <a:rPr lang="el-GR" dirty="0"/>
              <a:t> χαρακτηρίζεται από πρόδηλη και σοβαρή έκπτωση των εκτελεστικών λειτουργιών και των </a:t>
            </a:r>
            <a:r>
              <a:rPr lang="el-GR" dirty="0" err="1"/>
              <a:t>οπτικοχωρικών</a:t>
            </a:r>
            <a:r>
              <a:rPr lang="el-GR" dirty="0"/>
              <a:t> κατασκευαστικών δεξιοτήτων. Η έκπτωση της μνήμης στα αρχικά στάδια είναι συνήθως ήπια.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1853443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Οργανικές διαταραχές </a:t>
            </a:r>
            <a:r>
              <a:rPr lang="el-GR" sz="3000" b="0" dirty="0" smtClean="0"/>
              <a:t>3/9</a:t>
            </a:r>
            <a:r>
              <a:rPr lang="el-GR" dirty="0" smtClean="0"/>
              <a:t> </a:t>
            </a:r>
            <a:endParaRPr lang="en-US" dirty="0"/>
          </a:p>
        </p:txBody>
      </p:sp>
      <p:sp>
        <p:nvSpPr>
          <p:cNvPr id="3" name="Θέση περιεχομένου 2"/>
          <p:cNvSpPr>
            <a:spLocks noGrp="1"/>
          </p:cNvSpPr>
          <p:nvPr>
            <p:ph idx="1"/>
          </p:nvPr>
        </p:nvSpPr>
        <p:spPr>
          <a:xfrm>
            <a:off x="457200" y="1196752"/>
            <a:ext cx="8363272" cy="5661248"/>
          </a:xfrm>
        </p:spPr>
        <p:txBody>
          <a:bodyPr>
            <a:noAutofit/>
          </a:bodyPr>
          <a:lstStyle/>
          <a:p>
            <a:r>
              <a:rPr lang="el-GR" b="1" dirty="0"/>
              <a:t>Νόσος</a:t>
            </a:r>
            <a:r>
              <a:rPr lang="en-US" b="1" dirty="0"/>
              <a:t>Pick </a:t>
            </a:r>
            <a:endParaRPr lang="en-US" dirty="0"/>
          </a:p>
          <a:p>
            <a:pPr marL="355600" indent="0">
              <a:buNone/>
            </a:pPr>
            <a:r>
              <a:rPr lang="el-GR" dirty="0"/>
              <a:t>Η </a:t>
            </a:r>
            <a:r>
              <a:rPr lang="el-GR" dirty="0" err="1"/>
              <a:t>Niemann</a:t>
            </a:r>
            <a:r>
              <a:rPr lang="el-GR" dirty="0"/>
              <a:t>-</a:t>
            </a:r>
            <a:r>
              <a:rPr lang="el-GR" dirty="0" err="1"/>
              <a:t>Pick</a:t>
            </a:r>
            <a:r>
              <a:rPr lang="el-GR" dirty="0"/>
              <a:t> είναι μια πολύ σπάνια, θανατηφόρος, </a:t>
            </a:r>
            <a:r>
              <a:rPr lang="el-GR" dirty="0" err="1"/>
              <a:t>νευροεκφυλιστική</a:t>
            </a:r>
            <a:r>
              <a:rPr lang="el-GR" dirty="0"/>
              <a:t> γενετική ασθένεια, η οποία προσβάλλει κυρίως παιδιά αλλά και ενήλικες, ενώ μπορεί να εκδηλωθεί σε οποιαδήποτε ηλικία. Τα συμπτώματα προκαλούνται από την αποθήκευση </a:t>
            </a:r>
            <a:r>
              <a:rPr lang="el-GR" dirty="0" err="1"/>
              <a:t>γλυκοσφιγγολιπιδίων</a:t>
            </a:r>
            <a:r>
              <a:rPr lang="el-GR" dirty="0"/>
              <a:t> μέσα στα κύτταρα διαφόρων οργάνων του οργανισμού, συμπεριλαμβανομένου και του εγκεφάλου. Πρόκειται για μια εξελισσόμενη ασθένεια στην οποία οι περισσότεροι ασθενείς πεθαίνουν μέσα σε πέντε έως δέκα έτη από τη διάγνωση. Για την πλειονότητα των ασθενών, η νόσος είναι θανατηφόρα κατά την παιδική ηλικία.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2804201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Οργανικές διαταραχές </a:t>
            </a:r>
            <a:r>
              <a:rPr lang="el-GR" sz="3000" b="0" dirty="0" smtClean="0"/>
              <a:t>4/9</a:t>
            </a:r>
            <a:r>
              <a:rPr lang="el-GR" dirty="0" smtClean="0"/>
              <a:t> </a:t>
            </a:r>
            <a:endParaRPr lang="en-US" dirty="0"/>
          </a:p>
        </p:txBody>
      </p:sp>
      <p:sp>
        <p:nvSpPr>
          <p:cNvPr id="3" name="Θέση περιεχομένου 2"/>
          <p:cNvSpPr>
            <a:spLocks noGrp="1"/>
          </p:cNvSpPr>
          <p:nvPr>
            <p:ph idx="1"/>
          </p:nvPr>
        </p:nvSpPr>
        <p:spPr>
          <a:xfrm>
            <a:off x="457200" y="1196752"/>
            <a:ext cx="8363272" cy="5661248"/>
          </a:xfrm>
        </p:spPr>
        <p:txBody>
          <a:bodyPr>
            <a:noAutofit/>
          </a:bodyPr>
          <a:lstStyle/>
          <a:p>
            <a:r>
              <a:rPr lang="el-GR" sz="2300" b="1" dirty="0"/>
              <a:t>Νόσος</a:t>
            </a:r>
            <a:r>
              <a:rPr lang="en-US" sz="2300" b="1" dirty="0"/>
              <a:t>Pick </a:t>
            </a:r>
            <a:endParaRPr lang="en-US" sz="2300" dirty="0"/>
          </a:p>
          <a:p>
            <a:pPr marL="355600" indent="0">
              <a:buNone/>
            </a:pPr>
            <a:r>
              <a:rPr lang="el-GR" sz="2300" dirty="0" smtClean="0"/>
              <a:t>Το </a:t>
            </a:r>
            <a:r>
              <a:rPr lang="el-GR" sz="2300" dirty="0"/>
              <a:t>βασικό γνώρισμα της νόσου είναι η νευρολογική επιδείνωση που μπορεί να εκδηλωθεί ως αδέξιες σωματικές κινήσεις, προβλήματα ισορροπίας, αργή ομιλία και κακή άρθρωση, δυσκολία στην κατάποση, προβλήματα με τις οφθαλμικές κινήσεις και επιληπτικές κρίσεις. Η </a:t>
            </a:r>
            <a:r>
              <a:rPr lang="el-GR" sz="2300" dirty="0" smtClean="0"/>
              <a:t>έκπτωση </a:t>
            </a:r>
            <a:r>
              <a:rPr lang="el-GR" sz="2300" dirty="0"/>
              <a:t>της πνευματικής και διανοητικής λειτουργίας είναι επίσης συνήθης. Στα τελικά στάδια της νόσου, το παιδί ή ο νεαρός ενήλικος είναι συχνά κλινήρης, έχει ελάχιστο μυϊκό έλεγχο και οι νοητικές του λειτουργίες έχουν </a:t>
            </a:r>
            <a:r>
              <a:rPr lang="el-GR" sz="2300" dirty="0" smtClean="0"/>
              <a:t>διαταραχθεί.</a:t>
            </a:r>
          </a:p>
          <a:p>
            <a:r>
              <a:rPr lang="el-GR" sz="2300" b="1" dirty="0"/>
              <a:t>Νόσος του </a:t>
            </a:r>
            <a:r>
              <a:rPr lang="en-US" sz="2300" b="1" dirty="0"/>
              <a:t>Parkinson </a:t>
            </a:r>
            <a:endParaRPr lang="en-US" sz="2300" dirty="0"/>
          </a:p>
          <a:p>
            <a:pPr marL="355600" indent="0">
              <a:buNone/>
            </a:pPr>
            <a:r>
              <a:rPr lang="el-GR" sz="2300" dirty="0"/>
              <a:t>Η νόσος του </a:t>
            </a:r>
            <a:r>
              <a:rPr lang="en-US" sz="2300" dirty="0" smtClean="0"/>
              <a:t>Parkinson </a:t>
            </a:r>
            <a:r>
              <a:rPr lang="el-GR" sz="2300" dirty="0" smtClean="0"/>
              <a:t>(</a:t>
            </a:r>
            <a:r>
              <a:rPr lang="el-GR" sz="2300" b="1" dirty="0" err="1" smtClean="0"/>
              <a:t>Parkinson</a:t>
            </a:r>
            <a:r>
              <a:rPr lang="el-GR" sz="2300" b="1" dirty="0" smtClean="0"/>
              <a:t> </a:t>
            </a:r>
            <a:r>
              <a:rPr lang="el-GR" sz="2300" b="1" dirty="0" err="1"/>
              <a:t>disease</a:t>
            </a:r>
            <a:r>
              <a:rPr lang="el-GR" sz="2300" b="1" dirty="0"/>
              <a:t>) (βλέπε </a:t>
            </a:r>
            <a:r>
              <a:rPr lang="el-GR" sz="2300" b="1" dirty="0" smtClean="0"/>
              <a:t>ανωτέρω</a:t>
            </a:r>
            <a:r>
              <a:rPr lang="en-US" sz="2300" b="1" dirty="0" smtClean="0"/>
              <a:t>,</a:t>
            </a:r>
            <a:r>
              <a:rPr lang="el-GR" sz="2300" b="1" dirty="0" smtClean="0"/>
              <a:t> ενότητα 8</a:t>
            </a:r>
            <a:r>
              <a:rPr lang="en-US" sz="2300" b="1" dirty="0" smtClean="0"/>
              <a:t> </a:t>
            </a:r>
            <a:r>
              <a:rPr lang="el-GR" sz="2300" b="1"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80615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Οργανικές διαταραχές </a:t>
            </a:r>
            <a:r>
              <a:rPr lang="el-GR" sz="3000" b="0" dirty="0" smtClean="0"/>
              <a:t>5/9</a:t>
            </a:r>
            <a:r>
              <a:rPr lang="el-GR" dirty="0" smtClean="0"/>
              <a:t> </a:t>
            </a:r>
            <a:endParaRPr lang="en-US" dirty="0"/>
          </a:p>
        </p:txBody>
      </p:sp>
      <p:sp>
        <p:nvSpPr>
          <p:cNvPr id="3" name="Θέση περιεχομένου 2"/>
          <p:cNvSpPr>
            <a:spLocks noGrp="1"/>
          </p:cNvSpPr>
          <p:nvPr>
            <p:ph idx="1"/>
          </p:nvPr>
        </p:nvSpPr>
        <p:spPr>
          <a:xfrm>
            <a:off x="457200" y="1196752"/>
            <a:ext cx="8579296" cy="5544616"/>
          </a:xfrm>
        </p:spPr>
        <p:txBody>
          <a:bodyPr>
            <a:noAutofit/>
          </a:bodyPr>
          <a:lstStyle/>
          <a:p>
            <a:r>
              <a:rPr lang="el-GR" sz="2100" b="1" dirty="0" smtClean="0"/>
              <a:t>Νόσος </a:t>
            </a:r>
            <a:r>
              <a:rPr lang="el-GR" sz="2100" b="1" dirty="0"/>
              <a:t>του </a:t>
            </a:r>
            <a:r>
              <a:rPr lang="en-US" sz="2100" b="1" dirty="0" err="1"/>
              <a:t>Jakob-Creudtzfeld</a:t>
            </a:r>
            <a:r>
              <a:rPr lang="en-US" sz="2100" b="1" dirty="0"/>
              <a:t> </a:t>
            </a:r>
            <a:endParaRPr lang="en-US" sz="2100" dirty="0"/>
          </a:p>
          <a:p>
            <a:pPr marL="0" indent="0">
              <a:buNone/>
            </a:pPr>
            <a:r>
              <a:rPr lang="el-GR" sz="2100" dirty="0"/>
              <a:t>Το 1920 οι </a:t>
            </a:r>
            <a:r>
              <a:rPr lang="el-GR" sz="2100" dirty="0" err="1"/>
              <a:t>Hans</a:t>
            </a:r>
            <a:r>
              <a:rPr lang="el-GR" sz="2100" dirty="0"/>
              <a:t> </a:t>
            </a:r>
            <a:r>
              <a:rPr lang="el-GR" sz="2100" dirty="0" err="1"/>
              <a:t>Gerhard</a:t>
            </a:r>
            <a:r>
              <a:rPr lang="el-GR" sz="2100" dirty="0"/>
              <a:t> </a:t>
            </a:r>
            <a:r>
              <a:rPr lang="el-GR" sz="2100" dirty="0" err="1"/>
              <a:t>Creutzfeldt</a:t>
            </a:r>
            <a:r>
              <a:rPr lang="el-GR" sz="2100" dirty="0"/>
              <a:t> και </a:t>
            </a:r>
            <a:r>
              <a:rPr lang="el-GR" sz="2100" dirty="0" err="1"/>
              <a:t>Alfons</a:t>
            </a:r>
            <a:r>
              <a:rPr lang="el-GR" sz="2100" dirty="0"/>
              <a:t> </a:t>
            </a:r>
            <a:r>
              <a:rPr lang="el-GR" sz="2100" dirty="0" err="1"/>
              <a:t>Jakob</a:t>
            </a:r>
            <a:r>
              <a:rPr lang="el-GR" sz="2100" dirty="0"/>
              <a:t> περιέγραψαν για πρώτη φορά σε ασθενείς άνω των 50 ετών μια ταχέως εξελισσόμενη θανατηφόρο εκφυλιστική νόσο του ΚΝΣ, που χαρακτηριζόταν κλινικά κυρίως από άνοια και ιστολογικά από σπογγώδη εκφύλιση του εγκεφαλικού ιστού. Τα πρώτα συμπτώματα της νόσου παρατηρούνται σε ενήλικες 50-70 ετών. </a:t>
            </a:r>
            <a:r>
              <a:rPr lang="el-GR" sz="2100" dirty="0" err="1"/>
              <a:t>Συγχυτικά</a:t>
            </a:r>
            <a:r>
              <a:rPr lang="el-GR" sz="2100" dirty="0"/>
              <a:t> επεισόδια, διαταραχές μνήμης και συμπεριφοράς παρατηρούνται αρχικά στο 1/3 των ασθενών. Καταβολή δυνάμεων, ανορεξία και αναφερόμενες διαταραχές ύπνου αποτελούν τα πρώτα συμπτώματα σε περίπου 30% των ασθενών. Αταξία, εστιακή σημειολογία και διαταραχές όρασης αποτελούν τα πρώτα ευρήματα στο υπόλοιπο των ασθενών. Η κλινική εικόνα επιβαρύνεται ταχέως, ενώ στην πορεία η πλειοψηφία των ασθενών παρουσιάζουν </a:t>
            </a:r>
            <a:r>
              <a:rPr lang="el-GR" sz="2100" dirty="0" err="1"/>
              <a:t>μυοκλονίες</a:t>
            </a:r>
            <a:r>
              <a:rPr lang="el-GR" sz="2100" dirty="0"/>
              <a:t>. Στο τελικό στάδιο οι ασθενείς παρουσιάζουν εικόνα </a:t>
            </a:r>
            <a:r>
              <a:rPr lang="el-GR" sz="2100" dirty="0" err="1"/>
              <a:t>ακινητικής</a:t>
            </a:r>
            <a:r>
              <a:rPr lang="el-GR" sz="2100" dirty="0"/>
              <a:t> μη ομιλίας (</a:t>
            </a:r>
            <a:r>
              <a:rPr lang="el-GR" sz="2100" dirty="0" err="1"/>
              <a:t>akinetic</a:t>
            </a:r>
            <a:r>
              <a:rPr lang="el-GR" sz="2100" dirty="0"/>
              <a:t> </a:t>
            </a:r>
            <a:r>
              <a:rPr lang="el-GR" sz="2100" dirty="0" err="1"/>
              <a:t>mutism</a:t>
            </a:r>
            <a:r>
              <a:rPr lang="el-GR" sz="2100" dirty="0"/>
              <a:t>) και οι περισσότεροι (80%) καταλήγουν εντός έτους. </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1183801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Οργανικές διαταραχές </a:t>
            </a:r>
            <a:r>
              <a:rPr lang="el-GR" sz="3000" b="0" dirty="0"/>
              <a:t>6</a:t>
            </a:r>
            <a:r>
              <a:rPr lang="el-GR" sz="3000" b="0" dirty="0" smtClean="0"/>
              <a:t>/9</a:t>
            </a:r>
            <a:r>
              <a:rPr lang="el-GR" dirty="0" smtClean="0"/>
              <a:t> </a:t>
            </a:r>
            <a:endParaRPr lang="en-US" dirty="0"/>
          </a:p>
        </p:txBody>
      </p:sp>
      <p:sp>
        <p:nvSpPr>
          <p:cNvPr id="3" name="Θέση περιεχομένου 2"/>
          <p:cNvSpPr>
            <a:spLocks noGrp="1"/>
          </p:cNvSpPr>
          <p:nvPr>
            <p:ph idx="1"/>
          </p:nvPr>
        </p:nvSpPr>
        <p:spPr>
          <a:xfrm>
            <a:off x="323528" y="1052736"/>
            <a:ext cx="8820472" cy="5805264"/>
          </a:xfrm>
        </p:spPr>
        <p:txBody>
          <a:bodyPr>
            <a:noAutofit/>
          </a:bodyPr>
          <a:lstStyle/>
          <a:p>
            <a:r>
              <a:rPr lang="el-GR" sz="2100" b="1" dirty="0" smtClean="0"/>
              <a:t>Νόσος </a:t>
            </a:r>
            <a:r>
              <a:rPr lang="el-GR" sz="2100" b="1" dirty="0"/>
              <a:t>του </a:t>
            </a:r>
            <a:r>
              <a:rPr lang="el-GR" sz="2100" b="1" dirty="0" err="1"/>
              <a:t>Huntington</a:t>
            </a:r>
            <a:r>
              <a:rPr lang="el-GR" sz="2100" b="1" dirty="0"/>
              <a:t> (βλέπε </a:t>
            </a:r>
            <a:r>
              <a:rPr lang="el-GR" sz="2100" b="1" dirty="0" smtClean="0"/>
              <a:t>ανωτέρω, ενότητα 8) </a:t>
            </a:r>
            <a:endParaRPr lang="el-GR" sz="2100" dirty="0"/>
          </a:p>
          <a:p>
            <a:r>
              <a:rPr lang="el-GR" sz="2100" b="1" dirty="0" smtClean="0"/>
              <a:t>Αγγειακή </a:t>
            </a:r>
            <a:r>
              <a:rPr lang="el-GR" sz="2100" b="1" dirty="0"/>
              <a:t>άνοια </a:t>
            </a:r>
            <a:endParaRPr lang="el-GR" sz="2100" dirty="0"/>
          </a:p>
          <a:p>
            <a:pPr marL="355600" indent="0">
              <a:buNone/>
            </a:pPr>
            <a:r>
              <a:rPr lang="el-GR" sz="2100" dirty="0"/>
              <a:t>Η αγγειακή άνοια είναι η δεύτερη συχνότερη αιτία άνοιας μετά τη νόσο </a:t>
            </a:r>
            <a:r>
              <a:rPr lang="en-US" sz="2100" dirty="0" smtClean="0"/>
              <a:t>Alzheimer </a:t>
            </a:r>
            <a:r>
              <a:rPr lang="el-GR" sz="2100" dirty="0" smtClean="0"/>
              <a:t>και </a:t>
            </a:r>
            <a:r>
              <a:rPr lang="el-GR" sz="2100" dirty="0"/>
              <a:t>είναι υπεύθυνη, ανάλογα με τα κριτήρια που χρησιμοποιούνται στις διάφορες μελέτες, για το 10-50% των ανοιών. Σε περίπτωση που συνυπολογιστούν οι μικτές μορφές άνοιας, η αγγειακή άνοια μπορεί να αποτελεί τη συχνότερη αιτία άνοιας συνολικά. Για να τονιστεί ο σημαντικός ρόλος του αγγειακού παράγοντα στη γνωστική συμπτωματολογία εισήχθη ο όρος Αγγειακή Γνωστική Διαταραχή (</a:t>
            </a:r>
            <a:r>
              <a:rPr lang="el-GR" sz="2100" dirty="0" err="1"/>
              <a:t>Vascular</a:t>
            </a:r>
            <a:r>
              <a:rPr lang="el-GR" sz="2100" dirty="0"/>
              <a:t> </a:t>
            </a:r>
            <a:r>
              <a:rPr lang="el-GR" sz="2100" dirty="0" err="1"/>
              <a:t>Cognitive</a:t>
            </a:r>
            <a:r>
              <a:rPr lang="el-GR" sz="2100" dirty="0"/>
              <a:t> </a:t>
            </a:r>
            <a:r>
              <a:rPr lang="el-GR" sz="2100" dirty="0" err="1"/>
              <a:t>Impairment</a:t>
            </a:r>
            <a:r>
              <a:rPr lang="el-GR" sz="2100" dirty="0"/>
              <a:t> (VCI)), ο οποίος αντικαθιστά τον όρο αγγειακή άνοια. </a:t>
            </a:r>
            <a:r>
              <a:rPr lang="el-GR" sz="2100" dirty="0" smtClean="0"/>
              <a:t>Υπάρχουν </a:t>
            </a:r>
            <a:r>
              <a:rPr lang="el-GR" sz="2100" dirty="0"/>
              <a:t>πολλά αίτια αγγειακής γνωστικής διαταραχής. Μεγάλα εμφράγματα εγκεφαλικών αρτηριών, </a:t>
            </a:r>
            <a:r>
              <a:rPr lang="el-GR" sz="2100" dirty="0" err="1"/>
              <a:t>μικρογγειοπάθεια</a:t>
            </a:r>
            <a:r>
              <a:rPr lang="el-GR" sz="2100" dirty="0"/>
              <a:t> συγκεκριμένων εγκεφαλικών περιοχών (π.χ. βασικών γαγγλίων, μετωπιαίας και </a:t>
            </a:r>
            <a:r>
              <a:rPr lang="el-GR" sz="2100" dirty="0" err="1"/>
              <a:t>περικοιλιακής</a:t>
            </a:r>
            <a:r>
              <a:rPr lang="el-GR" sz="2100" dirty="0"/>
              <a:t> λευκής ουσίας) και ευρείας έκτασης </a:t>
            </a:r>
            <a:r>
              <a:rPr lang="el-GR" sz="2100" dirty="0" err="1"/>
              <a:t>λευκοεγκεφαλοπάθεια</a:t>
            </a:r>
            <a:r>
              <a:rPr lang="el-GR" sz="2100" dirty="0"/>
              <a:t> της λευκής ουσίας σχετίζονται με αγγειακή άνοια. </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20574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Οργανικές διαταραχές </a:t>
            </a:r>
            <a:r>
              <a:rPr lang="el-GR" sz="3000" b="0" dirty="0" smtClean="0"/>
              <a:t>7/9</a:t>
            </a:r>
            <a:r>
              <a:rPr lang="el-GR" dirty="0" smtClean="0"/>
              <a:t> </a:t>
            </a:r>
            <a:endParaRPr lang="en-US" dirty="0"/>
          </a:p>
        </p:txBody>
      </p:sp>
      <p:sp>
        <p:nvSpPr>
          <p:cNvPr id="3" name="Θέση περιεχομένου 2"/>
          <p:cNvSpPr>
            <a:spLocks noGrp="1"/>
          </p:cNvSpPr>
          <p:nvPr>
            <p:ph idx="1"/>
          </p:nvPr>
        </p:nvSpPr>
        <p:spPr/>
        <p:txBody>
          <a:bodyPr>
            <a:normAutofit lnSpcReduction="10000"/>
          </a:bodyPr>
          <a:lstStyle/>
          <a:p>
            <a:r>
              <a:rPr lang="el-GR" dirty="0"/>
              <a:t>Η κλινική εικόνα της αγγειακής άνοιας διαφέρει ανάλογα με την εντόπιση και την έκταση της αγγειακής βλάβης. Εκδηλώνεται με ένα ευρύτατο φάσμα συμπτωμάτων που δεν μπορεί εύκολα να κατηγοριοποιηθεί. Κοινά χαρακτηριστικά των αγγειακών ανοιών αποτελούν συχνά: η οξεία ή </a:t>
            </a:r>
            <a:r>
              <a:rPr lang="el-GR" dirty="0" err="1"/>
              <a:t>υποξεία</a:t>
            </a:r>
            <a:r>
              <a:rPr lang="el-GR" dirty="0"/>
              <a:t> έναρξη της γνωστικής </a:t>
            </a:r>
            <a:r>
              <a:rPr lang="el-GR" dirty="0" smtClean="0"/>
              <a:t>έκπτωσης,</a:t>
            </a:r>
            <a:r>
              <a:rPr lang="en-US" dirty="0" smtClean="0"/>
              <a:t> </a:t>
            </a:r>
            <a:r>
              <a:rPr lang="el-GR" dirty="0" smtClean="0"/>
              <a:t>η </a:t>
            </a:r>
            <a:r>
              <a:rPr lang="el-GR" dirty="0"/>
              <a:t>κατά κύματα επιδείνωσή της και η παρουσία εστιακών νευρολογικών σημείων και συμπτωμάτων στα πρώτα στάδια της νόσου. Η διαταραχή της μνήμης μπορεί αρχικά να είναι ήπια και να επικρατούν διαταραχές των εκτελεστικών λειτουργιών, φλοιώδη συμπτωματολογία (αφασία, απραξία, αγνωσία, </a:t>
            </a:r>
            <a:r>
              <a:rPr lang="el-GR" dirty="0" err="1"/>
              <a:t>οπτικοχωρική</a:t>
            </a:r>
            <a:r>
              <a:rPr lang="el-GR" dirty="0"/>
              <a:t> και κατασκευαστική δυσκολία) καθώς και </a:t>
            </a:r>
            <a:r>
              <a:rPr lang="el-GR" dirty="0" err="1"/>
              <a:t>νευροψυχιατρική</a:t>
            </a:r>
            <a:r>
              <a:rPr lang="el-GR" dirty="0"/>
              <a:t> συμπτωματολογία.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1179756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Οργανικές διαταραχές </a:t>
            </a:r>
            <a:r>
              <a:rPr lang="el-GR" sz="3000" b="0" dirty="0" smtClean="0"/>
              <a:t>8/9</a:t>
            </a:r>
            <a:r>
              <a:rPr lang="el-GR" dirty="0" smtClean="0"/>
              <a:t> </a:t>
            </a:r>
            <a:endParaRPr lang="en-US" dirty="0"/>
          </a:p>
        </p:txBody>
      </p:sp>
      <p:sp>
        <p:nvSpPr>
          <p:cNvPr id="3" name="Θέση περιεχομένου 2"/>
          <p:cNvSpPr>
            <a:spLocks noGrp="1"/>
          </p:cNvSpPr>
          <p:nvPr>
            <p:ph idx="1"/>
          </p:nvPr>
        </p:nvSpPr>
        <p:spPr/>
        <p:txBody>
          <a:bodyPr>
            <a:normAutofit/>
          </a:bodyPr>
          <a:lstStyle/>
          <a:p>
            <a:r>
              <a:rPr lang="el-GR" b="1" dirty="0" smtClean="0"/>
              <a:t>Σύνδρομο </a:t>
            </a:r>
            <a:r>
              <a:rPr lang="en-US" b="1" dirty="0"/>
              <a:t>Wernicke-</a:t>
            </a:r>
            <a:r>
              <a:rPr lang="en-US" b="1" dirty="0" err="1"/>
              <a:t>Korsakoff</a:t>
            </a:r>
            <a:r>
              <a:rPr lang="en-US" b="1" dirty="0"/>
              <a:t> </a:t>
            </a:r>
            <a:endParaRPr lang="en-US" dirty="0"/>
          </a:p>
          <a:p>
            <a:pPr marL="355600" indent="0">
              <a:buNone/>
            </a:pPr>
            <a:r>
              <a:rPr lang="el-GR" dirty="0"/>
              <a:t>Το σύνδρομο </a:t>
            </a:r>
            <a:r>
              <a:rPr lang="el-GR" dirty="0" err="1"/>
              <a:t>Wernicke</a:t>
            </a:r>
            <a:r>
              <a:rPr lang="el-GR" dirty="0"/>
              <a:t>-</a:t>
            </a:r>
            <a:r>
              <a:rPr lang="el-GR" dirty="0" err="1"/>
              <a:t>Korsakoff</a:t>
            </a:r>
            <a:r>
              <a:rPr lang="el-GR" dirty="0"/>
              <a:t> στην πραγματικότητα δεν είναι μία διαταραχή αλλά δύο διαφορετικές διαταραχές που μπορεί να παρουσιαστούν ανεξάρτητα ή ταυτόχρονα. Η αιτία του συνδρόμου </a:t>
            </a:r>
            <a:r>
              <a:rPr lang="el-GR" dirty="0" err="1"/>
              <a:t>Wernicke</a:t>
            </a:r>
            <a:r>
              <a:rPr lang="el-GR" dirty="0"/>
              <a:t>-</a:t>
            </a:r>
            <a:r>
              <a:rPr lang="el-GR" dirty="0" err="1"/>
              <a:t>Korsakoff</a:t>
            </a:r>
            <a:r>
              <a:rPr lang="el-GR" dirty="0"/>
              <a:t> οφείλεται συνήθως σε έλλειψη θειαμίνης όπου προκαλείται από χρόνιο αλκοολισμό ή από ελλιπή διατροφή. Τα συμπτώματα του συνδρόμου είναι παράλυση των μυών στα μάτια, ακραία απώλεια μνήμης και άνοια. Οι ασθενείς με </a:t>
            </a:r>
            <a:r>
              <a:rPr lang="el-GR" dirty="0" err="1"/>
              <a:t>Wernicke</a:t>
            </a:r>
            <a:r>
              <a:rPr lang="el-GR" dirty="0"/>
              <a:t>-</a:t>
            </a:r>
            <a:r>
              <a:rPr lang="el-GR" dirty="0" err="1"/>
              <a:t>Korsakoff</a:t>
            </a:r>
            <a:r>
              <a:rPr lang="el-GR" dirty="0"/>
              <a:t> υποφέρουν </a:t>
            </a:r>
            <a:r>
              <a:rPr lang="el-GR" dirty="0" smtClean="0"/>
              <a:t>από </a:t>
            </a:r>
            <a:r>
              <a:rPr lang="el-GR" dirty="0"/>
              <a:t>προχωρητική αμνησία, πιο συγκεκριμένα δεν έχουν την ικανότητα στο να αποθηκεύουν νέες μνήμες.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3084239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Οργανικές διαταραχές </a:t>
            </a:r>
            <a:r>
              <a:rPr lang="el-GR" sz="3000" b="0" dirty="0" smtClean="0"/>
              <a:t>9/9</a:t>
            </a:r>
            <a:r>
              <a:rPr lang="el-GR" dirty="0" smtClean="0"/>
              <a:t> </a:t>
            </a:r>
            <a:endParaRPr lang="en-US" dirty="0"/>
          </a:p>
        </p:txBody>
      </p:sp>
      <p:sp>
        <p:nvSpPr>
          <p:cNvPr id="3" name="Θέση περιεχομένου 2"/>
          <p:cNvSpPr>
            <a:spLocks noGrp="1"/>
          </p:cNvSpPr>
          <p:nvPr>
            <p:ph idx="1"/>
          </p:nvPr>
        </p:nvSpPr>
        <p:spPr>
          <a:xfrm>
            <a:off x="457200" y="1196752"/>
            <a:ext cx="8579296" cy="5661248"/>
          </a:xfrm>
        </p:spPr>
        <p:txBody>
          <a:bodyPr>
            <a:normAutofit fontScale="92500"/>
          </a:bodyPr>
          <a:lstStyle/>
          <a:p>
            <a:r>
              <a:rPr lang="el-GR" b="1" dirty="0" err="1" smtClean="0"/>
              <a:t>Μετωποκροταφική</a:t>
            </a:r>
            <a:r>
              <a:rPr lang="el-GR" b="1" dirty="0" smtClean="0"/>
              <a:t> </a:t>
            </a:r>
            <a:r>
              <a:rPr lang="el-GR" b="1" dirty="0"/>
              <a:t>άνοια </a:t>
            </a:r>
            <a:endParaRPr lang="el-GR" dirty="0"/>
          </a:p>
          <a:p>
            <a:pPr marL="355600" indent="0">
              <a:buNone/>
            </a:pPr>
            <a:r>
              <a:rPr lang="el-GR" dirty="0"/>
              <a:t>Η </a:t>
            </a:r>
            <a:r>
              <a:rPr lang="el-GR" dirty="0" err="1"/>
              <a:t>μετωποκροταφική</a:t>
            </a:r>
            <a:r>
              <a:rPr lang="el-GR" dirty="0"/>
              <a:t> άνοια είναι υπεύθυνη για το 3-10% των ανοιών. Η έναρξη της νόσου γίνεται συνήθως μεταξύ τα 45 και 65 έτη και για το λόγο αυτό η </a:t>
            </a:r>
            <a:r>
              <a:rPr lang="el-GR" dirty="0" err="1"/>
              <a:t>μετωποκροταφική</a:t>
            </a:r>
            <a:r>
              <a:rPr lang="el-GR" dirty="0"/>
              <a:t> άνοια είναι υπεύθυνη για το 20% των ανοιών με πρώιμη έναρξη. Οι </a:t>
            </a:r>
            <a:r>
              <a:rPr lang="el-GR" dirty="0" err="1"/>
              <a:t>μετωποκροταφικές</a:t>
            </a:r>
            <a:r>
              <a:rPr lang="el-GR" dirty="0"/>
              <a:t> άνοιες έχουν ένα ισχυρό γενετικό υπόστρωμα, η πλειοψηφία όμως των περιστατικών δεν κληρονομούνται με τρόπο </a:t>
            </a:r>
            <a:r>
              <a:rPr lang="el-GR" dirty="0" err="1"/>
              <a:t>αυτοσωμικό</a:t>
            </a:r>
            <a:r>
              <a:rPr lang="el-GR" dirty="0"/>
              <a:t>. </a:t>
            </a:r>
          </a:p>
          <a:p>
            <a:pPr marL="355600" indent="0">
              <a:buNone/>
            </a:pPr>
            <a:r>
              <a:rPr lang="el-GR" dirty="0"/>
              <a:t>Η κλινική εικόνα της </a:t>
            </a:r>
            <a:r>
              <a:rPr lang="el-GR" dirty="0" err="1"/>
              <a:t>μετωποκροταφικής</a:t>
            </a:r>
            <a:r>
              <a:rPr lang="el-GR" dirty="0"/>
              <a:t> άνοιας, του συνηθέστερου μετωπιαίου συνδρόμου, χαρακτηρίζεται από σοβαρή αλλαγή του χαρακτήρα και της κοινωνικής συμπεριφοράς με σχετική διατήρηση της μνήμης και άλλων σύνθετων ανώτερων λειτουργιών. Οι αλλαγές αυτές περιλαμβάνουν άμβλυνση του συναισθήματος, άρση αναστολών, απάθεια, στερεότυπες συμπεριφορές, διαταραχές της κρίσης, αλλαγές στις συνήθειες του φαγητού και τον λόγο.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2203947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Μερικά γενικά για την άνοια </a:t>
            </a:r>
            <a:r>
              <a:rPr lang="el-GR" sz="3000" b="0" dirty="0" smtClean="0"/>
              <a:t>1/5</a:t>
            </a:r>
            <a:endParaRPr lang="en-US" sz="3000" b="0" dirty="0"/>
          </a:p>
        </p:txBody>
      </p:sp>
      <p:sp>
        <p:nvSpPr>
          <p:cNvPr id="3" name="Θέση περιεχομένου 2"/>
          <p:cNvSpPr>
            <a:spLocks noGrp="1"/>
          </p:cNvSpPr>
          <p:nvPr>
            <p:ph idx="1"/>
          </p:nvPr>
        </p:nvSpPr>
        <p:spPr/>
        <p:txBody>
          <a:bodyPr>
            <a:noAutofit/>
          </a:bodyPr>
          <a:lstStyle/>
          <a:p>
            <a:pPr marL="0" indent="0">
              <a:buNone/>
            </a:pPr>
            <a:r>
              <a:rPr lang="el-GR" b="1" dirty="0" smtClean="0"/>
              <a:t>Ορισμός </a:t>
            </a:r>
            <a:endParaRPr lang="el-GR" dirty="0" smtClean="0"/>
          </a:p>
          <a:p>
            <a:r>
              <a:rPr lang="el-GR" dirty="0" smtClean="0"/>
              <a:t>Η </a:t>
            </a:r>
            <a:r>
              <a:rPr lang="el-GR" dirty="0"/>
              <a:t>άνοια είναι η έκπτωση της μνήμης και άλλων γνωστικών λειτουργιών σε σχέση με το προηγούμενο επίπεδο του ασθενούς, η οποία προκύπτει από το ιστορικό, την κλινική εξέταση και τις </a:t>
            </a:r>
            <a:r>
              <a:rPr lang="el-GR" dirty="0" err="1"/>
              <a:t>νευροψυχολογικές</a:t>
            </a:r>
            <a:r>
              <a:rPr lang="el-GR" dirty="0"/>
              <a:t> δοκιμασίες, και η διάρκεια αυτών των συμπτωμάτων είναι μεγαλύτερη των 6 μηνών. </a:t>
            </a:r>
          </a:p>
          <a:p>
            <a:r>
              <a:rPr lang="el-GR" dirty="0" smtClean="0"/>
              <a:t>Η </a:t>
            </a:r>
            <a:r>
              <a:rPr lang="el-GR" dirty="0"/>
              <a:t>άνοια είναι η έκπτωση των νοητικών λειτουργιών και εμφανίζεται με βραδεία προοδευτική έκπτωση της μνήμης. Ως </a:t>
            </a:r>
            <a:r>
              <a:rPr lang="el-GR" dirty="0" err="1"/>
              <a:t>αμνησιακό</a:t>
            </a:r>
            <a:r>
              <a:rPr lang="el-GR" dirty="0"/>
              <a:t> σύνδρομο χαρακτηρίζεται η απώλεια της μνήμης και όχι όλων των νοητικών λειτουργιών.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357952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Επιληψία </a:t>
            </a:r>
            <a:r>
              <a:rPr lang="el-GR" sz="3000" b="0" dirty="0" smtClean="0"/>
              <a:t>3/4</a:t>
            </a:r>
            <a:r>
              <a:rPr lang="el-GR" dirty="0" smtClean="0"/>
              <a:t> </a:t>
            </a:r>
            <a:endParaRPr lang="en-US" sz="3200"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b="1" dirty="0"/>
              <a:t>Ταξινόμηση των επιληψιών </a:t>
            </a:r>
            <a:endParaRPr lang="el-GR" dirty="0"/>
          </a:p>
          <a:p>
            <a:r>
              <a:rPr lang="el-GR" dirty="0"/>
              <a:t>Η συμπτωματολογία κάθε τύπου επιληψίας εξαρτάται από την εντόπιση της νευρικής </a:t>
            </a:r>
            <a:r>
              <a:rPr lang="el-GR" dirty="0" err="1"/>
              <a:t>εκφόρτισης</a:t>
            </a:r>
            <a:r>
              <a:rPr lang="el-GR" dirty="0"/>
              <a:t> και από το βαθμό εξάπλωσης της ηλεκτρικής δραστηριότητας σε άλλους εγκεφαλικούς νευρώνες. </a:t>
            </a:r>
          </a:p>
          <a:p>
            <a:pPr marL="457200" indent="-457200">
              <a:buFont typeface="+mj-lt"/>
              <a:buAutoNum type="arabicPeriod"/>
            </a:pPr>
            <a:r>
              <a:rPr lang="el-GR" b="1" dirty="0" smtClean="0"/>
              <a:t>Μερική </a:t>
            </a:r>
            <a:r>
              <a:rPr lang="el-GR" b="1" dirty="0"/>
              <a:t>ή Εστιακή </a:t>
            </a:r>
            <a:endParaRPr lang="el-GR" dirty="0"/>
          </a:p>
          <a:p>
            <a:pPr marL="514350" indent="-514350">
              <a:buFont typeface="+mj-lt"/>
              <a:buAutoNum type="romanLcPeriod"/>
            </a:pPr>
            <a:r>
              <a:rPr lang="el-GR" dirty="0" smtClean="0"/>
              <a:t>Απλή</a:t>
            </a:r>
            <a:r>
              <a:rPr lang="el-GR" dirty="0"/>
              <a:t>: η ηλεκτρική διαταραχή δεν εξαπλώνεται, ο ασθενής δεν παρουσιάζει απώλεια συνείδησης, παρατηρείται σε οποιαδήποτε ηλικία. </a:t>
            </a:r>
          </a:p>
          <a:p>
            <a:pPr marL="514350" indent="-514350">
              <a:buFont typeface="+mj-lt"/>
              <a:buAutoNum type="romanLcPeriod"/>
            </a:pPr>
            <a:r>
              <a:rPr lang="el-GR" dirty="0" smtClean="0"/>
              <a:t>Σύνθετη</a:t>
            </a:r>
            <a:r>
              <a:rPr lang="el-GR" dirty="0"/>
              <a:t>: ο ασθενής εμφανίζει σύνθετες ψευδαισθήσεις, νοητικές διαταραχές, απώλεια συνείδησης, κινητική δυσλειτουργία, παρατηρείται σε οποιαδήποτε ηλικία. </a:t>
            </a:r>
          </a:p>
          <a:p>
            <a:pPr marL="514350" indent="-514350">
              <a:buFont typeface="+mj-lt"/>
              <a:buAutoNum type="romanLcPeriod"/>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120029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Μερικά γενικά για την άνοια </a:t>
            </a:r>
            <a:r>
              <a:rPr lang="el-GR" sz="3000" b="0" dirty="0" smtClean="0"/>
              <a:t>2/5</a:t>
            </a:r>
            <a:endParaRPr lang="en-US" dirty="0"/>
          </a:p>
        </p:txBody>
      </p:sp>
      <p:sp>
        <p:nvSpPr>
          <p:cNvPr id="3" name="Θέση περιεχομένου 2"/>
          <p:cNvSpPr>
            <a:spLocks noGrp="1"/>
          </p:cNvSpPr>
          <p:nvPr>
            <p:ph idx="1"/>
          </p:nvPr>
        </p:nvSpPr>
        <p:spPr/>
        <p:txBody>
          <a:bodyPr>
            <a:noAutofit/>
          </a:bodyPr>
          <a:lstStyle/>
          <a:p>
            <a:r>
              <a:rPr lang="el-GR" dirty="0" smtClean="0"/>
              <a:t>Έτσι </a:t>
            </a:r>
            <a:r>
              <a:rPr lang="el-GR" dirty="0"/>
              <a:t>λοιπόν, σε αντίθεση με τις </a:t>
            </a:r>
            <a:r>
              <a:rPr lang="el-GR" dirty="0" smtClean="0"/>
              <a:t>καλοήθεις συνήθεις </a:t>
            </a:r>
            <a:r>
              <a:rPr lang="el-GR" dirty="0"/>
              <a:t>περιπτώσεις απώλειας </a:t>
            </a:r>
            <a:r>
              <a:rPr lang="el-GR" dirty="0" smtClean="0"/>
              <a:t>μνήμης</a:t>
            </a:r>
            <a:r>
              <a:rPr lang="en-US" dirty="0" smtClean="0"/>
              <a:t> </a:t>
            </a:r>
            <a:r>
              <a:rPr lang="el-GR" dirty="0" smtClean="0"/>
              <a:t>που αναφέρθηκαν</a:t>
            </a:r>
            <a:r>
              <a:rPr lang="en-US" dirty="0" smtClean="0"/>
              <a:t>, </a:t>
            </a:r>
            <a:r>
              <a:rPr lang="el-GR" dirty="0" smtClean="0"/>
              <a:t>στην </a:t>
            </a:r>
            <a:r>
              <a:rPr lang="el-GR" dirty="0"/>
              <a:t>άνοια, για παράδειγμα στην νόσο </a:t>
            </a:r>
            <a:r>
              <a:rPr lang="en-US" dirty="0" smtClean="0"/>
              <a:t>Alzheimer,</a:t>
            </a:r>
            <a:r>
              <a:rPr lang="el-GR" dirty="0" smtClean="0"/>
              <a:t> </a:t>
            </a:r>
            <a:r>
              <a:rPr lang="el-GR" dirty="0"/>
              <a:t>ο ασθενής αρχίζει να ξεχνά πρόσφατα περιστατικά. Η </a:t>
            </a:r>
            <a:r>
              <a:rPr lang="el-GR" dirty="0" smtClean="0"/>
              <a:t>νόσος</a:t>
            </a:r>
            <a:r>
              <a:rPr lang="en-US" dirty="0"/>
              <a:t> </a:t>
            </a:r>
            <a:r>
              <a:rPr lang="en-US" dirty="0" smtClean="0"/>
              <a:t>Alzheimer</a:t>
            </a:r>
            <a:r>
              <a:rPr lang="en-US" dirty="0"/>
              <a:t> </a:t>
            </a:r>
            <a:r>
              <a:rPr lang="el-GR" dirty="0" smtClean="0"/>
              <a:t>είναι </a:t>
            </a:r>
            <a:r>
              <a:rPr lang="el-GR" dirty="0"/>
              <a:t>συχνά πολύ δύσκολο να διαγνωστεί από ειδικούς ψυχιάτρους ειδικά στα πρώτα στάδια τις. Σε κάποιες άλλες σπάνιες άνοιες όπως στη νόσο του </a:t>
            </a:r>
            <a:r>
              <a:rPr lang="el-GR" dirty="0" err="1" smtClean="0"/>
              <a:t>Huntington</a:t>
            </a:r>
            <a:r>
              <a:rPr lang="en-US" dirty="0" smtClean="0"/>
              <a:t>, </a:t>
            </a:r>
            <a:r>
              <a:rPr lang="el-GR" dirty="0" smtClean="0"/>
              <a:t>η </a:t>
            </a:r>
            <a:r>
              <a:rPr lang="el-GR" dirty="0"/>
              <a:t>βλάβη δεν εμφανίζεται στη δηλωτική μνήμη αλλά στη μνήμη των δεξιοτήτων.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1686698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Μερικά γενικά για την άνοια </a:t>
            </a:r>
            <a:r>
              <a:rPr lang="el-GR" sz="3000" b="0" dirty="0" smtClean="0"/>
              <a:t>3/5</a:t>
            </a:r>
            <a:endParaRPr lang="en-US" dirty="0"/>
          </a:p>
        </p:txBody>
      </p:sp>
      <p:sp>
        <p:nvSpPr>
          <p:cNvPr id="3" name="Θέση περιεχομένου 2"/>
          <p:cNvSpPr>
            <a:spLocks noGrp="1"/>
          </p:cNvSpPr>
          <p:nvPr>
            <p:ph idx="1"/>
          </p:nvPr>
        </p:nvSpPr>
        <p:spPr/>
        <p:txBody>
          <a:bodyPr>
            <a:noAutofit/>
          </a:bodyPr>
          <a:lstStyle/>
          <a:p>
            <a:r>
              <a:rPr lang="el-GR" dirty="0" smtClean="0"/>
              <a:t>Σύμφωνα </a:t>
            </a:r>
            <a:r>
              <a:rPr lang="el-GR" dirty="0"/>
              <a:t>με στατιστικά δεδομένα των Η.Π.Α, οι περισσότερες από τις μισές περιπτώσεις της άνοιας αφορούν τη νόσο </a:t>
            </a:r>
            <a:r>
              <a:rPr lang="el-GR" dirty="0" err="1"/>
              <a:t>Alzheimer</a:t>
            </a:r>
            <a:r>
              <a:rPr lang="el-GR" dirty="0"/>
              <a:t> σε ποσοστό 55%. Στη νόσο </a:t>
            </a:r>
            <a:r>
              <a:rPr lang="el-GR" dirty="0" err="1"/>
              <a:t>Alzheimer</a:t>
            </a:r>
            <a:r>
              <a:rPr lang="el-GR" dirty="0"/>
              <a:t> συμπεριλαμβάνεται και η γεροντική άνοια που είναι γνωστή και με τον όρο «γεροντική άνοια τύπου </a:t>
            </a:r>
            <a:r>
              <a:rPr lang="el-GR" dirty="0" err="1"/>
              <a:t>Alzheimer</a:t>
            </a:r>
            <a:r>
              <a:rPr lang="el-GR" dirty="0"/>
              <a:t>». </a:t>
            </a:r>
          </a:p>
          <a:p>
            <a:r>
              <a:rPr lang="el-GR" dirty="0"/>
              <a:t>Στης θεραπεύσιμες άνοιες υπάγονται τα </a:t>
            </a:r>
            <a:r>
              <a:rPr lang="el-GR" dirty="0" err="1"/>
              <a:t>ανοικά</a:t>
            </a:r>
            <a:r>
              <a:rPr lang="el-GR" dirty="0"/>
              <a:t> σύνδρομα που οφείλονται σε υπερβολική φαρμακευτική αγωγή.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2467932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Μερικά γενικά για την άνοια </a:t>
            </a:r>
            <a:r>
              <a:rPr lang="el-GR" sz="3000" b="0" dirty="0" smtClean="0"/>
              <a:t>4/5</a:t>
            </a:r>
            <a:endParaRPr lang="en-US" sz="3200" dirty="0"/>
          </a:p>
        </p:txBody>
      </p:sp>
      <p:sp>
        <p:nvSpPr>
          <p:cNvPr id="3" name="Θέση περιεχομένου 2"/>
          <p:cNvSpPr>
            <a:spLocks noGrp="1"/>
          </p:cNvSpPr>
          <p:nvPr>
            <p:ph idx="1"/>
          </p:nvPr>
        </p:nvSpPr>
        <p:spPr/>
        <p:txBody>
          <a:bodyPr>
            <a:normAutofit fontScale="92500"/>
          </a:bodyPr>
          <a:lstStyle/>
          <a:p>
            <a:r>
              <a:rPr lang="el-GR" dirty="0"/>
              <a:t>Η συχνότερη αιτία «</a:t>
            </a:r>
            <a:r>
              <a:rPr lang="el-GR" dirty="0" err="1"/>
              <a:t>ψευδο</a:t>
            </a:r>
            <a:r>
              <a:rPr lang="el-GR" dirty="0"/>
              <a:t>-</a:t>
            </a:r>
            <a:r>
              <a:rPr lang="el-GR" dirty="0" err="1"/>
              <a:t>ανοϊκών</a:t>
            </a:r>
            <a:r>
              <a:rPr lang="el-GR" dirty="0"/>
              <a:t>» συνδρόμων είναι η κατάθλιψη σε ηλικιωμένα άτομα, που χαρακτηρίζεται συχνά από μείωση συγκέντρωσης, και κατά συνέπεια από απώλεια της πρόσφατης μνήμης, βραδύτητα και ελάττωση των επιθυμιών, χωρίς όμως να συνοδεύονται αυτά με κλασικά συμπτώματα κατάθλιψης όπως η πτώση διάθεσης, η αϋπνία, η ανορεξία, η απαισιοδοξία. Σε αντίθεση με τους </a:t>
            </a:r>
            <a:r>
              <a:rPr lang="el-GR" dirty="0" err="1" smtClean="0"/>
              <a:t>ανοϊκούς</a:t>
            </a:r>
            <a:r>
              <a:rPr lang="en-US" dirty="0" smtClean="0"/>
              <a:t>, </a:t>
            </a:r>
            <a:r>
              <a:rPr lang="el-GR" dirty="0" smtClean="0"/>
              <a:t>οι </a:t>
            </a:r>
            <a:r>
              <a:rPr lang="el-GR" dirty="0"/>
              <a:t>καταθλιπτικοί ασθενείς παραπονιούνται για τη μνήμη τους. </a:t>
            </a:r>
          </a:p>
          <a:p>
            <a:r>
              <a:rPr lang="el-GR" dirty="0"/>
              <a:t>Η αβιταμίνωση από Β12, ο αλκοολισμός, οι όγκοι του εγκεφάλου, οι λοιμώξεις του εγκεφάλου, οι θρομβώσεις των εγκεφαλικών αρτηριών αλλά και μεταβολικές νόσοι μπορούν να προκαλέσουν </a:t>
            </a:r>
            <a:r>
              <a:rPr lang="el-GR" dirty="0" err="1"/>
              <a:t>ανοϊκά</a:t>
            </a:r>
            <a:r>
              <a:rPr lang="el-GR" dirty="0"/>
              <a:t> σύνδρομα τα οποία όμως είναι ιάσιμα.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2581579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Μερικά γενικά για την άνοια </a:t>
            </a:r>
            <a:r>
              <a:rPr lang="el-GR" sz="3000" b="0" dirty="0" smtClean="0"/>
              <a:t>5/5</a:t>
            </a:r>
            <a:endParaRPr lang="en-US" sz="3200" dirty="0"/>
          </a:p>
        </p:txBody>
      </p:sp>
      <p:sp>
        <p:nvSpPr>
          <p:cNvPr id="3" name="Θέση περιεχομένου 2"/>
          <p:cNvSpPr>
            <a:spLocks noGrp="1"/>
          </p:cNvSpPr>
          <p:nvPr>
            <p:ph idx="1"/>
          </p:nvPr>
        </p:nvSpPr>
        <p:spPr/>
        <p:txBody>
          <a:bodyPr/>
          <a:lstStyle/>
          <a:p>
            <a:r>
              <a:rPr lang="el-GR" dirty="0" smtClean="0"/>
              <a:t>Συμπερασματικά, η </a:t>
            </a:r>
            <a:r>
              <a:rPr lang="el-GR" dirty="0"/>
              <a:t>μικρή έκπτωση της μνήμης σε άτομα τρίτης ηλικίας δεν δημιουργεί σοβαρά προβλήματα, </a:t>
            </a:r>
            <a:r>
              <a:rPr lang="el-GR" dirty="0" smtClean="0"/>
              <a:t>και μέχρι </a:t>
            </a:r>
            <a:r>
              <a:rPr lang="el-GR" dirty="0"/>
              <a:t>σε ένα βαθμό μπορούν να προληφθούν και σε κάποιες περιπτώσεις να είναι πλήρως ιάσιμα. Αντίθετα η βραδεία προοδευτική αμνησία της νόσου </a:t>
            </a:r>
            <a:r>
              <a:rPr lang="en-US" dirty="0" smtClean="0"/>
              <a:t>Alzheimer </a:t>
            </a:r>
            <a:r>
              <a:rPr lang="el-GR" dirty="0" smtClean="0"/>
              <a:t>οδηγεί </a:t>
            </a:r>
            <a:r>
              <a:rPr lang="el-GR" dirty="0"/>
              <a:t>σταδιακά σε μία φθορά ολόκληρου του κόσμου του ασθενούς.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3398979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rmAutofit fontScale="90000"/>
          </a:bodyPr>
          <a:lstStyle/>
          <a:p>
            <a:r>
              <a:rPr lang="el-GR" b="1" dirty="0" smtClean="0"/>
              <a:t>Μερικά για την νόσο ALΖHEIMER</a:t>
            </a:r>
            <a:r>
              <a:rPr lang="en-US" b="1" dirty="0" smtClean="0"/>
              <a:t> </a:t>
            </a:r>
            <a:r>
              <a:rPr lang="en-US" sz="3100" b="0" dirty="0" smtClean="0"/>
              <a:t>1/19</a:t>
            </a:r>
            <a:r>
              <a:rPr lang="el-GR" b="1" dirty="0" smtClean="0"/>
              <a:t> </a:t>
            </a:r>
            <a:r>
              <a:rPr lang="el-GR" sz="2000" dirty="0"/>
              <a:t/>
            </a:r>
            <a:br>
              <a:rPr lang="el-GR" sz="2000" dirty="0"/>
            </a:br>
            <a:r>
              <a:rPr lang="el-GR" sz="2800" b="0" dirty="0" smtClean="0"/>
              <a:t>Παθογένεια – </a:t>
            </a:r>
            <a:r>
              <a:rPr lang="el-GR" sz="2800" b="0" dirty="0" err="1" smtClean="0"/>
              <a:t>Παθοφυσιολογία</a:t>
            </a:r>
            <a:r>
              <a:rPr lang="el-GR" sz="2800" b="0" dirty="0" smtClean="0"/>
              <a:t>  / Γενικά - Επιδημιολογικά στοιχεία </a:t>
            </a:r>
            <a:endParaRPr lang="en-US" sz="2800" b="0" dirty="0"/>
          </a:p>
        </p:txBody>
      </p:sp>
      <p:sp>
        <p:nvSpPr>
          <p:cNvPr id="3" name="Θέση περιεχομένου 2"/>
          <p:cNvSpPr>
            <a:spLocks noGrp="1"/>
          </p:cNvSpPr>
          <p:nvPr>
            <p:ph idx="1"/>
          </p:nvPr>
        </p:nvSpPr>
        <p:spPr>
          <a:xfrm>
            <a:off x="457200" y="1340768"/>
            <a:ext cx="8229600" cy="4896544"/>
          </a:xfrm>
        </p:spPr>
        <p:txBody>
          <a:bodyPr>
            <a:noAutofit/>
          </a:bodyPr>
          <a:lstStyle/>
          <a:p>
            <a:r>
              <a:rPr lang="el-GR" dirty="0"/>
              <a:t>Η νόσος του </a:t>
            </a:r>
            <a:r>
              <a:rPr lang="el-GR" dirty="0" err="1"/>
              <a:t>Alzheimer</a:t>
            </a:r>
            <a:r>
              <a:rPr lang="el-GR" dirty="0"/>
              <a:t> (που λέγεται και </a:t>
            </a:r>
            <a:r>
              <a:rPr lang="el-GR" i="1" dirty="0"/>
              <a:t>άνοια τύπου </a:t>
            </a:r>
            <a:r>
              <a:rPr lang="el-GR" i="1" dirty="0" err="1"/>
              <a:t>Alzheimer</a:t>
            </a:r>
            <a:r>
              <a:rPr lang="el-GR" i="1" dirty="0"/>
              <a:t>) </a:t>
            </a:r>
            <a:r>
              <a:rPr lang="el-GR" dirty="0"/>
              <a:t>είναι ένας τύπος άνοιας που χαρακτηρίζεται από προοδευτική, μη αναστρέψιμη έκπτωση των νοητικών λειτουργιών. Η άνοια οδηγεί σε διαταραχή βασικών λειτουργιών του εγκεφαλικού φλοιού, όπως η διενέργεια αριθμητικών πράξεων, η ικανότητα μάθησης, η ομιλία και η κρίση. Η διαταραχή των </a:t>
            </a:r>
            <a:r>
              <a:rPr lang="el-GR" dirty="0" err="1"/>
              <a:t>γνωσιακών</a:t>
            </a:r>
            <a:r>
              <a:rPr lang="el-GR" dirty="0"/>
              <a:t> λειτουργιών συνοδεύεται, συνήθως, και από απώλεια του ελέγχου των συναισθημάτων και της κοινωνικής συμπεριφοράς, καθώς και από έλλειψη ενδιαφέροντος και ενεργητικότητας.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479505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rmAutofit fontScale="90000"/>
          </a:bodyPr>
          <a:lstStyle/>
          <a:p>
            <a:r>
              <a:rPr lang="el-GR" b="1" dirty="0" smtClean="0"/>
              <a:t>Μερικά για την νόσο ALΖHEIMER </a:t>
            </a:r>
            <a:r>
              <a:rPr lang="en-US" sz="3100" b="0" dirty="0" smtClean="0"/>
              <a:t>2/19</a:t>
            </a:r>
            <a:r>
              <a:rPr lang="el-GR" sz="2000" dirty="0"/>
              <a:t/>
            </a:r>
            <a:br>
              <a:rPr lang="el-GR" sz="2000" dirty="0"/>
            </a:br>
            <a:r>
              <a:rPr lang="el-GR" sz="2800" b="0" dirty="0" smtClean="0"/>
              <a:t>Παθογένεια – </a:t>
            </a:r>
            <a:r>
              <a:rPr lang="el-GR" sz="2800" b="0" dirty="0" err="1" smtClean="0"/>
              <a:t>Παθοφυσιολογία</a:t>
            </a:r>
            <a:r>
              <a:rPr lang="el-GR" sz="2800" b="0" dirty="0" smtClean="0"/>
              <a:t>  / Γενικά - Επιδημιολογικά στοιχεία </a:t>
            </a:r>
            <a:endParaRPr lang="en-US" sz="2800" b="0" dirty="0"/>
          </a:p>
        </p:txBody>
      </p:sp>
      <p:sp>
        <p:nvSpPr>
          <p:cNvPr id="3" name="Θέση περιεχομένου 2"/>
          <p:cNvSpPr>
            <a:spLocks noGrp="1"/>
          </p:cNvSpPr>
          <p:nvPr>
            <p:ph idx="1"/>
          </p:nvPr>
        </p:nvSpPr>
        <p:spPr>
          <a:xfrm>
            <a:off x="457200" y="1340768"/>
            <a:ext cx="8229600" cy="4896544"/>
          </a:xfrm>
        </p:spPr>
        <p:txBody>
          <a:bodyPr>
            <a:noAutofit/>
          </a:bodyPr>
          <a:lstStyle/>
          <a:p>
            <a:r>
              <a:rPr lang="el-GR" dirty="0" smtClean="0"/>
              <a:t>Η </a:t>
            </a:r>
            <a:r>
              <a:rPr lang="el-GR" dirty="0"/>
              <a:t>απώλεια της μνήμης είναι συνήθως το πρώτο σημείο της νόσου του </a:t>
            </a:r>
            <a:r>
              <a:rPr lang="el-GR" dirty="0" err="1"/>
              <a:t>Alzheimer</a:t>
            </a:r>
            <a:r>
              <a:rPr lang="el-GR" dirty="0"/>
              <a:t>. Οι διαταραχές της μνήμης είναι στην αρχή ήπιες και τα μέλη της οικογένειας και οι φίλοι μπορεί να μην υποψιασθούν το πρόβλημα έως ότου η νόσος προχωρήσει και τα συμπτώματα γίνουν πιο εμφανή. Τα μέλη της οικογένειας μπορεί </a:t>
            </a:r>
            <a:r>
              <a:rPr lang="el-GR" dirty="0" smtClean="0"/>
              <a:t>ακόμη</a:t>
            </a:r>
            <a:r>
              <a:rPr lang="en-US" dirty="0" smtClean="0"/>
              <a:t> </a:t>
            </a:r>
            <a:r>
              <a:rPr lang="el-GR" dirty="0" smtClean="0"/>
              <a:t>και να αρνούνται </a:t>
            </a:r>
            <a:r>
              <a:rPr lang="el-GR" dirty="0"/>
              <a:t>τα συμπτώματα και να καλύπτουν τη διαταραχή έως ότου το άτομο εκδηλώσει επικίνδυνη ή άκρως ασυνήθιστη συμπεριφορά. Η πρόοδος της νόσου ποικίλλει, αλλά η φυσική πορεία της περιλαμβάνει μια σταδιακή απώλεια της αντίληψης </a:t>
            </a:r>
            <a:r>
              <a:rPr lang="el-GR" dirty="0" smtClean="0"/>
              <a:t>και </a:t>
            </a:r>
            <a:r>
              <a:rPr lang="el-GR" dirty="0"/>
              <a:t>της κρίσης και, τελικά, έκπτωση των σωματικών λειτουργιών και απώλεια της ικανότητας του ατόμου να εκτελέσει τις καθημερινές του δραστηριότητες.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919184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363272" cy="5400600"/>
          </a:xfrm>
        </p:spPr>
        <p:txBody>
          <a:bodyPr>
            <a:noAutofit/>
          </a:bodyPr>
          <a:lstStyle/>
          <a:p>
            <a:r>
              <a:rPr lang="el-GR" sz="2300" dirty="0"/>
              <a:t>Με την απώλεια της ικανότητας του ατόμου να ανταποκριθεί ακόμη και στις πιο βασικές δραστηριότητες της καθημερινής ζωής, το βάρος της αντιμετώπισης των αναγκών του ασθενούς μεταπίπτει στα άτομα που του παρέχουν </a:t>
            </a:r>
            <a:r>
              <a:rPr lang="el-GR" sz="2300" dirty="0" smtClean="0"/>
              <a:t>φροντίδα.</a:t>
            </a:r>
            <a:endParaRPr lang="el-GR" sz="2300" dirty="0"/>
          </a:p>
          <a:p>
            <a:r>
              <a:rPr lang="el-GR" sz="2300" dirty="0"/>
              <a:t>Η νόσος του </a:t>
            </a:r>
            <a:r>
              <a:rPr lang="el-GR" sz="2300" dirty="0" err="1"/>
              <a:t>Alzheimer</a:t>
            </a:r>
            <a:r>
              <a:rPr lang="el-GR" sz="2300" dirty="0"/>
              <a:t> είναι η συχνότερη εκφυλιστική νευρολογική νόσος και η πιο συχνή αιτία </a:t>
            </a:r>
            <a:r>
              <a:rPr lang="el-GR" sz="2300" dirty="0" err="1"/>
              <a:t>γνωσιακών</a:t>
            </a:r>
            <a:r>
              <a:rPr lang="el-GR" sz="2300" dirty="0"/>
              <a:t> διαταραχών Ευθύνεται για τα 2/3 περίπου των περιπτώσεων άνοιας στις </a:t>
            </a:r>
            <a:r>
              <a:rPr lang="el-GR" sz="2300" dirty="0" smtClean="0"/>
              <a:t>ΗΠΑ, προσβάλλοντας </a:t>
            </a:r>
            <a:r>
              <a:rPr lang="el-GR" sz="2300" dirty="0"/>
              <a:t>ενηλίκους μέσης προς μεγάλης ηλικίας. </a:t>
            </a:r>
            <a:endParaRPr lang="el-GR" sz="2300" dirty="0" smtClean="0"/>
          </a:p>
          <a:p>
            <a:r>
              <a:rPr lang="el-GR" sz="2300" dirty="0" smtClean="0"/>
              <a:t>Υπολογίζεται </a:t>
            </a:r>
            <a:r>
              <a:rPr lang="el-GR" sz="2300" dirty="0"/>
              <a:t>ότι περισσότερα από 4 εκατομμύρια ατόμων παρουσιάζουν νόσο του </a:t>
            </a:r>
            <a:r>
              <a:rPr lang="el-GR" sz="2300" dirty="0" err="1"/>
              <a:t>Alzheimer</a:t>
            </a:r>
            <a:r>
              <a:rPr lang="el-GR" sz="2300" dirty="0"/>
              <a:t> και ότι ο αριθμός των ατόμων με τη νόσο αυτή διπλασιάζεται για κάθε 5 έτη μετά το 65ο έτος της ηλικίας.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
        <p:nvSpPr>
          <p:cNvPr id="6" name="Τίτλος 1"/>
          <p:cNvSpPr>
            <a:spLocks noGrp="1"/>
          </p:cNvSpPr>
          <p:nvPr>
            <p:ph type="title"/>
          </p:nvPr>
        </p:nvSpPr>
        <p:spPr>
          <a:xfrm>
            <a:off x="0" y="116632"/>
            <a:ext cx="9144000" cy="1080120"/>
          </a:xfrm>
        </p:spPr>
        <p:txBody>
          <a:bodyPr>
            <a:normAutofit fontScale="90000"/>
          </a:bodyPr>
          <a:lstStyle/>
          <a:p>
            <a:r>
              <a:rPr lang="el-GR" b="1" dirty="0" smtClean="0"/>
              <a:t>Μερικά για την νόσο ALΖHEIMER </a:t>
            </a:r>
            <a:r>
              <a:rPr lang="en-US" sz="3100" b="0" dirty="0" smtClean="0"/>
              <a:t>3/19</a:t>
            </a:r>
            <a:r>
              <a:rPr lang="el-GR" sz="2000" dirty="0"/>
              <a:t/>
            </a:r>
            <a:br>
              <a:rPr lang="el-GR" sz="2000" dirty="0"/>
            </a:br>
            <a:r>
              <a:rPr lang="el-GR" sz="2800" b="0" dirty="0" smtClean="0"/>
              <a:t>Παθογένεια – </a:t>
            </a:r>
            <a:r>
              <a:rPr lang="el-GR" sz="2800" b="0" dirty="0" err="1" smtClean="0"/>
              <a:t>Παθοφυσιολογία</a:t>
            </a:r>
            <a:r>
              <a:rPr lang="el-GR" sz="2800" b="0" dirty="0" smtClean="0"/>
              <a:t>  / Γενικά - Επιδημιολογικά στοιχεία </a:t>
            </a:r>
            <a:endParaRPr lang="en-US" sz="2800" b="0" dirty="0"/>
          </a:p>
        </p:txBody>
      </p:sp>
    </p:spTree>
    <p:extLst>
      <p:ext uri="{BB962C8B-B14F-4D97-AF65-F5344CB8AC3E}">
        <p14:creationId xmlns:p14="http://schemas.microsoft.com/office/powerpoint/2010/main" val="3994248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Autofit/>
          </a:bodyPr>
          <a:lstStyle/>
          <a:p>
            <a:pPr marL="0" indent="0">
              <a:buNone/>
            </a:pPr>
            <a:r>
              <a:rPr lang="el-GR" b="1" dirty="0"/>
              <a:t>Παράγοντες Κινδύνου και Προειδοποιητικά Σημεία </a:t>
            </a:r>
            <a:endParaRPr lang="el-GR" dirty="0"/>
          </a:p>
          <a:p>
            <a:r>
              <a:rPr lang="el-GR" dirty="0"/>
              <a:t>Καθώς ένα άτομο γερνά, ο κίνδυνος να αναπτύξει νόσο του </a:t>
            </a:r>
            <a:r>
              <a:rPr lang="el-GR" dirty="0" err="1"/>
              <a:t>Alzheimer</a:t>
            </a:r>
            <a:r>
              <a:rPr lang="el-GR" dirty="0"/>
              <a:t> αυξάνεται. Με την αύξηση του πληθυσμού των ηλικιωμένων, ο τύπος αυτός άνοιας προβλέπεται επίσης ότι θα γίνει συχνότερος. Οι παράγοντες κινδύνου για τη νόσο είναι το γήρας, το οικογενειακό ιστορικό και το γυναικείο φύλο. Τα προειδοποιητικά σημεία είναι τα ακόλουθα: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
        <p:nvSpPr>
          <p:cNvPr id="6" name="Τίτλος 1"/>
          <p:cNvSpPr>
            <a:spLocks noGrp="1"/>
          </p:cNvSpPr>
          <p:nvPr>
            <p:ph type="title"/>
          </p:nvPr>
        </p:nvSpPr>
        <p:spPr>
          <a:xfrm>
            <a:off x="0" y="116632"/>
            <a:ext cx="9144000" cy="1080120"/>
          </a:xfrm>
        </p:spPr>
        <p:txBody>
          <a:bodyPr>
            <a:normAutofit fontScale="90000"/>
          </a:bodyPr>
          <a:lstStyle/>
          <a:p>
            <a:r>
              <a:rPr lang="el-GR" b="1" dirty="0" smtClean="0"/>
              <a:t>Μερικά για την νόσο ALΖHEIMER </a:t>
            </a:r>
            <a:r>
              <a:rPr lang="en-US" sz="3100" b="0" dirty="0" smtClean="0"/>
              <a:t>4/19</a:t>
            </a:r>
            <a:r>
              <a:rPr lang="el-GR" sz="2000" dirty="0"/>
              <a:t/>
            </a:r>
            <a:br>
              <a:rPr lang="el-GR" sz="2000" dirty="0"/>
            </a:br>
            <a:r>
              <a:rPr lang="el-GR" sz="2800" b="0" dirty="0" smtClean="0"/>
              <a:t>Παθογένεια – </a:t>
            </a:r>
            <a:r>
              <a:rPr lang="el-GR" sz="2800" b="0" dirty="0" err="1" smtClean="0"/>
              <a:t>Παθοφυσιολογία</a:t>
            </a:r>
            <a:r>
              <a:rPr lang="el-GR" sz="2800" b="0" dirty="0" smtClean="0"/>
              <a:t>  / Γενικά - Επιδημιολογικά στοιχεία </a:t>
            </a:r>
            <a:endParaRPr lang="en-US" sz="2800" b="0" dirty="0"/>
          </a:p>
        </p:txBody>
      </p:sp>
    </p:spTree>
    <p:extLst>
      <p:ext uri="{BB962C8B-B14F-4D97-AF65-F5344CB8AC3E}">
        <p14:creationId xmlns:p14="http://schemas.microsoft.com/office/powerpoint/2010/main" val="2507904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256584"/>
          </a:xfrm>
        </p:spPr>
        <p:txBody>
          <a:bodyPr>
            <a:noAutofit/>
          </a:bodyPr>
          <a:lstStyle/>
          <a:p>
            <a:r>
              <a:rPr lang="el-GR" sz="2200" dirty="0" smtClean="0"/>
              <a:t>Απώλεια </a:t>
            </a:r>
            <a:r>
              <a:rPr lang="el-GR" sz="2200" dirty="0"/>
              <a:t>μνήμης που επηρεάζει τις επαγγελματικές δεξιότητες </a:t>
            </a:r>
          </a:p>
          <a:p>
            <a:r>
              <a:rPr lang="el-GR" sz="2200" dirty="0" smtClean="0"/>
              <a:t>Δυσκολία </a:t>
            </a:r>
            <a:r>
              <a:rPr lang="el-GR" sz="2200" dirty="0"/>
              <a:t>στην επιτέλεση γνωστών καθηκόντων </a:t>
            </a:r>
          </a:p>
          <a:p>
            <a:r>
              <a:rPr lang="el-GR" sz="2200" dirty="0" smtClean="0"/>
              <a:t>Προβλήματα </a:t>
            </a:r>
            <a:r>
              <a:rPr lang="el-GR" sz="2200" dirty="0"/>
              <a:t>με την ομιλία </a:t>
            </a:r>
          </a:p>
          <a:p>
            <a:r>
              <a:rPr lang="el-GR" sz="2200" dirty="0" smtClean="0"/>
              <a:t>Αποπροσανατολισμός </a:t>
            </a:r>
            <a:r>
              <a:rPr lang="el-GR" sz="2200" dirty="0"/>
              <a:t>στον χρόνο και τον χώρο </a:t>
            </a:r>
          </a:p>
          <a:p>
            <a:r>
              <a:rPr lang="el-GR" sz="2200" dirty="0" smtClean="0"/>
              <a:t>Πτωχή </a:t>
            </a:r>
            <a:r>
              <a:rPr lang="el-GR" sz="2200" dirty="0"/>
              <a:t>ή μειωμένη ικανότητα κρίσης </a:t>
            </a:r>
          </a:p>
          <a:p>
            <a:r>
              <a:rPr lang="el-GR" sz="2200" dirty="0" smtClean="0"/>
              <a:t>Προβλήματα </a:t>
            </a:r>
            <a:r>
              <a:rPr lang="el-GR" sz="2200" dirty="0"/>
              <a:t>με την αφαιρετική σκέψη </a:t>
            </a:r>
          </a:p>
          <a:p>
            <a:r>
              <a:rPr lang="el-GR" sz="2200" dirty="0" smtClean="0"/>
              <a:t>Απώλεια </a:t>
            </a:r>
            <a:r>
              <a:rPr lang="el-GR" sz="2200" dirty="0"/>
              <a:t>αντικειμένων </a:t>
            </a:r>
          </a:p>
          <a:p>
            <a:r>
              <a:rPr lang="el-GR" sz="2200" dirty="0" smtClean="0"/>
              <a:t>Μεταβολές </a:t>
            </a:r>
            <a:r>
              <a:rPr lang="el-GR" sz="2200" dirty="0"/>
              <a:t>στη διάθεση ή τη συμπεριφορά </a:t>
            </a:r>
          </a:p>
          <a:p>
            <a:r>
              <a:rPr lang="el-GR" sz="2200" dirty="0" smtClean="0"/>
              <a:t>Διαταραχές </a:t>
            </a:r>
            <a:r>
              <a:rPr lang="el-GR" sz="2200" dirty="0"/>
              <a:t>της προσωπικότητας </a:t>
            </a:r>
          </a:p>
          <a:p>
            <a:r>
              <a:rPr lang="el-GR" sz="2200" dirty="0" smtClean="0"/>
              <a:t>Απώλεια </a:t>
            </a:r>
            <a:r>
              <a:rPr lang="el-GR" sz="2200" dirty="0"/>
              <a:t>της πρωτοβουλίας και </a:t>
            </a:r>
            <a:r>
              <a:rPr lang="el-GR" sz="2200" dirty="0" smtClean="0"/>
              <a:t>ενεργητικότητας</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
        <p:nvSpPr>
          <p:cNvPr id="6" name="Τίτλος 1"/>
          <p:cNvSpPr>
            <a:spLocks noGrp="1"/>
          </p:cNvSpPr>
          <p:nvPr>
            <p:ph type="title"/>
          </p:nvPr>
        </p:nvSpPr>
        <p:spPr>
          <a:xfrm>
            <a:off x="0" y="116632"/>
            <a:ext cx="9144000" cy="1080120"/>
          </a:xfrm>
        </p:spPr>
        <p:txBody>
          <a:bodyPr>
            <a:normAutofit fontScale="90000"/>
          </a:bodyPr>
          <a:lstStyle/>
          <a:p>
            <a:r>
              <a:rPr lang="el-GR" b="1" dirty="0" smtClean="0"/>
              <a:t>Μερικά για την νόσο ALΖHEIMER </a:t>
            </a:r>
            <a:r>
              <a:rPr lang="en-US" sz="3100" b="0" dirty="0" smtClean="0"/>
              <a:t>5/19</a:t>
            </a:r>
            <a:r>
              <a:rPr lang="el-GR" sz="2000" dirty="0"/>
              <a:t/>
            </a:r>
            <a:br>
              <a:rPr lang="el-GR" sz="2000" dirty="0"/>
            </a:br>
            <a:r>
              <a:rPr lang="el-GR" sz="2800" b="0" dirty="0" smtClean="0"/>
              <a:t>Παθογένεια – </a:t>
            </a:r>
            <a:r>
              <a:rPr lang="el-GR" sz="2800" b="0" dirty="0" err="1" smtClean="0"/>
              <a:t>Παθοφυσιολογία</a:t>
            </a:r>
            <a:r>
              <a:rPr lang="el-GR" sz="2800" b="0" dirty="0" smtClean="0"/>
              <a:t>  / Γενικά - Επιδημιολογικά στοιχεία </a:t>
            </a:r>
            <a:endParaRPr lang="en-US" sz="2800" b="0" dirty="0"/>
          </a:p>
        </p:txBody>
      </p:sp>
    </p:spTree>
    <p:extLst>
      <p:ext uri="{BB962C8B-B14F-4D97-AF65-F5344CB8AC3E}">
        <p14:creationId xmlns:p14="http://schemas.microsoft.com/office/powerpoint/2010/main" val="966058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517232"/>
          </a:xfrm>
        </p:spPr>
        <p:txBody>
          <a:bodyPr>
            <a:noAutofit/>
          </a:bodyPr>
          <a:lstStyle/>
          <a:p>
            <a:r>
              <a:rPr lang="el-GR" sz="2300" dirty="0"/>
              <a:t>Η αναγνώριση των πρώιμων συμπτωμάτων είναι σημαντική, διότι η αιτία της άνοιας (όπως κατάθλιψη ή και </a:t>
            </a:r>
            <a:r>
              <a:rPr lang="el-GR" sz="2300" dirty="0" smtClean="0"/>
              <a:t>υποθυρεοειδισμός) μπορεί </a:t>
            </a:r>
            <a:r>
              <a:rPr lang="el-GR" sz="2300" dirty="0"/>
              <a:t>να είναι αναστρέψιμη, σε αντίθεση με την άνοια της </a:t>
            </a:r>
            <a:r>
              <a:rPr lang="el-GR" sz="2300" dirty="0" smtClean="0"/>
              <a:t>νόσου </a:t>
            </a:r>
            <a:r>
              <a:rPr lang="el-GR" sz="2300" dirty="0" err="1"/>
              <a:t>Alzheimer</a:t>
            </a:r>
            <a:r>
              <a:rPr lang="el-GR" sz="2300" dirty="0"/>
              <a:t> που δεν είναι αναστρέψιμη. Η θεραπεία, ωστόσο, είναι δυνατόν να μεγιστοποιήσει την ποιότητα ζωής και να επιτρέψει στο προς βεβλημένο άτομο να προετοιμαστεί για </a:t>
            </a:r>
            <a:r>
              <a:rPr lang="el-GR" sz="2300" dirty="0" smtClean="0"/>
              <a:t>το </a:t>
            </a:r>
            <a:r>
              <a:rPr lang="el-GR" sz="2300" dirty="0"/>
              <a:t>μέλλον. Η ακριβής αιτία της νόσου του </a:t>
            </a:r>
            <a:r>
              <a:rPr lang="el-GR" sz="2300" dirty="0" err="1"/>
              <a:t>Alzheimer</a:t>
            </a:r>
            <a:r>
              <a:rPr lang="el-GR" sz="2300" dirty="0"/>
              <a:t> είναι άγνωστη. </a:t>
            </a:r>
            <a:endParaRPr lang="el-GR" sz="2300" dirty="0" smtClean="0"/>
          </a:p>
          <a:p>
            <a:r>
              <a:rPr lang="el-GR" sz="2300" dirty="0" smtClean="0"/>
              <a:t>Οι </a:t>
            </a:r>
            <a:r>
              <a:rPr lang="el-GR" sz="2300" dirty="0"/>
              <a:t>θεωρίες πάνω σε αυτό περιλαμβάνουν την απώλεια του </a:t>
            </a:r>
            <a:r>
              <a:rPr lang="el-GR" sz="2300" dirty="0" err="1"/>
              <a:t>νευροδιαβιβαστικού</a:t>
            </a:r>
            <a:r>
              <a:rPr lang="el-GR" sz="2300" dirty="0"/>
              <a:t> ερεθισμού από την </a:t>
            </a:r>
            <a:r>
              <a:rPr lang="el-GR" sz="2300" dirty="0" err="1"/>
              <a:t>ακετυλοτρανσφεράση</a:t>
            </a:r>
            <a:r>
              <a:rPr lang="el-GR" sz="2300" dirty="0"/>
              <a:t> της </a:t>
            </a:r>
            <a:r>
              <a:rPr lang="el-GR" sz="2300" dirty="0" err="1"/>
              <a:t>χολίνης</a:t>
            </a:r>
            <a:r>
              <a:rPr lang="el-GR" sz="2300" dirty="0"/>
              <a:t>, τη μετάλλαξη του γονιδίου της προδρόμου πρωτεΐνης του </a:t>
            </a:r>
            <a:r>
              <a:rPr lang="el-GR" sz="2300" dirty="0" err="1"/>
              <a:t>αμυλοειδούς</a:t>
            </a:r>
            <a:r>
              <a:rPr lang="el-GR" sz="2300" dirty="0"/>
              <a:t> και την τροποποίηση της </a:t>
            </a:r>
            <a:r>
              <a:rPr lang="el-GR" sz="2300" dirty="0" err="1"/>
              <a:t>απολιποπρωτεΐνης</a:t>
            </a:r>
            <a:r>
              <a:rPr lang="el-GR" sz="2300" dirty="0"/>
              <a:t> Ε. </a:t>
            </a:r>
            <a:endParaRPr lang="el-GR"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
        <p:nvSpPr>
          <p:cNvPr id="6" name="Τίτλος 1"/>
          <p:cNvSpPr>
            <a:spLocks noGrp="1"/>
          </p:cNvSpPr>
          <p:nvPr>
            <p:ph type="title"/>
          </p:nvPr>
        </p:nvSpPr>
        <p:spPr>
          <a:xfrm>
            <a:off x="0" y="116632"/>
            <a:ext cx="9144000" cy="1080120"/>
          </a:xfrm>
        </p:spPr>
        <p:txBody>
          <a:bodyPr>
            <a:normAutofit fontScale="90000"/>
          </a:bodyPr>
          <a:lstStyle/>
          <a:p>
            <a:r>
              <a:rPr lang="el-GR" b="1" dirty="0" smtClean="0"/>
              <a:t>Μερικά για την νόσο ALΖHEIMER </a:t>
            </a:r>
            <a:r>
              <a:rPr lang="en-US" sz="3100" b="0" dirty="0" smtClean="0"/>
              <a:t>6/19</a:t>
            </a:r>
            <a:r>
              <a:rPr lang="el-GR" sz="2000" dirty="0"/>
              <a:t/>
            </a:r>
            <a:br>
              <a:rPr lang="el-GR" sz="2000" dirty="0"/>
            </a:br>
            <a:r>
              <a:rPr lang="el-GR" sz="2800" b="0" dirty="0" smtClean="0"/>
              <a:t>Παθογένεια – </a:t>
            </a:r>
            <a:r>
              <a:rPr lang="el-GR" sz="2800" b="0" dirty="0" err="1" smtClean="0"/>
              <a:t>Παθοφυσιολογία</a:t>
            </a:r>
            <a:r>
              <a:rPr lang="el-GR" sz="2800" b="0" dirty="0" smtClean="0"/>
              <a:t>  / Γενικά - Επιδημιολογικά στοιχεία </a:t>
            </a:r>
            <a:endParaRPr lang="en-US" sz="2800" b="0" dirty="0"/>
          </a:p>
        </p:txBody>
      </p:sp>
    </p:spTree>
    <p:extLst>
      <p:ext uri="{BB962C8B-B14F-4D97-AF65-F5344CB8AC3E}">
        <p14:creationId xmlns:p14="http://schemas.microsoft.com/office/powerpoint/2010/main" val="2775662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Επιληψία </a:t>
            </a:r>
            <a:r>
              <a:rPr lang="el-GR" sz="3000" b="0" dirty="0" smtClean="0"/>
              <a:t>4/4</a:t>
            </a:r>
            <a:r>
              <a:rPr lang="el-GR" dirty="0" smtClean="0"/>
              <a:t> </a:t>
            </a:r>
            <a:endParaRPr lang="en-US" sz="3200" dirty="0"/>
          </a:p>
        </p:txBody>
      </p:sp>
      <p:sp>
        <p:nvSpPr>
          <p:cNvPr id="3" name="Θέση περιεχομένου 2"/>
          <p:cNvSpPr>
            <a:spLocks noGrp="1"/>
          </p:cNvSpPr>
          <p:nvPr>
            <p:ph idx="1"/>
          </p:nvPr>
        </p:nvSpPr>
        <p:spPr>
          <a:xfrm>
            <a:off x="313184" y="1052736"/>
            <a:ext cx="8795320" cy="5661248"/>
          </a:xfrm>
        </p:spPr>
        <p:txBody>
          <a:bodyPr>
            <a:noAutofit/>
          </a:bodyPr>
          <a:lstStyle/>
          <a:p>
            <a:pPr marL="457200" indent="-457200">
              <a:lnSpc>
                <a:spcPct val="105000"/>
              </a:lnSpc>
              <a:spcBef>
                <a:spcPts val="900"/>
              </a:spcBef>
              <a:buFont typeface="+mj-lt"/>
              <a:buAutoNum type="arabicPeriod" startAt="2"/>
            </a:pPr>
            <a:r>
              <a:rPr lang="el-GR" sz="2200" b="1" dirty="0" smtClean="0"/>
              <a:t>Γενικευμένη </a:t>
            </a:r>
            <a:endParaRPr lang="el-GR" sz="2200" dirty="0"/>
          </a:p>
          <a:p>
            <a:pPr marL="514350" indent="-514350">
              <a:lnSpc>
                <a:spcPct val="105000"/>
              </a:lnSpc>
              <a:spcBef>
                <a:spcPts val="900"/>
              </a:spcBef>
              <a:buFont typeface="+mj-lt"/>
              <a:buAutoNum type="romanLcPeriod"/>
            </a:pPr>
            <a:r>
              <a:rPr lang="el-GR" sz="2200" dirty="0" err="1" smtClean="0"/>
              <a:t>Τονικοκλονική</a:t>
            </a:r>
            <a:r>
              <a:rPr lang="el-GR" sz="2200" dirty="0" smtClean="0"/>
              <a:t> </a:t>
            </a:r>
            <a:r>
              <a:rPr lang="el-GR" sz="2200" dirty="0"/>
              <a:t>(</a:t>
            </a:r>
            <a:r>
              <a:rPr lang="el-GR" sz="2200" dirty="0" err="1"/>
              <a:t>grand</a:t>
            </a:r>
            <a:r>
              <a:rPr lang="el-GR" sz="2200" dirty="0"/>
              <a:t> </a:t>
            </a:r>
            <a:r>
              <a:rPr lang="el-GR" sz="2200" dirty="0" err="1"/>
              <a:t>mal</a:t>
            </a:r>
            <a:r>
              <a:rPr lang="el-GR" sz="2200" dirty="0"/>
              <a:t>): η πιο συχνή και δραματική που συνοδεύεται από απώλεια συνείδησης, τονικές και </a:t>
            </a:r>
            <a:r>
              <a:rPr lang="el-GR" sz="2200" dirty="0" err="1"/>
              <a:t>κλονικές</a:t>
            </a:r>
            <a:r>
              <a:rPr lang="el-GR" sz="2200" dirty="0"/>
              <a:t> φάσεις. Μετά τον παροξυσμό ακολουθεί περίοδος σύγχυσης και εξάντλησης. </a:t>
            </a:r>
          </a:p>
          <a:p>
            <a:pPr marL="514350" indent="-514350">
              <a:lnSpc>
                <a:spcPct val="105000"/>
              </a:lnSpc>
              <a:spcBef>
                <a:spcPts val="900"/>
              </a:spcBef>
              <a:buFont typeface="+mj-lt"/>
              <a:buAutoNum type="romanLcPeriod"/>
            </a:pPr>
            <a:r>
              <a:rPr lang="el-GR" sz="2200" dirty="0" smtClean="0"/>
              <a:t>Αφαίρεση </a:t>
            </a:r>
            <a:r>
              <a:rPr lang="el-GR" sz="2200" dirty="0"/>
              <a:t>(</a:t>
            </a:r>
            <a:r>
              <a:rPr lang="el-GR" sz="2200" dirty="0" err="1"/>
              <a:t>petit</a:t>
            </a:r>
            <a:r>
              <a:rPr lang="el-GR" sz="2200" dirty="0"/>
              <a:t> </a:t>
            </a:r>
            <a:r>
              <a:rPr lang="el-GR" sz="2200" dirty="0" err="1"/>
              <a:t>mal</a:t>
            </a:r>
            <a:r>
              <a:rPr lang="el-GR" sz="2200" dirty="0"/>
              <a:t>): σύντομη, απότομη και </a:t>
            </a:r>
            <a:r>
              <a:rPr lang="el-GR" sz="2200" dirty="0" err="1"/>
              <a:t>αυτοπεριοριζόμενη</a:t>
            </a:r>
            <a:r>
              <a:rPr lang="el-GR" sz="2200" dirty="0"/>
              <a:t> απώλεια συνείδησης, εμφανίζεται σε ηλικίες 3-5 ετών μέχρι την εφηβεία. </a:t>
            </a:r>
          </a:p>
          <a:p>
            <a:pPr marL="514350" indent="-514350">
              <a:lnSpc>
                <a:spcPct val="105000"/>
              </a:lnSpc>
              <a:spcBef>
                <a:spcPts val="900"/>
              </a:spcBef>
              <a:buFont typeface="+mj-lt"/>
              <a:buAutoNum type="romanLcPeriod"/>
            </a:pPr>
            <a:r>
              <a:rPr lang="el-GR" sz="2200" dirty="0" err="1" smtClean="0"/>
              <a:t>Μυοκλονική</a:t>
            </a:r>
            <a:r>
              <a:rPr lang="el-GR" sz="2200" dirty="0"/>
              <a:t>: σύντομα επεισόδια σύσπασης των μυών ως αποτέλεσμα νευρολογικής βλάβης. Είναι σπάνια. </a:t>
            </a:r>
          </a:p>
          <a:p>
            <a:pPr marL="514350" indent="-514350">
              <a:lnSpc>
                <a:spcPct val="105000"/>
              </a:lnSpc>
              <a:spcBef>
                <a:spcPts val="900"/>
              </a:spcBef>
              <a:buFont typeface="+mj-lt"/>
              <a:buAutoNum type="romanLcPeriod"/>
            </a:pPr>
            <a:r>
              <a:rPr lang="el-GR" sz="2200" dirty="0" smtClean="0"/>
              <a:t>Πυρετικοί </a:t>
            </a:r>
            <a:r>
              <a:rPr lang="el-GR" sz="2200" dirty="0"/>
              <a:t>σπασμοί: σε ηλικίες 3-5 μηνών, μικρά παιδιά εμφανίζουν σπασμούς σε ασθένειες που συνοδεύονται από υψηλό πυρετό, εντελώς καλοήθεις. </a:t>
            </a:r>
          </a:p>
          <a:p>
            <a:pPr marL="514350" indent="-514350">
              <a:lnSpc>
                <a:spcPct val="105000"/>
              </a:lnSpc>
              <a:spcBef>
                <a:spcPts val="900"/>
              </a:spcBef>
              <a:buFont typeface="+mj-lt"/>
              <a:buAutoNum type="romanLcPeriod"/>
            </a:pPr>
            <a:r>
              <a:rPr lang="el-GR" sz="2200" dirty="0" smtClean="0"/>
              <a:t>Επιληπτική </a:t>
            </a:r>
            <a:r>
              <a:rPr lang="el-GR" sz="2200" dirty="0"/>
              <a:t>κατάσταση (</a:t>
            </a:r>
            <a:r>
              <a:rPr lang="el-GR" sz="2200" dirty="0" err="1"/>
              <a:t>status</a:t>
            </a:r>
            <a:r>
              <a:rPr lang="el-GR" sz="2200" dirty="0"/>
              <a:t> </a:t>
            </a:r>
            <a:r>
              <a:rPr lang="el-GR" sz="2200" dirty="0" err="1"/>
              <a:t>epilepticus</a:t>
            </a:r>
            <a:r>
              <a:rPr lang="el-GR" sz="2200" dirty="0"/>
              <a:t>): οι παροξυσμοί επανέρχονται κατά σύντομα χρονικά διαστήματα και δεν παρέρχονται. </a:t>
            </a:r>
          </a:p>
          <a:p>
            <a:pPr>
              <a:lnSpc>
                <a:spcPct val="105000"/>
              </a:lnSpc>
              <a:spcBef>
                <a:spcPts val="900"/>
              </a:spcBef>
            </a:pP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6008086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517232"/>
          </a:xfrm>
        </p:spPr>
        <p:txBody>
          <a:bodyPr>
            <a:noAutofit/>
          </a:bodyPr>
          <a:lstStyle/>
          <a:p>
            <a:r>
              <a:rPr lang="el-GR" sz="2300" smtClean="0"/>
              <a:t>Άλλες </a:t>
            </a:r>
            <a:r>
              <a:rPr lang="el-GR" sz="2300" dirty="0"/>
              <a:t>πιθανές αιτίες είναι γονιδιακές βλάβες στα χρωμοσώματα 14, 19, ή 21 που μπορεί να οδηγήσουν σε συσσώρευση και καθίζηση αδιάλυτου </a:t>
            </a:r>
            <a:r>
              <a:rPr lang="el-GR" sz="2300" dirty="0" err="1"/>
              <a:t>αμυλοειδούς</a:t>
            </a:r>
            <a:r>
              <a:rPr lang="el-GR" sz="2300" dirty="0"/>
              <a:t> σε πλάκες. Υπό έρευνα βρίσκεται ο ρόλος της πρωτεϊνικής </a:t>
            </a:r>
            <a:r>
              <a:rPr lang="el-GR" sz="2300" dirty="0" err="1"/>
              <a:t>κινάσης</a:t>
            </a:r>
            <a:r>
              <a:rPr lang="el-GR" sz="2300" dirty="0"/>
              <a:t> C, η σχέση της </a:t>
            </a:r>
            <a:r>
              <a:rPr lang="el-GR" sz="2300" dirty="0" smtClean="0"/>
              <a:t>νόσου </a:t>
            </a:r>
            <a:r>
              <a:rPr lang="el-GR" sz="2300" dirty="0"/>
              <a:t>του </a:t>
            </a:r>
            <a:r>
              <a:rPr lang="el-GR" sz="2300" dirty="0" err="1"/>
              <a:t>Alzheimer</a:t>
            </a:r>
            <a:r>
              <a:rPr lang="el-GR" sz="2300" dirty="0"/>
              <a:t> με το αργίλιο και η πιθανότητα ιογενούς αιτιολογίας ή συμμετοχής </a:t>
            </a:r>
            <a:r>
              <a:rPr lang="el-GR" sz="2300" dirty="0" err="1"/>
              <a:t>αυτοάνοσων</a:t>
            </a:r>
            <a:r>
              <a:rPr lang="el-GR" sz="2300" dirty="0"/>
              <a:t> μηχανισμών και </a:t>
            </a:r>
            <a:r>
              <a:rPr lang="el-GR" sz="2300" dirty="0" err="1"/>
              <a:t>μιτοχονδριακών</a:t>
            </a:r>
            <a:r>
              <a:rPr lang="el-GR" sz="2300" dirty="0"/>
              <a:t> βλαβών που διαταράσσουν τον κυτταρικό </a:t>
            </a:r>
            <a:r>
              <a:rPr lang="el-GR" sz="2300" dirty="0" smtClean="0"/>
              <a:t>μεταβολισμό </a:t>
            </a:r>
            <a:r>
              <a:rPr lang="el-GR" sz="2300" dirty="0"/>
              <a:t>και την επεξεργασία των πρωτεϊνών.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
        <p:nvSpPr>
          <p:cNvPr id="6" name="Τίτλος 1"/>
          <p:cNvSpPr>
            <a:spLocks noGrp="1"/>
          </p:cNvSpPr>
          <p:nvPr>
            <p:ph type="title"/>
          </p:nvPr>
        </p:nvSpPr>
        <p:spPr>
          <a:xfrm>
            <a:off x="0" y="116632"/>
            <a:ext cx="9144000" cy="1080120"/>
          </a:xfrm>
        </p:spPr>
        <p:txBody>
          <a:bodyPr>
            <a:normAutofit fontScale="90000"/>
          </a:bodyPr>
          <a:lstStyle/>
          <a:p>
            <a:r>
              <a:rPr lang="el-GR" b="1" dirty="0" smtClean="0"/>
              <a:t>Μερικά για την νόσο ALΖHEIMER </a:t>
            </a:r>
            <a:r>
              <a:rPr lang="en-US" sz="3100" b="0" dirty="0" smtClean="0"/>
              <a:t>7/19</a:t>
            </a:r>
            <a:r>
              <a:rPr lang="el-GR" sz="2000" dirty="0"/>
              <a:t/>
            </a:r>
            <a:br>
              <a:rPr lang="el-GR" sz="2000" dirty="0"/>
            </a:br>
            <a:r>
              <a:rPr lang="el-GR" sz="2800" b="0" dirty="0" smtClean="0"/>
              <a:t>Παθογένεια – </a:t>
            </a:r>
            <a:r>
              <a:rPr lang="el-GR" sz="2800" b="0" dirty="0" err="1" smtClean="0"/>
              <a:t>Παθοφυσιολογία</a:t>
            </a:r>
            <a:r>
              <a:rPr lang="el-GR" sz="2800" b="0" dirty="0" smtClean="0"/>
              <a:t>  / Γενικά - Επιδημιολογικά στοιχεία </a:t>
            </a:r>
            <a:endParaRPr lang="en-US" sz="2800" b="0" dirty="0"/>
          </a:p>
        </p:txBody>
      </p:sp>
    </p:spTree>
    <p:extLst>
      <p:ext uri="{BB962C8B-B14F-4D97-AF65-F5344CB8AC3E}">
        <p14:creationId xmlns:p14="http://schemas.microsoft.com/office/powerpoint/2010/main" val="11740427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rmAutofit/>
          </a:bodyPr>
          <a:lstStyle/>
          <a:p>
            <a:r>
              <a:rPr lang="el-GR" dirty="0"/>
              <a:t>Υπάρχουν δύο μορφές της νόσου του </a:t>
            </a:r>
            <a:r>
              <a:rPr lang="el-GR" dirty="0" err="1"/>
              <a:t>Alzheimer</a:t>
            </a:r>
            <a:r>
              <a:rPr lang="el-GR" dirty="0"/>
              <a:t>: η </a:t>
            </a:r>
            <a:r>
              <a:rPr lang="el-GR" b="1" dirty="0" err="1"/>
              <a:t>οικογενής</a:t>
            </a:r>
            <a:r>
              <a:rPr lang="el-GR" b="1" dirty="0"/>
              <a:t> μορφή</a:t>
            </a:r>
            <a:r>
              <a:rPr lang="el-GR" i="1" dirty="0"/>
              <a:t>, </a:t>
            </a:r>
            <a:r>
              <a:rPr lang="el-GR" dirty="0"/>
              <a:t>που εμφανίζει κληρονομικό χαρακτήρα, και η </a:t>
            </a:r>
            <a:r>
              <a:rPr lang="el-GR" b="1" dirty="0"/>
              <a:t>σποραδική</a:t>
            </a:r>
            <a:r>
              <a:rPr lang="el-GR" i="1" dirty="0"/>
              <a:t>, </a:t>
            </a:r>
            <a:r>
              <a:rPr lang="el-GR" dirty="0"/>
              <a:t>χωρίς κάποια εμφανή γενετική συμμετοχή. </a:t>
            </a:r>
            <a:endParaRPr lang="el-GR" dirty="0" smtClean="0"/>
          </a:p>
          <a:p>
            <a:r>
              <a:rPr lang="el-GR" dirty="0" smtClean="0"/>
              <a:t>Η </a:t>
            </a:r>
            <a:r>
              <a:rPr lang="el-GR" dirty="0"/>
              <a:t>νόσος του </a:t>
            </a:r>
            <a:r>
              <a:rPr lang="el-GR" dirty="0" err="1" smtClean="0"/>
              <a:t>Alzheimer</a:t>
            </a:r>
            <a:r>
              <a:rPr lang="el-GR" dirty="0" smtClean="0"/>
              <a:t> </a:t>
            </a:r>
            <a:r>
              <a:rPr lang="el-GR" dirty="0"/>
              <a:t>μπορεί επίσης να ταξινομηθεί ως πρώιμης έναρξης (εκδηλώνεται σε άτομα νεότερα των 65 ετών) ή όψιμης έναρξης (παρουσιάζεται σε άτομα ηλικίας 65 ετών και άνω). </a:t>
            </a:r>
            <a:endParaRPr lang="el-GR" dirty="0" smtClean="0"/>
          </a:p>
          <a:p>
            <a:r>
              <a:rPr lang="el-GR" dirty="0" smtClean="0"/>
              <a:t>Η </a:t>
            </a:r>
            <a:r>
              <a:rPr lang="el-GR" dirty="0"/>
              <a:t>πρώιμης έναρξης νόσος συνήθως προσβάλλει άτομα ηλικίας 30 έως 60 ετών, είναι σχετικώς σπάνια και συχνά εξελίσσεται πιο γρήγορα από την όψιμης έναρξης.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
        <p:nvSpPr>
          <p:cNvPr id="6" name="Τίτλος 1"/>
          <p:cNvSpPr>
            <a:spLocks noGrp="1"/>
          </p:cNvSpPr>
          <p:nvPr>
            <p:ph type="title"/>
          </p:nvPr>
        </p:nvSpPr>
        <p:spPr>
          <a:xfrm>
            <a:off x="0" y="116632"/>
            <a:ext cx="9144000" cy="1080120"/>
          </a:xfrm>
        </p:spPr>
        <p:txBody>
          <a:bodyPr>
            <a:normAutofit fontScale="90000"/>
          </a:bodyPr>
          <a:lstStyle/>
          <a:p>
            <a:r>
              <a:rPr lang="el-GR" b="1" dirty="0" smtClean="0"/>
              <a:t>Μερικά για την νόσο ALΖHEIMER </a:t>
            </a:r>
            <a:r>
              <a:rPr lang="en-US" sz="3100" b="0" dirty="0" smtClean="0"/>
              <a:t>8/19</a:t>
            </a:r>
            <a:r>
              <a:rPr lang="el-GR" sz="2000" dirty="0"/>
              <a:t/>
            </a:r>
            <a:br>
              <a:rPr lang="el-GR" sz="2000" dirty="0"/>
            </a:br>
            <a:r>
              <a:rPr lang="el-GR" sz="2800" b="0" dirty="0" smtClean="0"/>
              <a:t>Παθογένεια – </a:t>
            </a:r>
            <a:r>
              <a:rPr lang="el-GR" sz="2800" b="0" dirty="0" err="1" smtClean="0"/>
              <a:t>Παθοφυσιολογία</a:t>
            </a:r>
            <a:r>
              <a:rPr lang="el-GR" sz="2800" b="0" dirty="0" smtClean="0"/>
              <a:t>  / Γενικά - Επιδημιολογικά στοιχεία </a:t>
            </a:r>
            <a:endParaRPr lang="en-US" sz="2800" b="0" dirty="0"/>
          </a:p>
        </p:txBody>
      </p:sp>
    </p:spTree>
    <p:extLst>
      <p:ext uri="{BB962C8B-B14F-4D97-AF65-F5344CB8AC3E}">
        <p14:creationId xmlns:p14="http://schemas.microsoft.com/office/powerpoint/2010/main" val="1954740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88032" y="1368152"/>
            <a:ext cx="8676456" cy="5489848"/>
          </a:xfrm>
        </p:spPr>
        <p:txBody>
          <a:bodyPr>
            <a:noAutofit/>
          </a:bodyPr>
          <a:lstStyle/>
          <a:p>
            <a:r>
              <a:rPr lang="el-GR" sz="2200" dirty="0"/>
              <a:t>Η νόσος του </a:t>
            </a:r>
            <a:r>
              <a:rPr lang="el-GR" sz="2200" dirty="0" err="1"/>
              <a:t>Alzheimer</a:t>
            </a:r>
            <a:r>
              <a:rPr lang="el-GR" sz="2200" dirty="0"/>
              <a:t> χαρακτηρίζεται από διάφορες δομικές και χημικές μεταβολές στον εγκέφαλο, ιδίως στον ιππόκαμπο και τον μετωπιαίο και τον κροταφικό λοβό. Καθώς η νόσος αυτή καταστρέφει τους νευρώνες στον ιππόκαμπο, τις σχετιζόμενες με αυτόν δομές, η πρόσφατη μνήμη παραβλάπτεται και η ικανότητα του ατόμου να επιτελεί τις απλές και γνώριμες γι' αυτόν δραστηριότητες ελαττώνεται. Οι επιπτώσεις της νόσου στους νευρώνες του φλοιού του εγκεφάλου επιφέρει απώλεια στις γλωσσικές δεξιότητες και την κρίση. Συναισθηματικές εκρήξεις και </a:t>
            </a:r>
            <a:r>
              <a:rPr lang="el-GR" sz="2200" dirty="0" smtClean="0"/>
              <a:t>διαταραχές </a:t>
            </a:r>
            <a:r>
              <a:rPr lang="el-GR" sz="2200" dirty="0"/>
              <a:t>της συμπεριφοράς (όπως άσκοπη περιπλάνηση και ευερεθιστότητα) αρχίζουν να παρατηρούνται και, καθώς η νόσος εξελίσσεται, καθίστανται όλο και πιο συχνές. Τελικά, προσβάλλονται και άλλες περιοχές του εγκεφάλου, οι οποίες αρχίζουν να ατροφούν, με τελικό αποτέλεσμα το άτομο να καθίσταται απαθές και ανίκανο να φροντίσει τον εαυτό του.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
        <p:nvSpPr>
          <p:cNvPr id="6" name="Τίτλος 1"/>
          <p:cNvSpPr>
            <a:spLocks noGrp="1"/>
          </p:cNvSpPr>
          <p:nvPr>
            <p:ph type="title"/>
          </p:nvPr>
        </p:nvSpPr>
        <p:spPr>
          <a:xfrm>
            <a:off x="0" y="116632"/>
            <a:ext cx="9144000" cy="1080120"/>
          </a:xfrm>
        </p:spPr>
        <p:txBody>
          <a:bodyPr>
            <a:normAutofit fontScale="90000"/>
          </a:bodyPr>
          <a:lstStyle/>
          <a:p>
            <a:r>
              <a:rPr lang="el-GR" b="1" dirty="0" smtClean="0"/>
              <a:t>Μερικά για την νόσο ALΖHEIMER </a:t>
            </a:r>
            <a:r>
              <a:rPr lang="en-US" sz="3100" b="0" dirty="0" smtClean="0"/>
              <a:t>9/19</a:t>
            </a:r>
            <a:r>
              <a:rPr lang="el-GR" sz="2000" dirty="0"/>
              <a:t/>
            </a:r>
            <a:br>
              <a:rPr lang="el-GR" sz="2000" dirty="0"/>
            </a:br>
            <a:r>
              <a:rPr lang="el-GR" sz="2800" b="0" dirty="0" smtClean="0"/>
              <a:t>Παθογένεια – </a:t>
            </a:r>
            <a:r>
              <a:rPr lang="el-GR" sz="2800" b="0" dirty="0" err="1" smtClean="0"/>
              <a:t>Παθοφυσιολογία</a:t>
            </a:r>
            <a:r>
              <a:rPr lang="el-GR" sz="2800" b="0" dirty="0" smtClean="0"/>
              <a:t>  / Γενικά - Επιδημιολογικά στοιχεία </a:t>
            </a:r>
            <a:endParaRPr lang="en-US" sz="2800" b="0" dirty="0"/>
          </a:p>
        </p:txBody>
      </p:sp>
    </p:spTree>
    <p:extLst>
      <p:ext uri="{BB962C8B-B14F-4D97-AF65-F5344CB8AC3E}">
        <p14:creationId xmlns:p14="http://schemas.microsoft.com/office/powerpoint/2010/main" val="33062765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smtClean="0"/>
              <a:t>Σύγκριση φυσιολογικού εγκεφάλου με εγκέφαλο με </a:t>
            </a:r>
            <a:r>
              <a:rPr lang="el-GR" sz="3200" dirty="0"/>
              <a:t>νόσο </a:t>
            </a:r>
            <a:r>
              <a:rPr lang="en-US" sz="3200" dirty="0" smtClean="0"/>
              <a:t>Alzheimer</a:t>
            </a:r>
            <a:endParaRPr lang="el-GR" sz="3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a:solidFill>
                <a:prstClr val="black"/>
              </a:solidFill>
            </a:endParaRPr>
          </a:p>
        </p:txBody>
      </p:sp>
      <p:pic>
        <p:nvPicPr>
          <p:cNvPr id="2050" name="Picture 2" descr="File:Alzheimer's disease brain compar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1" y="1446237"/>
            <a:ext cx="9000999" cy="40617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5651956"/>
            <a:ext cx="2569229" cy="369332"/>
          </a:xfrm>
          <a:prstGeom prst="rect">
            <a:avLst/>
          </a:prstGeom>
          <a:noFill/>
        </p:spPr>
        <p:txBody>
          <a:bodyPr wrap="none" rtlCol="0">
            <a:spAutoFit/>
          </a:bodyPr>
          <a:lstStyle/>
          <a:p>
            <a:r>
              <a:rPr lang="el-GR" dirty="0" smtClean="0">
                <a:solidFill>
                  <a:prstClr val="black"/>
                </a:solidFill>
                <a:latin typeface="Calibri"/>
              </a:rPr>
              <a:t>Φυσιολογικός εγκέφαλος</a:t>
            </a:r>
            <a:endParaRPr lang="el-GR" dirty="0">
              <a:solidFill>
                <a:prstClr val="black"/>
              </a:solidFill>
              <a:latin typeface="Calibri"/>
            </a:endParaRPr>
          </a:p>
        </p:txBody>
      </p:sp>
      <p:sp>
        <p:nvSpPr>
          <p:cNvPr id="6" name="TextBox 5"/>
          <p:cNvSpPr txBox="1"/>
          <p:nvPr/>
        </p:nvSpPr>
        <p:spPr>
          <a:xfrm>
            <a:off x="4860032" y="5651956"/>
            <a:ext cx="3784306" cy="369332"/>
          </a:xfrm>
          <a:prstGeom prst="rect">
            <a:avLst/>
          </a:prstGeom>
          <a:noFill/>
        </p:spPr>
        <p:txBody>
          <a:bodyPr wrap="none" rtlCol="0">
            <a:spAutoFit/>
          </a:bodyPr>
          <a:lstStyle/>
          <a:p>
            <a:r>
              <a:rPr lang="el-GR" dirty="0" smtClean="0">
                <a:solidFill>
                  <a:prstClr val="black"/>
                </a:solidFill>
                <a:latin typeface="Calibri"/>
              </a:rPr>
              <a:t>Εγκέφαλος ατόμου με νόσο </a:t>
            </a:r>
            <a:r>
              <a:rPr lang="en-US" dirty="0" smtClean="0">
                <a:solidFill>
                  <a:prstClr val="black"/>
                </a:solidFill>
                <a:latin typeface="Calibri"/>
              </a:rPr>
              <a:t>Alzheimer</a:t>
            </a:r>
            <a:endParaRPr lang="el-GR" dirty="0">
              <a:solidFill>
                <a:prstClr val="black"/>
              </a:solidFill>
              <a:latin typeface="Calibri"/>
            </a:endParaRPr>
          </a:p>
        </p:txBody>
      </p:sp>
      <p:sp>
        <p:nvSpPr>
          <p:cNvPr id="8" name="Rectangle 7"/>
          <p:cNvSpPr/>
          <p:nvPr/>
        </p:nvSpPr>
        <p:spPr>
          <a:xfrm>
            <a:off x="1871700" y="6227923"/>
            <a:ext cx="5400600"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Alzheimer's disease brain </a:t>
            </a:r>
            <a:r>
              <a:rPr lang="en-US" sz="1200" dirty="0" err="1" smtClean="0">
                <a:solidFill>
                  <a:prstClr val="black"/>
                </a:solidFill>
                <a:latin typeface="Calibri"/>
                <a:hlinkClick r:id="rId3"/>
              </a:rPr>
              <a:t>compariso</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solidFill>
                <a:latin typeface="Calibri"/>
                <a:hlinkClick r:id="rId4" tooltip="User:Garrondo"/>
              </a:rPr>
              <a:t>Garrondo</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6194422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340768"/>
            <a:ext cx="8208912" cy="5328592"/>
          </a:xfrm>
        </p:spPr>
        <p:txBody>
          <a:bodyPr>
            <a:noAutofit/>
          </a:bodyPr>
          <a:lstStyle/>
          <a:p>
            <a:r>
              <a:rPr lang="el-GR" dirty="0" smtClean="0"/>
              <a:t>Χαρακτηριστικά </a:t>
            </a:r>
            <a:r>
              <a:rPr lang="el-GR" dirty="0"/>
              <a:t>ευρήματα στους εγκεφάλους ασθενών με νόσο του </a:t>
            </a:r>
            <a:r>
              <a:rPr lang="el-GR" dirty="0" err="1"/>
              <a:t>Alzheimer</a:t>
            </a:r>
            <a:r>
              <a:rPr lang="el-GR" dirty="0"/>
              <a:t> είναι η απώλεια νευρώνων του φλοιού και η παρουσία θυσάνων νευρικών ινιδίων και πλακών </a:t>
            </a:r>
            <a:r>
              <a:rPr lang="el-GR" dirty="0" err="1"/>
              <a:t>αμυλοειδούς</a:t>
            </a:r>
            <a:r>
              <a:rPr lang="el-GR" dirty="0"/>
              <a:t> </a:t>
            </a:r>
            <a:r>
              <a:rPr lang="el-GR" dirty="0" smtClean="0"/>
              <a:t>(</a:t>
            </a:r>
            <a:r>
              <a:rPr lang="el-GR" dirty="0"/>
              <a:t>γεροντικές πλάκες). Οι θύσανοι νευρικών ινιδίων σχηματίζονται από την παραμορφωμένη πρωτεΐνη </a:t>
            </a:r>
            <a:r>
              <a:rPr lang="el-GR" dirty="0" err="1"/>
              <a:t>tau</a:t>
            </a:r>
            <a:r>
              <a:rPr lang="el-GR" dirty="0"/>
              <a:t>, των νευρώνων.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
        <p:nvSpPr>
          <p:cNvPr id="6" name="Τίτλος 1"/>
          <p:cNvSpPr>
            <a:spLocks noGrp="1"/>
          </p:cNvSpPr>
          <p:nvPr>
            <p:ph type="title"/>
          </p:nvPr>
        </p:nvSpPr>
        <p:spPr>
          <a:xfrm>
            <a:off x="0" y="116632"/>
            <a:ext cx="9144000" cy="1080120"/>
          </a:xfrm>
        </p:spPr>
        <p:txBody>
          <a:bodyPr>
            <a:normAutofit fontScale="90000"/>
          </a:bodyPr>
          <a:lstStyle/>
          <a:p>
            <a:r>
              <a:rPr lang="el-GR" b="1" dirty="0" smtClean="0"/>
              <a:t>Μερικά για την νόσο ALΖHEIMER </a:t>
            </a:r>
            <a:r>
              <a:rPr lang="en-US" sz="3100" b="0" dirty="0" smtClean="0"/>
              <a:t>10/19</a:t>
            </a:r>
            <a:r>
              <a:rPr lang="el-GR" sz="2000" dirty="0"/>
              <a:t/>
            </a:r>
            <a:br>
              <a:rPr lang="el-GR" sz="2000" dirty="0"/>
            </a:br>
            <a:r>
              <a:rPr lang="el-GR" sz="2800" b="0" dirty="0" smtClean="0"/>
              <a:t>Παθογένεια – </a:t>
            </a:r>
            <a:r>
              <a:rPr lang="el-GR" sz="2800" b="0" dirty="0" err="1" smtClean="0"/>
              <a:t>Παθοφυσιολογία</a:t>
            </a:r>
            <a:r>
              <a:rPr lang="el-GR" sz="2800" b="0" dirty="0" smtClean="0"/>
              <a:t>  / Γενικά - Επιδημιολογικά στοιχεία </a:t>
            </a:r>
            <a:endParaRPr lang="en-US" sz="2800" b="0" dirty="0"/>
          </a:p>
        </p:txBody>
      </p:sp>
    </p:spTree>
    <p:extLst>
      <p:ext uri="{BB962C8B-B14F-4D97-AF65-F5344CB8AC3E}">
        <p14:creationId xmlns:p14="http://schemas.microsoft.com/office/powerpoint/2010/main" val="569466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Σχηματισμός </a:t>
            </a:r>
            <a:r>
              <a:rPr lang="en-US" dirty="0" smtClean="0"/>
              <a:t>Tau Tangles</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a:solidFill>
                <a:prstClr val="black"/>
              </a:solidFill>
            </a:endParaRPr>
          </a:p>
        </p:txBody>
      </p:sp>
      <p:pic>
        <p:nvPicPr>
          <p:cNvPr id="4098" name="Picture 2" descr="File:Tau tangle form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53" y="1268759"/>
            <a:ext cx="8766894" cy="50628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871700" y="6464369"/>
            <a:ext cx="5400600"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Tau tangle </a:t>
            </a:r>
            <a:r>
              <a:rPr lang="en-US" sz="1200" dirty="0" smtClean="0">
                <a:solidFill>
                  <a:prstClr val="black"/>
                </a:solidFill>
                <a:latin typeface="Calibri"/>
                <a:hlinkClick r:id="rId3"/>
              </a:rPr>
              <a:t>formation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solidFill>
                <a:latin typeface="Calibri"/>
                <a:hlinkClick r:id="rId4" tooltip="User:7mike5000"/>
              </a:rPr>
              <a:t>7mike5000</a:t>
            </a:r>
            <a:r>
              <a:rPr lang="en-US" sz="1200" dirty="0" smtClean="0">
                <a:solidFill>
                  <a:prstClr val="black"/>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087549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4824536"/>
          </a:xfrm>
        </p:spPr>
        <p:txBody>
          <a:bodyPr>
            <a:noAutofit/>
          </a:bodyPr>
          <a:lstStyle/>
          <a:p>
            <a:r>
              <a:rPr lang="el-GR" dirty="0"/>
              <a:t>Οι θύσανοι νευρικών ινιδίων σχηματίζονται από την παραμορφωμένη πρωτεΐνη </a:t>
            </a:r>
            <a:r>
              <a:rPr lang="el-GR" dirty="0" err="1"/>
              <a:t>tau</a:t>
            </a:r>
            <a:r>
              <a:rPr lang="el-GR" dirty="0"/>
              <a:t>, των νευρώνων. Η πρωτεΐνη </a:t>
            </a:r>
            <a:r>
              <a:rPr lang="el-GR" dirty="0" err="1"/>
              <a:t>tau</a:t>
            </a:r>
            <a:r>
              <a:rPr lang="el-GR" dirty="0"/>
              <a:t> φυσιολογικά παίζει ρόλο στην ακεραιότητα των </a:t>
            </a:r>
            <a:r>
              <a:rPr lang="el-GR" dirty="0" err="1" smtClean="0"/>
              <a:t>μικροσωληνίσκων</a:t>
            </a:r>
            <a:r>
              <a:rPr lang="el-GR" dirty="0"/>
              <a:t>, οι οποίοι οδηγούν θρεπτικές ουσίες και άλλα μόρια προς τους </a:t>
            </a:r>
            <a:r>
              <a:rPr lang="el-GR" dirty="0" err="1"/>
              <a:t>νευράξονες</a:t>
            </a:r>
            <a:r>
              <a:rPr lang="el-GR" dirty="0"/>
              <a:t>. Στη νόσο του </a:t>
            </a:r>
            <a:r>
              <a:rPr lang="el-GR" dirty="0" err="1"/>
              <a:t>Alzheimer</a:t>
            </a:r>
            <a:r>
              <a:rPr lang="el-GR" dirty="0"/>
              <a:t> οι πρωτεΐνες </a:t>
            </a:r>
            <a:r>
              <a:rPr lang="el-GR" dirty="0" err="1"/>
              <a:t>tau</a:t>
            </a:r>
            <a:r>
              <a:rPr lang="el-GR" dirty="0"/>
              <a:t> παίρνουν τη μορφή ζευγών ινών, τα οποία στη συνέχεια ενώνονται και σχηματίζουν τους θυσάνους. Καθώς οι πρωτεΐνες </a:t>
            </a:r>
            <a:r>
              <a:rPr lang="el-GR" dirty="0" err="1"/>
              <a:t>tau</a:t>
            </a:r>
            <a:r>
              <a:rPr lang="el-GR" dirty="0"/>
              <a:t> δεν συντηρούν πλέον την ακεραιότητα του συστήματος μεταφοράς, η επικοινωνία μεταξύ των νευρώνων χάνεται και ακολουθεί ο θάνατος τους, που συμβάλλει στην εκδήλωση της άνοιας.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
        <p:nvSpPr>
          <p:cNvPr id="6" name="Τίτλος 1"/>
          <p:cNvSpPr>
            <a:spLocks noGrp="1"/>
          </p:cNvSpPr>
          <p:nvPr>
            <p:ph type="title"/>
          </p:nvPr>
        </p:nvSpPr>
        <p:spPr>
          <a:xfrm>
            <a:off x="0" y="116632"/>
            <a:ext cx="9144000" cy="1080120"/>
          </a:xfrm>
        </p:spPr>
        <p:txBody>
          <a:bodyPr>
            <a:normAutofit fontScale="90000"/>
          </a:bodyPr>
          <a:lstStyle/>
          <a:p>
            <a:r>
              <a:rPr lang="el-GR" b="1" dirty="0" smtClean="0"/>
              <a:t>Μερικά για την νόσο ALΖHEIMER </a:t>
            </a:r>
            <a:r>
              <a:rPr lang="en-US" sz="3100" b="0" dirty="0" smtClean="0"/>
              <a:t>11/19</a:t>
            </a:r>
            <a:r>
              <a:rPr lang="el-GR" sz="2000" dirty="0"/>
              <a:t/>
            </a:r>
            <a:br>
              <a:rPr lang="el-GR" sz="2000" dirty="0"/>
            </a:br>
            <a:r>
              <a:rPr lang="el-GR" sz="2800" b="0" dirty="0" smtClean="0"/>
              <a:t>Παθογένεια – </a:t>
            </a:r>
            <a:r>
              <a:rPr lang="el-GR" sz="2800" b="0" dirty="0" err="1" smtClean="0"/>
              <a:t>Παθοφυσιολογία</a:t>
            </a:r>
            <a:r>
              <a:rPr lang="el-GR" sz="2800" b="0" dirty="0" smtClean="0"/>
              <a:t>  / Γενικά - Επιδημιολογικά στοιχεία </a:t>
            </a:r>
            <a:endParaRPr lang="en-US" sz="2800" b="0" dirty="0"/>
          </a:p>
        </p:txBody>
      </p:sp>
    </p:spTree>
    <p:extLst>
      <p:ext uri="{BB962C8B-B14F-4D97-AF65-F5344CB8AC3E}">
        <p14:creationId xmlns:p14="http://schemas.microsoft.com/office/powerpoint/2010/main" val="34861863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4824536"/>
          </a:xfrm>
        </p:spPr>
        <p:txBody>
          <a:bodyPr>
            <a:noAutofit/>
          </a:bodyPr>
          <a:lstStyle/>
          <a:p>
            <a:r>
              <a:rPr lang="el-GR" dirty="0" smtClean="0"/>
              <a:t>Ομάδες </a:t>
            </a:r>
            <a:r>
              <a:rPr lang="el-GR" dirty="0"/>
              <a:t>νευρικών κυττάρων (και ιδιαιτέρως οι τελικοί άξονες) εκφυλίζονται και συσσωρεύονται γύρω από έναν </a:t>
            </a:r>
            <a:r>
              <a:rPr lang="el-GR" dirty="0" err="1"/>
              <a:t>αμυλοειδή</a:t>
            </a:r>
            <a:r>
              <a:rPr lang="el-GR" dirty="0"/>
              <a:t> πυρήνα, σχηματίζοντας μια πλάκα. Οι πλάκες αυτές απαντώνται στους διάμεσους χώρους μεταξύ των νευρώνων του εγκεφάλου. Αναπτύσσονται πρώτα σε περιοχές που χρησιμεύουν για την αντίληψη και τη μνήμη, όπου και διακόπτουν τη μεταβίβαση των νευρικών ώσεων.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
        <p:nvSpPr>
          <p:cNvPr id="6" name="Τίτλος 1"/>
          <p:cNvSpPr>
            <a:spLocks noGrp="1"/>
          </p:cNvSpPr>
          <p:nvPr>
            <p:ph type="title"/>
          </p:nvPr>
        </p:nvSpPr>
        <p:spPr>
          <a:xfrm>
            <a:off x="0" y="116632"/>
            <a:ext cx="9144000" cy="1080120"/>
          </a:xfrm>
        </p:spPr>
        <p:txBody>
          <a:bodyPr>
            <a:normAutofit fontScale="90000"/>
          </a:bodyPr>
          <a:lstStyle/>
          <a:p>
            <a:r>
              <a:rPr lang="el-GR" b="1" dirty="0" smtClean="0"/>
              <a:t>Μερικά για την νόσο ALΖHEIMER </a:t>
            </a:r>
            <a:r>
              <a:rPr lang="en-US" sz="3100" b="0" dirty="0" smtClean="0"/>
              <a:t>12/19</a:t>
            </a:r>
            <a:r>
              <a:rPr lang="el-GR" sz="2000" dirty="0"/>
              <a:t/>
            </a:r>
            <a:br>
              <a:rPr lang="el-GR" sz="2000" dirty="0"/>
            </a:br>
            <a:r>
              <a:rPr lang="el-GR" sz="2800" b="0" dirty="0" smtClean="0"/>
              <a:t>Παθογένεια – </a:t>
            </a:r>
            <a:r>
              <a:rPr lang="el-GR" sz="2800" b="0" dirty="0" err="1" smtClean="0"/>
              <a:t>Παθοφυσιολογία</a:t>
            </a:r>
            <a:r>
              <a:rPr lang="el-GR" sz="2800" b="0" dirty="0" smtClean="0"/>
              <a:t>  / Γενικά - Επιδημιολογικά στοιχεία </a:t>
            </a:r>
            <a:endParaRPr lang="en-US" sz="2800" b="0" dirty="0"/>
          </a:p>
        </p:txBody>
      </p:sp>
    </p:spTree>
    <p:extLst>
      <p:ext uri="{BB962C8B-B14F-4D97-AF65-F5344CB8AC3E}">
        <p14:creationId xmlns:p14="http://schemas.microsoft.com/office/powerpoint/2010/main" val="1445160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Σχηματισμός </a:t>
            </a:r>
            <a:r>
              <a:rPr lang="el-GR" dirty="0" err="1" smtClean="0"/>
              <a:t>αμυλοειδών</a:t>
            </a:r>
            <a:r>
              <a:rPr lang="el-GR" dirty="0" smtClean="0"/>
              <a:t> (γεροντικών) πλακών στη </a:t>
            </a:r>
            <a:r>
              <a:rPr lang="el-GR" dirty="0"/>
              <a:t>νόσο </a:t>
            </a:r>
            <a:r>
              <a:rPr lang="el-GR" dirty="0" err="1" smtClean="0"/>
              <a:t>Alzheimer</a:t>
            </a:r>
            <a:r>
              <a:rPr lang="el-GR" dirty="0" smtClean="0"/>
              <a:t> </a:t>
            </a:r>
            <a:r>
              <a:rPr lang="el-GR" sz="3100" b="0" dirty="0" smtClean="0"/>
              <a:t>1/3</a:t>
            </a:r>
            <a:endParaRPr lang="el-GR" sz="31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a:solidFill>
                <a:prstClr val="black"/>
              </a:solidFill>
            </a:endParaRPr>
          </a:p>
        </p:txBody>
      </p:sp>
      <p:pic>
        <p:nvPicPr>
          <p:cNvPr id="5122" name="Picture 2" descr="File:Amyloid 01b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864" y="1412776"/>
            <a:ext cx="7308273" cy="48965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871700" y="6453336"/>
            <a:ext cx="5400600"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Amyloid </a:t>
            </a:r>
            <a:r>
              <a:rPr lang="en-US" sz="1200" dirty="0" smtClean="0">
                <a:solidFill>
                  <a:prstClr val="black"/>
                </a:solidFill>
                <a:latin typeface="Calibri"/>
                <a:hlinkClick r:id="rId4"/>
              </a:rPr>
              <a:t>01big1</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solidFill>
                <a:latin typeface="Calibri"/>
                <a:hlinkClick r:id="rId5" tooltip="User:Garrondo"/>
              </a:rPr>
              <a:t>Garrondo</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6696044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Σχηματισμός </a:t>
            </a:r>
            <a:r>
              <a:rPr lang="el-GR" dirty="0" err="1" smtClean="0"/>
              <a:t>αμυλοειδών</a:t>
            </a:r>
            <a:r>
              <a:rPr lang="el-GR" dirty="0" smtClean="0"/>
              <a:t> (γεροντικών) πλακών στη </a:t>
            </a:r>
            <a:r>
              <a:rPr lang="el-GR" dirty="0"/>
              <a:t>νόσο </a:t>
            </a:r>
            <a:r>
              <a:rPr lang="el-GR" dirty="0" err="1" smtClean="0"/>
              <a:t>Alzheimer</a:t>
            </a:r>
            <a:r>
              <a:rPr lang="el-GR" dirty="0" smtClean="0"/>
              <a:t> </a:t>
            </a:r>
            <a:r>
              <a:rPr lang="el-GR" sz="3100" b="0" dirty="0"/>
              <a:t>2</a:t>
            </a:r>
            <a:r>
              <a:rPr lang="el-GR" sz="3100" b="0" dirty="0" smtClean="0"/>
              <a:t>/3</a:t>
            </a:r>
            <a:endParaRPr lang="el-GR" sz="31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a:solidFill>
                <a:prstClr val="black"/>
              </a:solidFill>
            </a:endParaRPr>
          </a:p>
        </p:txBody>
      </p:sp>
      <p:pic>
        <p:nvPicPr>
          <p:cNvPr id="7170" name="Picture 2" descr="File:Amyloid 02b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40767"/>
            <a:ext cx="7620000" cy="50673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871700" y="6464369"/>
            <a:ext cx="5400600"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Amyloid </a:t>
            </a:r>
            <a:r>
              <a:rPr lang="en-US" sz="1200" dirty="0" smtClean="0">
                <a:solidFill>
                  <a:prstClr val="black"/>
                </a:solidFill>
                <a:latin typeface="Calibri"/>
                <a:hlinkClick r:id="rId4"/>
              </a:rPr>
              <a:t>02big1</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solidFill>
                <a:latin typeface="Calibri"/>
                <a:hlinkClick r:id="rId5" tooltip="User:Garrondo"/>
              </a:rPr>
              <a:t>Garrondo</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007045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Εστιακές κρίσεις </a:t>
            </a:r>
            <a:r>
              <a:rPr lang="el-GR" sz="3000" b="0" dirty="0" smtClean="0"/>
              <a:t>1/7</a:t>
            </a:r>
            <a:r>
              <a:rPr lang="el-GR" b="1" dirty="0" smtClean="0"/>
              <a:t> </a:t>
            </a:r>
            <a:endParaRPr lang="en-US" dirty="0"/>
          </a:p>
        </p:txBody>
      </p:sp>
      <p:sp>
        <p:nvSpPr>
          <p:cNvPr id="3" name="Θέση περιεχομένου 2"/>
          <p:cNvSpPr>
            <a:spLocks noGrp="1"/>
          </p:cNvSpPr>
          <p:nvPr>
            <p:ph idx="1"/>
          </p:nvPr>
        </p:nvSpPr>
        <p:spPr/>
        <p:txBody>
          <a:bodyPr>
            <a:normAutofit/>
          </a:bodyPr>
          <a:lstStyle/>
          <a:p>
            <a:pPr marL="0" indent="0">
              <a:buNone/>
            </a:pPr>
            <a:r>
              <a:rPr lang="el-GR" b="1" dirty="0"/>
              <a:t>Α. Απλές εστιακές κρίσεις </a:t>
            </a:r>
            <a:endParaRPr lang="el-GR" dirty="0"/>
          </a:p>
          <a:p>
            <a:r>
              <a:rPr lang="el-GR" dirty="0"/>
              <a:t>Οι απλές εστιακές κρίσεις προκαλούνται από εστιακές </a:t>
            </a:r>
            <a:r>
              <a:rPr lang="el-GR" dirty="0" err="1"/>
              <a:t>φλοιικές</a:t>
            </a:r>
            <a:r>
              <a:rPr lang="el-GR" dirty="0"/>
              <a:t> </a:t>
            </a:r>
            <a:r>
              <a:rPr lang="el-GR" dirty="0" err="1"/>
              <a:t>εκφορτίσεις</a:t>
            </a:r>
            <a:r>
              <a:rPr lang="el-GR" dirty="0"/>
              <a:t>, οι οποίες έχουν σαν αποτέλεσμα την εκδήλωση τέτοιων συμπτωμάτων που αντιστοιχούν στην λειτουργία που επιτελεί η </a:t>
            </a:r>
            <a:r>
              <a:rPr lang="el-GR" dirty="0" smtClean="0"/>
              <a:t>υπό διέγερση </a:t>
            </a:r>
            <a:r>
              <a:rPr lang="el-GR" dirty="0" err="1"/>
              <a:t>φλοιική</a:t>
            </a:r>
            <a:r>
              <a:rPr lang="el-GR" dirty="0"/>
              <a:t> περιοχή, χωρίς απώλεια συνείδησης. Οι κρίσεις μπορεί να περιλαμβάνουν κινητικά φαινόμενα, αισθητικά, συμπτώματα του αυτονόμου συστήματος ή και ψυχικά </a:t>
            </a:r>
            <a:r>
              <a:rPr lang="el-GR" dirty="0" smtClean="0"/>
              <a:t>φαινόμενα.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479439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Σχηματισμός </a:t>
            </a:r>
            <a:r>
              <a:rPr lang="el-GR" dirty="0" err="1" smtClean="0"/>
              <a:t>αμυλοειδών</a:t>
            </a:r>
            <a:r>
              <a:rPr lang="el-GR" dirty="0" smtClean="0"/>
              <a:t> (γεροντικών) πλακών στη </a:t>
            </a:r>
            <a:r>
              <a:rPr lang="el-GR" dirty="0"/>
              <a:t>νόσο </a:t>
            </a:r>
            <a:r>
              <a:rPr lang="el-GR" dirty="0" err="1" smtClean="0"/>
              <a:t>Alzheimer</a:t>
            </a:r>
            <a:r>
              <a:rPr lang="el-GR" dirty="0" smtClean="0"/>
              <a:t> </a:t>
            </a:r>
            <a:r>
              <a:rPr lang="el-GR" sz="3100" b="0" dirty="0"/>
              <a:t>3</a:t>
            </a:r>
            <a:r>
              <a:rPr lang="el-GR" sz="3100" b="0" dirty="0" smtClean="0"/>
              <a:t>/3</a:t>
            </a:r>
            <a:endParaRPr lang="el-GR" sz="31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a:solidFill>
                <a:prstClr val="black"/>
              </a:solidFill>
            </a:endParaRPr>
          </a:p>
        </p:txBody>
      </p:sp>
      <p:sp>
        <p:nvSpPr>
          <p:cNvPr id="5" name="Rectangle 7"/>
          <p:cNvSpPr/>
          <p:nvPr/>
        </p:nvSpPr>
        <p:spPr>
          <a:xfrm>
            <a:off x="1871700" y="6464369"/>
            <a:ext cx="5400600"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Amyloid </a:t>
            </a:r>
            <a:r>
              <a:rPr lang="en-US" sz="1200" dirty="0" smtClean="0">
                <a:solidFill>
                  <a:prstClr val="black"/>
                </a:solidFill>
                <a:latin typeface="Calibri"/>
                <a:hlinkClick r:id="rId3"/>
              </a:rPr>
              <a:t>03big1</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solidFill>
                <a:latin typeface="Calibri"/>
                <a:hlinkClick r:id="rId4" tooltip="User:Garrondo"/>
              </a:rPr>
              <a:t>Garrondo</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pic>
        <p:nvPicPr>
          <p:cNvPr id="6146" name="Picture 2" descr="File:Amyloid 03bi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304502"/>
            <a:ext cx="7620000" cy="50768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1543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4824536"/>
          </a:xfrm>
        </p:spPr>
        <p:txBody>
          <a:bodyPr>
            <a:noAutofit/>
          </a:bodyPr>
          <a:lstStyle/>
          <a:p>
            <a:r>
              <a:rPr lang="el-GR" dirty="0" smtClean="0"/>
              <a:t>Οι </a:t>
            </a:r>
            <a:r>
              <a:rPr lang="el-GR" dirty="0"/>
              <a:t>πλάκες αποτελούνται, κυρίως, από αδιάλυτα ιζήματα β-</a:t>
            </a:r>
            <a:r>
              <a:rPr lang="el-GR" dirty="0" err="1"/>
              <a:t>αμυλοειδούς</a:t>
            </a:r>
            <a:r>
              <a:rPr lang="el-GR" dirty="0"/>
              <a:t>, ενός πρωτεϊνικού θραύσματος από μια μεγαλύτερη πρωτεΐνη που λέγεται πρόδρομος πρωτεΐνη του </a:t>
            </a:r>
            <a:r>
              <a:rPr lang="el-GR" dirty="0" err="1"/>
              <a:t>αμυλοειδούς</a:t>
            </a:r>
            <a:r>
              <a:rPr lang="el-GR" dirty="0"/>
              <a:t> αναμεμειγμένα με νευρώνες και άλλα μη νευρικά κύτταρα. Δεν είναι ακόμη γνωστό εάν ο σχηματισμός των πλακών προκαλεί τη νόσο του </a:t>
            </a:r>
            <a:r>
              <a:rPr lang="el-GR" dirty="0" err="1"/>
              <a:t>Alzheimer</a:t>
            </a:r>
            <a:r>
              <a:rPr lang="el-GR" dirty="0"/>
              <a:t> ή οι πλάκες είναι ένα παραπροϊόν της διεργασίας της νόσου. </a:t>
            </a:r>
          </a:p>
          <a:p>
            <a:r>
              <a:rPr lang="el-GR" dirty="0"/>
              <a:t>Η αιματική ροή προς τις προσβεβλημένες περιοχές του εγκεφάλου είναι μειωμένη. Ο εγκέφαλος ατροφεί και οι κοιλίες και αύλακες διευρύνονται αντιστοίχως.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
        <p:nvSpPr>
          <p:cNvPr id="6" name="Τίτλος 1"/>
          <p:cNvSpPr>
            <a:spLocks noGrp="1"/>
          </p:cNvSpPr>
          <p:nvPr>
            <p:ph type="title"/>
          </p:nvPr>
        </p:nvSpPr>
        <p:spPr>
          <a:xfrm>
            <a:off x="0" y="116632"/>
            <a:ext cx="9144000" cy="1080120"/>
          </a:xfrm>
        </p:spPr>
        <p:txBody>
          <a:bodyPr>
            <a:normAutofit fontScale="90000"/>
          </a:bodyPr>
          <a:lstStyle/>
          <a:p>
            <a:r>
              <a:rPr lang="el-GR" b="1" dirty="0" smtClean="0"/>
              <a:t>Μερικά για την νόσο ALΖHEIMER </a:t>
            </a:r>
            <a:r>
              <a:rPr lang="en-US" sz="3100" b="0" dirty="0" smtClean="0"/>
              <a:t>13/19</a:t>
            </a:r>
            <a:r>
              <a:rPr lang="el-GR" sz="2000" dirty="0"/>
              <a:t/>
            </a:r>
            <a:br>
              <a:rPr lang="el-GR" sz="2000" dirty="0"/>
            </a:br>
            <a:r>
              <a:rPr lang="el-GR" sz="2800" b="0" dirty="0" smtClean="0"/>
              <a:t>Παθογένεια – </a:t>
            </a:r>
            <a:r>
              <a:rPr lang="el-GR" sz="2800" b="0" dirty="0" err="1" smtClean="0"/>
              <a:t>Παθοφυσιολογία</a:t>
            </a:r>
            <a:r>
              <a:rPr lang="el-GR" sz="2800" b="0" dirty="0" smtClean="0"/>
              <a:t>  / Γενικά - Επιδημιολογικά στοιχεία </a:t>
            </a:r>
            <a:endParaRPr lang="en-US" sz="2800" b="0" dirty="0"/>
          </a:p>
        </p:txBody>
      </p:sp>
    </p:spTree>
    <p:extLst>
      <p:ext uri="{BB962C8B-B14F-4D97-AF65-F5344CB8AC3E}">
        <p14:creationId xmlns:p14="http://schemas.microsoft.com/office/powerpoint/2010/main" val="20939461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4824536"/>
          </a:xfrm>
        </p:spPr>
        <p:txBody>
          <a:bodyPr>
            <a:normAutofit/>
          </a:bodyPr>
          <a:lstStyle/>
          <a:p>
            <a:r>
              <a:rPr lang="el-GR" dirty="0"/>
              <a:t>Καθώς η νόσος του </a:t>
            </a:r>
            <a:r>
              <a:rPr lang="el-GR" dirty="0" err="1"/>
              <a:t>Alzheimer</a:t>
            </a:r>
            <a:r>
              <a:rPr lang="el-GR" dirty="0"/>
              <a:t> </a:t>
            </a:r>
            <a:r>
              <a:rPr lang="el-GR" dirty="0" smtClean="0"/>
              <a:t>εξελίσσεται</a:t>
            </a:r>
            <a:r>
              <a:rPr lang="el-GR" dirty="0"/>
              <a:t>, προσβάλλονται ολοένα και περισσότερες περιοχές του εγκεφάλου, εκδηλώνοντας ανάλογα συμπτώματα. </a:t>
            </a:r>
            <a:endParaRPr lang="el-GR" dirty="0" smtClean="0"/>
          </a:p>
          <a:p>
            <a:r>
              <a:rPr lang="el-GR" dirty="0" smtClean="0"/>
              <a:t>Για </a:t>
            </a:r>
            <a:r>
              <a:rPr lang="el-GR" dirty="0"/>
              <a:t>παράδειγμα, απώλειες στους νευρώνες και τη λειτουργία των νευροδιαβιβαστών στο βρεγματικό λοβό προκαλούν προβλήματα στην αντίληψη και την ερμηνεία των περιβαλλοντικών ερεθισμάτων. </a:t>
            </a:r>
            <a:endParaRPr lang="el-GR" dirty="0" smtClean="0"/>
          </a:p>
          <a:p>
            <a:r>
              <a:rPr lang="el-GR" dirty="0" smtClean="0"/>
              <a:t>Βλάβες </a:t>
            </a:r>
            <a:r>
              <a:rPr lang="el-GR" dirty="0"/>
              <a:t>στον μετωπιαίο λοβό προκαλούν μεταβολές στην προσωπικότητα και συναισθηματική αστάθεια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
        <p:nvSpPr>
          <p:cNvPr id="6" name="Τίτλος 1"/>
          <p:cNvSpPr>
            <a:spLocks noGrp="1"/>
          </p:cNvSpPr>
          <p:nvPr>
            <p:ph type="title"/>
          </p:nvPr>
        </p:nvSpPr>
        <p:spPr>
          <a:xfrm>
            <a:off x="0" y="116632"/>
            <a:ext cx="9144000" cy="1080120"/>
          </a:xfrm>
        </p:spPr>
        <p:txBody>
          <a:bodyPr>
            <a:normAutofit fontScale="90000"/>
          </a:bodyPr>
          <a:lstStyle/>
          <a:p>
            <a:r>
              <a:rPr lang="el-GR" b="1" dirty="0" smtClean="0"/>
              <a:t>Μερικά για την νόσο ALΖHEIMER </a:t>
            </a:r>
            <a:r>
              <a:rPr lang="en-US" sz="3100" b="0" dirty="0" smtClean="0"/>
              <a:t>14/19</a:t>
            </a:r>
            <a:r>
              <a:rPr lang="el-GR" sz="2000" dirty="0"/>
              <a:t/>
            </a:r>
            <a:br>
              <a:rPr lang="el-GR" sz="2000" dirty="0"/>
            </a:br>
            <a:r>
              <a:rPr lang="el-GR" sz="2800" b="0" dirty="0" smtClean="0"/>
              <a:t>Παθογένεια – </a:t>
            </a:r>
            <a:r>
              <a:rPr lang="el-GR" sz="2800" b="0" dirty="0" err="1" smtClean="0"/>
              <a:t>Παθοφυσιολογία</a:t>
            </a:r>
            <a:r>
              <a:rPr lang="el-GR" sz="2800" b="0" dirty="0" smtClean="0"/>
              <a:t>  / Γενικά - Επιδημιολογικά στοιχεία </a:t>
            </a:r>
            <a:endParaRPr lang="en-US" sz="2800" b="0" dirty="0"/>
          </a:p>
        </p:txBody>
      </p:sp>
    </p:spTree>
    <p:extLst>
      <p:ext uri="{BB962C8B-B14F-4D97-AF65-F5344CB8AC3E}">
        <p14:creationId xmlns:p14="http://schemas.microsoft.com/office/powerpoint/2010/main" val="38424714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Διάγραμμα αποσύνθεσης </a:t>
            </a:r>
            <a:r>
              <a:rPr lang="el-GR" dirty="0" err="1" smtClean="0"/>
              <a:t>μικροσωληνίσκων</a:t>
            </a:r>
            <a:r>
              <a:rPr lang="el-GR" dirty="0" smtClean="0"/>
              <a:t> νευρώνα με τη νόσο </a:t>
            </a:r>
            <a:r>
              <a:rPr lang="en-US" dirty="0"/>
              <a:t>Alzheimer</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a:solidFill>
                <a:prstClr val="black"/>
              </a:solidFill>
            </a:endParaRPr>
          </a:p>
        </p:txBody>
      </p:sp>
      <p:pic>
        <p:nvPicPr>
          <p:cNvPr id="3074" name="Picture 2" descr="File:TANGLES HIG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76" y="1133661"/>
            <a:ext cx="7842448" cy="5391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871700" y="6536377"/>
            <a:ext cx="5400600"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TANGLES </a:t>
            </a:r>
            <a:r>
              <a:rPr lang="en-US" sz="1200" dirty="0" smtClean="0">
                <a:solidFill>
                  <a:prstClr val="black"/>
                </a:solidFill>
                <a:latin typeface="Calibri"/>
                <a:hlinkClick r:id="rId4"/>
              </a:rPr>
              <a:t>HIGH</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solidFill>
                <a:latin typeface="Calibri"/>
                <a:hlinkClick r:id="rId5" tooltip="User:Garrondo"/>
              </a:rPr>
              <a:t>Garrondo</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1685574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268760"/>
            <a:ext cx="8363272" cy="5544616"/>
          </a:xfrm>
        </p:spPr>
        <p:txBody>
          <a:bodyPr>
            <a:normAutofit/>
          </a:bodyPr>
          <a:lstStyle/>
          <a:p>
            <a:pPr marL="0" indent="0">
              <a:buNone/>
            </a:pPr>
            <a:r>
              <a:rPr lang="el-GR" sz="2300" b="1" dirty="0" err="1"/>
              <a:t>Παθοφυσιολογία</a:t>
            </a:r>
            <a:r>
              <a:rPr lang="el-GR" sz="2300" b="1" dirty="0"/>
              <a:t> </a:t>
            </a:r>
            <a:r>
              <a:rPr lang="en-US" sz="2300" b="1" dirty="0" smtClean="0"/>
              <a:t>Alzheimer</a:t>
            </a:r>
            <a:r>
              <a:rPr lang="el-GR" sz="2300" b="1" dirty="0" smtClean="0"/>
              <a:t> </a:t>
            </a:r>
            <a:endParaRPr lang="el-GR" sz="2300" dirty="0"/>
          </a:p>
          <a:p>
            <a:r>
              <a:rPr lang="el-GR" sz="2300" dirty="0"/>
              <a:t>Η </a:t>
            </a:r>
            <a:r>
              <a:rPr lang="el-GR" sz="2300" dirty="0" smtClean="0"/>
              <a:t>νόσος</a:t>
            </a:r>
            <a:r>
              <a:rPr lang="en-US" sz="2300" dirty="0" smtClean="0"/>
              <a:t> Alzheimer </a:t>
            </a:r>
            <a:r>
              <a:rPr lang="el-GR" sz="2300" dirty="0" smtClean="0"/>
              <a:t>θεωρείται </a:t>
            </a:r>
            <a:r>
              <a:rPr lang="el-GR" sz="2300" dirty="0"/>
              <a:t>χρόνια </a:t>
            </a:r>
            <a:r>
              <a:rPr lang="el-GR" sz="2300" dirty="0" err="1"/>
              <a:t>νευροεκφυλιστική</a:t>
            </a:r>
            <a:r>
              <a:rPr lang="el-GR" sz="2300" dirty="0"/>
              <a:t> νόσος με χαρακτηριστικά νευροπαθολογικά στοιχεία αλλά με σημαντικά ερωτηματικά γύρω από την </a:t>
            </a:r>
            <a:r>
              <a:rPr lang="el-GR" sz="2300" dirty="0" err="1"/>
              <a:t>παθοφυσιολογία</a:t>
            </a:r>
            <a:r>
              <a:rPr lang="el-GR" sz="2300" dirty="0"/>
              <a:t> της. Οι πλούσιες σε </a:t>
            </a:r>
            <a:r>
              <a:rPr lang="el-GR" sz="2300" dirty="0" err="1"/>
              <a:t>αμυλοειδή</a:t>
            </a:r>
            <a:r>
              <a:rPr lang="el-GR" sz="2300" dirty="0"/>
              <a:t> πλάκες, </a:t>
            </a:r>
            <a:r>
              <a:rPr lang="el-GR" sz="2300" dirty="0" err="1"/>
              <a:t>νευροινιδιακές</a:t>
            </a:r>
            <a:r>
              <a:rPr lang="el-GR" sz="2300" dirty="0"/>
              <a:t> συσσωματώσεις και η απώλεια συνάψεων αποτελούν τα 3 μέχρι σήμερα σαφώς χαρακτηριστικά στοιχεία της νόσου ενώ οι θεωρίες που διατυπώνονται προσπαθούν να ερμηνεύσουν κάποια από τα στοιχεία της παθολογίας της. </a:t>
            </a:r>
          </a:p>
          <a:p>
            <a:r>
              <a:rPr lang="el-GR" sz="2300" dirty="0" smtClean="0"/>
              <a:t>Συμμετέχουν </a:t>
            </a:r>
            <a:r>
              <a:rPr lang="el-GR" sz="2300" dirty="0"/>
              <a:t>στοιχεία της </a:t>
            </a:r>
            <a:r>
              <a:rPr lang="el-GR" sz="2300" dirty="0" err="1"/>
              <a:t>γλοίας</a:t>
            </a:r>
            <a:r>
              <a:rPr lang="el-GR" sz="2300" dirty="0"/>
              <a:t> με </a:t>
            </a:r>
            <a:r>
              <a:rPr lang="el-GR" sz="2300" dirty="0" err="1"/>
              <a:t>αστροκυτταρική</a:t>
            </a:r>
            <a:r>
              <a:rPr lang="el-GR" sz="2300" dirty="0"/>
              <a:t> </a:t>
            </a:r>
            <a:r>
              <a:rPr lang="el-GR" sz="2300" dirty="0" err="1"/>
              <a:t>γλοίωση</a:t>
            </a:r>
            <a:r>
              <a:rPr lang="el-GR" sz="2300" dirty="0"/>
              <a:t> και ενεργοποίηση </a:t>
            </a:r>
            <a:r>
              <a:rPr lang="el-GR" sz="2300" dirty="0" err="1"/>
              <a:t>μικρογλοιακών</a:t>
            </a:r>
            <a:r>
              <a:rPr lang="el-GR" sz="2300" dirty="0"/>
              <a:t> κυττάρων ενώ το τελικό </a:t>
            </a:r>
            <a:r>
              <a:rPr lang="el-GR" sz="2300" dirty="0" err="1"/>
              <a:t>παθολογοανατομικό</a:t>
            </a:r>
            <a:r>
              <a:rPr lang="el-GR" sz="2300" dirty="0"/>
              <a:t> σημείο της νόσου είναι ο κυτταρικός θάνατος ή αλλιώς η νευρωνική εκφύλιση.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
        <p:nvSpPr>
          <p:cNvPr id="7" name="Τίτλος 1"/>
          <p:cNvSpPr>
            <a:spLocks noGrp="1"/>
          </p:cNvSpPr>
          <p:nvPr>
            <p:ph type="title"/>
          </p:nvPr>
        </p:nvSpPr>
        <p:spPr>
          <a:xfrm>
            <a:off x="0" y="116632"/>
            <a:ext cx="9144000" cy="1080120"/>
          </a:xfrm>
        </p:spPr>
        <p:txBody>
          <a:bodyPr>
            <a:normAutofit fontScale="90000"/>
          </a:bodyPr>
          <a:lstStyle/>
          <a:p>
            <a:r>
              <a:rPr lang="el-GR" b="1" dirty="0" smtClean="0"/>
              <a:t>Μερικά για την νόσο ALΖHEIMER </a:t>
            </a:r>
            <a:r>
              <a:rPr lang="en-US" sz="3100" b="0" dirty="0" smtClean="0"/>
              <a:t>15/19</a:t>
            </a:r>
            <a:r>
              <a:rPr lang="el-GR" sz="2000" dirty="0"/>
              <a:t/>
            </a:r>
            <a:br>
              <a:rPr lang="el-GR" sz="2000" dirty="0"/>
            </a:br>
            <a:r>
              <a:rPr lang="el-GR" sz="2800" b="0" dirty="0" smtClean="0"/>
              <a:t>Παθογένεια – </a:t>
            </a:r>
            <a:r>
              <a:rPr lang="el-GR" sz="2800" b="0" dirty="0" err="1" smtClean="0"/>
              <a:t>Παθοφυσιολογία</a:t>
            </a:r>
            <a:r>
              <a:rPr lang="el-GR" sz="2800" b="0" dirty="0" smtClean="0"/>
              <a:t>  / Γενικά - Επιδημιολογικά στοιχεία </a:t>
            </a:r>
            <a:endParaRPr lang="en-US" sz="2800" b="0" dirty="0"/>
          </a:p>
        </p:txBody>
      </p:sp>
    </p:spTree>
    <p:extLst>
      <p:ext uri="{BB962C8B-B14F-4D97-AF65-F5344CB8AC3E}">
        <p14:creationId xmlns:p14="http://schemas.microsoft.com/office/powerpoint/2010/main" val="20965397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Autofit/>
          </a:bodyPr>
          <a:lstStyle/>
          <a:p>
            <a:pPr marL="0" indent="0">
              <a:buNone/>
            </a:pPr>
            <a:r>
              <a:rPr lang="el-GR" b="1" dirty="0"/>
              <a:t>Πλάκες β-</a:t>
            </a:r>
            <a:r>
              <a:rPr lang="el-GR" b="1" dirty="0" err="1"/>
              <a:t>αμυλοειδούς</a:t>
            </a:r>
            <a:r>
              <a:rPr lang="el-GR" b="1" dirty="0"/>
              <a:t> </a:t>
            </a:r>
            <a:endParaRPr lang="el-GR" dirty="0"/>
          </a:p>
          <a:p>
            <a:r>
              <a:rPr lang="el-GR" dirty="0"/>
              <a:t>Στο πεδίο της έρευνας γύρω από την </a:t>
            </a:r>
            <a:r>
              <a:rPr lang="el-GR" dirty="0" err="1"/>
              <a:t>παθοφυσιολογία</a:t>
            </a:r>
            <a:r>
              <a:rPr lang="el-GR" dirty="0"/>
              <a:t> του </a:t>
            </a:r>
            <a:r>
              <a:rPr lang="en-US" dirty="0" smtClean="0"/>
              <a:t>Alzheimer </a:t>
            </a:r>
            <a:r>
              <a:rPr lang="el-GR" dirty="0" smtClean="0"/>
              <a:t>έχει </a:t>
            </a:r>
            <a:r>
              <a:rPr lang="el-GR" dirty="0"/>
              <a:t>επικρατήσει η θεωρία της «υπόθεσης του καταρράκτη του </a:t>
            </a:r>
            <a:r>
              <a:rPr lang="el-GR" dirty="0" err="1"/>
              <a:t>αμυλοειδούς</a:t>
            </a:r>
            <a:r>
              <a:rPr lang="el-GR" dirty="0"/>
              <a:t>». Μετά από έρευνες σε δείγματα από ασθενείς με </a:t>
            </a:r>
            <a:r>
              <a:rPr lang="en-US" dirty="0" smtClean="0"/>
              <a:t>Alzheimer</a:t>
            </a:r>
            <a:r>
              <a:rPr lang="el-GR" dirty="0" smtClean="0"/>
              <a:t>, </a:t>
            </a:r>
            <a:r>
              <a:rPr lang="el-GR" dirty="0"/>
              <a:t>βρέθηκαν στο εγκεφαλικό παρέγχυμα, αθροίσεις του πεπτιδίου β-</a:t>
            </a:r>
            <a:r>
              <a:rPr lang="el-GR" dirty="0" err="1"/>
              <a:t>αμυλοειδούς</a:t>
            </a:r>
            <a:r>
              <a:rPr lang="el-GR" dirty="0"/>
              <a:t> πρωτεΐνης υπό μορφή πλακών, οι οποίες φαίνεται να εμπλέκονται στην </a:t>
            </a:r>
            <a:r>
              <a:rPr lang="el-GR" dirty="0" err="1"/>
              <a:t>παθοφυσιολογία</a:t>
            </a:r>
            <a:r>
              <a:rPr lang="el-GR" dirty="0"/>
              <a:t> της νόσου.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
        <p:nvSpPr>
          <p:cNvPr id="6" name="Τίτλος 1"/>
          <p:cNvSpPr>
            <a:spLocks noGrp="1"/>
          </p:cNvSpPr>
          <p:nvPr>
            <p:ph type="title"/>
          </p:nvPr>
        </p:nvSpPr>
        <p:spPr>
          <a:xfrm>
            <a:off x="0" y="116632"/>
            <a:ext cx="9144000" cy="1080120"/>
          </a:xfrm>
        </p:spPr>
        <p:txBody>
          <a:bodyPr>
            <a:normAutofit fontScale="90000"/>
          </a:bodyPr>
          <a:lstStyle/>
          <a:p>
            <a:r>
              <a:rPr lang="el-GR" b="1" dirty="0" smtClean="0"/>
              <a:t>Μερικά για την νόσο ALΖHEIMER </a:t>
            </a:r>
            <a:r>
              <a:rPr lang="en-US" sz="3100" b="0" dirty="0" smtClean="0"/>
              <a:t>16/19</a:t>
            </a:r>
            <a:r>
              <a:rPr lang="el-GR" sz="2000" dirty="0"/>
              <a:t/>
            </a:r>
            <a:br>
              <a:rPr lang="el-GR" sz="2000" dirty="0"/>
            </a:br>
            <a:r>
              <a:rPr lang="el-GR" sz="2800" b="0" dirty="0" smtClean="0"/>
              <a:t>Παθογένεια – </a:t>
            </a:r>
            <a:r>
              <a:rPr lang="el-GR" sz="2800" b="0" dirty="0" err="1" smtClean="0"/>
              <a:t>Παθοφυσιολογία</a:t>
            </a:r>
            <a:r>
              <a:rPr lang="el-GR" sz="2800" b="0" dirty="0" smtClean="0"/>
              <a:t>  / Γενικά - Επιδημιολογικά στοιχεία </a:t>
            </a:r>
            <a:endParaRPr lang="en-US" sz="2800" b="0" dirty="0"/>
          </a:p>
        </p:txBody>
      </p:sp>
    </p:spTree>
    <p:extLst>
      <p:ext uri="{BB962C8B-B14F-4D97-AF65-F5344CB8AC3E}">
        <p14:creationId xmlns:p14="http://schemas.microsoft.com/office/powerpoint/2010/main" val="10495557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Autofit/>
          </a:bodyPr>
          <a:lstStyle/>
          <a:p>
            <a:pPr marL="0" indent="0">
              <a:buNone/>
            </a:pPr>
            <a:r>
              <a:rPr lang="el-GR" b="1" dirty="0" err="1" smtClean="0"/>
              <a:t>Νευροϊνιδιακές</a:t>
            </a:r>
            <a:r>
              <a:rPr lang="el-GR" b="1" dirty="0" smtClean="0"/>
              <a:t> </a:t>
            </a:r>
            <a:r>
              <a:rPr lang="el-GR" b="1" dirty="0"/>
              <a:t>συσσωματώσεις ή αθροίσεις </a:t>
            </a:r>
            <a:endParaRPr lang="el-GR" dirty="0"/>
          </a:p>
          <a:p>
            <a:r>
              <a:rPr lang="el-GR" dirty="0"/>
              <a:t>Ένα, επίσης σημαντικό νευροπαθολογικό σημείο </a:t>
            </a:r>
            <a:r>
              <a:rPr lang="el-GR" dirty="0" smtClean="0"/>
              <a:t>της</a:t>
            </a:r>
            <a:r>
              <a:rPr lang="en-US" dirty="0" smtClean="0"/>
              <a:t> Alzheimer</a:t>
            </a:r>
            <a:r>
              <a:rPr lang="el-GR" dirty="0" smtClean="0"/>
              <a:t>, </a:t>
            </a:r>
            <a:r>
              <a:rPr lang="el-GR" dirty="0"/>
              <a:t>είναι οι </a:t>
            </a:r>
            <a:r>
              <a:rPr lang="el-GR" dirty="0" err="1"/>
              <a:t>νευροϊνιδιακές</a:t>
            </a:r>
            <a:r>
              <a:rPr lang="el-GR" dirty="0"/>
              <a:t> συσσωματώσεις ή αθροίσεις (</a:t>
            </a:r>
            <a:r>
              <a:rPr lang="el-GR" dirty="0" err="1"/>
              <a:t>neyrofibrillary</a:t>
            </a:r>
            <a:r>
              <a:rPr lang="el-GR" dirty="0"/>
              <a:t> </a:t>
            </a:r>
            <a:r>
              <a:rPr lang="el-GR" dirty="0" err="1"/>
              <a:t>tangles</a:t>
            </a:r>
            <a:r>
              <a:rPr lang="el-GR" dirty="0"/>
              <a:t>). Οι βλάβες αυτές αποτελούν προαπαιτούμενο για την </a:t>
            </a:r>
            <a:r>
              <a:rPr lang="el-GR" dirty="0" err="1"/>
              <a:t>παθολογοανατόμικη</a:t>
            </a:r>
            <a:r>
              <a:rPr lang="el-GR" dirty="0"/>
              <a:t> διάγνωση της νόσου αλλά δεν είναι ειδικές για τη νόσο. Οι </a:t>
            </a:r>
            <a:r>
              <a:rPr lang="el-GR" dirty="0" err="1"/>
              <a:t>νευροϊνιδιακές</a:t>
            </a:r>
            <a:r>
              <a:rPr lang="el-GR" dirty="0"/>
              <a:t> συσσωματώσεις, όπως και οι πλάκες του β-</a:t>
            </a:r>
            <a:r>
              <a:rPr lang="el-GR" dirty="0" err="1"/>
              <a:t>αμυλοειδούς</a:t>
            </a:r>
            <a:r>
              <a:rPr lang="el-GR" dirty="0"/>
              <a:t>, αναπτύσσονται σε μία ανατομική κατανομή που σχετίζεται με τις κλινικές εκδηλώσεις της άνοιας ενώ ο αριθμός τους είναι επίσης ευθέως ανάλογο με τη σοβαρότητα της άνοιας.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
        <p:nvSpPr>
          <p:cNvPr id="6" name="Τίτλος 1"/>
          <p:cNvSpPr>
            <a:spLocks noGrp="1"/>
          </p:cNvSpPr>
          <p:nvPr>
            <p:ph type="title"/>
          </p:nvPr>
        </p:nvSpPr>
        <p:spPr>
          <a:xfrm>
            <a:off x="0" y="116632"/>
            <a:ext cx="9144000" cy="1080120"/>
          </a:xfrm>
        </p:spPr>
        <p:txBody>
          <a:bodyPr>
            <a:normAutofit fontScale="90000"/>
          </a:bodyPr>
          <a:lstStyle/>
          <a:p>
            <a:r>
              <a:rPr lang="el-GR" b="1" dirty="0" smtClean="0"/>
              <a:t>Μερικά για την νόσο ALΖHEIMER </a:t>
            </a:r>
            <a:r>
              <a:rPr lang="en-US" sz="3100" b="0" dirty="0" smtClean="0"/>
              <a:t>17/19</a:t>
            </a:r>
            <a:r>
              <a:rPr lang="el-GR" sz="2000" dirty="0"/>
              <a:t/>
            </a:r>
            <a:br>
              <a:rPr lang="el-GR" sz="2000" dirty="0"/>
            </a:br>
            <a:r>
              <a:rPr lang="el-GR" sz="2800" b="0" dirty="0" smtClean="0"/>
              <a:t>Παθογένεια – </a:t>
            </a:r>
            <a:r>
              <a:rPr lang="el-GR" sz="2800" b="0" dirty="0" err="1" smtClean="0"/>
              <a:t>Παθοφυσιολογία</a:t>
            </a:r>
            <a:r>
              <a:rPr lang="el-GR" sz="2800" b="0" dirty="0" smtClean="0"/>
              <a:t>  / Γενικά - Επιδημιολογικά στοιχεία </a:t>
            </a:r>
            <a:endParaRPr lang="en-US" sz="2800" b="0" dirty="0"/>
          </a:p>
        </p:txBody>
      </p:sp>
    </p:spTree>
    <p:extLst>
      <p:ext uri="{BB962C8B-B14F-4D97-AF65-F5344CB8AC3E}">
        <p14:creationId xmlns:p14="http://schemas.microsoft.com/office/powerpoint/2010/main" val="33315935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Autofit/>
          </a:bodyPr>
          <a:lstStyle/>
          <a:p>
            <a:pPr marL="0" indent="0">
              <a:buNone/>
            </a:pPr>
            <a:r>
              <a:rPr lang="el-GR" b="1" dirty="0"/>
              <a:t>Απώλεια συνάψεων </a:t>
            </a:r>
            <a:endParaRPr lang="el-GR" dirty="0"/>
          </a:p>
          <a:p>
            <a:r>
              <a:rPr lang="el-GR" dirty="0"/>
              <a:t>Τρίτο παθολογικό στοιχείο της Νόσου </a:t>
            </a:r>
            <a:r>
              <a:rPr lang="en-US" dirty="0" smtClean="0"/>
              <a:t>Alzheimer </a:t>
            </a:r>
            <a:r>
              <a:rPr lang="el-GR" dirty="0" smtClean="0"/>
              <a:t>είναι </a:t>
            </a:r>
            <a:r>
              <a:rPr lang="el-GR" dirty="0"/>
              <a:t>η διαταραχή στη λειτουργία και των αριθμό των συνάψεων και είναι ο καλύτερα σχετιζόμενος </a:t>
            </a:r>
            <a:r>
              <a:rPr lang="el-GR" dirty="0" err="1"/>
              <a:t>παθολογοανατομικός</a:t>
            </a:r>
            <a:r>
              <a:rPr lang="el-GR" dirty="0"/>
              <a:t> δείκτης της νοητικής φθίσης. </a:t>
            </a:r>
          </a:p>
          <a:p>
            <a:r>
              <a:rPr lang="el-GR" dirty="0"/>
              <a:t>Τα ευρήματα αυτά υποστηρίζουν την </a:t>
            </a:r>
            <a:r>
              <a:rPr lang="el-GR" dirty="0" err="1"/>
              <a:t>χολινεργική</a:t>
            </a:r>
            <a:r>
              <a:rPr lang="el-GR" dirty="0"/>
              <a:t> υπόθεση στην Νόσο </a:t>
            </a:r>
            <a:r>
              <a:rPr lang="en-US" dirty="0" smtClean="0"/>
              <a:t>Alzheimer</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
        <p:nvSpPr>
          <p:cNvPr id="6" name="Τίτλος 1"/>
          <p:cNvSpPr>
            <a:spLocks noGrp="1"/>
          </p:cNvSpPr>
          <p:nvPr>
            <p:ph type="title"/>
          </p:nvPr>
        </p:nvSpPr>
        <p:spPr>
          <a:xfrm>
            <a:off x="0" y="116632"/>
            <a:ext cx="9144000" cy="1080120"/>
          </a:xfrm>
        </p:spPr>
        <p:txBody>
          <a:bodyPr>
            <a:normAutofit fontScale="90000"/>
          </a:bodyPr>
          <a:lstStyle/>
          <a:p>
            <a:r>
              <a:rPr lang="el-GR" b="1" dirty="0" smtClean="0"/>
              <a:t>Μερικά για την νόσο ALΖHEIMER </a:t>
            </a:r>
            <a:r>
              <a:rPr lang="en-US" sz="3100" b="0" dirty="0" smtClean="0"/>
              <a:t>18/19</a:t>
            </a:r>
            <a:r>
              <a:rPr lang="el-GR" sz="2000" dirty="0"/>
              <a:t/>
            </a:r>
            <a:br>
              <a:rPr lang="el-GR" sz="2000" dirty="0"/>
            </a:br>
            <a:r>
              <a:rPr lang="el-GR" sz="2800" b="0" dirty="0" smtClean="0"/>
              <a:t>Παθογένεια – </a:t>
            </a:r>
            <a:r>
              <a:rPr lang="el-GR" sz="2800" b="0" dirty="0" err="1" smtClean="0"/>
              <a:t>Παθοφυσιολογία</a:t>
            </a:r>
            <a:r>
              <a:rPr lang="el-GR" sz="2800" b="0" dirty="0" smtClean="0"/>
              <a:t>  / Γενικά - Επιδημιολογικά στοιχεία </a:t>
            </a:r>
            <a:endParaRPr lang="en-US" sz="2800" b="0" dirty="0"/>
          </a:p>
        </p:txBody>
      </p:sp>
    </p:spTree>
    <p:extLst>
      <p:ext uri="{BB962C8B-B14F-4D97-AF65-F5344CB8AC3E}">
        <p14:creationId xmlns:p14="http://schemas.microsoft.com/office/powerpoint/2010/main" val="1873689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Autofit/>
          </a:bodyPr>
          <a:lstStyle/>
          <a:p>
            <a:pPr marL="0" indent="0">
              <a:buNone/>
            </a:pPr>
            <a:r>
              <a:rPr lang="el-GR" sz="2300" b="1" dirty="0" smtClean="0"/>
              <a:t>Νευρωνική </a:t>
            </a:r>
            <a:r>
              <a:rPr lang="el-GR" sz="2300" b="1" dirty="0"/>
              <a:t>εκφύλιση-θάνατος </a:t>
            </a:r>
            <a:endParaRPr lang="el-GR" sz="2300" dirty="0"/>
          </a:p>
          <a:p>
            <a:r>
              <a:rPr lang="el-GR" sz="2300" dirty="0"/>
              <a:t>Η ένδειξη ότι οι νευρώνες </a:t>
            </a:r>
            <a:r>
              <a:rPr lang="el-GR" sz="2300" dirty="0" smtClean="0"/>
              <a:t>στην νόσο </a:t>
            </a:r>
            <a:r>
              <a:rPr lang="en-US" sz="2300" dirty="0" smtClean="0"/>
              <a:t>Alzheimer</a:t>
            </a:r>
            <a:r>
              <a:rPr lang="el-GR" sz="2300" dirty="0" smtClean="0"/>
              <a:t> </a:t>
            </a:r>
            <a:r>
              <a:rPr lang="el-GR" sz="2300" dirty="0"/>
              <a:t>υπόκεινται σε κυτταρικό θάνατο μέσω απόπτωσης αποτελεί η εύρεση υψηλών επιπέδων </a:t>
            </a:r>
            <a:r>
              <a:rPr lang="el-GR" sz="2300" dirty="0" err="1"/>
              <a:t>αποπτωματικών</a:t>
            </a:r>
            <a:r>
              <a:rPr lang="el-GR" sz="2300" dirty="0"/>
              <a:t> πρωτεϊνών στους νευρώνες που εμφανίζουν παθολογία </a:t>
            </a:r>
            <a:r>
              <a:rPr lang="el-GR" sz="2300" dirty="0" err="1"/>
              <a:t>νευροϊνιδιακών</a:t>
            </a:r>
            <a:r>
              <a:rPr lang="el-GR" sz="2300" dirty="0"/>
              <a:t> αθροίσεων. </a:t>
            </a:r>
          </a:p>
          <a:p>
            <a:pPr marL="0" indent="0">
              <a:buNone/>
            </a:pPr>
            <a:r>
              <a:rPr lang="el-GR" sz="2300" b="1" dirty="0"/>
              <a:t>Σωμάτια του </a:t>
            </a:r>
            <a:r>
              <a:rPr lang="el-GR" sz="2300" b="1" dirty="0" err="1"/>
              <a:t>Hirano</a:t>
            </a:r>
            <a:r>
              <a:rPr lang="el-GR" sz="2300" b="1" dirty="0"/>
              <a:t>, σωμάτια του </a:t>
            </a:r>
            <a:r>
              <a:rPr lang="el-GR" sz="2300" b="1" dirty="0" err="1"/>
              <a:t>Lewy</a:t>
            </a:r>
            <a:r>
              <a:rPr lang="el-GR" sz="2300" b="1" dirty="0"/>
              <a:t> </a:t>
            </a:r>
            <a:endParaRPr lang="el-GR" sz="2300" dirty="0"/>
          </a:p>
          <a:p>
            <a:r>
              <a:rPr lang="el-GR" sz="2300" dirty="0"/>
              <a:t>Τα σωμάτια του </a:t>
            </a:r>
            <a:r>
              <a:rPr lang="el-GR" sz="2300" dirty="0" err="1"/>
              <a:t>Hirano</a:t>
            </a:r>
            <a:r>
              <a:rPr lang="el-GR" sz="2300" dirty="0"/>
              <a:t> είναι </a:t>
            </a:r>
            <a:r>
              <a:rPr lang="el-GR" sz="2300" dirty="0" err="1"/>
              <a:t>ηωσινόφιλοι</a:t>
            </a:r>
            <a:r>
              <a:rPr lang="el-GR" sz="2300" dirty="0"/>
              <a:t> ραβδοφόροι σχηματισμοί αποτελούμενοι κυρίως από ανώμαλα </a:t>
            </a:r>
            <a:r>
              <a:rPr lang="el-GR" sz="2300" dirty="0" err="1"/>
              <a:t>μικροϊνίδια</a:t>
            </a:r>
            <a:r>
              <a:rPr lang="el-GR" sz="2300" dirty="0"/>
              <a:t> και μερικά άλλα κυτταρικά μόρια, τα οποία έχουν περιγραφεί στον ιππόκαμπο ασθενών με </a:t>
            </a:r>
            <a:r>
              <a:rPr lang="el-GR" sz="2300" dirty="0" smtClean="0"/>
              <a:t>νόσο </a:t>
            </a:r>
            <a:r>
              <a:rPr lang="en-US" sz="2300" dirty="0" smtClean="0"/>
              <a:t>Alzheimer</a:t>
            </a:r>
            <a:r>
              <a:rPr lang="el-GR" sz="2300" dirty="0" smtClean="0"/>
              <a:t>, </a:t>
            </a:r>
            <a:r>
              <a:rPr lang="el-GR" sz="2300" dirty="0"/>
              <a:t>αλλά έχουν μικρή διαγνωστική αξία.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
        <p:nvSpPr>
          <p:cNvPr id="6" name="Τίτλος 1"/>
          <p:cNvSpPr>
            <a:spLocks noGrp="1"/>
          </p:cNvSpPr>
          <p:nvPr>
            <p:ph type="title"/>
          </p:nvPr>
        </p:nvSpPr>
        <p:spPr>
          <a:xfrm>
            <a:off x="0" y="116632"/>
            <a:ext cx="9144000" cy="1080120"/>
          </a:xfrm>
        </p:spPr>
        <p:txBody>
          <a:bodyPr>
            <a:normAutofit fontScale="90000"/>
          </a:bodyPr>
          <a:lstStyle/>
          <a:p>
            <a:r>
              <a:rPr lang="el-GR" b="1" dirty="0" smtClean="0"/>
              <a:t>Μερικά για την νόσο ALΖHEIMER </a:t>
            </a:r>
            <a:r>
              <a:rPr lang="en-US" sz="3100" b="0" smtClean="0"/>
              <a:t>19/19</a:t>
            </a:r>
            <a:r>
              <a:rPr lang="el-GR" sz="2000" dirty="0"/>
              <a:t/>
            </a:r>
            <a:br>
              <a:rPr lang="el-GR" sz="2000" dirty="0"/>
            </a:br>
            <a:r>
              <a:rPr lang="el-GR" sz="2800" b="0" dirty="0" smtClean="0"/>
              <a:t>Παθογένεια – </a:t>
            </a:r>
            <a:r>
              <a:rPr lang="el-GR" sz="2800" b="0" dirty="0" err="1" smtClean="0"/>
              <a:t>Παθοφυσιολογία</a:t>
            </a:r>
            <a:r>
              <a:rPr lang="el-GR" sz="2800" b="0" dirty="0" smtClean="0"/>
              <a:t>  / Γενικά - Επιδημιολογικά στοιχεία </a:t>
            </a:r>
            <a:endParaRPr lang="en-US" sz="2800" b="0" dirty="0"/>
          </a:p>
        </p:txBody>
      </p:sp>
    </p:spTree>
    <p:extLst>
      <p:ext uri="{BB962C8B-B14F-4D97-AF65-F5344CB8AC3E}">
        <p14:creationId xmlns:p14="http://schemas.microsoft.com/office/powerpoint/2010/main" val="11171671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Εστιακές κρίσεις </a:t>
            </a:r>
            <a:r>
              <a:rPr lang="el-GR" sz="3000" b="0" dirty="0" smtClean="0"/>
              <a:t>2/7</a:t>
            </a:r>
            <a:r>
              <a:rPr lang="el-GR" dirty="0" smtClean="0"/>
              <a:t> </a:t>
            </a:r>
            <a:endParaRPr lang="en-US" sz="3200" dirty="0"/>
          </a:p>
        </p:txBody>
      </p:sp>
      <p:sp>
        <p:nvSpPr>
          <p:cNvPr id="3" name="Θέση περιεχομένου 2"/>
          <p:cNvSpPr>
            <a:spLocks noGrp="1"/>
          </p:cNvSpPr>
          <p:nvPr>
            <p:ph idx="1"/>
          </p:nvPr>
        </p:nvSpPr>
        <p:spPr>
          <a:xfrm>
            <a:off x="323528" y="1196752"/>
            <a:ext cx="8820472" cy="5661248"/>
          </a:xfrm>
        </p:spPr>
        <p:txBody>
          <a:bodyPr>
            <a:normAutofit fontScale="92500" lnSpcReduction="20000"/>
          </a:bodyPr>
          <a:lstStyle/>
          <a:p>
            <a:pPr marL="457200" indent="-457200">
              <a:buFont typeface="+mj-lt"/>
              <a:buAutoNum type="arabicPeriod"/>
            </a:pPr>
            <a:r>
              <a:rPr lang="el-GR" b="1" dirty="0" smtClean="0"/>
              <a:t>Με </a:t>
            </a:r>
            <a:r>
              <a:rPr lang="el-GR" b="1" dirty="0"/>
              <a:t>κινητικά συμπτώματα </a:t>
            </a:r>
            <a:endParaRPr lang="el-GR" dirty="0"/>
          </a:p>
          <a:p>
            <a:r>
              <a:rPr lang="el-GR" dirty="0"/>
              <a:t>Είναι η πιο συχνή μορφή απλών εστιακών κρίσεων, που εκδηλώνεται αποκλειστικά σε μέρη του σώματος αντίθετα του ημισφαιρίου της εστίας. Η απλούστερη μορφή απλής εστιακής εκδήλωσης είναι ο </a:t>
            </a:r>
            <a:r>
              <a:rPr lang="el-GR" dirty="0" err="1" smtClean="0"/>
              <a:t>κλόνος</a:t>
            </a:r>
            <a:r>
              <a:rPr lang="el-GR" dirty="0" smtClean="0"/>
              <a:t>, </a:t>
            </a:r>
            <a:r>
              <a:rPr lang="el-GR" dirty="0"/>
              <a:t>ο οποίος συνίσταται στην εναλλασσόμενη ρυθμική σύσπαση και χαλάρωση </a:t>
            </a:r>
            <a:r>
              <a:rPr lang="el-GR" dirty="0" smtClean="0"/>
              <a:t>μυϊκών </a:t>
            </a:r>
            <a:r>
              <a:rPr lang="el-GR" dirty="0"/>
              <a:t>ομάδων που ελέγχονται από την πρόσθια κεντρική έλικα (</a:t>
            </a:r>
            <a:r>
              <a:rPr lang="el-GR" dirty="0" err="1"/>
              <a:t>πρωτοταγής</a:t>
            </a:r>
            <a:r>
              <a:rPr lang="el-GR" dirty="0"/>
              <a:t> κινητικός φλοιός). Τυχόν βαθμιαία επέκταση των </a:t>
            </a:r>
            <a:r>
              <a:rPr lang="el-GR" dirty="0" err="1"/>
              <a:t>εκφορτίσεων</a:t>
            </a:r>
            <a:r>
              <a:rPr lang="el-GR" dirty="0"/>
              <a:t> κατά μήκος της πρόσθιας κεντρικής έλικας εκδηλώνεται ως "περπάτημα" των φαινομένων επί του σώματος (</a:t>
            </a:r>
            <a:r>
              <a:rPr lang="el-GR" dirty="0" err="1"/>
              <a:t>Jacksonian</a:t>
            </a:r>
            <a:r>
              <a:rPr lang="el-GR" dirty="0"/>
              <a:t> </a:t>
            </a:r>
            <a:r>
              <a:rPr lang="el-GR" dirty="0" err="1"/>
              <a:t>march</a:t>
            </a:r>
            <a:r>
              <a:rPr lang="el-GR" dirty="0"/>
              <a:t>). Συχνά είναι τα </a:t>
            </a:r>
            <a:r>
              <a:rPr lang="el-GR" dirty="0" smtClean="0"/>
              <a:t>μετά την κρίση προσωρινά </a:t>
            </a:r>
            <a:r>
              <a:rPr lang="el-GR" dirty="0"/>
              <a:t>συμπτώματα παράλυσης-αδυναμίας των εμπλεκόμενων στην κρίση μελών (παράλυση </a:t>
            </a:r>
            <a:r>
              <a:rPr lang="el-GR" dirty="0" err="1"/>
              <a:t>Todd</a:t>
            </a:r>
            <a:r>
              <a:rPr lang="el-GR" dirty="0"/>
              <a:t>), ιδίως αν οι κρίσεις είναι βαριές ή επαναλαμβανόμενες. Στροφικές κρίσεις περιλαμβάνουν συζυγείς οφθαλμικές κινήσεις με στροφή της κεφαλής προς την ίδια πλευρά. Στατικές κρίσεις περιλαμβάνουν ασύμμετρη </a:t>
            </a:r>
            <a:r>
              <a:rPr lang="el-GR" dirty="0" err="1"/>
              <a:t>δυστονική</a:t>
            </a:r>
            <a:r>
              <a:rPr lang="el-GR" dirty="0"/>
              <a:t> στάση των μελών, συνοδευόμενη συχνά από ακατάληπτη ομιλία ή παύση ομιλίας. </a:t>
            </a:r>
            <a:r>
              <a:rPr lang="el-GR" dirty="0" err="1"/>
              <a:t>Αφασικές</a:t>
            </a:r>
            <a:r>
              <a:rPr lang="el-GR" dirty="0"/>
              <a:t> κρίσεις περιλαμβάνουν παύση ομιλίας ή αδυναμία παραγωγής λόγου.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1048483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Βενετίκου</a:t>
            </a:r>
            <a:r>
              <a:rPr lang="el-GR" sz="2000" dirty="0" smtClean="0"/>
              <a:t> 2014. Μαρία </a:t>
            </a:r>
            <a:r>
              <a:rPr lang="el-GR" sz="2000" dirty="0" err="1" smtClean="0"/>
              <a:t>Βενετίκου</a:t>
            </a:r>
            <a:r>
              <a:rPr lang="el-GR" sz="2000" dirty="0" smtClean="0"/>
              <a:t>. </a:t>
            </a:r>
            <a:r>
              <a:rPr lang="el-GR" sz="2000" dirty="0"/>
              <a:t>«</a:t>
            </a:r>
            <a:r>
              <a:rPr lang="el-GR" sz="2000" dirty="0" err="1"/>
              <a:t>Νευροφυσιολογία</a:t>
            </a:r>
            <a:r>
              <a:rPr lang="el-GR" sz="2000" dirty="0"/>
              <a:t>. </a:t>
            </a:r>
            <a:r>
              <a:rPr lang="el-GR" sz="2000" dirty="0" smtClean="0"/>
              <a:t>Ενότητα 9</a:t>
            </a:r>
            <a:r>
              <a:rPr lang="en-US" sz="2000" dirty="0" smtClean="0"/>
              <a:t>:</a:t>
            </a:r>
            <a:r>
              <a:rPr lang="el-GR" sz="2000" dirty="0"/>
              <a:t> </a:t>
            </a:r>
            <a:r>
              <a:rPr lang="el-GR" sz="2000" dirty="0" err="1"/>
              <a:t>Νευροφυσιολογικές</a:t>
            </a:r>
            <a:r>
              <a:rPr lang="el-GR" sz="2000" dirty="0"/>
              <a:t> διαταραχές (β’ μέρος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542570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813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6595408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56081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Εστιακές κρίσεις </a:t>
            </a:r>
            <a:r>
              <a:rPr lang="el-GR" sz="3000" b="0" dirty="0" smtClean="0"/>
              <a:t>3/7</a:t>
            </a:r>
            <a:r>
              <a:rPr lang="el-GR" dirty="0" smtClean="0"/>
              <a:t> </a:t>
            </a:r>
            <a:endParaRPr lang="en-US" sz="2800" dirty="0"/>
          </a:p>
        </p:txBody>
      </p:sp>
      <p:sp>
        <p:nvSpPr>
          <p:cNvPr id="3" name="Θέση περιεχομένου 2"/>
          <p:cNvSpPr>
            <a:spLocks noGrp="1"/>
          </p:cNvSpPr>
          <p:nvPr>
            <p:ph idx="1"/>
          </p:nvPr>
        </p:nvSpPr>
        <p:spPr>
          <a:xfrm>
            <a:off x="457200" y="1196752"/>
            <a:ext cx="8651304" cy="5661248"/>
          </a:xfrm>
        </p:spPr>
        <p:txBody>
          <a:bodyPr>
            <a:normAutofit fontScale="92500" lnSpcReduction="20000"/>
          </a:bodyPr>
          <a:lstStyle/>
          <a:p>
            <a:pPr marL="457200" indent="-457200">
              <a:buFont typeface="+mj-lt"/>
              <a:buAutoNum type="arabicPeriod" startAt="2"/>
            </a:pPr>
            <a:r>
              <a:rPr lang="el-GR" b="1" dirty="0" smtClean="0"/>
              <a:t>Με </a:t>
            </a:r>
            <a:r>
              <a:rPr lang="el-GR" b="1" dirty="0"/>
              <a:t>αισθητικά φαινόμενα </a:t>
            </a:r>
            <a:endParaRPr lang="el-GR" dirty="0"/>
          </a:p>
          <a:p>
            <a:r>
              <a:rPr lang="el-GR" dirty="0"/>
              <a:t>Οι </a:t>
            </a:r>
            <a:r>
              <a:rPr lang="el-GR" dirty="0" err="1"/>
              <a:t>σωματοαισθητικές</a:t>
            </a:r>
            <a:r>
              <a:rPr lang="el-GR" dirty="0"/>
              <a:t> κρίσεις συχνά περιγράφονται ως "μούδιασμα", "γαργάλημα", "τσιμπήματα βελόνας" ή σαν "ελαφρύ ηλεκτρικό </a:t>
            </a:r>
            <a:r>
              <a:rPr lang="el-GR" dirty="0" smtClean="0"/>
              <a:t>σοκ", </a:t>
            </a:r>
            <a:r>
              <a:rPr lang="el-GR" dirty="0"/>
              <a:t>ενώ σε κάποιες περιπτώσεις βιώνεται ένα αίσθημα επιθυμίας για κίνηση ή αδυναμίας για κίνηση. Συνήθως πηγάζουν από την οπίσθια κεντρική έλικα (</a:t>
            </a:r>
            <a:r>
              <a:rPr lang="el-GR" dirty="0" err="1"/>
              <a:t>πρωτοταγής</a:t>
            </a:r>
            <a:r>
              <a:rPr lang="el-GR" dirty="0"/>
              <a:t> αισθητικός φλοιός) και η βαθμιαία επέκτασή τους προκαλεί το </a:t>
            </a:r>
            <a:r>
              <a:rPr lang="el-GR" dirty="0" err="1"/>
              <a:t>σωματαισθητικό</a:t>
            </a:r>
            <a:r>
              <a:rPr lang="el-GR" dirty="0"/>
              <a:t> φαινόμενο του "περπατήματος" της κρίσης. Οι οπτικές κρίσεις με απλά οπτικά συμπτώματα είναι ένδειξη εστίας στον ινιακό λοβό (</a:t>
            </a:r>
            <a:r>
              <a:rPr lang="el-GR" dirty="0" err="1"/>
              <a:t>πρωτοταγής</a:t>
            </a:r>
            <a:r>
              <a:rPr lang="el-GR" dirty="0"/>
              <a:t> και συνειρμικός οπτικός φλοιός). Συνήθως αφορούν θετικά συμπτώματα, δηλαδή αναλαμπές φωτός ή χρωμάτων στο αντίθετο οπτικό πεδίο, και λιγότερο συχνά αρνητικά φαινόμενα, όπως σκοτώματα ή </a:t>
            </a:r>
            <a:r>
              <a:rPr lang="el-GR" dirty="0" err="1"/>
              <a:t>ημιανοψία</a:t>
            </a:r>
            <a:r>
              <a:rPr lang="el-GR" dirty="0"/>
              <a:t>. Ακουστικές κρίσεις που πηγάζουν κοντά στην περιοχή του </a:t>
            </a:r>
            <a:r>
              <a:rPr lang="el-GR" dirty="0" err="1"/>
              <a:t>Heschl</a:t>
            </a:r>
            <a:r>
              <a:rPr lang="el-GR" dirty="0"/>
              <a:t> (</a:t>
            </a:r>
            <a:r>
              <a:rPr lang="el-GR" dirty="0" err="1"/>
              <a:t>πρωτοταγής</a:t>
            </a:r>
            <a:r>
              <a:rPr lang="el-GR" dirty="0"/>
              <a:t> ακουστικός φλοιός) μπορεί να εκδηλωθούν ως απλά ακουστικά φαινόμενα, όπως "μουρμούρα", "βούισμα" ή "σφύριγμα". Οσφρητικές και γευστικές κρίσεις συνήθως λαμβάνουν τη μορφή ανεπιθύμητων οσμών και </a:t>
            </a:r>
            <a:r>
              <a:rPr lang="el-GR" dirty="0" smtClean="0"/>
              <a:t>γεύσεων.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593092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Εστιακές κρίσεις </a:t>
            </a:r>
            <a:r>
              <a:rPr lang="el-GR" sz="3000" b="0" dirty="0" smtClean="0"/>
              <a:t>4/7</a:t>
            </a:r>
            <a:r>
              <a:rPr lang="el-GR" dirty="0" smtClean="0"/>
              <a:t> </a:t>
            </a:r>
            <a:endParaRPr lang="en-US" sz="3200" dirty="0"/>
          </a:p>
        </p:txBody>
      </p:sp>
      <p:sp>
        <p:nvSpPr>
          <p:cNvPr id="3" name="Θέση περιεχομένου 2"/>
          <p:cNvSpPr>
            <a:spLocks noGrp="1"/>
          </p:cNvSpPr>
          <p:nvPr>
            <p:ph idx="1"/>
          </p:nvPr>
        </p:nvSpPr>
        <p:spPr>
          <a:xfrm>
            <a:off x="457200" y="1196752"/>
            <a:ext cx="8363272" cy="5661248"/>
          </a:xfrm>
        </p:spPr>
        <p:txBody>
          <a:bodyPr>
            <a:noAutofit/>
          </a:bodyPr>
          <a:lstStyle/>
          <a:p>
            <a:pPr marL="457200" indent="-457200">
              <a:buFont typeface="+mj-lt"/>
              <a:buAutoNum type="arabicPeriod" startAt="3"/>
            </a:pPr>
            <a:r>
              <a:rPr lang="el-GR" b="1" dirty="0" smtClean="0"/>
              <a:t>Με </a:t>
            </a:r>
            <a:r>
              <a:rPr lang="el-GR" b="1" dirty="0"/>
              <a:t>αυτόνομα φαινόμενα </a:t>
            </a:r>
            <a:endParaRPr lang="el-GR" dirty="0"/>
          </a:p>
          <a:p>
            <a:r>
              <a:rPr lang="el-GR" dirty="0"/>
              <a:t>Συμπτώματα προερχόμενα από το αυτόνομο σύστημα μπορεί να εκδηλώνονται με </a:t>
            </a:r>
            <a:r>
              <a:rPr lang="el-GR" dirty="0" err="1"/>
              <a:t>επιγαστρική</a:t>
            </a:r>
            <a:r>
              <a:rPr lang="el-GR" dirty="0"/>
              <a:t> ενόχληση, εξάψεις, </a:t>
            </a:r>
            <a:r>
              <a:rPr lang="el-GR" dirty="0" err="1"/>
              <a:t>χλώμιασμα</a:t>
            </a:r>
            <a:r>
              <a:rPr lang="el-GR" dirty="0"/>
              <a:t>, εφίδρωση, διαστολή κόρης, ναυτία, έμετο, βορβορυγμούς ή ακράτεια.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130768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309</TotalTime>
  <Words>6661</Words>
  <Application>Microsoft Office PowerPoint</Application>
  <PresentationFormat>Προβολή στην οθόνη (4:3)</PresentationFormat>
  <Paragraphs>353</Paragraphs>
  <Slides>75</Slides>
  <Notes>11</Notes>
  <HiddenSlides>0</HiddenSlides>
  <MMClips>0</MMClips>
  <ScaleCrop>false</ScaleCrop>
  <HeadingPairs>
    <vt:vector size="4" baseType="variant">
      <vt:variant>
        <vt:lpstr>Θέμα</vt:lpstr>
      </vt:variant>
      <vt:variant>
        <vt:i4>3</vt:i4>
      </vt:variant>
      <vt:variant>
        <vt:lpstr>Τίτλοι διαφανειών</vt:lpstr>
      </vt:variant>
      <vt:variant>
        <vt:i4>75</vt:i4>
      </vt:variant>
    </vt:vector>
  </HeadingPairs>
  <TitlesOfParts>
    <vt:vector size="78" baseType="lpstr">
      <vt:lpstr>template</vt:lpstr>
      <vt:lpstr>1_OC_template_updated</vt:lpstr>
      <vt:lpstr>2_OC_template_updated</vt:lpstr>
      <vt:lpstr>Νευροφυσιολογία</vt:lpstr>
      <vt:lpstr>Επιληψία 1/4 </vt:lpstr>
      <vt:lpstr>Επιληψία 2/4 </vt:lpstr>
      <vt:lpstr>Επιληψία 3/4 </vt:lpstr>
      <vt:lpstr>Επιληψία 4/4 </vt:lpstr>
      <vt:lpstr>Εστιακές κρίσεις 1/7 </vt:lpstr>
      <vt:lpstr>Εστιακές κρίσεις 2/7 </vt:lpstr>
      <vt:lpstr>Εστιακές κρίσεις 3/7 </vt:lpstr>
      <vt:lpstr>Εστιακές κρίσεις 4/7 </vt:lpstr>
      <vt:lpstr>Εστιακές κρίσεις 5/7 </vt:lpstr>
      <vt:lpstr>Εστιακές κρίσεις 6/7 </vt:lpstr>
      <vt:lpstr>Εστιακές κρίσεις 7/7 </vt:lpstr>
      <vt:lpstr>Γενικευμένες κρίσεις 1/7</vt:lpstr>
      <vt:lpstr>Γενικευμένες κρίσεις 2/7</vt:lpstr>
      <vt:lpstr>Γενικευμένες κρίσεις 3/7</vt:lpstr>
      <vt:lpstr>Γενικευμένες κρίσεις 4/7</vt:lpstr>
      <vt:lpstr>Γενικευμένες κρίσεις 5/7</vt:lpstr>
      <vt:lpstr>Γενικευμένες κρίσεις 6/7</vt:lpstr>
      <vt:lpstr>Γενικευμένες κρίσεις 7/7</vt:lpstr>
      <vt:lpstr>Μνήμη και γήρας 1/2</vt:lpstr>
      <vt:lpstr>Μνήμη και γήρας 2/2 </vt:lpstr>
      <vt:lpstr>Ασθένειες της μνήμης 1/8</vt:lpstr>
      <vt:lpstr>Ασθένειες της μνήμης 2/8</vt:lpstr>
      <vt:lpstr>Ασθένειες της μνήμης 3/8</vt:lpstr>
      <vt:lpstr>Ασθένειες της μνήμης 4/8</vt:lpstr>
      <vt:lpstr>Ασθένειες της μνήμης 5/8</vt:lpstr>
      <vt:lpstr>Ασθένειες της μνήμης 6/8</vt:lpstr>
      <vt:lpstr>Ασθένειες της μνήμης 7/8</vt:lpstr>
      <vt:lpstr>Ασθένειες της μνήμης 8/8</vt:lpstr>
      <vt:lpstr>Οργανικές διαταραχές 1/9 </vt:lpstr>
      <vt:lpstr>Οργανικές διαταραχές 2/9 </vt:lpstr>
      <vt:lpstr>Οργανικές διαταραχές 3/9 </vt:lpstr>
      <vt:lpstr>Οργανικές διαταραχές 4/9 </vt:lpstr>
      <vt:lpstr>Οργανικές διαταραχές 5/9 </vt:lpstr>
      <vt:lpstr>Οργανικές διαταραχές 6/9 </vt:lpstr>
      <vt:lpstr>Οργανικές διαταραχές 7/9 </vt:lpstr>
      <vt:lpstr>Οργανικές διαταραχές 8/9 </vt:lpstr>
      <vt:lpstr>Οργανικές διαταραχές 9/9 </vt:lpstr>
      <vt:lpstr>Μερικά γενικά για την άνοια 1/5</vt:lpstr>
      <vt:lpstr>Μερικά γενικά για την άνοια 2/5</vt:lpstr>
      <vt:lpstr>Μερικά γενικά για την άνοια 3/5</vt:lpstr>
      <vt:lpstr>Μερικά γενικά για την άνοια 4/5</vt:lpstr>
      <vt:lpstr>Μερικά γενικά για την άνοια 5/5</vt:lpstr>
      <vt:lpstr>Μερικά για την νόσο ALΖHEIMER 1/19  Παθογένεια – Παθοφυσιολογία  / Γενικά - Επιδημιολογικά στοιχεία </vt:lpstr>
      <vt:lpstr>Μερικά για την νόσο ALΖHEIMER 2/19 Παθογένεια – Παθοφυσιολογία  / Γενικά - Επιδημιολογικά στοιχεία </vt:lpstr>
      <vt:lpstr>Μερικά για την νόσο ALΖHEIMER 3/19 Παθογένεια – Παθοφυσιολογία  / Γενικά - Επιδημιολογικά στοιχεία </vt:lpstr>
      <vt:lpstr>Μερικά για την νόσο ALΖHEIMER 4/19 Παθογένεια – Παθοφυσιολογία  / Γενικά - Επιδημιολογικά στοιχεία </vt:lpstr>
      <vt:lpstr>Μερικά για την νόσο ALΖHEIMER 5/19 Παθογένεια – Παθοφυσιολογία  / Γενικά - Επιδημιολογικά στοιχεία </vt:lpstr>
      <vt:lpstr>Μερικά για την νόσο ALΖHEIMER 6/19 Παθογένεια – Παθοφυσιολογία  / Γενικά - Επιδημιολογικά στοιχεία </vt:lpstr>
      <vt:lpstr>Μερικά για την νόσο ALΖHEIMER 7/19 Παθογένεια – Παθοφυσιολογία  / Γενικά - Επιδημιολογικά στοιχεία </vt:lpstr>
      <vt:lpstr>Μερικά για την νόσο ALΖHEIMER 8/19 Παθογένεια – Παθοφυσιολογία  / Γενικά - Επιδημιολογικά στοιχεία </vt:lpstr>
      <vt:lpstr>Μερικά για την νόσο ALΖHEIMER 9/19 Παθογένεια – Παθοφυσιολογία  / Γενικά - Επιδημιολογικά στοιχεία </vt:lpstr>
      <vt:lpstr>Σύγκριση φυσιολογικού εγκεφάλου με εγκέφαλο με νόσο Alzheimer</vt:lpstr>
      <vt:lpstr>Μερικά για την νόσο ALΖHEIMER 10/19 Παθογένεια – Παθοφυσιολογία  / Γενικά - Επιδημιολογικά στοιχεία </vt:lpstr>
      <vt:lpstr>Σχηματισμός Tau Tangles</vt:lpstr>
      <vt:lpstr>Μερικά για την νόσο ALΖHEIMER 11/19 Παθογένεια – Παθοφυσιολογία  / Γενικά - Επιδημιολογικά στοιχεία </vt:lpstr>
      <vt:lpstr>Μερικά για την νόσο ALΖHEIMER 12/19 Παθογένεια – Παθοφυσιολογία  / Γενικά - Επιδημιολογικά στοιχεία </vt:lpstr>
      <vt:lpstr>Σχηματισμός αμυλοειδών (γεροντικών) πλακών στη νόσο Alzheimer 1/3</vt:lpstr>
      <vt:lpstr>Σχηματισμός αμυλοειδών (γεροντικών) πλακών στη νόσο Alzheimer 2/3</vt:lpstr>
      <vt:lpstr>Σχηματισμός αμυλοειδών (γεροντικών) πλακών στη νόσο Alzheimer 3/3</vt:lpstr>
      <vt:lpstr>Μερικά για την νόσο ALΖHEIMER 13/19 Παθογένεια – Παθοφυσιολογία  / Γενικά - Επιδημιολογικά στοιχεία </vt:lpstr>
      <vt:lpstr>Μερικά για την νόσο ALΖHEIMER 14/19 Παθογένεια – Παθοφυσιολογία  / Γενικά - Επιδημιολογικά στοιχεία </vt:lpstr>
      <vt:lpstr>Διάγραμμα αποσύνθεσης μικροσωληνίσκων νευρώνα με τη νόσο Alzheimer</vt:lpstr>
      <vt:lpstr>Μερικά για την νόσο ALΖHEIMER 15/19 Παθογένεια – Παθοφυσιολογία  / Γενικά - Επιδημιολογικά στοιχεία </vt:lpstr>
      <vt:lpstr>Μερικά για την νόσο ALΖHEIMER 16/19 Παθογένεια – Παθοφυσιολογία  / Γενικά - Επιδημιολογικά στοιχεία </vt:lpstr>
      <vt:lpstr>Μερικά για την νόσο ALΖHEIMER 17/19 Παθογένεια – Παθοφυσιολογία  / Γενικά - Επιδημιολογικά στοιχεία </vt:lpstr>
      <vt:lpstr>Μερικά για την νόσο ALΖHEIMER 18/19 Παθογένεια – Παθοφυσιολογία  / Γενικά - Επιδημιολογικά στοιχεία </vt:lpstr>
      <vt:lpstr>Μερικά για την νόσο ALΖHEIMER 19/19 Παθογένεια – Παθοφυσιολογία  / Γενικά - Επιδημιολογικά στοιχεία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Νευροφυσιολογία</dc:title>
  <dc:creator>opencourses@teiath.gr</dc:creator>
  <cp:lastModifiedBy>fkaram2</cp:lastModifiedBy>
  <cp:revision>39</cp:revision>
  <dcterms:created xsi:type="dcterms:W3CDTF">2015-07-31T06:07:34Z</dcterms:created>
  <dcterms:modified xsi:type="dcterms:W3CDTF">2015-09-03T06:47:51Z</dcterms:modified>
</cp:coreProperties>
</file>