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7"/>
  </p:notesMasterIdLst>
  <p:handoutMasterIdLst>
    <p:handoutMasterId r:id="rId88"/>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262" r:id="rId80"/>
    <p:sldId id="264" r:id="rId81"/>
    <p:sldId id="265" r:id="rId82"/>
    <p:sldId id="345" r:id="rId83"/>
    <p:sldId id="346" r:id="rId84"/>
    <p:sldId id="266" r:id="rId85"/>
    <p:sldId id="261" r:id="rId86"/>
  </p:sldIdLst>
  <p:sldSz cx="9144000" cy="6858000" type="screen4x3"/>
  <p:notesSz cx="7104063" cy="10234613"/>
  <p:custDataLst>
    <p:tags r:id="rId8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188239"/>
    <a:srgbClr val="3FCD5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a:p>
        </p:txBody>
      </p:sp>
    </p:spTree>
    <p:extLst>
      <p:ext uri="{BB962C8B-B14F-4D97-AF65-F5344CB8AC3E}">
        <p14:creationId xmlns:p14="http://schemas.microsoft.com/office/powerpoint/2010/main" val="131803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10528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49</a:t>
            </a:fld>
            <a:endParaRPr lang="el-GR"/>
          </a:p>
        </p:txBody>
      </p:sp>
    </p:spTree>
    <p:extLst>
      <p:ext uri="{BB962C8B-B14F-4D97-AF65-F5344CB8AC3E}">
        <p14:creationId xmlns:p14="http://schemas.microsoft.com/office/powerpoint/2010/main" val="204251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76</a:t>
            </a:fld>
            <a:endParaRPr lang="el-GR"/>
          </a:p>
        </p:txBody>
      </p:sp>
    </p:spTree>
    <p:extLst>
      <p:ext uri="{BB962C8B-B14F-4D97-AF65-F5344CB8AC3E}">
        <p14:creationId xmlns:p14="http://schemas.microsoft.com/office/powerpoint/2010/main" val="184058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buClr>
                <a:srgbClr val="004A82"/>
              </a:buClr>
              <a:defRPr sz="2400"/>
            </a:lvl1pPr>
            <a:lvl2pPr marL="742950" indent="-285750">
              <a:buClr>
                <a:srgbClr val="004A82"/>
              </a:buClr>
              <a:buFont typeface="Courier New" panose="02070309020205020404" pitchFamily="49" charset="0"/>
              <a:buChar char="o"/>
              <a:defRPr sz="2200"/>
            </a:lvl2pPr>
            <a:lvl3pPr marL="1143000" indent="-228600">
              <a:buClr>
                <a:srgbClr val="004A82"/>
              </a:buClr>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Polar_bond#mediaviewer/File:Water-3D-balls.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commons.wikimedia.org/wiki/User:Benjah-bmm2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creativecommons.org/licenses/by-nc-sa/3.0/us/" TargetMode="External"/><Relationship Id="rId3" Type="http://schemas.openxmlformats.org/officeDocument/2006/relationships/image" Target="../media/image16.png"/><Relationship Id="rId7" Type="http://schemas.openxmlformats.org/officeDocument/2006/relationships/hyperlink" Target="http://chemwiki.ucdavis.edu/@api/deki/files/1184/Oxidation_trend.pn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elix_Wan" TargetMode="External"/><Relationship Id="rId4" Type="http://schemas.openxmlformats.org/officeDocument/2006/relationships/hyperlink" Target="http://commons.wikimedia.org/wiki/File:Transition_metal_oxidation_states_2.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Cellular_respiratio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st-d2l.com/homework/OxNumTu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el.wikipedia.org/wiki/%CE%91%CE%BD%CF%84%CE%B9%CE%B4%CF%81%CE%AC%CF%83%CE%B5%CE%B9%CF%82_%CF%83%CF%8D%CE%BD%CE%B8%CE%B5%CF%83%CE%B7%CF%8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0/0b/Citric_acid_cycle_with_aconitate_2.svg" TargetMode="Externa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Citric_acid_cycle_with_aconitate_2.sv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el.wikipedia.org/wiki/%CE%91%CE%BD%CF%84%CE%B9%CE%B4%CF%81%CE%AC%CF%83%CE%B5%CE%B9%CF%82_%CE%B1%CF%80%CE%BB%CE%AE%CF%82_%CE%B1%CE%BD%CF%84%CE%B9%CE%BA%CE%B1%CF%84%CE%AC%CF%83%CF%84%CE%B1%CF%83%CE%B7%CF%82#cite_note-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Α</a:t>
            </a:r>
            <a:r>
              <a:rPr lang="el-GR" sz="3600" b="1" dirty="0" smtClean="0">
                <a:solidFill>
                  <a:schemeClr val="tx1"/>
                </a:solidFill>
                <a:latin typeface="+mn-lt"/>
              </a:rPr>
              <a:t>νόργανη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a:t>9</a:t>
            </a:r>
            <a:r>
              <a:rPr lang="el-GR" sz="2800" smtClean="0"/>
              <a:t>:</a:t>
            </a:r>
            <a:r>
              <a:rPr lang="en-US" sz="2800" dirty="0" smtClean="0"/>
              <a:t> </a:t>
            </a:r>
            <a:r>
              <a:rPr lang="el-GR" sz="2800" dirty="0" smtClean="0"/>
              <a:t>Οξειδοαναγωγ</a:t>
            </a:r>
            <a:r>
              <a:rPr lang="el-GR" sz="2800" dirty="0"/>
              <a:t>ή</a:t>
            </a:r>
            <a:endParaRPr lang="en-US" sz="2800" dirty="0" smtClean="0"/>
          </a:p>
          <a:p>
            <a:pPr>
              <a:spcBef>
                <a:spcPts val="0"/>
              </a:spcBef>
            </a:pPr>
            <a:r>
              <a:rPr lang="el-GR" sz="2400" dirty="0" smtClean="0"/>
              <a:t>Χριστίνα </a:t>
            </a:r>
            <a:r>
              <a:rPr lang="el-GR" sz="2400" dirty="0" err="1" smtClean="0"/>
              <a:t>Φούντζουλα</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7/11</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a:spcBef>
                <a:spcPts val="2400"/>
              </a:spcBef>
            </a:pPr>
            <a:r>
              <a:rPr lang="el-GR" altLang="el-GR" sz="2800" b="1" dirty="0"/>
              <a:t>Διάβρωση των μετάλλων </a:t>
            </a:r>
          </a:p>
          <a:p>
            <a:pPr lvl="1">
              <a:spcBef>
                <a:spcPts val="2400"/>
              </a:spcBef>
            </a:pPr>
            <a:r>
              <a:rPr lang="pt-BR" altLang="el-GR" sz="2400" dirty="0"/>
              <a:t>2</a:t>
            </a:r>
            <a:r>
              <a:rPr lang="pt-BR" altLang="el-GR" sz="2400" u="sng" dirty="0"/>
              <a:t>Ag</a:t>
            </a:r>
            <a:r>
              <a:rPr lang="pt-BR" altLang="el-GR" sz="2400" dirty="0">
                <a:solidFill>
                  <a:srgbClr val="FF0000"/>
                </a:solidFill>
              </a:rPr>
              <a:t> </a:t>
            </a:r>
            <a:r>
              <a:rPr lang="pt-BR" altLang="el-GR" sz="2400" dirty="0"/>
              <a:t>+ 1/2 O</a:t>
            </a:r>
            <a:r>
              <a:rPr lang="pt-BR" altLang="el-GR" sz="2400" baseline="-25000" dirty="0"/>
              <a:t>2</a:t>
            </a:r>
            <a:r>
              <a:rPr lang="pt-BR" altLang="el-GR" sz="2400" dirty="0"/>
              <a:t> + H</a:t>
            </a:r>
            <a:r>
              <a:rPr lang="pt-BR" altLang="el-GR" sz="2400" baseline="-25000" dirty="0"/>
              <a:t>2</a:t>
            </a:r>
            <a:r>
              <a:rPr lang="pt-BR" altLang="el-GR" sz="2400" dirty="0"/>
              <a:t>S → Ag</a:t>
            </a:r>
            <a:r>
              <a:rPr lang="pt-BR" altLang="el-GR" sz="2400" baseline="-25000" dirty="0"/>
              <a:t>2</a:t>
            </a:r>
            <a:r>
              <a:rPr lang="pt-BR" altLang="el-GR" sz="2400" dirty="0"/>
              <a:t>S + </a:t>
            </a:r>
            <a:r>
              <a:rPr lang="pt-BR" altLang="el-GR" sz="2400" dirty="0" smtClean="0"/>
              <a:t>H</a:t>
            </a:r>
            <a:r>
              <a:rPr lang="pt-BR" altLang="el-GR" sz="2400" baseline="-25000" dirty="0" smtClean="0"/>
              <a:t>2</a:t>
            </a:r>
            <a:r>
              <a:rPr lang="pt-BR" altLang="el-GR" sz="2400" dirty="0" smtClean="0"/>
              <a:t>O</a:t>
            </a:r>
            <a:endParaRPr lang="el-GR" altLang="el-GR" sz="2400" dirty="0"/>
          </a:p>
          <a:p>
            <a:pPr lvl="1">
              <a:spcBef>
                <a:spcPts val="2400"/>
              </a:spcBef>
            </a:pPr>
            <a:r>
              <a:rPr lang="en-US" altLang="el-GR" sz="2400" dirty="0"/>
              <a:t>4</a:t>
            </a:r>
            <a:r>
              <a:rPr lang="en-US" altLang="el-GR" sz="2400" u="sng" dirty="0"/>
              <a:t>Fe </a:t>
            </a:r>
            <a:r>
              <a:rPr lang="en-US" altLang="el-GR" sz="2400" dirty="0"/>
              <a:t>+ 3O</a:t>
            </a:r>
            <a:r>
              <a:rPr lang="en-US" altLang="el-GR" sz="2400" baseline="-25000" dirty="0"/>
              <a:t>2</a:t>
            </a:r>
            <a:r>
              <a:rPr lang="en-US" altLang="el-GR" sz="2400" dirty="0"/>
              <a:t> + xH</a:t>
            </a:r>
            <a:r>
              <a:rPr lang="en-US" altLang="el-GR" sz="2400" baseline="-25000" dirty="0"/>
              <a:t>2</a:t>
            </a:r>
            <a:r>
              <a:rPr lang="en-US" altLang="el-GR" sz="2400" dirty="0"/>
              <a:t>O → </a:t>
            </a:r>
            <a:r>
              <a:rPr lang="en-US" altLang="el-GR" sz="2400" dirty="0" smtClean="0"/>
              <a:t>2Fe</a:t>
            </a:r>
            <a:r>
              <a:rPr lang="en-US" altLang="el-GR" sz="2400" baseline="-25000" dirty="0" smtClean="0"/>
              <a:t>2</a:t>
            </a:r>
            <a:r>
              <a:rPr lang="en-US" altLang="el-GR" sz="2400" dirty="0" smtClean="0"/>
              <a:t>O</a:t>
            </a:r>
            <a:r>
              <a:rPr lang="en-US" altLang="el-GR" sz="2400" baseline="-25000" dirty="0" smtClean="0"/>
              <a:t>3</a:t>
            </a:r>
            <a:r>
              <a:rPr lang="en-US" altLang="el-GR" sz="2400" dirty="0" smtClean="0"/>
              <a:t>.xH</a:t>
            </a:r>
            <a:r>
              <a:rPr lang="en-US" altLang="el-GR" sz="2400" baseline="-25000" dirty="0" smtClean="0"/>
              <a:t>2</a:t>
            </a:r>
            <a:r>
              <a:rPr lang="en-US" altLang="el-GR" sz="2400" dirty="0" smtClean="0"/>
              <a:t>O</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90026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8/11</a:t>
            </a:r>
            <a:endParaRPr lang="el-GR" dirty="0"/>
          </a:p>
        </p:txBody>
      </p:sp>
      <p:sp>
        <p:nvSpPr>
          <p:cNvPr id="3" name="Θέση περιεχομένου 2"/>
          <p:cNvSpPr>
            <a:spLocks noGrp="1"/>
          </p:cNvSpPr>
          <p:nvPr>
            <p:ph idx="1"/>
          </p:nvPr>
        </p:nvSpPr>
        <p:spPr>
          <a:xfrm>
            <a:off x="457200" y="1196752"/>
            <a:ext cx="8229600" cy="5472608"/>
          </a:xfrm>
        </p:spPr>
        <p:txBody>
          <a:bodyPr>
            <a:normAutofit/>
          </a:bodyPr>
          <a:lstStyle/>
          <a:p>
            <a:r>
              <a:rPr lang="el-GR" altLang="el-GR" b="1" dirty="0"/>
              <a:t>Καύσεις</a:t>
            </a:r>
            <a:endParaRPr lang="en-US" altLang="el-GR" b="1" dirty="0"/>
          </a:p>
          <a:p>
            <a:pPr lvl="1"/>
            <a:r>
              <a:rPr lang="el-GR" altLang="el-GR" sz="2400" dirty="0" smtClean="0"/>
              <a:t>Όταν </a:t>
            </a:r>
            <a:r>
              <a:rPr lang="el-GR" altLang="el-GR" sz="2400" dirty="0"/>
              <a:t>το ξύλο καίγεται προς παραγωγή ενέργειας, η </a:t>
            </a:r>
            <a:r>
              <a:rPr lang="el-GR" altLang="el-GR" sz="2400" dirty="0" err="1"/>
              <a:t>οξειδοαναγωγική</a:t>
            </a:r>
            <a:r>
              <a:rPr lang="el-GR" altLang="el-GR" sz="2400" dirty="0"/>
              <a:t> αντίδραση είναι</a:t>
            </a:r>
            <a:r>
              <a:rPr lang="el-GR" altLang="el-GR" sz="2400" dirty="0" smtClean="0"/>
              <a:t>:</a:t>
            </a:r>
            <a:endParaRPr lang="el-GR" altLang="el-GR" sz="2400" dirty="0"/>
          </a:p>
          <a:p>
            <a:pPr algn="ctr">
              <a:buFontTx/>
              <a:buNone/>
            </a:pPr>
            <a:r>
              <a:rPr lang="el-GR" altLang="el-GR" dirty="0"/>
              <a:t>(</a:t>
            </a:r>
            <a:r>
              <a:rPr lang="en-US" altLang="el-GR" dirty="0"/>
              <a:t>CH</a:t>
            </a:r>
            <a:r>
              <a:rPr lang="en-US" altLang="el-GR" baseline="-25000" dirty="0"/>
              <a:t>2</a:t>
            </a:r>
            <a:r>
              <a:rPr lang="en-US" altLang="el-GR" dirty="0"/>
              <a:t>O</a:t>
            </a:r>
            <a:r>
              <a:rPr lang="el-GR" altLang="el-GR" dirty="0"/>
              <a:t>)</a:t>
            </a:r>
            <a:r>
              <a:rPr lang="en-US" altLang="el-GR" dirty="0"/>
              <a:t>n + nO</a:t>
            </a:r>
            <a:r>
              <a:rPr lang="en-US" altLang="el-GR" baseline="-25000" dirty="0"/>
              <a:t>2</a:t>
            </a:r>
            <a:r>
              <a:rPr lang="en-US" altLang="el-GR" dirty="0"/>
              <a:t> </a:t>
            </a:r>
            <a:r>
              <a:rPr lang="el-GR" altLang="el-GR" dirty="0">
                <a:latin typeface="Calibri" panose="020F0502020204030204" pitchFamily="34" charset="0"/>
              </a:rPr>
              <a:t>→</a:t>
            </a:r>
            <a:r>
              <a:rPr lang="el-GR" altLang="el-GR" dirty="0" smtClean="0"/>
              <a:t> </a:t>
            </a:r>
            <a:r>
              <a:rPr lang="en-US" altLang="el-GR" dirty="0" smtClean="0"/>
              <a:t>nCO</a:t>
            </a:r>
            <a:r>
              <a:rPr lang="en-US" altLang="el-GR" baseline="-25000" dirty="0" smtClean="0"/>
              <a:t>2</a:t>
            </a:r>
            <a:r>
              <a:rPr lang="en-US" altLang="el-GR" dirty="0" smtClean="0"/>
              <a:t> </a:t>
            </a:r>
            <a:r>
              <a:rPr lang="en-US" altLang="el-GR" dirty="0"/>
              <a:t>+ </a:t>
            </a:r>
            <a:r>
              <a:rPr lang="en-US" altLang="el-GR" dirty="0" smtClean="0"/>
              <a:t>nH</a:t>
            </a:r>
            <a:r>
              <a:rPr lang="en-US" altLang="el-GR" baseline="-25000" dirty="0" smtClean="0"/>
              <a:t>2</a:t>
            </a:r>
            <a:r>
              <a:rPr lang="en-US" altLang="el-GR" dirty="0" smtClean="0"/>
              <a:t>O</a:t>
            </a:r>
            <a:endParaRPr lang="el-GR" altLang="el-GR" dirty="0"/>
          </a:p>
          <a:p>
            <a:pPr marL="1257300" lvl="2" indent="-342900">
              <a:buFont typeface="+mj-lt"/>
              <a:buAutoNum type="alphaLcPeriod"/>
            </a:pPr>
            <a:r>
              <a:rPr lang="el-GR" altLang="el-GR" sz="2400" dirty="0" smtClean="0"/>
              <a:t>Το </a:t>
            </a:r>
            <a:r>
              <a:rPr lang="el-GR" altLang="el-GR" sz="2400" dirty="0"/>
              <a:t>άτομο του οξυγόνου ανάγεται</a:t>
            </a:r>
            <a:endParaRPr lang="en-US" altLang="el-GR" sz="2400" dirty="0"/>
          </a:p>
          <a:p>
            <a:pPr marL="1257300" lvl="2" indent="-342900">
              <a:buFont typeface="+mj-lt"/>
              <a:buAutoNum type="alphaLcPeriod"/>
            </a:pPr>
            <a:r>
              <a:rPr lang="el-GR" altLang="el-GR" sz="2400" dirty="0" smtClean="0"/>
              <a:t>Το </a:t>
            </a:r>
            <a:r>
              <a:rPr lang="el-GR" altLang="el-GR" sz="2400" dirty="0"/>
              <a:t>άτομο του άνθρακα </a:t>
            </a:r>
            <a:r>
              <a:rPr lang="el-GR" altLang="el-GR" sz="2400" dirty="0" smtClean="0"/>
              <a:t>οξειδώνεται</a:t>
            </a:r>
            <a:endParaRPr lang="el-GR" altLang="el-GR" sz="2400" dirty="0"/>
          </a:p>
          <a:p>
            <a:pPr lvl="1"/>
            <a:r>
              <a:rPr lang="el-GR" altLang="el-GR" sz="2400" dirty="0" smtClean="0"/>
              <a:t>Όταν </a:t>
            </a:r>
            <a:r>
              <a:rPr lang="el-GR" altLang="el-GR" sz="2400" dirty="0"/>
              <a:t>η βενζίνη καίγεται προς παραγωγή ενέργειας, η </a:t>
            </a:r>
            <a:r>
              <a:rPr lang="el-GR" altLang="el-GR" sz="2400" dirty="0" err="1"/>
              <a:t>οξειδοαναγωγική</a:t>
            </a:r>
            <a:r>
              <a:rPr lang="el-GR" altLang="el-GR" sz="2400" dirty="0"/>
              <a:t> αντίδραση είναι:</a:t>
            </a:r>
          </a:p>
          <a:p>
            <a:pPr algn="ctr">
              <a:buFontTx/>
              <a:buNone/>
            </a:pPr>
            <a:r>
              <a:rPr lang="en-US" altLang="el-GR" dirty="0"/>
              <a:t>C</a:t>
            </a:r>
            <a:r>
              <a:rPr lang="en-US" altLang="el-GR" baseline="-25000" dirty="0"/>
              <a:t>7</a:t>
            </a:r>
            <a:r>
              <a:rPr lang="en-US" altLang="el-GR" dirty="0"/>
              <a:t>H</a:t>
            </a:r>
            <a:r>
              <a:rPr lang="en-US" altLang="el-GR" baseline="-25000" dirty="0"/>
              <a:t>12</a:t>
            </a:r>
            <a:r>
              <a:rPr lang="en-US" altLang="el-GR" dirty="0"/>
              <a:t> + 11O</a:t>
            </a:r>
            <a:r>
              <a:rPr lang="en-US" altLang="el-GR" baseline="-25000" dirty="0"/>
              <a:t>2</a:t>
            </a:r>
            <a:r>
              <a:rPr lang="en-US" altLang="el-GR" dirty="0"/>
              <a:t> </a:t>
            </a:r>
            <a:r>
              <a:rPr lang="el-GR" altLang="el-GR" dirty="0" smtClean="0">
                <a:latin typeface="Calibri" panose="020F0502020204030204" pitchFamily="34" charset="0"/>
              </a:rPr>
              <a:t>→</a:t>
            </a:r>
            <a:r>
              <a:rPr lang="en-US" altLang="el-GR" dirty="0" smtClean="0"/>
              <a:t>7CO</a:t>
            </a:r>
            <a:r>
              <a:rPr lang="en-US" altLang="el-GR" baseline="-25000" dirty="0" smtClean="0"/>
              <a:t>2</a:t>
            </a:r>
            <a:r>
              <a:rPr lang="en-US" altLang="el-GR" dirty="0" smtClean="0"/>
              <a:t> </a:t>
            </a:r>
            <a:r>
              <a:rPr lang="en-US" altLang="el-GR" dirty="0"/>
              <a:t>+ </a:t>
            </a:r>
            <a:r>
              <a:rPr lang="en-US" altLang="el-GR" dirty="0" smtClean="0"/>
              <a:t>8H</a:t>
            </a:r>
            <a:r>
              <a:rPr lang="en-US" altLang="el-GR" baseline="-25000" dirty="0" smtClean="0"/>
              <a:t>2</a:t>
            </a:r>
            <a:r>
              <a:rPr lang="en-US" altLang="el-GR" dirty="0" smtClean="0"/>
              <a:t>O</a:t>
            </a:r>
            <a:endParaRPr lang="el-GR" altLang="el-GR" b="1" dirty="0"/>
          </a:p>
          <a:p>
            <a:pPr lvl="2">
              <a:buFont typeface="+mj-lt"/>
              <a:buAutoNum type="alphaLcPeriod"/>
            </a:pPr>
            <a:r>
              <a:rPr lang="el-GR" altLang="el-GR" sz="2400" dirty="0" smtClean="0"/>
              <a:t>Το </a:t>
            </a:r>
            <a:r>
              <a:rPr lang="el-GR" altLang="el-GR" sz="2400" dirty="0"/>
              <a:t>άτομο του οξυγόνου ανάγεται</a:t>
            </a:r>
            <a:endParaRPr lang="en-US" altLang="el-GR" sz="2400" dirty="0"/>
          </a:p>
          <a:p>
            <a:pPr lvl="2">
              <a:buFont typeface="+mj-lt"/>
              <a:buAutoNum type="alphaLcPeriod"/>
            </a:pPr>
            <a:r>
              <a:rPr lang="el-GR" altLang="el-GR" sz="2400" dirty="0" smtClean="0"/>
              <a:t>Το </a:t>
            </a:r>
            <a:r>
              <a:rPr lang="el-GR" altLang="el-GR" sz="2400" dirty="0"/>
              <a:t>άτομο του άνθρακα οξειδώνεται</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75688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9/11</a:t>
            </a:r>
            <a:endParaRPr lang="el-GR" dirty="0"/>
          </a:p>
        </p:txBody>
      </p:sp>
      <p:sp>
        <p:nvSpPr>
          <p:cNvPr id="3" name="Θέση περιεχομένου 2"/>
          <p:cNvSpPr>
            <a:spLocks noGrp="1"/>
          </p:cNvSpPr>
          <p:nvPr>
            <p:ph idx="1"/>
          </p:nvPr>
        </p:nvSpPr>
        <p:spPr/>
        <p:txBody>
          <a:bodyPr>
            <a:normAutofit/>
          </a:bodyPr>
          <a:lstStyle/>
          <a:p>
            <a:r>
              <a:rPr lang="el-GR" altLang="el-GR" b="1" dirty="0"/>
              <a:t>Λεύκανση των </a:t>
            </a:r>
            <a:r>
              <a:rPr lang="el-GR" altLang="el-GR" b="1" dirty="0" smtClean="0"/>
              <a:t>υφασμάτων</a:t>
            </a:r>
            <a:endParaRPr lang="el-GR" altLang="el-GR" b="1" dirty="0"/>
          </a:p>
          <a:p>
            <a:pPr lvl="1"/>
            <a:r>
              <a:rPr lang="el-GR" altLang="el-GR" sz="2400" dirty="0" smtClean="0"/>
              <a:t>Λευκαντικά </a:t>
            </a:r>
            <a:r>
              <a:rPr lang="el-GR" altLang="el-GR" sz="2400" dirty="0"/>
              <a:t>όπως το </a:t>
            </a:r>
            <a:r>
              <a:rPr lang="el-GR" altLang="el-GR" sz="2400" dirty="0" err="1"/>
              <a:t>υποχλωριώδες</a:t>
            </a:r>
            <a:r>
              <a:rPr lang="el-GR" altLang="el-GR" sz="2400" dirty="0"/>
              <a:t> νάτριο (</a:t>
            </a:r>
            <a:r>
              <a:rPr lang="el-GR" altLang="el-GR" sz="2400" dirty="0" err="1"/>
              <a:t>NaOCl</a:t>
            </a:r>
            <a:r>
              <a:rPr lang="el-GR" altLang="el-GR" sz="2400" dirty="0"/>
              <a:t>) ή το υπεροξείδιο του υδρογόνου επιτυγχάνουν αποχρωματισμό μέσω </a:t>
            </a:r>
            <a:r>
              <a:rPr lang="el-GR" altLang="el-GR" sz="2400" dirty="0" err="1"/>
              <a:t>οξειδοαναγωγικών</a:t>
            </a:r>
            <a:r>
              <a:rPr lang="el-GR" altLang="el-GR" sz="2400" dirty="0"/>
              <a:t> αντιδράσεων:</a:t>
            </a:r>
          </a:p>
          <a:p>
            <a:pPr algn="ctr">
              <a:buFontTx/>
              <a:buNone/>
            </a:pPr>
            <a:r>
              <a:rPr lang="el-GR" altLang="el-GR" dirty="0" err="1"/>
              <a:t>OCl</a:t>
            </a:r>
            <a:r>
              <a:rPr lang="el-GR" altLang="el-GR" baseline="30000" dirty="0"/>
              <a:t>-</a:t>
            </a:r>
            <a:r>
              <a:rPr lang="el-GR" altLang="el-GR" dirty="0"/>
              <a:t> + 2e + H</a:t>
            </a:r>
            <a:r>
              <a:rPr lang="el-GR" altLang="el-GR" baseline="-25000" dirty="0"/>
              <a:t>2</a:t>
            </a:r>
            <a:r>
              <a:rPr lang="el-GR" altLang="el-GR" dirty="0"/>
              <a:t>O → </a:t>
            </a:r>
            <a:r>
              <a:rPr lang="el-GR" altLang="el-GR" dirty="0" err="1"/>
              <a:t>Cl</a:t>
            </a:r>
            <a:r>
              <a:rPr lang="el-GR" altLang="el-GR" baseline="30000" dirty="0"/>
              <a:t>-</a:t>
            </a:r>
            <a:r>
              <a:rPr lang="el-GR" altLang="el-GR" dirty="0"/>
              <a:t> + </a:t>
            </a:r>
            <a:r>
              <a:rPr lang="el-GR" altLang="el-GR" dirty="0" smtClean="0"/>
              <a:t>2OH</a:t>
            </a:r>
            <a:r>
              <a:rPr lang="el-GR" altLang="el-GR" baseline="30000" dirty="0" smtClean="0"/>
              <a:t>-</a:t>
            </a:r>
            <a:endParaRPr lang="el-GR" altLang="el-GR" dirty="0"/>
          </a:p>
          <a:p>
            <a:pPr marL="355600" indent="0">
              <a:buFontTx/>
              <a:buNone/>
            </a:pPr>
            <a:r>
              <a:rPr lang="el-GR" altLang="el-GR" dirty="0" smtClean="0"/>
              <a:t>Το </a:t>
            </a:r>
            <a:r>
              <a:rPr lang="el-GR" altLang="el-GR" dirty="0" err="1"/>
              <a:t>υποχλωριώδες</a:t>
            </a:r>
            <a:r>
              <a:rPr lang="el-GR" altLang="el-GR" dirty="0"/>
              <a:t> ανιόν ανάγεται προς ιόντα χλωρίου αποσπώντας ηλεκτρόνια από το έγχρωμο υλικό ενώ ταυτόχρονα τα ιόντα υδροξυλίου δημιουργούν βασικό διάλυμα, αποχρωματίζοντας έτσι το ρούχο.</a:t>
            </a:r>
            <a:endParaRPr lang="en-US"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08554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10/11</a:t>
            </a:r>
            <a:endParaRPr lang="el-GR" dirty="0"/>
          </a:p>
        </p:txBody>
      </p:sp>
      <p:sp>
        <p:nvSpPr>
          <p:cNvPr id="3" name="Θέση περιεχομένου 2"/>
          <p:cNvSpPr>
            <a:spLocks noGrp="1"/>
          </p:cNvSpPr>
          <p:nvPr>
            <p:ph idx="1"/>
          </p:nvPr>
        </p:nvSpPr>
        <p:spPr/>
        <p:txBody>
          <a:bodyPr/>
          <a:lstStyle/>
          <a:p>
            <a:r>
              <a:rPr lang="el-GR" dirty="0"/>
              <a:t>Επεξεργασία αποβλήτων </a:t>
            </a:r>
          </a:p>
          <a:p>
            <a:pPr marL="0" indent="0">
              <a:buNone/>
            </a:pPr>
            <a:r>
              <a:rPr lang="el-GR" dirty="0" smtClean="0"/>
              <a:t>Οξειδωτικά </a:t>
            </a:r>
            <a:r>
              <a:rPr lang="el-GR" dirty="0"/>
              <a:t>µ</a:t>
            </a:r>
            <a:r>
              <a:rPr lang="el-GR" dirty="0" err="1"/>
              <a:t>έσα</a:t>
            </a:r>
            <a:r>
              <a:rPr lang="el-GR" dirty="0"/>
              <a:t> που </a:t>
            </a:r>
            <a:r>
              <a:rPr lang="el-GR" dirty="0" err="1"/>
              <a:t>χρησιµοποιούνται</a:t>
            </a:r>
            <a:r>
              <a:rPr lang="el-GR" dirty="0"/>
              <a:t>:</a:t>
            </a:r>
          </a:p>
          <a:p>
            <a:pPr lvl="1"/>
            <a:r>
              <a:rPr lang="el-GR" dirty="0" smtClean="0"/>
              <a:t>Αέριο </a:t>
            </a:r>
            <a:r>
              <a:rPr lang="el-GR" dirty="0"/>
              <a:t>χλώριο και </a:t>
            </a:r>
            <a:r>
              <a:rPr lang="el-GR" dirty="0" err="1"/>
              <a:t>υποχλωριώδη</a:t>
            </a:r>
            <a:r>
              <a:rPr lang="el-GR" dirty="0"/>
              <a:t> άλατα,</a:t>
            </a:r>
          </a:p>
          <a:p>
            <a:pPr lvl="1"/>
            <a:r>
              <a:rPr lang="el-GR" dirty="0" smtClean="0"/>
              <a:t>Υπεροξείδιο </a:t>
            </a:r>
            <a:r>
              <a:rPr lang="el-GR" dirty="0"/>
              <a:t>του υδρογόνου,</a:t>
            </a:r>
          </a:p>
          <a:p>
            <a:pPr lvl="1"/>
            <a:r>
              <a:rPr lang="el-GR" dirty="0" smtClean="0"/>
              <a:t>Υπερμαγγανικό </a:t>
            </a:r>
            <a:r>
              <a:rPr lang="el-GR" dirty="0"/>
              <a:t>κάλιο</a:t>
            </a:r>
          </a:p>
          <a:p>
            <a:pPr lvl="1"/>
            <a:r>
              <a:rPr lang="el-GR" dirty="0" smtClean="0"/>
              <a:t>Οξυγόνο</a:t>
            </a:r>
            <a:r>
              <a:rPr lang="el-GR" dirty="0"/>
              <a:t>,</a:t>
            </a:r>
          </a:p>
          <a:p>
            <a:pPr lvl="1"/>
            <a:r>
              <a:rPr lang="el-GR" dirty="0" smtClean="0"/>
              <a:t>Όζον</a:t>
            </a:r>
            <a:r>
              <a:rPr lang="el-GR" dirty="0"/>
              <a:t>,</a:t>
            </a:r>
          </a:p>
          <a:p>
            <a:pPr lvl="1"/>
            <a:r>
              <a:rPr lang="el-GR" dirty="0" smtClean="0"/>
              <a:t>Αντιδραστήριο </a:t>
            </a:r>
            <a:r>
              <a:rPr lang="el-GR" dirty="0" err="1"/>
              <a:t>Fenton</a:t>
            </a:r>
            <a:r>
              <a:rPr lang="el-GR" dirty="0"/>
              <a:t> 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40527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11/11</a:t>
            </a:r>
            <a:endParaRPr lang="el-GR" dirty="0"/>
          </a:p>
        </p:txBody>
      </p:sp>
      <p:sp>
        <p:nvSpPr>
          <p:cNvPr id="3" name="Θέση περιεχομένου 2"/>
          <p:cNvSpPr>
            <a:spLocks noGrp="1"/>
          </p:cNvSpPr>
          <p:nvPr>
            <p:ph idx="1"/>
          </p:nvPr>
        </p:nvSpPr>
        <p:spPr/>
        <p:txBody>
          <a:bodyPr/>
          <a:lstStyle/>
          <a:p>
            <a:r>
              <a:rPr lang="el-GR" altLang="el-GR" b="1" dirty="0"/>
              <a:t>Ηλεκτροχημεία </a:t>
            </a:r>
          </a:p>
          <a:p>
            <a:pPr lvl="1" indent="-342900"/>
            <a:r>
              <a:rPr lang="el-GR" altLang="el-GR" b="1" dirty="0"/>
              <a:t>ηλεκτροχημικό ή γαλβανικό στοιχείο </a:t>
            </a:r>
            <a:r>
              <a:rPr lang="el-GR" altLang="el-GR" dirty="0"/>
              <a:t>(παραγωγή ηλεκτρικού ρεύματος)</a:t>
            </a:r>
          </a:p>
          <a:p>
            <a:pPr lvl="1">
              <a:buFontTx/>
              <a:buNone/>
            </a:pPr>
            <a:r>
              <a:rPr lang="el-GR" altLang="el-GR" dirty="0" smtClean="0"/>
              <a:t>(</a:t>
            </a:r>
            <a:r>
              <a:rPr lang="el-GR" altLang="el-GR" dirty="0"/>
              <a:t>συσσωρευτές μολύβδου, ξηρά στοιχεία </a:t>
            </a:r>
            <a:r>
              <a:rPr lang="el-GR" altLang="el-GR" dirty="0" err="1"/>
              <a:t>Leclancè</a:t>
            </a:r>
            <a:r>
              <a:rPr lang="el-GR" altLang="el-GR" dirty="0"/>
              <a:t>, αλκαλικές μπαταρίες</a:t>
            </a:r>
            <a:r>
              <a:rPr lang="el-GR" altLang="el-GR" dirty="0" smtClean="0"/>
              <a:t>)</a:t>
            </a:r>
            <a:r>
              <a:rPr lang="en-US" altLang="el-GR" dirty="0" smtClean="0"/>
              <a:t>.</a:t>
            </a:r>
            <a:endParaRPr lang="el-GR" altLang="el-GR" dirty="0"/>
          </a:p>
          <a:p>
            <a:pPr lvl="1" indent="-342900"/>
            <a:r>
              <a:rPr lang="el-GR" altLang="el-GR" b="1" dirty="0"/>
              <a:t>ηλεκτρολυτικό στοιχείο </a:t>
            </a:r>
            <a:r>
              <a:rPr lang="el-GR" altLang="el-GR" dirty="0"/>
              <a:t>(χρήση ηλεκτρικού ρεύματος)</a:t>
            </a:r>
          </a:p>
          <a:p>
            <a:pPr lvl="1">
              <a:buFontTx/>
              <a:buNone/>
            </a:pPr>
            <a:r>
              <a:rPr lang="el-GR" altLang="el-GR" dirty="0" smtClean="0"/>
              <a:t>(</a:t>
            </a:r>
            <a:r>
              <a:rPr lang="el-GR" altLang="el-GR" dirty="0" err="1"/>
              <a:t>Ηλεκτραπόκτηση</a:t>
            </a:r>
            <a:r>
              <a:rPr lang="el-GR" altLang="el-GR" dirty="0"/>
              <a:t>, καθοδική προστασία, επιμετάλλωση</a:t>
            </a:r>
            <a:r>
              <a:rPr lang="el-GR" altLang="el-GR" dirty="0" smtClean="0"/>
              <a:t>)</a:t>
            </a:r>
            <a:r>
              <a:rPr lang="en-US" altLang="el-GR" dirty="0" smtClean="0"/>
              <a:t>.</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93346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Οξειδοαναγωγικ</a:t>
            </a:r>
            <a:r>
              <a:rPr lang="el-GR" dirty="0" err="1"/>
              <a:t>έ</a:t>
            </a:r>
            <a:r>
              <a:rPr lang="el-GR" dirty="0" err="1" smtClean="0"/>
              <a:t>ς</a:t>
            </a:r>
            <a:r>
              <a:rPr lang="el-GR" dirty="0" smtClean="0"/>
              <a:t> αντιδράσεις μεταφοράς ηλεκτρονίων </a:t>
            </a:r>
            <a:r>
              <a:rPr lang="el-GR" sz="3600" b="0" dirty="0" smtClean="0"/>
              <a:t>1/3</a:t>
            </a:r>
            <a:endParaRPr lang="el-GR" sz="3600" b="0" dirty="0"/>
          </a:p>
        </p:txBody>
      </p:sp>
      <p:sp>
        <p:nvSpPr>
          <p:cNvPr id="3" name="Θέση περιεχομένου 2"/>
          <p:cNvSpPr>
            <a:spLocks noGrp="1"/>
          </p:cNvSpPr>
          <p:nvPr>
            <p:ph idx="1"/>
          </p:nvPr>
        </p:nvSpPr>
        <p:spPr/>
        <p:txBody>
          <a:bodyPr/>
          <a:lstStyle/>
          <a:p>
            <a:pPr marL="0" indent="0">
              <a:buNone/>
            </a:pPr>
            <a:r>
              <a:rPr lang="el-GR" altLang="el-GR" b="1" dirty="0"/>
              <a:t>Κατά την αντίδραση ανάμεσα σε κόκκους μεταλλικού ψευδαργύρου (</a:t>
            </a:r>
            <a:r>
              <a:rPr lang="el-GR" altLang="el-GR" b="1" dirty="0" err="1"/>
              <a:t>Zn</a:t>
            </a:r>
            <a:r>
              <a:rPr lang="el-GR" altLang="el-GR" b="1" dirty="0"/>
              <a:t>) και θειικό χαλκό (ΙΙ), CuSO4, σε υδατικό διάλυμα:</a:t>
            </a:r>
            <a:endParaRPr lang="el-GR" altLang="el-GR" dirty="0"/>
          </a:p>
          <a:p>
            <a:pPr>
              <a:buFontTx/>
              <a:buChar char="•"/>
            </a:pPr>
            <a:r>
              <a:rPr lang="el-GR" altLang="el-GR" dirty="0" smtClean="0"/>
              <a:t>ο </a:t>
            </a:r>
            <a:r>
              <a:rPr lang="el-GR" altLang="el-GR" dirty="0"/>
              <a:t>ψευδάργυρος «διαλύεται» και παράγεται μεταλλικός </a:t>
            </a:r>
            <a:r>
              <a:rPr lang="el-GR" altLang="el-GR" dirty="0" smtClean="0"/>
              <a:t>χαλκός</a:t>
            </a:r>
            <a:r>
              <a:rPr lang="en-US" altLang="el-GR" dirty="0"/>
              <a:t>,</a:t>
            </a:r>
            <a:endParaRPr lang="el-GR" altLang="el-GR" dirty="0"/>
          </a:p>
          <a:p>
            <a:pPr>
              <a:buFontTx/>
              <a:buChar char="•"/>
            </a:pPr>
            <a:r>
              <a:rPr lang="el-GR" altLang="el-GR" dirty="0" smtClean="0"/>
              <a:t>το </a:t>
            </a:r>
            <a:r>
              <a:rPr lang="el-GR" altLang="el-GR" dirty="0"/>
              <a:t>διάλυμα χάνει το μπλε χρώμα του, που είναι χαρακτηριστικό των ιόντων του χαλκού (ΙΙ), Cu</a:t>
            </a:r>
            <a:r>
              <a:rPr lang="el-GR" altLang="el-GR" baseline="30000" dirty="0"/>
              <a:t>2+</a:t>
            </a:r>
            <a:r>
              <a:rPr lang="el-GR" altLang="el-GR" dirty="0"/>
              <a:t>, και αποχρωματίζεται.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213617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Οξειδοαναγωγικές</a:t>
            </a:r>
            <a:r>
              <a:rPr lang="el-GR" dirty="0"/>
              <a:t> αντιδράσεις μεταφοράς ηλεκτρονίων </a:t>
            </a:r>
            <a:r>
              <a:rPr lang="el-GR" sz="3600" b="0" dirty="0" smtClean="0"/>
              <a:t>2/3 </a:t>
            </a:r>
            <a:endParaRPr lang="el-GR" dirty="0"/>
          </a:p>
        </p:txBody>
      </p:sp>
      <p:sp>
        <p:nvSpPr>
          <p:cNvPr id="3" name="Θέση περιεχομένου 2"/>
          <p:cNvSpPr>
            <a:spLocks noGrp="1"/>
          </p:cNvSpPr>
          <p:nvPr>
            <p:ph idx="1"/>
          </p:nvPr>
        </p:nvSpPr>
        <p:spPr/>
        <p:txBody>
          <a:bodyPr/>
          <a:lstStyle/>
          <a:p>
            <a:pPr eaLnBrk="0" hangingPunct="0"/>
            <a:r>
              <a:rPr lang="el-GR" altLang="el-GR" dirty="0"/>
              <a:t>Τα άτομα </a:t>
            </a:r>
            <a:r>
              <a:rPr lang="el-GR" altLang="el-GR" dirty="0" err="1"/>
              <a:t>Zn</a:t>
            </a:r>
            <a:r>
              <a:rPr lang="el-GR" altLang="el-GR" dirty="0"/>
              <a:t> αποβάλλουν το καθένα δύο </a:t>
            </a:r>
            <a:r>
              <a:rPr lang="el-GR" altLang="el-GR" dirty="0" smtClean="0"/>
              <a:t>ηλεκτρόνια </a:t>
            </a:r>
            <a:r>
              <a:rPr lang="el-GR" altLang="el-GR" dirty="0"/>
              <a:t>και μετατρέπονται σε ιόντα, </a:t>
            </a:r>
            <a:r>
              <a:rPr lang="el-GR" altLang="el-GR" dirty="0" smtClean="0"/>
              <a:t>που </a:t>
            </a:r>
            <a:r>
              <a:rPr lang="el-GR" altLang="el-GR" dirty="0"/>
              <a:t>περνάνε στο διάλυμα, με </a:t>
            </a:r>
            <a:r>
              <a:rPr lang="el-GR" altLang="el-GR" dirty="0" smtClean="0"/>
              <a:t>αποτέλεσμα τη </a:t>
            </a:r>
            <a:r>
              <a:rPr lang="el-GR" altLang="el-GR" dirty="0"/>
              <a:t>σταδιακή «διάλυση» του μετάλλου: </a:t>
            </a:r>
          </a:p>
          <a:p>
            <a:pPr marL="0" indent="0" algn="ctr" eaLnBrk="0" hangingPunct="0">
              <a:buNone/>
            </a:pPr>
            <a:r>
              <a:rPr lang="el-GR" altLang="el-GR" dirty="0" err="1"/>
              <a:t>Zn</a:t>
            </a:r>
            <a:r>
              <a:rPr lang="el-GR" altLang="el-GR" dirty="0"/>
              <a:t>(s)  </a:t>
            </a:r>
            <a:r>
              <a:rPr lang="el-GR" altLang="el-GR" dirty="0" smtClean="0">
                <a:latin typeface="Calibri" panose="020F0502020204030204" pitchFamily="34" charset="0"/>
              </a:rPr>
              <a:t>→</a:t>
            </a:r>
            <a:r>
              <a:rPr lang="el-GR" altLang="el-GR" dirty="0"/>
              <a:t>  Zn2+(</a:t>
            </a:r>
            <a:r>
              <a:rPr lang="el-GR" altLang="el-GR" dirty="0" err="1"/>
              <a:t>aq</a:t>
            </a:r>
            <a:r>
              <a:rPr lang="el-GR" altLang="el-GR" dirty="0"/>
              <a:t>) + 2e- </a:t>
            </a:r>
            <a:endParaRPr lang="en-US" altLang="el-GR" dirty="0"/>
          </a:p>
          <a:p>
            <a:pPr eaLnBrk="0" hangingPunct="0"/>
            <a:r>
              <a:rPr lang="el-GR" altLang="el-GR" dirty="0" smtClean="0"/>
              <a:t>Τα </a:t>
            </a:r>
            <a:r>
              <a:rPr lang="el-GR" altLang="el-GR" dirty="0" err="1"/>
              <a:t>κατιόντα</a:t>
            </a:r>
            <a:r>
              <a:rPr lang="el-GR" altLang="el-GR" dirty="0"/>
              <a:t> Cu2+ προσλαμβάνουν το </a:t>
            </a:r>
            <a:r>
              <a:rPr lang="el-GR" altLang="el-GR" dirty="0" smtClean="0"/>
              <a:t>καθένα </a:t>
            </a:r>
            <a:r>
              <a:rPr lang="el-GR" altLang="el-GR" dirty="0"/>
              <a:t>δύο ηλεκτρόνια και </a:t>
            </a:r>
            <a:r>
              <a:rPr lang="el-GR" altLang="el-GR" dirty="0" smtClean="0"/>
              <a:t>μετατρέπονται</a:t>
            </a:r>
            <a:r>
              <a:rPr lang="el-GR" altLang="el-GR" dirty="0"/>
              <a:t> σε άτομα χαλκού, που ενώνονται μεταξύ </a:t>
            </a:r>
            <a:r>
              <a:rPr lang="el-GR" altLang="el-GR" dirty="0" smtClean="0"/>
              <a:t>τους </a:t>
            </a:r>
            <a:r>
              <a:rPr lang="el-GR" altLang="el-GR" dirty="0"/>
              <a:t>σχηματίζοντας μεταλλικό χαλκό:</a:t>
            </a:r>
          </a:p>
          <a:p>
            <a:pPr marL="0" indent="0" algn="ctr" eaLnBrk="0" hangingPunct="0">
              <a:buNone/>
            </a:pPr>
            <a:r>
              <a:rPr lang="el-GR" altLang="el-GR" dirty="0"/>
              <a:t>Cu2+(</a:t>
            </a:r>
            <a:r>
              <a:rPr lang="el-GR" altLang="el-GR" dirty="0" err="1"/>
              <a:t>aq</a:t>
            </a:r>
            <a:r>
              <a:rPr lang="el-GR" altLang="el-GR" dirty="0"/>
              <a:t>) + 2e-  </a:t>
            </a:r>
            <a:r>
              <a:rPr lang="el-GR" altLang="el-GR" dirty="0" smtClean="0">
                <a:latin typeface="Calibri" panose="020F0502020204030204" pitchFamily="34" charset="0"/>
              </a:rPr>
              <a:t>→</a:t>
            </a:r>
            <a:r>
              <a:rPr lang="el-GR" altLang="el-GR" dirty="0"/>
              <a:t> </a:t>
            </a:r>
            <a:r>
              <a:rPr lang="el-GR" altLang="el-GR" dirty="0" smtClean="0"/>
              <a:t> </a:t>
            </a:r>
            <a:r>
              <a:rPr lang="el-GR" altLang="el-GR" dirty="0" err="1"/>
              <a:t>Cu</a:t>
            </a:r>
            <a:r>
              <a:rPr lang="el-GR" altLang="el-GR" dirty="0"/>
              <a:t>(s)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987220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Οξειδοαναγωγικές</a:t>
            </a:r>
            <a:r>
              <a:rPr lang="el-GR" dirty="0"/>
              <a:t> αντιδράσεις μεταφοράς ηλεκτρονίων </a:t>
            </a:r>
            <a:r>
              <a:rPr lang="el-GR" sz="3600" b="0" dirty="0" smtClean="0"/>
              <a:t>3/3</a:t>
            </a:r>
            <a:endParaRPr lang="el-GR" dirty="0"/>
          </a:p>
        </p:txBody>
      </p:sp>
      <p:sp>
        <p:nvSpPr>
          <p:cNvPr id="3" name="Θέση περιεχομένου 2"/>
          <p:cNvSpPr>
            <a:spLocks noGrp="1"/>
          </p:cNvSpPr>
          <p:nvPr>
            <p:ph idx="1"/>
          </p:nvPr>
        </p:nvSpPr>
        <p:spPr>
          <a:xfrm>
            <a:off x="457200" y="1196752"/>
            <a:ext cx="8229600" cy="1368152"/>
          </a:xfrm>
        </p:spPr>
        <p:txBody>
          <a:bodyPr/>
          <a:lstStyle/>
          <a:p>
            <a:r>
              <a:rPr lang="el-GR" dirty="0"/>
              <a:t>Η χημική εξίσωση, που περιγράφει συνολικά το φαινόμενο, προκύπτει από την αλγεβρική πρόσθεση των δύο παραπάνω </a:t>
            </a:r>
            <a:r>
              <a:rPr lang="el-GR" dirty="0" err="1"/>
              <a:t>ημιαντιδράσεων</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Picture 5" descr="react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81" y="2636912"/>
            <a:ext cx="7705725" cy="1249362"/>
          </a:xfrm>
          <a:prstGeom prst="rect">
            <a:avLst/>
          </a:prstGeom>
          <a:solidFill>
            <a:srgbClr val="CCFFCC"/>
          </a:solidFill>
        </p:spPr>
      </p:pic>
      <p:sp>
        <p:nvSpPr>
          <p:cNvPr id="6" name="Θέση περιεχομένου 2"/>
          <p:cNvSpPr txBox="1">
            <a:spLocks/>
          </p:cNvSpPr>
          <p:nvPr/>
        </p:nvSpPr>
        <p:spPr>
          <a:xfrm>
            <a:off x="395536" y="4350904"/>
            <a:ext cx="8229600" cy="188640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r>
              <a:rPr lang="el-GR" altLang="el-GR" dirty="0" smtClean="0"/>
              <a:t>ιοντική αντίδραση: </a:t>
            </a:r>
            <a:r>
              <a:rPr lang="el-GR" altLang="el-GR" dirty="0" err="1" smtClean="0"/>
              <a:t>Zn</a:t>
            </a:r>
            <a:r>
              <a:rPr lang="el-GR" altLang="el-GR" baseline="-30000" dirty="0" smtClean="0"/>
              <a:t>(s)</a:t>
            </a:r>
            <a:r>
              <a:rPr lang="el-GR" altLang="el-GR" dirty="0" smtClean="0"/>
              <a:t> + Cu</a:t>
            </a:r>
            <a:r>
              <a:rPr lang="el-GR" altLang="el-GR" baseline="30000" dirty="0" smtClean="0"/>
              <a:t>2+</a:t>
            </a:r>
            <a:r>
              <a:rPr lang="el-GR" altLang="el-GR" baseline="-30000" dirty="0" smtClean="0"/>
              <a:t>(</a:t>
            </a:r>
            <a:r>
              <a:rPr lang="el-GR" altLang="el-GR" baseline="-30000" dirty="0" err="1" smtClean="0"/>
              <a:t>aq</a:t>
            </a:r>
            <a:r>
              <a:rPr lang="el-GR" altLang="el-GR" baseline="-30000" dirty="0" smtClean="0"/>
              <a:t>)</a:t>
            </a:r>
            <a:r>
              <a:rPr lang="el-GR" altLang="el-GR" dirty="0" smtClean="0"/>
              <a:t> </a:t>
            </a:r>
            <a:r>
              <a:rPr lang="el-GR" altLang="el-GR" dirty="0">
                <a:latin typeface="Calibri" panose="020F0502020204030204" pitchFamily="34" charset="0"/>
              </a:rPr>
              <a:t> →</a:t>
            </a:r>
            <a:r>
              <a:rPr lang="el-GR" altLang="el-GR" dirty="0" smtClean="0"/>
              <a:t>  Zn</a:t>
            </a:r>
            <a:r>
              <a:rPr lang="el-GR" altLang="el-GR" baseline="30000" dirty="0" smtClean="0"/>
              <a:t>2+</a:t>
            </a:r>
            <a:r>
              <a:rPr lang="el-GR" altLang="el-GR" baseline="-30000" dirty="0" smtClean="0"/>
              <a:t>(</a:t>
            </a:r>
            <a:r>
              <a:rPr lang="el-GR" altLang="el-GR" baseline="-30000" dirty="0" err="1" smtClean="0"/>
              <a:t>aq</a:t>
            </a:r>
            <a:r>
              <a:rPr lang="el-GR" altLang="el-GR" baseline="-30000" dirty="0" smtClean="0"/>
              <a:t>)</a:t>
            </a:r>
            <a:r>
              <a:rPr lang="el-GR" altLang="el-GR" dirty="0" smtClean="0"/>
              <a:t> + </a:t>
            </a:r>
            <a:r>
              <a:rPr lang="el-GR" altLang="el-GR" dirty="0" err="1" smtClean="0"/>
              <a:t>Cu</a:t>
            </a:r>
            <a:r>
              <a:rPr lang="el-GR" altLang="el-GR" baseline="-30000" dirty="0" smtClean="0"/>
              <a:t>(s)</a:t>
            </a:r>
            <a:r>
              <a:rPr lang="el-GR" altLang="el-GR" dirty="0" smtClean="0"/>
              <a:t> </a:t>
            </a:r>
          </a:p>
          <a:p>
            <a:pPr eaLnBrk="0" hangingPunct="0"/>
            <a:r>
              <a:rPr lang="el-GR" altLang="el-GR" dirty="0" smtClean="0"/>
              <a:t>μοριακή αντίδραση: </a:t>
            </a:r>
            <a:r>
              <a:rPr lang="el-GR" altLang="el-GR" dirty="0" err="1" smtClean="0"/>
              <a:t>Zn</a:t>
            </a:r>
            <a:r>
              <a:rPr lang="el-GR" altLang="el-GR" baseline="-30000" dirty="0" smtClean="0"/>
              <a:t>(s)</a:t>
            </a:r>
            <a:r>
              <a:rPr lang="el-GR" altLang="el-GR" dirty="0" smtClean="0"/>
              <a:t> + CuSO</a:t>
            </a:r>
            <a:r>
              <a:rPr lang="el-GR" altLang="el-GR" baseline="-30000" dirty="0" smtClean="0"/>
              <a:t>4(</a:t>
            </a:r>
            <a:r>
              <a:rPr lang="el-GR" altLang="el-GR" baseline="-30000" dirty="0" err="1" smtClean="0"/>
              <a:t>aq</a:t>
            </a:r>
            <a:r>
              <a:rPr lang="el-GR" altLang="el-GR" baseline="-30000" dirty="0" smtClean="0"/>
              <a:t>)</a:t>
            </a:r>
            <a:r>
              <a:rPr lang="el-GR" altLang="el-GR" dirty="0" smtClean="0"/>
              <a:t>  </a:t>
            </a:r>
            <a:r>
              <a:rPr lang="el-GR" altLang="el-GR" dirty="0" smtClean="0">
                <a:latin typeface="Calibri" panose="020F0502020204030204" pitchFamily="34" charset="0"/>
              </a:rPr>
              <a:t>→</a:t>
            </a:r>
            <a:r>
              <a:rPr lang="el-GR" altLang="el-GR" dirty="0" smtClean="0"/>
              <a:t> ZnSO</a:t>
            </a:r>
            <a:r>
              <a:rPr lang="el-GR" altLang="el-GR" baseline="-30000" dirty="0" smtClean="0"/>
              <a:t>4(</a:t>
            </a:r>
            <a:r>
              <a:rPr lang="el-GR" altLang="el-GR" baseline="-30000" dirty="0" err="1" smtClean="0"/>
              <a:t>aq</a:t>
            </a:r>
            <a:r>
              <a:rPr lang="el-GR" altLang="el-GR" baseline="-30000" dirty="0" smtClean="0"/>
              <a:t>)</a:t>
            </a:r>
            <a:r>
              <a:rPr lang="el-GR" altLang="el-GR" dirty="0" smtClean="0"/>
              <a:t> + </a:t>
            </a:r>
            <a:r>
              <a:rPr lang="el-GR" altLang="el-GR" dirty="0" err="1" smtClean="0"/>
              <a:t>Cu</a:t>
            </a:r>
            <a:r>
              <a:rPr lang="el-GR" altLang="el-GR" baseline="-30000" dirty="0" smtClean="0"/>
              <a:t>(s)</a:t>
            </a:r>
            <a:r>
              <a:rPr lang="el-GR" altLang="el-GR" dirty="0" smtClean="0"/>
              <a:t> </a:t>
            </a:r>
            <a:endParaRPr lang="el-GR" altLang="el-GR" dirty="0"/>
          </a:p>
        </p:txBody>
      </p:sp>
    </p:spTree>
    <p:extLst>
      <p:ext uri="{BB962C8B-B14F-4D97-AF65-F5344CB8AC3E}">
        <p14:creationId xmlns:p14="http://schemas.microsoft.com/office/powerpoint/2010/main" val="124533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Οξειδωτικά και Αναγωγικά </a:t>
            </a:r>
            <a:r>
              <a:rPr lang="el-GR" dirty="0" smtClean="0"/>
              <a:t>σώματα </a:t>
            </a:r>
            <a:r>
              <a:rPr lang="el-GR" sz="3200" b="0" dirty="0" smtClean="0"/>
              <a:t>1/</a:t>
            </a:r>
            <a:r>
              <a:rPr lang="en-US" sz="3200" b="0" dirty="0" smtClean="0"/>
              <a:t>4</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2" descr="http://ict4us.com/r.kuijt/images/en_oxidation_reduct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7910" y="1556792"/>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044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Οξειδωτικά και Αναγωγικά σώματα </a:t>
            </a:r>
            <a:r>
              <a:rPr lang="el-GR" sz="3200" b="0" dirty="0" smtClean="0"/>
              <a:t>2/</a:t>
            </a:r>
            <a:r>
              <a:rPr lang="en-US" sz="3200" b="0" dirty="0" smtClean="0"/>
              <a:t>4</a:t>
            </a:r>
            <a:endParaRPr lang="el-GR" dirty="0"/>
          </a:p>
        </p:txBody>
      </p:sp>
      <p:sp>
        <p:nvSpPr>
          <p:cNvPr id="3" name="Θέση περιεχομένου 2"/>
          <p:cNvSpPr>
            <a:spLocks noGrp="1"/>
          </p:cNvSpPr>
          <p:nvPr>
            <p:ph idx="1"/>
          </p:nvPr>
        </p:nvSpPr>
        <p:spPr>
          <a:xfrm>
            <a:off x="457200" y="1196752"/>
            <a:ext cx="8229600" cy="4248472"/>
          </a:xfrm>
        </p:spPr>
        <p:txBody>
          <a:bodyPr>
            <a:normAutofit/>
          </a:bodyPr>
          <a:lstStyle/>
          <a:p>
            <a:r>
              <a:rPr lang="el-GR" dirty="0"/>
              <a:t>Οι ουσίες (στοιχεία, χημικές ενώσεις ή ιόντα) που προκαλούν την οξείδωση άλλων ουσιών ονομάζονται </a:t>
            </a:r>
            <a:r>
              <a:rPr lang="el-GR" b="1" dirty="0"/>
              <a:t>οξειδωτικά μέσα</a:t>
            </a:r>
            <a:r>
              <a:rPr lang="el-GR" dirty="0"/>
              <a:t> ή </a:t>
            </a:r>
            <a:r>
              <a:rPr lang="el-GR" b="1" dirty="0"/>
              <a:t>απλώς οξειδωτικά</a:t>
            </a:r>
            <a:r>
              <a:rPr lang="el-GR" b="1" dirty="0" smtClean="0"/>
              <a:t>.</a:t>
            </a:r>
            <a:endParaRPr lang="el-GR" b="1" dirty="0"/>
          </a:p>
          <a:p>
            <a:r>
              <a:rPr lang="el-GR" dirty="0"/>
              <a:t>Οι ουσίες (στοιχεία, χημικές ενώσεις ή ιόντα) που προκαλούν την αναγωγή άλλων ουσιών ονομάζονται </a:t>
            </a:r>
            <a:r>
              <a:rPr lang="el-GR" b="1" dirty="0"/>
              <a:t>αναγωγικά μέσα </a:t>
            </a:r>
            <a:r>
              <a:rPr lang="el-GR" dirty="0"/>
              <a:t>ή </a:t>
            </a:r>
            <a:r>
              <a:rPr lang="el-GR" b="1" dirty="0"/>
              <a:t>απλώς </a:t>
            </a:r>
            <a:r>
              <a:rPr lang="el-GR" b="1" dirty="0" smtClean="0"/>
              <a:t>αναγωγικά.</a:t>
            </a:r>
          </a:p>
          <a:p>
            <a:pPr lvl="1"/>
            <a:r>
              <a:rPr lang="el-GR" altLang="el-GR" dirty="0"/>
              <a:t>ένα οξειδωτικό μέσο είναι τόσο ισχυρότερο, όσο </a:t>
            </a:r>
            <a:r>
              <a:rPr lang="el-GR" altLang="el-GR" dirty="0" smtClean="0"/>
              <a:t>μεγαλύτερη είναι </a:t>
            </a:r>
            <a:r>
              <a:rPr lang="el-GR" altLang="el-GR" dirty="0"/>
              <a:t>η τάση του να προσλαμβάνει </a:t>
            </a:r>
            <a:r>
              <a:rPr lang="el-GR" altLang="el-GR" dirty="0" smtClean="0"/>
              <a:t>ηλεκτρόνια</a:t>
            </a:r>
            <a:r>
              <a:rPr lang="en-US" altLang="el-GR" dirty="0" smtClean="0"/>
              <a:t>.</a:t>
            </a:r>
            <a:endParaRPr lang="el-GR" altLang="el-GR" dirty="0"/>
          </a:p>
          <a:p>
            <a:pPr lvl="1"/>
            <a:r>
              <a:rPr lang="el-GR" altLang="el-GR" dirty="0" smtClean="0"/>
              <a:t>ένα </a:t>
            </a:r>
            <a:r>
              <a:rPr lang="el-GR" altLang="el-GR" dirty="0"/>
              <a:t>αναγωγικό μέσο είναι τόσο ισχυρότερο, όσο </a:t>
            </a:r>
            <a:r>
              <a:rPr lang="el-GR" altLang="el-GR" dirty="0" smtClean="0"/>
              <a:t>μεγαλύτερη είναι </a:t>
            </a:r>
            <a:r>
              <a:rPr lang="el-GR" altLang="el-GR" dirty="0"/>
              <a:t>η τάση του να αποβάλλει ηλεκτρόνια.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5" name="Ορθογώνιο 4"/>
          <p:cNvSpPr/>
          <p:nvPr/>
        </p:nvSpPr>
        <p:spPr>
          <a:xfrm>
            <a:off x="251520" y="5177512"/>
            <a:ext cx="7869560" cy="1446550"/>
          </a:xfrm>
          <a:prstGeom prst="rect">
            <a:avLst/>
          </a:prstGeom>
        </p:spPr>
        <p:txBody>
          <a:bodyPr wrap="square">
            <a:spAutoFit/>
          </a:bodyPr>
          <a:lstStyle/>
          <a:p>
            <a:r>
              <a:rPr lang="el-GR" sz="2200" dirty="0" smtClean="0">
                <a:latin typeface="+mn-lt"/>
              </a:rPr>
              <a:t>Σχετική </a:t>
            </a:r>
            <a:r>
              <a:rPr lang="el-GR" sz="2200" dirty="0">
                <a:latin typeface="+mn-lt"/>
              </a:rPr>
              <a:t>ισχύς των διαφόρων οξειδωτικών και των αναγωγικών μέσων μπορεί να μελετηθεί πειραματικά και να εκφραστεί τόσο ποιοτικά μέσω των </a:t>
            </a:r>
            <a:r>
              <a:rPr lang="el-GR" sz="2200" b="1" dirty="0">
                <a:latin typeface="+mn-lt"/>
              </a:rPr>
              <a:t>σειρών</a:t>
            </a:r>
            <a:r>
              <a:rPr lang="el-GR" sz="2200" dirty="0">
                <a:latin typeface="+mn-lt"/>
              </a:rPr>
              <a:t> </a:t>
            </a:r>
            <a:r>
              <a:rPr lang="el-GR" sz="2200" b="1" dirty="0">
                <a:latin typeface="+mn-lt"/>
              </a:rPr>
              <a:t>δραστικότητας των στοιχείων </a:t>
            </a:r>
            <a:r>
              <a:rPr lang="el-GR" sz="2200" dirty="0">
                <a:latin typeface="+mn-lt"/>
              </a:rPr>
              <a:t>όσο και ποσοτικά μέσω του </a:t>
            </a:r>
            <a:r>
              <a:rPr lang="el-GR" sz="2200" b="1" dirty="0">
                <a:latin typeface="+mn-lt"/>
              </a:rPr>
              <a:t>πρότυπου δυναμικού. </a:t>
            </a:r>
          </a:p>
        </p:txBody>
      </p:sp>
    </p:spTree>
    <p:extLst>
      <p:ext uri="{BB962C8B-B14F-4D97-AF65-F5344CB8AC3E}">
        <p14:creationId xmlns:p14="http://schemas.microsoft.com/office/powerpoint/2010/main" val="5953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Οξείδωση- </a:t>
            </a:r>
            <a:r>
              <a:rPr lang="el-GR" dirty="0" smtClean="0"/>
              <a:t>Αναγωγή </a:t>
            </a:r>
            <a:r>
              <a:rPr lang="el-GR" sz="3200" b="0" dirty="0" smtClean="0"/>
              <a:t>1/</a:t>
            </a:r>
            <a:r>
              <a:rPr lang="en-US" sz="3200" b="0" dirty="0" smtClean="0"/>
              <a:t>2</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altLang="el-GR" dirty="0"/>
              <a:t>Οξείδωση είναι η ένωση ενός στοιχείου με το οξυγόνο ή η αφαίρεση υδρογόνου από μία ένωση.</a:t>
            </a:r>
          </a:p>
          <a:p>
            <a:pPr>
              <a:buFontTx/>
              <a:buNone/>
            </a:pPr>
            <a:r>
              <a:rPr lang="el-GR" altLang="el-GR" dirty="0"/>
              <a:t>	Παράδειγμα:</a:t>
            </a:r>
            <a:br>
              <a:rPr lang="el-GR" altLang="el-GR" dirty="0"/>
            </a:br>
            <a:r>
              <a:rPr lang="el-GR" altLang="el-GR" dirty="0"/>
              <a:t>O C οξειδώνεται προς CO</a:t>
            </a:r>
            <a:r>
              <a:rPr lang="el-GR" altLang="el-GR" baseline="-25000" dirty="0"/>
              <a:t>2</a:t>
            </a:r>
            <a:r>
              <a:rPr lang="el-GR" altLang="el-GR" dirty="0"/>
              <a:t> σύμφωνα με την αντίδραση:</a:t>
            </a:r>
            <a:br>
              <a:rPr lang="el-GR" altLang="el-GR" dirty="0"/>
            </a:br>
            <a:r>
              <a:rPr lang="el-GR" altLang="el-GR" b="1" dirty="0"/>
              <a:t>C + O</a:t>
            </a:r>
            <a:r>
              <a:rPr lang="el-GR" altLang="el-GR" b="1" baseline="-25000" dirty="0"/>
              <a:t>2</a:t>
            </a:r>
            <a:r>
              <a:rPr lang="el-GR" altLang="el-GR" b="1" dirty="0"/>
              <a:t> → CO</a:t>
            </a:r>
            <a:r>
              <a:rPr lang="el-GR" altLang="el-GR" b="1" baseline="-25000" dirty="0"/>
              <a:t>2</a:t>
            </a:r>
            <a:r>
              <a:rPr lang="el-GR" altLang="el-GR" b="1" dirty="0"/>
              <a:t> </a:t>
            </a:r>
            <a:r>
              <a:rPr lang="el-GR" altLang="el-GR" dirty="0"/>
              <a:t/>
            </a:r>
            <a:br>
              <a:rPr lang="el-GR" altLang="el-GR" dirty="0"/>
            </a:br>
            <a:r>
              <a:rPr lang="el-GR" altLang="el-GR" dirty="0"/>
              <a:t>Το </a:t>
            </a:r>
            <a:r>
              <a:rPr lang="el-GR" altLang="el-GR" dirty="0" err="1"/>
              <a:t>HCl</a:t>
            </a:r>
            <a:r>
              <a:rPr lang="el-GR" altLang="el-GR" dirty="0"/>
              <a:t> οξειδώνεται προς Cl</a:t>
            </a:r>
            <a:r>
              <a:rPr lang="el-GR" altLang="el-GR" baseline="-25000" dirty="0"/>
              <a:t>2</a:t>
            </a:r>
            <a:r>
              <a:rPr lang="el-GR" altLang="el-GR" dirty="0"/>
              <a:t> σύμφωνα με την αντίδραση:</a:t>
            </a:r>
            <a:br>
              <a:rPr lang="el-GR" altLang="el-GR" dirty="0"/>
            </a:br>
            <a:r>
              <a:rPr lang="el-GR" altLang="el-GR" b="1" dirty="0"/>
              <a:t>4HCl + O</a:t>
            </a:r>
            <a:r>
              <a:rPr lang="el-GR" altLang="el-GR" b="1" baseline="-25000" dirty="0"/>
              <a:t>2</a:t>
            </a:r>
            <a:r>
              <a:rPr lang="el-GR" altLang="el-GR" b="1" dirty="0"/>
              <a:t> → 2Cl</a:t>
            </a:r>
            <a:r>
              <a:rPr lang="el-GR" altLang="el-GR" b="1" baseline="-25000" dirty="0"/>
              <a:t>2</a:t>
            </a:r>
            <a:r>
              <a:rPr lang="el-GR" altLang="el-GR" b="1" dirty="0"/>
              <a:t> + 2H</a:t>
            </a:r>
            <a:r>
              <a:rPr lang="el-GR" altLang="el-GR" b="1" baseline="-25000" dirty="0"/>
              <a:t>2</a:t>
            </a:r>
            <a:r>
              <a:rPr lang="el-GR" altLang="el-GR" b="1" dirty="0"/>
              <a:t>O</a:t>
            </a:r>
          </a:p>
          <a:p>
            <a:r>
              <a:rPr lang="el-GR" altLang="el-GR" dirty="0"/>
              <a:t>Αναγωγή είναι η ένωση ενός στοιχείου με το υδρογόνο ή η αφαίρεση οξυγόνου από μία </a:t>
            </a:r>
            <a:r>
              <a:rPr lang="el-GR" altLang="el-GR" dirty="0" smtClean="0"/>
              <a:t>ένωση</a:t>
            </a:r>
            <a:r>
              <a:rPr lang="en-US" altLang="el-GR" dirty="0" smtClean="0"/>
              <a:t>.</a:t>
            </a:r>
            <a:endParaRPr lang="el-GR" altLang="el-GR" dirty="0"/>
          </a:p>
          <a:p>
            <a:pPr>
              <a:buNone/>
            </a:pPr>
            <a:r>
              <a:rPr lang="el-GR" altLang="el-GR" dirty="0"/>
              <a:t>	Παράδειγμα:</a:t>
            </a:r>
            <a:br>
              <a:rPr lang="el-GR" altLang="el-GR" dirty="0"/>
            </a:br>
            <a:r>
              <a:rPr lang="el-GR" altLang="el-GR" dirty="0"/>
              <a:t>Το Ι</a:t>
            </a:r>
            <a:r>
              <a:rPr lang="el-GR" altLang="el-GR" baseline="-25000" dirty="0"/>
              <a:t>2</a:t>
            </a:r>
            <a:r>
              <a:rPr lang="el-GR" altLang="el-GR" dirty="0"/>
              <a:t> ανάγεται σε ΗΙ σύμφωνα με την αντίδραση:</a:t>
            </a:r>
            <a:br>
              <a:rPr lang="el-GR" altLang="el-GR" dirty="0"/>
            </a:br>
            <a:r>
              <a:rPr lang="el-GR" altLang="el-GR" b="1" dirty="0"/>
              <a:t>Ι</a:t>
            </a:r>
            <a:r>
              <a:rPr lang="el-GR" altLang="el-GR" b="1" baseline="-25000" dirty="0"/>
              <a:t>2</a:t>
            </a:r>
            <a:r>
              <a:rPr lang="el-GR" altLang="el-GR" b="1" dirty="0"/>
              <a:t> + Η</a:t>
            </a:r>
            <a:r>
              <a:rPr lang="el-GR" altLang="el-GR" b="1" baseline="-25000" dirty="0"/>
              <a:t>2</a:t>
            </a:r>
            <a:r>
              <a:rPr lang="el-GR" altLang="el-GR" b="1" dirty="0"/>
              <a:t> → 2ΗΙ</a:t>
            </a:r>
            <a:r>
              <a:rPr lang="el-GR" altLang="el-GR" dirty="0"/>
              <a:t/>
            </a:r>
            <a:br>
              <a:rPr lang="el-GR" altLang="el-GR" dirty="0"/>
            </a:br>
            <a:r>
              <a:rPr lang="el-GR" altLang="el-GR" dirty="0"/>
              <a:t>Το </a:t>
            </a:r>
            <a:r>
              <a:rPr lang="el-GR" altLang="el-GR" dirty="0" err="1"/>
              <a:t>ZnO</a:t>
            </a:r>
            <a:r>
              <a:rPr lang="el-GR" altLang="el-GR" dirty="0"/>
              <a:t> ανάγεται σε </a:t>
            </a:r>
            <a:r>
              <a:rPr lang="el-GR" altLang="el-GR" dirty="0" err="1"/>
              <a:t>Zn</a:t>
            </a:r>
            <a:r>
              <a:rPr lang="el-GR" altLang="el-GR" dirty="0"/>
              <a:t> σύμφωνα με την αντίδραση:</a:t>
            </a:r>
            <a:br>
              <a:rPr lang="el-GR" altLang="el-GR" dirty="0"/>
            </a:br>
            <a:r>
              <a:rPr lang="el-GR" altLang="el-GR" b="1" dirty="0" err="1"/>
              <a:t>ZnO</a:t>
            </a:r>
            <a:r>
              <a:rPr lang="el-GR" altLang="el-GR" b="1" dirty="0"/>
              <a:t> + C → </a:t>
            </a:r>
            <a:r>
              <a:rPr lang="el-GR" altLang="el-GR" b="1" dirty="0" err="1"/>
              <a:t>Zn</a:t>
            </a:r>
            <a:r>
              <a:rPr lang="el-GR" altLang="el-GR" b="1" dirty="0"/>
              <a:t> + CO</a:t>
            </a:r>
            <a:endParaRPr lang="el-GR" altLang="el-GR" dirty="0">
              <a:sym typeface="Wingdings" panose="05000000000000000000" pitchFamily="2" charset="2"/>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5" name="Ορθογώνιο 4"/>
          <p:cNvSpPr/>
          <p:nvPr/>
        </p:nvSpPr>
        <p:spPr>
          <a:xfrm>
            <a:off x="179512" y="6023991"/>
            <a:ext cx="8013576" cy="769441"/>
          </a:xfrm>
          <a:prstGeom prst="rect">
            <a:avLst/>
          </a:prstGeom>
        </p:spPr>
        <p:txBody>
          <a:bodyPr wrap="square">
            <a:spAutoFit/>
          </a:bodyPr>
          <a:lstStyle/>
          <a:p>
            <a:r>
              <a:rPr lang="el-GR" sz="2200" dirty="0">
                <a:latin typeface="+mn-lt"/>
              </a:rPr>
              <a:t>Ο όρος οξείδωση (</a:t>
            </a:r>
            <a:r>
              <a:rPr lang="el-GR" sz="2200" dirty="0" err="1">
                <a:latin typeface="+mn-lt"/>
              </a:rPr>
              <a:t>oxidation</a:t>
            </a:r>
            <a:r>
              <a:rPr lang="el-GR" sz="2200" dirty="0">
                <a:latin typeface="+mn-lt"/>
              </a:rPr>
              <a:t>) οφείλεται σε ένα μεγάλο </a:t>
            </a:r>
            <a:r>
              <a:rPr lang="el-GR" sz="2200" dirty="0" err="1">
                <a:latin typeface="+mn-lt"/>
              </a:rPr>
              <a:t>γάλλο</a:t>
            </a:r>
            <a:r>
              <a:rPr lang="el-GR" sz="2200" dirty="0">
                <a:latin typeface="+mn-lt"/>
              </a:rPr>
              <a:t> χημικό του 18ου αιώνα, τον </a:t>
            </a:r>
            <a:r>
              <a:rPr lang="el-GR" sz="2200" dirty="0" err="1">
                <a:latin typeface="+mn-lt"/>
              </a:rPr>
              <a:t>Antoine</a:t>
            </a:r>
            <a:r>
              <a:rPr lang="el-GR" sz="2200" dirty="0">
                <a:latin typeface="+mn-lt"/>
              </a:rPr>
              <a:t> </a:t>
            </a:r>
            <a:r>
              <a:rPr lang="el-GR" sz="2200" dirty="0" err="1">
                <a:latin typeface="+mn-lt"/>
              </a:rPr>
              <a:t>Lavoisier</a:t>
            </a:r>
            <a:r>
              <a:rPr lang="el-GR" sz="2200" dirty="0">
                <a:latin typeface="+mn-lt"/>
              </a:rPr>
              <a:t> (1743-1794).</a:t>
            </a:r>
          </a:p>
        </p:txBody>
      </p:sp>
    </p:spTree>
    <p:extLst>
      <p:ext uri="{BB962C8B-B14F-4D97-AF65-F5344CB8AC3E}">
        <p14:creationId xmlns:p14="http://schemas.microsoft.com/office/powerpoint/2010/main" val="1117747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Οξειδωτικά και Αναγωγικά σώματα </a:t>
            </a:r>
            <a:r>
              <a:rPr lang="en-US" sz="3200" b="0" dirty="0" smtClean="0"/>
              <a:t>3</a:t>
            </a:r>
            <a:r>
              <a:rPr lang="el-GR" sz="3200" b="0" dirty="0" smtClean="0"/>
              <a:t>/</a:t>
            </a:r>
            <a:r>
              <a:rPr lang="en-US" sz="32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Σε μία </a:t>
            </a:r>
            <a:r>
              <a:rPr lang="el-GR" b="1" dirty="0" err="1">
                <a:solidFill>
                  <a:srgbClr val="820000"/>
                </a:solidFill>
              </a:rPr>
              <a:t>οξειδοαναγωγική</a:t>
            </a:r>
            <a:r>
              <a:rPr lang="el-GR" b="1" dirty="0">
                <a:solidFill>
                  <a:srgbClr val="820000"/>
                </a:solidFill>
              </a:rPr>
              <a:t> αντίδραση, που γίνεται με μεταφορά ηλεκτρονίων:</a:t>
            </a:r>
          </a:p>
          <a:p>
            <a:r>
              <a:rPr lang="el-GR" dirty="0"/>
              <a:t>συμμετέχουν δύο συζυγή ζεύγη οξειδωτικού / αναγωγικού ή αλλιώς δύο </a:t>
            </a:r>
            <a:r>
              <a:rPr lang="el-GR" dirty="0" err="1"/>
              <a:t>οξειδοαναγωγικά</a:t>
            </a:r>
            <a:r>
              <a:rPr lang="el-GR" dirty="0"/>
              <a:t> </a:t>
            </a:r>
            <a:r>
              <a:rPr lang="el-GR" dirty="0" smtClean="0"/>
              <a:t>ζεύγη</a:t>
            </a:r>
            <a:r>
              <a:rPr lang="en-US" dirty="0" smtClean="0"/>
              <a:t>.</a:t>
            </a:r>
            <a:endParaRPr lang="el-GR" dirty="0"/>
          </a:p>
          <a:p>
            <a:r>
              <a:rPr lang="el-GR" dirty="0"/>
              <a:t>τα ηλεκτρόνια μεταφέρονται από το αναγωγικό του ενός </a:t>
            </a:r>
            <a:r>
              <a:rPr lang="el-GR" dirty="0" err="1"/>
              <a:t>οξειδοαναγωγικού</a:t>
            </a:r>
            <a:r>
              <a:rPr lang="el-GR" dirty="0"/>
              <a:t> ζεύγους στο οξειδωτικό του δεύτερου </a:t>
            </a:r>
            <a:r>
              <a:rPr lang="el-GR" dirty="0" err="1"/>
              <a:t>οξειδοαναγωγικού</a:t>
            </a:r>
            <a:r>
              <a:rPr lang="el-GR" dirty="0"/>
              <a:t> ζεύγους.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Picture 6" descr="sxima2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437112"/>
            <a:ext cx="1944216" cy="208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0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Οξειδωτικά και Αναγωγικά σώματα </a:t>
            </a:r>
            <a:r>
              <a:rPr lang="en-US" sz="3200" b="0" dirty="0" smtClean="0"/>
              <a:t>4</a:t>
            </a:r>
            <a:r>
              <a:rPr lang="el-GR" sz="3200" b="0" dirty="0" smtClean="0"/>
              <a:t>/</a:t>
            </a:r>
            <a:r>
              <a:rPr lang="en-US" sz="3200" b="0" dirty="0" smtClean="0"/>
              <a:t>4</a:t>
            </a:r>
            <a:endParaRPr lang="el-GR" dirty="0"/>
          </a:p>
        </p:txBody>
      </p:sp>
      <p:sp>
        <p:nvSpPr>
          <p:cNvPr id="3" name="Θέση περιεχομένου 2"/>
          <p:cNvSpPr>
            <a:spLocks noGrp="1"/>
          </p:cNvSpPr>
          <p:nvPr>
            <p:ph idx="1"/>
          </p:nvPr>
        </p:nvSpPr>
        <p:spPr>
          <a:xfrm>
            <a:off x="457200" y="1196752"/>
            <a:ext cx="8229600" cy="2376264"/>
          </a:xfrm>
        </p:spPr>
        <p:txBody>
          <a:bodyPr/>
          <a:lstStyle/>
          <a:p>
            <a:r>
              <a:rPr lang="el-GR" dirty="0"/>
              <a:t>Θεωρητικά, κάθε </a:t>
            </a:r>
            <a:r>
              <a:rPr lang="el-GR" dirty="0" err="1"/>
              <a:t>οξειδοαναγωγική</a:t>
            </a:r>
            <a:r>
              <a:rPr lang="el-GR" dirty="0"/>
              <a:t> αντίδραση είναι αμφίδρομη, γίνεται όμως αυθόρμητα προς την πλευρά που ευνοείται η μεταφορά των ηλεκτρονίων, δηλαδή με κατεύθυνση από το ισχυρότερο αναγωγικό και το ισχυρότερο οξειδωτικό προς το ασθενέστερο οξειδωτικό και το ασθενέστερο αναγωγικό.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mc:AlternateContent xmlns:mc="http://schemas.openxmlformats.org/markup-compatibility/2006" xmlns:a14="http://schemas.microsoft.com/office/drawing/2010/main">
        <mc:Choice Requires="a14">
          <p:sp>
            <p:nvSpPr>
              <p:cNvPr id="5" name="Θέση περιεχομένου 2"/>
              <p:cNvSpPr txBox="1">
                <a:spLocks/>
              </p:cNvSpPr>
              <p:nvPr/>
            </p:nvSpPr>
            <p:spPr>
              <a:xfrm>
                <a:off x="457200" y="3569297"/>
                <a:ext cx="8229600" cy="723799"/>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𝑍𝑛</m:t>
                          </m:r>
                        </m:e>
                        <m: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ub>
                      </m:sSub>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𝐶𝑢</m:t>
                          </m:r>
                        </m:e>
                        <m:sub>
                          <m:r>
                            <a:rPr lang="en-US" b="0" i="1" smtClean="0">
                              <a:latin typeface="Cambria Math" panose="02040503050406030204" pitchFamily="18" charset="0"/>
                            </a:rPr>
                            <m:t>(</m:t>
                          </m:r>
                          <m:r>
                            <a:rPr lang="en-US" b="0" i="1" smtClean="0">
                              <a:latin typeface="Cambria Math" panose="02040503050406030204" pitchFamily="18" charset="0"/>
                            </a:rPr>
                            <m:t>𝑎𝑞</m:t>
                          </m:r>
                          <m:r>
                            <a:rPr lang="en-US" b="0" i="1" smtClean="0">
                              <a:latin typeface="Cambria Math" panose="02040503050406030204" pitchFamily="18" charset="0"/>
                            </a:rPr>
                            <m:t>)</m:t>
                          </m:r>
                        </m:sub>
                        <m:sup>
                          <m:r>
                            <a:rPr lang="en-US" b="0" i="1" smtClean="0">
                              <a:latin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a:rPr>
                          </m:ctrlPr>
                        </m:sSubSupPr>
                        <m:e>
                          <m:r>
                            <a:rPr lang="en-US" b="0" i="1" smtClean="0">
                              <a:latin typeface="Cambria Math" panose="02040503050406030204" pitchFamily="18" charset="0"/>
                            </a:rPr>
                            <m:t>𝑍𝑛</m:t>
                          </m:r>
                        </m:e>
                        <m:sub>
                          <m:r>
                            <a:rPr lang="en-US" i="1">
                              <a:latin typeface="Cambria Math" panose="02040503050406030204" pitchFamily="18" charset="0"/>
                            </a:rPr>
                            <m:t>(</m:t>
                          </m:r>
                          <m:r>
                            <a:rPr lang="en-US" i="1">
                              <a:latin typeface="Cambria Math" panose="02040503050406030204" pitchFamily="18" charset="0"/>
                            </a:rPr>
                            <m:t>𝑎𝑞</m:t>
                          </m:r>
                          <m:r>
                            <a:rPr lang="en-US" i="1">
                              <a:latin typeface="Cambria Math" panose="02040503050406030204" pitchFamily="18" charset="0"/>
                            </a:rPr>
                            <m:t>)</m:t>
                          </m:r>
                        </m:sub>
                        <m:sup>
                          <m:r>
                            <a:rPr lang="en-US" i="1">
                              <a:latin typeface="Cambria Math" panose="02040503050406030204" pitchFamily="18" charset="0"/>
                            </a:rPr>
                            <m:t>2+</m:t>
                          </m:r>
                        </m:sup>
                      </m:sSubSup>
                      <m:r>
                        <a:rPr lang="en-US" b="0" i="1" smtClean="0">
                          <a:latin typeface="Cambria Math" panose="02040503050406030204" pitchFamily="18" charset="0"/>
                        </a:rPr>
                        <m:t>+</m:t>
                      </m:r>
                      <m:sSub>
                        <m:sSubPr>
                          <m:ctrlPr>
                            <a:rPr lang="el-GR" i="1">
                              <a:latin typeface="Cambria Math"/>
                            </a:rPr>
                          </m:ctrlPr>
                        </m:sSubPr>
                        <m:e>
                          <m:r>
                            <a:rPr lang="en-US" b="0" i="1" smtClean="0">
                              <a:latin typeface="Cambria Math" panose="02040503050406030204" pitchFamily="18" charset="0"/>
                            </a:rPr>
                            <m:t>𝐶𝑢</m:t>
                          </m:r>
                        </m:e>
                        <m: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oMath>
                  </m:oMathPara>
                </a14:m>
                <a:endParaRPr lang="en-US" dirty="0" smtClean="0"/>
              </a:p>
              <a:p>
                <a:pPr marL="0" indent="0" fontAlgn="auto">
                  <a:spcAft>
                    <a:spcPts val="0"/>
                  </a:spcAft>
                  <a:buNone/>
                </a:pPr>
                <a:endParaRPr lang="el-GR" dirty="0"/>
              </a:p>
            </p:txBody>
          </p:sp>
        </mc:Choice>
        <mc:Fallback xmlns="">
          <p:sp>
            <p:nvSpPr>
              <p:cNvPr id="5" name="Θέση περιεχομένου 2"/>
              <p:cNvSpPr txBox="1">
                <a:spLocks noRot="1" noChangeAspect="1" noMove="1" noResize="1" noEditPoints="1" noAdjustHandles="1" noChangeArrowheads="1" noChangeShapeType="1" noTextEdit="1"/>
              </p:cNvSpPr>
              <p:nvPr/>
            </p:nvSpPr>
            <p:spPr>
              <a:xfrm>
                <a:off x="457200" y="3569297"/>
                <a:ext cx="8229600" cy="723799"/>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p:cNvSpPr/>
              <p:nvPr/>
            </p:nvSpPr>
            <p:spPr>
              <a:xfrm>
                <a:off x="2325226" y="4192235"/>
                <a:ext cx="9308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a:latin typeface="Cambria Math"/>
                            </a:rPr>
                          </m:ctrlPr>
                        </m:sSubPr>
                        <m:e>
                          <m:r>
                            <a:rPr lang="en-US" sz="2400" i="1">
                              <a:latin typeface="Cambria Math" panose="02040503050406030204" pitchFamily="18" charset="0"/>
                            </a:rPr>
                            <m:t>𝑅𝑒𝑑</m:t>
                          </m:r>
                        </m:e>
                        <m:sub>
                          <m:r>
                            <a:rPr lang="en-US" sz="2400" i="1">
                              <a:latin typeface="Cambria Math" panose="02040503050406030204" pitchFamily="18" charset="0"/>
                            </a:rPr>
                            <m:t>1</m:t>
                          </m:r>
                        </m:sub>
                      </m:sSub>
                    </m:oMath>
                  </m:oMathPara>
                </a14:m>
                <a:endParaRPr lang="el-GR" sz="24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2325226" y="4192235"/>
                <a:ext cx="930896" cy="461665"/>
              </a:xfrm>
              <a:prstGeom prst="rect">
                <a:avLst/>
              </a:prstGeom>
              <a:blipFill rotWithShape="0">
                <a:blip r:embed="rId3"/>
                <a:stretch>
                  <a:fillRect b="-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3433416" y="4192235"/>
                <a:ext cx="7811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𝑂𝑥</m:t>
                          </m:r>
                        </m:e>
                        <m:sub>
                          <m:r>
                            <a:rPr lang="en-US" sz="2400" b="0" i="1" smtClean="0">
                              <a:latin typeface="Cambria Math" panose="02040503050406030204" pitchFamily="18" charset="0"/>
                            </a:rPr>
                            <m:t>2</m:t>
                          </m:r>
                        </m:sub>
                      </m:sSub>
                    </m:oMath>
                  </m:oMathPara>
                </a14:m>
                <a:endParaRPr lang="el-GR" sz="24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433416" y="4192235"/>
                <a:ext cx="781111" cy="461665"/>
              </a:xfrm>
              <a:prstGeom prst="rect">
                <a:avLst/>
              </a:prstGeom>
              <a:blipFill rotWithShape="0">
                <a:blip r:embed="rId4"/>
                <a:stretch>
                  <a:fillRect b="-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p:cNvSpPr/>
              <p:nvPr/>
            </p:nvSpPr>
            <p:spPr>
              <a:xfrm>
                <a:off x="4739562" y="4192236"/>
                <a:ext cx="7739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panose="02040503050406030204" pitchFamily="18" charset="0"/>
                            </a:rPr>
                            <m:t>𝑂𝑥</m:t>
                          </m:r>
                        </m:e>
                        <m:sub>
                          <m:r>
                            <a:rPr lang="en-US" sz="2400" b="0" i="1" smtClean="0">
                              <a:latin typeface="Cambria Math" panose="02040503050406030204" pitchFamily="18" charset="0"/>
                            </a:rPr>
                            <m:t>1</m:t>
                          </m:r>
                        </m:sub>
                      </m:sSub>
                    </m:oMath>
                  </m:oMathPara>
                </a14:m>
                <a:endParaRPr lang="el-GR" sz="2400" dirty="0"/>
              </a:p>
            </p:txBody>
          </p:sp>
        </mc:Choice>
        <mc:Fallback xmlns="">
          <p:sp>
            <p:nvSpPr>
              <p:cNvPr id="8" name="Ορθογώνιο 7"/>
              <p:cNvSpPr>
                <a:spLocks noRot="1" noChangeAspect="1" noMove="1" noResize="1" noEditPoints="1" noAdjustHandles="1" noChangeArrowheads="1" noChangeShapeType="1" noTextEdit="1"/>
              </p:cNvSpPr>
              <p:nvPr/>
            </p:nvSpPr>
            <p:spPr>
              <a:xfrm>
                <a:off x="4739562" y="4192236"/>
                <a:ext cx="773994" cy="461665"/>
              </a:xfrm>
              <a:prstGeom prst="rect">
                <a:avLst/>
              </a:prstGeom>
              <a:blipFill rotWithShape="0">
                <a:blip r:embed="rId5"/>
                <a:stretch>
                  <a:fillRect b="-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868144" y="4192234"/>
                <a:ext cx="9308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i="1">
                              <a:latin typeface="Cambria Math" panose="02040503050406030204" pitchFamily="18" charset="0"/>
                            </a:rPr>
                            <m:t>𝑅𝑒𝑑</m:t>
                          </m:r>
                        </m:e>
                        <m:sub>
                          <m:r>
                            <a:rPr lang="en-US" sz="2400" b="0" i="1" smtClean="0">
                              <a:latin typeface="Cambria Math" panose="02040503050406030204" pitchFamily="18" charset="0"/>
                            </a:rPr>
                            <m:t>2</m:t>
                          </m:r>
                        </m:sub>
                      </m:sSub>
                    </m:oMath>
                  </m:oMathPara>
                </a14:m>
                <a:endParaRPr lang="el-GR" sz="2400" dirty="0"/>
              </a:p>
            </p:txBody>
          </p:sp>
        </mc:Choice>
        <mc:Fallback xmlns="">
          <p:sp>
            <p:nvSpPr>
              <p:cNvPr id="9" name="Ορθογώνιο 8"/>
              <p:cNvSpPr>
                <a:spLocks noRot="1" noChangeAspect="1" noMove="1" noResize="1" noEditPoints="1" noAdjustHandles="1" noChangeArrowheads="1" noChangeShapeType="1" noTextEdit="1"/>
              </p:cNvSpPr>
              <p:nvPr/>
            </p:nvSpPr>
            <p:spPr>
              <a:xfrm>
                <a:off x="5868144" y="4192234"/>
                <a:ext cx="930896" cy="461665"/>
              </a:xfrm>
              <a:prstGeom prst="rect">
                <a:avLst/>
              </a:prstGeom>
              <a:blipFill rotWithShape="0">
                <a:blip r:embed="rId6"/>
                <a:stretch>
                  <a:fillRect b="-4000"/>
                </a:stretch>
              </a:blipFill>
            </p:spPr>
            <p:txBody>
              <a:bodyPr/>
              <a:lstStyle/>
              <a:p>
                <a:r>
                  <a:rPr lang="el-GR">
                    <a:noFill/>
                  </a:rPr>
                  <a:t> </a:t>
                </a:r>
              </a:p>
            </p:txBody>
          </p:sp>
        </mc:Fallback>
      </mc:AlternateContent>
    </p:spTree>
    <p:extLst>
      <p:ext uri="{BB962C8B-B14F-4D97-AF65-F5344CB8AC3E}">
        <p14:creationId xmlns:p14="http://schemas.microsoft.com/office/powerpoint/2010/main" val="962691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a:t>
            </a:r>
            <a:r>
              <a:rPr lang="el-GR" dirty="0" smtClean="0"/>
              <a:t>Οξείδωσης</a:t>
            </a:r>
            <a:r>
              <a:rPr lang="en-US" dirty="0" smtClean="0"/>
              <a:t> </a:t>
            </a:r>
            <a:r>
              <a:rPr lang="en-US" sz="3200" b="0" dirty="0" smtClean="0"/>
              <a:t>1/</a:t>
            </a:r>
            <a:r>
              <a:rPr lang="el-GR" sz="3200" b="0" dirty="0" smtClean="0"/>
              <a:t>9</a:t>
            </a:r>
            <a:endParaRPr lang="el-GR" sz="3200" b="0" dirty="0"/>
          </a:p>
        </p:txBody>
      </p:sp>
      <p:sp>
        <p:nvSpPr>
          <p:cNvPr id="3" name="Θέση περιεχομένου 2"/>
          <p:cNvSpPr>
            <a:spLocks noGrp="1"/>
          </p:cNvSpPr>
          <p:nvPr>
            <p:ph idx="1"/>
          </p:nvPr>
        </p:nvSpPr>
        <p:spPr/>
        <p:txBody>
          <a:bodyPr/>
          <a:lstStyle/>
          <a:p>
            <a:r>
              <a:rPr lang="el-GR" b="1" dirty="0"/>
              <a:t>Αριθμός οξείδωσης </a:t>
            </a:r>
            <a:r>
              <a:rPr lang="el-GR" dirty="0"/>
              <a:t>ενός ιόντος σε μια </a:t>
            </a:r>
            <a:r>
              <a:rPr lang="el-GR" dirty="0" err="1"/>
              <a:t>ετεροπολική</a:t>
            </a:r>
            <a:r>
              <a:rPr lang="el-GR" dirty="0"/>
              <a:t> ένωση ονομάζουμε το πραγματικό φορτίο του ιόντος, ενώ ενός ατόμου σε μια ομοιοπολική ένωση ονομάζουμε το φαινομενικό φορτίο που θα αποκτήσει το άτομο, όταν το κοινό ή τα κοινά ζεύγη ηλεκτρονίων αποδοθούν στο πιο </a:t>
            </a:r>
            <a:r>
              <a:rPr lang="el-GR" dirty="0" err="1"/>
              <a:t>ηλεκτραρνητικό</a:t>
            </a:r>
            <a:r>
              <a:rPr lang="el-GR" dirty="0"/>
              <a:t> άτομο της ένωσης. </a:t>
            </a:r>
            <a:endParaRPr lang="en-US" dirty="0" smtClean="0"/>
          </a:p>
          <a:p>
            <a:pPr lvl="1"/>
            <a:r>
              <a:rPr lang="en-US" altLang="el-GR" b="1" dirty="0" smtClean="0"/>
              <a:t>O</a:t>
            </a:r>
            <a:r>
              <a:rPr lang="el-GR" altLang="el-GR" b="1" dirty="0" err="1" smtClean="0"/>
              <a:t>ξειδωτική</a:t>
            </a:r>
            <a:r>
              <a:rPr lang="el-GR" altLang="el-GR" b="1" dirty="0" smtClean="0"/>
              <a:t> </a:t>
            </a:r>
            <a:r>
              <a:rPr lang="el-GR" altLang="el-GR" b="1" dirty="0"/>
              <a:t>κατάσταση ή αλλιώς αριθμός οξείδωσης ενός στοιχείου σε μία χημική ένωση ή ένα </a:t>
            </a:r>
            <a:r>
              <a:rPr lang="el-GR" altLang="el-GR" b="1" dirty="0" err="1"/>
              <a:t>πολυατομικό</a:t>
            </a:r>
            <a:r>
              <a:rPr lang="el-GR" altLang="el-GR" b="1" dirty="0"/>
              <a:t> ιόν είναι, λοιπόν, ένας συμβατικός αριθμός που δείχνει: </a:t>
            </a:r>
            <a:r>
              <a:rPr lang="el-GR" altLang="el-GR" dirty="0" smtClean="0"/>
              <a:t>αν </a:t>
            </a:r>
            <a:r>
              <a:rPr lang="el-GR" altLang="el-GR" dirty="0"/>
              <a:t>το στοιχείο έχει οξειδωθεί ή αναχθεί σε σχέση με τη στοιχειακή του κατάσταση </a:t>
            </a:r>
            <a:r>
              <a:rPr lang="el-GR" altLang="el-GR" dirty="0" smtClean="0"/>
              <a:t>το </a:t>
            </a:r>
            <a:r>
              <a:rPr lang="el-GR" altLang="el-GR" dirty="0"/>
              <a:t>βαθμό οξείδωσης ή αναγωγής του.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387099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n-US" sz="3200" b="0" dirty="0" smtClean="0"/>
              <a:t>2/</a:t>
            </a:r>
            <a:r>
              <a:rPr lang="el-GR" sz="3200" b="0" dirty="0" smtClean="0"/>
              <a:t>9</a:t>
            </a:r>
            <a:endParaRPr lang="el-GR" dirty="0"/>
          </a:p>
        </p:txBody>
      </p:sp>
      <p:sp>
        <p:nvSpPr>
          <p:cNvPr id="3" name="Θέση περιεχομένου 2"/>
          <p:cNvSpPr>
            <a:spLocks noGrp="1"/>
          </p:cNvSpPr>
          <p:nvPr>
            <p:ph idx="1"/>
          </p:nvPr>
        </p:nvSpPr>
        <p:spPr>
          <a:xfrm>
            <a:off x="457200" y="1068998"/>
            <a:ext cx="8229600" cy="3672408"/>
          </a:xfrm>
        </p:spPr>
        <p:txBody>
          <a:bodyPr>
            <a:normAutofit lnSpcReduction="10000"/>
          </a:bodyPr>
          <a:lstStyle/>
          <a:p>
            <a:r>
              <a:rPr lang="el-GR" dirty="0"/>
              <a:t>«Η οξειδωτική κατάσταση είναι ένα μέτρο του βαθμού οξείδωσης ενός ατόμου σε μια χημική ουσία. Ορίζεται ως το φορτίο που μπορεί να υποτεθεί ότι έχει  το άτομο, αν τα ηλεκτρόνια </a:t>
            </a:r>
            <a:r>
              <a:rPr lang="el-GR" dirty="0" err="1"/>
              <a:t>προσμετρηθούν</a:t>
            </a:r>
            <a:r>
              <a:rPr lang="el-GR" dirty="0"/>
              <a:t> σύμφωνα με ορισμένους συμβατικούς κανόνες …</a:t>
            </a:r>
            <a:br>
              <a:rPr lang="el-GR" dirty="0"/>
            </a:br>
            <a:r>
              <a:rPr lang="el-GR" dirty="0"/>
              <a:t>… Όσο υψηλότερη είναι η οξειδωτική κατάσταση ενός ατόμου, τόσο μεγαλύτερος είναι ο βαθμός οξείδωσής του, ενώ όσο χαμηλότερη είναι η οξειδωτική του κατάσταση, τόσο μεγαλύτερος είναι ο βαθμός αναγωγής του». </a:t>
            </a:r>
            <a:endParaRPr lang="en-US" dirty="0" smtClean="0"/>
          </a:p>
          <a:p>
            <a:pPr marL="0" indent="0" algn="r">
              <a:buNone/>
            </a:pPr>
            <a:r>
              <a:rPr lang="el-GR" sz="2000" dirty="0" smtClean="0"/>
              <a:t>[</a:t>
            </a:r>
            <a:r>
              <a:rPr lang="el-GR" sz="2000" dirty="0" err="1"/>
              <a:t>Compendium</a:t>
            </a:r>
            <a:r>
              <a:rPr lang="el-GR" sz="2000" dirty="0"/>
              <a:t> of Chemical </a:t>
            </a:r>
            <a:r>
              <a:rPr lang="el-GR" sz="2000" dirty="0" err="1"/>
              <a:t>Terminology</a:t>
            </a:r>
            <a:r>
              <a:rPr lang="el-GR" sz="2000" dirty="0"/>
              <a:t>, 2nd </a:t>
            </a:r>
            <a:r>
              <a:rPr lang="el-GR" sz="2000" dirty="0" err="1"/>
              <a:t>Edition</a:t>
            </a:r>
            <a:r>
              <a:rPr lang="el-GR" sz="2000" dirty="0"/>
              <a:t> (1997)]</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grpSp>
        <p:nvGrpSpPr>
          <p:cNvPr id="24" name="Ομάδα 23"/>
          <p:cNvGrpSpPr/>
          <p:nvPr/>
        </p:nvGrpSpPr>
        <p:grpSpPr>
          <a:xfrm>
            <a:off x="245585" y="4591482"/>
            <a:ext cx="6792408" cy="2129993"/>
            <a:chOff x="245585" y="4591482"/>
            <a:chExt cx="6792408" cy="2129993"/>
          </a:xfrm>
        </p:grpSpPr>
        <p:grpSp>
          <p:nvGrpSpPr>
            <p:cNvPr id="22" name="Ομάδα 21"/>
            <p:cNvGrpSpPr/>
            <p:nvPr/>
          </p:nvGrpSpPr>
          <p:grpSpPr>
            <a:xfrm>
              <a:off x="1763688" y="4591482"/>
              <a:ext cx="5274305" cy="2129993"/>
              <a:chOff x="723981" y="4641877"/>
              <a:chExt cx="5274305" cy="2129993"/>
            </a:xfrm>
          </p:grpSpPr>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4947336"/>
                <a:ext cx="1694581" cy="1150774"/>
              </a:xfrm>
              <a:prstGeom prst="rect">
                <a:avLst/>
              </a:prstGeom>
            </p:spPr>
          </p:pic>
          <p:sp>
            <p:nvSpPr>
              <p:cNvPr id="7" name="TextBox 6"/>
              <p:cNvSpPr txBox="1"/>
              <p:nvPr/>
            </p:nvSpPr>
            <p:spPr>
              <a:xfrm>
                <a:off x="1458850" y="6063984"/>
                <a:ext cx="1440160" cy="707886"/>
              </a:xfrm>
              <a:prstGeom prst="rect">
                <a:avLst/>
              </a:prstGeom>
              <a:noFill/>
            </p:spPr>
            <p:txBody>
              <a:bodyPr wrap="square" rtlCol="0">
                <a:spAutoFit/>
              </a:bodyPr>
              <a:lstStyle/>
              <a:p>
                <a:pPr algn="ctr"/>
                <a:r>
                  <a:rPr lang="el-GR" sz="2000" dirty="0" smtClean="0">
                    <a:latin typeface="+mn-lt"/>
                  </a:rPr>
                  <a:t>Πραγματικά φορτία</a:t>
                </a:r>
                <a:endParaRPr lang="el-GR" sz="2000" dirty="0">
                  <a:latin typeface="+mn-lt"/>
                </a:endParaRPr>
              </a:p>
            </p:txBody>
          </p:sp>
          <p:sp>
            <p:nvSpPr>
              <p:cNvPr id="8" name="TextBox 7"/>
              <p:cNvSpPr txBox="1"/>
              <p:nvPr/>
            </p:nvSpPr>
            <p:spPr>
              <a:xfrm>
                <a:off x="1900221" y="4644316"/>
                <a:ext cx="557417" cy="400110"/>
              </a:xfrm>
              <a:prstGeom prst="rect">
                <a:avLst/>
              </a:prstGeom>
              <a:noFill/>
            </p:spPr>
            <p:txBody>
              <a:bodyPr wrap="square" rtlCol="0">
                <a:spAutoFit/>
              </a:bodyPr>
              <a:lstStyle/>
              <a:p>
                <a:pPr algn="ctr"/>
                <a:r>
                  <a:rPr lang="el-GR" sz="2000" dirty="0" smtClean="0">
                    <a:latin typeface="+mn-lt"/>
                  </a:rPr>
                  <a:t>2δ-</a:t>
                </a:r>
                <a:endParaRPr lang="el-GR" sz="2000" dirty="0">
                  <a:latin typeface="+mn-lt"/>
                </a:endParaRPr>
              </a:p>
            </p:txBody>
          </p:sp>
          <p:sp>
            <p:nvSpPr>
              <p:cNvPr id="9" name="TextBox 8"/>
              <p:cNvSpPr txBox="1"/>
              <p:nvPr/>
            </p:nvSpPr>
            <p:spPr>
              <a:xfrm>
                <a:off x="5440869" y="5424494"/>
                <a:ext cx="557417" cy="400110"/>
              </a:xfrm>
              <a:prstGeom prst="rect">
                <a:avLst/>
              </a:prstGeom>
              <a:noFill/>
            </p:spPr>
            <p:txBody>
              <a:bodyPr wrap="square" rtlCol="0">
                <a:spAutoFit/>
              </a:bodyPr>
              <a:lstStyle/>
              <a:p>
                <a:pPr algn="ctr"/>
                <a:r>
                  <a:rPr lang="el-GR" sz="2000" dirty="0" smtClean="0">
                    <a:latin typeface="+mn-lt"/>
                  </a:rPr>
                  <a:t>+1</a:t>
                </a:r>
                <a:endParaRPr lang="el-GR" sz="2000" dirty="0">
                  <a:latin typeface="+mn-lt"/>
                </a:endParaRPr>
              </a:p>
            </p:txBody>
          </p:sp>
          <p:sp>
            <p:nvSpPr>
              <p:cNvPr id="10" name="TextBox 9"/>
              <p:cNvSpPr txBox="1"/>
              <p:nvPr/>
            </p:nvSpPr>
            <p:spPr>
              <a:xfrm>
                <a:off x="1052932" y="5224439"/>
                <a:ext cx="557417" cy="400110"/>
              </a:xfrm>
              <a:prstGeom prst="rect">
                <a:avLst/>
              </a:prstGeom>
              <a:noFill/>
            </p:spPr>
            <p:txBody>
              <a:bodyPr wrap="square" rtlCol="0">
                <a:spAutoFit/>
              </a:bodyPr>
              <a:lstStyle/>
              <a:p>
                <a:pPr algn="ctr"/>
                <a:r>
                  <a:rPr lang="el-GR" sz="2000" dirty="0" smtClean="0">
                    <a:latin typeface="+mn-lt"/>
                  </a:rPr>
                  <a:t>δ+</a:t>
                </a:r>
                <a:endParaRPr lang="el-GR" sz="2000" dirty="0">
                  <a:latin typeface="+mn-lt"/>
                </a:endParaRPr>
              </a:p>
            </p:txBody>
          </p:sp>
          <p:sp>
            <p:nvSpPr>
              <p:cNvPr id="11" name="TextBox 10"/>
              <p:cNvSpPr txBox="1"/>
              <p:nvPr/>
            </p:nvSpPr>
            <p:spPr>
              <a:xfrm>
                <a:off x="1232570" y="4727810"/>
                <a:ext cx="372083" cy="400110"/>
              </a:xfrm>
              <a:prstGeom prst="rect">
                <a:avLst/>
              </a:prstGeom>
              <a:noFill/>
            </p:spPr>
            <p:txBody>
              <a:bodyPr wrap="square" rtlCol="0">
                <a:spAutoFit/>
              </a:bodyPr>
              <a:lstStyle/>
              <a:p>
                <a:pPr algn="ctr"/>
                <a:r>
                  <a:rPr lang="el-GR" sz="2000" b="1" dirty="0" smtClean="0">
                    <a:solidFill>
                      <a:srgbClr val="820000"/>
                    </a:solidFill>
                    <a:latin typeface="+mn-lt"/>
                  </a:rPr>
                  <a:t>Ο</a:t>
                </a:r>
                <a:endParaRPr lang="el-GR" sz="2000" b="1" dirty="0">
                  <a:solidFill>
                    <a:srgbClr val="820000"/>
                  </a:solidFill>
                  <a:latin typeface="+mn-lt"/>
                </a:endParaRPr>
              </a:p>
            </p:txBody>
          </p:sp>
          <p:cxnSp>
            <p:nvCxnSpPr>
              <p:cNvPr id="13" name="Ευθεία γραμμή σύνδεσης 12"/>
              <p:cNvCxnSpPr/>
              <p:nvPr/>
            </p:nvCxnSpPr>
            <p:spPr>
              <a:xfrm>
                <a:off x="1558787" y="4921419"/>
                <a:ext cx="289872" cy="259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81" y="5590279"/>
                <a:ext cx="372083" cy="400110"/>
              </a:xfrm>
              <a:prstGeom prst="rect">
                <a:avLst/>
              </a:prstGeom>
              <a:noFill/>
            </p:spPr>
            <p:txBody>
              <a:bodyPr wrap="square" rtlCol="0">
                <a:spAutoFit/>
              </a:bodyPr>
              <a:lstStyle/>
              <a:p>
                <a:pPr algn="ctr"/>
                <a:r>
                  <a:rPr lang="el-GR" sz="2000" b="1" dirty="0" smtClean="0">
                    <a:solidFill>
                      <a:srgbClr val="004A82"/>
                    </a:solidFill>
                    <a:latin typeface="+mn-lt"/>
                  </a:rPr>
                  <a:t>Η</a:t>
                </a:r>
                <a:endParaRPr lang="el-GR" sz="2000" b="1" dirty="0">
                  <a:solidFill>
                    <a:srgbClr val="004A82"/>
                  </a:solidFill>
                  <a:latin typeface="+mn-lt"/>
                </a:endParaRPr>
              </a:p>
            </p:txBody>
          </p:sp>
          <p:cxnSp>
            <p:nvCxnSpPr>
              <p:cNvPr id="15" name="Ευθεία γραμμή σύνδεσης 14"/>
              <p:cNvCxnSpPr/>
              <p:nvPr/>
            </p:nvCxnSpPr>
            <p:spPr>
              <a:xfrm>
                <a:off x="1068916" y="5788121"/>
                <a:ext cx="262724" cy="2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Εικόνα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659" y="4894230"/>
                <a:ext cx="1694581" cy="1150774"/>
              </a:xfrm>
              <a:prstGeom prst="rect">
                <a:avLst/>
              </a:prstGeom>
            </p:spPr>
          </p:pic>
          <p:sp>
            <p:nvSpPr>
              <p:cNvPr id="18" name="TextBox 17"/>
              <p:cNvSpPr txBox="1"/>
              <p:nvPr/>
            </p:nvSpPr>
            <p:spPr>
              <a:xfrm>
                <a:off x="4027869" y="6063984"/>
                <a:ext cx="1440160" cy="707886"/>
              </a:xfrm>
              <a:prstGeom prst="rect">
                <a:avLst/>
              </a:prstGeom>
              <a:noFill/>
            </p:spPr>
            <p:txBody>
              <a:bodyPr wrap="square" rtlCol="0">
                <a:spAutoFit/>
              </a:bodyPr>
              <a:lstStyle/>
              <a:p>
                <a:pPr algn="ctr"/>
                <a:r>
                  <a:rPr lang="el-GR" sz="2000" dirty="0" smtClean="0">
                    <a:latin typeface="+mn-lt"/>
                  </a:rPr>
                  <a:t>Αριθμοί οξείδωσης</a:t>
                </a:r>
                <a:endParaRPr lang="el-GR" sz="2000" dirty="0">
                  <a:latin typeface="+mn-lt"/>
                </a:endParaRPr>
              </a:p>
            </p:txBody>
          </p:sp>
          <p:sp>
            <p:nvSpPr>
              <p:cNvPr id="19" name="TextBox 18"/>
              <p:cNvSpPr txBox="1"/>
              <p:nvPr/>
            </p:nvSpPr>
            <p:spPr>
              <a:xfrm>
                <a:off x="2899912" y="5342569"/>
                <a:ext cx="557417" cy="400110"/>
              </a:xfrm>
              <a:prstGeom prst="rect">
                <a:avLst/>
              </a:prstGeom>
              <a:noFill/>
            </p:spPr>
            <p:txBody>
              <a:bodyPr wrap="square" rtlCol="0">
                <a:spAutoFit/>
              </a:bodyPr>
              <a:lstStyle/>
              <a:p>
                <a:pPr algn="ctr"/>
                <a:r>
                  <a:rPr lang="el-GR" sz="2000" dirty="0" smtClean="0">
                    <a:latin typeface="+mn-lt"/>
                  </a:rPr>
                  <a:t>δ+</a:t>
                </a:r>
                <a:endParaRPr lang="el-GR" sz="2000" dirty="0">
                  <a:latin typeface="+mn-lt"/>
                </a:endParaRPr>
              </a:p>
            </p:txBody>
          </p:sp>
          <p:sp>
            <p:nvSpPr>
              <p:cNvPr id="20" name="TextBox 19"/>
              <p:cNvSpPr txBox="1"/>
              <p:nvPr/>
            </p:nvSpPr>
            <p:spPr>
              <a:xfrm>
                <a:off x="4405822" y="4641877"/>
                <a:ext cx="557417" cy="400110"/>
              </a:xfrm>
              <a:prstGeom prst="rect">
                <a:avLst/>
              </a:prstGeom>
              <a:noFill/>
            </p:spPr>
            <p:txBody>
              <a:bodyPr wrap="square" rtlCol="0">
                <a:spAutoFit/>
              </a:bodyPr>
              <a:lstStyle/>
              <a:p>
                <a:pPr algn="ctr"/>
                <a:r>
                  <a:rPr lang="el-GR" sz="2000" dirty="0" smtClean="0">
                    <a:latin typeface="+mn-lt"/>
                  </a:rPr>
                  <a:t>-2</a:t>
                </a:r>
                <a:endParaRPr lang="el-GR" sz="2000" dirty="0">
                  <a:latin typeface="+mn-lt"/>
                </a:endParaRPr>
              </a:p>
            </p:txBody>
          </p:sp>
          <p:sp>
            <p:nvSpPr>
              <p:cNvPr id="21" name="TextBox 20"/>
              <p:cNvSpPr txBox="1"/>
              <p:nvPr/>
            </p:nvSpPr>
            <p:spPr>
              <a:xfrm>
                <a:off x="3499111" y="5534733"/>
                <a:ext cx="557417" cy="400110"/>
              </a:xfrm>
              <a:prstGeom prst="rect">
                <a:avLst/>
              </a:prstGeom>
              <a:noFill/>
            </p:spPr>
            <p:txBody>
              <a:bodyPr wrap="square" rtlCol="0">
                <a:spAutoFit/>
              </a:bodyPr>
              <a:lstStyle/>
              <a:p>
                <a:pPr algn="ctr"/>
                <a:r>
                  <a:rPr lang="el-GR" sz="2000" dirty="0" smtClean="0">
                    <a:latin typeface="+mn-lt"/>
                  </a:rPr>
                  <a:t>+1</a:t>
                </a:r>
                <a:endParaRPr lang="el-GR" sz="2000" dirty="0">
                  <a:latin typeface="+mn-lt"/>
                </a:endParaRPr>
              </a:p>
            </p:txBody>
          </p:sp>
        </p:grpSp>
        <p:sp>
          <p:nvSpPr>
            <p:cNvPr id="23" name="TextBox 22"/>
            <p:cNvSpPr txBox="1"/>
            <p:nvPr/>
          </p:nvSpPr>
          <p:spPr>
            <a:xfrm>
              <a:off x="245585" y="5194935"/>
              <a:ext cx="1440160" cy="707886"/>
            </a:xfrm>
            <a:prstGeom prst="rect">
              <a:avLst/>
            </a:prstGeom>
            <a:noFill/>
          </p:spPr>
          <p:txBody>
            <a:bodyPr wrap="square" rtlCol="0">
              <a:spAutoFit/>
            </a:bodyPr>
            <a:lstStyle/>
            <a:p>
              <a:pPr algn="ctr"/>
              <a:r>
                <a:rPr lang="el-GR" sz="2000" b="1" dirty="0" smtClean="0">
                  <a:latin typeface="+mn-lt"/>
                </a:rPr>
                <a:t>Μόριο νερού</a:t>
              </a:r>
              <a:endParaRPr lang="el-GR" sz="2000" b="1" dirty="0">
                <a:latin typeface="+mn-lt"/>
              </a:endParaRPr>
            </a:p>
          </p:txBody>
        </p:sp>
      </p:grpSp>
      <p:sp>
        <p:nvSpPr>
          <p:cNvPr id="25" name="Rectangle 10"/>
          <p:cNvSpPr/>
          <p:nvPr/>
        </p:nvSpPr>
        <p:spPr>
          <a:xfrm>
            <a:off x="32446" y="6015324"/>
            <a:ext cx="2442499"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Water has two polar O-H bonds in a bent </a:t>
            </a:r>
            <a:r>
              <a:rPr lang="en-US" sz="1200" dirty="0" smtClean="0">
                <a:solidFill>
                  <a:prstClr val="black"/>
                </a:solidFill>
                <a:latin typeface="+mn-lt"/>
                <a:hlinkClick r:id="rId3"/>
              </a:rPr>
              <a:t>geometry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4"/>
              </a:rPr>
              <a:t>Benjah-bmm27</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solidFill>
              <a:latin typeface="+mn-lt"/>
            </a:endParaRPr>
          </a:p>
        </p:txBody>
      </p:sp>
    </p:spTree>
    <p:extLst>
      <p:ext uri="{BB962C8B-B14F-4D97-AF65-F5344CB8AC3E}">
        <p14:creationId xmlns:p14="http://schemas.microsoft.com/office/powerpoint/2010/main" val="3499775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3</a:t>
            </a:r>
            <a:r>
              <a:rPr lang="en-US" sz="3200" b="0" dirty="0" smtClean="0"/>
              <a:t>/</a:t>
            </a:r>
            <a:r>
              <a:rPr lang="el-GR" sz="3200" b="0" dirty="0" smtClean="0"/>
              <a:t>9</a:t>
            </a:r>
            <a:endParaRPr lang="el-GR" dirty="0"/>
          </a:p>
        </p:txBody>
      </p:sp>
      <p:sp>
        <p:nvSpPr>
          <p:cNvPr id="3" name="Θέση περιεχομένου 2"/>
          <p:cNvSpPr>
            <a:spLocks noGrp="1"/>
          </p:cNvSpPr>
          <p:nvPr>
            <p:ph idx="1"/>
          </p:nvPr>
        </p:nvSpPr>
        <p:spPr>
          <a:xfrm>
            <a:off x="457200" y="1196752"/>
            <a:ext cx="8229600" cy="1152128"/>
          </a:xfrm>
        </p:spPr>
        <p:txBody>
          <a:bodyPr/>
          <a:lstStyle/>
          <a:p>
            <a:r>
              <a:rPr lang="el-GR" dirty="0"/>
              <a:t>Οξείδωση είναι η αύξηση του αριθμού οξείδωσης (Α.Ο</a:t>
            </a:r>
            <a:r>
              <a:rPr lang="el-GR" dirty="0" smtClean="0"/>
              <a:t>)</a:t>
            </a:r>
            <a:r>
              <a:rPr lang="en-US" dirty="0" smtClean="0"/>
              <a:t>.</a:t>
            </a:r>
            <a:endParaRPr lang="el-GR" dirty="0"/>
          </a:p>
          <a:p>
            <a:r>
              <a:rPr lang="el-GR" dirty="0"/>
              <a:t>Αναγωγή είναι η μείωση του αριθμού οξείδωσης (Α.Ο</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grpSp>
        <p:nvGrpSpPr>
          <p:cNvPr id="29" name="Ομάδα 28"/>
          <p:cNvGrpSpPr/>
          <p:nvPr/>
        </p:nvGrpSpPr>
        <p:grpSpPr>
          <a:xfrm>
            <a:off x="-6115" y="2868375"/>
            <a:ext cx="9027071" cy="2046940"/>
            <a:chOff x="-6115" y="2868375"/>
            <a:chExt cx="9027071" cy="2046940"/>
          </a:xfrm>
        </p:grpSpPr>
        <p:sp>
          <p:nvSpPr>
            <p:cNvPr id="5" name="Θέση περιεχομένου 2"/>
            <p:cNvSpPr txBox="1">
              <a:spLocks/>
            </p:cNvSpPr>
            <p:nvPr/>
          </p:nvSpPr>
          <p:spPr>
            <a:xfrm>
              <a:off x="1425050" y="3005977"/>
              <a:ext cx="1296144" cy="639688"/>
            </a:xfrm>
            <a:prstGeom prst="rect">
              <a:avLst/>
            </a:prstGeom>
            <a:ln>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Προσθήκη ατόμων Ο</a:t>
              </a:r>
              <a:endParaRPr lang="el-GR" dirty="0"/>
            </a:p>
          </p:txBody>
        </p:sp>
        <p:sp>
          <p:nvSpPr>
            <p:cNvPr id="6" name="Θέση περιεχομένου 2"/>
            <p:cNvSpPr txBox="1">
              <a:spLocks/>
            </p:cNvSpPr>
            <p:nvPr/>
          </p:nvSpPr>
          <p:spPr>
            <a:xfrm>
              <a:off x="4676" y="3073793"/>
              <a:ext cx="1420374" cy="504056"/>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Οξείδωση</a:t>
              </a:r>
              <a:r>
                <a:rPr lang="en-US" dirty="0" smtClean="0"/>
                <a:t>:</a:t>
              </a:r>
              <a:endParaRPr lang="el-GR" dirty="0"/>
            </a:p>
          </p:txBody>
        </p:sp>
        <p:cxnSp>
          <p:nvCxnSpPr>
            <p:cNvPr id="8" name="Ευθύγραμμο βέλος σύνδεσης 7"/>
            <p:cNvCxnSpPr>
              <a:stCxn id="5" idx="3"/>
              <a:endCxn id="9" idx="1"/>
            </p:cNvCxnSpPr>
            <p:nvPr/>
          </p:nvCxnSpPr>
          <p:spPr>
            <a:xfrm>
              <a:off x="2721194" y="3325821"/>
              <a:ext cx="299434" cy="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9" name="Θέση περιεχομένου 2"/>
            <p:cNvSpPr txBox="1">
              <a:spLocks/>
            </p:cNvSpPr>
            <p:nvPr/>
          </p:nvSpPr>
          <p:spPr>
            <a:xfrm>
              <a:off x="3020628" y="2942605"/>
              <a:ext cx="1606970" cy="766432"/>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 απόσπαση ατόμων </a:t>
              </a:r>
              <a:r>
                <a:rPr lang="en-US" dirty="0" smtClean="0"/>
                <a:t>H</a:t>
              </a:r>
              <a:endParaRPr lang="el-GR" dirty="0"/>
            </a:p>
          </p:txBody>
        </p:sp>
        <p:cxnSp>
          <p:nvCxnSpPr>
            <p:cNvPr id="11" name="Ευθύγραμμο βέλος σύνδεσης 10"/>
            <p:cNvCxnSpPr>
              <a:stCxn id="9" idx="3"/>
              <a:endCxn id="14" idx="1"/>
            </p:cNvCxnSpPr>
            <p:nvPr/>
          </p:nvCxnSpPr>
          <p:spPr>
            <a:xfrm>
              <a:off x="4627598" y="3325821"/>
              <a:ext cx="409254" cy="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4" name="Θέση περιεχομένου 2"/>
            <p:cNvSpPr txBox="1">
              <a:spLocks/>
            </p:cNvSpPr>
            <p:nvPr/>
          </p:nvSpPr>
          <p:spPr>
            <a:xfrm>
              <a:off x="5036852" y="2868375"/>
              <a:ext cx="1728192" cy="914892"/>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Αποβολή ηλεκτρονίων</a:t>
              </a:r>
              <a:endParaRPr lang="el-GR" dirty="0"/>
            </a:p>
          </p:txBody>
        </p:sp>
        <p:cxnSp>
          <p:nvCxnSpPr>
            <p:cNvPr id="17" name="Ευθύγραμμο βέλος σύνδεσης 16"/>
            <p:cNvCxnSpPr>
              <a:stCxn id="14" idx="3"/>
              <a:endCxn id="19" idx="1"/>
            </p:cNvCxnSpPr>
            <p:nvPr/>
          </p:nvCxnSpPr>
          <p:spPr>
            <a:xfrm>
              <a:off x="6765044" y="3325821"/>
              <a:ext cx="656197" cy="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9" name="Θέση περιεχομένου 2"/>
            <p:cNvSpPr txBox="1">
              <a:spLocks/>
            </p:cNvSpPr>
            <p:nvPr/>
          </p:nvSpPr>
          <p:spPr>
            <a:xfrm>
              <a:off x="7421241" y="2868375"/>
              <a:ext cx="1599715" cy="914892"/>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Αύξηση αριθμού οξείδωσης</a:t>
              </a:r>
              <a:endParaRPr lang="el-GR" dirty="0"/>
            </a:p>
          </p:txBody>
        </p:sp>
        <p:sp>
          <p:nvSpPr>
            <p:cNvPr id="21" name="Θέση περιεχομένου 2"/>
            <p:cNvSpPr txBox="1">
              <a:spLocks/>
            </p:cNvSpPr>
            <p:nvPr/>
          </p:nvSpPr>
          <p:spPr>
            <a:xfrm>
              <a:off x="1414259" y="4138025"/>
              <a:ext cx="1296144" cy="639688"/>
            </a:xfrm>
            <a:prstGeom prst="rect">
              <a:avLst/>
            </a:prstGeom>
            <a:ln>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Απόσπαση  ατόμων Ο</a:t>
              </a:r>
              <a:endParaRPr lang="el-GR" dirty="0"/>
            </a:p>
          </p:txBody>
        </p:sp>
        <p:sp>
          <p:nvSpPr>
            <p:cNvPr id="22" name="Θέση περιεχομένου 2"/>
            <p:cNvSpPr txBox="1">
              <a:spLocks/>
            </p:cNvSpPr>
            <p:nvPr/>
          </p:nvSpPr>
          <p:spPr>
            <a:xfrm>
              <a:off x="-6115" y="4205841"/>
              <a:ext cx="1420374"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dirty="0" smtClean="0"/>
                <a:t>Αναγωγή</a:t>
              </a:r>
              <a:r>
                <a:rPr lang="en-US" sz="2200" dirty="0" smtClean="0"/>
                <a:t>:</a:t>
              </a:r>
              <a:endParaRPr lang="el-GR" sz="2200" dirty="0"/>
            </a:p>
          </p:txBody>
        </p:sp>
        <p:cxnSp>
          <p:nvCxnSpPr>
            <p:cNvPr id="23" name="Ευθύγραμμο βέλος σύνδεσης 22"/>
            <p:cNvCxnSpPr>
              <a:stCxn id="21" idx="3"/>
              <a:endCxn id="24" idx="1"/>
            </p:cNvCxnSpPr>
            <p:nvPr/>
          </p:nvCxnSpPr>
          <p:spPr>
            <a:xfrm>
              <a:off x="2710403" y="4457869"/>
              <a:ext cx="299434" cy="0"/>
            </a:xfrm>
            <a:prstGeom prst="straightConnector1">
              <a:avLst/>
            </a:prstGeom>
            <a:ln w="2540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4" name="Θέση περιεχομένου 2"/>
            <p:cNvSpPr txBox="1">
              <a:spLocks/>
            </p:cNvSpPr>
            <p:nvPr/>
          </p:nvSpPr>
          <p:spPr>
            <a:xfrm>
              <a:off x="3009837" y="4074653"/>
              <a:ext cx="1606970" cy="766432"/>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 προσθήκη ατόμων </a:t>
              </a:r>
              <a:r>
                <a:rPr lang="en-US" dirty="0" smtClean="0"/>
                <a:t>H</a:t>
              </a:r>
              <a:endParaRPr lang="el-GR" dirty="0"/>
            </a:p>
          </p:txBody>
        </p:sp>
        <p:cxnSp>
          <p:nvCxnSpPr>
            <p:cNvPr id="25" name="Ευθύγραμμο βέλος σύνδεσης 24"/>
            <p:cNvCxnSpPr>
              <a:stCxn id="24" idx="3"/>
              <a:endCxn id="26" idx="1"/>
            </p:cNvCxnSpPr>
            <p:nvPr/>
          </p:nvCxnSpPr>
          <p:spPr>
            <a:xfrm>
              <a:off x="4616807" y="4457869"/>
              <a:ext cx="409254" cy="0"/>
            </a:xfrm>
            <a:prstGeom prst="straightConnector1">
              <a:avLst/>
            </a:prstGeom>
            <a:ln w="2540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6" name="Θέση περιεχομένου 2"/>
            <p:cNvSpPr txBox="1">
              <a:spLocks/>
            </p:cNvSpPr>
            <p:nvPr/>
          </p:nvSpPr>
          <p:spPr>
            <a:xfrm>
              <a:off x="5026061" y="4000423"/>
              <a:ext cx="1728192" cy="914892"/>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Πρόσληψη ηλεκτρονίων</a:t>
              </a:r>
              <a:endParaRPr lang="el-GR" dirty="0"/>
            </a:p>
          </p:txBody>
        </p:sp>
        <p:cxnSp>
          <p:nvCxnSpPr>
            <p:cNvPr id="27" name="Ευθύγραμμο βέλος σύνδεσης 26"/>
            <p:cNvCxnSpPr>
              <a:stCxn id="26" idx="3"/>
              <a:endCxn id="28" idx="1"/>
            </p:cNvCxnSpPr>
            <p:nvPr/>
          </p:nvCxnSpPr>
          <p:spPr>
            <a:xfrm>
              <a:off x="6754253" y="4457869"/>
              <a:ext cx="656197" cy="0"/>
            </a:xfrm>
            <a:prstGeom prst="straightConnector1">
              <a:avLst/>
            </a:prstGeom>
            <a:ln w="2540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8" name="Θέση περιεχομένου 2"/>
            <p:cNvSpPr txBox="1">
              <a:spLocks/>
            </p:cNvSpPr>
            <p:nvPr/>
          </p:nvSpPr>
          <p:spPr>
            <a:xfrm>
              <a:off x="7410450" y="4000423"/>
              <a:ext cx="1599715" cy="914892"/>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Clr>
                  <a:srgbClr val="004A8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Ελάττωση αριθμού οξείδωσης</a:t>
              </a:r>
              <a:endParaRPr lang="el-GR" dirty="0"/>
            </a:p>
          </p:txBody>
        </p:sp>
      </p:grpSp>
    </p:spTree>
    <p:extLst>
      <p:ext uri="{BB962C8B-B14F-4D97-AF65-F5344CB8AC3E}">
        <p14:creationId xmlns:p14="http://schemas.microsoft.com/office/powerpoint/2010/main" val="4194466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4</a:t>
            </a:r>
            <a:r>
              <a:rPr lang="en-US" sz="3200" b="0" dirty="0" smtClean="0"/>
              <a:t>/</a:t>
            </a:r>
            <a:r>
              <a:rPr lang="el-GR" sz="3200" b="0" dirty="0" smtClean="0"/>
              <a:t>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graphicFrame>
        <p:nvGraphicFramePr>
          <p:cNvPr id="5" name="Table 6"/>
          <p:cNvGraphicFramePr>
            <a:graphicFrameLocks noGrp="1"/>
          </p:cNvGraphicFramePr>
          <p:nvPr>
            <p:extLst>
              <p:ext uri="{D42A27DB-BD31-4B8C-83A1-F6EECF244321}">
                <p14:modId xmlns:p14="http://schemas.microsoft.com/office/powerpoint/2010/main" val="3498677196"/>
              </p:ext>
            </p:extLst>
          </p:nvPr>
        </p:nvGraphicFramePr>
        <p:xfrm>
          <a:off x="1500188" y="1214438"/>
          <a:ext cx="5929312" cy="4241928"/>
        </p:xfrm>
        <a:graphic>
          <a:graphicData uri="http://schemas.openxmlformats.org/drawingml/2006/table">
            <a:tbl>
              <a:tblPr firstRow="1" bandRow="1">
                <a:tableStyleId>{5940675A-B579-460E-94D1-54222C63F5DA}</a:tableStyleId>
              </a:tblPr>
              <a:tblGrid>
                <a:gridCol w="1482328"/>
                <a:gridCol w="1482328"/>
                <a:gridCol w="1482328"/>
                <a:gridCol w="1482328"/>
              </a:tblGrid>
              <a:tr h="606198">
                <a:tc>
                  <a:txBody>
                    <a:bodyPr/>
                    <a:lstStyle/>
                    <a:p>
                      <a:pPr algn="ctr"/>
                      <a:r>
                        <a:rPr lang="el-GR" sz="2000" b="1" dirty="0"/>
                        <a:t>Μέταλλα</a:t>
                      </a:r>
                    </a:p>
                  </a:txBody>
                  <a:tcPr marL="19050" marR="19050" marT="19050" marB="19050"/>
                </a:tc>
                <a:tc>
                  <a:txBody>
                    <a:bodyPr/>
                    <a:lstStyle/>
                    <a:p>
                      <a:pPr algn="ctr"/>
                      <a:r>
                        <a:rPr lang="el-GR" sz="2000" b="1" dirty="0"/>
                        <a:t>Αριθμοί οξείδωσης</a:t>
                      </a:r>
                    </a:p>
                  </a:txBody>
                  <a:tcPr marL="19050" marR="19050" marT="19050" marB="19050"/>
                </a:tc>
                <a:tc>
                  <a:txBody>
                    <a:bodyPr/>
                    <a:lstStyle/>
                    <a:p>
                      <a:pPr algn="ctr"/>
                      <a:r>
                        <a:rPr lang="el-GR" sz="2000" b="1" dirty="0"/>
                        <a:t>Αμέταλλα</a:t>
                      </a:r>
                    </a:p>
                  </a:txBody>
                  <a:tcPr marL="19050" marR="19050" marT="19050" marB="19050"/>
                </a:tc>
                <a:tc>
                  <a:txBody>
                    <a:bodyPr/>
                    <a:lstStyle/>
                    <a:p>
                      <a:pPr algn="ctr"/>
                      <a:r>
                        <a:rPr lang="el-GR" sz="2000" b="1" dirty="0"/>
                        <a:t>Αριθμοί οξείδωσης</a:t>
                      </a:r>
                    </a:p>
                  </a:txBody>
                  <a:tcPr marL="19050" marR="19050" marT="19050" marB="19050"/>
                </a:tc>
              </a:tr>
              <a:tr h="383138">
                <a:tc>
                  <a:txBody>
                    <a:bodyPr/>
                    <a:lstStyle/>
                    <a:p>
                      <a:pPr algn="ctr"/>
                      <a:r>
                        <a:rPr lang="en-US" sz="2000"/>
                        <a:t>K,  Na, Ag</a:t>
                      </a:r>
                    </a:p>
                  </a:txBody>
                  <a:tcPr marL="19050" marR="19050" marT="19050" marB="19050"/>
                </a:tc>
                <a:tc>
                  <a:txBody>
                    <a:bodyPr/>
                    <a:lstStyle/>
                    <a:p>
                      <a:pPr algn="ctr"/>
                      <a:r>
                        <a:rPr lang="el-GR" sz="2000" dirty="0"/>
                        <a:t>+1</a:t>
                      </a:r>
                    </a:p>
                  </a:txBody>
                  <a:tcPr marL="19050" marR="19050" marT="19050" marB="19050"/>
                </a:tc>
                <a:tc>
                  <a:txBody>
                    <a:bodyPr/>
                    <a:lstStyle/>
                    <a:p>
                      <a:pPr algn="ctr"/>
                      <a:r>
                        <a:rPr lang="en-US" sz="2000"/>
                        <a:t>F</a:t>
                      </a:r>
                    </a:p>
                  </a:txBody>
                  <a:tcPr marL="19050" marR="19050" marT="19050" marB="19050"/>
                </a:tc>
                <a:tc>
                  <a:txBody>
                    <a:bodyPr/>
                    <a:lstStyle/>
                    <a:p>
                      <a:pPr algn="ctr"/>
                      <a:r>
                        <a:rPr lang="el-GR" sz="2000" dirty="0"/>
                        <a:t>-1</a:t>
                      </a:r>
                    </a:p>
                  </a:txBody>
                  <a:tcPr marL="19050" marR="19050" marT="19050" marB="19050"/>
                </a:tc>
              </a:tr>
              <a:tr h="606198">
                <a:tc>
                  <a:txBody>
                    <a:bodyPr/>
                    <a:lstStyle/>
                    <a:p>
                      <a:pPr algn="ctr"/>
                      <a:r>
                        <a:rPr lang="en-US" sz="2000"/>
                        <a:t>Ba, Ca, Mg, Zn</a:t>
                      </a:r>
                    </a:p>
                  </a:txBody>
                  <a:tcPr marL="19050" marR="19050" marT="19050" marB="19050"/>
                </a:tc>
                <a:tc>
                  <a:txBody>
                    <a:bodyPr/>
                    <a:lstStyle/>
                    <a:p>
                      <a:pPr algn="ctr"/>
                      <a:r>
                        <a:rPr lang="el-GR" sz="2000" dirty="0"/>
                        <a:t>+2</a:t>
                      </a:r>
                    </a:p>
                  </a:txBody>
                  <a:tcPr marL="19050" marR="19050" marT="19050" marB="19050"/>
                </a:tc>
                <a:tc>
                  <a:txBody>
                    <a:bodyPr/>
                    <a:lstStyle/>
                    <a:p>
                      <a:pPr algn="ctr"/>
                      <a:r>
                        <a:rPr lang="en-US" sz="2000" dirty="0"/>
                        <a:t>H</a:t>
                      </a:r>
                    </a:p>
                  </a:txBody>
                  <a:tcPr marL="19050" marR="19050" marT="19050" marB="19050"/>
                </a:tc>
                <a:tc>
                  <a:txBody>
                    <a:bodyPr/>
                    <a:lstStyle/>
                    <a:p>
                      <a:pPr algn="ctr"/>
                      <a:r>
                        <a:rPr lang="el-GR" sz="2000"/>
                        <a:t>+1 (-1)</a:t>
                      </a:r>
                    </a:p>
                  </a:txBody>
                  <a:tcPr marL="19050" marR="19050" marT="19050" marB="19050"/>
                </a:tc>
              </a:tr>
              <a:tr h="383138">
                <a:tc>
                  <a:txBody>
                    <a:bodyPr/>
                    <a:lstStyle/>
                    <a:p>
                      <a:pPr algn="ctr"/>
                      <a:r>
                        <a:rPr lang="en-US" sz="2000"/>
                        <a:t>Al</a:t>
                      </a:r>
                    </a:p>
                  </a:txBody>
                  <a:tcPr marL="19050" marR="19050" marT="19050" marB="19050"/>
                </a:tc>
                <a:tc>
                  <a:txBody>
                    <a:bodyPr/>
                    <a:lstStyle/>
                    <a:p>
                      <a:pPr algn="ctr"/>
                      <a:r>
                        <a:rPr lang="el-GR" sz="2000"/>
                        <a:t>+3</a:t>
                      </a:r>
                    </a:p>
                  </a:txBody>
                  <a:tcPr marL="19050" marR="19050" marT="19050" marB="19050"/>
                </a:tc>
                <a:tc>
                  <a:txBody>
                    <a:bodyPr/>
                    <a:lstStyle/>
                    <a:p>
                      <a:pPr algn="ctr"/>
                      <a:r>
                        <a:rPr lang="en-US" sz="2000" dirty="0"/>
                        <a:t>O</a:t>
                      </a:r>
                    </a:p>
                  </a:txBody>
                  <a:tcPr marL="19050" marR="19050" marT="19050" marB="19050"/>
                </a:tc>
                <a:tc>
                  <a:txBody>
                    <a:bodyPr/>
                    <a:lstStyle/>
                    <a:p>
                      <a:pPr algn="ctr"/>
                      <a:r>
                        <a:rPr lang="el-GR" sz="2000"/>
                        <a:t>-2 (-1, +2)</a:t>
                      </a:r>
                    </a:p>
                  </a:txBody>
                  <a:tcPr marL="19050" marR="19050" marT="19050" marB="19050"/>
                </a:tc>
              </a:tr>
              <a:tr h="606198">
                <a:tc>
                  <a:txBody>
                    <a:bodyPr/>
                    <a:lstStyle/>
                    <a:p>
                      <a:pPr algn="ctr"/>
                      <a:r>
                        <a:rPr lang="en-US" sz="2000"/>
                        <a:t>Cu, Hg</a:t>
                      </a:r>
                    </a:p>
                  </a:txBody>
                  <a:tcPr marL="19050" marR="19050" marT="19050" marB="19050"/>
                </a:tc>
                <a:tc>
                  <a:txBody>
                    <a:bodyPr/>
                    <a:lstStyle/>
                    <a:p>
                      <a:pPr algn="ctr"/>
                      <a:r>
                        <a:rPr lang="el-GR" sz="2000"/>
                        <a:t>+1, +2</a:t>
                      </a:r>
                    </a:p>
                  </a:txBody>
                  <a:tcPr marL="19050" marR="19050" marT="19050" marB="19050"/>
                </a:tc>
                <a:tc>
                  <a:txBody>
                    <a:bodyPr/>
                    <a:lstStyle/>
                    <a:p>
                      <a:pPr algn="ctr"/>
                      <a:r>
                        <a:rPr lang="en-US" sz="2000" dirty="0"/>
                        <a:t>Cl, Br, I</a:t>
                      </a:r>
                    </a:p>
                  </a:txBody>
                  <a:tcPr marL="19050" marR="19050" marT="19050" marB="19050"/>
                </a:tc>
                <a:tc>
                  <a:txBody>
                    <a:bodyPr/>
                    <a:lstStyle/>
                    <a:p>
                      <a:pPr algn="ctr"/>
                      <a:r>
                        <a:rPr lang="el-GR" sz="2000" dirty="0"/>
                        <a:t>-1 (+1, +3, +5, +7)</a:t>
                      </a:r>
                    </a:p>
                  </a:txBody>
                  <a:tcPr marL="19050" marR="19050" marT="19050" marB="19050"/>
                </a:tc>
              </a:tr>
              <a:tr h="383138">
                <a:tc>
                  <a:txBody>
                    <a:bodyPr/>
                    <a:lstStyle/>
                    <a:p>
                      <a:pPr algn="ctr"/>
                      <a:r>
                        <a:rPr lang="en-US" sz="2000"/>
                        <a:t>Fe, Ni</a:t>
                      </a:r>
                    </a:p>
                  </a:txBody>
                  <a:tcPr marL="19050" marR="19050" marT="19050" marB="19050"/>
                </a:tc>
                <a:tc>
                  <a:txBody>
                    <a:bodyPr/>
                    <a:lstStyle/>
                    <a:p>
                      <a:pPr algn="ctr"/>
                      <a:r>
                        <a:rPr lang="el-GR" sz="2000"/>
                        <a:t>+2, +3</a:t>
                      </a:r>
                    </a:p>
                  </a:txBody>
                  <a:tcPr marL="19050" marR="19050" marT="19050" marB="19050"/>
                </a:tc>
                <a:tc>
                  <a:txBody>
                    <a:bodyPr/>
                    <a:lstStyle/>
                    <a:p>
                      <a:pPr algn="ctr"/>
                      <a:r>
                        <a:rPr lang="en-US" sz="2000"/>
                        <a:t>S</a:t>
                      </a:r>
                    </a:p>
                  </a:txBody>
                  <a:tcPr marL="19050" marR="19050" marT="19050" marB="19050"/>
                </a:tc>
                <a:tc>
                  <a:txBody>
                    <a:bodyPr/>
                    <a:lstStyle/>
                    <a:p>
                      <a:pPr algn="ctr"/>
                      <a:r>
                        <a:rPr lang="el-GR" sz="2000" dirty="0"/>
                        <a:t>-2 (+4, +6)</a:t>
                      </a:r>
                    </a:p>
                  </a:txBody>
                  <a:tcPr marL="19050" marR="19050" marT="19050" marB="19050"/>
                </a:tc>
              </a:tr>
              <a:tr h="383138">
                <a:tc>
                  <a:txBody>
                    <a:bodyPr/>
                    <a:lstStyle/>
                    <a:p>
                      <a:pPr algn="ctr"/>
                      <a:r>
                        <a:rPr lang="en-US" sz="2000"/>
                        <a:t>Pb, Sn</a:t>
                      </a:r>
                    </a:p>
                  </a:txBody>
                  <a:tcPr marL="19050" marR="19050" marT="19050" marB="19050"/>
                </a:tc>
                <a:tc>
                  <a:txBody>
                    <a:bodyPr/>
                    <a:lstStyle/>
                    <a:p>
                      <a:pPr algn="ctr"/>
                      <a:r>
                        <a:rPr lang="el-GR" sz="2000"/>
                        <a:t>+2, +4</a:t>
                      </a:r>
                    </a:p>
                  </a:txBody>
                  <a:tcPr marL="19050" marR="19050" marT="19050" marB="19050"/>
                </a:tc>
                <a:tc>
                  <a:txBody>
                    <a:bodyPr/>
                    <a:lstStyle/>
                    <a:p>
                      <a:pPr algn="ctr"/>
                      <a:r>
                        <a:rPr lang="en-US" sz="2000"/>
                        <a:t>N, P</a:t>
                      </a:r>
                    </a:p>
                  </a:txBody>
                  <a:tcPr marL="19050" marR="19050" marT="19050" marB="19050"/>
                </a:tc>
                <a:tc>
                  <a:txBody>
                    <a:bodyPr/>
                    <a:lstStyle/>
                    <a:p>
                      <a:pPr algn="ctr"/>
                      <a:r>
                        <a:rPr lang="el-GR" sz="2000"/>
                        <a:t>-3 (+3, +5)</a:t>
                      </a:r>
                    </a:p>
                  </a:txBody>
                  <a:tcPr marL="19050" marR="19050" marT="19050" marB="19050"/>
                </a:tc>
              </a:tr>
              <a:tr h="383138">
                <a:tc>
                  <a:txBody>
                    <a:bodyPr/>
                    <a:lstStyle/>
                    <a:p>
                      <a:pPr algn="ctr"/>
                      <a:r>
                        <a:rPr lang="en-US" sz="2000"/>
                        <a:t>Mn</a:t>
                      </a:r>
                    </a:p>
                  </a:txBody>
                  <a:tcPr marL="19050" marR="19050" marT="19050" marB="19050"/>
                </a:tc>
                <a:tc>
                  <a:txBody>
                    <a:bodyPr/>
                    <a:lstStyle/>
                    <a:p>
                      <a:pPr algn="ctr"/>
                      <a:r>
                        <a:rPr lang="el-GR" sz="2000"/>
                        <a:t>+2, +4, +7</a:t>
                      </a:r>
                    </a:p>
                  </a:txBody>
                  <a:tcPr marL="19050" marR="19050" marT="19050" marB="19050"/>
                </a:tc>
                <a:tc>
                  <a:txBody>
                    <a:bodyPr/>
                    <a:lstStyle/>
                    <a:p>
                      <a:pPr algn="ctr"/>
                      <a:r>
                        <a:rPr lang="en-US" sz="2000"/>
                        <a:t>C, Si</a:t>
                      </a:r>
                    </a:p>
                  </a:txBody>
                  <a:tcPr marL="19050" marR="19050" marT="19050" marB="19050"/>
                </a:tc>
                <a:tc>
                  <a:txBody>
                    <a:bodyPr/>
                    <a:lstStyle/>
                    <a:p>
                      <a:pPr algn="ctr"/>
                      <a:r>
                        <a:rPr lang="el-GR" sz="2000" dirty="0"/>
                        <a:t>-4, +4</a:t>
                      </a:r>
                    </a:p>
                  </a:txBody>
                  <a:tcPr marL="19050" marR="19050" marT="19050" marB="19050"/>
                </a:tc>
              </a:tr>
              <a:tr h="383138">
                <a:tc>
                  <a:txBody>
                    <a:bodyPr/>
                    <a:lstStyle/>
                    <a:p>
                      <a:pPr algn="ctr"/>
                      <a:r>
                        <a:rPr lang="en-US" sz="2000"/>
                        <a:t>Cr</a:t>
                      </a:r>
                    </a:p>
                  </a:txBody>
                  <a:tcPr marL="19050" marR="19050" marT="19050" marB="19050"/>
                </a:tc>
                <a:tc>
                  <a:txBody>
                    <a:bodyPr/>
                    <a:lstStyle/>
                    <a:p>
                      <a:pPr algn="ctr"/>
                      <a:r>
                        <a:rPr lang="el-GR" sz="2000"/>
                        <a:t>+3, +6</a:t>
                      </a:r>
                    </a:p>
                  </a:txBody>
                  <a:tcPr marL="19050" marR="19050" marT="19050" marB="19050"/>
                </a:tc>
                <a:tc>
                  <a:txBody>
                    <a:bodyPr/>
                    <a:lstStyle/>
                    <a:p>
                      <a:pPr algn="ctr"/>
                      <a:r>
                        <a:rPr lang="el-GR" sz="2000"/>
                        <a:t> </a:t>
                      </a:r>
                    </a:p>
                  </a:txBody>
                  <a:tcPr marL="19050" marR="19050" marT="19050" marB="19050"/>
                </a:tc>
                <a:tc>
                  <a:txBody>
                    <a:bodyPr/>
                    <a:lstStyle/>
                    <a:p>
                      <a:pPr algn="ctr"/>
                      <a:r>
                        <a:rPr lang="el-GR" sz="2000" dirty="0"/>
                        <a:t> </a:t>
                      </a:r>
                    </a:p>
                  </a:txBody>
                  <a:tcPr marL="19050" marR="19050" marT="19050" marB="19050"/>
                </a:tc>
              </a:tr>
            </a:tbl>
          </a:graphicData>
        </a:graphic>
      </p:graphicFrame>
    </p:spTree>
    <p:extLst>
      <p:ext uri="{BB962C8B-B14F-4D97-AF65-F5344CB8AC3E}">
        <p14:creationId xmlns:p14="http://schemas.microsoft.com/office/powerpoint/2010/main" val="4014412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5</a:t>
            </a:r>
            <a:r>
              <a:rPr lang="en-US" sz="3200" b="0" dirty="0" smtClean="0"/>
              <a:t>/</a:t>
            </a:r>
            <a:r>
              <a:rPr lang="el-GR" sz="3200" b="0" dirty="0" smtClean="0"/>
              <a:t>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Για την εύρεση των αριθμών οξείδωσης στοιχείων σε ενώσεις ακολουθούμε τους παρακάτω κανόνες:</a:t>
            </a:r>
          </a:p>
          <a:p>
            <a:r>
              <a:rPr lang="el-GR" dirty="0"/>
              <a:t>Κάθε στοιχείο σε ελεύθερη κατάσταση έχει αριθμό οξείδωσης (Α.Ο) ίσο με το μηδέν.</a:t>
            </a:r>
          </a:p>
          <a:p>
            <a:r>
              <a:rPr lang="el-GR" dirty="0"/>
              <a:t>Το Η στις ενώσεις του έχει αριθμό οξείδωσης (Α.Ο) ίσο με +1, εκτός από τις ενώσεις του με τα μέταλλα (</a:t>
            </a:r>
            <a:r>
              <a:rPr lang="el-GR" dirty="0" err="1"/>
              <a:t>υδρίδια</a:t>
            </a:r>
            <a:r>
              <a:rPr lang="el-GR" dirty="0"/>
              <a:t>) που έχει -1.</a:t>
            </a:r>
          </a:p>
          <a:p>
            <a:r>
              <a:rPr lang="el-GR" dirty="0"/>
              <a:t>Το F στις ενώσεις του έχει πάντοτε αριθμό οξείδωσης (Α.Ο) ίσο με -</a:t>
            </a:r>
            <a:r>
              <a:rPr lang="el-GR" dirty="0" smtClean="0"/>
              <a:t>1</a:t>
            </a:r>
            <a:r>
              <a:rPr lang="en-US" dirty="0" smtClean="0"/>
              <a:t>.</a:t>
            </a:r>
            <a:endParaRPr lang="el-GR" dirty="0"/>
          </a:p>
          <a:p>
            <a:r>
              <a:rPr lang="el-GR" dirty="0"/>
              <a:t>Το Ο στις ενώσεις του έχει αριθμό οξείδωσης (Α.Ο) ίσο με -2, εκτός από τα υπεροξείδια στα οποία έχει -1, καθώς και την ένωση F2O (οξείδιο του φθορίου), στην οποία έχει +2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839514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6</a:t>
            </a:r>
            <a:r>
              <a:rPr lang="en-US" sz="3200" b="0" dirty="0" smtClean="0"/>
              <a:t>/</a:t>
            </a:r>
            <a:r>
              <a:rPr lang="el-GR" sz="3200" b="0" dirty="0" smtClean="0"/>
              <a:t>9</a:t>
            </a:r>
            <a:endParaRPr lang="el-GR" dirty="0"/>
          </a:p>
        </p:txBody>
      </p:sp>
      <p:sp>
        <p:nvSpPr>
          <p:cNvPr id="3" name="Θέση περιεχομένου 2"/>
          <p:cNvSpPr>
            <a:spLocks noGrp="1"/>
          </p:cNvSpPr>
          <p:nvPr>
            <p:ph idx="1"/>
          </p:nvPr>
        </p:nvSpPr>
        <p:spPr/>
        <p:txBody>
          <a:bodyPr/>
          <a:lstStyle/>
          <a:p>
            <a:r>
              <a:rPr lang="el-GR" dirty="0"/>
              <a:t>Τα αλκάλια, όπως Κ, </a:t>
            </a:r>
            <a:r>
              <a:rPr lang="el-GR" dirty="0" err="1"/>
              <a:t>Na</a:t>
            </a:r>
            <a:r>
              <a:rPr lang="el-GR" dirty="0"/>
              <a:t>, έχουν πάντοτε αριθμό οξείδωσης (Α.Ο) +1 και οι αλκαλικές γαίες, όπως </a:t>
            </a:r>
            <a:r>
              <a:rPr lang="el-GR" dirty="0" err="1"/>
              <a:t>Ba</a:t>
            </a:r>
            <a:r>
              <a:rPr lang="el-GR" dirty="0"/>
              <a:t>, </a:t>
            </a:r>
            <a:r>
              <a:rPr lang="el-GR" dirty="0" err="1"/>
              <a:t>Ca</a:t>
            </a:r>
            <a:r>
              <a:rPr lang="el-GR" dirty="0"/>
              <a:t>, έχουν πάντοτε αριθμό οξείδωσης (Α.Ο) +2.</a:t>
            </a:r>
          </a:p>
          <a:p>
            <a:r>
              <a:rPr lang="el-GR" dirty="0"/>
              <a:t>Το αλγεβρικό άθροισμα των αριθμών οξείδωσης (Α.Ο) όλων των ατόμων σε μία ένωση είναι ίσο με το μηδέν.</a:t>
            </a:r>
          </a:p>
          <a:p>
            <a:r>
              <a:rPr lang="el-GR" dirty="0"/>
              <a:t>Το αλγεβρικό άθροισμα των αριθμών οξείδωσης (Α.Ο) όλων των ατόμων σε ένα </a:t>
            </a:r>
            <a:r>
              <a:rPr lang="el-GR" dirty="0" err="1"/>
              <a:t>πολυατομικό</a:t>
            </a:r>
            <a:r>
              <a:rPr lang="el-GR" dirty="0"/>
              <a:t> ιόν είναι ίσο με το φορτίο του </a:t>
            </a:r>
            <a:r>
              <a:rPr lang="el-GR" dirty="0" err="1"/>
              <a:t>πολυατομικού</a:t>
            </a:r>
            <a:r>
              <a:rPr lang="el-GR" dirty="0"/>
              <a:t> ιόντος.</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74220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7</a:t>
            </a:r>
            <a:r>
              <a:rPr lang="en-US" sz="3200" b="0" dirty="0" smtClean="0"/>
              <a:t>/</a:t>
            </a:r>
            <a:r>
              <a:rPr lang="el-GR" sz="3200" b="0" dirty="0" smtClean="0"/>
              <a:t>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5" name="Picture 2" descr="http://upload.wikimedia.org/wikipedia/commons/1/19/Transition_metal_oxidation_states_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62216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chemwiki.ucdavis.edu/@api/deki/files/7625/=Oxidation_tre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851" y="4293096"/>
            <a:ext cx="3969819" cy="212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p:nvPr/>
        </p:nvSpPr>
        <p:spPr>
          <a:xfrm>
            <a:off x="2378524" y="3438808"/>
            <a:ext cx="424847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solidFill>
                  <a:prstClr val="black"/>
                </a:solidFill>
                <a:latin typeface="+mn-lt"/>
                <a:hlinkClick r:id="rId4"/>
              </a:rPr>
              <a:t>Transition metal oxidation states 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a:rPr>
              <a:t>Felix Wan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solidFill>
              <a:latin typeface="+mn-lt"/>
            </a:endParaRPr>
          </a:p>
        </p:txBody>
      </p:sp>
      <p:sp>
        <p:nvSpPr>
          <p:cNvPr id="8" name="Ορθογώνιο 7"/>
          <p:cNvSpPr/>
          <p:nvPr/>
        </p:nvSpPr>
        <p:spPr>
          <a:xfrm>
            <a:off x="2562322" y="6403927"/>
            <a:ext cx="4088170" cy="276999"/>
          </a:xfrm>
          <a:prstGeom prst="rect">
            <a:avLst/>
          </a:prstGeom>
        </p:spPr>
        <p:txBody>
          <a:bodyPr wrap="none">
            <a:spAutoFit/>
          </a:bodyPr>
          <a:lstStyle/>
          <a:p>
            <a:r>
              <a:rPr lang="en-US" sz="1200" dirty="0" smtClean="0">
                <a:latin typeface="+mn-lt"/>
                <a:hlinkClick r:id="rId7"/>
              </a:rPr>
              <a:t>chemwiki.ucdavis.edu</a:t>
            </a:r>
            <a:r>
              <a:rPr lang="el-GR" sz="1200" dirty="0" smtClean="0">
                <a:latin typeface="+mn-lt"/>
              </a:rPr>
              <a:t> διαθέσιμο με άδεια </a:t>
            </a:r>
            <a:r>
              <a:rPr lang="en-US" sz="1200" dirty="0" smtClean="0">
                <a:latin typeface="+mn-lt"/>
                <a:hlinkClick r:id="rId8"/>
              </a:rPr>
              <a:t>CC </a:t>
            </a:r>
            <a:r>
              <a:rPr lang="en-US" sz="1200" dirty="0">
                <a:latin typeface="+mn-lt"/>
                <a:hlinkClick r:id="rId8"/>
              </a:rPr>
              <a:t>BY-NC-SA 3.0 US</a:t>
            </a:r>
            <a:r>
              <a:rPr lang="el-GR" sz="1200" dirty="0" smtClean="0">
                <a:latin typeface="+mn-lt"/>
                <a:hlinkClick r:id="rId8"/>
              </a:rPr>
              <a:t> </a:t>
            </a:r>
            <a:endParaRPr lang="el-GR" sz="1200" dirty="0">
              <a:latin typeface="+mn-lt"/>
            </a:endParaRPr>
          </a:p>
        </p:txBody>
      </p:sp>
    </p:spTree>
    <p:extLst>
      <p:ext uri="{BB962C8B-B14F-4D97-AF65-F5344CB8AC3E}">
        <p14:creationId xmlns:p14="http://schemas.microsoft.com/office/powerpoint/2010/main" val="3430400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8</a:t>
            </a:r>
            <a:r>
              <a:rPr lang="en-US" sz="3200" b="0" dirty="0" smtClean="0"/>
              <a:t>/</a:t>
            </a:r>
            <a:r>
              <a:rPr lang="el-GR" sz="3200" b="0" dirty="0" smtClean="0"/>
              <a:t>9</a:t>
            </a:r>
            <a:endParaRPr lang="el-GR" dirty="0"/>
          </a:p>
        </p:txBody>
      </p:sp>
      <p:sp>
        <p:nvSpPr>
          <p:cNvPr id="3" name="Θέση περιεχομένου 2"/>
          <p:cNvSpPr>
            <a:spLocks noGrp="1"/>
          </p:cNvSpPr>
          <p:nvPr>
            <p:ph idx="1"/>
          </p:nvPr>
        </p:nvSpPr>
        <p:spPr>
          <a:xfrm>
            <a:off x="457200" y="1196752"/>
            <a:ext cx="8229600" cy="5616624"/>
          </a:xfrm>
        </p:spPr>
        <p:txBody>
          <a:bodyPr>
            <a:normAutofit fontScale="92500" lnSpcReduction="10000"/>
          </a:bodyPr>
          <a:lstStyle/>
          <a:p>
            <a:pPr marL="0" indent="0">
              <a:buNone/>
            </a:pPr>
            <a:r>
              <a:rPr lang="el-GR" altLang="el-GR" b="1" dirty="0">
                <a:solidFill>
                  <a:srgbClr val="820000"/>
                </a:solidFill>
              </a:rPr>
              <a:t>Παράδειγμα </a:t>
            </a:r>
            <a:r>
              <a:rPr lang="el-GR" altLang="el-GR" b="1" dirty="0" smtClean="0">
                <a:solidFill>
                  <a:srgbClr val="820000"/>
                </a:solidFill>
              </a:rPr>
              <a:t>1:</a:t>
            </a:r>
          </a:p>
          <a:p>
            <a:pPr marL="0" indent="0">
              <a:buNone/>
            </a:pPr>
            <a:r>
              <a:rPr lang="el-GR" altLang="el-GR" b="1" dirty="0" smtClean="0"/>
              <a:t>Να </a:t>
            </a:r>
            <a:r>
              <a:rPr lang="el-GR" altLang="el-GR" b="1" dirty="0"/>
              <a:t>υπολογιστούν οι αριθμοί οξείδωσης των στοιχείων στις παρακάτω </a:t>
            </a:r>
            <a:r>
              <a:rPr lang="el-GR" altLang="el-GR" b="1" dirty="0" smtClean="0"/>
              <a:t>ενώσεις:</a:t>
            </a:r>
            <a:endParaRPr lang="el-GR" altLang="el-GR" dirty="0" smtClean="0"/>
          </a:p>
          <a:p>
            <a:pPr marL="914400" lvl="1" indent="-457200">
              <a:buFont typeface="+mj-lt"/>
              <a:buAutoNum type="alphaLcParenR"/>
            </a:pPr>
            <a:r>
              <a:rPr lang="el-GR" altLang="el-GR" dirty="0" smtClean="0"/>
              <a:t>του </a:t>
            </a:r>
            <a:r>
              <a:rPr lang="el-GR" altLang="el-GR" dirty="0"/>
              <a:t>S στο </a:t>
            </a:r>
            <a:r>
              <a:rPr lang="el-GR" altLang="el-GR" dirty="0" smtClean="0"/>
              <a:t>Na</a:t>
            </a:r>
            <a:r>
              <a:rPr lang="el-GR" altLang="el-GR" baseline="-25000" dirty="0" smtClean="0"/>
              <a:t>2</a:t>
            </a:r>
            <a:r>
              <a:rPr lang="el-GR" altLang="el-GR" dirty="0" smtClean="0"/>
              <a:t>SO</a:t>
            </a:r>
            <a:r>
              <a:rPr lang="el-GR" altLang="el-GR" baseline="-25000" dirty="0" smtClean="0"/>
              <a:t>4</a:t>
            </a:r>
            <a:endParaRPr lang="el-GR" altLang="el-GR" dirty="0" smtClean="0"/>
          </a:p>
          <a:p>
            <a:pPr marL="914400" lvl="1" indent="-457200">
              <a:buFont typeface="+mj-lt"/>
              <a:buAutoNum type="alphaLcParenR"/>
            </a:pPr>
            <a:r>
              <a:rPr lang="el-GR" altLang="el-GR" dirty="0" smtClean="0"/>
              <a:t>του </a:t>
            </a:r>
            <a:r>
              <a:rPr lang="el-GR" altLang="el-GR" dirty="0"/>
              <a:t>Ν στο KNO</a:t>
            </a:r>
            <a:r>
              <a:rPr lang="el-GR" altLang="el-GR" baseline="-25000" dirty="0"/>
              <a:t>3</a:t>
            </a:r>
            <a:r>
              <a:rPr lang="el-GR" altLang="el-GR" dirty="0"/>
              <a:t> </a:t>
            </a:r>
            <a:endParaRPr lang="el-GR" altLang="el-GR" dirty="0" smtClean="0"/>
          </a:p>
          <a:p>
            <a:pPr marL="914400" lvl="1" indent="-457200">
              <a:buFont typeface="+mj-lt"/>
              <a:buAutoNum type="alphaLcParenR"/>
            </a:pPr>
            <a:r>
              <a:rPr lang="el-GR" altLang="el-GR" dirty="0" smtClean="0"/>
              <a:t>του </a:t>
            </a:r>
            <a:r>
              <a:rPr lang="el-GR" altLang="el-GR" dirty="0"/>
              <a:t>P στο H</a:t>
            </a:r>
            <a:r>
              <a:rPr lang="el-GR" altLang="el-GR" baseline="-25000" dirty="0"/>
              <a:t>3</a:t>
            </a:r>
            <a:r>
              <a:rPr lang="el-GR" altLang="el-GR" dirty="0"/>
              <a:t>PO</a:t>
            </a:r>
            <a:r>
              <a:rPr lang="el-GR" altLang="el-GR" baseline="-25000" dirty="0"/>
              <a:t>4</a:t>
            </a:r>
          </a:p>
          <a:p>
            <a:pPr marL="457200" indent="-457200">
              <a:buFont typeface="+mj-lt"/>
              <a:buAutoNum type="alphaLcPeriod"/>
            </a:pPr>
            <a:r>
              <a:rPr lang="el-GR" altLang="el-GR" dirty="0" smtClean="0"/>
              <a:t>Οι </a:t>
            </a:r>
            <a:r>
              <a:rPr lang="el-GR" altLang="el-GR" dirty="0"/>
              <a:t>αριθμοί οξείδωσης για το </a:t>
            </a:r>
            <a:r>
              <a:rPr lang="el-GR" altLang="el-GR" dirty="0" err="1"/>
              <a:t>Na</a:t>
            </a:r>
            <a:r>
              <a:rPr lang="el-GR" altLang="el-GR" dirty="0"/>
              <a:t> είναι +1 και για το Ο είναι -2, άρα θα έχουμε:</a:t>
            </a:r>
            <a:br>
              <a:rPr lang="el-GR" altLang="el-GR" dirty="0"/>
            </a:br>
            <a:r>
              <a:rPr lang="el-GR" altLang="el-GR" dirty="0"/>
              <a:t>2(+1) +X +4(-2) = 0 άρα X = +6</a:t>
            </a:r>
          </a:p>
          <a:p>
            <a:pPr marL="457200" indent="-457200">
              <a:buFont typeface="+mj-lt"/>
              <a:buAutoNum type="alphaLcPeriod"/>
            </a:pPr>
            <a:r>
              <a:rPr lang="el-GR" altLang="el-GR" dirty="0" smtClean="0"/>
              <a:t>Οι </a:t>
            </a:r>
            <a:r>
              <a:rPr lang="el-GR" altLang="el-GR" dirty="0"/>
              <a:t>αριθμοί οξείδωσης για το Κ είναι +1 και για το Ο είναι -2, άρα θα έχουμε:</a:t>
            </a:r>
            <a:br>
              <a:rPr lang="el-GR" altLang="el-GR" dirty="0"/>
            </a:br>
            <a:r>
              <a:rPr lang="el-GR" altLang="el-GR" dirty="0"/>
              <a:t>(+1) +Χ + 3(-2) = 0 άρα Χ = +5</a:t>
            </a:r>
          </a:p>
          <a:p>
            <a:pPr marL="457200" indent="-457200">
              <a:buFont typeface="+mj-lt"/>
              <a:buAutoNum type="alphaLcPeriod"/>
            </a:pPr>
            <a:r>
              <a:rPr lang="el-GR" altLang="el-GR" dirty="0" smtClean="0"/>
              <a:t>Οι </a:t>
            </a:r>
            <a:r>
              <a:rPr lang="el-GR" altLang="el-GR" dirty="0"/>
              <a:t>αριθμοί οξείδωσης για το Η είναι +1 και για το Ο είναι -2, άρα θα έχουμε: </a:t>
            </a:r>
            <a:br>
              <a:rPr lang="el-GR" altLang="el-GR" dirty="0"/>
            </a:br>
            <a:r>
              <a:rPr lang="el-GR" altLang="el-GR" dirty="0"/>
              <a:t>3(+1) +X +4(-2) = 0 άρα X= +5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03391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Οξείδωση- Αναγωγή </a:t>
            </a:r>
            <a:r>
              <a:rPr lang="el-GR" sz="3200" b="0" dirty="0" smtClean="0"/>
              <a:t>2/</a:t>
            </a:r>
            <a:r>
              <a:rPr lang="en-US" sz="3200" b="0" dirty="0" smtClean="0"/>
              <a:t>2</a:t>
            </a:r>
            <a:endParaRPr lang="el-GR" dirty="0"/>
          </a:p>
        </p:txBody>
      </p:sp>
      <p:sp>
        <p:nvSpPr>
          <p:cNvPr id="3" name="Θέση περιεχομένου 2"/>
          <p:cNvSpPr>
            <a:spLocks noGrp="1"/>
          </p:cNvSpPr>
          <p:nvPr>
            <p:ph idx="1"/>
          </p:nvPr>
        </p:nvSpPr>
        <p:spPr/>
        <p:txBody>
          <a:bodyPr>
            <a:normAutofit/>
          </a:bodyPr>
          <a:lstStyle/>
          <a:p>
            <a:r>
              <a:rPr lang="el-GR" dirty="0"/>
              <a:t>Οξείδωση είναι η αποβολή </a:t>
            </a:r>
            <a:r>
              <a:rPr lang="el-GR" dirty="0" smtClean="0"/>
              <a:t>ηλεκτρονίων,</a:t>
            </a:r>
            <a:endParaRPr lang="el-GR" dirty="0"/>
          </a:p>
          <a:p>
            <a:r>
              <a:rPr lang="el-GR" dirty="0"/>
              <a:t>Αναγωγή είναι η πρόσληψη </a:t>
            </a:r>
            <a:r>
              <a:rPr lang="el-GR" dirty="0" smtClean="0"/>
              <a:t>ηλεκτρονίων.</a:t>
            </a:r>
          </a:p>
          <a:p>
            <a:pPr lvl="1">
              <a:spcBef>
                <a:spcPts val="1200"/>
              </a:spcBef>
            </a:pPr>
            <a:r>
              <a:rPr lang="el-GR" altLang="el-GR" b="1" dirty="0"/>
              <a:t>Οξειδοαναγωγική </a:t>
            </a:r>
            <a:r>
              <a:rPr lang="el-GR" altLang="el-GR" b="1" dirty="0" smtClean="0"/>
              <a:t>αντίδραση</a:t>
            </a:r>
            <a:r>
              <a:rPr lang="en-US" altLang="el-GR" b="1" dirty="0" smtClean="0"/>
              <a:t>:</a:t>
            </a:r>
            <a:r>
              <a:rPr lang="el-GR" altLang="el-GR" b="1" dirty="0"/>
              <a:t> </a:t>
            </a:r>
            <a:r>
              <a:rPr lang="el-GR" altLang="el-GR" b="1" dirty="0" err="1" smtClean="0"/>
              <a:t>Zn</a:t>
            </a:r>
            <a:r>
              <a:rPr lang="el-GR" altLang="el-GR" b="1" dirty="0" smtClean="0"/>
              <a:t> </a:t>
            </a:r>
            <a:r>
              <a:rPr lang="el-GR" altLang="el-GR" b="1" dirty="0"/>
              <a:t>+ ½O</a:t>
            </a:r>
            <a:r>
              <a:rPr lang="el-GR" altLang="el-GR" b="1" baseline="-25000" dirty="0"/>
              <a:t>2</a:t>
            </a:r>
            <a:r>
              <a:rPr lang="el-GR" altLang="el-GR" b="1" dirty="0"/>
              <a:t> → </a:t>
            </a:r>
            <a:r>
              <a:rPr lang="el-GR" altLang="el-GR" b="1" dirty="0" err="1"/>
              <a:t>ZnO</a:t>
            </a:r>
            <a:r>
              <a:rPr lang="el-GR" altLang="el-GR" b="1" dirty="0"/>
              <a:t> </a:t>
            </a:r>
          </a:p>
          <a:p>
            <a:pPr lvl="1">
              <a:spcBef>
                <a:spcPts val="1200"/>
              </a:spcBef>
            </a:pPr>
            <a:r>
              <a:rPr lang="el-GR" altLang="el-GR" b="1" dirty="0" err="1"/>
              <a:t>Ημιαντίδραση</a:t>
            </a:r>
            <a:r>
              <a:rPr lang="el-GR" altLang="el-GR" b="1" dirty="0"/>
              <a:t> οξείδωσης: </a:t>
            </a:r>
            <a:r>
              <a:rPr lang="el-GR" altLang="el-GR" b="1" dirty="0" err="1" smtClean="0"/>
              <a:t>Zn</a:t>
            </a:r>
            <a:r>
              <a:rPr lang="el-GR" altLang="el-GR" b="1" dirty="0" smtClean="0"/>
              <a:t> </a:t>
            </a:r>
            <a:r>
              <a:rPr lang="el-GR" altLang="el-GR" b="1" dirty="0"/>
              <a:t>→ Zn</a:t>
            </a:r>
            <a:r>
              <a:rPr lang="el-GR" altLang="el-GR" b="1" baseline="30000" dirty="0"/>
              <a:t>2+ </a:t>
            </a:r>
            <a:r>
              <a:rPr lang="el-GR" altLang="el-GR" b="1" dirty="0"/>
              <a:t>+ 2e</a:t>
            </a:r>
            <a:r>
              <a:rPr lang="el-GR" altLang="el-GR" b="1" baseline="30000" dirty="0"/>
              <a:t>-</a:t>
            </a:r>
            <a:r>
              <a:rPr lang="el-GR" altLang="el-GR" b="1" dirty="0"/>
              <a:t> </a:t>
            </a:r>
            <a:endParaRPr lang="el-GR" altLang="el-GR" dirty="0"/>
          </a:p>
          <a:p>
            <a:pPr lvl="1">
              <a:spcBef>
                <a:spcPts val="1200"/>
              </a:spcBef>
            </a:pPr>
            <a:r>
              <a:rPr lang="el-GR" altLang="el-GR" b="1" dirty="0" err="1"/>
              <a:t>Ημιαντίδραση</a:t>
            </a:r>
            <a:r>
              <a:rPr lang="el-GR" altLang="el-GR" b="1" dirty="0"/>
              <a:t> αναγωγής: </a:t>
            </a:r>
            <a:r>
              <a:rPr lang="el-GR" altLang="el-GR" b="1" dirty="0" smtClean="0"/>
              <a:t>½</a:t>
            </a:r>
            <a:r>
              <a:rPr lang="el-GR" altLang="el-GR" b="1" dirty="0"/>
              <a:t>O</a:t>
            </a:r>
            <a:r>
              <a:rPr lang="el-GR" altLang="el-GR" b="1" baseline="-25000" dirty="0"/>
              <a:t>2</a:t>
            </a:r>
            <a:r>
              <a:rPr lang="el-GR" altLang="el-GR" dirty="0"/>
              <a:t> </a:t>
            </a:r>
            <a:r>
              <a:rPr lang="el-GR" altLang="el-GR" b="1" dirty="0"/>
              <a:t>+ 2e</a:t>
            </a:r>
            <a:r>
              <a:rPr lang="el-GR" altLang="el-GR" b="1" baseline="30000" dirty="0"/>
              <a:t>-</a:t>
            </a:r>
            <a:r>
              <a:rPr lang="el-GR" altLang="el-GR" b="1" dirty="0"/>
              <a:t> → O</a:t>
            </a:r>
            <a:r>
              <a:rPr lang="el-GR" altLang="el-GR" b="1" baseline="30000" dirty="0"/>
              <a:t>2-</a:t>
            </a:r>
            <a:r>
              <a:rPr lang="el-GR" altLang="el-GR" dirty="0"/>
              <a:t> </a:t>
            </a:r>
          </a:p>
          <a:p>
            <a:pPr lvl="1">
              <a:spcBef>
                <a:spcPts val="1200"/>
              </a:spcBef>
            </a:pPr>
            <a:r>
              <a:rPr lang="el-GR" altLang="el-GR" b="1" dirty="0"/>
              <a:t>Συνολική </a:t>
            </a:r>
            <a:r>
              <a:rPr lang="el-GR" altLang="el-GR" b="1" dirty="0" err="1"/>
              <a:t>οξειδοαναγωγική</a:t>
            </a:r>
            <a:r>
              <a:rPr lang="el-GR" altLang="el-GR" b="1" dirty="0"/>
              <a:t> </a:t>
            </a:r>
            <a:r>
              <a:rPr lang="el-GR" altLang="el-GR" b="1" dirty="0" smtClean="0"/>
              <a:t>αντίδραση</a:t>
            </a:r>
            <a:r>
              <a:rPr lang="en-US" altLang="el-GR" b="1" dirty="0" smtClean="0"/>
              <a:t>:</a:t>
            </a:r>
            <a:r>
              <a:rPr lang="el-GR" altLang="el-GR" b="1" dirty="0"/>
              <a:t> </a:t>
            </a:r>
            <a:r>
              <a:rPr lang="el-GR" altLang="el-GR" b="1" dirty="0" err="1" smtClean="0"/>
              <a:t>Zn</a:t>
            </a:r>
            <a:r>
              <a:rPr lang="el-GR" altLang="el-GR" b="1" dirty="0" smtClean="0"/>
              <a:t> </a:t>
            </a:r>
            <a:r>
              <a:rPr lang="el-GR" altLang="el-GR" b="1" dirty="0"/>
              <a:t>+ ½O</a:t>
            </a:r>
            <a:r>
              <a:rPr lang="el-GR" altLang="el-GR" b="1" baseline="-25000" dirty="0"/>
              <a:t>2</a:t>
            </a:r>
            <a:r>
              <a:rPr lang="el-GR" altLang="el-GR" b="1" dirty="0"/>
              <a:t> → Ζn</a:t>
            </a:r>
            <a:r>
              <a:rPr lang="el-GR" altLang="el-GR" b="1" baseline="30000" dirty="0"/>
              <a:t>2+ </a:t>
            </a:r>
            <a:r>
              <a:rPr lang="el-GR" altLang="el-GR" b="1" dirty="0"/>
              <a:t>+ O</a:t>
            </a:r>
            <a:r>
              <a:rPr lang="el-GR" altLang="el-GR" b="1" baseline="30000" dirty="0"/>
              <a:t>2-</a:t>
            </a:r>
            <a:r>
              <a:rPr lang="el-GR" altLang="el-GR" b="1" dirty="0"/>
              <a:t> </a:t>
            </a:r>
            <a:endParaRPr lang="el-GR" altLang="el-GR" dirty="0"/>
          </a:p>
          <a:p>
            <a:pPr>
              <a:buFontTx/>
              <a:buNone/>
            </a:pPr>
            <a:r>
              <a:rPr lang="el-GR" altLang="el-GR" sz="3200" dirty="0">
                <a:sym typeface="Wingdings" panose="05000000000000000000" pitchFamily="2" charset="2"/>
              </a:rPr>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7635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Αριθμός Οξείδωσης</a:t>
            </a:r>
            <a:r>
              <a:rPr lang="en-US" dirty="0"/>
              <a:t> </a:t>
            </a:r>
            <a:r>
              <a:rPr lang="el-GR" sz="3200" b="0" dirty="0" smtClean="0"/>
              <a:t>9</a:t>
            </a:r>
            <a:r>
              <a:rPr lang="en-US" sz="3200" b="0" dirty="0" smtClean="0"/>
              <a:t>/</a:t>
            </a:r>
            <a:r>
              <a:rPr lang="el-GR" sz="3200" b="0" dirty="0" smtClean="0"/>
              <a:t>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altLang="el-GR" b="1" dirty="0">
                <a:solidFill>
                  <a:srgbClr val="820000"/>
                </a:solidFill>
              </a:rPr>
              <a:t>Παράδειγμα </a:t>
            </a:r>
            <a:r>
              <a:rPr lang="el-GR" altLang="el-GR" b="1" dirty="0" smtClean="0">
                <a:solidFill>
                  <a:srgbClr val="820000"/>
                </a:solidFill>
              </a:rPr>
              <a:t>2:</a:t>
            </a:r>
            <a:endParaRPr lang="el-GR" altLang="el-GR" b="1" dirty="0">
              <a:solidFill>
                <a:srgbClr val="820000"/>
              </a:solidFill>
            </a:endParaRPr>
          </a:p>
          <a:p>
            <a:pPr marL="0" indent="0">
              <a:buNone/>
            </a:pPr>
            <a:r>
              <a:rPr lang="el-GR" altLang="el-GR" b="1" dirty="0"/>
              <a:t>Να υπολογιστούν οι αριθμοί οξείδωσης των στοιχείων στα παρακάτω ιόντα</a:t>
            </a:r>
            <a:r>
              <a:rPr lang="el-GR" altLang="el-GR" b="1" dirty="0" smtClean="0"/>
              <a:t>:</a:t>
            </a:r>
            <a:endParaRPr lang="el-GR" altLang="el-GR" dirty="0" smtClean="0"/>
          </a:p>
          <a:p>
            <a:pPr marL="914400" lvl="1" indent="-457200">
              <a:buFont typeface="+mj-lt"/>
              <a:buAutoNum type="alphaLcParenR"/>
            </a:pPr>
            <a:r>
              <a:rPr lang="el-GR" altLang="el-GR" sz="2400" dirty="0"/>
              <a:t>του </a:t>
            </a:r>
            <a:r>
              <a:rPr lang="el-GR" altLang="el-GR" sz="2400" dirty="0" err="1"/>
              <a:t>Cr</a:t>
            </a:r>
            <a:r>
              <a:rPr lang="el-GR" altLang="el-GR" sz="2400" dirty="0"/>
              <a:t> στο </a:t>
            </a:r>
            <a:r>
              <a:rPr lang="el-GR" altLang="el-GR" sz="2400" dirty="0" err="1"/>
              <a:t>διχρωμικό</a:t>
            </a:r>
            <a:r>
              <a:rPr lang="el-GR" altLang="el-GR" sz="2400" dirty="0"/>
              <a:t> ιόν, Cr</a:t>
            </a:r>
            <a:r>
              <a:rPr lang="el-GR" altLang="el-GR" sz="2400" baseline="-25000" dirty="0"/>
              <a:t>2</a:t>
            </a:r>
            <a:r>
              <a:rPr lang="el-GR" altLang="el-GR" sz="2400" dirty="0"/>
              <a:t>O</a:t>
            </a:r>
            <a:r>
              <a:rPr lang="el-GR" altLang="el-GR" sz="2400" baseline="-25000" dirty="0"/>
              <a:t>7</a:t>
            </a:r>
            <a:r>
              <a:rPr lang="el-GR" altLang="el-GR" sz="2400" baseline="30000" dirty="0"/>
              <a:t>2- </a:t>
            </a:r>
            <a:endParaRPr lang="el-GR" altLang="el-GR" sz="2400" baseline="30000" dirty="0" smtClean="0"/>
          </a:p>
          <a:p>
            <a:pPr marL="914400" lvl="1" indent="-457200">
              <a:buFont typeface="+mj-lt"/>
              <a:buAutoNum type="alphaLcParenR"/>
            </a:pPr>
            <a:r>
              <a:rPr lang="el-GR" altLang="el-GR" sz="2400" dirty="0"/>
              <a:t>του S στο θειώδες ιόν, SO</a:t>
            </a:r>
            <a:r>
              <a:rPr lang="el-GR" altLang="el-GR" sz="2400" baseline="-25000" dirty="0"/>
              <a:t>3</a:t>
            </a:r>
            <a:r>
              <a:rPr lang="el-GR" altLang="el-GR" sz="2400" baseline="30000" dirty="0"/>
              <a:t>2-</a:t>
            </a:r>
            <a:r>
              <a:rPr lang="el-GR" altLang="el-GR" sz="2400" dirty="0"/>
              <a:t> </a:t>
            </a:r>
            <a:endParaRPr lang="el-GR" altLang="el-GR" sz="2400" dirty="0" smtClean="0"/>
          </a:p>
          <a:p>
            <a:pPr marL="914400" lvl="1" indent="-457200">
              <a:buFont typeface="+mj-lt"/>
              <a:buAutoNum type="alphaLcParenR"/>
            </a:pPr>
            <a:r>
              <a:rPr lang="el-GR" altLang="el-GR" dirty="0"/>
              <a:t>του Ν στο αμμώνιο, </a:t>
            </a:r>
            <a:r>
              <a:rPr lang="el-GR" altLang="el-GR" sz="2400" dirty="0"/>
              <a:t>ΝΗ</a:t>
            </a:r>
            <a:r>
              <a:rPr lang="el-GR" altLang="el-GR" sz="2400" baseline="-25000" dirty="0"/>
              <a:t>4</a:t>
            </a:r>
            <a:r>
              <a:rPr lang="el-GR" altLang="el-GR" sz="2400" baseline="30000" dirty="0"/>
              <a:t>+</a:t>
            </a:r>
            <a:endParaRPr lang="el-GR" altLang="el-GR" dirty="0"/>
          </a:p>
          <a:p>
            <a:pPr marL="457200" indent="-457200">
              <a:buFont typeface="+mj-lt"/>
              <a:buAutoNum type="alphaLcPeriod"/>
            </a:pPr>
            <a:r>
              <a:rPr lang="el-GR" altLang="el-GR" dirty="0"/>
              <a:t>Ο αριθμός οξείδωσης του Ο είναι -2, άρα θα έχουμε:</a:t>
            </a:r>
            <a:br>
              <a:rPr lang="el-GR" altLang="el-GR" dirty="0"/>
            </a:br>
            <a:r>
              <a:rPr lang="el-GR" altLang="el-GR" dirty="0"/>
              <a:t>2Χ + 7(-2) = -2 άρα Χ = +6</a:t>
            </a:r>
          </a:p>
          <a:p>
            <a:pPr marL="457200" indent="-457200">
              <a:buFont typeface="+mj-lt"/>
              <a:buAutoNum type="alphaLcPeriod"/>
            </a:pPr>
            <a:r>
              <a:rPr lang="el-GR" altLang="el-GR" dirty="0"/>
              <a:t>Ο αριθμός οξείδωσης του Ο είναι -2, άρα θα έχουμε:</a:t>
            </a:r>
            <a:br>
              <a:rPr lang="el-GR" altLang="el-GR" dirty="0"/>
            </a:br>
            <a:r>
              <a:rPr lang="el-GR" altLang="el-GR" dirty="0"/>
              <a:t>X + 3(-2) = -2 άρα X = +4</a:t>
            </a:r>
          </a:p>
          <a:p>
            <a:pPr marL="457200" indent="-457200">
              <a:buFont typeface="+mj-lt"/>
              <a:buAutoNum type="alphaLcPeriod"/>
            </a:pPr>
            <a:r>
              <a:rPr lang="el-GR" altLang="el-GR" dirty="0"/>
              <a:t>Ο αριθμός οξείδωσης του Η είναι +1, άρα θα έχουμε: </a:t>
            </a:r>
            <a:br>
              <a:rPr lang="el-GR" altLang="el-GR" dirty="0"/>
            </a:br>
            <a:r>
              <a:rPr lang="el-GR" altLang="el-GR" dirty="0"/>
              <a:t>Χ + 4(+1) = +1 άρα Χ = -</a:t>
            </a:r>
            <a:r>
              <a:rPr lang="el-GR" altLang="el-GR" dirty="0" smtClean="0"/>
              <a:t>3</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20751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οξείδωσης αναγωγικού </a:t>
            </a:r>
            <a:r>
              <a:rPr lang="el-GR" dirty="0" smtClean="0"/>
              <a:t>σώματος </a:t>
            </a:r>
            <a:r>
              <a:rPr lang="el-GR" sz="3600" b="0" dirty="0" smtClean="0"/>
              <a:t>1/5</a:t>
            </a:r>
            <a:endParaRPr lang="el-GR" sz="3600" b="0" dirty="0"/>
          </a:p>
        </p:txBody>
      </p:sp>
      <p:sp>
        <p:nvSpPr>
          <p:cNvPr id="3" name="Θέση περιεχομένου 2"/>
          <p:cNvSpPr>
            <a:spLocks noGrp="1"/>
          </p:cNvSpPr>
          <p:nvPr>
            <p:ph idx="1"/>
          </p:nvPr>
        </p:nvSpPr>
        <p:spPr>
          <a:xfrm>
            <a:off x="457200" y="1412776"/>
            <a:ext cx="8229600" cy="5040560"/>
          </a:xfrm>
        </p:spPr>
        <p:txBody>
          <a:bodyPr>
            <a:normAutofit fontScale="92500" lnSpcReduction="10000"/>
          </a:bodyPr>
          <a:lstStyle/>
          <a:p>
            <a:r>
              <a:rPr lang="el-GR" dirty="0"/>
              <a:t>Γράφουμε στα αντιδρώντα το αναγωγικό σώμα και στα προϊόντα το σώμα που παράγεται από την οξείδωση.</a:t>
            </a:r>
          </a:p>
          <a:p>
            <a:r>
              <a:rPr lang="el-GR" dirty="0"/>
              <a:t>Ισοσταθμίζουμε τα άτομα του στοιχείου που παρουσιάζει τη μεταβολή του αριθμού οξείδωσης.</a:t>
            </a:r>
          </a:p>
          <a:p>
            <a:r>
              <a:rPr lang="el-GR" dirty="0"/>
              <a:t>Βρίσκουμε τη συνολική μεταβολή του αριθμού οξείδωσης (εδώ αύξηση).</a:t>
            </a:r>
          </a:p>
          <a:p>
            <a:r>
              <a:rPr lang="el-GR" dirty="0"/>
              <a:t>Προσθέτουμε στα προϊόντα τόσα ηλεκτρόνια e-, όση είναι η συνολική μεταβολή του αριθμού οξείδωσης.</a:t>
            </a:r>
          </a:p>
          <a:p>
            <a:r>
              <a:rPr lang="el-GR" dirty="0"/>
              <a:t>Προσθέτουμε στα προϊόντα τόσα </a:t>
            </a:r>
            <a:r>
              <a:rPr lang="el-GR" dirty="0" err="1"/>
              <a:t>υδρογονοκατιόντα</a:t>
            </a:r>
            <a:r>
              <a:rPr lang="el-GR" dirty="0"/>
              <a:t> Η+ όσα χρειάζονται ώστε να πετύχουμε ισοδυναμία φορτίων πρώτου-δεύτερου μέλους.</a:t>
            </a:r>
          </a:p>
          <a:p>
            <a:r>
              <a:rPr lang="el-GR" dirty="0"/>
              <a:t>Προσθέτουμε κατάλληλο αριθμό μορίων νερού, όπου χρειάζεται, ώστε να πετύχουμε ισοδυναμία μάζας πρώτου-δεύτερου μέλους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074344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οξείδωσης αναγωγικού σώματος </a:t>
            </a:r>
            <a:r>
              <a:rPr lang="el-GR" sz="3600" b="0" dirty="0" smtClean="0"/>
              <a:t>2/5</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1:</a:t>
            </a:r>
            <a:r>
              <a:rPr lang="el-GR" altLang="el-GR" dirty="0"/>
              <a:t/>
            </a:r>
            <a:br>
              <a:rPr lang="el-GR" altLang="el-GR" dirty="0"/>
            </a:br>
            <a:r>
              <a:rPr lang="el-GR" altLang="el-GR" dirty="0"/>
              <a:t>Να γραφεί η </a:t>
            </a:r>
            <a:r>
              <a:rPr lang="el-GR" altLang="el-GR" dirty="0" err="1"/>
              <a:t>ημιαντίδραση</a:t>
            </a:r>
            <a:r>
              <a:rPr lang="el-GR" altLang="el-GR" dirty="0"/>
              <a:t> οξείδωσης των SO</a:t>
            </a:r>
            <a:r>
              <a:rPr lang="el-GR" altLang="el-GR" baseline="-25000" dirty="0"/>
              <a:t>3</a:t>
            </a:r>
            <a:r>
              <a:rPr lang="el-GR" altLang="el-GR" baseline="30000" dirty="0"/>
              <a:t>2-</a:t>
            </a:r>
            <a:r>
              <a:rPr lang="el-GR" altLang="el-GR" dirty="0"/>
              <a:t> η οποία εκφράζει την αναγωγική δράση του Νa</a:t>
            </a:r>
            <a:r>
              <a:rPr lang="el-GR" altLang="el-GR" baseline="-25000" dirty="0"/>
              <a:t>2</a:t>
            </a:r>
            <a:r>
              <a:rPr lang="el-GR" altLang="el-GR" dirty="0"/>
              <a:t>SO</a:t>
            </a:r>
            <a:r>
              <a:rPr lang="el-GR" altLang="el-GR" baseline="-25000" dirty="0"/>
              <a:t>3</a:t>
            </a:r>
            <a:r>
              <a:rPr lang="el-GR" altLang="el-GR" dirty="0"/>
              <a:t> σε όξινο περιβάλλον.</a:t>
            </a:r>
          </a:p>
          <a:p>
            <a:pPr algn="ctr">
              <a:buFontTx/>
              <a:buNone/>
            </a:pPr>
            <a:r>
              <a:rPr lang="el-GR" altLang="el-GR" dirty="0" smtClean="0"/>
              <a:t>SO</a:t>
            </a:r>
            <a:r>
              <a:rPr lang="el-GR" altLang="el-GR" baseline="-25000" dirty="0" smtClean="0"/>
              <a:t>3</a:t>
            </a:r>
            <a:r>
              <a:rPr lang="el-GR" altLang="el-GR" baseline="30000" dirty="0" smtClean="0"/>
              <a:t>2-</a:t>
            </a:r>
            <a:r>
              <a:rPr lang="el-GR" altLang="el-GR" dirty="0" smtClean="0"/>
              <a:t> </a:t>
            </a:r>
            <a:r>
              <a:rPr lang="el-GR" altLang="el-GR" dirty="0"/>
              <a:t>→ SO</a:t>
            </a:r>
            <a:r>
              <a:rPr lang="el-GR" altLang="el-GR" baseline="-25000" dirty="0"/>
              <a:t>4</a:t>
            </a:r>
            <a:r>
              <a:rPr lang="el-GR" altLang="el-GR" baseline="30000" dirty="0"/>
              <a:t>2-</a:t>
            </a:r>
          </a:p>
          <a:p>
            <a:pPr>
              <a:buFontTx/>
              <a:buNone/>
            </a:pPr>
            <a:r>
              <a:rPr lang="el-GR" altLang="el-GR" dirty="0" smtClean="0"/>
              <a:t>Συνολική </a:t>
            </a:r>
            <a:r>
              <a:rPr lang="el-GR" altLang="el-GR" dirty="0"/>
              <a:t>μεταβολή Α.Ο. = 2</a:t>
            </a:r>
            <a:r>
              <a:rPr lang="el-GR" altLang="el-GR" b="1" dirty="0"/>
              <a:t> </a:t>
            </a:r>
            <a:endParaRPr lang="el-GR" altLang="el-GR" dirty="0"/>
          </a:p>
          <a:p>
            <a:pPr>
              <a:buFontTx/>
              <a:buNone/>
            </a:pPr>
            <a:r>
              <a:rPr lang="el-GR" altLang="el-GR" dirty="0" smtClean="0"/>
              <a:t>SO</a:t>
            </a:r>
            <a:r>
              <a:rPr lang="el-GR" altLang="el-GR" baseline="-25000" dirty="0" smtClean="0"/>
              <a:t>3</a:t>
            </a:r>
            <a:r>
              <a:rPr lang="el-GR" altLang="el-GR" baseline="30000" dirty="0" smtClean="0"/>
              <a:t>2- </a:t>
            </a:r>
            <a:r>
              <a:rPr lang="el-GR" altLang="el-GR" dirty="0"/>
              <a:t>  </a:t>
            </a:r>
            <a:r>
              <a:rPr lang="el-GR" altLang="el-GR" dirty="0" smtClean="0"/>
              <a:t>→</a:t>
            </a:r>
            <a:r>
              <a:rPr lang="el-GR" altLang="el-GR" dirty="0"/>
              <a:t> </a:t>
            </a:r>
            <a:r>
              <a:rPr lang="el-GR" altLang="el-GR" dirty="0" smtClean="0"/>
              <a:t>SO</a:t>
            </a:r>
            <a:r>
              <a:rPr lang="el-GR" altLang="el-GR" baseline="-25000" dirty="0" smtClean="0"/>
              <a:t>4</a:t>
            </a:r>
            <a:r>
              <a:rPr lang="el-GR" altLang="el-GR" baseline="30000" dirty="0" smtClean="0"/>
              <a:t>2-</a:t>
            </a:r>
            <a:r>
              <a:rPr lang="el-GR" altLang="el-GR" dirty="0" smtClean="0"/>
              <a:t> </a:t>
            </a:r>
            <a:r>
              <a:rPr lang="el-GR" altLang="el-GR" dirty="0"/>
              <a:t>+ 2e</a:t>
            </a:r>
            <a:r>
              <a:rPr lang="el-GR" altLang="el-GR" baseline="30000" dirty="0"/>
              <a:t>-</a:t>
            </a:r>
          </a:p>
          <a:p>
            <a:pPr>
              <a:buFontTx/>
              <a:buNone/>
            </a:pPr>
            <a:r>
              <a:rPr lang="el-GR" altLang="el-GR" dirty="0" smtClean="0"/>
              <a:t>SO</a:t>
            </a:r>
            <a:r>
              <a:rPr lang="el-GR" altLang="el-GR" baseline="-25000" dirty="0" smtClean="0"/>
              <a:t>3</a:t>
            </a:r>
            <a:r>
              <a:rPr lang="el-GR" altLang="el-GR" baseline="30000" dirty="0" smtClean="0"/>
              <a:t>2- </a:t>
            </a:r>
            <a:r>
              <a:rPr lang="el-GR" altLang="el-GR" dirty="0"/>
              <a:t>   → </a:t>
            </a:r>
            <a:r>
              <a:rPr lang="el-GR" altLang="el-GR" dirty="0" smtClean="0"/>
              <a:t> </a:t>
            </a:r>
            <a:r>
              <a:rPr lang="el-GR" altLang="el-GR" dirty="0"/>
              <a:t>SO</a:t>
            </a:r>
            <a:r>
              <a:rPr lang="el-GR" altLang="el-GR" baseline="-25000" dirty="0"/>
              <a:t>4</a:t>
            </a:r>
            <a:r>
              <a:rPr lang="el-GR" altLang="el-GR" baseline="30000" dirty="0"/>
              <a:t>2-</a:t>
            </a:r>
            <a:r>
              <a:rPr lang="el-GR" altLang="el-GR" dirty="0"/>
              <a:t> + 2e</a:t>
            </a:r>
            <a:r>
              <a:rPr lang="el-GR" altLang="el-GR" baseline="30000" dirty="0"/>
              <a:t>-</a:t>
            </a:r>
            <a:r>
              <a:rPr lang="el-GR" altLang="el-GR" dirty="0"/>
              <a:t> + 2H</a:t>
            </a:r>
            <a:r>
              <a:rPr lang="el-GR" altLang="el-GR" baseline="30000" dirty="0"/>
              <a:t>+</a:t>
            </a:r>
          </a:p>
          <a:p>
            <a:pPr>
              <a:buFontTx/>
              <a:buNone/>
            </a:pPr>
            <a:r>
              <a:rPr lang="el-GR" altLang="el-GR" dirty="0" smtClean="0"/>
              <a:t>SO</a:t>
            </a:r>
            <a:r>
              <a:rPr lang="el-GR" altLang="el-GR" baseline="-25000" dirty="0" smtClean="0"/>
              <a:t>3</a:t>
            </a:r>
            <a:r>
              <a:rPr lang="el-GR" altLang="el-GR" baseline="30000" dirty="0" smtClean="0"/>
              <a:t>2- </a:t>
            </a:r>
            <a:r>
              <a:rPr lang="el-GR" altLang="el-GR" dirty="0" smtClean="0"/>
              <a:t>+</a:t>
            </a:r>
            <a:r>
              <a:rPr lang="el-GR" altLang="el-GR" dirty="0"/>
              <a:t>  H</a:t>
            </a:r>
            <a:r>
              <a:rPr lang="el-GR" altLang="el-GR" baseline="-25000" dirty="0"/>
              <a:t>2</a:t>
            </a:r>
            <a:r>
              <a:rPr lang="el-GR" altLang="el-GR" dirty="0"/>
              <a:t>O </a:t>
            </a:r>
            <a:r>
              <a:rPr lang="el-GR" altLang="el-GR" dirty="0" smtClean="0"/>
              <a:t> </a:t>
            </a:r>
            <a:r>
              <a:rPr lang="el-GR" altLang="el-GR" dirty="0"/>
              <a:t>→ </a:t>
            </a:r>
            <a:r>
              <a:rPr lang="el-GR" altLang="el-GR" dirty="0" smtClean="0"/>
              <a:t>SO</a:t>
            </a:r>
            <a:r>
              <a:rPr lang="el-GR" altLang="el-GR" baseline="-25000" dirty="0" smtClean="0"/>
              <a:t>4</a:t>
            </a:r>
            <a:r>
              <a:rPr lang="el-GR" altLang="el-GR" baseline="30000" dirty="0" smtClean="0"/>
              <a:t>2-</a:t>
            </a:r>
            <a:r>
              <a:rPr lang="el-GR" altLang="el-GR" dirty="0" smtClean="0"/>
              <a:t> </a:t>
            </a:r>
            <a:r>
              <a:rPr lang="el-GR" altLang="el-GR" dirty="0"/>
              <a:t>+ 2e</a:t>
            </a:r>
            <a:r>
              <a:rPr lang="el-GR" altLang="el-GR" baseline="30000" dirty="0"/>
              <a:t>-</a:t>
            </a:r>
            <a:r>
              <a:rPr lang="el-GR" altLang="el-GR" dirty="0"/>
              <a:t> + 2H</a:t>
            </a:r>
            <a:r>
              <a:rPr lang="el-GR" altLang="el-GR" baseline="30000"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61164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οξείδωσης αναγωγικού σώματος </a:t>
            </a:r>
            <a:r>
              <a:rPr lang="el-GR" sz="3600" b="0" dirty="0" smtClean="0"/>
              <a:t>3/5</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2:</a:t>
            </a:r>
            <a:r>
              <a:rPr lang="el-GR" altLang="el-GR" dirty="0"/>
              <a:t/>
            </a:r>
            <a:br>
              <a:rPr lang="el-GR" altLang="el-GR" dirty="0"/>
            </a:br>
            <a:r>
              <a:rPr lang="el-GR" altLang="el-GR" dirty="0"/>
              <a:t>Να γραφεί η </a:t>
            </a:r>
            <a:r>
              <a:rPr lang="el-GR" altLang="el-GR" dirty="0" err="1"/>
              <a:t>ημιαντίδραση</a:t>
            </a:r>
            <a:r>
              <a:rPr lang="el-GR" altLang="el-GR" dirty="0"/>
              <a:t> οξείδωσης του οξυγόνου η οποία εκφράζει την αναγωγική δράση του Η</a:t>
            </a:r>
            <a:r>
              <a:rPr lang="el-GR" altLang="el-GR" baseline="-25000" dirty="0"/>
              <a:t>2</a:t>
            </a:r>
            <a:r>
              <a:rPr lang="el-GR" altLang="el-GR" dirty="0"/>
              <a:t>Ο</a:t>
            </a:r>
            <a:r>
              <a:rPr lang="el-GR" altLang="el-GR" baseline="-25000" dirty="0"/>
              <a:t>2 </a:t>
            </a:r>
            <a:r>
              <a:rPr lang="el-GR" altLang="el-GR" dirty="0"/>
              <a:t>σε όξινο περιβάλλον.</a:t>
            </a:r>
          </a:p>
          <a:p>
            <a:pPr algn="ctr">
              <a:buFontTx/>
              <a:buNone/>
            </a:pPr>
            <a:r>
              <a:rPr lang="el-GR" altLang="el-GR" dirty="0"/>
              <a:t>Η</a:t>
            </a:r>
            <a:r>
              <a:rPr lang="el-GR" altLang="el-GR" baseline="-25000" dirty="0"/>
              <a:t>2</a:t>
            </a:r>
            <a:r>
              <a:rPr lang="el-GR" altLang="el-GR" dirty="0"/>
              <a:t>Ο</a:t>
            </a:r>
            <a:r>
              <a:rPr lang="el-GR" altLang="el-GR" baseline="-25000" dirty="0"/>
              <a:t>2</a:t>
            </a:r>
            <a:r>
              <a:rPr lang="el-GR" altLang="el-GR" dirty="0"/>
              <a:t> → Ο</a:t>
            </a:r>
            <a:r>
              <a:rPr lang="el-GR" altLang="el-GR" baseline="-25000" dirty="0"/>
              <a:t>2</a:t>
            </a:r>
          </a:p>
          <a:p>
            <a:pPr>
              <a:buFontTx/>
              <a:buNone/>
            </a:pPr>
            <a:r>
              <a:rPr lang="el-GR" altLang="el-GR" dirty="0" smtClean="0"/>
              <a:t>Συνολική </a:t>
            </a:r>
            <a:r>
              <a:rPr lang="el-GR" altLang="el-GR" dirty="0"/>
              <a:t>μεταβολή Α.Ο. = 2 </a:t>
            </a:r>
          </a:p>
          <a:p>
            <a:pPr>
              <a:buFontTx/>
              <a:buNone/>
            </a:pPr>
            <a:r>
              <a:rPr lang="el-GR" altLang="el-GR" dirty="0" smtClean="0"/>
              <a:t>Η</a:t>
            </a:r>
            <a:r>
              <a:rPr lang="el-GR" altLang="el-GR" baseline="-25000" dirty="0" smtClean="0"/>
              <a:t>2</a:t>
            </a:r>
            <a:r>
              <a:rPr lang="el-GR" altLang="el-GR" dirty="0" smtClean="0"/>
              <a:t>Ο</a:t>
            </a:r>
            <a:r>
              <a:rPr lang="el-GR" altLang="el-GR" baseline="-25000" dirty="0" smtClean="0"/>
              <a:t>2</a:t>
            </a:r>
            <a:r>
              <a:rPr lang="el-GR" altLang="el-GR" dirty="0" smtClean="0"/>
              <a:t> </a:t>
            </a:r>
            <a:r>
              <a:rPr lang="el-GR" altLang="el-GR" dirty="0"/>
              <a:t>→ Ο</a:t>
            </a:r>
            <a:r>
              <a:rPr lang="el-GR" altLang="el-GR" baseline="-25000" dirty="0"/>
              <a:t>2</a:t>
            </a:r>
            <a:r>
              <a:rPr lang="el-GR" altLang="el-GR" dirty="0"/>
              <a:t> + 2e</a:t>
            </a:r>
            <a:r>
              <a:rPr lang="el-GR" altLang="el-GR" baseline="30000" dirty="0"/>
              <a:t>-</a:t>
            </a:r>
            <a:r>
              <a:rPr lang="el-GR" altLang="el-GR" dirty="0"/>
              <a:t> </a:t>
            </a:r>
          </a:p>
          <a:p>
            <a:pPr>
              <a:buFontTx/>
              <a:buNone/>
            </a:pPr>
            <a:r>
              <a:rPr lang="el-GR" altLang="el-GR" dirty="0" smtClean="0"/>
              <a:t>Η</a:t>
            </a:r>
            <a:r>
              <a:rPr lang="el-GR" altLang="el-GR" baseline="-25000" dirty="0" smtClean="0"/>
              <a:t>2</a:t>
            </a:r>
            <a:r>
              <a:rPr lang="el-GR" altLang="el-GR" dirty="0" smtClean="0"/>
              <a:t>Ο</a:t>
            </a:r>
            <a:r>
              <a:rPr lang="el-GR" altLang="el-GR" baseline="-25000" dirty="0" smtClean="0"/>
              <a:t>2 </a:t>
            </a:r>
            <a:r>
              <a:rPr lang="el-GR" altLang="el-GR" dirty="0"/>
              <a:t>→ Ο</a:t>
            </a:r>
            <a:r>
              <a:rPr lang="el-GR" altLang="el-GR" baseline="-25000" dirty="0"/>
              <a:t>2</a:t>
            </a:r>
            <a:r>
              <a:rPr lang="el-GR" altLang="el-GR" dirty="0"/>
              <a:t> + 2e</a:t>
            </a:r>
            <a:r>
              <a:rPr lang="el-GR" altLang="el-GR" baseline="30000" dirty="0"/>
              <a:t>-</a:t>
            </a:r>
            <a:r>
              <a:rPr lang="el-GR" altLang="el-GR" dirty="0"/>
              <a:t> + 2H</a:t>
            </a:r>
            <a:r>
              <a:rPr lang="el-GR" altLang="el-GR" baseline="30000" dirty="0"/>
              <a:t>+</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279471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οξείδωσης αναγωγικού σώματος </a:t>
            </a:r>
            <a:r>
              <a:rPr lang="el-GR" sz="3600" b="0" dirty="0" smtClean="0"/>
              <a:t>4/5</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3:</a:t>
            </a:r>
            <a:r>
              <a:rPr lang="el-GR" altLang="el-GR" dirty="0"/>
              <a:t/>
            </a:r>
            <a:br>
              <a:rPr lang="el-GR" altLang="el-GR" dirty="0"/>
            </a:br>
            <a:r>
              <a:rPr lang="el-GR" altLang="el-GR" dirty="0"/>
              <a:t>Να γραφεί η </a:t>
            </a:r>
            <a:r>
              <a:rPr lang="el-GR" altLang="el-GR" dirty="0" err="1"/>
              <a:t>ημιαντίδραση</a:t>
            </a:r>
            <a:r>
              <a:rPr lang="el-GR" altLang="el-GR" dirty="0"/>
              <a:t> οξείδωσης του S η οποία εκφράζει την αναγωγική δράση του Η</a:t>
            </a:r>
            <a:r>
              <a:rPr lang="el-GR" altLang="el-GR" baseline="-25000" dirty="0"/>
              <a:t>2</a:t>
            </a:r>
            <a:r>
              <a:rPr lang="el-GR" altLang="el-GR" dirty="0"/>
              <a:t>S σε όξινο περιβάλλον.</a:t>
            </a:r>
          </a:p>
          <a:p>
            <a:pPr algn="ctr">
              <a:buFontTx/>
              <a:buNone/>
            </a:pPr>
            <a:r>
              <a:rPr lang="el-GR" altLang="el-GR" dirty="0"/>
              <a:t>Η</a:t>
            </a:r>
            <a:r>
              <a:rPr lang="el-GR" altLang="el-GR" baseline="-25000" dirty="0"/>
              <a:t>2</a:t>
            </a:r>
            <a:r>
              <a:rPr lang="el-GR" altLang="el-GR" dirty="0"/>
              <a:t>S   → S </a:t>
            </a:r>
          </a:p>
          <a:p>
            <a:pPr>
              <a:buFontTx/>
              <a:buNone/>
            </a:pPr>
            <a:r>
              <a:rPr lang="el-GR" altLang="el-GR" dirty="0"/>
              <a:t>	Συνολική μεταβολή Α.Ο. = 2 </a:t>
            </a:r>
          </a:p>
          <a:p>
            <a:pPr>
              <a:buFontTx/>
              <a:buNone/>
            </a:pPr>
            <a:r>
              <a:rPr lang="el-GR" altLang="el-GR" dirty="0" smtClean="0"/>
              <a:t>Η</a:t>
            </a:r>
            <a:r>
              <a:rPr lang="el-GR" altLang="el-GR" baseline="-25000" dirty="0" smtClean="0"/>
              <a:t>2</a:t>
            </a:r>
            <a:r>
              <a:rPr lang="el-GR" altLang="el-GR" dirty="0" smtClean="0"/>
              <a:t>S </a:t>
            </a:r>
            <a:r>
              <a:rPr lang="el-GR" altLang="el-GR" dirty="0"/>
              <a:t>  → S + 2e</a:t>
            </a:r>
            <a:r>
              <a:rPr lang="el-GR" altLang="el-GR" baseline="30000" dirty="0"/>
              <a:t>-</a:t>
            </a:r>
            <a:r>
              <a:rPr lang="el-GR" altLang="el-GR" dirty="0"/>
              <a:t> </a:t>
            </a:r>
          </a:p>
          <a:p>
            <a:pPr>
              <a:buFontTx/>
              <a:buNone/>
            </a:pPr>
            <a:r>
              <a:rPr lang="el-GR" altLang="el-GR" dirty="0" smtClean="0"/>
              <a:t>Η</a:t>
            </a:r>
            <a:r>
              <a:rPr lang="el-GR" altLang="el-GR" baseline="-25000" dirty="0" smtClean="0"/>
              <a:t>2</a:t>
            </a:r>
            <a:r>
              <a:rPr lang="el-GR" altLang="el-GR" dirty="0" smtClean="0"/>
              <a:t>S </a:t>
            </a:r>
            <a:r>
              <a:rPr lang="el-GR" altLang="el-GR" dirty="0"/>
              <a:t>  → S + 2e</a:t>
            </a:r>
            <a:r>
              <a:rPr lang="el-GR" altLang="el-GR" baseline="30000" dirty="0"/>
              <a:t>-</a:t>
            </a:r>
            <a:r>
              <a:rPr lang="el-GR" altLang="el-GR" dirty="0"/>
              <a:t> + 2H</a:t>
            </a:r>
            <a:r>
              <a:rPr lang="el-GR" altLang="el-GR" baseline="300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904283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οξείδωσης αναγωγικού σώματος </a:t>
            </a:r>
            <a:r>
              <a:rPr lang="el-GR" sz="3600" b="0" dirty="0" smtClean="0"/>
              <a:t>5/5</a:t>
            </a:r>
            <a:endParaRPr lang="el-GR" dirty="0"/>
          </a:p>
        </p:txBody>
      </p:sp>
      <p:sp>
        <p:nvSpPr>
          <p:cNvPr id="3" name="Θέση περιεχομένου 2"/>
          <p:cNvSpPr>
            <a:spLocks noGrp="1"/>
          </p:cNvSpPr>
          <p:nvPr>
            <p:ph idx="1"/>
          </p:nvPr>
        </p:nvSpPr>
        <p:spPr/>
        <p:txBody>
          <a:bodyPr/>
          <a:lstStyle/>
          <a:p>
            <a:r>
              <a:rPr lang="el-GR" altLang="el-GR" dirty="0"/>
              <a:t>Να συμπληρωθεί η </a:t>
            </a:r>
            <a:r>
              <a:rPr lang="el-GR" altLang="el-GR" dirty="0" err="1"/>
              <a:t>ημιαντίδραση</a:t>
            </a:r>
            <a:r>
              <a:rPr lang="el-GR" altLang="el-GR" dirty="0"/>
              <a:t> οξείδωσης του Cl2 προς ClO3- σε </a:t>
            </a:r>
            <a:r>
              <a:rPr lang="el-GR" altLang="el-GR" b="1" dirty="0"/>
              <a:t>βασικό περιβάλλον</a:t>
            </a:r>
            <a:r>
              <a:rPr lang="el-GR" altLang="el-GR" dirty="0"/>
              <a:t>. </a:t>
            </a:r>
          </a:p>
          <a:p>
            <a:pPr algn="ctr">
              <a:buFontTx/>
              <a:buNone/>
            </a:pPr>
            <a:r>
              <a:rPr lang="el-GR" altLang="el-GR" dirty="0"/>
              <a:t>Cl</a:t>
            </a:r>
            <a:r>
              <a:rPr lang="el-GR" altLang="el-GR" baseline="-25000" dirty="0"/>
              <a:t>2</a:t>
            </a:r>
            <a:r>
              <a:rPr lang="el-GR" altLang="el-GR" dirty="0"/>
              <a:t>      </a:t>
            </a:r>
            <a:r>
              <a:rPr lang="el-GR" altLang="el-GR" dirty="0" smtClean="0"/>
              <a:t>→  </a:t>
            </a:r>
            <a:r>
              <a:rPr lang="el-GR" altLang="el-GR" dirty="0"/>
              <a:t>ClO</a:t>
            </a:r>
            <a:r>
              <a:rPr lang="el-GR" altLang="el-GR" baseline="-25000" dirty="0"/>
              <a:t>3</a:t>
            </a:r>
            <a:r>
              <a:rPr lang="el-GR" altLang="el-GR" baseline="30000" dirty="0"/>
              <a:t>-</a:t>
            </a:r>
            <a:r>
              <a:rPr lang="el-GR" altLang="el-GR" dirty="0"/>
              <a:t> </a:t>
            </a:r>
            <a:endParaRPr lang="el-GR" altLang="el-GR" dirty="0" smtClean="0"/>
          </a:p>
          <a:p>
            <a:pPr algn="ctr">
              <a:buFontTx/>
              <a:buNone/>
            </a:pPr>
            <a:r>
              <a:rPr lang="el-GR" altLang="el-GR" dirty="0" smtClean="0"/>
              <a:t>Cl</a:t>
            </a:r>
            <a:r>
              <a:rPr lang="el-GR" altLang="el-GR" baseline="-25000" dirty="0" smtClean="0"/>
              <a:t>2</a:t>
            </a:r>
            <a:r>
              <a:rPr lang="el-GR" altLang="el-GR" dirty="0"/>
              <a:t>      </a:t>
            </a:r>
            <a:r>
              <a:rPr lang="el-GR" altLang="el-GR" dirty="0" smtClean="0"/>
              <a:t>→ 2 </a:t>
            </a:r>
            <a:r>
              <a:rPr lang="el-GR" altLang="el-GR" dirty="0"/>
              <a:t>ClO</a:t>
            </a:r>
            <a:r>
              <a:rPr lang="el-GR" altLang="el-GR" baseline="-25000" dirty="0"/>
              <a:t>3</a:t>
            </a:r>
            <a:r>
              <a:rPr lang="el-GR" altLang="el-GR" baseline="30000" dirty="0"/>
              <a:t>-</a:t>
            </a:r>
            <a:endParaRPr lang="el-GR" altLang="el-GR" dirty="0"/>
          </a:p>
          <a:p>
            <a:pPr>
              <a:buFontTx/>
              <a:buNone/>
            </a:pPr>
            <a:r>
              <a:rPr lang="el-GR" altLang="el-GR" dirty="0" smtClean="0"/>
              <a:t>Συνολική </a:t>
            </a:r>
            <a:r>
              <a:rPr lang="el-GR" altLang="el-GR" dirty="0"/>
              <a:t>μεταβολή Α.Ο. = 10</a:t>
            </a:r>
          </a:p>
          <a:p>
            <a:pPr>
              <a:buFontTx/>
              <a:buNone/>
            </a:pPr>
            <a:r>
              <a:rPr lang="el-GR" altLang="el-GR" dirty="0"/>
              <a:t>	</a:t>
            </a:r>
            <a:r>
              <a:rPr lang="el-GR" altLang="el-GR" dirty="0" smtClean="0"/>
              <a:t>Cl</a:t>
            </a:r>
            <a:r>
              <a:rPr lang="el-GR" altLang="el-GR" baseline="-25000" dirty="0" smtClean="0"/>
              <a:t>2</a:t>
            </a:r>
            <a:r>
              <a:rPr lang="el-GR" altLang="el-GR" dirty="0" smtClean="0"/>
              <a:t> → 2 </a:t>
            </a:r>
            <a:r>
              <a:rPr lang="el-GR" altLang="el-GR" dirty="0"/>
              <a:t>ClO</a:t>
            </a:r>
            <a:r>
              <a:rPr lang="el-GR" altLang="el-GR" baseline="-25000" dirty="0"/>
              <a:t>3</a:t>
            </a:r>
            <a:r>
              <a:rPr lang="el-GR" altLang="el-GR" baseline="30000" dirty="0"/>
              <a:t>-</a:t>
            </a:r>
            <a:r>
              <a:rPr lang="el-GR" altLang="el-GR" dirty="0"/>
              <a:t> + 10e</a:t>
            </a:r>
            <a:r>
              <a:rPr lang="el-GR" altLang="el-GR" baseline="30000" dirty="0"/>
              <a:t>-</a:t>
            </a:r>
            <a:r>
              <a:rPr lang="el-GR" altLang="el-GR" dirty="0"/>
              <a:t> </a:t>
            </a:r>
          </a:p>
          <a:p>
            <a:pPr>
              <a:buFontTx/>
              <a:buNone/>
            </a:pPr>
            <a:r>
              <a:rPr lang="el-GR" altLang="el-GR" dirty="0"/>
              <a:t>	Cl</a:t>
            </a:r>
            <a:r>
              <a:rPr lang="el-GR" altLang="el-GR" baseline="-25000" dirty="0"/>
              <a:t>2</a:t>
            </a:r>
            <a:r>
              <a:rPr lang="el-GR" altLang="el-GR" dirty="0"/>
              <a:t>  + 12OH</a:t>
            </a:r>
            <a:r>
              <a:rPr lang="el-GR" altLang="el-GR" baseline="30000" dirty="0"/>
              <a:t>-</a:t>
            </a:r>
            <a:r>
              <a:rPr lang="el-GR" altLang="el-GR" dirty="0"/>
              <a:t> → </a:t>
            </a:r>
            <a:r>
              <a:rPr lang="el-GR" altLang="el-GR" dirty="0" smtClean="0"/>
              <a:t>2 </a:t>
            </a:r>
            <a:r>
              <a:rPr lang="el-GR" altLang="el-GR" dirty="0"/>
              <a:t>ClO</a:t>
            </a:r>
            <a:r>
              <a:rPr lang="el-GR" altLang="el-GR" baseline="-25000" dirty="0"/>
              <a:t>3</a:t>
            </a:r>
            <a:r>
              <a:rPr lang="el-GR" altLang="el-GR" baseline="30000" dirty="0"/>
              <a:t>-</a:t>
            </a:r>
            <a:r>
              <a:rPr lang="el-GR" altLang="el-GR" dirty="0"/>
              <a:t> + 10e</a:t>
            </a:r>
            <a:r>
              <a:rPr lang="el-GR" altLang="el-GR" baseline="30000" dirty="0"/>
              <a:t>-</a:t>
            </a:r>
            <a:r>
              <a:rPr lang="el-GR" altLang="el-GR" dirty="0"/>
              <a:t> </a:t>
            </a:r>
          </a:p>
          <a:p>
            <a:pPr>
              <a:buFontTx/>
              <a:buNone/>
            </a:pPr>
            <a:r>
              <a:rPr lang="el-GR" altLang="el-GR" dirty="0"/>
              <a:t>	Cl</a:t>
            </a:r>
            <a:r>
              <a:rPr lang="el-GR" altLang="el-GR" baseline="-25000" dirty="0"/>
              <a:t>2</a:t>
            </a:r>
            <a:r>
              <a:rPr lang="el-GR" altLang="el-GR" dirty="0"/>
              <a:t>  + 12OH</a:t>
            </a:r>
            <a:r>
              <a:rPr lang="el-GR" altLang="el-GR" baseline="30000" dirty="0"/>
              <a:t>-</a:t>
            </a:r>
            <a:r>
              <a:rPr lang="el-GR" altLang="el-GR" dirty="0"/>
              <a:t> → </a:t>
            </a:r>
            <a:r>
              <a:rPr lang="el-GR" altLang="el-GR" dirty="0" smtClean="0"/>
              <a:t>2 </a:t>
            </a:r>
            <a:r>
              <a:rPr lang="el-GR" altLang="el-GR" dirty="0"/>
              <a:t>ClO</a:t>
            </a:r>
            <a:r>
              <a:rPr lang="el-GR" altLang="el-GR" baseline="-25000" dirty="0"/>
              <a:t>3</a:t>
            </a:r>
            <a:r>
              <a:rPr lang="el-GR" altLang="el-GR" baseline="30000" dirty="0"/>
              <a:t>- </a:t>
            </a:r>
            <a:r>
              <a:rPr lang="el-GR" altLang="el-GR" dirty="0"/>
              <a:t>+ 10e</a:t>
            </a:r>
            <a:r>
              <a:rPr lang="el-GR" altLang="el-GR" baseline="30000" dirty="0"/>
              <a:t>-</a:t>
            </a:r>
            <a:r>
              <a:rPr lang="el-GR" altLang="el-GR" dirty="0"/>
              <a:t> + 6H</a:t>
            </a:r>
            <a:r>
              <a:rPr lang="el-GR" altLang="el-GR" baseline="-25000" dirty="0"/>
              <a:t>2</a:t>
            </a:r>
            <a:r>
              <a:rPr lang="el-GR" altLang="el-GR" dirty="0"/>
              <a:t>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6461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Ημιαντιδράσεις</a:t>
            </a:r>
            <a:r>
              <a:rPr lang="el-GR" dirty="0"/>
              <a:t> στις κατηγορίες των αναγωγικών </a:t>
            </a:r>
            <a:r>
              <a:rPr lang="el-GR" dirty="0" smtClean="0"/>
              <a:t>σωμάτων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pt-BR" altLang="el-GR" b="1" dirty="0" smtClean="0"/>
              <a:t>Στοιχεία</a:t>
            </a:r>
            <a:r>
              <a:rPr lang="pt-BR" altLang="el-GR" b="1" dirty="0"/>
              <a:t>: </a:t>
            </a:r>
            <a:r>
              <a:rPr lang="pt-BR" altLang="el-GR" dirty="0"/>
              <a:t/>
            </a:r>
            <a:br>
              <a:rPr lang="pt-BR" altLang="el-GR" dirty="0"/>
            </a:br>
            <a:r>
              <a:rPr lang="pt-BR" altLang="el-GR" dirty="0"/>
              <a:t>Μ </a:t>
            </a:r>
            <a:r>
              <a:rPr lang="pt-BR" altLang="el-GR" b="1" dirty="0"/>
              <a:t>(0)</a:t>
            </a:r>
            <a:r>
              <a:rPr lang="pt-BR" altLang="el-GR" dirty="0"/>
              <a:t> → ΜΧ+ </a:t>
            </a:r>
            <a:r>
              <a:rPr lang="pt-BR" altLang="el-GR" b="1" dirty="0"/>
              <a:t>(+x)</a:t>
            </a:r>
            <a:r>
              <a:rPr lang="pt-BR" altLang="el-GR" dirty="0"/>
              <a:t> + xe- , π.χ.   Zn </a:t>
            </a:r>
            <a:r>
              <a:rPr lang="pt-BR" altLang="el-GR" b="1" dirty="0"/>
              <a:t>(0)</a:t>
            </a:r>
            <a:r>
              <a:rPr lang="pt-BR" altLang="el-GR" dirty="0"/>
              <a:t> → Zn2+ </a:t>
            </a:r>
            <a:r>
              <a:rPr lang="pt-BR" altLang="el-GR" b="1" dirty="0"/>
              <a:t>(+2)</a:t>
            </a:r>
            <a:r>
              <a:rPr lang="pt-BR" altLang="el-GR" dirty="0"/>
              <a:t> + 2e- </a:t>
            </a:r>
            <a:br>
              <a:rPr lang="pt-BR" altLang="el-GR" dirty="0"/>
            </a:br>
            <a:r>
              <a:rPr lang="pt-BR" altLang="el-GR" dirty="0"/>
              <a:t>H2 </a:t>
            </a:r>
            <a:r>
              <a:rPr lang="pt-BR" altLang="el-GR" b="1" dirty="0"/>
              <a:t>(0)</a:t>
            </a:r>
            <a:r>
              <a:rPr lang="pt-BR" altLang="el-GR" dirty="0"/>
              <a:t> → 2H+ </a:t>
            </a:r>
            <a:r>
              <a:rPr lang="pt-BR" altLang="el-GR" b="1" dirty="0"/>
              <a:t>(+1)</a:t>
            </a:r>
            <a:r>
              <a:rPr lang="pt-BR" altLang="el-GR" dirty="0"/>
              <a:t> + 2e- </a:t>
            </a:r>
            <a:endParaRPr lang="el-GR" altLang="el-GR" dirty="0"/>
          </a:p>
          <a:p>
            <a:pPr marL="457200" indent="-457200">
              <a:buFont typeface="+mj-lt"/>
              <a:buAutoNum type="arabicPeriod" startAt="2"/>
            </a:pPr>
            <a:r>
              <a:rPr lang="pt-BR" altLang="el-GR" b="1" dirty="0" smtClean="0"/>
              <a:t>Οξείδια</a:t>
            </a:r>
            <a:r>
              <a:rPr lang="pt-BR" altLang="el-GR" b="1" dirty="0"/>
              <a:t>: </a:t>
            </a:r>
            <a:r>
              <a:rPr lang="pt-BR" altLang="el-GR" dirty="0"/>
              <a:t/>
            </a:r>
            <a:br>
              <a:rPr lang="pt-BR" altLang="el-GR" dirty="0"/>
            </a:br>
            <a:r>
              <a:rPr lang="pt-BR" altLang="el-GR" dirty="0"/>
              <a:t>Η2Ο2 </a:t>
            </a:r>
            <a:r>
              <a:rPr lang="pt-BR" altLang="el-GR" b="1" dirty="0"/>
              <a:t>(-1)</a:t>
            </a:r>
            <a:r>
              <a:rPr lang="pt-BR" altLang="el-GR" dirty="0"/>
              <a:t> →Ο2 </a:t>
            </a:r>
            <a:r>
              <a:rPr lang="pt-BR" altLang="el-GR" b="1" dirty="0"/>
              <a:t>(0)</a:t>
            </a:r>
            <a:r>
              <a:rPr lang="pt-BR" altLang="el-GR" dirty="0"/>
              <a:t> + 2Η+ + 2e- </a:t>
            </a:r>
            <a:br>
              <a:rPr lang="pt-BR" altLang="el-GR" dirty="0"/>
            </a:br>
            <a:r>
              <a:rPr lang="pt-BR" altLang="el-GR" dirty="0"/>
              <a:t>S</a:t>
            </a:r>
            <a:r>
              <a:rPr lang="pt-BR" altLang="el-GR" b="1" dirty="0"/>
              <a:t>(+4)</a:t>
            </a:r>
            <a:r>
              <a:rPr lang="pt-BR" altLang="el-GR" dirty="0"/>
              <a:t>O2 + 2H2O → S</a:t>
            </a:r>
            <a:r>
              <a:rPr lang="pt-BR" altLang="el-GR" b="1" dirty="0"/>
              <a:t>(+6)</a:t>
            </a:r>
            <a:r>
              <a:rPr lang="pt-BR" altLang="el-GR" dirty="0"/>
              <a:t>O42- + 4H+ + </a:t>
            </a:r>
            <a:r>
              <a:rPr lang="pt-BR" altLang="el-GR" dirty="0" smtClean="0"/>
              <a:t>2e-</a:t>
            </a:r>
            <a:endParaRPr lang="el-GR" altLang="el-GR" dirty="0"/>
          </a:p>
          <a:p>
            <a:pPr marL="457200" indent="-457200">
              <a:buFont typeface="+mj-lt"/>
              <a:buAutoNum type="arabicPeriod" startAt="3"/>
            </a:pPr>
            <a:r>
              <a:rPr lang="pt-BR" altLang="el-GR" b="1" dirty="0" smtClean="0"/>
              <a:t>Οξέα</a:t>
            </a:r>
            <a:r>
              <a:rPr lang="pt-BR" altLang="el-GR" b="1" dirty="0"/>
              <a:t>:</a:t>
            </a:r>
            <a:r>
              <a:rPr lang="pt-BR" altLang="el-GR" dirty="0"/>
              <a:t/>
            </a:r>
            <a:br>
              <a:rPr lang="pt-BR" altLang="el-GR" dirty="0"/>
            </a:br>
            <a:r>
              <a:rPr lang="pt-BR" altLang="el-GR" dirty="0"/>
              <a:t>Η2S </a:t>
            </a:r>
            <a:r>
              <a:rPr lang="pt-BR" altLang="el-GR" b="1" dirty="0"/>
              <a:t>(-2)</a:t>
            </a:r>
            <a:r>
              <a:rPr lang="pt-BR" altLang="el-GR" dirty="0"/>
              <a:t> → S </a:t>
            </a:r>
            <a:r>
              <a:rPr lang="pt-BR" altLang="el-GR" b="1" dirty="0"/>
              <a:t>(0)</a:t>
            </a:r>
            <a:r>
              <a:rPr lang="pt-BR" altLang="el-GR" dirty="0"/>
              <a:t> + 2H+ + 2e- </a:t>
            </a:r>
            <a:br>
              <a:rPr lang="pt-BR" altLang="el-GR" dirty="0"/>
            </a:br>
            <a:r>
              <a:rPr lang="pt-BR" altLang="el-GR" dirty="0"/>
              <a:t>2HX </a:t>
            </a:r>
            <a:r>
              <a:rPr lang="pt-BR" altLang="el-GR" b="1" dirty="0"/>
              <a:t>(-1) → </a:t>
            </a:r>
            <a:r>
              <a:rPr lang="pt-BR" altLang="el-GR" dirty="0"/>
              <a:t>X2 </a:t>
            </a:r>
            <a:r>
              <a:rPr lang="pt-BR" altLang="el-GR" b="1" dirty="0"/>
              <a:t>(0)</a:t>
            </a:r>
            <a:r>
              <a:rPr lang="pt-BR" altLang="el-GR" dirty="0"/>
              <a:t> + 2H+ + 2e-  όπου Χ: Cl, Br, I </a:t>
            </a:r>
            <a:br>
              <a:rPr lang="pt-BR" altLang="el-GR" dirty="0"/>
            </a:br>
            <a:r>
              <a:rPr lang="pt-BR" altLang="el-GR" dirty="0"/>
              <a:t>Η2S</a:t>
            </a:r>
            <a:r>
              <a:rPr lang="pt-BR" altLang="el-GR" b="1" dirty="0"/>
              <a:t>(+4)</a:t>
            </a:r>
            <a:r>
              <a:rPr lang="pt-BR" altLang="el-GR" dirty="0"/>
              <a:t>O3 + H2O → H2S</a:t>
            </a:r>
            <a:r>
              <a:rPr lang="pt-BR" altLang="el-GR" b="1" dirty="0"/>
              <a:t>(+6)</a:t>
            </a:r>
            <a:r>
              <a:rPr lang="pt-BR" altLang="el-GR" dirty="0"/>
              <a:t>O4 + 2H+ + 2e- </a:t>
            </a:r>
            <a:br>
              <a:rPr lang="pt-BR" altLang="el-GR" dirty="0"/>
            </a:br>
            <a:r>
              <a:rPr lang="pt-BR" altLang="el-GR" dirty="0"/>
              <a:t>H3P</a:t>
            </a:r>
            <a:r>
              <a:rPr lang="pt-BR" altLang="el-GR" b="1" dirty="0"/>
              <a:t>(+3)</a:t>
            </a:r>
            <a:r>
              <a:rPr lang="pt-BR" altLang="el-GR" dirty="0"/>
              <a:t>O3 + H2O → H3P</a:t>
            </a:r>
            <a:r>
              <a:rPr lang="pt-BR" altLang="el-GR" b="1" dirty="0"/>
              <a:t>(+5)</a:t>
            </a:r>
            <a:r>
              <a:rPr lang="pt-BR" altLang="el-GR" dirty="0"/>
              <a:t>O4 + 2H+ + 2e-</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430202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Ημιαντιδράσεις</a:t>
            </a:r>
            <a:r>
              <a:rPr lang="el-GR" dirty="0"/>
              <a:t> στις κατηγορίες των αναγωγικών σωμάτων </a:t>
            </a:r>
            <a:r>
              <a:rPr lang="el-GR" sz="36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pt-BR" altLang="el-GR" b="1" dirty="0" smtClean="0"/>
              <a:t>Βάσεις</a:t>
            </a:r>
            <a:r>
              <a:rPr lang="pt-BR" altLang="el-GR" dirty="0" smtClean="0"/>
              <a:t> </a:t>
            </a:r>
            <a:r>
              <a:rPr lang="pt-BR" altLang="el-GR" dirty="0"/>
              <a:t/>
            </a:r>
            <a:br>
              <a:rPr lang="pt-BR" altLang="el-GR" dirty="0"/>
            </a:br>
            <a:r>
              <a:rPr lang="pt-BR" altLang="el-GR" dirty="0"/>
              <a:t>2N</a:t>
            </a:r>
            <a:r>
              <a:rPr lang="pt-BR" altLang="el-GR" b="1" dirty="0"/>
              <a:t>(-3)</a:t>
            </a:r>
            <a:r>
              <a:rPr lang="pt-BR" altLang="el-GR" dirty="0"/>
              <a:t>H3 → N2</a:t>
            </a:r>
            <a:r>
              <a:rPr lang="pt-BR" altLang="el-GR" b="1" dirty="0"/>
              <a:t>(0)</a:t>
            </a:r>
            <a:r>
              <a:rPr lang="pt-BR" altLang="el-GR" dirty="0"/>
              <a:t> + 6H+ + 6e-</a:t>
            </a:r>
            <a:endParaRPr lang="el-GR" altLang="el-GR" dirty="0"/>
          </a:p>
          <a:p>
            <a:pPr marL="457200" indent="-457200">
              <a:buFont typeface="+mj-lt"/>
              <a:buAutoNum type="arabicPeriod" startAt="5"/>
            </a:pPr>
            <a:r>
              <a:rPr lang="pt-BR" altLang="el-GR" b="1" dirty="0" smtClean="0"/>
              <a:t>Άλατα</a:t>
            </a:r>
            <a:r>
              <a:rPr lang="pt-BR" altLang="el-GR" dirty="0" smtClean="0"/>
              <a:t> </a:t>
            </a:r>
            <a:br>
              <a:rPr lang="pt-BR" altLang="el-GR" dirty="0" smtClean="0"/>
            </a:br>
            <a:r>
              <a:rPr lang="pt-BR" altLang="el-GR" dirty="0" smtClean="0"/>
              <a:t>NaX</a:t>
            </a:r>
            <a:r>
              <a:rPr lang="pt-BR" altLang="el-GR" dirty="0"/>
              <a:t>: </a:t>
            </a:r>
            <a:r>
              <a:rPr lang="pt-BR" altLang="el-GR" dirty="0" smtClean="0"/>
              <a:t>2X- </a:t>
            </a:r>
            <a:r>
              <a:rPr lang="pt-BR" altLang="el-GR" dirty="0"/>
              <a:t>→ X2 </a:t>
            </a:r>
            <a:r>
              <a:rPr lang="pt-BR" altLang="el-GR" b="1" dirty="0"/>
              <a:t>(0)</a:t>
            </a:r>
            <a:r>
              <a:rPr lang="pt-BR" altLang="el-GR" dirty="0"/>
              <a:t> + 2e-  (X = Cl, Br, I )</a:t>
            </a:r>
            <a:br>
              <a:rPr lang="pt-BR" altLang="el-GR" dirty="0"/>
            </a:br>
            <a:r>
              <a:rPr lang="pt-BR" altLang="el-GR" dirty="0"/>
              <a:t>Na2S:  S2- → S </a:t>
            </a:r>
            <a:r>
              <a:rPr lang="pt-BR" altLang="el-GR" b="1" dirty="0"/>
              <a:t>(0)</a:t>
            </a:r>
            <a:r>
              <a:rPr lang="pt-BR" altLang="el-GR" dirty="0"/>
              <a:t> + 2e-   ή   S2- +4H2O → 8H+ + S</a:t>
            </a:r>
            <a:r>
              <a:rPr lang="pt-BR" altLang="el-GR" b="1" dirty="0"/>
              <a:t>(+6)</a:t>
            </a:r>
            <a:r>
              <a:rPr lang="pt-BR" altLang="el-GR" dirty="0"/>
              <a:t>O42- + 8e- </a:t>
            </a:r>
            <a:br>
              <a:rPr lang="pt-BR" altLang="el-GR" dirty="0"/>
            </a:br>
            <a:r>
              <a:rPr lang="pt-BR" altLang="el-GR" dirty="0"/>
              <a:t>Na2SO3:       S</a:t>
            </a:r>
            <a:r>
              <a:rPr lang="pt-BR" altLang="el-GR" b="1" dirty="0"/>
              <a:t>(+4)</a:t>
            </a:r>
            <a:r>
              <a:rPr lang="pt-BR" altLang="el-GR" dirty="0"/>
              <a:t>O32-       +  H2O        →      S</a:t>
            </a:r>
            <a:r>
              <a:rPr lang="pt-BR" altLang="el-GR" b="1" dirty="0"/>
              <a:t>(+6)</a:t>
            </a:r>
            <a:r>
              <a:rPr lang="pt-BR" altLang="el-GR" dirty="0"/>
              <a:t>O42- + 2e- + 2H+</a:t>
            </a:r>
            <a:br>
              <a:rPr lang="pt-BR" altLang="el-GR" dirty="0"/>
            </a:br>
            <a:r>
              <a:rPr lang="pt-BR" altLang="el-GR" dirty="0"/>
              <a:t>FeCl2:  Fe2+ → Fe3+ +e- </a:t>
            </a:r>
            <a:br>
              <a:rPr lang="pt-BR" altLang="el-GR" dirty="0"/>
            </a:br>
            <a:r>
              <a:rPr lang="pt-BR" altLang="el-GR" dirty="0"/>
              <a:t>SnCl2: </a:t>
            </a:r>
            <a:r>
              <a:rPr lang="pt-BR" altLang="el-GR" dirty="0" smtClean="0"/>
              <a:t>Sn2</a:t>
            </a:r>
            <a:r>
              <a:rPr lang="pt-BR" altLang="el-GR" dirty="0"/>
              <a:t>+ → Sn4+ + 2e-</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975765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αναγωγής οξειδωτικού σώματος </a:t>
            </a:r>
            <a:r>
              <a:rPr lang="el-GR" sz="3600" b="0" dirty="0" smtClean="0"/>
              <a:t>1/4</a:t>
            </a:r>
            <a:endParaRPr lang="el-GR" dirty="0"/>
          </a:p>
        </p:txBody>
      </p:sp>
      <p:sp>
        <p:nvSpPr>
          <p:cNvPr id="3" name="Θέση περιεχομένου 2"/>
          <p:cNvSpPr>
            <a:spLocks noGrp="1"/>
          </p:cNvSpPr>
          <p:nvPr>
            <p:ph idx="1"/>
          </p:nvPr>
        </p:nvSpPr>
        <p:spPr>
          <a:xfrm>
            <a:off x="457200" y="1412776"/>
            <a:ext cx="8229600" cy="5040560"/>
          </a:xfrm>
        </p:spPr>
        <p:txBody>
          <a:bodyPr>
            <a:normAutofit fontScale="92500" lnSpcReduction="10000"/>
          </a:bodyPr>
          <a:lstStyle/>
          <a:p>
            <a:r>
              <a:rPr lang="el-GR" dirty="0"/>
              <a:t>Γράφουμε στα αντιδρώντα το οξειδωτικό σώμα και στα προϊόντα το σώμα που παράγεται από την αναγωγή.</a:t>
            </a:r>
          </a:p>
          <a:p>
            <a:r>
              <a:rPr lang="el-GR" dirty="0"/>
              <a:t>Ισοσταθμίζουμε τα άτομα του στοιχείου που παρουσιάζει τη μεταβολή του αριθμού οξείδωσης.</a:t>
            </a:r>
          </a:p>
          <a:p>
            <a:r>
              <a:rPr lang="el-GR" dirty="0"/>
              <a:t>Βρίσκουμε τη συνολική μεταβολή του αριθμού οξείδωσης (εδώ μείωση).</a:t>
            </a:r>
          </a:p>
          <a:p>
            <a:r>
              <a:rPr lang="el-GR" dirty="0"/>
              <a:t>Προσθέτουμε στα αντιδρώντα τόσα ηλεκτρόνια e-, όση είναι η συνολική μεταβολή του αριθμού οξείδωσης.</a:t>
            </a:r>
          </a:p>
          <a:p>
            <a:r>
              <a:rPr lang="el-GR" dirty="0"/>
              <a:t>Προσθέτουμε στα αντιδρώντα τόσα </a:t>
            </a:r>
            <a:r>
              <a:rPr lang="el-GR" dirty="0" err="1"/>
              <a:t>υδρογονοκατιόντα</a:t>
            </a:r>
            <a:r>
              <a:rPr lang="el-GR" dirty="0"/>
              <a:t> Η+ όσα χρειάζονται ώστε να πετύχουμε ισοδυναμία φορτίων πρώτου-δεύτερου μέλους.</a:t>
            </a:r>
          </a:p>
          <a:p>
            <a:r>
              <a:rPr lang="el-GR" dirty="0"/>
              <a:t>Προσθέτουμε κατάλληλο αριθμό μορίων νερού, όπου χρειάζεται, ώστε να πετύχουμε ισοδυναμία μάζας πρώτου-δεύτερου μέλους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889409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αναγωγής οξειδωτικού </a:t>
            </a:r>
            <a:r>
              <a:rPr lang="el-GR" dirty="0" smtClean="0"/>
              <a:t>σώματος </a:t>
            </a:r>
            <a:r>
              <a:rPr lang="el-GR" sz="3600" b="0" dirty="0" smtClean="0"/>
              <a:t>2/4</a:t>
            </a:r>
            <a:endParaRPr lang="el-GR" sz="3600" b="0"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1:</a:t>
            </a:r>
            <a:r>
              <a:rPr lang="el-GR" altLang="el-GR" dirty="0">
                <a:solidFill>
                  <a:srgbClr val="820000"/>
                </a:solidFill>
              </a:rPr>
              <a:t/>
            </a:r>
            <a:br>
              <a:rPr lang="el-GR" altLang="el-GR" dirty="0">
                <a:solidFill>
                  <a:srgbClr val="820000"/>
                </a:solidFill>
              </a:rPr>
            </a:br>
            <a:r>
              <a:rPr lang="el-GR" altLang="el-GR" dirty="0"/>
              <a:t>Να γραφεί η </a:t>
            </a:r>
            <a:r>
              <a:rPr lang="el-GR" altLang="el-GR" dirty="0" err="1"/>
              <a:t>ημιαντίδραση</a:t>
            </a:r>
            <a:r>
              <a:rPr lang="el-GR" altLang="el-GR" dirty="0"/>
              <a:t> αναγωγής των ΝΟ3- σε ΝΟ2 η οποία εκφράζει την οξειδωτική δράση του πυκνού ΗΝΟ3.</a:t>
            </a:r>
          </a:p>
          <a:p>
            <a:pPr marL="0" indent="0">
              <a:buNone/>
            </a:pPr>
            <a:r>
              <a:rPr lang="el-GR" altLang="el-GR" dirty="0" smtClean="0"/>
              <a:t>ΝΟ3- </a:t>
            </a:r>
            <a:r>
              <a:rPr lang="el-GR" altLang="el-GR" dirty="0"/>
              <a:t> </a:t>
            </a:r>
            <a:r>
              <a:rPr lang="el-GR" altLang="el-GR" dirty="0" smtClean="0"/>
              <a:t>→ </a:t>
            </a:r>
            <a:r>
              <a:rPr lang="el-GR" altLang="el-GR" dirty="0"/>
              <a:t>ΝΟ2</a:t>
            </a:r>
          </a:p>
          <a:p>
            <a:pPr marL="0" indent="0">
              <a:buNone/>
            </a:pPr>
            <a:r>
              <a:rPr lang="el-GR" altLang="el-GR" dirty="0" smtClean="0"/>
              <a:t>Συνολική </a:t>
            </a:r>
            <a:r>
              <a:rPr lang="el-GR" altLang="el-GR" dirty="0"/>
              <a:t>μεταβολή Α.Ο. = 1</a:t>
            </a:r>
          </a:p>
          <a:p>
            <a:pPr marL="0" indent="0">
              <a:buNone/>
            </a:pPr>
            <a:r>
              <a:rPr lang="el-GR" altLang="el-GR" dirty="0" smtClean="0"/>
              <a:t>ΝΟ</a:t>
            </a:r>
            <a:r>
              <a:rPr lang="el-GR" altLang="el-GR" baseline="-25000" dirty="0" smtClean="0"/>
              <a:t>3</a:t>
            </a:r>
            <a:r>
              <a:rPr lang="el-GR" altLang="el-GR" baseline="30000" dirty="0" smtClean="0"/>
              <a:t>-</a:t>
            </a:r>
            <a:r>
              <a:rPr lang="el-GR" altLang="el-GR" dirty="0" smtClean="0"/>
              <a:t> </a:t>
            </a:r>
            <a:r>
              <a:rPr lang="el-GR" altLang="el-GR" dirty="0"/>
              <a:t>+ e-  </a:t>
            </a:r>
            <a:r>
              <a:rPr lang="el-GR" altLang="el-GR" dirty="0" smtClean="0"/>
              <a:t>→ </a:t>
            </a:r>
            <a:r>
              <a:rPr lang="el-GR" altLang="el-GR" dirty="0"/>
              <a:t>ΝΟ2</a:t>
            </a:r>
          </a:p>
          <a:p>
            <a:pPr marL="0" indent="0">
              <a:buNone/>
            </a:pPr>
            <a:r>
              <a:rPr lang="el-GR" altLang="el-GR" dirty="0" smtClean="0"/>
              <a:t>ΝΟ3- </a:t>
            </a:r>
            <a:r>
              <a:rPr lang="el-GR" altLang="el-GR" dirty="0"/>
              <a:t>+ e- + 2H+ </a:t>
            </a:r>
            <a:r>
              <a:rPr lang="el-GR" altLang="el-GR" dirty="0" smtClean="0"/>
              <a:t>→ </a:t>
            </a:r>
            <a:r>
              <a:rPr lang="el-GR" altLang="el-GR" dirty="0"/>
              <a:t>ΝΟ2</a:t>
            </a:r>
          </a:p>
          <a:p>
            <a:pPr marL="0" indent="0">
              <a:buNone/>
            </a:pPr>
            <a:r>
              <a:rPr lang="el-GR" altLang="el-GR" dirty="0" smtClean="0"/>
              <a:t>ΝΟ3- </a:t>
            </a:r>
            <a:r>
              <a:rPr lang="el-GR" altLang="el-GR" dirty="0"/>
              <a:t>+ e- + 2H+ </a:t>
            </a:r>
            <a:r>
              <a:rPr lang="el-GR" altLang="el-GR" dirty="0" smtClean="0"/>
              <a:t>→ </a:t>
            </a:r>
            <a:r>
              <a:rPr lang="el-GR" altLang="el-GR" dirty="0"/>
              <a:t>ΝΟ2 + H2O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470281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a:t>
            </a:r>
            <a:r>
              <a:rPr lang="el-GR" dirty="0" smtClean="0"/>
              <a:t>τεχνολογία</a:t>
            </a:r>
            <a:r>
              <a:rPr lang="en-US" dirty="0" smtClean="0"/>
              <a:t> </a:t>
            </a:r>
            <a:r>
              <a:rPr lang="en-US" sz="3600" b="0" dirty="0" smtClean="0"/>
              <a:t>1/11</a:t>
            </a:r>
            <a:endParaRPr lang="el-GR" sz="3600" b="0" dirty="0"/>
          </a:p>
        </p:txBody>
      </p:sp>
      <p:sp>
        <p:nvSpPr>
          <p:cNvPr id="3" name="Θέση περιεχομένου 2"/>
          <p:cNvSpPr>
            <a:spLocks noGrp="1"/>
          </p:cNvSpPr>
          <p:nvPr>
            <p:ph idx="1"/>
          </p:nvPr>
        </p:nvSpPr>
        <p:spPr>
          <a:xfrm>
            <a:off x="457200" y="1484784"/>
            <a:ext cx="8229600" cy="5040560"/>
          </a:xfrm>
        </p:spPr>
        <p:txBody>
          <a:bodyPr>
            <a:noAutofit/>
          </a:bodyPr>
          <a:lstStyle/>
          <a:p>
            <a:r>
              <a:rPr lang="el-GR" altLang="el-GR" b="1" dirty="0"/>
              <a:t>Ο μεταβολισμός στους ζωικούς οργανισμούς</a:t>
            </a:r>
            <a:endParaRPr lang="el-GR" altLang="el-GR" dirty="0"/>
          </a:p>
          <a:p>
            <a:pPr marL="355600" indent="0">
              <a:buFontTx/>
              <a:buNone/>
            </a:pPr>
            <a:r>
              <a:rPr lang="el-GR" altLang="el-GR" dirty="0" smtClean="0"/>
              <a:t>(</a:t>
            </a:r>
            <a:r>
              <a:rPr lang="el-GR" altLang="el-GR" dirty="0"/>
              <a:t>σύνθετη λειτουργία με την οποία ανταλλάσσεται ύλη και ενέργεια με το περιβάλλον)</a:t>
            </a:r>
            <a:endParaRPr lang="el-GR" altLang="el-GR" b="1" dirty="0"/>
          </a:p>
          <a:p>
            <a:pPr lvl="1"/>
            <a:r>
              <a:rPr lang="el-GR" altLang="el-GR" sz="2400" b="1" dirty="0" err="1" smtClean="0"/>
              <a:t>Καταβολικές</a:t>
            </a:r>
            <a:r>
              <a:rPr lang="el-GR" altLang="el-GR" sz="2400" b="1" dirty="0" smtClean="0"/>
              <a:t> </a:t>
            </a:r>
            <a:r>
              <a:rPr lang="el-GR" altLang="el-GR" sz="2400" b="1" dirty="0"/>
              <a:t>αντιδράσεις </a:t>
            </a:r>
            <a:r>
              <a:rPr lang="el-GR" altLang="el-GR" sz="2400" dirty="0"/>
              <a:t>(διάσπαση ουσιών και ελευθέρωση ενέργειας</a:t>
            </a:r>
            <a:r>
              <a:rPr lang="el-GR" altLang="el-GR" sz="2400" dirty="0" smtClean="0"/>
              <a:t>)</a:t>
            </a:r>
            <a:r>
              <a:rPr lang="en-US" altLang="el-GR" sz="2400" dirty="0" smtClean="0"/>
              <a:t>.</a:t>
            </a:r>
            <a:endParaRPr lang="el-GR" altLang="el-GR" sz="2400" b="1" dirty="0"/>
          </a:p>
          <a:p>
            <a:pPr lvl="1"/>
            <a:r>
              <a:rPr lang="el-GR" altLang="el-GR" sz="2400" b="1" dirty="0" smtClean="0"/>
              <a:t>Αναβολικές </a:t>
            </a:r>
            <a:r>
              <a:rPr lang="el-GR" altLang="el-GR" sz="2400" b="1" dirty="0"/>
              <a:t>αντιδράσεις </a:t>
            </a:r>
            <a:r>
              <a:rPr lang="el-GR" altLang="el-GR" sz="2400" dirty="0"/>
              <a:t>(σύνθεση ενώσεων από άλλες με κατανάλωση </a:t>
            </a:r>
            <a:r>
              <a:rPr lang="el-GR" altLang="el-GR" sz="2400" dirty="0" smtClean="0"/>
              <a:t>ενέργειας)</a:t>
            </a:r>
            <a:r>
              <a:rPr lang="en-US" altLang="el-GR" sz="2400" dirty="0" smtClean="0"/>
              <a:t>.</a:t>
            </a:r>
            <a:endParaRPr lang="el-GR" altLang="el-GR" sz="2400" b="1" dirty="0"/>
          </a:p>
          <a:p>
            <a:pPr>
              <a:buFontTx/>
              <a:buNone/>
            </a:pPr>
            <a:r>
              <a:rPr lang="pt-BR" altLang="el-GR" dirty="0" smtClean="0"/>
              <a:t>C</a:t>
            </a:r>
            <a:r>
              <a:rPr lang="pt-BR" altLang="el-GR" baseline="-25000" dirty="0" smtClean="0"/>
              <a:t>6</a:t>
            </a:r>
            <a:r>
              <a:rPr lang="pt-BR" altLang="el-GR" dirty="0" smtClean="0"/>
              <a:t>H</a:t>
            </a:r>
            <a:r>
              <a:rPr lang="pt-BR" altLang="el-GR" baseline="-25000" dirty="0" smtClean="0"/>
              <a:t>12</a:t>
            </a:r>
            <a:r>
              <a:rPr lang="pt-BR" altLang="el-GR" dirty="0" smtClean="0"/>
              <a:t>O</a:t>
            </a:r>
            <a:r>
              <a:rPr lang="pt-BR" altLang="el-GR" baseline="-25000" dirty="0" smtClean="0"/>
              <a:t>6</a:t>
            </a:r>
            <a:r>
              <a:rPr lang="pt-BR" altLang="el-GR" dirty="0" smtClean="0"/>
              <a:t> </a:t>
            </a:r>
            <a:r>
              <a:rPr lang="pt-BR" altLang="el-GR" dirty="0"/>
              <a:t>+ 6O</a:t>
            </a:r>
            <a:r>
              <a:rPr lang="pt-BR" altLang="el-GR" baseline="-25000" dirty="0"/>
              <a:t>2</a:t>
            </a:r>
            <a:r>
              <a:rPr lang="pt-BR" altLang="el-GR" dirty="0"/>
              <a:t> → 6CO</a:t>
            </a:r>
            <a:r>
              <a:rPr lang="pt-BR" altLang="el-GR" baseline="-25000" dirty="0"/>
              <a:t>2</a:t>
            </a:r>
            <a:r>
              <a:rPr lang="pt-BR" altLang="el-GR" dirty="0"/>
              <a:t> + 6H</a:t>
            </a:r>
            <a:r>
              <a:rPr lang="pt-BR" altLang="el-GR" baseline="-25000" dirty="0"/>
              <a:t>2</a:t>
            </a:r>
            <a:r>
              <a:rPr lang="pt-BR" altLang="el-GR" dirty="0"/>
              <a:t>O + Ενέργεια</a:t>
            </a:r>
            <a:endParaRPr lang="el-GR" altLang="el-GR" dirty="0"/>
          </a:p>
          <a:p>
            <a:pPr>
              <a:buFontTx/>
              <a:buNone/>
            </a:pPr>
            <a:r>
              <a:rPr lang="el-GR" altLang="el-GR" dirty="0" smtClean="0">
                <a:sym typeface="Wingdings" panose="05000000000000000000" pitchFamily="2" charset="2"/>
              </a:rPr>
              <a:t>Οξείδωση </a:t>
            </a:r>
            <a:r>
              <a:rPr lang="en-US" altLang="el-GR" b="1" dirty="0">
                <a:solidFill>
                  <a:srgbClr val="820000"/>
                </a:solidFill>
              </a:rPr>
              <a:t>C</a:t>
            </a:r>
            <a:r>
              <a:rPr lang="en-US" altLang="el-GR" baseline="-25000" dirty="0"/>
              <a:t>6</a:t>
            </a:r>
            <a:r>
              <a:rPr lang="en-US" altLang="el-GR" dirty="0"/>
              <a:t>H</a:t>
            </a:r>
            <a:r>
              <a:rPr lang="en-US" altLang="el-GR" baseline="-25000" dirty="0"/>
              <a:t>12</a:t>
            </a:r>
            <a:r>
              <a:rPr lang="en-US" altLang="el-GR" dirty="0"/>
              <a:t>O</a:t>
            </a:r>
            <a:r>
              <a:rPr lang="en-US" altLang="el-GR" baseline="-25000" dirty="0"/>
              <a:t>6</a:t>
            </a:r>
            <a:r>
              <a:rPr lang="el-GR" altLang="el-GR" baseline="-25000" dirty="0"/>
              <a:t> </a:t>
            </a:r>
            <a:r>
              <a:rPr lang="el-GR" altLang="el-GR" dirty="0"/>
              <a:t>σε </a:t>
            </a:r>
            <a:r>
              <a:rPr lang="en-US" altLang="el-GR" b="1" dirty="0">
                <a:solidFill>
                  <a:srgbClr val="820000"/>
                </a:solidFill>
              </a:rPr>
              <a:t>C</a:t>
            </a:r>
            <a:r>
              <a:rPr lang="en-US" altLang="el-GR" dirty="0"/>
              <a:t>O</a:t>
            </a:r>
            <a:r>
              <a:rPr lang="en-US" altLang="el-GR" baseline="-25000" dirty="0"/>
              <a:t>2</a:t>
            </a:r>
            <a:endParaRPr lang="el-GR" altLang="el-GR" baseline="-25000" dirty="0"/>
          </a:p>
          <a:p>
            <a:pPr lvl="3">
              <a:buFontTx/>
              <a:buNone/>
            </a:pPr>
            <a:r>
              <a:rPr lang="el-GR" altLang="el-GR" sz="2400" dirty="0" smtClean="0"/>
              <a:t>(+</a:t>
            </a:r>
            <a:r>
              <a:rPr lang="el-GR" altLang="el-GR" sz="2400" dirty="0"/>
              <a:t>2 σε +4)</a:t>
            </a:r>
            <a:endParaRPr lang="el-GR" altLang="el-GR" sz="2400" dirty="0">
              <a:sym typeface="Wingdings" panose="05000000000000000000" pitchFamily="2" charset="2"/>
            </a:endParaRPr>
          </a:p>
          <a:p>
            <a:pPr>
              <a:buFontTx/>
              <a:buNone/>
            </a:pPr>
            <a:r>
              <a:rPr lang="el-GR" altLang="el-GR" dirty="0" smtClean="0">
                <a:sym typeface="Wingdings" panose="05000000000000000000" pitchFamily="2" charset="2"/>
              </a:rPr>
              <a:t>Αναγωγή </a:t>
            </a:r>
            <a:r>
              <a:rPr lang="en-US" altLang="el-GR" b="1" dirty="0">
                <a:solidFill>
                  <a:srgbClr val="004A82"/>
                </a:solidFill>
              </a:rPr>
              <a:t>O</a:t>
            </a:r>
            <a:r>
              <a:rPr lang="en-US" altLang="el-GR" b="1" baseline="-25000" dirty="0">
                <a:solidFill>
                  <a:srgbClr val="004A82"/>
                </a:solidFill>
              </a:rPr>
              <a:t>2</a:t>
            </a:r>
            <a:r>
              <a:rPr lang="el-GR" altLang="el-GR" baseline="-25000" dirty="0">
                <a:solidFill>
                  <a:schemeClr val="tx2"/>
                </a:solidFill>
              </a:rPr>
              <a:t> </a:t>
            </a:r>
            <a:r>
              <a:rPr lang="el-GR" altLang="el-GR" dirty="0"/>
              <a:t>σε </a:t>
            </a:r>
            <a:r>
              <a:rPr lang="en-US" altLang="el-GR" dirty="0"/>
              <a:t>H</a:t>
            </a:r>
            <a:r>
              <a:rPr lang="en-US" altLang="el-GR" baseline="-25000" dirty="0"/>
              <a:t>2</a:t>
            </a:r>
            <a:r>
              <a:rPr lang="en-US" altLang="el-GR" b="1" dirty="0">
                <a:solidFill>
                  <a:srgbClr val="820000"/>
                </a:solidFill>
              </a:rPr>
              <a:t>O</a:t>
            </a:r>
            <a:endParaRPr lang="el-GR" altLang="el-GR" b="1" baseline="-25000" dirty="0">
              <a:solidFill>
                <a:srgbClr val="820000"/>
              </a:solidFill>
            </a:endParaRPr>
          </a:p>
          <a:p>
            <a:pPr lvl="3">
              <a:buFontTx/>
              <a:buNone/>
            </a:pPr>
            <a:r>
              <a:rPr lang="el-GR" altLang="el-GR" sz="2400" dirty="0" smtClean="0"/>
              <a:t>(</a:t>
            </a:r>
            <a:r>
              <a:rPr lang="el-GR" altLang="el-GR" sz="2400" dirty="0"/>
              <a:t>0 σε -2)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798420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αναγωγής οξειδωτικού σώματος </a:t>
            </a:r>
            <a:r>
              <a:rPr lang="el-GR" sz="3600" b="0" dirty="0" smtClean="0"/>
              <a:t>3/4</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2:</a:t>
            </a:r>
            <a:r>
              <a:rPr lang="el-GR" altLang="el-GR" dirty="0"/>
              <a:t/>
            </a:r>
            <a:br>
              <a:rPr lang="el-GR" altLang="el-GR" dirty="0"/>
            </a:br>
            <a:r>
              <a:rPr lang="el-GR" altLang="el-GR" dirty="0"/>
              <a:t>Να γραφεί η </a:t>
            </a:r>
            <a:r>
              <a:rPr lang="el-GR" altLang="el-GR" dirty="0" err="1"/>
              <a:t>ημιαντίδραση</a:t>
            </a:r>
            <a:r>
              <a:rPr lang="el-GR" altLang="el-GR" dirty="0"/>
              <a:t> αναγωγής των Cr2O72- η οποία εκφράζει την οξειδωτική δράση του Κ2Cr2O7 σε όξινο περιβάλλον.</a:t>
            </a:r>
          </a:p>
          <a:p>
            <a:pPr marL="0" indent="0">
              <a:buNone/>
            </a:pPr>
            <a:r>
              <a:rPr lang="el-GR" altLang="el-GR" dirty="0" smtClean="0"/>
              <a:t>Cr</a:t>
            </a:r>
            <a:r>
              <a:rPr lang="el-GR" altLang="el-GR" baseline="-25000" dirty="0" smtClean="0"/>
              <a:t>2</a:t>
            </a:r>
            <a:r>
              <a:rPr lang="el-GR" altLang="el-GR" dirty="0" smtClean="0"/>
              <a:t>O</a:t>
            </a:r>
            <a:r>
              <a:rPr lang="el-GR" altLang="el-GR" baseline="-25000" dirty="0" smtClean="0"/>
              <a:t>7</a:t>
            </a:r>
            <a:r>
              <a:rPr lang="el-GR" altLang="el-GR" baseline="30000" dirty="0" smtClean="0"/>
              <a:t>2-</a:t>
            </a:r>
            <a:r>
              <a:rPr lang="el-GR" altLang="el-GR" dirty="0" smtClean="0"/>
              <a:t> </a:t>
            </a:r>
            <a:r>
              <a:rPr lang="el-GR" altLang="el-GR" dirty="0"/>
              <a:t>   </a:t>
            </a:r>
            <a:r>
              <a:rPr lang="el-GR" altLang="el-GR" dirty="0" smtClean="0"/>
              <a:t>→</a:t>
            </a:r>
            <a:r>
              <a:rPr lang="el-GR" altLang="el-GR" dirty="0"/>
              <a:t>      2Cr</a:t>
            </a:r>
            <a:r>
              <a:rPr lang="el-GR" altLang="el-GR" baseline="30000" dirty="0"/>
              <a:t>3+</a:t>
            </a:r>
            <a:r>
              <a:rPr lang="el-GR" altLang="el-GR" dirty="0"/>
              <a:t> </a:t>
            </a:r>
          </a:p>
          <a:p>
            <a:pPr marL="0" indent="0">
              <a:buNone/>
            </a:pPr>
            <a:r>
              <a:rPr lang="el-GR" altLang="el-GR" dirty="0" smtClean="0"/>
              <a:t>Συνολική </a:t>
            </a:r>
            <a:r>
              <a:rPr lang="el-GR" altLang="el-GR" dirty="0"/>
              <a:t>μεταβολή Α.Ο =2·3 = 6</a:t>
            </a:r>
          </a:p>
          <a:p>
            <a:pPr marL="0" indent="0">
              <a:buNone/>
            </a:pPr>
            <a:r>
              <a:rPr lang="el-GR" altLang="el-GR" dirty="0" smtClean="0"/>
              <a:t>Cr2O72- </a:t>
            </a:r>
            <a:r>
              <a:rPr lang="el-GR" altLang="el-GR" dirty="0"/>
              <a:t>+ 6e- </a:t>
            </a:r>
            <a:r>
              <a:rPr lang="el-GR" altLang="el-GR" dirty="0" smtClean="0"/>
              <a:t>→</a:t>
            </a:r>
            <a:r>
              <a:rPr lang="el-GR" altLang="el-GR" dirty="0"/>
              <a:t> </a:t>
            </a:r>
            <a:r>
              <a:rPr lang="el-GR" altLang="el-GR" dirty="0" smtClean="0"/>
              <a:t>2Cr3</a:t>
            </a:r>
            <a:r>
              <a:rPr lang="el-GR" altLang="el-GR" dirty="0"/>
              <a:t>+</a:t>
            </a:r>
          </a:p>
          <a:p>
            <a:pPr marL="0" indent="0">
              <a:buNone/>
            </a:pPr>
            <a:r>
              <a:rPr lang="el-GR" altLang="el-GR" dirty="0" smtClean="0"/>
              <a:t>Cr</a:t>
            </a:r>
            <a:r>
              <a:rPr lang="el-GR" altLang="el-GR" baseline="-25000" dirty="0" smtClean="0"/>
              <a:t>2</a:t>
            </a:r>
            <a:r>
              <a:rPr lang="el-GR" altLang="el-GR" dirty="0" smtClean="0"/>
              <a:t>O</a:t>
            </a:r>
            <a:r>
              <a:rPr lang="el-GR" altLang="el-GR" baseline="-25000" dirty="0" smtClean="0"/>
              <a:t>7</a:t>
            </a:r>
            <a:r>
              <a:rPr lang="el-GR" altLang="el-GR" baseline="30000" dirty="0" smtClean="0"/>
              <a:t>2-</a:t>
            </a:r>
            <a:r>
              <a:rPr lang="el-GR" altLang="el-GR" dirty="0" smtClean="0"/>
              <a:t> </a:t>
            </a:r>
            <a:r>
              <a:rPr lang="el-GR" altLang="el-GR" dirty="0"/>
              <a:t>+ 6e- </a:t>
            </a:r>
            <a:r>
              <a:rPr lang="el-GR" altLang="el-GR" dirty="0" smtClean="0"/>
              <a:t>+ </a:t>
            </a:r>
            <a:r>
              <a:rPr lang="el-GR" altLang="el-GR" dirty="0"/>
              <a:t>14 H+  </a:t>
            </a:r>
            <a:r>
              <a:rPr lang="el-GR" altLang="el-GR" dirty="0" smtClean="0"/>
              <a:t>→ 2Cr</a:t>
            </a:r>
            <a:r>
              <a:rPr lang="el-GR" altLang="el-GR" baseline="30000" dirty="0" smtClean="0"/>
              <a:t>3</a:t>
            </a:r>
            <a:r>
              <a:rPr lang="el-GR" altLang="el-GR" baseline="30000" dirty="0"/>
              <a:t>+</a:t>
            </a:r>
          </a:p>
          <a:p>
            <a:pPr marL="0" indent="0">
              <a:buNone/>
            </a:pPr>
            <a:r>
              <a:rPr lang="el-GR" altLang="el-GR" dirty="0" smtClean="0"/>
              <a:t>Cr2O72- </a:t>
            </a:r>
            <a:r>
              <a:rPr lang="el-GR" altLang="el-GR" dirty="0"/>
              <a:t>+ 6e- </a:t>
            </a:r>
            <a:r>
              <a:rPr lang="el-GR" altLang="el-GR" dirty="0" smtClean="0"/>
              <a:t> </a:t>
            </a:r>
            <a:r>
              <a:rPr lang="el-GR" altLang="el-GR" dirty="0"/>
              <a:t>+ 14 H+  </a:t>
            </a:r>
            <a:r>
              <a:rPr lang="el-GR" altLang="el-GR" dirty="0" smtClean="0"/>
              <a:t> → 2Cr3</a:t>
            </a:r>
            <a:r>
              <a:rPr lang="el-GR" altLang="el-GR" dirty="0"/>
              <a:t>+ + 7H2O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623524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Ημιαντίδραση</a:t>
            </a:r>
            <a:r>
              <a:rPr lang="el-GR" dirty="0"/>
              <a:t> αναγωγής οξειδωτικού σώματος </a:t>
            </a:r>
            <a:r>
              <a:rPr lang="el-GR" sz="3600" b="0" dirty="0" smtClean="0"/>
              <a:t>4/4</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3:</a:t>
            </a:r>
            <a:r>
              <a:rPr lang="el-GR" altLang="el-GR" dirty="0"/>
              <a:t/>
            </a:r>
            <a:br>
              <a:rPr lang="el-GR" altLang="el-GR" dirty="0"/>
            </a:br>
            <a:r>
              <a:rPr lang="el-GR" altLang="el-GR" dirty="0"/>
              <a:t>Να γραφεί η </a:t>
            </a:r>
            <a:r>
              <a:rPr lang="el-GR" altLang="el-GR" dirty="0" err="1"/>
              <a:t>ημιαντίδραση</a:t>
            </a:r>
            <a:r>
              <a:rPr lang="el-GR" altLang="el-GR" dirty="0"/>
              <a:t> αναγωγής των MnO4- η οποία εκφράζει την οξειδωτική δράση του ΚMnO4 σε όξινο περιβάλλον.</a:t>
            </a:r>
          </a:p>
          <a:p>
            <a:pPr marL="0" indent="0">
              <a:buNone/>
            </a:pPr>
            <a:r>
              <a:rPr lang="el-GR" altLang="el-GR" dirty="0" smtClean="0"/>
              <a:t>MnO4- →</a:t>
            </a:r>
            <a:r>
              <a:rPr lang="el-GR" altLang="el-GR" dirty="0"/>
              <a:t>  </a:t>
            </a:r>
            <a:r>
              <a:rPr lang="el-GR" altLang="el-GR" dirty="0" smtClean="0"/>
              <a:t>Mn2</a:t>
            </a:r>
            <a:r>
              <a:rPr lang="el-GR" altLang="el-GR" dirty="0"/>
              <a:t>+</a:t>
            </a:r>
          </a:p>
          <a:p>
            <a:pPr marL="0" indent="0">
              <a:buNone/>
            </a:pPr>
            <a:r>
              <a:rPr lang="el-GR" altLang="el-GR" dirty="0" smtClean="0"/>
              <a:t>Συνολική </a:t>
            </a:r>
            <a:r>
              <a:rPr lang="el-GR" altLang="el-GR" dirty="0"/>
              <a:t>μεταβολή Α.Ο  = 5</a:t>
            </a:r>
          </a:p>
          <a:p>
            <a:pPr marL="0" indent="0">
              <a:buNone/>
            </a:pPr>
            <a:r>
              <a:rPr lang="el-GR" altLang="el-GR" dirty="0" smtClean="0"/>
              <a:t>MnO4- </a:t>
            </a:r>
            <a:r>
              <a:rPr lang="el-GR" altLang="el-GR" dirty="0"/>
              <a:t>+ 5e- </a:t>
            </a:r>
            <a:r>
              <a:rPr lang="el-GR" altLang="el-GR" dirty="0" smtClean="0"/>
              <a:t>→ Mn2</a:t>
            </a:r>
            <a:r>
              <a:rPr lang="el-GR" altLang="el-GR" dirty="0"/>
              <a:t>+</a:t>
            </a:r>
          </a:p>
          <a:p>
            <a:pPr marL="0" indent="0">
              <a:buNone/>
            </a:pPr>
            <a:r>
              <a:rPr lang="el-GR" altLang="el-GR" dirty="0" smtClean="0"/>
              <a:t>MnO4- </a:t>
            </a:r>
            <a:r>
              <a:rPr lang="el-GR" altLang="el-GR" dirty="0"/>
              <a:t>+ 5e- </a:t>
            </a:r>
            <a:r>
              <a:rPr lang="el-GR" altLang="el-GR" dirty="0" smtClean="0"/>
              <a:t> + </a:t>
            </a:r>
            <a:r>
              <a:rPr lang="el-GR" altLang="el-GR" dirty="0"/>
              <a:t>8H</a:t>
            </a:r>
            <a:r>
              <a:rPr lang="el-GR" altLang="el-GR" dirty="0" smtClean="0"/>
              <a:t>+ → Mn2</a:t>
            </a:r>
            <a:r>
              <a:rPr lang="el-GR" altLang="el-GR" dirty="0"/>
              <a:t>+</a:t>
            </a:r>
          </a:p>
          <a:p>
            <a:pPr marL="0" indent="0">
              <a:buNone/>
            </a:pPr>
            <a:r>
              <a:rPr lang="el-GR" altLang="el-GR" dirty="0" smtClean="0"/>
              <a:t>MnO4- </a:t>
            </a:r>
            <a:r>
              <a:rPr lang="el-GR" altLang="el-GR" dirty="0"/>
              <a:t>+ 5e-  </a:t>
            </a:r>
            <a:r>
              <a:rPr lang="el-GR" altLang="el-GR" dirty="0" smtClean="0"/>
              <a:t>+ </a:t>
            </a:r>
            <a:r>
              <a:rPr lang="el-GR" altLang="el-GR" dirty="0"/>
              <a:t>8H</a:t>
            </a:r>
            <a:r>
              <a:rPr lang="el-GR" altLang="el-GR" dirty="0" smtClean="0"/>
              <a:t>+ → Mn2</a:t>
            </a:r>
            <a:r>
              <a:rPr lang="el-GR" altLang="el-GR" dirty="0"/>
              <a:t>+ + 4H2O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591847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Ημιαντιδράσεις</a:t>
            </a:r>
            <a:r>
              <a:rPr lang="el-GR" dirty="0"/>
              <a:t> στις κατηγορίες των οξειδωτικών </a:t>
            </a:r>
            <a:r>
              <a:rPr lang="el-GR" dirty="0" smtClean="0"/>
              <a:t>σωμάτων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pt-BR" altLang="el-GR" b="1" dirty="0" smtClean="0"/>
              <a:t>Στοιχεία</a:t>
            </a:r>
            <a:r>
              <a:rPr lang="pt-BR" altLang="el-GR" b="1" dirty="0"/>
              <a:t>:</a:t>
            </a:r>
            <a:r>
              <a:rPr lang="pt-BR" altLang="el-GR" dirty="0"/>
              <a:t/>
            </a:r>
            <a:br>
              <a:rPr lang="pt-BR" altLang="el-GR" dirty="0"/>
            </a:br>
            <a:r>
              <a:rPr lang="pt-BR" altLang="el-GR" dirty="0"/>
              <a:t>Χ2</a:t>
            </a:r>
            <a:r>
              <a:rPr lang="pt-BR" altLang="el-GR" b="1" dirty="0"/>
              <a:t>(0)</a:t>
            </a:r>
            <a:r>
              <a:rPr lang="pt-BR" altLang="el-GR" dirty="0"/>
              <a:t>  + 2e- → 2X-  ( X = F, Cl, Br, I )</a:t>
            </a:r>
            <a:br>
              <a:rPr lang="pt-BR" altLang="el-GR" dirty="0"/>
            </a:br>
            <a:r>
              <a:rPr lang="pt-BR" altLang="el-GR" dirty="0"/>
              <a:t>O2</a:t>
            </a:r>
            <a:r>
              <a:rPr lang="pt-BR" altLang="el-GR" b="1" dirty="0"/>
              <a:t>(0)</a:t>
            </a:r>
            <a:r>
              <a:rPr lang="pt-BR" altLang="el-GR" dirty="0"/>
              <a:t> + 4e- → 2O2- </a:t>
            </a:r>
            <a:br>
              <a:rPr lang="pt-BR" altLang="el-GR" dirty="0"/>
            </a:br>
            <a:r>
              <a:rPr lang="pt-BR" altLang="el-GR" dirty="0"/>
              <a:t>O3</a:t>
            </a:r>
            <a:r>
              <a:rPr lang="pt-BR" altLang="el-GR" b="1" dirty="0"/>
              <a:t>(0)</a:t>
            </a:r>
            <a:r>
              <a:rPr lang="pt-BR" altLang="el-GR" dirty="0"/>
              <a:t> + 2e- → O2 + </a:t>
            </a:r>
            <a:r>
              <a:rPr lang="pt-BR" altLang="el-GR" dirty="0" smtClean="0"/>
              <a:t>O2-</a:t>
            </a:r>
            <a:endParaRPr lang="el-GR" altLang="el-GR" dirty="0"/>
          </a:p>
          <a:p>
            <a:pPr marL="457200" indent="-457200">
              <a:buFont typeface="+mj-lt"/>
              <a:buAutoNum type="arabicPeriod"/>
            </a:pPr>
            <a:r>
              <a:rPr lang="pt-BR" altLang="el-GR" b="1" dirty="0" smtClean="0"/>
              <a:t>Οξείδια</a:t>
            </a:r>
            <a:r>
              <a:rPr lang="pt-BR" altLang="el-GR" b="1" dirty="0"/>
              <a:t>:</a:t>
            </a:r>
            <a:r>
              <a:rPr lang="pt-BR" altLang="el-GR" dirty="0"/>
              <a:t/>
            </a:r>
            <a:br>
              <a:rPr lang="pt-BR" altLang="el-GR" dirty="0"/>
            </a:br>
            <a:r>
              <a:rPr lang="pt-BR" altLang="el-GR" dirty="0"/>
              <a:t>H2O2</a:t>
            </a:r>
            <a:r>
              <a:rPr lang="pt-BR" altLang="el-GR" b="1" dirty="0"/>
              <a:t>(-1)</a:t>
            </a:r>
            <a:r>
              <a:rPr lang="pt-BR" altLang="el-GR" dirty="0"/>
              <a:t> + 2H+ + 2e- → 2H2O</a:t>
            </a:r>
            <a:r>
              <a:rPr lang="pt-BR" altLang="el-GR" b="1" dirty="0"/>
              <a:t>(-2)</a:t>
            </a:r>
            <a:r>
              <a:rPr lang="pt-BR" altLang="el-GR" dirty="0"/>
              <a:t/>
            </a:r>
            <a:br>
              <a:rPr lang="pt-BR" altLang="el-GR" dirty="0"/>
            </a:br>
            <a:r>
              <a:rPr lang="pt-BR" altLang="el-GR" dirty="0"/>
              <a:t>Mn</a:t>
            </a:r>
            <a:r>
              <a:rPr lang="pt-BR" altLang="el-GR" b="1" dirty="0"/>
              <a:t>(+4)</a:t>
            </a:r>
            <a:r>
              <a:rPr lang="pt-BR" altLang="el-GR" dirty="0"/>
              <a:t>O2 + 4H+ + 2e- → Mn2+ + 2H2O </a:t>
            </a:r>
            <a:br>
              <a:rPr lang="pt-BR" altLang="el-GR" dirty="0"/>
            </a:br>
            <a:r>
              <a:rPr lang="pt-BR" altLang="el-GR" dirty="0"/>
              <a:t>S</a:t>
            </a:r>
            <a:r>
              <a:rPr lang="pt-BR" altLang="el-GR" b="1" dirty="0"/>
              <a:t>(+4)</a:t>
            </a:r>
            <a:r>
              <a:rPr lang="pt-BR" altLang="el-GR" dirty="0"/>
              <a:t>O2 + 4H+ + 2e- → S</a:t>
            </a:r>
            <a:r>
              <a:rPr lang="pt-BR" altLang="el-GR" b="1" dirty="0"/>
              <a:t>(0)</a:t>
            </a:r>
            <a:r>
              <a:rPr lang="pt-BR" altLang="el-GR" dirty="0"/>
              <a:t> + </a:t>
            </a:r>
            <a:r>
              <a:rPr lang="pt-BR" altLang="el-GR" dirty="0" smtClean="0"/>
              <a:t>2H2O</a:t>
            </a:r>
            <a:endParaRPr lang="el-GR" altLang="el-GR" dirty="0"/>
          </a:p>
          <a:p>
            <a:pPr marL="457200" indent="-457200">
              <a:buFont typeface="+mj-lt"/>
              <a:buAutoNum type="arabicPeriod"/>
            </a:pPr>
            <a:r>
              <a:rPr lang="pt-BR" altLang="el-GR" b="1" dirty="0" smtClean="0"/>
              <a:t>Οξέα</a:t>
            </a:r>
            <a:r>
              <a:rPr lang="pt-BR" altLang="el-GR" b="1" dirty="0"/>
              <a:t>:</a:t>
            </a:r>
            <a:r>
              <a:rPr lang="pt-BR" altLang="el-GR" dirty="0"/>
              <a:t/>
            </a:r>
            <a:br>
              <a:rPr lang="pt-BR" altLang="el-GR" dirty="0"/>
            </a:br>
            <a:r>
              <a:rPr lang="pt-BR" altLang="el-GR" dirty="0"/>
              <a:t>Πυκνό ΗΝΟ3 :     N</a:t>
            </a:r>
            <a:r>
              <a:rPr lang="pt-BR" altLang="el-GR" b="1" dirty="0"/>
              <a:t>(+5)</a:t>
            </a:r>
            <a:r>
              <a:rPr lang="pt-BR" altLang="el-GR" dirty="0"/>
              <a:t>O3- + 2H+ + e- → N</a:t>
            </a:r>
            <a:r>
              <a:rPr lang="pt-BR" altLang="el-GR" b="1" dirty="0"/>
              <a:t>(+4)</a:t>
            </a:r>
            <a:r>
              <a:rPr lang="pt-BR" altLang="el-GR" dirty="0"/>
              <a:t>O2 + H2O</a:t>
            </a:r>
            <a:br>
              <a:rPr lang="pt-BR" altLang="el-GR" dirty="0"/>
            </a:br>
            <a:r>
              <a:rPr lang="pt-BR" altLang="el-GR" dirty="0"/>
              <a:t>Αραιό  ΗΝΟ3 :     N</a:t>
            </a:r>
            <a:r>
              <a:rPr lang="pt-BR" altLang="el-GR" b="1" dirty="0"/>
              <a:t>(+5)</a:t>
            </a:r>
            <a:r>
              <a:rPr lang="pt-BR" altLang="el-GR" dirty="0"/>
              <a:t>O3- + 4H+ + 3e- → N</a:t>
            </a:r>
            <a:r>
              <a:rPr lang="pt-BR" altLang="el-GR" b="1" dirty="0"/>
              <a:t>(+2)</a:t>
            </a:r>
            <a:r>
              <a:rPr lang="pt-BR" altLang="el-GR" dirty="0"/>
              <a:t>O + 2H2O</a:t>
            </a:r>
            <a:br>
              <a:rPr lang="pt-BR" altLang="el-GR" dirty="0"/>
            </a:br>
            <a:r>
              <a:rPr lang="pt-BR" altLang="el-GR" dirty="0"/>
              <a:t>Πυκνό Η2SO4 :    S</a:t>
            </a:r>
            <a:r>
              <a:rPr lang="pt-BR" altLang="el-GR" b="1" dirty="0"/>
              <a:t>(+6)</a:t>
            </a:r>
            <a:r>
              <a:rPr lang="pt-BR" altLang="el-GR" dirty="0"/>
              <a:t>O42- + 4H+ + 2e- → S</a:t>
            </a:r>
            <a:r>
              <a:rPr lang="pt-BR" altLang="el-GR" b="1" dirty="0"/>
              <a:t>(+4)</a:t>
            </a:r>
            <a:r>
              <a:rPr lang="pt-BR" altLang="el-GR" dirty="0"/>
              <a:t>O2 + 2H2O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128833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Ημιαντιδράσεις</a:t>
            </a:r>
            <a:r>
              <a:rPr lang="el-GR" dirty="0"/>
              <a:t> στις κατηγορίες των οξειδωτικών σωμάτων </a:t>
            </a:r>
            <a:r>
              <a:rPr lang="el-GR" sz="36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pt-BR" altLang="el-GR" b="1" dirty="0" smtClean="0"/>
              <a:t>Άλατα</a:t>
            </a:r>
            <a:r>
              <a:rPr lang="pt-BR" altLang="el-GR" b="1" dirty="0"/>
              <a:t>:</a:t>
            </a:r>
            <a:r>
              <a:rPr lang="pt-BR" altLang="el-GR" dirty="0"/>
              <a:t/>
            </a:r>
            <a:br>
              <a:rPr lang="pt-BR" altLang="el-GR" dirty="0"/>
            </a:br>
            <a:r>
              <a:rPr lang="pt-BR" altLang="el-GR" dirty="0"/>
              <a:t>KMnO4 :   Mn</a:t>
            </a:r>
            <a:r>
              <a:rPr lang="pt-BR" altLang="el-GR" b="1" dirty="0"/>
              <a:t>(+7)</a:t>
            </a:r>
            <a:r>
              <a:rPr lang="pt-BR" altLang="el-GR" dirty="0"/>
              <a:t>O4 + 8H+ + 5e- → Mn+2 + 4H2O</a:t>
            </a:r>
            <a:br>
              <a:rPr lang="pt-BR" altLang="el-GR" dirty="0"/>
            </a:br>
            <a:r>
              <a:rPr lang="pt-BR" altLang="el-GR" dirty="0"/>
              <a:t>K2Cr2O7 : </a:t>
            </a:r>
            <a:r>
              <a:rPr lang="pt-BR" altLang="el-GR" dirty="0" smtClean="0"/>
              <a:t>Cr2</a:t>
            </a:r>
            <a:r>
              <a:rPr lang="pt-BR" altLang="el-GR" b="1" dirty="0"/>
              <a:t>(+6)</a:t>
            </a:r>
            <a:r>
              <a:rPr lang="pt-BR" altLang="el-GR" dirty="0"/>
              <a:t>O72- + 14H+ + 6e- → 2Cr3+ + 7H2O</a:t>
            </a:r>
            <a:br>
              <a:rPr lang="pt-BR" altLang="el-GR" dirty="0"/>
            </a:br>
            <a:r>
              <a:rPr lang="pt-BR" altLang="el-GR" dirty="0"/>
              <a:t>NaClO : </a:t>
            </a:r>
            <a:r>
              <a:rPr lang="pt-BR" altLang="el-GR" dirty="0" smtClean="0"/>
              <a:t>Cl</a:t>
            </a:r>
            <a:r>
              <a:rPr lang="pt-BR" altLang="el-GR" b="1" dirty="0"/>
              <a:t>(+1)</a:t>
            </a:r>
            <a:r>
              <a:rPr lang="pt-BR" altLang="el-GR" dirty="0"/>
              <a:t>O- + 2H+ + 2e- → Cl- + H2O</a:t>
            </a:r>
            <a:br>
              <a:rPr lang="pt-BR" altLang="el-GR" dirty="0"/>
            </a:br>
            <a:r>
              <a:rPr lang="pt-BR" altLang="el-GR" dirty="0"/>
              <a:t>NaClO3 :  </a:t>
            </a:r>
            <a:r>
              <a:rPr lang="pt-BR" altLang="el-GR" dirty="0" smtClean="0"/>
              <a:t> </a:t>
            </a:r>
            <a:r>
              <a:rPr lang="pt-BR" altLang="el-GR" dirty="0"/>
              <a:t>Cl</a:t>
            </a:r>
            <a:r>
              <a:rPr lang="pt-BR" altLang="el-GR" b="1" dirty="0"/>
              <a:t>(+5)</a:t>
            </a:r>
            <a:r>
              <a:rPr lang="pt-BR" altLang="el-GR" dirty="0"/>
              <a:t>O3- + 6H+ + 6e- → Cl- + 3H2O</a:t>
            </a:r>
            <a:br>
              <a:rPr lang="pt-BR" altLang="el-GR" dirty="0"/>
            </a:br>
            <a:r>
              <a:rPr lang="pt-BR" altLang="el-GR" dirty="0"/>
              <a:t>NaClO4 : </a:t>
            </a:r>
            <a:r>
              <a:rPr lang="pt-BR" altLang="el-GR" dirty="0" smtClean="0"/>
              <a:t>Cl</a:t>
            </a:r>
            <a:r>
              <a:rPr lang="pt-BR" altLang="el-GR" b="1" dirty="0"/>
              <a:t>(+7)</a:t>
            </a:r>
            <a:r>
              <a:rPr lang="pt-BR" altLang="el-GR" dirty="0"/>
              <a:t>O4- + 8H+ + 8e- → Cl- + 4H2O</a:t>
            </a:r>
            <a:br>
              <a:rPr lang="pt-BR" altLang="el-GR" dirty="0"/>
            </a:br>
            <a:r>
              <a:rPr lang="pt-BR" altLang="el-GR" dirty="0"/>
              <a:t>CaOCl2 : </a:t>
            </a:r>
            <a:r>
              <a:rPr lang="pt-BR" altLang="el-GR" dirty="0" smtClean="0"/>
              <a:t> </a:t>
            </a:r>
            <a:r>
              <a:rPr lang="pt-BR" altLang="el-GR" dirty="0"/>
              <a:t>OCl</a:t>
            </a:r>
            <a:r>
              <a:rPr lang="pt-BR" altLang="el-GR" b="1" dirty="0"/>
              <a:t>(0)</a:t>
            </a:r>
            <a:r>
              <a:rPr lang="pt-BR" altLang="el-GR" dirty="0"/>
              <a:t>2-2 + 2H+ + 2e- → 2Cl- + H2O</a:t>
            </a:r>
            <a:br>
              <a:rPr lang="pt-BR" altLang="el-GR" dirty="0"/>
            </a:br>
            <a:r>
              <a:rPr lang="pt-BR" altLang="el-GR" dirty="0"/>
              <a:t>FeCl3 :  </a:t>
            </a:r>
            <a:r>
              <a:rPr lang="pt-BR" altLang="el-GR" dirty="0" smtClean="0"/>
              <a:t>Fe3</a:t>
            </a:r>
            <a:r>
              <a:rPr lang="pt-BR" altLang="el-GR" dirty="0"/>
              <a:t>+ + e- → Fe2+</a:t>
            </a:r>
            <a:br>
              <a:rPr lang="pt-BR" altLang="el-GR" dirty="0"/>
            </a:br>
            <a:r>
              <a:rPr lang="pt-BR" altLang="el-GR" dirty="0"/>
              <a:t>SnCl4 : </a:t>
            </a:r>
            <a:r>
              <a:rPr lang="pt-BR" altLang="el-GR" dirty="0" smtClean="0"/>
              <a:t>Sn4</a:t>
            </a:r>
            <a:r>
              <a:rPr lang="pt-BR" altLang="el-GR" dirty="0"/>
              <a:t>+ + 2e- → Sn2+</a:t>
            </a:r>
            <a:endParaRPr lang="el-GR" alt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072087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κυριότερα </a:t>
            </a:r>
            <a:r>
              <a:rPr lang="el-GR" dirty="0"/>
              <a:t>οξειδωτικά </a:t>
            </a:r>
            <a:r>
              <a:rPr lang="el-GR" dirty="0" smtClean="0"/>
              <a:t>μέσα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graphicFrame>
        <p:nvGraphicFramePr>
          <p:cNvPr id="5" name="Table 20"/>
          <p:cNvGraphicFramePr>
            <a:graphicFrameLocks noGrp="1"/>
          </p:cNvGraphicFramePr>
          <p:nvPr>
            <p:extLst>
              <p:ext uri="{D42A27DB-BD31-4B8C-83A1-F6EECF244321}">
                <p14:modId xmlns:p14="http://schemas.microsoft.com/office/powerpoint/2010/main" val="1351658675"/>
              </p:ext>
            </p:extLst>
          </p:nvPr>
        </p:nvGraphicFramePr>
        <p:xfrm>
          <a:off x="755576" y="1196752"/>
          <a:ext cx="7571184" cy="4937760"/>
        </p:xfrm>
        <a:graphic>
          <a:graphicData uri="http://schemas.openxmlformats.org/drawingml/2006/table">
            <a:tbl>
              <a:tblPr firstRow="1" bandRow="1">
                <a:tableStyleId>{5940675A-B579-460E-94D1-54222C63F5DA}</a:tableStyleId>
              </a:tblPr>
              <a:tblGrid>
                <a:gridCol w="2983771"/>
                <a:gridCol w="1327153"/>
                <a:gridCol w="3260260"/>
              </a:tblGrid>
              <a:tr h="457200">
                <a:tc>
                  <a:txBody>
                    <a:bodyPr/>
                    <a:lstStyle/>
                    <a:p>
                      <a:r>
                        <a:rPr lang="el-GR" sz="1800" b="1" dirty="0"/>
                        <a:t>Στα αντιδρώντα</a:t>
                      </a:r>
                    </a:p>
                  </a:txBody>
                  <a:tcPr anchor="ctr"/>
                </a:tc>
                <a:tc>
                  <a:txBody>
                    <a:bodyPr/>
                    <a:lstStyle/>
                    <a:p>
                      <a:r>
                        <a:rPr lang="el-GR" sz="1800" b="1" dirty="0"/>
                        <a:t>Στα προϊόντα</a:t>
                      </a:r>
                    </a:p>
                  </a:txBody>
                  <a:tcPr anchor="ctr"/>
                </a:tc>
                <a:tc>
                  <a:txBody>
                    <a:bodyPr/>
                    <a:lstStyle/>
                    <a:p>
                      <a:r>
                        <a:rPr lang="el-GR" sz="1800" b="1" dirty="0" err="1"/>
                        <a:t>Ημιαντίδραση</a:t>
                      </a:r>
                      <a:endParaRPr lang="el-GR" sz="1800" b="1" dirty="0"/>
                    </a:p>
                  </a:txBody>
                  <a:tcPr anchor="ctr"/>
                </a:tc>
              </a:tr>
              <a:tr h="457200">
                <a:tc>
                  <a:txBody>
                    <a:bodyPr/>
                    <a:lstStyle/>
                    <a:p>
                      <a:r>
                        <a:rPr lang="el-GR" sz="1800" dirty="0" smtClean="0"/>
                        <a:t>Αλογόνα(Χ</a:t>
                      </a:r>
                      <a:r>
                        <a:rPr lang="el-GR" sz="1800" baseline="-25000" dirty="0" smtClean="0"/>
                        <a:t>2</a:t>
                      </a:r>
                      <a:r>
                        <a:rPr lang="el-GR" sz="1800" dirty="0"/>
                        <a:t>)</a:t>
                      </a:r>
                    </a:p>
                  </a:txBody>
                  <a:tcPr anchor="ctr"/>
                </a:tc>
                <a:tc>
                  <a:txBody>
                    <a:bodyPr/>
                    <a:lstStyle/>
                    <a:p>
                      <a:r>
                        <a:rPr lang="el-GR" sz="1800"/>
                        <a:t>ΗΧ ή </a:t>
                      </a:r>
                      <a:r>
                        <a:rPr lang="en-US" sz="1800"/>
                        <a:t>X</a:t>
                      </a:r>
                      <a:r>
                        <a:rPr lang="en-US" sz="1800" baseline="30000"/>
                        <a:t>-</a:t>
                      </a:r>
                      <a:endParaRPr lang="en-US" sz="1800"/>
                    </a:p>
                  </a:txBody>
                  <a:tcPr anchor="ctr"/>
                </a:tc>
                <a:tc>
                  <a:txBody>
                    <a:bodyPr/>
                    <a:lstStyle/>
                    <a:p>
                      <a:r>
                        <a:rPr lang="el-GR" sz="1800"/>
                        <a:t>Χ</a:t>
                      </a:r>
                      <a:r>
                        <a:rPr lang="el-GR" sz="1800" baseline="-25000"/>
                        <a:t>2</a:t>
                      </a:r>
                      <a:r>
                        <a:rPr lang="el-GR" sz="1800"/>
                        <a:t> + 2</a:t>
                      </a:r>
                      <a:r>
                        <a:rPr lang="en-US" sz="1800"/>
                        <a:t>e → 2</a:t>
                      </a:r>
                      <a:r>
                        <a:rPr lang="el-GR" sz="1800"/>
                        <a:t>Χ</a:t>
                      </a:r>
                      <a:r>
                        <a:rPr lang="el-GR" sz="1800" baseline="30000"/>
                        <a:t>-</a:t>
                      </a:r>
                      <a:endParaRPr lang="el-GR" sz="1800"/>
                    </a:p>
                  </a:txBody>
                  <a:tcPr anchor="ctr"/>
                </a:tc>
              </a:tr>
              <a:tr h="457200">
                <a:tc>
                  <a:txBody>
                    <a:bodyPr/>
                    <a:lstStyle/>
                    <a:p>
                      <a:r>
                        <a:rPr lang="el-GR" sz="1800" dirty="0"/>
                        <a:t>Οξυγόνο (Ο</a:t>
                      </a:r>
                      <a:r>
                        <a:rPr lang="el-GR" sz="1800" baseline="-25000" dirty="0"/>
                        <a:t>2</a:t>
                      </a:r>
                      <a:r>
                        <a:rPr lang="el-GR" sz="1800" dirty="0"/>
                        <a:t>)</a:t>
                      </a:r>
                    </a:p>
                  </a:txBody>
                  <a:tcPr anchor="ctr"/>
                </a:tc>
                <a:tc>
                  <a:txBody>
                    <a:bodyPr/>
                    <a:lstStyle/>
                    <a:p>
                      <a:r>
                        <a:rPr lang="el-GR" sz="1800" dirty="0"/>
                        <a:t>Οξείδια</a:t>
                      </a:r>
                    </a:p>
                  </a:txBody>
                  <a:tcPr anchor="ctr"/>
                </a:tc>
                <a:tc>
                  <a:txBody>
                    <a:bodyPr/>
                    <a:lstStyle/>
                    <a:p>
                      <a:r>
                        <a:rPr lang="el-GR" sz="1800"/>
                        <a:t>Ο</a:t>
                      </a:r>
                      <a:r>
                        <a:rPr lang="el-GR" sz="1800" baseline="-25000"/>
                        <a:t>2</a:t>
                      </a:r>
                      <a:r>
                        <a:rPr lang="el-GR" sz="1800"/>
                        <a:t> + 4</a:t>
                      </a:r>
                      <a:r>
                        <a:rPr lang="en-US" sz="1800"/>
                        <a:t>e → 2O</a:t>
                      </a:r>
                      <a:r>
                        <a:rPr lang="en-US" sz="1800" baseline="30000"/>
                        <a:t>2-</a:t>
                      </a:r>
                      <a:endParaRPr lang="en-US" sz="1800"/>
                    </a:p>
                  </a:txBody>
                  <a:tcPr anchor="ctr"/>
                </a:tc>
              </a:tr>
              <a:tr h="457200">
                <a:tc>
                  <a:txBody>
                    <a:bodyPr/>
                    <a:lstStyle/>
                    <a:p>
                      <a:r>
                        <a:rPr lang="el-GR" sz="1800" dirty="0"/>
                        <a:t>Όζον (Ο</a:t>
                      </a:r>
                      <a:r>
                        <a:rPr lang="el-GR" sz="1800" baseline="-25000" dirty="0"/>
                        <a:t>3</a:t>
                      </a:r>
                      <a:r>
                        <a:rPr lang="el-GR" sz="1800" dirty="0"/>
                        <a:t>)</a:t>
                      </a:r>
                    </a:p>
                  </a:txBody>
                  <a:tcPr anchor="ctr"/>
                </a:tc>
                <a:tc>
                  <a:txBody>
                    <a:bodyPr/>
                    <a:lstStyle/>
                    <a:p>
                      <a:r>
                        <a:rPr lang="el-GR" sz="1800" dirty="0"/>
                        <a:t>Ο</a:t>
                      </a:r>
                      <a:r>
                        <a:rPr lang="el-GR" sz="1800" baseline="-25000" dirty="0"/>
                        <a:t>2</a:t>
                      </a:r>
                      <a:r>
                        <a:rPr lang="el-GR" sz="1800" dirty="0"/>
                        <a:t> + Ο</a:t>
                      </a:r>
                      <a:r>
                        <a:rPr lang="el-GR" sz="1800" baseline="30000" dirty="0"/>
                        <a:t>2-</a:t>
                      </a:r>
                      <a:endParaRPr lang="el-GR" sz="1800" dirty="0"/>
                    </a:p>
                  </a:txBody>
                  <a:tcPr anchor="ctr"/>
                </a:tc>
                <a:tc>
                  <a:txBody>
                    <a:bodyPr/>
                    <a:lstStyle/>
                    <a:p>
                      <a:r>
                        <a:rPr lang="pt-BR" sz="1800" dirty="0"/>
                        <a:t>O</a:t>
                      </a:r>
                      <a:r>
                        <a:rPr lang="pt-BR" sz="1800" baseline="-25000" dirty="0"/>
                        <a:t>3</a:t>
                      </a:r>
                      <a:r>
                        <a:rPr lang="pt-BR" sz="1800" dirty="0"/>
                        <a:t> + 2 H</a:t>
                      </a:r>
                      <a:r>
                        <a:rPr lang="pt-BR" sz="1800" baseline="30000" dirty="0"/>
                        <a:t>+</a:t>
                      </a:r>
                      <a:r>
                        <a:rPr lang="pt-BR" sz="1800" dirty="0"/>
                        <a:t> + 2 e → O</a:t>
                      </a:r>
                      <a:r>
                        <a:rPr lang="pt-BR" sz="1800" baseline="-25000" dirty="0"/>
                        <a:t>2</a:t>
                      </a:r>
                      <a:r>
                        <a:rPr lang="pt-BR" sz="1800" dirty="0"/>
                        <a:t> + H</a:t>
                      </a:r>
                      <a:r>
                        <a:rPr lang="pt-BR" sz="1800" baseline="-25000" dirty="0"/>
                        <a:t>2</a:t>
                      </a:r>
                      <a:r>
                        <a:rPr lang="pt-BR" sz="1800" dirty="0"/>
                        <a:t>O</a:t>
                      </a:r>
                    </a:p>
                  </a:txBody>
                  <a:tcPr anchor="ctr"/>
                </a:tc>
              </a:tr>
              <a:tr h="457200">
                <a:tc>
                  <a:txBody>
                    <a:bodyPr/>
                    <a:lstStyle/>
                    <a:p>
                      <a:r>
                        <a:rPr lang="el-GR" sz="1800" dirty="0"/>
                        <a:t>Υπεροξείδιο υδρογόνου (Η</a:t>
                      </a:r>
                      <a:r>
                        <a:rPr lang="el-GR" sz="1800" baseline="-25000" dirty="0"/>
                        <a:t>2</a:t>
                      </a:r>
                      <a:r>
                        <a:rPr lang="el-GR" sz="1800" dirty="0"/>
                        <a:t>Ο</a:t>
                      </a:r>
                      <a:r>
                        <a:rPr lang="el-GR" sz="1800" baseline="-25000" dirty="0"/>
                        <a:t>2</a:t>
                      </a:r>
                      <a:r>
                        <a:rPr lang="el-GR" sz="1800" dirty="0" smtClean="0"/>
                        <a:t>)</a:t>
                      </a:r>
                      <a:endParaRPr lang="el-GR" sz="1800" dirty="0"/>
                    </a:p>
                  </a:txBody>
                  <a:tcPr anchor="ctr"/>
                </a:tc>
                <a:tc>
                  <a:txBody>
                    <a:bodyPr/>
                    <a:lstStyle/>
                    <a:p>
                      <a:r>
                        <a:rPr lang="el-GR" sz="1800"/>
                        <a:t>Η</a:t>
                      </a:r>
                      <a:r>
                        <a:rPr lang="el-GR" sz="1800" baseline="-25000"/>
                        <a:t>2</a:t>
                      </a:r>
                      <a:r>
                        <a:rPr lang="el-GR" sz="1800"/>
                        <a:t>Ο + Ο</a:t>
                      </a:r>
                      <a:r>
                        <a:rPr lang="el-GR" sz="1800" baseline="30000"/>
                        <a:t>2-</a:t>
                      </a:r>
                      <a:endParaRPr lang="el-GR" sz="1800"/>
                    </a:p>
                  </a:txBody>
                  <a:tcPr anchor="ctr"/>
                </a:tc>
                <a:tc>
                  <a:txBody>
                    <a:bodyPr/>
                    <a:lstStyle/>
                    <a:p>
                      <a:r>
                        <a:rPr lang="pt-BR" sz="1800" dirty="0"/>
                        <a:t>H</a:t>
                      </a:r>
                      <a:r>
                        <a:rPr lang="pt-BR" sz="1800" baseline="-25000" dirty="0"/>
                        <a:t>2</a:t>
                      </a:r>
                      <a:r>
                        <a:rPr lang="pt-BR" sz="1800" dirty="0"/>
                        <a:t>O</a:t>
                      </a:r>
                      <a:r>
                        <a:rPr lang="pt-BR" sz="1800" baseline="-25000" dirty="0"/>
                        <a:t>2</a:t>
                      </a:r>
                      <a:r>
                        <a:rPr lang="pt-BR" sz="1800" dirty="0"/>
                        <a:t> + 2 H</a:t>
                      </a:r>
                      <a:r>
                        <a:rPr lang="pt-BR" sz="1800" baseline="30000" dirty="0"/>
                        <a:t>+</a:t>
                      </a:r>
                      <a:r>
                        <a:rPr lang="pt-BR" sz="1800" dirty="0"/>
                        <a:t> + 2 e → 2 H</a:t>
                      </a:r>
                      <a:r>
                        <a:rPr lang="pt-BR" sz="1800" baseline="-25000" dirty="0"/>
                        <a:t>2</a:t>
                      </a:r>
                      <a:r>
                        <a:rPr lang="pt-BR" sz="1800" dirty="0"/>
                        <a:t>O</a:t>
                      </a:r>
                    </a:p>
                  </a:txBody>
                  <a:tcPr anchor="ctr"/>
                </a:tc>
              </a:tr>
              <a:tr h="457200">
                <a:tc>
                  <a:txBody>
                    <a:bodyPr/>
                    <a:lstStyle/>
                    <a:p>
                      <a:r>
                        <a:rPr lang="el-GR" sz="1800" dirty="0"/>
                        <a:t>Διοξείδιο του θείου (SO</a:t>
                      </a:r>
                      <a:r>
                        <a:rPr lang="el-GR" sz="1800" baseline="-25000" dirty="0"/>
                        <a:t>2</a:t>
                      </a:r>
                      <a:r>
                        <a:rPr lang="el-GR" sz="1800" dirty="0" smtClean="0"/>
                        <a:t>)</a:t>
                      </a:r>
                      <a:endParaRPr lang="el-GR" sz="1800" dirty="0"/>
                    </a:p>
                  </a:txBody>
                  <a:tcPr anchor="ctr"/>
                </a:tc>
                <a:tc>
                  <a:txBody>
                    <a:bodyPr/>
                    <a:lstStyle/>
                    <a:p>
                      <a:r>
                        <a:rPr lang="en-US" sz="1800"/>
                        <a:t>S</a:t>
                      </a:r>
                    </a:p>
                  </a:txBody>
                  <a:tcPr anchor="ctr"/>
                </a:tc>
                <a:tc>
                  <a:txBody>
                    <a:bodyPr/>
                    <a:lstStyle/>
                    <a:p>
                      <a:r>
                        <a:rPr lang="pt-BR" sz="1800" dirty="0"/>
                        <a:t>SO</a:t>
                      </a:r>
                      <a:r>
                        <a:rPr lang="pt-BR" sz="1800" baseline="-25000" dirty="0"/>
                        <a:t>2</a:t>
                      </a:r>
                      <a:r>
                        <a:rPr lang="pt-BR" sz="1800" dirty="0"/>
                        <a:t> + 4H</a:t>
                      </a:r>
                      <a:r>
                        <a:rPr lang="pt-BR" sz="1800" baseline="30000" dirty="0"/>
                        <a:t>+</a:t>
                      </a:r>
                      <a:r>
                        <a:rPr lang="pt-BR" sz="1800" dirty="0"/>
                        <a:t> + 4e → S + 2H</a:t>
                      </a:r>
                      <a:r>
                        <a:rPr lang="pt-BR" sz="1800" baseline="-25000" dirty="0"/>
                        <a:t>2</a:t>
                      </a:r>
                      <a:r>
                        <a:rPr lang="pt-BR" sz="1800" dirty="0"/>
                        <a:t>O</a:t>
                      </a:r>
                    </a:p>
                  </a:txBody>
                  <a:tcPr anchor="ctr"/>
                </a:tc>
              </a:tr>
              <a:tr h="457200">
                <a:tc>
                  <a:txBody>
                    <a:bodyPr/>
                    <a:lstStyle/>
                    <a:p>
                      <a:r>
                        <a:rPr lang="el-GR" sz="1800"/>
                        <a:t>Οξείδιο αργύρου (</a:t>
                      </a:r>
                      <a:r>
                        <a:rPr lang="en-US" sz="1800"/>
                        <a:t>Ag</a:t>
                      </a:r>
                      <a:r>
                        <a:rPr lang="en-US" sz="1800" baseline="-25000"/>
                        <a:t>2</a:t>
                      </a:r>
                      <a:r>
                        <a:rPr lang="en-US" sz="1800"/>
                        <a:t>O)</a:t>
                      </a:r>
                    </a:p>
                  </a:txBody>
                  <a:tcPr anchor="ctr"/>
                </a:tc>
                <a:tc>
                  <a:txBody>
                    <a:bodyPr/>
                    <a:lstStyle/>
                    <a:p>
                      <a:r>
                        <a:rPr lang="en-US" sz="1800"/>
                        <a:t>2Ag</a:t>
                      </a:r>
                    </a:p>
                  </a:txBody>
                  <a:tcPr anchor="ctr"/>
                </a:tc>
                <a:tc>
                  <a:txBody>
                    <a:bodyPr/>
                    <a:lstStyle/>
                    <a:p>
                      <a:r>
                        <a:rPr lang="pt-BR" sz="1800" dirty="0"/>
                        <a:t>Ag</a:t>
                      </a:r>
                      <a:r>
                        <a:rPr lang="pt-BR" sz="1800" baseline="-25000" dirty="0"/>
                        <a:t>2</a:t>
                      </a:r>
                      <a:r>
                        <a:rPr lang="pt-BR" sz="1800" dirty="0"/>
                        <a:t>O + 2 H</a:t>
                      </a:r>
                      <a:r>
                        <a:rPr lang="pt-BR" sz="1800" baseline="30000" dirty="0"/>
                        <a:t>+</a:t>
                      </a:r>
                      <a:r>
                        <a:rPr lang="pt-BR" sz="1800" dirty="0"/>
                        <a:t> + 2 e → 2 Ag + H</a:t>
                      </a:r>
                      <a:r>
                        <a:rPr lang="pt-BR" sz="1800" baseline="-25000" dirty="0"/>
                        <a:t>2</a:t>
                      </a:r>
                      <a:r>
                        <a:rPr lang="pt-BR" sz="1800" dirty="0"/>
                        <a:t>O</a:t>
                      </a:r>
                    </a:p>
                  </a:txBody>
                  <a:tcPr anchor="ctr"/>
                </a:tc>
              </a:tr>
              <a:tr h="457200">
                <a:tc>
                  <a:txBody>
                    <a:bodyPr/>
                    <a:lstStyle/>
                    <a:p>
                      <a:r>
                        <a:rPr lang="el-GR" sz="1800"/>
                        <a:t>Οξείδιο υδραργύρου (</a:t>
                      </a:r>
                      <a:r>
                        <a:rPr lang="en-US" sz="1800"/>
                        <a:t>HgO)</a:t>
                      </a:r>
                    </a:p>
                  </a:txBody>
                  <a:tcPr anchor="ctr"/>
                </a:tc>
                <a:tc>
                  <a:txBody>
                    <a:bodyPr/>
                    <a:lstStyle/>
                    <a:p>
                      <a:r>
                        <a:rPr lang="en-US" sz="1800"/>
                        <a:t>Hg</a:t>
                      </a:r>
                    </a:p>
                  </a:txBody>
                  <a:tcPr anchor="ctr"/>
                </a:tc>
                <a:tc>
                  <a:txBody>
                    <a:bodyPr/>
                    <a:lstStyle/>
                    <a:p>
                      <a:r>
                        <a:rPr lang="pt-BR" sz="1800" dirty="0"/>
                        <a:t>HgO + H</a:t>
                      </a:r>
                      <a:r>
                        <a:rPr lang="pt-BR" sz="1800" baseline="-25000" dirty="0"/>
                        <a:t>2</a:t>
                      </a:r>
                      <a:r>
                        <a:rPr lang="pt-BR" sz="1800" dirty="0"/>
                        <a:t>O + 2 e → Hg + 2 OH</a:t>
                      </a:r>
                      <a:r>
                        <a:rPr lang="pt-BR" sz="1800" baseline="30000" dirty="0"/>
                        <a:t>−</a:t>
                      </a:r>
                      <a:endParaRPr lang="pt-BR" sz="1800" dirty="0"/>
                    </a:p>
                  </a:txBody>
                  <a:tcPr anchor="ctr"/>
                </a:tc>
              </a:tr>
              <a:tr h="457200">
                <a:tc>
                  <a:txBody>
                    <a:bodyPr/>
                    <a:lstStyle/>
                    <a:p>
                      <a:r>
                        <a:rPr lang="el-GR" sz="1800" dirty="0"/>
                        <a:t>Οξείδιο μαγγανίου (</a:t>
                      </a:r>
                      <a:r>
                        <a:rPr lang="en-US" sz="1800" dirty="0"/>
                        <a:t>MnO</a:t>
                      </a:r>
                      <a:r>
                        <a:rPr lang="en-US" sz="1800" baseline="-25000" dirty="0"/>
                        <a:t>2</a:t>
                      </a:r>
                      <a:r>
                        <a:rPr lang="en-US" sz="1800" dirty="0" smtClean="0"/>
                        <a:t>)</a:t>
                      </a:r>
                      <a:endParaRPr lang="en-US" sz="1800" dirty="0"/>
                    </a:p>
                  </a:txBody>
                  <a:tcPr anchor="ctr"/>
                </a:tc>
                <a:tc>
                  <a:txBody>
                    <a:bodyPr/>
                    <a:lstStyle/>
                    <a:p>
                      <a:r>
                        <a:rPr lang="en-US" sz="1800"/>
                        <a:t>Mn</a:t>
                      </a:r>
                      <a:r>
                        <a:rPr lang="en-US" sz="1800" baseline="30000"/>
                        <a:t>2+</a:t>
                      </a:r>
                      <a:endParaRPr lang="en-US" sz="1800"/>
                    </a:p>
                  </a:txBody>
                  <a:tcPr anchor="ctr"/>
                </a:tc>
                <a:tc>
                  <a:txBody>
                    <a:bodyPr/>
                    <a:lstStyle/>
                    <a:p>
                      <a:r>
                        <a:rPr lang="pt-BR" sz="1800" dirty="0"/>
                        <a:t>MnO</a:t>
                      </a:r>
                      <a:r>
                        <a:rPr lang="pt-BR" sz="1800" baseline="-25000" dirty="0"/>
                        <a:t>2</a:t>
                      </a:r>
                      <a:r>
                        <a:rPr lang="pt-BR" sz="1800" dirty="0"/>
                        <a:t> + 4H</a:t>
                      </a:r>
                      <a:r>
                        <a:rPr lang="pt-BR" sz="1800" baseline="-25000" dirty="0"/>
                        <a:t>+</a:t>
                      </a:r>
                      <a:r>
                        <a:rPr lang="pt-BR" sz="1800" dirty="0"/>
                        <a:t> + 2e → Mn</a:t>
                      </a:r>
                      <a:r>
                        <a:rPr lang="pt-BR" sz="1800" baseline="30000" dirty="0"/>
                        <a:t>2+</a:t>
                      </a:r>
                      <a:r>
                        <a:rPr lang="pt-BR" sz="1800" dirty="0"/>
                        <a:t> + 2H</a:t>
                      </a:r>
                      <a:r>
                        <a:rPr lang="pt-BR" sz="1800" baseline="-25000" dirty="0"/>
                        <a:t>2</a:t>
                      </a:r>
                      <a:r>
                        <a:rPr lang="pt-BR" sz="1800" dirty="0"/>
                        <a:t>O</a:t>
                      </a:r>
                    </a:p>
                  </a:txBody>
                  <a:tcPr anchor="ctr"/>
                </a:tc>
              </a:tr>
              <a:tr h="457200">
                <a:tc>
                  <a:txBody>
                    <a:bodyPr/>
                    <a:lstStyle/>
                    <a:p>
                      <a:r>
                        <a:rPr lang="el-GR" sz="1800" dirty="0"/>
                        <a:t>Οξείδιο μολύβδου (</a:t>
                      </a:r>
                      <a:r>
                        <a:rPr lang="en-US" sz="1800" dirty="0"/>
                        <a:t>PbO</a:t>
                      </a:r>
                      <a:r>
                        <a:rPr lang="en-US" sz="1800" baseline="-25000" dirty="0"/>
                        <a:t>2</a:t>
                      </a:r>
                      <a:r>
                        <a:rPr lang="en-US" sz="1800" dirty="0" smtClean="0"/>
                        <a:t>)</a:t>
                      </a:r>
                      <a:endParaRPr lang="en-US" sz="1800" dirty="0"/>
                    </a:p>
                  </a:txBody>
                  <a:tcPr anchor="ctr"/>
                </a:tc>
                <a:tc>
                  <a:txBody>
                    <a:bodyPr/>
                    <a:lstStyle/>
                    <a:p>
                      <a:r>
                        <a:rPr lang="en-US" sz="1800" dirty="0"/>
                        <a:t>Pb</a:t>
                      </a:r>
                      <a:r>
                        <a:rPr lang="en-US" sz="1800" baseline="30000" dirty="0"/>
                        <a:t>2+</a:t>
                      </a:r>
                      <a:endParaRPr lang="en-US" sz="1800" dirty="0"/>
                    </a:p>
                  </a:txBody>
                  <a:tcPr anchor="ctr"/>
                </a:tc>
                <a:tc>
                  <a:txBody>
                    <a:bodyPr/>
                    <a:lstStyle/>
                    <a:p>
                      <a:r>
                        <a:rPr lang="pt-BR" sz="1800" dirty="0"/>
                        <a:t>PbO</a:t>
                      </a:r>
                      <a:r>
                        <a:rPr lang="pt-BR" sz="1800" baseline="-25000" dirty="0"/>
                        <a:t>2</a:t>
                      </a:r>
                      <a:r>
                        <a:rPr lang="pt-BR" sz="1800" dirty="0"/>
                        <a:t> + 4H</a:t>
                      </a:r>
                      <a:r>
                        <a:rPr lang="pt-BR" sz="1800" baseline="30000" dirty="0"/>
                        <a:t>+</a:t>
                      </a:r>
                      <a:r>
                        <a:rPr lang="pt-BR" sz="1800" dirty="0"/>
                        <a:t> + 2e → Pb</a:t>
                      </a:r>
                      <a:r>
                        <a:rPr lang="pt-BR" sz="1800" baseline="30000" dirty="0"/>
                        <a:t>2+</a:t>
                      </a:r>
                      <a:r>
                        <a:rPr lang="pt-BR" sz="1800" dirty="0"/>
                        <a:t> + 2H</a:t>
                      </a:r>
                      <a:r>
                        <a:rPr lang="pt-BR" sz="1800" baseline="30000" dirty="0"/>
                        <a:t>2</a:t>
                      </a:r>
                      <a:r>
                        <a:rPr lang="pt-BR" sz="1800" dirty="0"/>
                        <a:t>O</a:t>
                      </a:r>
                    </a:p>
                  </a:txBody>
                  <a:tcPr anchor="ctr"/>
                </a:tc>
              </a:tr>
            </a:tbl>
          </a:graphicData>
        </a:graphic>
      </p:graphicFrame>
    </p:spTree>
    <p:extLst>
      <p:ext uri="{BB962C8B-B14F-4D97-AF65-F5344CB8AC3E}">
        <p14:creationId xmlns:p14="http://schemas.microsoft.com/office/powerpoint/2010/main" val="624963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κυριότερα οξειδωτικά μέσα </a:t>
            </a:r>
            <a:r>
              <a:rPr lang="el-GR" sz="32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graphicFrame>
        <p:nvGraphicFramePr>
          <p:cNvPr id="5" name="Table 20"/>
          <p:cNvGraphicFramePr>
            <a:graphicFrameLocks noGrp="1"/>
          </p:cNvGraphicFramePr>
          <p:nvPr>
            <p:extLst>
              <p:ext uri="{D42A27DB-BD31-4B8C-83A1-F6EECF244321}">
                <p14:modId xmlns:p14="http://schemas.microsoft.com/office/powerpoint/2010/main" val="444381451"/>
              </p:ext>
            </p:extLst>
          </p:nvPr>
        </p:nvGraphicFramePr>
        <p:xfrm>
          <a:off x="689758" y="1196752"/>
          <a:ext cx="7966645" cy="4785360"/>
        </p:xfrm>
        <a:graphic>
          <a:graphicData uri="http://schemas.openxmlformats.org/drawingml/2006/table">
            <a:tbl>
              <a:tblPr firstRow="1" bandRow="1">
                <a:tableStyleId>{5940675A-B579-460E-94D1-54222C63F5DA}</a:tableStyleId>
              </a:tblPr>
              <a:tblGrid>
                <a:gridCol w="3139620"/>
                <a:gridCol w="1396474"/>
                <a:gridCol w="3430551"/>
              </a:tblGrid>
              <a:tr h="370840">
                <a:tc>
                  <a:txBody>
                    <a:bodyPr/>
                    <a:lstStyle/>
                    <a:p>
                      <a:r>
                        <a:rPr lang="el-GR" sz="1800" b="1" dirty="0"/>
                        <a:t>Στα αντιδρώντα</a:t>
                      </a:r>
                    </a:p>
                  </a:txBody>
                  <a:tcPr anchor="ctr"/>
                </a:tc>
                <a:tc>
                  <a:txBody>
                    <a:bodyPr/>
                    <a:lstStyle/>
                    <a:p>
                      <a:r>
                        <a:rPr lang="el-GR" sz="1800" b="1" dirty="0"/>
                        <a:t>Στα προϊόντα</a:t>
                      </a:r>
                    </a:p>
                  </a:txBody>
                  <a:tcPr anchor="ctr"/>
                </a:tc>
                <a:tc>
                  <a:txBody>
                    <a:bodyPr/>
                    <a:lstStyle/>
                    <a:p>
                      <a:r>
                        <a:rPr lang="el-GR" sz="1800" b="1" dirty="0" err="1"/>
                        <a:t>Ημιαντίδραση</a:t>
                      </a:r>
                      <a:endParaRPr lang="el-GR" sz="1800" b="1" dirty="0"/>
                    </a:p>
                  </a:txBody>
                  <a:tcPr anchor="ctr"/>
                </a:tc>
              </a:tr>
              <a:tr h="370840">
                <a:tc>
                  <a:txBody>
                    <a:bodyPr/>
                    <a:lstStyle/>
                    <a:p>
                      <a:r>
                        <a:rPr lang="el-GR" sz="1800" dirty="0"/>
                        <a:t>Πυκνό-θερμό θειικό </a:t>
                      </a:r>
                      <a:r>
                        <a:rPr lang="el-GR" sz="1800" dirty="0" smtClean="0"/>
                        <a:t>οξύ(</a:t>
                      </a:r>
                      <a:r>
                        <a:rPr lang="en-US" sz="1800" dirty="0"/>
                        <a:t>H</a:t>
                      </a:r>
                      <a:r>
                        <a:rPr lang="en-US" sz="1800" baseline="-25000" dirty="0"/>
                        <a:t>2</a:t>
                      </a:r>
                      <a:r>
                        <a:rPr lang="en-US" sz="1800" dirty="0"/>
                        <a:t>SO</a:t>
                      </a:r>
                      <a:r>
                        <a:rPr lang="en-US" sz="1800" baseline="-25000" dirty="0"/>
                        <a:t>4</a:t>
                      </a:r>
                      <a:r>
                        <a:rPr lang="en-US" sz="1800" dirty="0"/>
                        <a:t>)</a:t>
                      </a:r>
                    </a:p>
                  </a:txBody>
                  <a:tcPr anchor="ctr"/>
                </a:tc>
                <a:tc>
                  <a:txBody>
                    <a:bodyPr/>
                    <a:lstStyle/>
                    <a:p>
                      <a:r>
                        <a:rPr lang="en-US" sz="1800" dirty="0"/>
                        <a:t>SO</a:t>
                      </a:r>
                      <a:r>
                        <a:rPr lang="en-US" sz="1800" baseline="-25000" dirty="0"/>
                        <a:t>2</a:t>
                      </a:r>
                      <a:endParaRPr lang="en-US" sz="1800" dirty="0"/>
                    </a:p>
                  </a:txBody>
                  <a:tcPr anchor="ctr"/>
                </a:tc>
                <a:tc>
                  <a:txBody>
                    <a:bodyPr/>
                    <a:lstStyle/>
                    <a:p>
                      <a:r>
                        <a:rPr lang="pt-BR" sz="1800" dirty="0"/>
                        <a:t>SO</a:t>
                      </a:r>
                      <a:r>
                        <a:rPr lang="pt-BR" sz="1800" baseline="-25000" dirty="0"/>
                        <a:t>4</a:t>
                      </a:r>
                      <a:r>
                        <a:rPr lang="pt-BR" sz="1800" baseline="30000" dirty="0"/>
                        <a:t>2-</a:t>
                      </a:r>
                      <a:r>
                        <a:rPr lang="pt-BR" sz="1800" dirty="0"/>
                        <a:t> + 4H</a:t>
                      </a:r>
                      <a:r>
                        <a:rPr lang="pt-BR" sz="1800" baseline="30000" dirty="0"/>
                        <a:t>+</a:t>
                      </a:r>
                      <a:r>
                        <a:rPr lang="pt-BR" sz="1800" dirty="0"/>
                        <a:t> + 2e → SO</a:t>
                      </a:r>
                      <a:r>
                        <a:rPr lang="pt-BR" sz="1800" baseline="-25000" dirty="0"/>
                        <a:t>2</a:t>
                      </a:r>
                      <a:r>
                        <a:rPr lang="pt-BR" sz="1800" dirty="0"/>
                        <a:t> + H</a:t>
                      </a:r>
                      <a:r>
                        <a:rPr lang="pt-BR" sz="1800" baseline="-25000" dirty="0"/>
                        <a:t>2</a:t>
                      </a:r>
                      <a:r>
                        <a:rPr lang="pt-BR" sz="1800" dirty="0"/>
                        <a:t>O</a:t>
                      </a:r>
                    </a:p>
                  </a:txBody>
                  <a:tcPr anchor="ctr"/>
                </a:tc>
              </a:tr>
              <a:tr h="370840">
                <a:tc>
                  <a:txBody>
                    <a:bodyPr/>
                    <a:lstStyle/>
                    <a:p>
                      <a:r>
                        <a:rPr lang="el-GR" sz="1800" dirty="0"/>
                        <a:t>Αραιό νιτρικό οξύ (ΗΝΟ</a:t>
                      </a:r>
                      <a:r>
                        <a:rPr lang="el-GR" sz="1800" baseline="-25000" dirty="0"/>
                        <a:t>3</a:t>
                      </a:r>
                      <a:r>
                        <a:rPr lang="el-GR" sz="1800" dirty="0" smtClean="0"/>
                        <a:t>)</a:t>
                      </a:r>
                      <a:endParaRPr lang="el-GR" sz="1800" dirty="0"/>
                    </a:p>
                  </a:txBody>
                  <a:tcPr anchor="ctr"/>
                </a:tc>
                <a:tc>
                  <a:txBody>
                    <a:bodyPr/>
                    <a:lstStyle/>
                    <a:p>
                      <a:r>
                        <a:rPr lang="el-GR" sz="1800" dirty="0"/>
                        <a:t>ΝΟ</a:t>
                      </a:r>
                    </a:p>
                  </a:txBody>
                  <a:tcPr anchor="ctr"/>
                </a:tc>
                <a:tc>
                  <a:txBody>
                    <a:bodyPr/>
                    <a:lstStyle/>
                    <a:p>
                      <a:r>
                        <a:rPr lang="pt-BR" sz="1800" dirty="0"/>
                        <a:t>ΝΟ</a:t>
                      </a:r>
                      <a:r>
                        <a:rPr lang="pt-BR" sz="1800" baseline="-25000" dirty="0"/>
                        <a:t>3</a:t>
                      </a:r>
                      <a:r>
                        <a:rPr lang="pt-BR" sz="1800" baseline="30000" dirty="0"/>
                        <a:t>-</a:t>
                      </a:r>
                      <a:r>
                        <a:rPr lang="pt-BR" sz="1800" dirty="0"/>
                        <a:t> + 4Η</a:t>
                      </a:r>
                      <a:r>
                        <a:rPr lang="pt-BR" sz="1800" baseline="30000" dirty="0"/>
                        <a:t>+</a:t>
                      </a:r>
                      <a:r>
                        <a:rPr lang="pt-BR" sz="1800" dirty="0"/>
                        <a:t> + 3e → NO + 2H</a:t>
                      </a:r>
                      <a:r>
                        <a:rPr lang="pt-BR" sz="1800" baseline="-25000" dirty="0"/>
                        <a:t>2</a:t>
                      </a:r>
                      <a:r>
                        <a:rPr lang="pt-BR" sz="1800" dirty="0"/>
                        <a:t>O</a:t>
                      </a:r>
                    </a:p>
                  </a:txBody>
                  <a:tcPr anchor="ctr"/>
                </a:tc>
              </a:tr>
              <a:tr h="370840">
                <a:tc>
                  <a:txBody>
                    <a:bodyPr/>
                    <a:lstStyle/>
                    <a:p>
                      <a:r>
                        <a:rPr lang="el-GR" sz="1800" dirty="0"/>
                        <a:t>Πυκνό νιτρικό οξύ (ΗΝΟ</a:t>
                      </a:r>
                      <a:r>
                        <a:rPr lang="el-GR" sz="1800" baseline="-25000" dirty="0"/>
                        <a:t>3</a:t>
                      </a:r>
                      <a:r>
                        <a:rPr lang="el-GR" sz="1800" dirty="0" smtClean="0"/>
                        <a:t>)</a:t>
                      </a:r>
                      <a:endParaRPr lang="el-GR" sz="1800" dirty="0"/>
                    </a:p>
                  </a:txBody>
                  <a:tcPr anchor="ctr"/>
                </a:tc>
                <a:tc>
                  <a:txBody>
                    <a:bodyPr/>
                    <a:lstStyle/>
                    <a:p>
                      <a:r>
                        <a:rPr lang="el-GR" sz="1800" dirty="0"/>
                        <a:t>ΝΟ</a:t>
                      </a:r>
                      <a:r>
                        <a:rPr lang="el-GR" sz="1800" baseline="-25000" dirty="0"/>
                        <a:t>2</a:t>
                      </a:r>
                      <a:endParaRPr lang="el-GR" sz="1800" dirty="0"/>
                    </a:p>
                  </a:txBody>
                  <a:tcPr anchor="ctr"/>
                </a:tc>
                <a:tc>
                  <a:txBody>
                    <a:bodyPr/>
                    <a:lstStyle/>
                    <a:p>
                      <a:r>
                        <a:rPr lang="pt-BR" sz="1800" dirty="0"/>
                        <a:t>ΝΟ</a:t>
                      </a:r>
                      <a:r>
                        <a:rPr lang="pt-BR" sz="1800" baseline="-25000" dirty="0"/>
                        <a:t>3</a:t>
                      </a:r>
                      <a:r>
                        <a:rPr lang="pt-BR" sz="1800" baseline="30000" dirty="0"/>
                        <a:t>-</a:t>
                      </a:r>
                      <a:r>
                        <a:rPr lang="pt-BR" sz="1800" dirty="0"/>
                        <a:t> + 2Η</a:t>
                      </a:r>
                      <a:r>
                        <a:rPr lang="pt-BR" sz="1800" baseline="30000" dirty="0"/>
                        <a:t>+</a:t>
                      </a:r>
                      <a:r>
                        <a:rPr lang="pt-BR" sz="1800" dirty="0"/>
                        <a:t> + e → NO</a:t>
                      </a:r>
                      <a:r>
                        <a:rPr lang="pt-BR" sz="1800" baseline="-25000" dirty="0"/>
                        <a:t>2</a:t>
                      </a:r>
                      <a:r>
                        <a:rPr lang="pt-BR" sz="1800" dirty="0"/>
                        <a:t> + H</a:t>
                      </a:r>
                      <a:r>
                        <a:rPr lang="pt-BR" sz="1800" baseline="-25000" dirty="0"/>
                        <a:t>2</a:t>
                      </a:r>
                      <a:r>
                        <a:rPr lang="pt-BR" sz="1800" dirty="0"/>
                        <a:t>O</a:t>
                      </a:r>
                    </a:p>
                  </a:txBody>
                  <a:tcPr anchor="ctr"/>
                </a:tc>
              </a:tr>
              <a:tr h="370840">
                <a:tc>
                  <a:txBody>
                    <a:bodyPr/>
                    <a:lstStyle/>
                    <a:p>
                      <a:r>
                        <a:rPr lang="el-GR" sz="1800" dirty="0"/>
                        <a:t>Υπερμαγγανικό κάλιο (</a:t>
                      </a:r>
                      <a:r>
                        <a:rPr lang="en-US" sz="1800" dirty="0"/>
                        <a:t>KMnO</a:t>
                      </a:r>
                      <a:r>
                        <a:rPr lang="en-US" sz="1800" baseline="-25000" dirty="0"/>
                        <a:t>4</a:t>
                      </a:r>
                      <a:r>
                        <a:rPr lang="en-US" sz="1800" dirty="0" smtClean="0"/>
                        <a:t>)</a:t>
                      </a:r>
                      <a:endParaRPr lang="en-US" sz="1800" dirty="0"/>
                    </a:p>
                  </a:txBody>
                  <a:tcPr anchor="ctr"/>
                </a:tc>
                <a:tc>
                  <a:txBody>
                    <a:bodyPr/>
                    <a:lstStyle/>
                    <a:p>
                      <a:r>
                        <a:rPr lang="en-US" sz="1800"/>
                        <a:t>Mn</a:t>
                      </a:r>
                      <a:r>
                        <a:rPr lang="en-US" sz="1800" baseline="30000"/>
                        <a:t>2+</a:t>
                      </a:r>
                      <a:endParaRPr lang="en-US" sz="1800"/>
                    </a:p>
                  </a:txBody>
                  <a:tcPr anchor="ctr"/>
                </a:tc>
                <a:tc>
                  <a:txBody>
                    <a:bodyPr/>
                    <a:lstStyle/>
                    <a:p>
                      <a:r>
                        <a:rPr lang="pt-BR" sz="1800" dirty="0"/>
                        <a:t>MnO</a:t>
                      </a:r>
                      <a:r>
                        <a:rPr lang="pt-BR" sz="1800" baseline="-25000" dirty="0"/>
                        <a:t>4</a:t>
                      </a:r>
                      <a:r>
                        <a:rPr lang="pt-BR" sz="1800" baseline="30000" dirty="0"/>
                        <a:t>-</a:t>
                      </a:r>
                      <a:r>
                        <a:rPr lang="pt-BR" sz="1800" dirty="0"/>
                        <a:t> + 8H</a:t>
                      </a:r>
                      <a:r>
                        <a:rPr lang="pt-BR" sz="1800" baseline="30000" dirty="0"/>
                        <a:t>+</a:t>
                      </a:r>
                      <a:r>
                        <a:rPr lang="pt-BR" sz="1800" dirty="0"/>
                        <a:t> + 5e → Mn</a:t>
                      </a:r>
                      <a:r>
                        <a:rPr lang="pt-BR" sz="1800" baseline="30000" dirty="0"/>
                        <a:t>2+</a:t>
                      </a:r>
                      <a:r>
                        <a:rPr lang="pt-BR" sz="1800" dirty="0"/>
                        <a:t> + H</a:t>
                      </a:r>
                      <a:r>
                        <a:rPr lang="pt-BR" sz="1800" baseline="-25000" dirty="0"/>
                        <a:t>2</a:t>
                      </a:r>
                      <a:r>
                        <a:rPr lang="pt-BR" sz="1800" dirty="0"/>
                        <a:t>O</a:t>
                      </a:r>
                    </a:p>
                  </a:txBody>
                  <a:tcPr anchor="ctr"/>
                </a:tc>
              </a:tr>
              <a:tr h="370840">
                <a:tc>
                  <a:txBody>
                    <a:bodyPr/>
                    <a:lstStyle/>
                    <a:p>
                      <a:r>
                        <a:rPr lang="el-GR" sz="1800" dirty="0" err="1"/>
                        <a:t>Διχρωμικό</a:t>
                      </a:r>
                      <a:r>
                        <a:rPr lang="el-GR" sz="1800" dirty="0"/>
                        <a:t> κάλιο (</a:t>
                      </a:r>
                      <a:r>
                        <a:rPr lang="en-US" sz="1800" dirty="0"/>
                        <a:t>K</a:t>
                      </a:r>
                      <a:r>
                        <a:rPr lang="en-US" sz="1800" baseline="-25000" dirty="0"/>
                        <a:t>2</a:t>
                      </a:r>
                      <a:r>
                        <a:rPr lang="en-US" sz="1800" dirty="0"/>
                        <a:t>Cr</a:t>
                      </a:r>
                      <a:r>
                        <a:rPr lang="en-US" sz="1800" baseline="-25000" dirty="0"/>
                        <a:t>2</a:t>
                      </a:r>
                      <a:r>
                        <a:rPr lang="en-US" sz="1800" dirty="0"/>
                        <a:t>O</a:t>
                      </a:r>
                      <a:r>
                        <a:rPr lang="en-US" sz="1800" baseline="-25000" dirty="0"/>
                        <a:t>7</a:t>
                      </a:r>
                      <a:r>
                        <a:rPr lang="en-US" sz="1800" dirty="0" smtClean="0"/>
                        <a:t>)</a:t>
                      </a:r>
                      <a:endParaRPr lang="en-US" sz="1800" dirty="0"/>
                    </a:p>
                  </a:txBody>
                  <a:tcPr anchor="ctr"/>
                </a:tc>
                <a:tc>
                  <a:txBody>
                    <a:bodyPr/>
                    <a:lstStyle/>
                    <a:p>
                      <a:r>
                        <a:rPr lang="en-US" sz="1800"/>
                        <a:t>Cr</a:t>
                      </a:r>
                      <a:r>
                        <a:rPr lang="en-US" sz="1800" baseline="30000"/>
                        <a:t>3+</a:t>
                      </a:r>
                      <a:endParaRPr lang="en-US" sz="1800"/>
                    </a:p>
                  </a:txBody>
                  <a:tcPr anchor="ctr"/>
                </a:tc>
                <a:tc>
                  <a:txBody>
                    <a:bodyPr/>
                    <a:lstStyle/>
                    <a:p>
                      <a:r>
                        <a:rPr lang="pt-BR" sz="1800" dirty="0"/>
                        <a:t>Cr</a:t>
                      </a:r>
                      <a:r>
                        <a:rPr lang="pt-BR" sz="1800" baseline="-25000" dirty="0"/>
                        <a:t>2</a:t>
                      </a:r>
                      <a:r>
                        <a:rPr lang="pt-BR" sz="1800" dirty="0"/>
                        <a:t>O</a:t>
                      </a:r>
                      <a:r>
                        <a:rPr lang="pt-BR" sz="1800" baseline="-25000" dirty="0"/>
                        <a:t>7</a:t>
                      </a:r>
                      <a:r>
                        <a:rPr lang="pt-BR" sz="1800" baseline="30000" dirty="0"/>
                        <a:t>2-</a:t>
                      </a:r>
                      <a:r>
                        <a:rPr lang="pt-BR" sz="1800" dirty="0"/>
                        <a:t> + 14H</a:t>
                      </a:r>
                      <a:r>
                        <a:rPr lang="pt-BR" sz="1800" baseline="30000" dirty="0"/>
                        <a:t>+</a:t>
                      </a:r>
                      <a:r>
                        <a:rPr lang="pt-BR" sz="1800" dirty="0"/>
                        <a:t> + 6e → 2Cr</a:t>
                      </a:r>
                      <a:r>
                        <a:rPr lang="pt-BR" sz="1800" baseline="30000" dirty="0"/>
                        <a:t>3+</a:t>
                      </a:r>
                      <a:r>
                        <a:rPr lang="pt-BR" sz="1800" dirty="0"/>
                        <a:t> + 7H</a:t>
                      </a:r>
                      <a:r>
                        <a:rPr lang="pt-BR" sz="1800" baseline="-25000" dirty="0"/>
                        <a:t>2</a:t>
                      </a:r>
                      <a:r>
                        <a:rPr lang="pt-BR" sz="1800" dirty="0"/>
                        <a:t>O</a:t>
                      </a:r>
                    </a:p>
                  </a:txBody>
                  <a:tcPr anchor="ctr"/>
                </a:tc>
              </a:tr>
              <a:tr h="370840">
                <a:tc>
                  <a:txBody>
                    <a:bodyPr/>
                    <a:lstStyle/>
                    <a:p>
                      <a:r>
                        <a:rPr lang="el-GR" sz="1800"/>
                        <a:t>Υποχλωριώδη άλατα (π.χ. </a:t>
                      </a:r>
                      <a:r>
                        <a:rPr lang="en-US" sz="1800"/>
                        <a:t>NaClO)</a:t>
                      </a:r>
                    </a:p>
                  </a:txBody>
                  <a:tcPr anchor="ctr"/>
                </a:tc>
                <a:tc>
                  <a:txBody>
                    <a:bodyPr/>
                    <a:lstStyle/>
                    <a:p>
                      <a:r>
                        <a:rPr lang="en-US" sz="1800"/>
                        <a:t>Cl</a:t>
                      </a:r>
                      <a:r>
                        <a:rPr lang="en-US" sz="1800" baseline="30000"/>
                        <a:t>-</a:t>
                      </a:r>
                      <a:endParaRPr lang="en-US" sz="1800"/>
                    </a:p>
                  </a:txBody>
                  <a:tcPr anchor="ctr"/>
                </a:tc>
                <a:tc>
                  <a:txBody>
                    <a:bodyPr/>
                    <a:lstStyle/>
                    <a:p>
                      <a:r>
                        <a:rPr lang="pt-BR" sz="1800" dirty="0"/>
                        <a:t>ClO</a:t>
                      </a:r>
                      <a:r>
                        <a:rPr lang="pt-BR" sz="1800" baseline="30000" dirty="0"/>
                        <a:t>-</a:t>
                      </a:r>
                      <a:r>
                        <a:rPr lang="pt-BR" sz="1800" dirty="0"/>
                        <a:t> + 2H</a:t>
                      </a:r>
                      <a:r>
                        <a:rPr lang="pt-BR" sz="1800" baseline="30000" dirty="0"/>
                        <a:t>+</a:t>
                      </a:r>
                      <a:r>
                        <a:rPr lang="pt-BR" sz="1800" dirty="0"/>
                        <a:t> + 2e → Cl</a:t>
                      </a:r>
                      <a:r>
                        <a:rPr lang="pt-BR" sz="1800" baseline="30000" dirty="0"/>
                        <a:t>-</a:t>
                      </a:r>
                      <a:r>
                        <a:rPr lang="pt-BR" sz="1800" dirty="0"/>
                        <a:t> + H</a:t>
                      </a:r>
                      <a:r>
                        <a:rPr lang="pt-BR" sz="1800" baseline="-25000" dirty="0"/>
                        <a:t>2</a:t>
                      </a:r>
                      <a:r>
                        <a:rPr lang="pt-BR" sz="1800" dirty="0"/>
                        <a:t>O</a:t>
                      </a:r>
                    </a:p>
                  </a:txBody>
                  <a:tcPr anchor="ctr"/>
                </a:tc>
              </a:tr>
              <a:tr h="370840">
                <a:tc>
                  <a:txBody>
                    <a:bodyPr/>
                    <a:lstStyle/>
                    <a:p>
                      <a:r>
                        <a:rPr lang="el-GR" sz="1800"/>
                        <a:t>Χλωρικά άλατα (π.χ. </a:t>
                      </a:r>
                      <a:r>
                        <a:rPr lang="en-US" sz="1800"/>
                        <a:t>NaClO</a:t>
                      </a:r>
                      <a:r>
                        <a:rPr lang="en-US" sz="1800" baseline="-25000"/>
                        <a:t>3</a:t>
                      </a:r>
                      <a:r>
                        <a:rPr lang="en-US" sz="1800"/>
                        <a:t>)</a:t>
                      </a:r>
                    </a:p>
                  </a:txBody>
                  <a:tcPr anchor="ctr"/>
                </a:tc>
                <a:tc>
                  <a:txBody>
                    <a:bodyPr/>
                    <a:lstStyle/>
                    <a:p>
                      <a:r>
                        <a:rPr lang="en-US" sz="1800"/>
                        <a:t>Cl</a:t>
                      </a:r>
                      <a:r>
                        <a:rPr lang="en-US" sz="1800" baseline="30000"/>
                        <a:t>-</a:t>
                      </a:r>
                      <a:endParaRPr lang="en-US" sz="1800"/>
                    </a:p>
                  </a:txBody>
                  <a:tcPr anchor="ctr"/>
                </a:tc>
                <a:tc>
                  <a:txBody>
                    <a:bodyPr/>
                    <a:lstStyle/>
                    <a:p>
                      <a:r>
                        <a:rPr lang="pt-BR" sz="1800" dirty="0"/>
                        <a:t>ClO</a:t>
                      </a:r>
                      <a:r>
                        <a:rPr lang="pt-BR" sz="1800" baseline="-25000" dirty="0"/>
                        <a:t>3</a:t>
                      </a:r>
                      <a:r>
                        <a:rPr lang="pt-BR" sz="1800" baseline="30000" dirty="0"/>
                        <a:t>-</a:t>
                      </a:r>
                      <a:r>
                        <a:rPr lang="pt-BR" sz="1800" dirty="0"/>
                        <a:t> + 6H</a:t>
                      </a:r>
                      <a:r>
                        <a:rPr lang="pt-BR" sz="1800" baseline="30000" dirty="0"/>
                        <a:t>+</a:t>
                      </a:r>
                      <a:r>
                        <a:rPr lang="pt-BR" sz="1800" dirty="0"/>
                        <a:t> + 6e → Cl</a:t>
                      </a:r>
                      <a:r>
                        <a:rPr lang="pt-BR" sz="1800" baseline="30000" dirty="0"/>
                        <a:t>-</a:t>
                      </a:r>
                      <a:r>
                        <a:rPr lang="pt-BR" sz="1800" dirty="0"/>
                        <a:t> + 3H</a:t>
                      </a:r>
                      <a:r>
                        <a:rPr lang="pt-BR" sz="1800" baseline="-25000" dirty="0"/>
                        <a:t>2</a:t>
                      </a:r>
                      <a:r>
                        <a:rPr lang="pt-BR" sz="1800" dirty="0"/>
                        <a:t>O</a:t>
                      </a:r>
                    </a:p>
                  </a:txBody>
                  <a:tcPr anchor="ctr"/>
                </a:tc>
              </a:tr>
              <a:tr h="370840">
                <a:tc>
                  <a:txBody>
                    <a:bodyPr/>
                    <a:lstStyle/>
                    <a:p>
                      <a:r>
                        <a:rPr lang="el-GR" sz="1800"/>
                        <a:t>Υπερχλωρικά άλατα (π.χ. </a:t>
                      </a:r>
                      <a:r>
                        <a:rPr lang="en-US" sz="1800"/>
                        <a:t>NaClO</a:t>
                      </a:r>
                      <a:r>
                        <a:rPr lang="en-US" sz="1800" baseline="-25000"/>
                        <a:t>4</a:t>
                      </a:r>
                      <a:r>
                        <a:rPr lang="en-US" sz="1800"/>
                        <a:t>)</a:t>
                      </a:r>
                    </a:p>
                  </a:txBody>
                  <a:tcPr anchor="ctr"/>
                </a:tc>
                <a:tc>
                  <a:txBody>
                    <a:bodyPr/>
                    <a:lstStyle/>
                    <a:p>
                      <a:r>
                        <a:rPr lang="en-US" sz="1800"/>
                        <a:t>Cl</a:t>
                      </a:r>
                      <a:r>
                        <a:rPr lang="en-US" sz="1800" baseline="30000"/>
                        <a:t>-</a:t>
                      </a:r>
                      <a:endParaRPr lang="en-US" sz="1800"/>
                    </a:p>
                  </a:txBody>
                  <a:tcPr anchor="ctr"/>
                </a:tc>
                <a:tc>
                  <a:txBody>
                    <a:bodyPr/>
                    <a:lstStyle/>
                    <a:p>
                      <a:r>
                        <a:rPr lang="pt-BR" sz="1800" dirty="0"/>
                        <a:t>ClO</a:t>
                      </a:r>
                      <a:r>
                        <a:rPr lang="pt-BR" sz="1800" baseline="-25000" dirty="0"/>
                        <a:t>4</a:t>
                      </a:r>
                      <a:r>
                        <a:rPr lang="pt-BR" sz="1800" baseline="30000" dirty="0"/>
                        <a:t>-</a:t>
                      </a:r>
                      <a:r>
                        <a:rPr lang="pt-BR" sz="1800" dirty="0"/>
                        <a:t> + 8H</a:t>
                      </a:r>
                      <a:r>
                        <a:rPr lang="pt-BR" sz="1800" baseline="30000" dirty="0"/>
                        <a:t>+</a:t>
                      </a:r>
                      <a:r>
                        <a:rPr lang="pt-BR" sz="1800" dirty="0"/>
                        <a:t> + 8e → Cl</a:t>
                      </a:r>
                      <a:r>
                        <a:rPr lang="pt-BR" sz="1800" baseline="30000" dirty="0"/>
                        <a:t>-</a:t>
                      </a:r>
                      <a:r>
                        <a:rPr lang="pt-BR" sz="1800" dirty="0"/>
                        <a:t> + 4H</a:t>
                      </a:r>
                      <a:r>
                        <a:rPr lang="pt-BR" sz="1800" baseline="-25000" dirty="0"/>
                        <a:t>2</a:t>
                      </a:r>
                      <a:r>
                        <a:rPr lang="pt-BR" sz="1800" dirty="0"/>
                        <a:t>O</a:t>
                      </a:r>
                    </a:p>
                  </a:txBody>
                  <a:tcPr anchor="ctr"/>
                </a:tc>
              </a:tr>
              <a:tr h="370840">
                <a:tc>
                  <a:txBody>
                    <a:bodyPr/>
                    <a:lstStyle/>
                    <a:p>
                      <a:r>
                        <a:rPr lang="el-GR" sz="1800" dirty="0" err="1"/>
                        <a:t>Χλωράσβεστος</a:t>
                      </a:r>
                      <a:r>
                        <a:rPr lang="el-GR" sz="1800" dirty="0"/>
                        <a:t> (</a:t>
                      </a:r>
                      <a:r>
                        <a:rPr lang="en-US" sz="1800" dirty="0"/>
                        <a:t>CaOCl</a:t>
                      </a:r>
                      <a:r>
                        <a:rPr lang="en-US" sz="1800" baseline="-25000" dirty="0"/>
                        <a:t>2</a:t>
                      </a:r>
                      <a:r>
                        <a:rPr lang="en-US" sz="1800" dirty="0" smtClean="0"/>
                        <a:t>)</a:t>
                      </a:r>
                      <a:endParaRPr lang="en-US" sz="1800" dirty="0"/>
                    </a:p>
                  </a:txBody>
                  <a:tcPr anchor="ctr"/>
                </a:tc>
                <a:tc>
                  <a:txBody>
                    <a:bodyPr/>
                    <a:lstStyle/>
                    <a:p>
                      <a:r>
                        <a:rPr lang="en-US" sz="1800"/>
                        <a:t>Ca</a:t>
                      </a:r>
                      <a:r>
                        <a:rPr lang="en-US" sz="1800" baseline="30000"/>
                        <a:t>2+</a:t>
                      </a:r>
                      <a:r>
                        <a:rPr lang="en-US" sz="1800"/>
                        <a:t> + 2Cl</a:t>
                      </a:r>
                      <a:r>
                        <a:rPr lang="en-US" sz="1800" baseline="30000"/>
                        <a:t>-</a:t>
                      </a:r>
                      <a:endParaRPr lang="en-US" sz="1800"/>
                    </a:p>
                  </a:txBody>
                  <a:tcPr anchor="ctr"/>
                </a:tc>
                <a:tc>
                  <a:txBody>
                    <a:bodyPr/>
                    <a:lstStyle/>
                    <a:p>
                      <a:r>
                        <a:rPr lang="pt-BR" sz="1800" dirty="0"/>
                        <a:t>CaOCl</a:t>
                      </a:r>
                      <a:r>
                        <a:rPr lang="pt-BR" sz="1800" baseline="-25000" dirty="0"/>
                        <a:t>2</a:t>
                      </a:r>
                      <a:r>
                        <a:rPr lang="pt-BR" sz="1800" dirty="0"/>
                        <a:t> + 2H</a:t>
                      </a:r>
                      <a:r>
                        <a:rPr lang="pt-BR" sz="1800" baseline="30000" dirty="0"/>
                        <a:t>+</a:t>
                      </a:r>
                      <a:r>
                        <a:rPr lang="pt-BR" sz="1800" dirty="0"/>
                        <a:t> + 2e → Ca</a:t>
                      </a:r>
                      <a:r>
                        <a:rPr lang="pt-BR" sz="1800" baseline="30000" dirty="0"/>
                        <a:t>2+</a:t>
                      </a:r>
                      <a:r>
                        <a:rPr lang="pt-BR" sz="1800" dirty="0"/>
                        <a:t> + 2Cl</a:t>
                      </a:r>
                      <a:r>
                        <a:rPr lang="pt-BR" sz="1800" baseline="30000" dirty="0"/>
                        <a:t>-</a:t>
                      </a:r>
                      <a:r>
                        <a:rPr lang="pt-BR" sz="1800" dirty="0"/>
                        <a:t> + H</a:t>
                      </a:r>
                      <a:r>
                        <a:rPr lang="pt-BR" sz="1800" baseline="-25000" dirty="0"/>
                        <a:t>2</a:t>
                      </a:r>
                      <a:r>
                        <a:rPr lang="pt-BR" sz="1800" dirty="0"/>
                        <a:t>O</a:t>
                      </a:r>
                    </a:p>
                  </a:txBody>
                  <a:tcPr anchor="ctr"/>
                </a:tc>
              </a:tr>
            </a:tbl>
          </a:graphicData>
        </a:graphic>
      </p:graphicFrame>
    </p:spTree>
    <p:extLst>
      <p:ext uri="{BB962C8B-B14F-4D97-AF65-F5344CB8AC3E}">
        <p14:creationId xmlns:p14="http://schemas.microsoft.com/office/powerpoint/2010/main" val="2523976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κυριότερα </a:t>
            </a:r>
            <a:r>
              <a:rPr lang="el-GR" dirty="0"/>
              <a:t>αναγωγικά </a:t>
            </a:r>
            <a:r>
              <a:rPr lang="el-GR" dirty="0" smtClean="0"/>
              <a:t>μέσα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graphicFrame>
        <p:nvGraphicFramePr>
          <p:cNvPr id="5" name="Table 20"/>
          <p:cNvGraphicFramePr>
            <a:graphicFrameLocks noGrp="1"/>
          </p:cNvGraphicFramePr>
          <p:nvPr>
            <p:extLst>
              <p:ext uri="{D42A27DB-BD31-4B8C-83A1-F6EECF244321}">
                <p14:modId xmlns:p14="http://schemas.microsoft.com/office/powerpoint/2010/main" val="3282046456"/>
              </p:ext>
            </p:extLst>
          </p:nvPr>
        </p:nvGraphicFramePr>
        <p:xfrm>
          <a:off x="683568" y="1124744"/>
          <a:ext cx="7776864" cy="5120640"/>
        </p:xfrm>
        <a:graphic>
          <a:graphicData uri="http://schemas.openxmlformats.org/drawingml/2006/table">
            <a:tbl>
              <a:tblPr firstRow="1" bandRow="1">
                <a:tableStyleId>{5940675A-B579-460E-94D1-54222C63F5DA}</a:tableStyleId>
              </a:tblPr>
              <a:tblGrid>
                <a:gridCol w="3064829"/>
                <a:gridCol w="1363206"/>
                <a:gridCol w="3348829"/>
              </a:tblGrid>
              <a:tr h="457200">
                <a:tc>
                  <a:txBody>
                    <a:bodyPr/>
                    <a:lstStyle/>
                    <a:p>
                      <a:r>
                        <a:rPr lang="el-GR" sz="1800" b="1" dirty="0"/>
                        <a:t>Στα αντιδρώντα</a:t>
                      </a:r>
                    </a:p>
                  </a:txBody>
                  <a:tcPr anchor="ctr"/>
                </a:tc>
                <a:tc>
                  <a:txBody>
                    <a:bodyPr/>
                    <a:lstStyle/>
                    <a:p>
                      <a:r>
                        <a:rPr lang="el-GR" sz="1800" b="1" dirty="0"/>
                        <a:t>Στα προϊόντα</a:t>
                      </a:r>
                    </a:p>
                  </a:txBody>
                  <a:tcPr anchor="ctr"/>
                </a:tc>
                <a:tc>
                  <a:txBody>
                    <a:bodyPr/>
                    <a:lstStyle/>
                    <a:p>
                      <a:r>
                        <a:rPr lang="el-GR" sz="1800" b="1" dirty="0" err="1"/>
                        <a:t>Ημιαντίδραση</a:t>
                      </a:r>
                      <a:endParaRPr lang="el-GR" sz="1800" b="1" dirty="0"/>
                    </a:p>
                  </a:txBody>
                  <a:tcPr anchor="ctr"/>
                </a:tc>
              </a:tr>
              <a:tr h="457200">
                <a:tc>
                  <a:txBody>
                    <a:bodyPr/>
                    <a:lstStyle/>
                    <a:p>
                      <a:r>
                        <a:rPr lang="el-GR" sz="1800" dirty="0" smtClean="0"/>
                        <a:t>Υδρογόνο</a:t>
                      </a:r>
                      <a:r>
                        <a:rPr lang="en-US" sz="1800" baseline="0" dirty="0" smtClean="0"/>
                        <a:t> </a:t>
                      </a:r>
                      <a:r>
                        <a:rPr lang="el-GR" sz="1800" dirty="0" smtClean="0"/>
                        <a:t>(Η</a:t>
                      </a:r>
                      <a:r>
                        <a:rPr lang="el-GR" sz="1800" baseline="-25000" dirty="0" smtClean="0"/>
                        <a:t>2</a:t>
                      </a:r>
                      <a:r>
                        <a:rPr lang="el-GR" sz="1800" dirty="0" smtClean="0"/>
                        <a:t>)</a:t>
                      </a:r>
                      <a:endParaRPr lang="el-GR" sz="1800" dirty="0"/>
                    </a:p>
                  </a:txBody>
                  <a:tcPr anchor="ctr"/>
                </a:tc>
                <a:tc>
                  <a:txBody>
                    <a:bodyPr/>
                    <a:lstStyle/>
                    <a:p>
                      <a:r>
                        <a:rPr lang="el-GR" sz="1800"/>
                        <a:t>Η</a:t>
                      </a:r>
                      <a:r>
                        <a:rPr lang="el-GR" sz="1800" baseline="30000"/>
                        <a:t>+</a:t>
                      </a:r>
                      <a:endParaRPr lang="el-GR" sz="1800"/>
                    </a:p>
                  </a:txBody>
                  <a:tcPr anchor="ctr"/>
                </a:tc>
                <a:tc>
                  <a:txBody>
                    <a:bodyPr/>
                    <a:lstStyle/>
                    <a:p>
                      <a:r>
                        <a:rPr lang="el-GR" sz="1800"/>
                        <a:t>Η</a:t>
                      </a:r>
                      <a:r>
                        <a:rPr lang="el-GR" sz="1800" baseline="-25000"/>
                        <a:t>2</a:t>
                      </a:r>
                      <a:r>
                        <a:rPr lang="el-GR" sz="1800"/>
                        <a:t> → 2Η</a:t>
                      </a:r>
                      <a:r>
                        <a:rPr lang="el-GR" sz="1800" baseline="30000"/>
                        <a:t>+</a:t>
                      </a:r>
                      <a:r>
                        <a:rPr lang="el-GR" sz="1800"/>
                        <a:t> + 2</a:t>
                      </a:r>
                      <a:r>
                        <a:rPr lang="en-US" sz="1800"/>
                        <a:t>e</a:t>
                      </a:r>
                    </a:p>
                  </a:txBody>
                  <a:tcPr anchor="ctr"/>
                </a:tc>
              </a:tr>
              <a:tr h="457200">
                <a:tc>
                  <a:txBody>
                    <a:bodyPr/>
                    <a:lstStyle/>
                    <a:p>
                      <a:r>
                        <a:rPr lang="el-GR" sz="1800" dirty="0"/>
                        <a:t>Αναγωγικά μέταλλα (Μ) (</a:t>
                      </a:r>
                      <a:r>
                        <a:rPr lang="el-GR" sz="1800" dirty="0" err="1"/>
                        <a:t>π.χ</a:t>
                      </a:r>
                      <a:r>
                        <a:rPr lang="el-GR" sz="1800" dirty="0"/>
                        <a:t> </a:t>
                      </a:r>
                      <a:r>
                        <a:rPr lang="el-GR" sz="1800" dirty="0" err="1"/>
                        <a:t>Na,Li,K,Ca,Al</a:t>
                      </a:r>
                      <a:r>
                        <a:rPr lang="el-GR" sz="1800" dirty="0"/>
                        <a:t> κ.ά.)</a:t>
                      </a:r>
                    </a:p>
                  </a:txBody>
                  <a:tcPr anchor="ctr"/>
                </a:tc>
                <a:tc>
                  <a:txBody>
                    <a:bodyPr/>
                    <a:lstStyle/>
                    <a:p>
                      <a:r>
                        <a:rPr lang="el-GR" sz="1800"/>
                        <a:t>Άλατα Μ</a:t>
                      </a:r>
                      <a:r>
                        <a:rPr lang="en-US" sz="1800" baseline="30000"/>
                        <a:t>x+</a:t>
                      </a:r>
                      <a:endParaRPr lang="en-US" sz="1800"/>
                    </a:p>
                  </a:txBody>
                  <a:tcPr anchor="ctr"/>
                </a:tc>
                <a:tc>
                  <a:txBody>
                    <a:bodyPr/>
                    <a:lstStyle/>
                    <a:p>
                      <a:r>
                        <a:rPr lang="en-US" sz="1800"/>
                        <a:t>M → M</a:t>
                      </a:r>
                      <a:r>
                        <a:rPr lang="en-US" sz="1800" baseline="30000"/>
                        <a:t>x+</a:t>
                      </a:r>
                      <a:r>
                        <a:rPr lang="en-US" sz="1800"/>
                        <a:t> + xe</a:t>
                      </a:r>
                    </a:p>
                  </a:txBody>
                  <a:tcPr anchor="ctr"/>
                </a:tc>
              </a:tr>
              <a:tr h="457200">
                <a:tc>
                  <a:txBody>
                    <a:bodyPr/>
                    <a:lstStyle/>
                    <a:p>
                      <a:r>
                        <a:rPr lang="el-GR" sz="1800" dirty="0"/>
                        <a:t>Μονοξείδιο του άνθρακα (</a:t>
                      </a:r>
                      <a:r>
                        <a:rPr lang="en-US" sz="1800" dirty="0"/>
                        <a:t>C</a:t>
                      </a:r>
                      <a:r>
                        <a:rPr lang="el-GR" sz="1800" dirty="0"/>
                        <a:t>Ο)</a:t>
                      </a:r>
                    </a:p>
                  </a:txBody>
                  <a:tcPr anchor="ctr"/>
                </a:tc>
                <a:tc>
                  <a:txBody>
                    <a:bodyPr/>
                    <a:lstStyle/>
                    <a:p>
                      <a:r>
                        <a:rPr lang="en-US" sz="1800" dirty="0"/>
                        <a:t>C</a:t>
                      </a:r>
                      <a:r>
                        <a:rPr lang="el-GR" sz="1800" dirty="0"/>
                        <a:t>Ο</a:t>
                      </a:r>
                      <a:r>
                        <a:rPr lang="el-GR" sz="1800" baseline="-25000" dirty="0"/>
                        <a:t>2</a:t>
                      </a:r>
                      <a:endParaRPr lang="el-GR" sz="1800" dirty="0"/>
                    </a:p>
                  </a:txBody>
                  <a:tcPr anchor="ctr"/>
                </a:tc>
                <a:tc>
                  <a:txBody>
                    <a:bodyPr/>
                    <a:lstStyle/>
                    <a:p>
                      <a:r>
                        <a:rPr lang="pt-BR" sz="1800"/>
                        <a:t>CO + H</a:t>
                      </a:r>
                      <a:r>
                        <a:rPr lang="pt-BR" sz="1800" baseline="-25000"/>
                        <a:t>2</a:t>
                      </a:r>
                      <a:r>
                        <a:rPr lang="pt-BR" sz="1800"/>
                        <a:t>O → CO</a:t>
                      </a:r>
                      <a:r>
                        <a:rPr lang="pt-BR" sz="1800" baseline="-25000"/>
                        <a:t>2</a:t>
                      </a:r>
                      <a:r>
                        <a:rPr lang="pt-BR" sz="1800"/>
                        <a:t> + 2H</a:t>
                      </a:r>
                      <a:r>
                        <a:rPr lang="pt-BR" sz="1800" baseline="30000"/>
                        <a:t>+</a:t>
                      </a:r>
                      <a:r>
                        <a:rPr lang="pt-BR" sz="1800"/>
                        <a:t> + 2e</a:t>
                      </a:r>
                    </a:p>
                  </a:txBody>
                  <a:tcPr anchor="ctr"/>
                </a:tc>
              </a:tr>
              <a:tr h="457200">
                <a:tc>
                  <a:txBody>
                    <a:bodyPr/>
                    <a:lstStyle/>
                    <a:p>
                      <a:r>
                        <a:rPr lang="el-GR" sz="1800" dirty="0"/>
                        <a:t>Οξείδιο του αρσενικού (ΙΙΙ) (As</a:t>
                      </a:r>
                      <a:r>
                        <a:rPr lang="el-GR" sz="1800" baseline="-25000" dirty="0"/>
                        <a:t>2</a:t>
                      </a:r>
                      <a:r>
                        <a:rPr lang="el-GR" sz="1800" dirty="0"/>
                        <a:t>Ο</a:t>
                      </a:r>
                      <a:r>
                        <a:rPr lang="el-GR" sz="1800" baseline="-25000" dirty="0"/>
                        <a:t>3</a:t>
                      </a:r>
                      <a:r>
                        <a:rPr lang="el-GR" sz="1800" dirty="0"/>
                        <a:t>)</a:t>
                      </a:r>
                    </a:p>
                  </a:txBody>
                  <a:tcPr anchor="ctr"/>
                </a:tc>
                <a:tc>
                  <a:txBody>
                    <a:bodyPr/>
                    <a:lstStyle/>
                    <a:p>
                      <a:r>
                        <a:rPr lang="en-US" sz="1800" dirty="0"/>
                        <a:t>As</a:t>
                      </a:r>
                      <a:r>
                        <a:rPr lang="en-US" sz="1800" baseline="-25000" dirty="0"/>
                        <a:t>2</a:t>
                      </a:r>
                      <a:r>
                        <a:rPr lang="el-GR" sz="1800" dirty="0"/>
                        <a:t>Ο</a:t>
                      </a:r>
                      <a:r>
                        <a:rPr lang="el-GR" sz="1800" baseline="-25000" dirty="0"/>
                        <a:t>5</a:t>
                      </a:r>
                      <a:endParaRPr lang="el-GR" sz="1800" dirty="0"/>
                    </a:p>
                  </a:txBody>
                  <a:tcPr anchor="ctr"/>
                </a:tc>
                <a:tc>
                  <a:txBody>
                    <a:bodyPr/>
                    <a:lstStyle/>
                    <a:p>
                      <a:r>
                        <a:rPr lang="pt-BR" sz="1800"/>
                        <a:t>As</a:t>
                      </a:r>
                      <a:r>
                        <a:rPr lang="pt-BR" sz="1800" baseline="-25000"/>
                        <a:t>2</a:t>
                      </a:r>
                      <a:r>
                        <a:rPr lang="pt-BR" sz="1800"/>
                        <a:t>O</a:t>
                      </a:r>
                      <a:r>
                        <a:rPr lang="pt-BR" sz="1800" baseline="-25000"/>
                        <a:t>3</a:t>
                      </a:r>
                      <a:r>
                        <a:rPr lang="pt-BR" sz="1800"/>
                        <a:t> + H</a:t>
                      </a:r>
                      <a:r>
                        <a:rPr lang="pt-BR" sz="1800" baseline="-25000"/>
                        <a:t>2</a:t>
                      </a:r>
                      <a:r>
                        <a:rPr lang="pt-BR" sz="1800"/>
                        <a:t>O → As</a:t>
                      </a:r>
                      <a:r>
                        <a:rPr lang="pt-BR" sz="1800" baseline="-25000"/>
                        <a:t>2</a:t>
                      </a:r>
                      <a:r>
                        <a:rPr lang="pt-BR" sz="1800"/>
                        <a:t>O</a:t>
                      </a:r>
                      <a:r>
                        <a:rPr lang="pt-BR" sz="1800" baseline="-25000"/>
                        <a:t>5</a:t>
                      </a:r>
                      <a:r>
                        <a:rPr lang="pt-BR" sz="1800"/>
                        <a:t> + 2H</a:t>
                      </a:r>
                      <a:r>
                        <a:rPr lang="pt-BR" sz="1800" baseline="30000"/>
                        <a:t>+</a:t>
                      </a:r>
                      <a:r>
                        <a:rPr lang="pt-BR" sz="1800"/>
                        <a:t> + 2e</a:t>
                      </a:r>
                    </a:p>
                  </a:txBody>
                  <a:tcPr anchor="ctr"/>
                </a:tc>
              </a:tr>
              <a:tr h="457200">
                <a:tc>
                  <a:txBody>
                    <a:bodyPr/>
                    <a:lstStyle/>
                    <a:p>
                      <a:r>
                        <a:rPr lang="el-GR" sz="1800" dirty="0"/>
                        <a:t>Υπεροξείδιο υδρογόνου (Η</a:t>
                      </a:r>
                      <a:r>
                        <a:rPr lang="el-GR" sz="1800" baseline="-25000" dirty="0"/>
                        <a:t>2</a:t>
                      </a:r>
                      <a:r>
                        <a:rPr lang="el-GR" sz="1800" dirty="0"/>
                        <a:t>Ο</a:t>
                      </a:r>
                      <a:r>
                        <a:rPr lang="el-GR" sz="1800" baseline="-25000" dirty="0"/>
                        <a:t>2</a:t>
                      </a:r>
                      <a:r>
                        <a:rPr lang="el-GR" sz="1800" dirty="0" smtClean="0"/>
                        <a:t>)</a:t>
                      </a:r>
                      <a:endParaRPr lang="el-GR" sz="1800" dirty="0"/>
                    </a:p>
                  </a:txBody>
                  <a:tcPr anchor="ctr"/>
                </a:tc>
                <a:tc>
                  <a:txBody>
                    <a:bodyPr/>
                    <a:lstStyle/>
                    <a:p>
                      <a:r>
                        <a:rPr lang="el-GR" sz="1800" dirty="0"/>
                        <a:t>Ο</a:t>
                      </a:r>
                      <a:r>
                        <a:rPr lang="el-GR" sz="1800" baseline="-25000" dirty="0"/>
                        <a:t>2</a:t>
                      </a:r>
                      <a:endParaRPr lang="el-GR" sz="1800" dirty="0"/>
                    </a:p>
                  </a:txBody>
                  <a:tcPr anchor="ctr"/>
                </a:tc>
                <a:tc>
                  <a:txBody>
                    <a:bodyPr/>
                    <a:lstStyle/>
                    <a:p>
                      <a:r>
                        <a:rPr lang="el-GR" sz="1800" dirty="0"/>
                        <a:t>Η</a:t>
                      </a:r>
                      <a:r>
                        <a:rPr lang="el-GR" sz="1800" baseline="-25000" dirty="0"/>
                        <a:t>2</a:t>
                      </a:r>
                      <a:r>
                        <a:rPr lang="el-GR" sz="1800" dirty="0"/>
                        <a:t>Ο</a:t>
                      </a:r>
                      <a:r>
                        <a:rPr lang="el-GR" sz="1800" baseline="-25000" dirty="0"/>
                        <a:t>2</a:t>
                      </a:r>
                      <a:r>
                        <a:rPr lang="el-GR" sz="1800" dirty="0"/>
                        <a:t> → Ο</a:t>
                      </a:r>
                      <a:r>
                        <a:rPr lang="el-GR" sz="1800" baseline="-25000" dirty="0"/>
                        <a:t>2</a:t>
                      </a:r>
                      <a:r>
                        <a:rPr lang="el-GR" sz="1800" dirty="0"/>
                        <a:t> + 2</a:t>
                      </a:r>
                      <a:r>
                        <a:rPr lang="en-US" sz="1800" dirty="0"/>
                        <a:t>H</a:t>
                      </a:r>
                      <a:r>
                        <a:rPr lang="en-US" sz="1800" baseline="30000" dirty="0"/>
                        <a:t>+</a:t>
                      </a:r>
                      <a:r>
                        <a:rPr lang="en-US" sz="1800" dirty="0"/>
                        <a:t> + 2e</a:t>
                      </a:r>
                    </a:p>
                  </a:txBody>
                  <a:tcPr anchor="ctr"/>
                </a:tc>
              </a:tr>
              <a:tr h="457200">
                <a:tc>
                  <a:txBody>
                    <a:bodyPr/>
                    <a:lstStyle/>
                    <a:p>
                      <a:r>
                        <a:rPr lang="el-GR" sz="1800" dirty="0"/>
                        <a:t>Διοξείδιο θείου (</a:t>
                      </a:r>
                      <a:r>
                        <a:rPr lang="en-US" sz="1800" dirty="0"/>
                        <a:t>SO</a:t>
                      </a:r>
                      <a:r>
                        <a:rPr lang="en-US" sz="1800" baseline="-25000" dirty="0"/>
                        <a:t>2</a:t>
                      </a:r>
                      <a:r>
                        <a:rPr lang="en-US" sz="1800" dirty="0" smtClean="0"/>
                        <a:t>)</a:t>
                      </a:r>
                      <a:endParaRPr lang="en-US" sz="1800" dirty="0"/>
                    </a:p>
                  </a:txBody>
                  <a:tcPr anchor="ctr"/>
                </a:tc>
                <a:tc>
                  <a:txBody>
                    <a:bodyPr/>
                    <a:lstStyle/>
                    <a:p>
                      <a:r>
                        <a:rPr lang="en-US" sz="1800"/>
                        <a:t>H</a:t>
                      </a:r>
                      <a:r>
                        <a:rPr lang="en-US" sz="1800" baseline="-25000"/>
                        <a:t>2</a:t>
                      </a:r>
                      <a:r>
                        <a:rPr lang="en-US" sz="1800"/>
                        <a:t>SO</a:t>
                      </a:r>
                      <a:r>
                        <a:rPr lang="en-US" sz="1800" baseline="-25000"/>
                        <a:t>4</a:t>
                      </a:r>
                      <a:endParaRPr lang="en-US" sz="1800"/>
                    </a:p>
                  </a:txBody>
                  <a:tcPr anchor="ctr"/>
                </a:tc>
                <a:tc>
                  <a:txBody>
                    <a:bodyPr/>
                    <a:lstStyle/>
                    <a:p>
                      <a:r>
                        <a:rPr lang="pt-BR" sz="1800" dirty="0"/>
                        <a:t>SO</a:t>
                      </a:r>
                      <a:r>
                        <a:rPr lang="pt-BR" sz="1800" baseline="-25000" dirty="0"/>
                        <a:t>2</a:t>
                      </a:r>
                      <a:r>
                        <a:rPr lang="pt-BR" sz="1800" dirty="0"/>
                        <a:t> + 2H</a:t>
                      </a:r>
                      <a:r>
                        <a:rPr lang="pt-BR" sz="1800" baseline="-25000" dirty="0"/>
                        <a:t>2</a:t>
                      </a:r>
                      <a:r>
                        <a:rPr lang="pt-BR" sz="1800" dirty="0"/>
                        <a:t>O → H</a:t>
                      </a:r>
                      <a:r>
                        <a:rPr lang="pt-BR" sz="1800" baseline="-25000" dirty="0"/>
                        <a:t>2</a:t>
                      </a:r>
                      <a:r>
                        <a:rPr lang="pt-BR" sz="1800" dirty="0"/>
                        <a:t>SO</a:t>
                      </a:r>
                      <a:r>
                        <a:rPr lang="pt-BR" sz="1800" baseline="-25000" dirty="0"/>
                        <a:t>4</a:t>
                      </a:r>
                      <a:r>
                        <a:rPr lang="pt-BR" sz="1800" dirty="0"/>
                        <a:t> + 2H</a:t>
                      </a:r>
                      <a:r>
                        <a:rPr lang="pt-BR" sz="1800" baseline="30000" dirty="0"/>
                        <a:t>+</a:t>
                      </a:r>
                      <a:r>
                        <a:rPr lang="pt-BR" sz="1800" dirty="0"/>
                        <a:t> + 2e</a:t>
                      </a:r>
                    </a:p>
                  </a:txBody>
                  <a:tcPr anchor="ctr"/>
                </a:tc>
              </a:tr>
              <a:tr h="457200">
                <a:tc>
                  <a:txBody>
                    <a:bodyPr/>
                    <a:lstStyle/>
                    <a:p>
                      <a:r>
                        <a:rPr lang="el-GR" sz="1800" dirty="0" err="1"/>
                        <a:t>Υδραλογόνα</a:t>
                      </a:r>
                      <a:r>
                        <a:rPr lang="el-GR" sz="1800" dirty="0"/>
                        <a:t> (ΗΧ)</a:t>
                      </a:r>
                    </a:p>
                  </a:txBody>
                  <a:tcPr anchor="ctr"/>
                </a:tc>
                <a:tc>
                  <a:txBody>
                    <a:bodyPr/>
                    <a:lstStyle/>
                    <a:p>
                      <a:r>
                        <a:rPr lang="el-GR" sz="1800"/>
                        <a:t>Χ</a:t>
                      </a:r>
                      <a:r>
                        <a:rPr lang="el-GR" sz="1800" baseline="-25000"/>
                        <a:t>2</a:t>
                      </a:r>
                      <a:endParaRPr lang="el-GR" sz="1800"/>
                    </a:p>
                  </a:txBody>
                  <a:tcPr anchor="ctr"/>
                </a:tc>
                <a:tc>
                  <a:txBody>
                    <a:bodyPr/>
                    <a:lstStyle/>
                    <a:p>
                      <a:r>
                        <a:rPr lang="el-GR" sz="1800" dirty="0"/>
                        <a:t>2ΗΧ → Χ</a:t>
                      </a:r>
                      <a:r>
                        <a:rPr lang="el-GR" sz="1800" baseline="-25000" dirty="0"/>
                        <a:t>2</a:t>
                      </a:r>
                      <a:r>
                        <a:rPr lang="el-GR" sz="1800" dirty="0"/>
                        <a:t> + 2Η</a:t>
                      </a:r>
                      <a:r>
                        <a:rPr lang="el-GR" sz="1800" baseline="30000" dirty="0"/>
                        <a:t>+</a:t>
                      </a:r>
                      <a:r>
                        <a:rPr lang="el-GR" sz="1800" dirty="0"/>
                        <a:t> + 2</a:t>
                      </a:r>
                      <a:r>
                        <a:rPr lang="en-US" sz="1800" dirty="0"/>
                        <a:t>e</a:t>
                      </a:r>
                    </a:p>
                  </a:txBody>
                  <a:tcPr anchor="ctr"/>
                </a:tc>
              </a:tr>
              <a:tr h="457200">
                <a:tc>
                  <a:txBody>
                    <a:bodyPr/>
                    <a:lstStyle/>
                    <a:p>
                      <a:r>
                        <a:rPr lang="el-GR" sz="1800" dirty="0"/>
                        <a:t>Υδρόθειο (</a:t>
                      </a:r>
                      <a:r>
                        <a:rPr lang="en-US" sz="1800" dirty="0"/>
                        <a:t>H</a:t>
                      </a:r>
                      <a:r>
                        <a:rPr lang="en-US" sz="1800" baseline="-25000" dirty="0"/>
                        <a:t>2</a:t>
                      </a:r>
                      <a:r>
                        <a:rPr lang="en-US" sz="1800" dirty="0"/>
                        <a:t>S)</a:t>
                      </a:r>
                    </a:p>
                  </a:txBody>
                  <a:tcPr anchor="ctr"/>
                </a:tc>
                <a:tc>
                  <a:txBody>
                    <a:bodyPr/>
                    <a:lstStyle/>
                    <a:p>
                      <a:r>
                        <a:rPr lang="en-US" sz="1800"/>
                        <a:t>S</a:t>
                      </a:r>
                    </a:p>
                  </a:txBody>
                  <a:tcPr anchor="ctr"/>
                </a:tc>
                <a:tc>
                  <a:txBody>
                    <a:bodyPr/>
                    <a:lstStyle/>
                    <a:p>
                      <a:r>
                        <a:rPr lang="en-US" sz="1800" dirty="0"/>
                        <a:t>H</a:t>
                      </a:r>
                      <a:r>
                        <a:rPr lang="en-US" sz="1800" baseline="-25000" dirty="0"/>
                        <a:t>2</a:t>
                      </a:r>
                      <a:r>
                        <a:rPr lang="en-US" sz="1800" dirty="0"/>
                        <a:t>S → S + 2H</a:t>
                      </a:r>
                      <a:r>
                        <a:rPr lang="en-US" sz="1800" baseline="30000" dirty="0"/>
                        <a:t>+</a:t>
                      </a:r>
                      <a:r>
                        <a:rPr lang="en-US" sz="1800" dirty="0"/>
                        <a:t> + 2e</a:t>
                      </a:r>
                    </a:p>
                  </a:txBody>
                  <a:tcPr anchor="ctr"/>
                </a:tc>
              </a:tr>
              <a:tr h="457200">
                <a:tc>
                  <a:txBody>
                    <a:bodyPr/>
                    <a:lstStyle/>
                    <a:p>
                      <a:r>
                        <a:rPr lang="el-GR" sz="1800" dirty="0"/>
                        <a:t>Θειώδες οξύ (</a:t>
                      </a:r>
                      <a:r>
                        <a:rPr lang="en-US" sz="1800" dirty="0"/>
                        <a:t>H</a:t>
                      </a:r>
                      <a:r>
                        <a:rPr lang="en-US" sz="1800" baseline="-25000" dirty="0"/>
                        <a:t>2</a:t>
                      </a:r>
                      <a:r>
                        <a:rPr lang="en-US" sz="1800" dirty="0"/>
                        <a:t>SO</a:t>
                      </a:r>
                      <a:r>
                        <a:rPr lang="en-US" sz="1800" baseline="-25000" dirty="0"/>
                        <a:t>3</a:t>
                      </a:r>
                      <a:r>
                        <a:rPr lang="en-US" sz="1800" dirty="0"/>
                        <a:t>)</a:t>
                      </a:r>
                    </a:p>
                  </a:txBody>
                  <a:tcPr anchor="ctr"/>
                </a:tc>
                <a:tc>
                  <a:txBody>
                    <a:bodyPr/>
                    <a:lstStyle/>
                    <a:p>
                      <a:r>
                        <a:rPr lang="en-US" sz="1800"/>
                        <a:t>H</a:t>
                      </a:r>
                      <a:r>
                        <a:rPr lang="en-US" sz="1800" baseline="-25000"/>
                        <a:t>2</a:t>
                      </a:r>
                      <a:r>
                        <a:rPr lang="en-US" sz="1800"/>
                        <a:t>SO</a:t>
                      </a:r>
                      <a:r>
                        <a:rPr lang="en-US" sz="1800" baseline="-25000"/>
                        <a:t>4</a:t>
                      </a:r>
                      <a:endParaRPr lang="en-US" sz="1800"/>
                    </a:p>
                  </a:txBody>
                  <a:tcPr anchor="ctr"/>
                </a:tc>
                <a:tc>
                  <a:txBody>
                    <a:bodyPr/>
                    <a:lstStyle/>
                    <a:p>
                      <a:r>
                        <a:rPr lang="pt-BR" sz="1800" dirty="0"/>
                        <a:t>H</a:t>
                      </a:r>
                      <a:r>
                        <a:rPr lang="pt-BR" sz="1800" baseline="-25000" dirty="0"/>
                        <a:t>2</a:t>
                      </a:r>
                      <a:r>
                        <a:rPr lang="pt-BR" sz="1800" dirty="0"/>
                        <a:t>SO</a:t>
                      </a:r>
                      <a:r>
                        <a:rPr lang="pt-BR" sz="1800" baseline="-25000" dirty="0"/>
                        <a:t>3</a:t>
                      </a:r>
                      <a:r>
                        <a:rPr lang="pt-BR" sz="1800" dirty="0"/>
                        <a:t> + H</a:t>
                      </a:r>
                      <a:r>
                        <a:rPr lang="pt-BR" sz="1800" baseline="-25000" dirty="0"/>
                        <a:t>2</a:t>
                      </a:r>
                      <a:r>
                        <a:rPr lang="pt-BR" sz="1800" dirty="0"/>
                        <a:t>O → H</a:t>
                      </a:r>
                      <a:r>
                        <a:rPr lang="pt-BR" sz="1800" baseline="-25000" dirty="0"/>
                        <a:t>2</a:t>
                      </a:r>
                      <a:r>
                        <a:rPr lang="pt-BR" sz="1800" dirty="0"/>
                        <a:t>SO</a:t>
                      </a:r>
                      <a:r>
                        <a:rPr lang="pt-BR" sz="1800" baseline="-25000" dirty="0"/>
                        <a:t>4</a:t>
                      </a:r>
                      <a:r>
                        <a:rPr lang="pt-BR" sz="1800" dirty="0"/>
                        <a:t> + 2H</a:t>
                      </a:r>
                      <a:r>
                        <a:rPr lang="pt-BR" sz="1800" baseline="-25000" dirty="0"/>
                        <a:t>+</a:t>
                      </a:r>
                      <a:r>
                        <a:rPr lang="pt-BR" sz="1800" dirty="0"/>
                        <a:t> + 2e</a:t>
                      </a:r>
                    </a:p>
                  </a:txBody>
                  <a:tcPr anchor="ctr"/>
                </a:tc>
              </a:tr>
            </a:tbl>
          </a:graphicData>
        </a:graphic>
      </p:graphicFrame>
    </p:spTree>
    <p:extLst>
      <p:ext uri="{BB962C8B-B14F-4D97-AF65-F5344CB8AC3E}">
        <p14:creationId xmlns:p14="http://schemas.microsoft.com/office/powerpoint/2010/main" val="4054142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κυριότερα αναγωγικά μέσα </a:t>
            </a:r>
            <a:r>
              <a:rPr lang="el-GR" sz="32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graphicFrame>
        <p:nvGraphicFramePr>
          <p:cNvPr id="5" name="Table 20"/>
          <p:cNvGraphicFramePr>
            <a:graphicFrameLocks noGrp="1"/>
          </p:cNvGraphicFramePr>
          <p:nvPr>
            <p:extLst>
              <p:ext uri="{D42A27DB-BD31-4B8C-83A1-F6EECF244321}">
                <p14:modId xmlns:p14="http://schemas.microsoft.com/office/powerpoint/2010/main" val="1532750685"/>
              </p:ext>
            </p:extLst>
          </p:nvPr>
        </p:nvGraphicFramePr>
        <p:xfrm>
          <a:off x="467544" y="1196752"/>
          <a:ext cx="8398693" cy="4821232"/>
        </p:xfrm>
        <a:graphic>
          <a:graphicData uri="http://schemas.openxmlformats.org/drawingml/2006/table">
            <a:tbl>
              <a:tblPr firstRow="1" bandRow="1">
                <a:tableStyleId>{5940675A-B579-460E-94D1-54222C63F5DA}</a:tableStyleId>
              </a:tblPr>
              <a:tblGrid>
                <a:gridCol w="3309889"/>
                <a:gridCol w="1472207"/>
                <a:gridCol w="3616597"/>
              </a:tblGrid>
              <a:tr h="370864">
                <a:tc>
                  <a:txBody>
                    <a:bodyPr/>
                    <a:lstStyle/>
                    <a:p>
                      <a:r>
                        <a:rPr lang="el-GR" sz="1800" b="1" dirty="0"/>
                        <a:t>Στα αντιδρώντα</a:t>
                      </a:r>
                    </a:p>
                  </a:txBody>
                  <a:tcPr marT="45723" marB="45723" anchor="ctr"/>
                </a:tc>
                <a:tc>
                  <a:txBody>
                    <a:bodyPr/>
                    <a:lstStyle/>
                    <a:p>
                      <a:r>
                        <a:rPr lang="el-GR" sz="1800" b="1" dirty="0"/>
                        <a:t>Στα προϊόντα</a:t>
                      </a:r>
                    </a:p>
                  </a:txBody>
                  <a:tcPr marT="45723" marB="45723" anchor="ctr"/>
                </a:tc>
                <a:tc>
                  <a:txBody>
                    <a:bodyPr/>
                    <a:lstStyle/>
                    <a:p>
                      <a:r>
                        <a:rPr lang="el-GR" sz="1800" b="1" dirty="0" err="1"/>
                        <a:t>Ημιαντίδραση</a:t>
                      </a:r>
                      <a:endParaRPr lang="el-GR" sz="1800" b="1" dirty="0"/>
                    </a:p>
                  </a:txBody>
                  <a:tcPr marT="45723" marB="45723" anchor="ctr"/>
                </a:tc>
              </a:tr>
              <a:tr h="370864">
                <a:tc>
                  <a:txBody>
                    <a:bodyPr/>
                    <a:lstStyle/>
                    <a:p>
                      <a:r>
                        <a:rPr lang="el-GR" sz="1800" dirty="0"/>
                        <a:t>Άλατα </a:t>
                      </a:r>
                      <a:r>
                        <a:rPr lang="en-US" sz="1800" dirty="0"/>
                        <a:t>Fe</a:t>
                      </a:r>
                      <a:r>
                        <a:rPr lang="en-US" sz="1800" baseline="30000" dirty="0"/>
                        <a:t>2+</a:t>
                      </a:r>
                      <a:r>
                        <a:rPr lang="en-US" sz="1800" dirty="0"/>
                        <a:t>(</a:t>
                      </a:r>
                      <a:r>
                        <a:rPr lang="el-GR" sz="1800" dirty="0"/>
                        <a:t>π.χ. </a:t>
                      </a:r>
                      <a:r>
                        <a:rPr lang="en-US" sz="1800" dirty="0"/>
                        <a:t>FeCl</a:t>
                      </a:r>
                      <a:r>
                        <a:rPr lang="en-US" sz="1800" baseline="-25000" dirty="0"/>
                        <a:t>2</a:t>
                      </a:r>
                      <a:r>
                        <a:rPr lang="en-US" sz="1800" dirty="0"/>
                        <a:t>)</a:t>
                      </a:r>
                    </a:p>
                  </a:txBody>
                  <a:tcPr marT="45723" marB="45723" anchor="ctr"/>
                </a:tc>
                <a:tc>
                  <a:txBody>
                    <a:bodyPr/>
                    <a:lstStyle/>
                    <a:p>
                      <a:r>
                        <a:rPr lang="en-US" sz="1800"/>
                        <a:t>Fe</a:t>
                      </a:r>
                      <a:r>
                        <a:rPr lang="en-US" sz="1800" baseline="30000"/>
                        <a:t>3+</a:t>
                      </a:r>
                      <a:endParaRPr lang="en-US" sz="1800"/>
                    </a:p>
                  </a:txBody>
                  <a:tcPr marT="45723" marB="45723" anchor="ctr"/>
                </a:tc>
                <a:tc>
                  <a:txBody>
                    <a:bodyPr/>
                    <a:lstStyle/>
                    <a:p>
                      <a:r>
                        <a:rPr lang="en-US" sz="1800"/>
                        <a:t>Fe</a:t>
                      </a:r>
                      <a:r>
                        <a:rPr lang="en-US" sz="1800" baseline="30000"/>
                        <a:t>2+</a:t>
                      </a:r>
                      <a:r>
                        <a:rPr lang="en-US" sz="1800"/>
                        <a:t> → Fe</a:t>
                      </a:r>
                      <a:r>
                        <a:rPr lang="en-US" sz="1800" baseline="30000"/>
                        <a:t>3+</a:t>
                      </a:r>
                      <a:r>
                        <a:rPr lang="en-US" sz="1800"/>
                        <a:t> + e</a:t>
                      </a:r>
                    </a:p>
                  </a:txBody>
                  <a:tcPr marT="45723" marB="45723" anchor="ctr"/>
                </a:tc>
              </a:tr>
              <a:tr h="370864">
                <a:tc>
                  <a:txBody>
                    <a:bodyPr/>
                    <a:lstStyle/>
                    <a:p>
                      <a:r>
                        <a:rPr lang="el-GR" sz="1800" dirty="0"/>
                        <a:t>Άλατα </a:t>
                      </a:r>
                      <a:r>
                        <a:rPr lang="en-US" sz="1800" dirty="0"/>
                        <a:t>Sn</a:t>
                      </a:r>
                      <a:r>
                        <a:rPr lang="en-US" sz="1800" baseline="30000" dirty="0"/>
                        <a:t>2+</a:t>
                      </a:r>
                      <a:r>
                        <a:rPr lang="en-US" sz="1800" dirty="0"/>
                        <a:t>(</a:t>
                      </a:r>
                      <a:r>
                        <a:rPr lang="el-GR" sz="1800" dirty="0"/>
                        <a:t>π.χ. </a:t>
                      </a:r>
                      <a:r>
                        <a:rPr lang="en-US" sz="1800" dirty="0"/>
                        <a:t>SnCl</a:t>
                      </a:r>
                      <a:r>
                        <a:rPr lang="en-US" sz="1800" baseline="-25000" dirty="0"/>
                        <a:t>2</a:t>
                      </a:r>
                      <a:r>
                        <a:rPr lang="en-US" sz="1800" dirty="0"/>
                        <a:t>)</a:t>
                      </a:r>
                    </a:p>
                  </a:txBody>
                  <a:tcPr marT="45723" marB="45723" anchor="ctr"/>
                </a:tc>
                <a:tc>
                  <a:txBody>
                    <a:bodyPr/>
                    <a:lstStyle/>
                    <a:p>
                      <a:r>
                        <a:rPr lang="en-US" sz="1800"/>
                        <a:t>Sn</a:t>
                      </a:r>
                      <a:r>
                        <a:rPr lang="en-US" sz="1800" baseline="30000"/>
                        <a:t>4+</a:t>
                      </a:r>
                      <a:endParaRPr lang="en-US" sz="1800"/>
                    </a:p>
                  </a:txBody>
                  <a:tcPr marT="45723" marB="45723" anchor="ctr"/>
                </a:tc>
                <a:tc>
                  <a:txBody>
                    <a:bodyPr/>
                    <a:lstStyle/>
                    <a:p>
                      <a:r>
                        <a:rPr lang="en-US" sz="1800"/>
                        <a:t>Sn</a:t>
                      </a:r>
                      <a:r>
                        <a:rPr lang="en-US" sz="1800" baseline="30000"/>
                        <a:t>2+</a:t>
                      </a:r>
                      <a:r>
                        <a:rPr lang="en-US" sz="1800"/>
                        <a:t> → Sn</a:t>
                      </a:r>
                      <a:r>
                        <a:rPr lang="en-US" sz="1800" baseline="30000"/>
                        <a:t>4+</a:t>
                      </a:r>
                      <a:r>
                        <a:rPr lang="en-US" sz="1800"/>
                        <a:t> + 2e</a:t>
                      </a:r>
                    </a:p>
                  </a:txBody>
                  <a:tcPr marT="45723" marB="45723" anchor="ctr"/>
                </a:tc>
              </a:tr>
              <a:tr h="370864">
                <a:tc>
                  <a:txBody>
                    <a:bodyPr/>
                    <a:lstStyle/>
                    <a:p>
                      <a:r>
                        <a:rPr lang="el-GR" sz="1800" dirty="0"/>
                        <a:t>Νιτρώδες νάτριο (Ν</a:t>
                      </a:r>
                      <a:r>
                        <a:rPr lang="en-US" sz="1800" dirty="0"/>
                        <a:t>a</a:t>
                      </a:r>
                      <a:r>
                        <a:rPr lang="el-GR" sz="1800" dirty="0"/>
                        <a:t>ΝΟ</a:t>
                      </a:r>
                      <a:r>
                        <a:rPr lang="el-GR" sz="1800" baseline="-25000" dirty="0"/>
                        <a:t>2</a:t>
                      </a:r>
                      <a:r>
                        <a:rPr lang="el-GR" sz="1800" dirty="0"/>
                        <a:t>)</a:t>
                      </a:r>
                    </a:p>
                  </a:txBody>
                  <a:tcPr marT="45723" marB="45723" anchor="ctr"/>
                </a:tc>
                <a:tc>
                  <a:txBody>
                    <a:bodyPr/>
                    <a:lstStyle/>
                    <a:p>
                      <a:r>
                        <a:rPr lang="el-GR" sz="1800"/>
                        <a:t>Ν</a:t>
                      </a:r>
                      <a:r>
                        <a:rPr lang="en-US" sz="1800"/>
                        <a:t>a</a:t>
                      </a:r>
                      <a:r>
                        <a:rPr lang="el-GR" sz="1800"/>
                        <a:t>ΝΟ</a:t>
                      </a:r>
                      <a:r>
                        <a:rPr lang="el-GR" sz="1800" baseline="-25000"/>
                        <a:t>3</a:t>
                      </a:r>
                      <a:endParaRPr lang="el-GR" sz="1800"/>
                    </a:p>
                  </a:txBody>
                  <a:tcPr marT="45723" marB="45723" anchor="ctr"/>
                </a:tc>
                <a:tc>
                  <a:txBody>
                    <a:bodyPr/>
                    <a:lstStyle/>
                    <a:p>
                      <a:r>
                        <a:rPr lang="el-GR" sz="1800"/>
                        <a:t>ΝaΝΟ</a:t>
                      </a:r>
                      <a:r>
                        <a:rPr lang="el-GR" sz="1800" baseline="-25000"/>
                        <a:t>2</a:t>
                      </a:r>
                      <a:r>
                        <a:rPr lang="el-GR" sz="1800"/>
                        <a:t> + Η</a:t>
                      </a:r>
                      <a:r>
                        <a:rPr lang="el-GR" sz="1800" baseline="-25000"/>
                        <a:t>2</a:t>
                      </a:r>
                      <a:r>
                        <a:rPr lang="el-GR" sz="1800"/>
                        <a:t>Ο → ΝaΝΟ</a:t>
                      </a:r>
                      <a:r>
                        <a:rPr lang="el-GR" sz="1800" baseline="-25000"/>
                        <a:t>3</a:t>
                      </a:r>
                      <a:r>
                        <a:rPr lang="el-GR" sz="1800"/>
                        <a:t> + 2Η</a:t>
                      </a:r>
                      <a:r>
                        <a:rPr lang="el-GR" sz="1800" baseline="-25000"/>
                        <a:t>+</a:t>
                      </a:r>
                      <a:r>
                        <a:rPr lang="el-GR" sz="1800"/>
                        <a:t> + 2e</a:t>
                      </a:r>
                    </a:p>
                  </a:txBody>
                  <a:tcPr marT="45723" marB="45723" anchor="ctr"/>
                </a:tc>
              </a:tr>
              <a:tr h="370864">
                <a:tc>
                  <a:txBody>
                    <a:bodyPr/>
                    <a:lstStyle/>
                    <a:p>
                      <a:r>
                        <a:rPr lang="el-GR" sz="1800" dirty="0"/>
                        <a:t>Θειώδες κάλιο (</a:t>
                      </a:r>
                      <a:r>
                        <a:rPr lang="en-US" sz="1800" dirty="0"/>
                        <a:t>K</a:t>
                      </a:r>
                      <a:r>
                        <a:rPr lang="en-US" sz="1800" baseline="-25000" dirty="0"/>
                        <a:t>2</a:t>
                      </a:r>
                      <a:r>
                        <a:rPr lang="en-US" sz="1800" dirty="0"/>
                        <a:t>SO</a:t>
                      </a:r>
                      <a:r>
                        <a:rPr lang="en-US" sz="1800" baseline="-25000" dirty="0"/>
                        <a:t>3</a:t>
                      </a:r>
                      <a:endParaRPr lang="en-US" sz="1800" dirty="0"/>
                    </a:p>
                  </a:txBody>
                  <a:tcPr marT="45723" marB="45723" anchor="ctr"/>
                </a:tc>
                <a:tc>
                  <a:txBody>
                    <a:bodyPr/>
                    <a:lstStyle/>
                    <a:p>
                      <a:r>
                        <a:rPr lang="en-US" sz="1800"/>
                        <a:t>K</a:t>
                      </a:r>
                      <a:r>
                        <a:rPr lang="en-US" sz="1800" baseline="-25000"/>
                        <a:t>2</a:t>
                      </a:r>
                      <a:r>
                        <a:rPr lang="en-US" sz="1800"/>
                        <a:t>SO</a:t>
                      </a:r>
                      <a:r>
                        <a:rPr lang="en-US" sz="1800" baseline="-25000"/>
                        <a:t>4</a:t>
                      </a:r>
                      <a:endParaRPr lang="en-US" sz="1800"/>
                    </a:p>
                  </a:txBody>
                  <a:tcPr marT="45723" marB="45723" anchor="ctr"/>
                </a:tc>
                <a:tc>
                  <a:txBody>
                    <a:bodyPr/>
                    <a:lstStyle/>
                    <a:p>
                      <a:r>
                        <a:rPr lang="pt-BR" sz="1800"/>
                        <a:t>K</a:t>
                      </a:r>
                      <a:r>
                        <a:rPr lang="pt-BR" sz="1800" baseline="-25000"/>
                        <a:t>2</a:t>
                      </a:r>
                      <a:r>
                        <a:rPr lang="pt-BR" sz="1800"/>
                        <a:t>SO</a:t>
                      </a:r>
                      <a:r>
                        <a:rPr lang="pt-BR" sz="1800" baseline="-25000"/>
                        <a:t>3</a:t>
                      </a:r>
                      <a:r>
                        <a:rPr lang="pt-BR" sz="1800"/>
                        <a:t> + H</a:t>
                      </a:r>
                      <a:r>
                        <a:rPr lang="pt-BR" sz="1800" baseline="-25000"/>
                        <a:t>2</a:t>
                      </a:r>
                      <a:r>
                        <a:rPr lang="pt-BR" sz="1800"/>
                        <a:t>O → K</a:t>
                      </a:r>
                      <a:r>
                        <a:rPr lang="pt-BR" sz="1800" baseline="-25000"/>
                        <a:t>2</a:t>
                      </a:r>
                      <a:r>
                        <a:rPr lang="pt-BR" sz="1800"/>
                        <a:t>SO</a:t>
                      </a:r>
                      <a:r>
                        <a:rPr lang="pt-BR" sz="1800" baseline="-25000"/>
                        <a:t>4</a:t>
                      </a:r>
                      <a:r>
                        <a:rPr lang="pt-BR" sz="1800"/>
                        <a:t> + 2H</a:t>
                      </a:r>
                      <a:r>
                        <a:rPr lang="pt-BR" sz="1800" baseline="30000"/>
                        <a:t>+</a:t>
                      </a:r>
                      <a:r>
                        <a:rPr lang="pt-BR" sz="1800"/>
                        <a:t> + 2e</a:t>
                      </a:r>
                    </a:p>
                  </a:txBody>
                  <a:tcPr marT="45723" marB="45723" anchor="ctr"/>
                </a:tc>
              </a:tr>
              <a:tr h="370864">
                <a:tc>
                  <a:txBody>
                    <a:bodyPr/>
                    <a:lstStyle/>
                    <a:p>
                      <a:r>
                        <a:rPr lang="el-GR" sz="1800" dirty="0"/>
                        <a:t>Αμμωνία (</a:t>
                      </a:r>
                      <a:r>
                        <a:rPr lang="en-US" sz="1800" dirty="0"/>
                        <a:t>NH</a:t>
                      </a:r>
                      <a:r>
                        <a:rPr lang="en-US" sz="1800" baseline="-25000" dirty="0"/>
                        <a:t>3</a:t>
                      </a:r>
                      <a:r>
                        <a:rPr lang="en-US" sz="1800" dirty="0"/>
                        <a:t>)</a:t>
                      </a:r>
                    </a:p>
                  </a:txBody>
                  <a:tcPr marT="45723" marB="45723" anchor="ctr"/>
                </a:tc>
                <a:tc>
                  <a:txBody>
                    <a:bodyPr/>
                    <a:lstStyle/>
                    <a:p>
                      <a:r>
                        <a:rPr lang="en-US" sz="1800" dirty="0"/>
                        <a:t>N</a:t>
                      </a:r>
                      <a:r>
                        <a:rPr lang="en-US" sz="1800" baseline="-25000" dirty="0"/>
                        <a:t>2</a:t>
                      </a:r>
                      <a:endParaRPr lang="en-US" sz="1800" dirty="0"/>
                    </a:p>
                  </a:txBody>
                  <a:tcPr marT="45723" marB="45723" anchor="ctr"/>
                </a:tc>
                <a:tc>
                  <a:txBody>
                    <a:bodyPr/>
                    <a:lstStyle/>
                    <a:p>
                      <a:r>
                        <a:rPr lang="en-US" sz="1800"/>
                        <a:t>2NH</a:t>
                      </a:r>
                      <a:r>
                        <a:rPr lang="en-US" sz="1800" baseline="-25000"/>
                        <a:t>3</a:t>
                      </a:r>
                      <a:r>
                        <a:rPr lang="en-US" sz="1800"/>
                        <a:t> → N</a:t>
                      </a:r>
                      <a:r>
                        <a:rPr lang="en-US" sz="1800" baseline="-25000"/>
                        <a:t>2</a:t>
                      </a:r>
                      <a:r>
                        <a:rPr lang="en-US" sz="1800"/>
                        <a:t> + 6H</a:t>
                      </a:r>
                      <a:r>
                        <a:rPr lang="en-US" sz="1800" baseline="30000"/>
                        <a:t>+</a:t>
                      </a:r>
                      <a:r>
                        <a:rPr lang="en-US" sz="1800"/>
                        <a:t> + 6e</a:t>
                      </a:r>
                    </a:p>
                  </a:txBody>
                  <a:tcPr marT="45723" marB="45723" anchor="ctr"/>
                </a:tc>
              </a:tr>
              <a:tr h="370864">
                <a:tc>
                  <a:txBody>
                    <a:bodyPr/>
                    <a:lstStyle/>
                    <a:p>
                      <a:r>
                        <a:rPr lang="el-GR" sz="1800" dirty="0" err="1"/>
                        <a:t>Μεθανικό</a:t>
                      </a:r>
                      <a:r>
                        <a:rPr lang="el-GR" sz="1800" dirty="0"/>
                        <a:t> οξύ (</a:t>
                      </a:r>
                      <a:r>
                        <a:rPr lang="en-US" sz="1800" dirty="0"/>
                        <a:t>HCOOH)</a:t>
                      </a:r>
                    </a:p>
                  </a:txBody>
                  <a:tcPr marT="45723" marB="45723" anchor="ctr"/>
                </a:tc>
                <a:tc>
                  <a:txBody>
                    <a:bodyPr/>
                    <a:lstStyle/>
                    <a:p>
                      <a:r>
                        <a:rPr lang="en-US" sz="1800" dirty="0"/>
                        <a:t>CO</a:t>
                      </a:r>
                      <a:r>
                        <a:rPr lang="en-US" sz="1800" baseline="-25000" dirty="0"/>
                        <a:t>2</a:t>
                      </a:r>
                      <a:endParaRPr lang="en-US" sz="1800" dirty="0"/>
                    </a:p>
                  </a:txBody>
                  <a:tcPr marT="45723" marB="45723" anchor="ctr"/>
                </a:tc>
                <a:tc>
                  <a:txBody>
                    <a:bodyPr/>
                    <a:lstStyle/>
                    <a:p>
                      <a:r>
                        <a:rPr lang="en-US" sz="1800"/>
                        <a:t>HCOOH → CO</a:t>
                      </a:r>
                      <a:r>
                        <a:rPr lang="en-US" sz="1800" baseline="-25000"/>
                        <a:t>2</a:t>
                      </a:r>
                      <a:r>
                        <a:rPr lang="en-US" sz="1800"/>
                        <a:t> + 2H</a:t>
                      </a:r>
                      <a:r>
                        <a:rPr lang="en-US" sz="1800" baseline="30000"/>
                        <a:t>+</a:t>
                      </a:r>
                      <a:r>
                        <a:rPr lang="en-US" sz="1800"/>
                        <a:t> + 2e</a:t>
                      </a:r>
                    </a:p>
                  </a:txBody>
                  <a:tcPr marT="45723" marB="45723" anchor="ctr"/>
                </a:tc>
              </a:tr>
              <a:tr h="370864">
                <a:tc>
                  <a:txBody>
                    <a:bodyPr/>
                    <a:lstStyle/>
                    <a:p>
                      <a:r>
                        <a:rPr lang="el-GR" sz="1800" dirty="0"/>
                        <a:t>1°ταγείς αλκοόλες (</a:t>
                      </a:r>
                      <a:r>
                        <a:rPr lang="en-US" sz="1800" dirty="0"/>
                        <a:t>RCH</a:t>
                      </a:r>
                      <a:r>
                        <a:rPr lang="en-US" sz="1800" baseline="-25000" dirty="0"/>
                        <a:t>2</a:t>
                      </a:r>
                      <a:r>
                        <a:rPr lang="en-US" sz="1800" dirty="0"/>
                        <a:t>OH</a:t>
                      </a:r>
                      <a:r>
                        <a:rPr lang="en-US" sz="1800" dirty="0" smtClean="0"/>
                        <a:t>)</a:t>
                      </a:r>
                      <a:endParaRPr lang="en-US" sz="1800" dirty="0"/>
                    </a:p>
                  </a:txBody>
                  <a:tcPr marT="45723" marB="45723" anchor="ctr"/>
                </a:tc>
                <a:tc>
                  <a:txBody>
                    <a:bodyPr/>
                    <a:lstStyle/>
                    <a:p>
                      <a:r>
                        <a:rPr lang="en-US" sz="1800" dirty="0"/>
                        <a:t>RCH=O</a:t>
                      </a:r>
                    </a:p>
                  </a:txBody>
                  <a:tcPr marT="45723" marB="45723" anchor="ctr"/>
                </a:tc>
                <a:tc>
                  <a:txBody>
                    <a:bodyPr/>
                    <a:lstStyle/>
                    <a:p>
                      <a:r>
                        <a:rPr lang="en-US" sz="1800"/>
                        <a:t>RCH</a:t>
                      </a:r>
                      <a:r>
                        <a:rPr lang="en-US" sz="1800" baseline="-25000"/>
                        <a:t>2</a:t>
                      </a:r>
                      <a:r>
                        <a:rPr lang="en-US" sz="1800"/>
                        <a:t>OH → RCH=O + 2H</a:t>
                      </a:r>
                      <a:r>
                        <a:rPr lang="en-US" sz="1800" baseline="30000"/>
                        <a:t>+</a:t>
                      </a:r>
                      <a:r>
                        <a:rPr lang="en-US" sz="1800"/>
                        <a:t> + 2e</a:t>
                      </a:r>
                    </a:p>
                  </a:txBody>
                  <a:tcPr marT="45723" marB="45723" anchor="ctr"/>
                </a:tc>
              </a:tr>
              <a:tr h="370864">
                <a:tc>
                  <a:txBody>
                    <a:bodyPr/>
                    <a:lstStyle/>
                    <a:p>
                      <a:r>
                        <a:rPr lang="el-GR" sz="1800" dirty="0"/>
                        <a:t>1°ταγείς αλκοόλες (</a:t>
                      </a:r>
                      <a:r>
                        <a:rPr lang="en-US" sz="1800" dirty="0"/>
                        <a:t>RCH</a:t>
                      </a:r>
                      <a:r>
                        <a:rPr lang="en-US" sz="1800" baseline="-25000" dirty="0"/>
                        <a:t>2</a:t>
                      </a:r>
                      <a:r>
                        <a:rPr lang="en-US" sz="1800" dirty="0"/>
                        <a:t>OH</a:t>
                      </a:r>
                      <a:r>
                        <a:rPr lang="en-US" sz="1800" dirty="0" smtClean="0"/>
                        <a:t>)</a:t>
                      </a:r>
                      <a:endParaRPr lang="en-US" sz="1800" dirty="0"/>
                    </a:p>
                  </a:txBody>
                  <a:tcPr marT="45723" marB="45723" anchor="ctr"/>
                </a:tc>
                <a:tc>
                  <a:txBody>
                    <a:bodyPr/>
                    <a:lstStyle/>
                    <a:p>
                      <a:r>
                        <a:rPr lang="en-US" sz="1800"/>
                        <a:t>RCOOH</a:t>
                      </a:r>
                    </a:p>
                  </a:txBody>
                  <a:tcPr marT="45723" marB="45723" anchor="ctr"/>
                </a:tc>
                <a:tc>
                  <a:txBody>
                    <a:bodyPr/>
                    <a:lstStyle/>
                    <a:p>
                      <a:r>
                        <a:rPr lang="pt-BR" sz="1800" dirty="0"/>
                        <a:t>RCH</a:t>
                      </a:r>
                      <a:r>
                        <a:rPr lang="pt-BR" sz="1800" baseline="-25000" dirty="0"/>
                        <a:t>2</a:t>
                      </a:r>
                      <a:r>
                        <a:rPr lang="pt-BR" sz="1800" dirty="0"/>
                        <a:t>OH + H</a:t>
                      </a:r>
                      <a:r>
                        <a:rPr lang="pt-BR" sz="1800" baseline="-25000" dirty="0"/>
                        <a:t>2</a:t>
                      </a:r>
                      <a:r>
                        <a:rPr lang="pt-BR" sz="1800" dirty="0"/>
                        <a:t>O → RCOOH + 4H</a:t>
                      </a:r>
                      <a:r>
                        <a:rPr lang="pt-BR" sz="1800" baseline="30000" dirty="0"/>
                        <a:t>+</a:t>
                      </a:r>
                      <a:r>
                        <a:rPr lang="pt-BR" sz="1800" dirty="0"/>
                        <a:t> + 4e</a:t>
                      </a:r>
                    </a:p>
                  </a:txBody>
                  <a:tcPr marT="45723" marB="45723" anchor="ctr"/>
                </a:tc>
              </a:tr>
              <a:tr h="370864">
                <a:tc>
                  <a:txBody>
                    <a:bodyPr/>
                    <a:lstStyle/>
                    <a:p>
                      <a:r>
                        <a:rPr lang="el-GR" sz="1800" dirty="0" err="1" smtClean="0"/>
                        <a:t>Μεθανόλη</a:t>
                      </a:r>
                      <a:r>
                        <a:rPr lang="en-US" sz="1800" baseline="30000" dirty="0" smtClean="0"/>
                        <a:t> </a:t>
                      </a:r>
                      <a:r>
                        <a:rPr lang="el-GR" sz="1800" dirty="0" smtClean="0"/>
                        <a:t>(</a:t>
                      </a:r>
                      <a:r>
                        <a:rPr lang="en-US" sz="1800" dirty="0"/>
                        <a:t>CH</a:t>
                      </a:r>
                      <a:r>
                        <a:rPr lang="en-US" sz="1800" baseline="-25000" dirty="0"/>
                        <a:t>3</a:t>
                      </a:r>
                      <a:r>
                        <a:rPr lang="en-US" sz="1800" dirty="0"/>
                        <a:t>OH)</a:t>
                      </a:r>
                    </a:p>
                  </a:txBody>
                  <a:tcPr marT="45723" marB="45723" anchor="ctr"/>
                </a:tc>
                <a:tc>
                  <a:txBody>
                    <a:bodyPr/>
                    <a:lstStyle/>
                    <a:p>
                      <a:r>
                        <a:rPr lang="en-US" sz="1800"/>
                        <a:t>CO</a:t>
                      </a:r>
                      <a:r>
                        <a:rPr lang="en-US" sz="1800" baseline="-25000"/>
                        <a:t>2</a:t>
                      </a:r>
                      <a:endParaRPr lang="en-US" sz="1800"/>
                    </a:p>
                  </a:txBody>
                  <a:tcPr marT="45723" marB="45723" anchor="ctr"/>
                </a:tc>
                <a:tc>
                  <a:txBody>
                    <a:bodyPr/>
                    <a:lstStyle/>
                    <a:p>
                      <a:r>
                        <a:rPr lang="pt-BR" sz="1800" dirty="0"/>
                        <a:t>CH</a:t>
                      </a:r>
                      <a:r>
                        <a:rPr lang="pt-BR" sz="1800" baseline="-25000" dirty="0"/>
                        <a:t>3</a:t>
                      </a:r>
                      <a:r>
                        <a:rPr lang="pt-BR" sz="1800" dirty="0"/>
                        <a:t>OH + H</a:t>
                      </a:r>
                      <a:r>
                        <a:rPr lang="pt-BR" sz="1800" baseline="-25000" dirty="0"/>
                        <a:t>2</a:t>
                      </a:r>
                      <a:r>
                        <a:rPr lang="pt-BR" sz="1800" dirty="0"/>
                        <a:t>O → CO</a:t>
                      </a:r>
                      <a:r>
                        <a:rPr lang="pt-BR" sz="1800" baseline="-25000" dirty="0"/>
                        <a:t>2</a:t>
                      </a:r>
                      <a:r>
                        <a:rPr lang="pt-BR" sz="1800" dirty="0"/>
                        <a:t> + 6H</a:t>
                      </a:r>
                      <a:r>
                        <a:rPr lang="pt-BR" sz="1800" baseline="30000" dirty="0"/>
                        <a:t>+</a:t>
                      </a:r>
                      <a:r>
                        <a:rPr lang="pt-BR" sz="1800" dirty="0"/>
                        <a:t> + 6e</a:t>
                      </a:r>
                    </a:p>
                  </a:txBody>
                  <a:tcPr marT="45723" marB="45723" anchor="ctr"/>
                </a:tc>
              </a:tr>
              <a:tr h="370864">
                <a:tc>
                  <a:txBody>
                    <a:bodyPr/>
                    <a:lstStyle/>
                    <a:p>
                      <a:r>
                        <a:rPr lang="el-GR" sz="1800"/>
                        <a:t>2°ταγείς αλκοόλες (</a:t>
                      </a:r>
                      <a:r>
                        <a:rPr lang="en-US" sz="1800"/>
                        <a:t>R</a:t>
                      </a:r>
                      <a:r>
                        <a:rPr lang="en-US" sz="1800" baseline="-25000"/>
                        <a:t>2</a:t>
                      </a:r>
                      <a:r>
                        <a:rPr lang="en-US" sz="1800"/>
                        <a:t>C</a:t>
                      </a:r>
                      <a:r>
                        <a:rPr lang="el-GR" sz="1800"/>
                        <a:t>Η</a:t>
                      </a:r>
                      <a:r>
                        <a:rPr lang="en-US" sz="1800"/>
                        <a:t>OH)</a:t>
                      </a:r>
                    </a:p>
                  </a:txBody>
                  <a:tcPr marT="45723" marB="45723" anchor="ctr"/>
                </a:tc>
                <a:tc>
                  <a:txBody>
                    <a:bodyPr/>
                    <a:lstStyle/>
                    <a:p>
                      <a:r>
                        <a:rPr lang="en-US" sz="1800"/>
                        <a:t>R</a:t>
                      </a:r>
                      <a:r>
                        <a:rPr lang="en-US" sz="1800" baseline="-25000"/>
                        <a:t>2</a:t>
                      </a:r>
                      <a:r>
                        <a:rPr lang="en-US" sz="1800"/>
                        <a:t>C=O</a:t>
                      </a:r>
                    </a:p>
                  </a:txBody>
                  <a:tcPr marT="45723" marB="45723" anchor="ctr"/>
                </a:tc>
                <a:tc>
                  <a:txBody>
                    <a:bodyPr/>
                    <a:lstStyle/>
                    <a:p>
                      <a:r>
                        <a:rPr lang="en-US" sz="1800" dirty="0"/>
                        <a:t>R</a:t>
                      </a:r>
                      <a:r>
                        <a:rPr lang="en-US" sz="1800" baseline="-25000" dirty="0"/>
                        <a:t>2</a:t>
                      </a:r>
                      <a:r>
                        <a:rPr lang="en-US" sz="1800" dirty="0"/>
                        <a:t>CHOH → R</a:t>
                      </a:r>
                      <a:r>
                        <a:rPr lang="en-US" sz="1800" baseline="-25000" dirty="0"/>
                        <a:t>2</a:t>
                      </a:r>
                      <a:r>
                        <a:rPr lang="en-US" sz="1800" dirty="0"/>
                        <a:t>C=O + 2H</a:t>
                      </a:r>
                      <a:r>
                        <a:rPr lang="en-US" sz="1800" baseline="30000" dirty="0"/>
                        <a:t>+</a:t>
                      </a:r>
                      <a:r>
                        <a:rPr lang="en-US" sz="1800" dirty="0"/>
                        <a:t> + 2e</a:t>
                      </a:r>
                    </a:p>
                  </a:txBody>
                  <a:tcPr marT="45723" marB="45723" anchor="ctr"/>
                </a:tc>
              </a:tr>
              <a:tr h="370864">
                <a:tc>
                  <a:txBody>
                    <a:bodyPr/>
                    <a:lstStyle/>
                    <a:p>
                      <a:r>
                        <a:rPr lang="el-GR" sz="1800" dirty="0" err="1"/>
                        <a:t>Αλδεύδες</a:t>
                      </a:r>
                      <a:r>
                        <a:rPr lang="el-GR" sz="1800" dirty="0"/>
                        <a:t> (</a:t>
                      </a:r>
                      <a:r>
                        <a:rPr lang="en-US" sz="1800" dirty="0"/>
                        <a:t>RCHO</a:t>
                      </a:r>
                      <a:r>
                        <a:rPr lang="en-US" sz="1800" dirty="0" smtClean="0"/>
                        <a:t>)</a:t>
                      </a:r>
                      <a:endParaRPr lang="en-US" sz="1800" dirty="0"/>
                    </a:p>
                  </a:txBody>
                  <a:tcPr marT="45723" marB="45723" anchor="ctr"/>
                </a:tc>
                <a:tc>
                  <a:txBody>
                    <a:bodyPr/>
                    <a:lstStyle/>
                    <a:p>
                      <a:r>
                        <a:rPr lang="en-US" sz="1800"/>
                        <a:t>RCOOH</a:t>
                      </a:r>
                    </a:p>
                  </a:txBody>
                  <a:tcPr marT="45723" marB="45723" anchor="ctr"/>
                </a:tc>
                <a:tc>
                  <a:txBody>
                    <a:bodyPr/>
                    <a:lstStyle/>
                    <a:p>
                      <a:r>
                        <a:rPr lang="pt-BR" sz="1800" dirty="0"/>
                        <a:t>RCHO + H</a:t>
                      </a:r>
                      <a:r>
                        <a:rPr lang="pt-BR" sz="1800" baseline="-25000" dirty="0"/>
                        <a:t>2</a:t>
                      </a:r>
                      <a:r>
                        <a:rPr lang="pt-BR" sz="1800" dirty="0"/>
                        <a:t>O → RCOOH + 2H</a:t>
                      </a:r>
                      <a:r>
                        <a:rPr lang="pt-BR" sz="1800" baseline="30000" dirty="0"/>
                        <a:t>+</a:t>
                      </a:r>
                      <a:r>
                        <a:rPr lang="pt-BR" sz="1800" dirty="0"/>
                        <a:t> + 2e</a:t>
                      </a:r>
                    </a:p>
                  </a:txBody>
                  <a:tcPr marT="45723" marB="45723" anchor="ctr"/>
                </a:tc>
              </a:tr>
              <a:tr h="370864">
                <a:tc>
                  <a:txBody>
                    <a:bodyPr/>
                    <a:lstStyle/>
                    <a:p>
                      <a:r>
                        <a:rPr lang="el-GR" sz="1800" dirty="0"/>
                        <a:t>Οξαλικό οξύ [(</a:t>
                      </a:r>
                      <a:r>
                        <a:rPr lang="en-US" sz="1800" dirty="0"/>
                        <a:t>COOH)</a:t>
                      </a:r>
                      <a:r>
                        <a:rPr lang="en-US" sz="1800" baseline="-25000" dirty="0"/>
                        <a:t>2</a:t>
                      </a:r>
                      <a:r>
                        <a:rPr lang="en-US" sz="1800" dirty="0"/>
                        <a:t>]</a:t>
                      </a:r>
                    </a:p>
                  </a:txBody>
                  <a:tcPr marT="45723" marB="45723" anchor="ctr"/>
                </a:tc>
                <a:tc>
                  <a:txBody>
                    <a:bodyPr/>
                    <a:lstStyle/>
                    <a:p>
                      <a:r>
                        <a:rPr lang="en-US" sz="1800"/>
                        <a:t>CO</a:t>
                      </a:r>
                      <a:r>
                        <a:rPr lang="en-US" sz="1800" baseline="-25000"/>
                        <a:t>2</a:t>
                      </a:r>
                      <a:endParaRPr lang="en-US" sz="1800"/>
                    </a:p>
                  </a:txBody>
                  <a:tcPr marT="45723" marB="45723" anchor="ctr"/>
                </a:tc>
                <a:tc>
                  <a:txBody>
                    <a:bodyPr/>
                    <a:lstStyle/>
                    <a:p>
                      <a:r>
                        <a:rPr lang="en-US" sz="1800" dirty="0"/>
                        <a:t>(COOH)</a:t>
                      </a:r>
                      <a:r>
                        <a:rPr lang="en-US" sz="1800" baseline="-25000" dirty="0"/>
                        <a:t>2</a:t>
                      </a:r>
                      <a:r>
                        <a:rPr lang="en-US" sz="1800" dirty="0"/>
                        <a:t> → 2CO</a:t>
                      </a:r>
                      <a:r>
                        <a:rPr lang="en-US" sz="1800" baseline="-25000" dirty="0"/>
                        <a:t>2</a:t>
                      </a:r>
                      <a:r>
                        <a:rPr lang="en-US" sz="1800" dirty="0"/>
                        <a:t> + 2H</a:t>
                      </a:r>
                      <a:r>
                        <a:rPr lang="en-US" sz="1800" baseline="30000" dirty="0"/>
                        <a:t>+</a:t>
                      </a:r>
                      <a:r>
                        <a:rPr lang="en-US" sz="1800" dirty="0"/>
                        <a:t> + 2e</a:t>
                      </a:r>
                    </a:p>
                  </a:txBody>
                  <a:tcPr marT="45723" marB="45723" anchor="ctr"/>
                </a:tc>
              </a:tr>
            </a:tbl>
          </a:graphicData>
        </a:graphic>
      </p:graphicFrame>
    </p:spTree>
    <p:extLst>
      <p:ext uri="{BB962C8B-B14F-4D97-AF65-F5344CB8AC3E}">
        <p14:creationId xmlns:p14="http://schemas.microsoft.com/office/powerpoint/2010/main" val="1457532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Οξειδοαναγωγικά</a:t>
            </a:r>
            <a:r>
              <a:rPr lang="el-GR" dirty="0"/>
              <a:t> ζεύγη</a:t>
            </a:r>
            <a:br>
              <a:rPr lang="el-GR" dirty="0"/>
            </a:br>
            <a:r>
              <a:rPr lang="el-GR" b="0" dirty="0"/>
              <a:t>(με βάση την οξειδωτική τους ισχύ</a:t>
            </a:r>
            <a:r>
              <a:rPr lang="el-GR" b="0" dirty="0" smtClean="0"/>
              <a:t>) </a:t>
            </a:r>
            <a:r>
              <a:rPr lang="el-GR" sz="3600" b="0" dirty="0" smtClean="0"/>
              <a:t>1/3</a:t>
            </a:r>
            <a:endParaRPr lang="el-GR" sz="3600" b="0" dirty="0"/>
          </a:p>
        </p:txBody>
      </p:sp>
      <mc:AlternateContent xmlns:mc="http://schemas.openxmlformats.org/markup-compatibility/2006" xmlns:a14="http://schemas.microsoft.com/office/drawing/2010/main">
        <mc:Choice Requires="a14">
          <p:graphicFrame>
            <p:nvGraphicFramePr>
              <p:cNvPr id="5" name="Group 168"/>
              <p:cNvGraphicFramePr>
                <a:graphicFrameLocks noGrp="1"/>
              </p:cNvGraphicFramePr>
              <p:nvPr>
                <p:extLst>
                  <p:ext uri="{D42A27DB-BD31-4B8C-83A1-F6EECF244321}">
                    <p14:modId xmlns:p14="http://schemas.microsoft.com/office/powerpoint/2010/main" val="2565327026"/>
                  </p:ext>
                </p:extLst>
              </p:nvPr>
            </p:nvGraphicFramePr>
            <p:xfrm>
              <a:off x="189856" y="1068742"/>
              <a:ext cx="8784976" cy="5703554"/>
            </p:xfrm>
            <a:graphic>
              <a:graphicData uri="http://schemas.openxmlformats.org/drawingml/2006/table">
                <a:tbl>
                  <a:tblPr/>
                  <a:tblGrid>
                    <a:gridCol w="1804811"/>
                    <a:gridCol w="2250155"/>
                    <a:gridCol w="1689960"/>
                    <a:gridCol w="1689958"/>
                    <a:gridCol w="1350092"/>
                  </a:tblGrid>
                  <a:tr h="4953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ΟΞΕΙΔΩΤΙΚΟ</a:t>
                          </a:r>
                          <a:endParaRPr kumimoji="0" lang="el-GR" altLang="el-GR" sz="1500" b="0" i="0" u="none" strike="noStrike" cap="none" normalizeH="0" baseline="0" dirty="0" smtClean="0">
                            <a:ln>
                              <a:noFill/>
                            </a:ln>
                            <a:solidFill>
                              <a:schemeClr val="tx1"/>
                            </a:solidFill>
                            <a:effectLst/>
                            <a:latin typeface="+mn-lt"/>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r>
                          <a:b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b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r>
                          <a:b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b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ΑΝΑΓΩΓΙΚΟ</a:t>
                          </a:r>
                          <a:endParaRPr kumimoji="0" lang="el-GR" altLang="el-GR" sz="1500" b="0" i="0" u="none" strike="noStrike" cap="none" normalizeH="0" baseline="0" smtClean="0">
                            <a:ln>
                              <a:noFill/>
                            </a:ln>
                            <a:solidFill>
                              <a:schemeClr val="tx1"/>
                            </a:solidFill>
                            <a:effectLst/>
                            <a:latin typeface="+mn-lt"/>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Ισχυρά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2F</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Ασθενή</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οξειδωτικά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S2O8</a:t>
                          </a:r>
                          <a:r>
                            <a:rPr kumimoji="0" lang="el-GR" altLang="el-GR" sz="1500" b="0" i="0" u="none" strike="noStrike" cap="none" normalizeH="0" baseline="3000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2SO4</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αναγωγικά</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H2O2 + 2H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MnO4</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+ 8H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+5e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Mn</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+ 4H2O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Au</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+3e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Au</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Cl2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2Cl</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Cr2O7</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+ 14H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+6e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2Cr</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+ 7H2O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O2 + 4H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+4e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Br2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2Br</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rowSpan="15">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000"/>
                            </a:lnSpc>
                            <a:spcBef>
                              <a:spcPct val="0"/>
                            </a:spcBef>
                            <a:spcAft>
                              <a:spcPts val="1000"/>
                            </a:spcAft>
                            <a:buClrTx/>
                            <a:buSzTx/>
                            <a:buFontTx/>
                            <a:buNone/>
                            <a:tabLst/>
                          </a:pPr>
                          <a:r>
                            <a:rPr kumimoji="0" lang="el-GR" altLang="el-GR" sz="1500" b="1" i="0" u="none" strike="noStrike" cap="none" normalizeH="0" baseline="0" smtClean="0">
                              <a:ln>
                                <a:noFill/>
                              </a:ln>
                              <a:solidFill>
                                <a:schemeClr val="tx1"/>
                              </a:solidFill>
                              <a:effectLst/>
                              <a:latin typeface="+mn-lt"/>
                            </a:rPr>
                            <a:t>Αύξηση οξειδωτικής ισχύος</a:t>
                          </a:r>
                          <a:endParaRPr kumimoji="0" lang="el-GR" altLang="el-GR" sz="1500" b="1" i="0" u="none" strike="noStrike" cap="none" normalizeH="0" baseline="0" smtClean="0">
                            <a:ln>
                              <a:noFill/>
                            </a:ln>
                            <a:solidFill>
                              <a:srgbClr val="000000"/>
                            </a:solidFill>
                            <a:effectLst/>
                            <a:latin typeface="+mn-lt"/>
                            <a:cs typeface="Times New Roman" panose="02020603050405020304" pitchFamily="18" charset="0"/>
                          </a:endParaRPr>
                        </a:p>
                        <a:p>
                          <a:pPr marL="0" marR="0" lvl="0" indent="0" algn="ctr" defTabSz="914400" rtl="0" eaLnBrk="1" fontAlgn="base" latinLnBrk="0" hangingPunct="1">
                            <a:lnSpc>
                              <a:spcPts val="1000"/>
                            </a:lnSpc>
                            <a:spcBef>
                              <a:spcPct val="0"/>
                            </a:spcBef>
                            <a:spcAft>
                              <a:spcPts val="1000"/>
                            </a:spcAft>
                            <a:buClrTx/>
                            <a:buSzTx/>
                            <a:buFontTx/>
                            <a:buNone/>
                            <a:tabLst/>
                          </a:pP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NO3</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+ 3e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NO + 2H2O</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5">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chemeClr val="tx1"/>
                              </a:solidFill>
                              <a:effectLst/>
                              <a:latin typeface="+mn-lt"/>
                            </a:rPr>
                            <a:t>Αύξηση αναγωγικής ισχύος</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NO3</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NO2 + 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Ag+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Ανάγεται</a:t>
                          </a:r>
                          <a:endParaRPr kumimoji="0" lang="el-GR"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Ag</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l-GR" altLang="el-GR" sz="4000" b="0" i="1" u="none" strike="noStrike" cap="none" normalizeH="0" baseline="0" dirty="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14:m>
                            <m:oMathPara xmlns:m="http://schemas.openxmlformats.org/officeDocument/2006/math">
                              <m:oMathParaPr>
                                <m:jc m:val="center"/>
                              </m:oMathParaPr>
                              <m:oMath xmlns:m="http://schemas.openxmlformats.org/officeDocument/2006/math">
                                <m:r>
                                  <a:rPr kumimoji="0" lang="en-US" altLang="el-GR" sz="40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l-GR" sz="40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O2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H2O2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I2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2I</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Cu</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Οξειδώνεται</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Cu</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SO4</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SO3</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 H2O</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Pb</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Pb</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Sn</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Sn</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Fe</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2CO2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(COOH)2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Zn2+ + 2e-</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Zn</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0">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 + 2OH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Mg</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Mg</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Na</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Na</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Ca</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Ca</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Ασθενή</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K</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K</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Ισχυρά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οξειδωτικά</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Li</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Li</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αναγωγικά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Choice>
        <mc:Fallback xmlns="">
          <p:graphicFrame>
            <p:nvGraphicFramePr>
              <p:cNvPr id="5" name="Group 168"/>
              <p:cNvGraphicFramePr>
                <a:graphicFrameLocks noGrp="1"/>
              </p:cNvGraphicFramePr>
              <p:nvPr>
                <p:extLst>
                  <p:ext uri="{D42A27DB-BD31-4B8C-83A1-F6EECF244321}">
                    <p14:modId xmlns:p14="http://schemas.microsoft.com/office/powerpoint/2010/main" val="2565327026"/>
                  </p:ext>
                </p:extLst>
              </p:nvPr>
            </p:nvGraphicFramePr>
            <p:xfrm>
              <a:off x="189856" y="1068742"/>
              <a:ext cx="8784976" cy="5727938"/>
            </p:xfrm>
            <a:graphic>
              <a:graphicData uri="http://schemas.openxmlformats.org/drawingml/2006/table">
                <a:tbl>
                  <a:tblPr/>
                  <a:tblGrid>
                    <a:gridCol w="1804811"/>
                    <a:gridCol w="2250155"/>
                    <a:gridCol w="1689960"/>
                    <a:gridCol w="1689958"/>
                    <a:gridCol w="1350092"/>
                  </a:tblGrid>
                  <a:tr h="4953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ΟΞΕΙΔΩΤΙΚΟ</a:t>
                          </a:r>
                          <a:endParaRPr kumimoji="0" lang="el-GR" altLang="el-GR" sz="1500" b="0" i="0" u="none" strike="noStrike" cap="none" normalizeH="0" baseline="0" dirty="0" smtClean="0">
                            <a:ln>
                              <a:noFill/>
                            </a:ln>
                            <a:solidFill>
                              <a:schemeClr val="tx1"/>
                            </a:solidFill>
                            <a:effectLst/>
                            <a:latin typeface="+mn-lt"/>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r>
                          <a:b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b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r>
                          <a:b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b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ΑΝΑΓΩΓΙΚΟ</a:t>
                          </a:r>
                          <a:endParaRPr kumimoji="0" lang="el-GR" altLang="el-GR" sz="1500" b="0" i="0" u="none" strike="noStrike" cap="none" normalizeH="0" baseline="0" smtClean="0">
                            <a:ln>
                              <a:noFill/>
                            </a:ln>
                            <a:solidFill>
                              <a:schemeClr val="tx1"/>
                            </a:solidFill>
                            <a:effectLst/>
                            <a:latin typeface="+mn-lt"/>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Ισχυρά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2F</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Ασθενή</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οξειδωτικά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S2O8</a:t>
                          </a:r>
                          <a:r>
                            <a:rPr kumimoji="0" lang="el-GR" altLang="el-GR" sz="1500" b="0" i="0" u="none" strike="noStrike" cap="none" normalizeH="0" baseline="3000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2SO4</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αναγωγικά</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H2O2 + 2H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MnO4</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+ 8H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+5e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Mn</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+ 4H2O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Au</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+3e</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Au</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Cl2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2Cl</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Cr2O7</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+ 14H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+6e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2Cr</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+ 7H2O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O2 + 4H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+4e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Br2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2Br</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rowSpan="15">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000"/>
                            </a:lnSpc>
                            <a:spcBef>
                              <a:spcPct val="0"/>
                            </a:spcBef>
                            <a:spcAft>
                              <a:spcPts val="1000"/>
                            </a:spcAft>
                            <a:buClrTx/>
                            <a:buSzTx/>
                            <a:buFontTx/>
                            <a:buNone/>
                            <a:tabLst/>
                          </a:pPr>
                          <a:r>
                            <a:rPr kumimoji="0" lang="el-GR" altLang="el-GR" sz="1500" b="1" i="0" u="none" strike="noStrike" cap="none" normalizeH="0" baseline="0" smtClean="0">
                              <a:ln>
                                <a:noFill/>
                              </a:ln>
                              <a:solidFill>
                                <a:schemeClr val="tx1"/>
                              </a:solidFill>
                              <a:effectLst/>
                              <a:latin typeface="+mn-lt"/>
                            </a:rPr>
                            <a:t>Αύξηση οξειδωτικής ισχύος</a:t>
                          </a:r>
                          <a:endParaRPr kumimoji="0" lang="el-GR" altLang="el-GR" sz="1500" b="1" i="0" u="none" strike="noStrike" cap="none" normalizeH="0" baseline="0" smtClean="0">
                            <a:ln>
                              <a:noFill/>
                            </a:ln>
                            <a:solidFill>
                              <a:srgbClr val="000000"/>
                            </a:solidFill>
                            <a:effectLst/>
                            <a:latin typeface="+mn-lt"/>
                            <a:cs typeface="Times New Roman" panose="02020603050405020304" pitchFamily="18" charset="0"/>
                          </a:endParaRPr>
                        </a:p>
                        <a:p>
                          <a:pPr marL="0" marR="0" lvl="0" indent="0" algn="ctr" defTabSz="914400" rtl="0" eaLnBrk="1" fontAlgn="base" latinLnBrk="0" hangingPunct="1">
                            <a:lnSpc>
                              <a:spcPts val="1000"/>
                            </a:lnSpc>
                            <a:spcBef>
                              <a:spcPct val="0"/>
                            </a:spcBef>
                            <a:spcAft>
                              <a:spcPts val="1000"/>
                            </a:spcAft>
                            <a:buClrTx/>
                            <a:buSzTx/>
                            <a:buFontTx/>
                            <a:buNone/>
                            <a:tabLst/>
                          </a:pP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NO3</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+ 4H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+ 3e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dirty="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NO + 2H2O</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5">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chemeClr val="tx1"/>
                              </a:solidFill>
                              <a:effectLst/>
                              <a:latin typeface="+mn-lt"/>
                            </a:rPr>
                            <a:t>Αύξηση αναγωγικής ισχύος</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200"/>
                            </a:lnSpc>
                            <a:spcBef>
                              <a:spcPct val="0"/>
                            </a:spcBef>
                            <a:spcAft>
                              <a:spcPts val="1000"/>
                            </a:spcAft>
                            <a:buClrTx/>
                            <a:buSzTx/>
                            <a:buFontTx/>
                            <a:buNone/>
                            <a:tabLst/>
                          </a:pP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NO3</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NO2 + H2O</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Ag+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Ανάγεται</a:t>
                          </a:r>
                          <a:endParaRPr kumimoji="0" lang="el-GR"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Ag</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3+</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endParaRPr lang="el-GR"/>
                        </a:p>
                      </a:txBody>
                      <a:tcPr marL="12602" marR="12602" marT="12602" marB="126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241516" t="-451042" r="-180866" b="-448958"/>
                          </a:stretch>
                        </a:blip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O2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H2O2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228796">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I2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2I</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89796">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Cu</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Οξειδώνεται</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Cu</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SO4</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SO3</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 + H2O</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Pb</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Pb</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Sn</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Sn</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Fe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Fe</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2CO2 + 2H</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 </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(COOH)2</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Zn2+ + 2e-</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Zn</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89796">
                    <a:tc vMerge="1">
                      <a:txBody>
                        <a:bodyPr/>
                        <a:lstStyle/>
                        <a:p>
                          <a:endParaRPr lang="el-GR"/>
                        </a:p>
                      </a:txBody>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2H2O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H2 + 2OH</a:t>
                          </a:r>
                          <a:r>
                            <a:rPr kumimoji="0" lang="el-GR" altLang="el-GR" sz="1500" b="0" i="0" u="none" strike="noStrike" cap="none" normalizeH="0" baseline="0" dirty="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Mg</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Mg</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Na</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Na</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Ca</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2+</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+ 2e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err="1" smtClean="0">
                              <a:ln>
                                <a:noFill/>
                              </a:ln>
                              <a:solidFill>
                                <a:srgbClr val="000000"/>
                              </a:solidFill>
                              <a:effectLst/>
                              <a:latin typeface="+mn-lt"/>
                              <a:cs typeface="Times New Roman" panose="02020603050405020304" pitchFamily="18" charset="0"/>
                            </a:rPr>
                            <a:t>Ca</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Ασθενή</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K</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dirty="0" smtClean="0">
                              <a:ln>
                                <a:noFill/>
                              </a:ln>
                              <a:solidFill>
                                <a:srgbClr val="000000"/>
                              </a:solidFill>
                              <a:effectLst/>
                              <a:latin typeface="+mn-lt"/>
                              <a:cs typeface="Times New Roman" panose="02020603050405020304" pitchFamily="18" charset="0"/>
                            </a:rPr>
                            <a:t>K</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Ισχυρά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04">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smtClean="0">
                              <a:ln>
                                <a:noFill/>
                              </a:ln>
                              <a:solidFill>
                                <a:srgbClr val="000000"/>
                              </a:solidFill>
                              <a:effectLst/>
                              <a:latin typeface="+mn-lt"/>
                              <a:cs typeface="Times New Roman" panose="02020603050405020304" pitchFamily="18" charset="0"/>
                            </a:rPr>
                            <a:t>οξειδωτικά</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Li</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 + e</a:t>
                          </a:r>
                          <a:r>
                            <a:rPr kumimoji="0" lang="el-GR" altLang="el-GR" sz="1500" b="0" i="0" u="none" strike="noStrike" cap="none" normalizeH="0" baseline="0" smtClean="0">
                              <a:ln>
                                <a:noFill/>
                              </a:ln>
                              <a:solidFill>
                                <a:srgbClr val="FF0000"/>
                              </a:solidFill>
                              <a:effectLst/>
                              <a:latin typeface="+mn-lt"/>
                              <a:cs typeface="Times New Roman" panose="02020603050405020304" pitchFamily="18" charset="0"/>
                            </a:rPr>
                            <a:t>-</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endParaRPr kumimoji="0" lang="en-US" altLang="el-GR" sz="1500" b="0" i="0" u="none" strike="noStrike" cap="none" normalizeH="0" baseline="0" smtClean="0">
                            <a:ln>
                              <a:noFill/>
                            </a:ln>
                            <a:solidFill>
                              <a:srgbClr val="000000"/>
                            </a:solidFill>
                            <a:effectLst/>
                            <a:latin typeface="+mn-lt"/>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ts val="1200"/>
                            </a:lnSpc>
                            <a:spcBef>
                              <a:spcPct val="0"/>
                            </a:spcBef>
                            <a:spcAft>
                              <a:spcPts val="1000"/>
                            </a:spcAft>
                            <a:buClrTx/>
                            <a:buSzTx/>
                            <a:buFontTx/>
                            <a:buNone/>
                            <a:tabLst/>
                          </a:pPr>
                          <a:r>
                            <a:rPr kumimoji="0" lang="el-GR" altLang="el-GR" sz="1500" b="0" i="0" u="none" strike="noStrike" cap="none" normalizeH="0" baseline="0" smtClean="0">
                              <a:ln>
                                <a:noFill/>
                              </a:ln>
                              <a:solidFill>
                                <a:srgbClr val="000000"/>
                              </a:solidFill>
                              <a:effectLst/>
                              <a:latin typeface="+mn-lt"/>
                              <a:cs typeface="Times New Roman" panose="02020603050405020304" pitchFamily="18" charset="0"/>
                            </a:rPr>
                            <a:t>Li</a:t>
                          </a:r>
                          <a:endParaRPr kumimoji="0" lang="el-GR" altLang="el-GR" sz="1500" b="0"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ts val="1200"/>
                            </a:lnSpc>
                            <a:spcBef>
                              <a:spcPct val="0"/>
                            </a:spcBef>
                            <a:spcAft>
                              <a:spcPts val="1000"/>
                            </a:spcAft>
                            <a:buClrTx/>
                            <a:buSzTx/>
                            <a:buFontTx/>
                            <a:buNone/>
                            <a:tabLst/>
                          </a:pPr>
                          <a:r>
                            <a:rPr kumimoji="0" lang="el-GR" altLang="el-GR" sz="1500" b="1" i="0" u="none" strike="noStrike" cap="none" normalizeH="0" baseline="0" dirty="0" smtClean="0">
                              <a:ln>
                                <a:noFill/>
                              </a:ln>
                              <a:solidFill>
                                <a:srgbClr val="000000"/>
                              </a:solidFill>
                              <a:effectLst/>
                              <a:latin typeface="+mn-lt"/>
                              <a:cs typeface="Times New Roman" panose="02020603050405020304" pitchFamily="18" charset="0"/>
                            </a:rPr>
                            <a:t>αναγωγικά</a:t>
                          </a:r>
                          <a:endParaRPr kumimoji="0" lang="el-GR" altLang="el-GR" sz="15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txBody>
                      <a:tcPr marL="12602" marR="12602" marT="12602" marB="126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p:sp>
        <p:nvSpPr>
          <p:cNvPr id="7" name="Βέλος προς τα κάτω 6"/>
          <p:cNvSpPr/>
          <p:nvPr/>
        </p:nvSpPr>
        <p:spPr>
          <a:xfrm>
            <a:off x="8244408" y="3933056"/>
            <a:ext cx="288032" cy="1224136"/>
          </a:xfrm>
          <a:prstGeom prst="downArrow">
            <a:avLst/>
          </a:prstGeom>
          <a:solidFill>
            <a:srgbClr val="188239"/>
          </a:solidFill>
          <a:ln>
            <a:solidFill>
              <a:srgbClr val="1882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προς τα κάτω 7"/>
          <p:cNvSpPr/>
          <p:nvPr/>
        </p:nvSpPr>
        <p:spPr>
          <a:xfrm rot="10800000">
            <a:off x="899592" y="3932711"/>
            <a:ext cx="288032" cy="1224136"/>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0434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Οξειδοαναγωγικά</a:t>
            </a:r>
            <a:r>
              <a:rPr lang="el-GR" dirty="0"/>
              <a:t> ζεύγη</a:t>
            </a:r>
            <a:br>
              <a:rPr lang="el-GR" dirty="0"/>
            </a:br>
            <a:r>
              <a:rPr lang="el-GR" b="0" dirty="0"/>
              <a:t>(με βάση την οξειδωτική τους ισχύ) </a:t>
            </a:r>
            <a:r>
              <a:rPr lang="el-GR" sz="3600" b="0" dirty="0" smtClean="0"/>
              <a:t>2/3</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Όταν το οξειδωτικό ή το αναγωγικό σώμα είναι ισχυρός ηλεκτρολύτης, γράφεται με την πραγματική μορφή που βρίσκεται στο διάλυμα, δηλαδή με τη μορφή ιόντων. Ένα απ’ αυτά αποτελεί το δραστικό ιόν με το οποίο και εκφράζεται η οξειδωτική ή αναγωγική δράση του </a:t>
            </a:r>
            <a:r>
              <a:rPr lang="el-GR" dirty="0" smtClean="0"/>
              <a:t>ηλεκτρολύτη.</a:t>
            </a:r>
          </a:p>
          <a:p>
            <a:r>
              <a:rPr lang="el-GR" dirty="0" smtClean="0"/>
              <a:t>Ποιο </a:t>
            </a:r>
            <a:r>
              <a:rPr lang="el-GR" dirty="0"/>
              <a:t>απ’ αυτά θα αποτελέσει το δραστικό ιόν εξαρτάται από την οξειδωτική και αναγωγική ισχύ των </a:t>
            </a:r>
            <a:r>
              <a:rPr lang="el-GR" dirty="0" err="1"/>
              <a:t>ημιστοιχείων</a:t>
            </a:r>
            <a:r>
              <a:rPr lang="el-GR" dirty="0"/>
              <a:t> των αντίστοιχων </a:t>
            </a:r>
            <a:r>
              <a:rPr lang="el-GR" dirty="0" err="1"/>
              <a:t>οξειδοαναγωγικών</a:t>
            </a:r>
            <a:r>
              <a:rPr lang="el-GR" dirty="0"/>
              <a:t> ζευγών τους.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2451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2/11</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altLang="el-GR" sz="2800" b="1" dirty="0"/>
              <a:t>Αναπνοή</a:t>
            </a:r>
            <a:endParaRPr lang="en-US" altLang="el-GR" sz="2800" b="1" dirty="0"/>
          </a:p>
          <a:p>
            <a:pPr>
              <a:buFontTx/>
              <a:buNone/>
            </a:pPr>
            <a:r>
              <a:rPr lang="el-GR" altLang="el-GR" b="1" dirty="0" smtClean="0">
                <a:sym typeface="Wingdings" panose="05000000000000000000" pitchFamily="2" charset="2"/>
              </a:rPr>
              <a:t>Η </a:t>
            </a:r>
            <a:r>
              <a:rPr lang="el-GR" altLang="el-GR" b="1" dirty="0">
                <a:sym typeface="Wingdings" panose="05000000000000000000" pitchFamily="2" charset="2"/>
              </a:rPr>
              <a:t>κυτταρική αναπνοή </a:t>
            </a:r>
            <a:r>
              <a:rPr lang="el-GR" altLang="el-GR" dirty="0">
                <a:sym typeface="Wingdings" panose="05000000000000000000" pitchFamily="2" charset="2"/>
              </a:rPr>
              <a:t>συνίσταται στην οξείδωση της γλυκόζης </a:t>
            </a:r>
            <a:r>
              <a:rPr lang="en-US" altLang="el-GR" dirty="0"/>
              <a:t>(C</a:t>
            </a:r>
            <a:r>
              <a:rPr lang="en-US" altLang="el-GR" baseline="-25000" dirty="0"/>
              <a:t>6</a:t>
            </a:r>
            <a:r>
              <a:rPr lang="en-US" altLang="el-GR" dirty="0"/>
              <a:t>H</a:t>
            </a:r>
            <a:r>
              <a:rPr lang="en-US" altLang="el-GR" baseline="-25000" dirty="0"/>
              <a:t>12</a:t>
            </a:r>
            <a:r>
              <a:rPr lang="en-US" altLang="el-GR" dirty="0"/>
              <a:t>O</a:t>
            </a:r>
            <a:r>
              <a:rPr lang="en-US" altLang="el-GR" baseline="-25000" dirty="0"/>
              <a:t>6</a:t>
            </a:r>
            <a:r>
              <a:rPr lang="en-US" altLang="el-GR" dirty="0"/>
              <a:t>)</a:t>
            </a:r>
            <a:r>
              <a:rPr lang="el-GR" altLang="el-GR" dirty="0"/>
              <a:t> σε </a:t>
            </a:r>
            <a:r>
              <a:rPr lang="en-US" altLang="el-GR" dirty="0"/>
              <a:t>CO</a:t>
            </a:r>
            <a:r>
              <a:rPr lang="en-US" altLang="el-GR" baseline="-25000" dirty="0"/>
              <a:t>2</a:t>
            </a:r>
            <a:r>
              <a:rPr lang="en-US" altLang="el-GR" dirty="0"/>
              <a:t> </a:t>
            </a:r>
            <a:r>
              <a:rPr lang="el-GR" altLang="el-GR" dirty="0"/>
              <a:t>και στην αναγωγή του </a:t>
            </a:r>
            <a:r>
              <a:rPr lang="en-US" altLang="el-GR" dirty="0"/>
              <a:t>O</a:t>
            </a:r>
            <a:r>
              <a:rPr lang="en-US" altLang="el-GR" baseline="-25000" dirty="0"/>
              <a:t>2 </a:t>
            </a:r>
            <a:r>
              <a:rPr lang="el-GR" altLang="el-GR" baseline="-25000" dirty="0"/>
              <a:t> </a:t>
            </a:r>
            <a:r>
              <a:rPr lang="el-GR" altLang="el-GR" dirty="0"/>
              <a:t>σε </a:t>
            </a:r>
            <a:r>
              <a:rPr lang="en-US" altLang="el-GR" dirty="0"/>
              <a:t>H</a:t>
            </a:r>
            <a:r>
              <a:rPr lang="en-US" altLang="el-GR" baseline="-25000" dirty="0"/>
              <a:t>2</a:t>
            </a:r>
            <a:r>
              <a:rPr lang="en-US" altLang="el-GR" dirty="0"/>
              <a:t>O </a:t>
            </a:r>
            <a:endParaRPr lang="el-GR" altLang="el-GR" dirty="0"/>
          </a:p>
          <a:p>
            <a:pPr algn="ctr">
              <a:buFontTx/>
              <a:buNone/>
            </a:pPr>
            <a:r>
              <a:rPr lang="en-US" altLang="el-GR" dirty="0"/>
              <a:t>C</a:t>
            </a:r>
            <a:r>
              <a:rPr lang="en-US" altLang="el-GR" baseline="-25000" dirty="0"/>
              <a:t>6</a:t>
            </a:r>
            <a:r>
              <a:rPr lang="en-US" altLang="el-GR" dirty="0"/>
              <a:t>H</a:t>
            </a:r>
            <a:r>
              <a:rPr lang="en-US" altLang="el-GR" baseline="-25000" dirty="0"/>
              <a:t>12</a:t>
            </a:r>
            <a:r>
              <a:rPr lang="en-US" altLang="el-GR" dirty="0"/>
              <a:t>O</a:t>
            </a:r>
            <a:r>
              <a:rPr lang="en-US" altLang="el-GR" baseline="-25000" dirty="0"/>
              <a:t>6</a:t>
            </a:r>
            <a:r>
              <a:rPr lang="en-US" altLang="el-GR" dirty="0"/>
              <a:t> + 6O</a:t>
            </a:r>
            <a:r>
              <a:rPr lang="en-US" altLang="el-GR" baseline="-25000" dirty="0"/>
              <a:t>2</a:t>
            </a:r>
            <a:r>
              <a:rPr lang="en-US" altLang="el-GR" dirty="0"/>
              <a:t> → 6CO</a:t>
            </a:r>
            <a:r>
              <a:rPr lang="en-US" altLang="el-GR" baseline="-25000" dirty="0"/>
              <a:t>2</a:t>
            </a:r>
            <a:r>
              <a:rPr lang="en-US" altLang="el-GR" dirty="0"/>
              <a:t> + 6H</a:t>
            </a:r>
            <a:r>
              <a:rPr lang="en-US" altLang="el-GR" baseline="-25000" dirty="0"/>
              <a:t>2</a:t>
            </a:r>
            <a:r>
              <a:rPr lang="en-US" altLang="el-GR" dirty="0"/>
              <a:t>O</a:t>
            </a:r>
            <a:endParaRPr lang="el-GR" altLang="el-GR" dirty="0"/>
          </a:p>
          <a:p>
            <a:pPr algn="ctr">
              <a:buFontTx/>
              <a:buNone/>
            </a:pPr>
            <a:endParaRPr lang="el-GR" altLang="el-GR" sz="1600" dirty="0">
              <a:hlinkClick r:id="rId2" action="ppaction://hlinkfile" tooltip="Cellular respiration"/>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18056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Οξειδοαναγωγικά</a:t>
            </a:r>
            <a:r>
              <a:rPr lang="el-GR" dirty="0"/>
              <a:t> ζεύγη</a:t>
            </a:r>
            <a:br>
              <a:rPr lang="el-GR" dirty="0"/>
            </a:br>
            <a:r>
              <a:rPr lang="el-GR" b="0" dirty="0"/>
              <a:t>(με βάση την οξειδωτική τους ισχύ) </a:t>
            </a:r>
            <a:r>
              <a:rPr lang="el-GR" sz="3600" b="0" dirty="0" smtClean="0"/>
              <a:t>3/3</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altLang="el-GR" b="1" dirty="0">
                <a:solidFill>
                  <a:srgbClr val="820000"/>
                </a:solidFill>
              </a:rPr>
              <a:t>Παράδειγμα 1:</a:t>
            </a:r>
            <a:r>
              <a:rPr lang="el-GR" altLang="el-GR" dirty="0"/>
              <a:t/>
            </a:r>
            <a:br>
              <a:rPr lang="el-GR" altLang="el-GR" dirty="0"/>
            </a:br>
            <a:r>
              <a:rPr lang="el-GR" altLang="el-GR" dirty="0"/>
              <a:t>Στην περίπτωση που ο ηλεκτρολύτης είναι το KMnO</a:t>
            </a:r>
            <a:r>
              <a:rPr lang="el-GR" altLang="el-GR" baseline="-25000" dirty="0"/>
              <a:t>4</a:t>
            </a:r>
            <a:r>
              <a:rPr lang="el-GR" altLang="el-GR" dirty="0"/>
              <a:t> , μέσα στο διάλυμα εμφανίζονται τα ιόντα του δηλαδή Κ</a:t>
            </a:r>
            <a:r>
              <a:rPr lang="el-GR" altLang="el-GR" baseline="30000" dirty="0"/>
              <a:t>+</a:t>
            </a:r>
            <a:r>
              <a:rPr lang="el-GR" altLang="el-GR" dirty="0"/>
              <a:t>  και  MnO</a:t>
            </a:r>
            <a:r>
              <a:rPr lang="el-GR" altLang="el-GR" baseline="-25000" dirty="0"/>
              <a:t>4</a:t>
            </a:r>
            <a:r>
              <a:rPr lang="el-GR" altLang="el-GR" baseline="30000" dirty="0"/>
              <a:t>-</a:t>
            </a:r>
            <a:r>
              <a:rPr lang="el-GR" altLang="el-GR" dirty="0"/>
              <a:t>. Ποιο από τα δύο ιόντα όμως είναι το δραστικό ιόν που θα υποστεί την αναγωγή εκφράζοντας την οξειδωτική ισχύ του KMnO</a:t>
            </a:r>
            <a:r>
              <a:rPr lang="el-GR" altLang="el-GR" baseline="-25000" dirty="0"/>
              <a:t>4</a:t>
            </a:r>
            <a:r>
              <a:rPr lang="el-GR" altLang="el-GR" dirty="0"/>
              <a:t>; Κοιτάζοντας τον πίνακα με τη σειρά οξειδωτικής ισχύος των </a:t>
            </a:r>
            <a:r>
              <a:rPr lang="el-GR" altLang="el-GR" dirty="0" err="1"/>
              <a:t>οξειδοαναγωγικών</a:t>
            </a:r>
            <a:r>
              <a:rPr lang="el-GR" altLang="el-GR" dirty="0"/>
              <a:t> ζευγών, παρατηρούμε ότι η </a:t>
            </a:r>
            <a:r>
              <a:rPr lang="el-GR" altLang="el-GR" dirty="0" err="1"/>
              <a:t>ημιαντίδραση</a:t>
            </a:r>
            <a:r>
              <a:rPr lang="el-GR" altLang="el-GR" dirty="0"/>
              <a:t> αναγωγής του </a:t>
            </a:r>
            <a:r>
              <a:rPr lang="el-GR" altLang="el-GR" dirty="0" err="1"/>
              <a:t>οξειδοαναγωγικού</a:t>
            </a:r>
            <a:r>
              <a:rPr lang="el-GR" altLang="el-GR" dirty="0"/>
              <a:t> ζεύγους MnO</a:t>
            </a:r>
            <a:r>
              <a:rPr lang="el-GR" altLang="el-GR" baseline="-25000" dirty="0"/>
              <a:t>4</a:t>
            </a:r>
            <a:r>
              <a:rPr lang="el-GR" altLang="el-GR" baseline="30000" dirty="0"/>
              <a:t>-</a:t>
            </a:r>
            <a:r>
              <a:rPr lang="el-GR" altLang="el-GR" dirty="0"/>
              <a:t> / Mn</a:t>
            </a:r>
            <a:r>
              <a:rPr lang="el-GR" altLang="el-GR" baseline="30000" dirty="0"/>
              <a:t>2+</a:t>
            </a:r>
            <a:r>
              <a:rPr lang="el-GR" altLang="el-GR" dirty="0"/>
              <a:t>: </a:t>
            </a:r>
          </a:p>
          <a:p>
            <a:pPr marL="0" indent="0" algn="ctr">
              <a:buNone/>
            </a:pPr>
            <a:r>
              <a:rPr lang="el-GR" altLang="el-GR" b="1" dirty="0"/>
              <a:t>(MnO</a:t>
            </a:r>
            <a:r>
              <a:rPr lang="el-GR" altLang="el-GR" b="1" baseline="-25000" dirty="0"/>
              <a:t>4</a:t>
            </a:r>
            <a:r>
              <a:rPr lang="el-GR" altLang="el-GR" b="1" baseline="30000" dirty="0"/>
              <a:t>-</a:t>
            </a:r>
            <a:r>
              <a:rPr lang="el-GR" altLang="el-GR" b="1" dirty="0"/>
              <a:t> + 5e</a:t>
            </a:r>
            <a:r>
              <a:rPr lang="el-GR" altLang="el-GR" b="1" baseline="30000" dirty="0"/>
              <a:t>-</a:t>
            </a:r>
            <a:r>
              <a:rPr lang="el-GR" altLang="el-GR" b="1" dirty="0"/>
              <a:t> + 8H</a:t>
            </a:r>
            <a:r>
              <a:rPr lang="el-GR" altLang="el-GR" b="1" baseline="30000" dirty="0"/>
              <a:t>+</a:t>
            </a:r>
            <a:r>
              <a:rPr lang="el-GR" altLang="el-GR" b="1" dirty="0"/>
              <a:t>→ Mn</a:t>
            </a:r>
            <a:r>
              <a:rPr lang="el-GR" altLang="el-GR" b="1" baseline="30000" dirty="0"/>
              <a:t>2+</a:t>
            </a:r>
            <a:r>
              <a:rPr lang="el-GR" altLang="el-GR" b="1" dirty="0"/>
              <a:t> + 4H</a:t>
            </a:r>
            <a:r>
              <a:rPr lang="el-GR" altLang="el-GR" b="1" baseline="-25000" dirty="0"/>
              <a:t>2</a:t>
            </a:r>
            <a:r>
              <a:rPr lang="el-GR" altLang="el-GR" b="1" dirty="0"/>
              <a:t>O )</a:t>
            </a:r>
          </a:p>
          <a:p>
            <a:r>
              <a:rPr lang="el-GR" altLang="el-GR" dirty="0" smtClean="0"/>
              <a:t>Είναι </a:t>
            </a:r>
            <a:r>
              <a:rPr lang="el-GR" altLang="el-GR" dirty="0"/>
              <a:t>πιο μπροστά στην κλίμακα της οξειδωτικής ισχύος απ’ ότι η </a:t>
            </a:r>
            <a:r>
              <a:rPr lang="el-GR" altLang="el-GR" dirty="0" err="1"/>
              <a:t>ημιαντίδραση</a:t>
            </a:r>
            <a:r>
              <a:rPr lang="el-GR" altLang="el-GR" dirty="0"/>
              <a:t> αναγωγής του </a:t>
            </a:r>
            <a:r>
              <a:rPr lang="el-GR" altLang="el-GR" dirty="0" err="1"/>
              <a:t>οξειδοαναγωγικού</a:t>
            </a:r>
            <a:r>
              <a:rPr lang="el-GR" altLang="el-GR" dirty="0"/>
              <a:t> ζεύγους Κ / Κ</a:t>
            </a:r>
            <a:r>
              <a:rPr lang="el-GR" altLang="el-GR" baseline="30000" dirty="0"/>
              <a:t>+</a:t>
            </a:r>
            <a:r>
              <a:rPr lang="el-GR" altLang="el-GR" dirty="0"/>
              <a:t>: </a:t>
            </a:r>
          </a:p>
          <a:p>
            <a:pPr marL="0" indent="0" algn="ctr">
              <a:buNone/>
            </a:pPr>
            <a:r>
              <a:rPr lang="el-GR" altLang="el-GR" b="1" dirty="0"/>
              <a:t>(</a:t>
            </a:r>
            <a:r>
              <a:rPr lang="el-GR" altLang="el-GR" dirty="0"/>
              <a:t>Κ</a:t>
            </a:r>
            <a:r>
              <a:rPr lang="el-GR" altLang="el-GR" baseline="30000" dirty="0"/>
              <a:t>+</a:t>
            </a:r>
            <a:r>
              <a:rPr lang="el-GR" altLang="el-GR" b="1" dirty="0"/>
              <a:t> + e</a:t>
            </a:r>
            <a:r>
              <a:rPr lang="el-GR" altLang="el-GR" b="1" baseline="30000" dirty="0"/>
              <a:t>-</a:t>
            </a:r>
            <a:r>
              <a:rPr lang="el-GR" altLang="el-GR" b="1" dirty="0"/>
              <a:t> → K )</a:t>
            </a:r>
            <a:r>
              <a:rPr lang="el-GR" altLang="el-GR" dirty="0"/>
              <a:t> </a:t>
            </a:r>
          </a:p>
          <a:p>
            <a:r>
              <a:rPr lang="el-GR" altLang="el-GR" dirty="0" smtClean="0"/>
              <a:t>Πράγμα </a:t>
            </a:r>
            <a:r>
              <a:rPr lang="el-GR" altLang="el-GR" dirty="0"/>
              <a:t>που σημαίνει ότι το ιόν του MnO</a:t>
            </a:r>
            <a:r>
              <a:rPr lang="el-GR" altLang="el-GR" baseline="-25000" dirty="0"/>
              <a:t>4</a:t>
            </a:r>
            <a:r>
              <a:rPr lang="el-GR" altLang="el-GR" baseline="30000" dirty="0"/>
              <a:t>- </a:t>
            </a:r>
            <a:r>
              <a:rPr lang="el-GR" altLang="el-GR" dirty="0"/>
              <a:t>είναι πιο ισχυρό οξειδωτικό απ’ ότι το Κ</a:t>
            </a:r>
            <a:r>
              <a:rPr lang="el-GR" altLang="el-GR" baseline="30000" dirty="0"/>
              <a:t>+ </a:t>
            </a:r>
            <a:r>
              <a:rPr lang="el-GR" altLang="el-GR" dirty="0"/>
              <a:t>και άρα αυτό θα υποστεί την αναγωγή.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5" name="Ορθογώνιο 4"/>
          <p:cNvSpPr/>
          <p:nvPr/>
        </p:nvSpPr>
        <p:spPr>
          <a:xfrm>
            <a:off x="1943708" y="6112165"/>
            <a:ext cx="5256584" cy="369332"/>
          </a:xfrm>
          <a:prstGeom prst="rect">
            <a:avLst/>
          </a:prstGeom>
        </p:spPr>
        <p:txBody>
          <a:bodyPr wrap="square">
            <a:spAutoFit/>
          </a:bodyPr>
          <a:lstStyle/>
          <a:p>
            <a:pPr eaLnBrk="1" hangingPunct="1"/>
            <a:r>
              <a:rPr lang="en-US" altLang="el-GR" dirty="0">
                <a:hlinkClick r:id="rId3"/>
              </a:rPr>
              <a:t>http://www.gst-d2l.com/homework/OxNumTut.html</a:t>
            </a:r>
            <a:endParaRPr lang="el-GR" altLang="el-GR" dirty="0"/>
          </a:p>
        </p:txBody>
      </p:sp>
    </p:spTree>
    <p:extLst>
      <p:ext uri="{BB962C8B-B14F-4D97-AF65-F5344CB8AC3E}">
        <p14:creationId xmlns:p14="http://schemas.microsoft.com/office/powerpoint/2010/main" val="933421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a:t>
            </a:r>
            <a:r>
              <a:rPr lang="el-GR" dirty="0" smtClean="0"/>
              <a:t>οξειδοαναγωγής </a:t>
            </a:r>
            <a:r>
              <a:rPr lang="el-GR" sz="3200" b="0" dirty="0" smtClean="0"/>
              <a:t>1/7</a:t>
            </a:r>
            <a:endParaRPr lang="el-GR" sz="3200" b="0" dirty="0"/>
          </a:p>
        </p:txBody>
      </p:sp>
      <p:sp>
        <p:nvSpPr>
          <p:cNvPr id="3" name="Θέση περιεχομένου 2"/>
          <p:cNvSpPr>
            <a:spLocks noGrp="1"/>
          </p:cNvSpPr>
          <p:nvPr>
            <p:ph idx="1"/>
          </p:nvPr>
        </p:nvSpPr>
        <p:spPr/>
        <p:txBody>
          <a:bodyPr/>
          <a:lstStyle/>
          <a:p>
            <a:r>
              <a:rPr lang="el-GR" dirty="0"/>
              <a:t>Γράφουμε τις </a:t>
            </a:r>
            <a:r>
              <a:rPr lang="el-GR" dirty="0" err="1"/>
              <a:t>ημιαντιδράσεις</a:t>
            </a:r>
            <a:r>
              <a:rPr lang="el-GR" dirty="0"/>
              <a:t> οξείδωσης και αναγωγής.</a:t>
            </a:r>
          </a:p>
          <a:p>
            <a:r>
              <a:rPr lang="el-GR" dirty="0"/>
              <a:t>Εάν ο αριθμός ηλεκτρονίων δεν είναι ίδιος στις δύο </a:t>
            </a:r>
            <a:r>
              <a:rPr lang="el-GR" dirty="0" err="1"/>
              <a:t>ημιαντιδράσεις</a:t>
            </a:r>
            <a:r>
              <a:rPr lang="el-GR" dirty="0"/>
              <a:t>, η μία </a:t>
            </a:r>
            <a:r>
              <a:rPr lang="el-GR" dirty="0" err="1"/>
              <a:t>ημιαντίδραση</a:t>
            </a:r>
            <a:r>
              <a:rPr lang="el-GR" dirty="0"/>
              <a:t> ή και οι δύο </a:t>
            </a:r>
            <a:r>
              <a:rPr lang="el-GR" dirty="0" err="1"/>
              <a:t>ημιαντιδράσεις</a:t>
            </a:r>
            <a:r>
              <a:rPr lang="el-GR" dirty="0"/>
              <a:t> πρέπει να πολλαπλασιαστούν μ’ έναν κατάλληλο συντελεστή, έτσι ώστε ο αριθμός των ηλεκτρονίων να είναι ίδιος και στις δύο </a:t>
            </a:r>
            <a:r>
              <a:rPr lang="el-GR" dirty="0" err="1"/>
              <a:t>ημιαντιδράσεις</a:t>
            </a:r>
            <a:r>
              <a:rPr lang="el-GR" dirty="0"/>
              <a:t> ώστε να διαγράφονται τα ηλεκτρόνια όταν οι </a:t>
            </a:r>
            <a:r>
              <a:rPr lang="el-GR" dirty="0" err="1"/>
              <a:t>ημιαντιδράσεις</a:t>
            </a:r>
            <a:r>
              <a:rPr lang="el-GR" dirty="0"/>
              <a:t> προστεθούν.</a:t>
            </a:r>
          </a:p>
          <a:p>
            <a:r>
              <a:rPr lang="el-GR" dirty="0"/>
              <a:t>Προσθέτουμε τις δύο </a:t>
            </a:r>
            <a:r>
              <a:rPr lang="el-GR" dirty="0" err="1"/>
              <a:t>ημιαντιδράσεις</a:t>
            </a:r>
            <a:r>
              <a:rPr lang="el-GR" dirty="0"/>
              <a:t> οπότε απλοποιούνται τα ηλεκτρόνια και προκύπτει η συνολική αντίδραση.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699742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2/7</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altLang="el-GR" b="1" dirty="0">
                <a:solidFill>
                  <a:srgbClr val="820000"/>
                </a:solidFill>
              </a:rPr>
              <a:t>Παράδειγμα 1:</a:t>
            </a:r>
            <a:r>
              <a:rPr lang="el-GR" altLang="el-GR" dirty="0"/>
              <a:t/>
            </a:r>
            <a:br>
              <a:rPr lang="el-GR" altLang="el-GR" dirty="0"/>
            </a:br>
            <a:r>
              <a:rPr lang="el-GR" altLang="el-GR" b="1" dirty="0"/>
              <a:t>Να γραφεί η εξίσωση της αντίδρασης οξείδωσης του SO2 από Cr2O72- σε όξινο περιβάλλον.</a:t>
            </a:r>
            <a:endParaRPr lang="el-GR" altLang="el-GR" dirty="0"/>
          </a:p>
          <a:p>
            <a:r>
              <a:rPr lang="el-GR" altLang="el-GR" b="1" dirty="0"/>
              <a:t>Βήμα 1.</a:t>
            </a:r>
            <a:r>
              <a:rPr lang="el-GR" altLang="el-GR" dirty="0"/>
              <a:t> </a:t>
            </a:r>
            <a:r>
              <a:rPr lang="el-GR" altLang="el-GR" b="1" dirty="0"/>
              <a:t>Βρίσκουμε πρώτα τις </a:t>
            </a:r>
            <a:r>
              <a:rPr lang="el-GR" altLang="el-GR" b="1" dirty="0" err="1"/>
              <a:t>ημιαντιδράσεις</a:t>
            </a:r>
            <a:r>
              <a:rPr lang="el-GR" altLang="el-GR" b="1" dirty="0"/>
              <a:t> οξείδωσης και αναγωγής:</a:t>
            </a:r>
            <a:endParaRPr lang="el-GR" altLang="el-GR" dirty="0"/>
          </a:p>
          <a:p>
            <a:r>
              <a:rPr lang="el-GR" altLang="el-GR" dirty="0" err="1"/>
              <a:t>Ημιαντίδραση</a:t>
            </a:r>
            <a:r>
              <a:rPr lang="el-GR" altLang="el-GR" dirty="0"/>
              <a:t> οξείδωσης: </a:t>
            </a:r>
            <a:r>
              <a:rPr lang="el-GR" altLang="el-GR" dirty="0" smtClean="0"/>
              <a:t>SO2</a:t>
            </a:r>
            <a:r>
              <a:rPr lang="el-GR" altLang="el-GR" dirty="0"/>
              <a:t> </a:t>
            </a:r>
            <a:r>
              <a:rPr lang="el-GR" altLang="el-GR" dirty="0" smtClean="0"/>
              <a:t>→ </a:t>
            </a:r>
            <a:r>
              <a:rPr lang="el-GR" altLang="el-GR" dirty="0"/>
              <a:t>H2SO4 </a:t>
            </a:r>
            <a:br>
              <a:rPr lang="el-GR" altLang="el-GR" dirty="0"/>
            </a:br>
            <a:r>
              <a:rPr lang="el-GR" altLang="el-GR" dirty="0"/>
              <a:t>Συνολική μεταβολή Α.Ο = 2</a:t>
            </a:r>
            <a:br>
              <a:rPr lang="el-GR" altLang="el-GR" dirty="0"/>
            </a:br>
            <a:r>
              <a:rPr lang="el-GR" altLang="el-GR" dirty="0"/>
              <a:t>SO2  </a:t>
            </a:r>
            <a:r>
              <a:rPr lang="el-GR" altLang="el-GR" dirty="0" smtClean="0"/>
              <a:t>→ </a:t>
            </a:r>
            <a:r>
              <a:rPr lang="el-GR" altLang="el-GR" dirty="0"/>
              <a:t>H2SO4 + 2e- </a:t>
            </a:r>
            <a:br>
              <a:rPr lang="el-GR" altLang="el-GR" dirty="0"/>
            </a:br>
            <a:r>
              <a:rPr lang="el-GR" altLang="el-GR" dirty="0"/>
              <a:t>SO2  </a:t>
            </a:r>
            <a:r>
              <a:rPr lang="el-GR" altLang="el-GR" dirty="0" smtClean="0"/>
              <a:t> </a:t>
            </a:r>
            <a:r>
              <a:rPr lang="el-GR" altLang="el-GR" dirty="0"/>
              <a:t>→ H2SO4 + 2e- + 2H+ </a:t>
            </a:r>
            <a:br>
              <a:rPr lang="el-GR" altLang="el-GR" dirty="0"/>
            </a:br>
            <a:r>
              <a:rPr lang="el-GR" altLang="el-GR" b="1" dirty="0"/>
              <a:t>SO2 + 2H2O → H2SO4</a:t>
            </a:r>
            <a:r>
              <a:rPr lang="el-GR" altLang="el-GR" dirty="0"/>
              <a:t> </a:t>
            </a:r>
            <a:r>
              <a:rPr lang="el-GR" altLang="el-GR" b="1" dirty="0"/>
              <a:t>+ 2e- + 2H+</a:t>
            </a:r>
            <a:endParaRPr lang="el-GR" altLang="el-GR" dirty="0"/>
          </a:p>
          <a:p>
            <a:r>
              <a:rPr lang="el-GR" altLang="el-GR" dirty="0" err="1"/>
              <a:t>Ημιαντίδραση</a:t>
            </a:r>
            <a:r>
              <a:rPr lang="el-GR" altLang="el-GR" dirty="0"/>
              <a:t> αναγωγής:  </a:t>
            </a:r>
            <a:r>
              <a:rPr lang="el-GR" altLang="el-GR" dirty="0" smtClean="0"/>
              <a:t> </a:t>
            </a:r>
            <a:r>
              <a:rPr lang="el-GR" altLang="el-GR" dirty="0"/>
              <a:t>Cr2O72-  </a:t>
            </a:r>
            <a:r>
              <a:rPr lang="el-GR" altLang="el-GR" dirty="0" smtClean="0"/>
              <a:t>→</a:t>
            </a:r>
            <a:r>
              <a:rPr lang="el-GR" altLang="el-GR" dirty="0"/>
              <a:t> </a:t>
            </a:r>
            <a:r>
              <a:rPr lang="el-GR" altLang="el-GR" dirty="0" smtClean="0"/>
              <a:t>2Cr3</a:t>
            </a:r>
            <a:r>
              <a:rPr lang="el-GR" altLang="el-GR" dirty="0"/>
              <a:t>+ </a:t>
            </a:r>
            <a:br>
              <a:rPr lang="el-GR" altLang="el-GR" dirty="0"/>
            </a:br>
            <a:r>
              <a:rPr lang="el-GR" altLang="el-GR" dirty="0"/>
              <a:t>Συνολική μεταβολή Α.Ο =2·3 = 6</a:t>
            </a:r>
            <a:br>
              <a:rPr lang="el-GR" altLang="el-GR" dirty="0"/>
            </a:br>
            <a:r>
              <a:rPr lang="el-GR" altLang="el-GR" dirty="0"/>
              <a:t>Cr2O72- + 6e-    → </a:t>
            </a:r>
            <a:r>
              <a:rPr lang="el-GR" altLang="el-GR" dirty="0" smtClean="0"/>
              <a:t>2Cr3</a:t>
            </a:r>
            <a:r>
              <a:rPr lang="el-GR" altLang="el-GR" dirty="0"/>
              <a:t>+</a:t>
            </a:r>
            <a:br>
              <a:rPr lang="el-GR" altLang="el-GR" dirty="0"/>
            </a:br>
            <a:r>
              <a:rPr lang="el-GR" altLang="el-GR" dirty="0"/>
              <a:t>Cr2O72- + 6e- + 14H+ </a:t>
            </a:r>
            <a:r>
              <a:rPr lang="el-GR" altLang="el-GR" dirty="0" smtClean="0"/>
              <a:t> </a:t>
            </a:r>
            <a:r>
              <a:rPr lang="el-GR" altLang="el-GR" dirty="0"/>
              <a:t>→ </a:t>
            </a:r>
            <a:r>
              <a:rPr lang="el-GR" altLang="el-GR" dirty="0" smtClean="0"/>
              <a:t>2Cr3</a:t>
            </a:r>
            <a:r>
              <a:rPr lang="el-GR" altLang="el-GR" dirty="0"/>
              <a:t>+</a:t>
            </a:r>
            <a:br>
              <a:rPr lang="el-GR" altLang="el-GR" dirty="0"/>
            </a:br>
            <a:r>
              <a:rPr lang="el-GR" altLang="el-GR" b="1" dirty="0"/>
              <a:t>Cr2O72- + 6e- + 14H+ → 2Cr3++7H2O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443032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3/7</a:t>
            </a:r>
            <a:endParaRPr lang="el-GR" dirty="0"/>
          </a:p>
        </p:txBody>
      </p:sp>
      <p:sp>
        <p:nvSpPr>
          <p:cNvPr id="3" name="Θέση περιεχομένου 2"/>
          <p:cNvSpPr>
            <a:spLocks noGrp="1"/>
          </p:cNvSpPr>
          <p:nvPr>
            <p:ph idx="1"/>
          </p:nvPr>
        </p:nvSpPr>
        <p:spPr/>
        <p:txBody>
          <a:bodyPr>
            <a:normAutofit fontScale="92500"/>
          </a:bodyPr>
          <a:lstStyle/>
          <a:p>
            <a:r>
              <a:rPr lang="el-GR" altLang="el-GR" b="1" dirty="0"/>
              <a:t>Βήμα 2.</a:t>
            </a:r>
            <a:r>
              <a:rPr lang="el-GR" altLang="el-GR" dirty="0"/>
              <a:t> </a:t>
            </a:r>
            <a:r>
              <a:rPr lang="el-GR" altLang="el-GR" b="1" dirty="0"/>
              <a:t>Πολλαπλασιάζουμε την </a:t>
            </a:r>
            <a:r>
              <a:rPr lang="el-GR" altLang="el-GR" b="1" dirty="0" err="1"/>
              <a:t>ημιαντίδραση</a:t>
            </a:r>
            <a:r>
              <a:rPr lang="el-GR" altLang="el-GR" b="1" dirty="0"/>
              <a:t> οξείδωσης επί 3 ώστε να εξισωθεί ο αριθμός των ηλεκτρονίων στις δύο </a:t>
            </a:r>
            <a:r>
              <a:rPr lang="el-GR" altLang="el-GR" b="1" dirty="0" err="1"/>
              <a:t>ημιαντιδράσεις</a:t>
            </a:r>
            <a:r>
              <a:rPr lang="el-GR" altLang="el-GR" b="1" dirty="0"/>
              <a:t>:</a:t>
            </a:r>
            <a:endParaRPr lang="el-GR" altLang="el-GR" dirty="0"/>
          </a:p>
          <a:p>
            <a:r>
              <a:rPr lang="el-GR" altLang="el-GR" dirty="0" err="1"/>
              <a:t>Ημιαντίδραση</a:t>
            </a:r>
            <a:r>
              <a:rPr lang="el-GR" altLang="el-GR" dirty="0"/>
              <a:t> οξείδωσης X 3:           </a:t>
            </a:r>
            <a:r>
              <a:rPr lang="el-GR" altLang="el-GR" b="1" dirty="0"/>
              <a:t>3SO2 + 6H2O → 3H2SO4</a:t>
            </a:r>
            <a:r>
              <a:rPr lang="el-GR" altLang="el-GR" dirty="0"/>
              <a:t> </a:t>
            </a:r>
            <a:r>
              <a:rPr lang="el-GR" altLang="el-GR" b="1" dirty="0"/>
              <a:t>+ 6e- + 6H+</a:t>
            </a:r>
            <a:r>
              <a:rPr lang="el-GR" altLang="el-GR" dirty="0"/>
              <a:t> </a:t>
            </a:r>
          </a:p>
          <a:p>
            <a:r>
              <a:rPr lang="el-GR" altLang="el-GR" b="1" dirty="0"/>
              <a:t>Βήμα 3.</a:t>
            </a:r>
            <a:r>
              <a:rPr lang="el-GR" altLang="el-GR" dirty="0"/>
              <a:t> </a:t>
            </a:r>
            <a:r>
              <a:rPr lang="el-GR" altLang="el-GR" b="1" dirty="0"/>
              <a:t>Προσθέτουμε κατά μέλη τις δύο </a:t>
            </a:r>
            <a:r>
              <a:rPr lang="el-GR" altLang="el-GR" b="1" dirty="0" err="1"/>
              <a:t>ημιαντιδράσεις</a:t>
            </a:r>
            <a:r>
              <a:rPr lang="el-GR" altLang="el-GR" b="1" dirty="0"/>
              <a:t> οξείδωσης και αναγωγής ώστε να προκύψει η συνολική αντίδραση:</a:t>
            </a:r>
            <a:endParaRPr lang="el-GR" altLang="el-GR" dirty="0"/>
          </a:p>
          <a:p>
            <a:r>
              <a:rPr lang="el-GR" altLang="el-GR" dirty="0" err="1"/>
              <a:t>Ημιαντίδραση</a:t>
            </a:r>
            <a:r>
              <a:rPr lang="el-GR" altLang="el-GR" dirty="0"/>
              <a:t> οξείδωσης:  </a:t>
            </a:r>
            <a:r>
              <a:rPr lang="el-GR" altLang="el-GR" b="1" dirty="0" smtClean="0"/>
              <a:t>3SO2 </a:t>
            </a:r>
            <a:r>
              <a:rPr lang="el-GR" altLang="el-GR" b="1" dirty="0"/>
              <a:t>+ 6H2O → 3H2SO4 + 6e-</a:t>
            </a:r>
            <a:r>
              <a:rPr lang="el-GR" altLang="el-GR" dirty="0"/>
              <a:t> </a:t>
            </a:r>
            <a:r>
              <a:rPr lang="el-GR" altLang="el-GR" b="1" dirty="0"/>
              <a:t>+ 6H+</a:t>
            </a:r>
            <a:endParaRPr lang="el-GR" altLang="el-GR" dirty="0"/>
          </a:p>
          <a:p>
            <a:r>
              <a:rPr lang="el-GR" altLang="el-GR" dirty="0" err="1"/>
              <a:t>Ημιαντίδραση</a:t>
            </a:r>
            <a:r>
              <a:rPr lang="el-GR" altLang="el-GR" dirty="0"/>
              <a:t> αναγωγής: </a:t>
            </a:r>
            <a:r>
              <a:rPr lang="el-GR" altLang="el-GR" b="1" dirty="0" smtClean="0"/>
              <a:t>Cr2O72- </a:t>
            </a:r>
            <a:r>
              <a:rPr lang="el-GR" altLang="el-GR" b="1" dirty="0"/>
              <a:t>+ 6e- + 14H+ → 2Cr3++7H2O</a:t>
            </a:r>
            <a:r>
              <a:rPr lang="el-GR" altLang="el-GR" dirty="0"/>
              <a:t> </a:t>
            </a:r>
          </a:p>
          <a:p>
            <a:r>
              <a:rPr lang="el-GR" altLang="el-GR" dirty="0"/>
              <a:t>Συνολική </a:t>
            </a:r>
            <a:r>
              <a:rPr lang="el-GR" altLang="el-GR" dirty="0" err="1"/>
              <a:t>οξειδοαναγωγική</a:t>
            </a:r>
            <a:r>
              <a:rPr lang="el-GR" altLang="el-GR" dirty="0"/>
              <a:t> αντίδραση:</a:t>
            </a:r>
            <a:br>
              <a:rPr lang="el-GR" altLang="el-GR" dirty="0"/>
            </a:br>
            <a:r>
              <a:rPr lang="el-GR" altLang="el-GR" b="1" dirty="0"/>
              <a:t>3SO2 + Cr2O72-</a:t>
            </a:r>
            <a:r>
              <a:rPr lang="el-GR" altLang="el-GR" dirty="0"/>
              <a:t> </a:t>
            </a:r>
            <a:r>
              <a:rPr lang="el-GR" altLang="el-GR" b="1" dirty="0"/>
              <a:t>+ 8H+ → 3H2SO4 + 2Cr3+ + H2O</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1582928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4/7</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altLang="el-GR" b="1" dirty="0">
                <a:solidFill>
                  <a:srgbClr val="820000"/>
                </a:solidFill>
              </a:rPr>
              <a:t>Παράδειγμα 2:</a:t>
            </a:r>
            <a:r>
              <a:rPr lang="el-GR" altLang="el-GR" dirty="0"/>
              <a:t/>
            </a:r>
            <a:br>
              <a:rPr lang="el-GR" altLang="el-GR" dirty="0"/>
            </a:br>
            <a:r>
              <a:rPr lang="el-GR" altLang="el-GR" b="1" dirty="0"/>
              <a:t>Να γραφεί η αντίδραση της οξείδωσης των ιόντων Fe2+ από MnO4- σε όξινο περιβάλλον. </a:t>
            </a:r>
            <a:endParaRPr lang="el-GR" altLang="el-GR" dirty="0"/>
          </a:p>
          <a:p>
            <a:r>
              <a:rPr lang="el-GR" altLang="el-GR" b="1" dirty="0"/>
              <a:t>Βήμα 1.</a:t>
            </a:r>
            <a:r>
              <a:rPr lang="el-GR" altLang="el-GR" dirty="0"/>
              <a:t> </a:t>
            </a:r>
            <a:r>
              <a:rPr lang="el-GR" altLang="el-GR" b="1" dirty="0"/>
              <a:t>Βρίσκουμε πρώτα τις </a:t>
            </a:r>
            <a:r>
              <a:rPr lang="el-GR" altLang="el-GR" b="1" dirty="0" err="1"/>
              <a:t>ημιαντιδράσεις</a:t>
            </a:r>
            <a:r>
              <a:rPr lang="el-GR" altLang="el-GR" b="1" dirty="0"/>
              <a:t> οξείδωσης και αναγωγής:</a:t>
            </a:r>
            <a:endParaRPr lang="el-GR" altLang="el-GR" dirty="0"/>
          </a:p>
          <a:p>
            <a:r>
              <a:rPr lang="el-GR" altLang="el-GR" dirty="0" err="1"/>
              <a:t>Ημιαντίδραση</a:t>
            </a:r>
            <a:r>
              <a:rPr lang="el-GR" altLang="el-GR" dirty="0"/>
              <a:t> οξείδωσης: </a:t>
            </a:r>
            <a:r>
              <a:rPr lang="el-GR" altLang="el-GR" b="1" dirty="0" smtClean="0"/>
              <a:t>Fe2</a:t>
            </a:r>
            <a:r>
              <a:rPr lang="el-GR" altLang="el-GR" b="1" dirty="0"/>
              <a:t>+ → Fe3+ + e-</a:t>
            </a:r>
            <a:r>
              <a:rPr lang="el-GR" altLang="el-GR" dirty="0"/>
              <a:t> </a:t>
            </a:r>
          </a:p>
          <a:p>
            <a:r>
              <a:rPr lang="el-GR" altLang="el-GR" dirty="0" err="1"/>
              <a:t>Ημιαντίδραση</a:t>
            </a:r>
            <a:r>
              <a:rPr lang="el-GR" altLang="el-GR" dirty="0"/>
              <a:t> αναγωγής:   MnO4- → Mn2+ </a:t>
            </a:r>
            <a:br>
              <a:rPr lang="el-GR" altLang="el-GR" dirty="0"/>
            </a:br>
            <a:r>
              <a:rPr lang="el-GR" altLang="el-GR" dirty="0"/>
              <a:t>Συνολική μεταβολή Α.Ο  = 5</a:t>
            </a:r>
            <a:br>
              <a:rPr lang="el-GR" altLang="el-GR" dirty="0"/>
            </a:br>
            <a:r>
              <a:rPr lang="el-GR" altLang="el-GR" dirty="0"/>
              <a:t>MnO4- + 5e-   →  Mn2+</a:t>
            </a:r>
            <a:br>
              <a:rPr lang="el-GR" altLang="el-GR" dirty="0"/>
            </a:br>
            <a:r>
              <a:rPr lang="el-GR" altLang="el-GR" dirty="0"/>
              <a:t>MnO4- + 5e- + 8H+ </a:t>
            </a:r>
            <a:r>
              <a:rPr lang="el-GR" altLang="el-GR" dirty="0" smtClean="0"/>
              <a:t>→</a:t>
            </a:r>
            <a:r>
              <a:rPr lang="el-GR" altLang="el-GR" dirty="0"/>
              <a:t>  Mn2+</a:t>
            </a:r>
            <a:br>
              <a:rPr lang="el-GR" altLang="el-GR" dirty="0"/>
            </a:br>
            <a:r>
              <a:rPr lang="el-GR" altLang="el-GR" b="1" dirty="0"/>
              <a:t>MnO4- + 5e- + 8H+ </a:t>
            </a:r>
            <a:r>
              <a:rPr lang="el-GR" altLang="el-GR" b="1" dirty="0" smtClean="0"/>
              <a:t>→</a:t>
            </a:r>
            <a:r>
              <a:rPr lang="el-GR" altLang="el-GR" b="1" dirty="0"/>
              <a:t>  Mn2++ 4H2O</a:t>
            </a:r>
            <a:endParaRPr lang="el-GR" altLang="el-GR" dirty="0"/>
          </a:p>
          <a:p>
            <a:r>
              <a:rPr lang="el-GR" altLang="el-GR" b="1" dirty="0"/>
              <a:t>Βήμα 2.</a:t>
            </a:r>
            <a:r>
              <a:rPr lang="el-GR" altLang="el-GR" dirty="0"/>
              <a:t> </a:t>
            </a:r>
            <a:r>
              <a:rPr lang="el-GR" altLang="el-GR" b="1" dirty="0"/>
              <a:t>Πολλαπλασιάζουμε την </a:t>
            </a:r>
            <a:r>
              <a:rPr lang="el-GR" altLang="el-GR" b="1" dirty="0" err="1"/>
              <a:t>ημιαντίδραση</a:t>
            </a:r>
            <a:r>
              <a:rPr lang="el-GR" altLang="el-GR" b="1" dirty="0"/>
              <a:t> οξείδωσης επί 5 ώστε να εξισωθεί ο αριθμός των ηλεκτρονίων στις δύο </a:t>
            </a:r>
            <a:r>
              <a:rPr lang="el-GR" altLang="el-GR" b="1" dirty="0" err="1"/>
              <a:t>ημιαντιδράσεις</a:t>
            </a:r>
            <a:r>
              <a:rPr lang="el-GR" altLang="el-GR" b="1" dirty="0"/>
              <a:t>:</a:t>
            </a:r>
            <a:endParaRPr lang="el-GR" altLang="el-GR" dirty="0"/>
          </a:p>
          <a:p>
            <a:r>
              <a:rPr lang="el-GR" altLang="el-GR" dirty="0" err="1"/>
              <a:t>Ημιαντίδραση</a:t>
            </a:r>
            <a:r>
              <a:rPr lang="el-GR" altLang="el-GR" dirty="0"/>
              <a:t> οξείδωσης X 5: </a:t>
            </a:r>
            <a:r>
              <a:rPr lang="el-GR" altLang="el-GR" b="1" dirty="0"/>
              <a:t>5Fe2+ → 5Fe3+ + 5e-</a:t>
            </a:r>
            <a:r>
              <a:rPr lang="el-GR" alt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2058196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5/7</a:t>
            </a:r>
            <a:endParaRPr lang="el-GR" dirty="0"/>
          </a:p>
        </p:txBody>
      </p:sp>
      <p:sp>
        <p:nvSpPr>
          <p:cNvPr id="3" name="Θέση περιεχομένου 2"/>
          <p:cNvSpPr>
            <a:spLocks noGrp="1"/>
          </p:cNvSpPr>
          <p:nvPr>
            <p:ph idx="1"/>
          </p:nvPr>
        </p:nvSpPr>
        <p:spPr/>
        <p:txBody>
          <a:bodyPr/>
          <a:lstStyle/>
          <a:p>
            <a:r>
              <a:rPr lang="el-GR" altLang="el-GR" b="1" dirty="0"/>
              <a:t>Βήμα 3.</a:t>
            </a:r>
            <a:r>
              <a:rPr lang="el-GR" altLang="el-GR" dirty="0"/>
              <a:t> </a:t>
            </a:r>
            <a:r>
              <a:rPr lang="el-GR" altLang="el-GR" b="1" dirty="0"/>
              <a:t>Προσθέτουμε κατά μέλη τις δύο </a:t>
            </a:r>
            <a:r>
              <a:rPr lang="el-GR" altLang="el-GR" b="1" dirty="0" err="1"/>
              <a:t>ημιαντιδράσεις</a:t>
            </a:r>
            <a:r>
              <a:rPr lang="el-GR" altLang="el-GR" b="1" dirty="0"/>
              <a:t> οξείδωσης και αναγωγής ώστε να προκύψει η συνολική αντίδραση:</a:t>
            </a:r>
            <a:endParaRPr lang="el-GR" altLang="el-GR" dirty="0"/>
          </a:p>
          <a:p>
            <a:r>
              <a:rPr lang="el-GR" altLang="el-GR" dirty="0" err="1"/>
              <a:t>Ημιαντίδραση</a:t>
            </a:r>
            <a:r>
              <a:rPr lang="el-GR" altLang="el-GR" dirty="0"/>
              <a:t> οξείδωσης: </a:t>
            </a:r>
            <a:r>
              <a:rPr lang="el-GR" altLang="el-GR" dirty="0" smtClean="0"/>
              <a:t>5</a:t>
            </a:r>
            <a:r>
              <a:rPr lang="el-GR" altLang="el-GR" b="1" dirty="0" smtClean="0"/>
              <a:t>Fe2</a:t>
            </a:r>
            <a:r>
              <a:rPr lang="el-GR" altLang="el-GR" b="1" dirty="0"/>
              <a:t>+ → 5Fe3+ + 5e-</a:t>
            </a:r>
            <a:endParaRPr lang="el-GR" altLang="el-GR" dirty="0"/>
          </a:p>
          <a:p>
            <a:r>
              <a:rPr lang="el-GR" altLang="el-GR" dirty="0" err="1"/>
              <a:t>Ημιαντίδραση</a:t>
            </a:r>
            <a:r>
              <a:rPr lang="el-GR" altLang="el-GR" dirty="0"/>
              <a:t> αναγωγής:  </a:t>
            </a:r>
            <a:r>
              <a:rPr lang="el-GR" altLang="el-GR" b="1" dirty="0" smtClean="0"/>
              <a:t>MnO4- </a:t>
            </a:r>
            <a:r>
              <a:rPr lang="el-GR" altLang="el-GR" b="1" dirty="0"/>
              <a:t>+ 5e- + 8H+ → Mn2++ 4H2O</a:t>
            </a:r>
            <a:r>
              <a:rPr lang="el-GR" altLang="el-GR" dirty="0"/>
              <a:t> </a:t>
            </a:r>
          </a:p>
          <a:p>
            <a:r>
              <a:rPr lang="el-GR" altLang="el-GR" dirty="0"/>
              <a:t>Συνολική </a:t>
            </a:r>
            <a:r>
              <a:rPr lang="el-GR" altLang="el-GR" dirty="0" err="1"/>
              <a:t>οξειδοαναγωγική</a:t>
            </a:r>
            <a:r>
              <a:rPr lang="el-GR" altLang="el-GR" dirty="0"/>
              <a:t> αντίδραση:</a:t>
            </a:r>
            <a:br>
              <a:rPr lang="el-GR" altLang="el-GR" dirty="0"/>
            </a:br>
            <a:r>
              <a:rPr lang="el-GR" altLang="el-GR" b="1" dirty="0"/>
              <a:t>5Fe2+ + MnO4- + 8H+ → 5Fe3+ + Mn2+ + 4H2O </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1933582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6/7</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a:solidFill>
                  <a:srgbClr val="820000"/>
                </a:solidFill>
              </a:rPr>
              <a:t>Παράδειγμα 3:</a:t>
            </a:r>
            <a:r>
              <a:rPr lang="el-GR" altLang="el-GR" dirty="0"/>
              <a:t/>
            </a:r>
            <a:br>
              <a:rPr lang="el-GR" altLang="el-GR" dirty="0"/>
            </a:br>
            <a:r>
              <a:rPr lang="el-GR" altLang="el-GR" b="1" dirty="0"/>
              <a:t>Με τη βοήθεια των </a:t>
            </a:r>
            <a:r>
              <a:rPr lang="el-GR" altLang="el-GR" b="1" dirty="0" err="1"/>
              <a:t>ημιαντιδράσεων</a:t>
            </a:r>
            <a:r>
              <a:rPr lang="el-GR" altLang="el-GR" b="1" dirty="0"/>
              <a:t> οξείδωσης και αναγωγής να συμπληρωθεί η εξίσωση της αντίδρασης:  K2Cr2O7</a:t>
            </a:r>
            <a:r>
              <a:rPr lang="el-GR" altLang="el-GR" dirty="0"/>
              <a:t> </a:t>
            </a:r>
            <a:r>
              <a:rPr lang="el-GR" altLang="el-GR" b="1" dirty="0"/>
              <a:t>+ </a:t>
            </a:r>
            <a:r>
              <a:rPr lang="el-GR" altLang="el-GR" b="1" dirty="0" err="1"/>
              <a:t>HBr</a:t>
            </a:r>
            <a:r>
              <a:rPr lang="el-GR" altLang="el-GR" b="1" dirty="0"/>
              <a:t> → ………….</a:t>
            </a:r>
            <a:endParaRPr lang="el-GR" altLang="el-GR" dirty="0"/>
          </a:p>
          <a:p>
            <a:r>
              <a:rPr lang="el-GR" altLang="el-GR" b="1" dirty="0"/>
              <a:t>Βήμα 1.</a:t>
            </a:r>
            <a:r>
              <a:rPr lang="el-GR" altLang="el-GR" dirty="0"/>
              <a:t> </a:t>
            </a:r>
            <a:r>
              <a:rPr lang="el-GR" altLang="el-GR" b="1" dirty="0"/>
              <a:t>Βρίσκουμε πρώτα τις </a:t>
            </a:r>
            <a:r>
              <a:rPr lang="el-GR" altLang="el-GR" b="1" dirty="0" err="1"/>
              <a:t>ημιαντιδράσεις</a:t>
            </a:r>
            <a:r>
              <a:rPr lang="el-GR" altLang="el-GR" b="1" dirty="0"/>
              <a:t> οξείδωσης και αναγωγής:</a:t>
            </a:r>
            <a:endParaRPr lang="el-GR" altLang="el-GR" dirty="0"/>
          </a:p>
          <a:p>
            <a:r>
              <a:rPr lang="el-GR" altLang="el-GR" dirty="0" err="1"/>
              <a:t>Ημιαντίδραση</a:t>
            </a:r>
            <a:r>
              <a:rPr lang="el-GR" altLang="el-GR" dirty="0"/>
              <a:t> οξείδωσης:        </a:t>
            </a:r>
            <a:r>
              <a:rPr lang="el-GR" altLang="el-GR" b="1" dirty="0"/>
              <a:t>2Br- → Br2 + 2e- </a:t>
            </a:r>
            <a:endParaRPr lang="el-GR" altLang="el-GR" dirty="0"/>
          </a:p>
          <a:p>
            <a:r>
              <a:rPr lang="el-GR" altLang="el-GR" dirty="0" err="1"/>
              <a:t>Ημιαντίδραση</a:t>
            </a:r>
            <a:r>
              <a:rPr lang="el-GR" altLang="el-GR" dirty="0"/>
              <a:t> αναγωγής:        Cr2O72- → 2Cr3+ </a:t>
            </a:r>
            <a:br>
              <a:rPr lang="el-GR" altLang="el-GR" dirty="0"/>
            </a:br>
            <a:r>
              <a:rPr lang="el-GR" altLang="el-GR" dirty="0"/>
              <a:t>Συνολική μεταβολή Α.Ο =2·3 = 6</a:t>
            </a:r>
            <a:br>
              <a:rPr lang="el-GR" altLang="el-GR" dirty="0"/>
            </a:br>
            <a:r>
              <a:rPr lang="el-GR" altLang="el-GR" dirty="0"/>
              <a:t>Cr2O72- + 6e-                →  2Cr3+</a:t>
            </a:r>
            <a:br>
              <a:rPr lang="el-GR" altLang="el-GR" dirty="0"/>
            </a:br>
            <a:r>
              <a:rPr lang="el-GR" altLang="el-GR" dirty="0"/>
              <a:t>Cr2O72- + 6e- + 14H+   →  2Cr3+</a:t>
            </a:r>
            <a:br>
              <a:rPr lang="el-GR" altLang="el-GR" dirty="0"/>
            </a:br>
            <a:r>
              <a:rPr lang="el-GR" altLang="el-GR" b="1" dirty="0"/>
              <a:t>Cr2O72- + 6e- + 14H+ → 2Cr3++7H2O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979236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οξειδοαναγωγής </a:t>
            </a:r>
            <a:r>
              <a:rPr lang="el-GR" sz="3200" b="0" dirty="0" smtClean="0"/>
              <a:t>7/7</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b="1" dirty="0"/>
              <a:t>Βήμα 2.</a:t>
            </a:r>
            <a:r>
              <a:rPr lang="el-GR" altLang="el-GR" dirty="0"/>
              <a:t> </a:t>
            </a:r>
            <a:r>
              <a:rPr lang="el-GR" altLang="el-GR" b="1" dirty="0"/>
              <a:t>Πολλαπλασιάζουμε την </a:t>
            </a:r>
            <a:r>
              <a:rPr lang="el-GR" altLang="el-GR" b="1" dirty="0" err="1"/>
              <a:t>ημιαντίδραση</a:t>
            </a:r>
            <a:r>
              <a:rPr lang="el-GR" altLang="el-GR" b="1" dirty="0"/>
              <a:t> οξείδωσης επί 3 ώστε να εξισωθεί ο αριθμός των ηλεκτρονίων στις δύο </a:t>
            </a:r>
            <a:r>
              <a:rPr lang="el-GR" altLang="el-GR" b="1" dirty="0" err="1"/>
              <a:t>ημιαντιδράσεις</a:t>
            </a:r>
            <a:r>
              <a:rPr lang="el-GR" altLang="el-GR" b="1" dirty="0"/>
              <a:t>:</a:t>
            </a:r>
            <a:endParaRPr lang="el-GR" altLang="el-GR" dirty="0"/>
          </a:p>
          <a:p>
            <a:r>
              <a:rPr lang="el-GR" altLang="el-GR" dirty="0" err="1"/>
              <a:t>Ημιαντίδραση</a:t>
            </a:r>
            <a:r>
              <a:rPr lang="el-GR" altLang="el-GR" dirty="0"/>
              <a:t> οξείδωσης X 3: </a:t>
            </a:r>
            <a:r>
              <a:rPr lang="el-GR" altLang="el-GR" b="1" dirty="0"/>
              <a:t>6Br- → 3Br2 + 6e- </a:t>
            </a:r>
            <a:endParaRPr lang="el-GR" altLang="el-GR" dirty="0"/>
          </a:p>
          <a:p>
            <a:r>
              <a:rPr lang="el-GR" altLang="el-GR" b="1" dirty="0"/>
              <a:t>Βήμα 3.</a:t>
            </a:r>
            <a:r>
              <a:rPr lang="el-GR" altLang="el-GR" dirty="0"/>
              <a:t> </a:t>
            </a:r>
            <a:r>
              <a:rPr lang="el-GR" altLang="el-GR" b="1" dirty="0"/>
              <a:t>Προσθέτουμε κατά μέλη τις δύο </a:t>
            </a:r>
            <a:r>
              <a:rPr lang="el-GR" altLang="el-GR" b="1" dirty="0" err="1"/>
              <a:t>ημιαντιδράσεις</a:t>
            </a:r>
            <a:r>
              <a:rPr lang="el-GR" altLang="el-GR" b="1" dirty="0"/>
              <a:t> οξείδωσης και αναγωγής ώστε να προκύψει η συνολική αντίδραση:</a:t>
            </a:r>
            <a:endParaRPr lang="el-GR" altLang="el-GR" dirty="0"/>
          </a:p>
          <a:p>
            <a:r>
              <a:rPr lang="el-GR" altLang="el-GR" dirty="0" err="1"/>
              <a:t>Ημιαντίδραση</a:t>
            </a:r>
            <a:r>
              <a:rPr lang="el-GR" altLang="el-GR" dirty="0"/>
              <a:t> οξείδωσης</a:t>
            </a:r>
            <a:r>
              <a:rPr lang="el-GR" altLang="el-GR" dirty="0" smtClean="0"/>
              <a:t>:  </a:t>
            </a:r>
            <a:r>
              <a:rPr lang="el-GR" altLang="el-GR" b="1" dirty="0"/>
              <a:t>6Br- → 3Br2 + 6e-</a:t>
            </a:r>
            <a:endParaRPr lang="el-GR" altLang="el-GR" dirty="0"/>
          </a:p>
          <a:p>
            <a:r>
              <a:rPr lang="el-GR" altLang="el-GR" dirty="0" err="1"/>
              <a:t>Ημιαντίδραση</a:t>
            </a:r>
            <a:r>
              <a:rPr lang="el-GR" altLang="el-GR" dirty="0"/>
              <a:t> αναγωγής: </a:t>
            </a:r>
            <a:r>
              <a:rPr lang="el-GR" altLang="el-GR" dirty="0" smtClean="0"/>
              <a:t>= </a:t>
            </a:r>
            <a:r>
              <a:rPr lang="el-GR" altLang="el-GR" b="1" dirty="0" smtClean="0"/>
              <a:t>Cr2O72- </a:t>
            </a:r>
            <a:r>
              <a:rPr lang="el-GR" altLang="el-GR" b="1" dirty="0"/>
              <a:t>+ 6e-</a:t>
            </a:r>
            <a:r>
              <a:rPr lang="el-GR" altLang="el-GR" dirty="0"/>
              <a:t> </a:t>
            </a:r>
            <a:r>
              <a:rPr lang="el-GR" altLang="el-GR" b="1" dirty="0"/>
              <a:t>+ 14H+ → 2Cr3++7H2O</a:t>
            </a:r>
            <a:r>
              <a:rPr lang="el-GR" altLang="el-GR" dirty="0"/>
              <a:t> </a:t>
            </a:r>
          </a:p>
          <a:p>
            <a:r>
              <a:rPr lang="el-GR" altLang="el-GR" dirty="0"/>
              <a:t>Συνολική </a:t>
            </a:r>
            <a:r>
              <a:rPr lang="el-GR" altLang="el-GR" dirty="0" err="1"/>
              <a:t>οξειδοαναγωγική</a:t>
            </a:r>
            <a:r>
              <a:rPr lang="el-GR" altLang="el-GR" dirty="0"/>
              <a:t> αντίδραση:</a:t>
            </a:r>
            <a:br>
              <a:rPr lang="el-GR" altLang="el-GR" dirty="0"/>
            </a:br>
            <a:r>
              <a:rPr lang="el-GR" altLang="el-GR" b="1" dirty="0"/>
              <a:t>6Br- +  Cr2O72- + 14H+  → 3Br2 + 2Cr3++7H2O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4454681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a:t>
            </a:r>
            <a:r>
              <a:rPr lang="el-GR" dirty="0" smtClean="0"/>
              <a:t>οξειδοαναγωγής </a:t>
            </a:r>
            <a:r>
              <a:rPr lang="el-GR" sz="3600" b="0" dirty="0" smtClean="0"/>
              <a:t>1/20</a:t>
            </a:r>
            <a:endParaRPr lang="el-GR" sz="3600" b="0" dirty="0"/>
          </a:p>
        </p:txBody>
      </p:sp>
      <p:sp>
        <p:nvSpPr>
          <p:cNvPr id="3" name="Θέση περιεχομένου 2"/>
          <p:cNvSpPr>
            <a:spLocks noGrp="1"/>
          </p:cNvSpPr>
          <p:nvPr>
            <p:ph idx="1"/>
          </p:nvPr>
        </p:nvSpPr>
        <p:spPr>
          <a:xfrm>
            <a:off x="457200" y="1196752"/>
            <a:ext cx="8229600" cy="5472608"/>
          </a:xfrm>
        </p:spPr>
        <p:txBody>
          <a:bodyPr>
            <a:normAutofit fontScale="85000" lnSpcReduction="20000"/>
          </a:bodyPr>
          <a:lstStyle/>
          <a:p>
            <a:pPr algn="ctr">
              <a:buFontTx/>
              <a:buNone/>
            </a:pPr>
            <a:r>
              <a:rPr lang="el-GR" altLang="el-GR" sz="2800" b="1" dirty="0"/>
              <a:t>Σχηματισμός ένωσης μετάλλου-αμετάλλου</a:t>
            </a:r>
            <a:endParaRPr lang="el-GR" altLang="el-GR" sz="2800" dirty="0"/>
          </a:p>
          <a:p>
            <a:r>
              <a:rPr lang="el-GR" altLang="el-GR" sz="2800" b="1" dirty="0"/>
              <a:t>Αντιδράσεις μετάλλου-οξυγόνου</a:t>
            </a:r>
            <a:r>
              <a:rPr lang="el-GR" altLang="el-GR" sz="2800" dirty="0"/>
              <a:t>. Τα μέταλλα εκτός από τα ευγενή (άργυρος, χρυσός, λευκόχρυσος) ενώνονται απευθείας με το καθαρό ή ατμοσφαιρικό Ο</a:t>
            </a:r>
            <a:r>
              <a:rPr lang="el-GR" altLang="el-GR" sz="2800" baseline="-25000" dirty="0"/>
              <a:t>2</a:t>
            </a:r>
            <a:r>
              <a:rPr lang="el-GR" altLang="el-GR" sz="2800" dirty="0"/>
              <a:t>, σε διαφορετικές για το καθένα συνθήκες. Τα περισσότερα μέταλλα στις συνηθισμένες συνθήκες, προσβάλλονται αργά και επιφανειακά ενώ αντίθετα καίγονται σε υψηλή θερμοκρασία χαρακτηριστική για το καθένα τους. Έτσι, για τις αντιδράσεις σύνθεσης ορισμένων μετάλλων με το Ο</a:t>
            </a:r>
            <a:r>
              <a:rPr lang="el-GR" altLang="el-GR" sz="2800" baseline="-25000" dirty="0"/>
              <a:t>2</a:t>
            </a:r>
            <a:r>
              <a:rPr lang="el-GR" altLang="el-GR" sz="2800" dirty="0"/>
              <a:t>, έχουμε :</a:t>
            </a:r>
          </a:p>
          <a:p>
            <a:pPr marL="0" indent="0">
              <a:buNone/>
            </a:pPr>
            <a:r>
              <a:rPr lang="el-GR" altLang="el-GR" sz="2800" dirty="0"/>
              <a:t>2M + O</a:t>
            </a:r>
            <a:r>
              <a:rPr lang="el-GR" altLang="el-GR" sz="2800" baseline="-25000" dirty="0"/>
              <a:t>2</a:t>
            </a:r>
            <a:r>
              <a:rPr lang="el-GR" altLang="el-GR" sz="2800" dirty="0"/>
              <a:t> → 2MO όπου Μ = </a:t>
            </a:r>
            <a:r>
              <a:rPr lang="el-GR" altLang="el-GR" sz="2800" dirty="0" err="1"/>
              <a:t>Pb</a:t>
            </a:r>
            <a:r>
              <a:rPr lang="el-GR" altLang="el-GR" sz="2800" dirty="0"/>
              <a:t>, </a:t>
            </a:r>
            <a:r>
              <a:rPr lang="el-GR" altLang="el-GR" sz="2800" dirty="0" err="1"/>
              <a:t>Zn</a:t>
            </a:r>
            <a:r>
              <a:rPr lang="el-GR" altLang="el-GR" sz="2800" dirty="0"/>
              <a:t>, </a:t>
            </a:r>
            <a:r>
              <a:rPr lang="el-GR" altLang="el-GR" sz="2800" dirty="0" err="1"/>
              <a:t>Ni</a:t>
            </a:r>
            <a:r>
              <a:rPr lang="el-GR" altLang="el-GR" sz="2800" dirty="0"/>
              <a:t>, </a:t>
            </a:r>
            <a:r>
              <a:rPr lang="el-GR" altLang="el-GR" sz="2800" dirty="0" err="1"/>
              <a:t>Mg</a:t>
            </a:r>
            <a:r>
              <a:rPr lang="el-GR" altLang="el-GR" sz="2800" dirty="0"/>
              <a:t>, </a:t>
            </a:r>
            <a:r>
              <a:rPr lang="el-GR" altLang="el-GR" sz="2800" dirty="0" err="1"/>
              <a:t>Ba</a:t>
            </a:r>
            <a:r>
              <a:rPr lang="el-GR" altLang="el-GR" sz="2800" dirty="0"/>
              <a:t>, </a:t>
            </a:r>
            <a:r>
              <a:rPr lang="el-GR" altLang="el-GR" sz="2800" dirty="0" err="1"/>
              <a:t>Hg</a:t>
            </a:r>
            <a:r>
              <a:rPr lang="el-GR" altLang="el-GR" sz="2800" dirty="0"/>
              <a:t>, </a:t>
            </a:r>
            <a:r>
              <a:rPr lang="el-GR" altLang="el-GR" sz="2800" dirty="0" err="1"/>
              <a:t>Cu</a:t>
            </a:r>
            <a:endParaRPr lang="el-GR" altLang="el-GR" sz="2800" dirty="0"/>
          </a:p>
          <a:p>
            <a:pPr marL="0" indent="0">
              <a:buNone/>
            </a:pPr>
            <a:r>
              <a:rPr lang="el-GR" altLang="el-GR" sz="2800" dirty="0"/>
              <a:t>Κ + Ο</a:t>
            </a:r>
            <a:r>
              <a:rPr lang="el-GR" altLang="el-GR" sz="2800" baseline="-25000" dirty="0"/>
              <a:t>2</a:t>
            </a:r>
            <a:r>
              <a:rPr lang="el-GR" altLang="el-GR" sz="2800" dirty="0"/>
              <a:t> → ΚΟ</a:t>
            </a:r>
            <a:r>
              <a:rPr lang="el-GR" altLang="el-GR" sz="2800" baseline="-25000" dirty="0"/>
              <a:t>2</a:t>
            </a:r>
            <a:r>
              <a:rPr lang="el-GR" altLang="el-GR" sz="2800" dirty="0"/>
              <a:t> (το Ο έχει αριθμό οξείδωσης -1/2)</a:t>
            </a:r>
          </a:p>
          <a:p>
            <a:pPr marL="0" indent="0">
              <a:buNone/>
            </a:pPr>
            <a:r>
              <a:rPr lang="el-GR" altLang="el-GR" sz="2800" dirty="0"/>
              <a:t>2Na + O</a:t>
            </a:r>
            <a:r>
              <a:rPr lang="el-GR" altLang="el-GR" sz="2800" baseline="-25000" dirty="0"/>
              <a:t>2</a:t>
            </a:r>
            <a:r>
              <a:rPr lang="el-GR" altLang="el-GR" sz="2800" dirty="0"/>
              <a:t> → Na</a:t>
            </a:r>
            <a:r>
              <a:rPr lang="el-GR" altLang="el-GR" sz="2800" baseline="-25000" dirty="0"/>
              <a:t>2</a:t>
            </a:r>
            <a:r>
              <a:rPr lang="el-GR" altLang="el-GR" sz="2800" dirty="0"/>
              <a:t>O</a:t>
            </a:r>
            <a:r>
              <a:rPr lang="el-GR" altLang="el-GR" sz="2800" baseline="-25000" dirty="0"/>
              <a:t>2</a:t>
            </a:r>
            <a:r>
              <a:rPr lang="el-GR" altLang="el-GR" sz="2800" dirty="0"/>
              <a:t> (το Ο έχει αριθμό οξείδωσης -1)</a:t>
            </a:r>
          </a:p>
          <a:p>
            <a:pPr marL="0" indent="0">
              <a:buNone/>
            </a:pPr>
            <a:r>
              <a:rPr lang="en-US" altLang="el-GR" sz="2800" dirty="0"/>
              <a:t>3Fe + 2O</a:t>
            </a:r>
            <a:r>
              <a:rPr lang="en-US" altLang="el-GR" sz="2800" baseline="-25000" dirty="0"/>
              <a:t>2</a:t>
            </a:r>
            <a:r>
              <a:rPr lang="en-US" altLang="el-GR" sz="2800" dirty="0"/>
              <a:t> → Fe</a:t>
            </a:r>
            <a:r>
              <a:rPr lang="en-US" altLang="el-GR" sz="2800" baseline="-25000" dirty="0"/>
              <a:t>3</a:t>
            </a:r>
            <a:r>
              <a:rPr lang="en-US" altLang="el-GR" sz="2800" dirty="0"/>
              <a:t>O</a:t>
            </a:r>
            <a:r>
              <a:rPr lang="en-US" altLang="el-GR" sz="2800" baseline="-25000" dirty="0"/>
              <a:t>4</a:t>
            </a:r>
            <a:endParaRPr lang="el-GR" altLang="el-GR" sz="2800" dirty="0"/>
          </a:p>
          <a:p>
            <a:pPr marL="0" indent="0">
              <a:buNone/>
            </a:pPr>
            <a:r>
              <a:rPr lang="en-US" altLang="el-GR" sz="2800" dirty="0"/>
              <a:t>2Al + 3/2 O</a:t>
            </a:r>
            <a:r>
              <a:rPr lang="en-US" altLang="el-GR" sz="2800" baseline="-25000" dirty="0"/>
              <a:t>2</a:t>
            </a:r>
            <a:r>
              <a:rPr lang="en-US" altLang="el-GR" sz="2800" dirty="0"/>
              <a:t> → Al</a:t>
            </a:r>
            <a:r>
              <a:rPr lang="en-US" altLang="el-GR" sz="2800" baseline="-25000" dirty="0"/>
              <a:t>2</a:t>
            </a:r>
            <a:r>
              <a:rPr lang="en-US" altLang="el-GR" sz="2800" dirty="0"/>
              <a:t>O</a:t>
            </a:r>
            <a:r>
              <a:rPr lang="en-US" altLang="el-GR" sz="2800" baseline="-25000" dirty="0"/>
              <a:t>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9709302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2/20</a:t>
            </a:r>
            <a:endParaRPr lang="el-GR" dirty="0"/>
          </a:p>
        </p:txBody>
      </p:sp>
      <p:sp>
        <p:nvSpPr>
          <p:cNvPr id="3" name="Θέση περιεχομένου 2"/>
          <p:cNvSpPr>
            <a:spLocks noGrp="1"/>
          </p:cNvSpPr>
          <p:nvPr>
            <p:ph idx="1"/>
          </p:nvPr>
        </p:nvSpPr>
        <p:spPr/>
        <p:txBody>
          <a:bodyPr>
            <a:normAutofit/>
          </a:bodyPr>
          <a:lstStyle/>
          <a:p>
            <a:pPr algn="ctr">
              <a:buFontTx/>
              <a:buNone/>
            </a:pPr>
            <a:r>
              <a:rPr lang="el-GR" altLang="el-GR" b="1" dirty="0"/>
              <a:t>Σχηματισμός ένωσης </a:t>
            </a:r>
            <a:r>
              <a:rPr lang="el-GR" altLang="el-GR" b="1" dirty="0" smtClean="0"/>
              <a:t>μετάλλου-αμετάλλου</a:t>
            </a:r>
            <a:endParaRPr lang="el-GR" altLang="el-GR" dirty="0"/>
          </a:p>
          <a:p>
            <a:r>
              <a:rPr lang="el-GR" altLang="el-GR" b="1" dirty="0"/>
              <a:t>Αντιδράσεις μετάλλου-θείου</a:t>
            </a:r>
            <a:r>
              <a:rPr lang="el-GR" altLang="el-GR" dirty="0"/>
              <a:t>. Το θείο (S) προσβάλλει γενικά όλα τα μέταλλα. Τα περισσότερα απ' αυτά, όταν θερμαίνονται με θείο, μετατρέπονται σε ένα </a:t>
            </a:r>
            <a:r>
              <a:rPr lang="el-GR" altLang="el-GR" dirty="0" err="1"/>
              <a:t>σουλφίδιο</a:t>
            </a:r>
            <a:r>
              <a:rPr lang="el-GR" altLang="el-GR" dirty="0"/>
              <a:t> του μετάλλου :</a:t>
            </a:r>
          </a:p>
          <a:p>
            <a:r>
              <a:rPr lang="en-US" altLang="el-GR" dirty="0"/>
              <a:t>S + M → MS </a:t>
            </a:r>
            <a:r>
              <a:rPr lang="el-GR" altLang="el-GR" dirty="0"/>
              <a:t>όπου Μ</a:t>
            </a:r>
            <a:r>
              <a:rPr lang="en-US" altLang="el-GR" dirty="0"/>
              <a:t> = Mg, Fe, Cu, </a:t>
            </a:r>
            <a:r>
              <a:rPr lang="en-US" altLang="el-GR" dirty="0" err="1"/>
              <a:t>Pb</a:t>
            </a:r>
            <a:r>
              <a:rPr lang="en-US" altLang="el-GR" dirty="0"/>
              <a:t>, Zn,</a:t>
            </a:r>
            <a:endParaRPr lang="el-GR" altLang="el-GR" dirty="0"/>
          </a:p>
          <a:p>
            <a:r>
              <a:rPr lang="el-GR" altLang="el-GR" b="1" dirty="0"/>
              <a:t>Αντιδράσεις μετάλλου-αζώτου</a:t>
            </a:r>
            <a:r>
              <a:rPr lang="el-GR" altLang="el-GR" dirty="0"/>
              <a:t>. Το άζωτο (Ν</a:t>
            </a:r>
            <a:r>
              <a:rPr lang="el-GR" altLang="el-GR" baseline="-25000" dirty="0"/>
              <a:t>2</a:t>
            </a:r>
            <a:r>
              <a:rPr lang="el-GR" altLang="el-GR" dirty="0"/>
              <a:t>) αντιδρά με ορισμένα μέταλλα σε υψηλή θερμοκρασία και δίνει τα αντίστοιχα </a:t>
            </a:r>
            <a:r>
              <a:rPr lang="el-GR" altLang="el-GR" dirty="0" err="1"/>
              <a:t>νιτρίδια</a:t>
            </a:r>
            <a:r>
              <a:rPr lang="el-GR" altLang="el-GR" dirty="0"/>
              <a:t> :</a:t>
            </a:r>
          </a:p>
          <a:p>
            <a:r>
              <a:rPr lang="el-GR" altLang="el-GR" dirty="0"/>
              <a:t>N</a:t>
            </a:r>
            <a:r>
              <a:rPr lang="el-GR" altLang="el-GR" baseline="-25000" dirty="0"/>
              <a:t>2</a:t>
            </a:r>
            <a:r>
              <a:rPr lang="el-GR" altLang="el-GR" dirty="0"/>
              <a:t> + 3M → M</a:t>
            </a:r>
            <a:r>
              <a:rPr lang="el-GR" altLang="el-GR" baseline="-25000" dirty="0"/>
              <a:t>3</a:t>
            </a:r>
            <a:r>
              <a:rPr lang="el-GR" altLang="el-GR" dirty="0"/>
              <a:t>N</a:t>
            </a:r>
            <a:r>
              <a:rPr lang="el-GR" altLang="el-GR" baseline="-25000" dirty="0"/>
              <a:t>2</a:t>
            </a:r>
            <a:r>
              <a:rPr lang="el-GR" altLang="el-GR" dirty="0"/>
              <a:t> όπου Μ = </a:t>
            </a:r>
            <a:r>
              <a:rPr lang="el-GR" altLang="el-GR" dirty="0" err="1"/>
              <a:t>Ca</a:t>
            </a:r>
            <a:r>
              <a:rPr lang="el-GR" altLang="el-GR" dirty="0"/>
              <a:t>, </a:t>
            </a:r>
            <a:r>
              <a:rPr lang="el-GR" altLang="el-GR" dirty="0" err="1"/>
              <a:t>Mg</a:t>
            </a:r>
            <a:r>
              <a:rPr lang="el-GR" altLang="el-GR" dirty="0"/>
              <a:t>, </a:t>
            </a:r>
            <a:r>
              <a:rPr lang="el-GR" altLang="el-GR" dirty="0" err="1"/>
              <a:t>Ra</a:t>
            </a:r>
            <a:r>
              <a:rPr lang="el-GR" altLang="el-GR" dirty="0"/>
              <a:t>, </a:t>
            </a:r>
            <a:r>
              <a:rPr lang="el-GR" altLang="el-GR" dirty="0" err="1"/>
              <a:t>Mn</a:t>
            </a:r>
            <a:endParaRPr lang="el-GR" altLang="el-GR" dirty="0"/>
          </a:p>
          <a:p>
            <a:r>
              <a:rPr lang="el-GR" altLang="el-GR" dirty="0"/>
              <a:t>N</a:t>
            </a:r>
            <a:r>
              <a:rPr lang="el-GR" altLang="el-GR" baseline="-25000" dirty="0"/>
              <a:t>2</a:t>
            </a:r>
            <a:r>
              <a:rPr lang="el-GR" altLang="el-GR" dirty="0"/>
              <a:t> + 2Al → 2AlN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2464855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3/11</a:t>
            </a:r>
            <a:endParaRPr lang="el-GR" dirty="0"/>
          </a:p>
        </p:txBody>
      </p:sp>
      <p:sp>
        <p:nvSpPr>
          <p:cNvPr id="3" name="Θέση περιεχομένου 2"/>
          <p:cNvSpPr>
            <a:spLocks noGrp="1"/>
          </p:cNvSpPr>
          <p:nvPr>
            <p:ph idx="1"/>
          </p:nvPr>
        </p:nvSpPr>
        <p:spPr>
          <a:xfrm>
            <a:off x="457200" y="1484784"/>
            <a:ext cx="8229600" cy="4752528"/>
          </a:xfrm>
        </p:spPr>
        <p:txBody>
          <a:bodyPr/>
          <a:lstStyle/>
          <a:p>
            <a:r>
              <a:rPr lang="el-GR" altLang="el-GR" sz="2800" b="1" dirty="0"/>
              <a:t>Φωτοσύνθεση</a:t>
            </a:r>
            <a:endParaRPr lang="en-US" altLang="el-GR" sz="2800" b="1" dirty="0"/>
          </a:p>
          <a:p>
            <a:pPr>
              <a:buFontTx/>
              <a:buNone/>
            </a:pPr>
            <a:r>
              <a:rPr lang="el-GR" altLang="el-GR" b="1" dirty="0"/>
              <a:t>	</a:t>
            </a:r>
            <a:r>
              <a:rPr lang="en-US" altLang="el-GR" dirty="0"/>
              <a:t>6H</a:t>
            </a:r>
            <a:r>
              <a:rPr lang="en-US" altLang="el-GR" baseline="-25000" dirty="0"/>
              <a:t>2</a:t>
            </a:r>
            <a:r>
              <a:rPr lang="en-US" altLang="el-GR" dirty="0"/>
              <a:t>O + 6CO</a:t>
            </a:r>
            <a:r>
              <a:rPr lang="en-US" altLang="el-GR" baseline="-25000" dirty="0"/>
              <a:t>2</a:t>
            </a:r>
            <a:r>
              <a:rPr lang="en-US" altLang="el-GR" dirty="0"/>
              <a:t> </a:t>
            </a:r>
            <a:r>
              <a:rPr lang="en-US" altLang="el-GR" dirty="0">
                <a:latin typeface="Calibri" panose="020F0502020204030204" pitchFamily="34" charset="0"/>
              </a:rPr>
              <a:t>→</a:t>
            </a:r>
            <a:r>
              <a:rPr lang="en-US" altLang="el-GR" dirty="0" smtClean="0"/>
              <a:t> </a:t>
            </a:r>
            <a:r>
              <a:rPr lang="en-US" altLang="el-GR" dirty="0"/>
              <a:t>C</a:t>
            </a:r>
            <a:r>
              <a:rPr lang="en-US" altLang="el-GR" baseline="-25000" dirty="0"/>
              <a:t>6</a:t>
            </a:r>
            <a:r>
              <a:rPr lang="en-US" altLang="el-GR" dirty="0"/>
              <a:t>H</a:t>
            </a:r>
            <a:r>
              <a:rPr lang="en-US" altLang="el-GR" baseline="-25000" dirty="0"/>
              <a:t>12</a:t>
            </a:r>
            <a:r>
              <a:rPr lang="en-US" altLang="el-GR" dirty="0"/>
              <a:t>O</a:t>
            </a:r>
            <a:r>
              <a:rPr lang="en-US" altLang="el-GR" baseline="-25000" dirty="0"/>
              <a:t>6</a:t>
            </a:r>
            <a:r>
              <a:rPr lang="en-US" altLang="el-GR" dirty="0"/>
              <a:t>+ 6O</a:t>
            </a:r>
            <a:r>
              <a:rPr lang="en-US" altLang="el-GR" baseline="-25000" dirty="0"/>
              <a:t>2</a:t>
            </a:r>
            <a:endParaRPr lang="el-GR" altLang="el-GR" dirty="0"/>
          </a:p>
          <a:p>
            <a:pPr>
              <a:buFontTx/>
              <a:buNone/>
            </a:pPr>
            <a:r>
              <a:rPr lang="el-GR" altLang="el-GR" dirty="0" smtClean="0">
                <a:sym typeface="Wingdings" panose="05000000000000000000" pitchFamily="2" charset="2"/>
              </a:rPr>
              <a:t>Οξείδωση </a:t>
            </a:r>
            <a:r>
              <a:rPr lang="en-US" altLang="el-GR" dirty="0"/>
              <a:t>H</a:t>
            </a:r>
            <a:r>
              <a:rPr lang="en-US" altLang="el-GR" baseline="-25000" dirty="0"/>
              <a:t>2</a:t>
            </a:r>
            <a:r>
              <a:rPr lang="en-US" altLang="el-GR" b="1" dirty="0">
                <a:solidFill>
                  <a:srgbClr val="820000"/>
                </a:solidFill>
              </a:rPr>
              <a:t>O</a:t>
            </a:r>
            <a:r>
              <a:rPr lang="el-GR" altLang="el-GR" dirty="0">
                <a:solidFill>
                  <a:srgbClr val="FF0000"/>
                </a:solidFill>
              </a:rPr>
              <a:t> </a:t>
            </a:r>
            <a:r>
              <a:rPr lang="el-GR" altLang="el-GR" dirty="0"/>
              <a:t>σε</a:t>
            </a:r>
            <a:r>
              <a:rPr lang="el-GR" altLang="el-GR" dirty="0">
                <a:solidFill>
                  <a:srgbClr val="FF0000"/>
                </a:solidFill>
              </a:rPr>
              <a:t> </a:t>
            </a:r>
            <a:r>
              <a:rPr lang="en-US" altLang="el-GR" b="1" dirty="0">
                <a:solidFill>
                  <a:srgbClr val="004A82"/>
                </a:solidFill>
              </a:rPr>
              <a:t>O</a:t>
            </a:r>
            <a:r>
              <a:rPr lang="en-US" altLang="el-GR" b="1" baseline="-25000" dirty="0">
                <a:solidFill>
                  <a:srgbClr val="004A82"/>
                </a:solidFill>
              </a:rPr>
              <a:t>2</a:t>
            </a:r>
            <a:endParaRPr lang="el-GR" altLang="el-GR" b="1" baseline="-25000" dirty="0">
              <a:solidFill>
                <a:srgbClr val="004A82"/>
              </a:solidFill>
            </a:endParaRPr>
          </a:p>
          <a:p>
            <a:pPr lvl="2">
              <a:buFontTx/>
              <a:buNone/>
            </a:pPr>
            <a:r>
              <a:rPr lang="el-GR" altLang="el-GR" sz="2400" dirty="0" smtClean="0"/>
              <a:t>(-</a:t>
            </a:r>
            <a:r>
              <a:rPr lang="el-GR" altLang="el-GR" sz="2400" dirty="0"/>
              <a:t>2 σε 0)</a:t>
            </a:r>
          </a:p>
          <a:p>
            <a:pPr>
              <a:buFontTx/>
              <a:buNone/>
            </a:pPr>
            <a:r>
              <a:rPr lang="el-GR" altLang="el-GR" dirty="0">
                <a:sym typeface="Wingdings" panose="05000000000000000000" pitchFamily="2" charset="2"/>
              </a:rPr>
              <a:t>Αναγωγή </a:t>
            </a:r>
            <a:r>
              <a:rPr lang="en-US" altLang="el-GR" b="1" dirty="0">
                <a:solidFill>
                  <a:srgbClr val="820000"/>
                </a:solidFill>
              </a:rPr>
              <a:t>C</a:t>
            </a:r>
            <a:r>
              <a:rPr lang="en-US" altLang="el-GR" dirty="0"/>
              <a:t>O</a:t>
            </a:r>
            <a:r>
              <a:rPr lang="en-US" altLang="el-GR" baseline="-25000" dirty="0"/>
              <a:t>2</a:t>
            </a:r>
            <a:r>
              <a:rPr lang="el-GR" altLang="el-GR" baseline="-25000" dirty="0"/>
              <a:t> </a:t>
            </a:r>
            <a:r>
              <a:rPr lang="el-GR" altLang="el-GR" dirty="0"/>
              <a:t> σε </a:t>
            </a:r>
            <a:r>
              <a:rPr lang="en-US" altLang="el-GR" b="1" dirty="0">
                <a:solidFill>
                  <a:srgbClr val="820000"/>
                </a:solidFill>
              </a:rPr>
              <a:t>C</a:t>
            </a:r>
            <a:r>
              <a:rPr lang="en-US" altLang="el-GR" baseline="-25000" dirty="0"/>
              <a:t>6</a:t>
            </a:r>
            <a:r>
              <a:rPr lang="en-US" altLang="el-GR" dirty="0"/>
              <a:t>H</a:t>
            </a:r>
            <a:r>
              <a:rPr lang="en-US" altLang="el-GR" baseline="-25000" dirty="0"/>
              <a:t>12</a:t>
            </a:r>
            <a:r>
              <a:rPr lang="en-US" altLang="el-GR" dirty="0"/>
              <a:t>O</a:t>
            </a:r>
            <a:r>
              <a:rPr lang="en-US" altLang="el-GR" baseline="-25000" dirty="0"/>
              <a:t>6</a:t>
            </a:r>
            <a:endParaRPr lang="el-GR" altLang="el-GR" baseline="-25000" dirty="0"/>
          </a:p>
          <a:p>
            <a:pPr lvl="2">
              <a:buFontTx/>
              <a:buNone/>
            </a:pPr>
            <a:r>
              <a:rPr lang="el-GR" altLang="el-GR" sz="2400" dirty="0" smtClean="0"/>
              <a:t>(+</a:t>
            </a:r>
            <a:r>
              <a:rPr lang="el-GR" altLang="el-GR" sz="2400" dirty="0"/>
              <a:t>4 σε +2)</a:t>
            </a:r>
            <a:endParaRPr lang="el-GR" altLang="el-GR" sz="2400" dirty="0">
              <a:sym typeface="Wingdings" panose="05000000000000000000" pitchFamily="2" charset="2"/>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98346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3/20</a:t>
            </a:r>
            <a:endParaRPr lang="el-GR" dirty="0"/>
          </a:p>
        </p:txBody>
      </p:sp>
      <p:sp>
        <p:nvSpPr>
          <p:cNvPr id="3" name="Θέση περιεχομένου 2"/>
          <p:cNvSpPr>
            <a:spLocks noGrp="1"/>
          </p:cNvSpPr>
          <p:nvPr>
            <p:ph idx="1"/>
          </p:nvPr>
        </p:nvSpPr>
        <p:spPr/>
        <p:txBody>
          <a:bodyPr/>
          <a:lstStyle/>
          <a:p>
            <a:r>
              <a:rPr lang="el-GR" altLang="el-GR" b="1" dirty="0"/>
              <a:t>Αντιδράσεις μετάλλου-άνθρακα</a:t>
            </a:r>
            <a:r>
              <a:rPr lang="el-GR" altLang="el-GR" dirty="0"/>
              <a:t>. Ο άνθρακας (C) αντιδρά με ορισμένα μέταλλα σε υψηλή θερμοκρασία και δίνει καρβίδια :</a:t>
            </a:r>
          </a:p>
          <a:p>
            <a:pPr marL="355600" indent="0">
              <a:buNone/>
            </a:pPr>
            <a:r>
              <a:rPr lang="en-US" altLang="el-GR" dirty="0"/>
              <a:t>3C + 4Al → Al</a:t>
            </a:r>
            <a:r>
              <a:rPr lang="en-US" altLang="el-GR" baseline="-25000" dirty="0"/>
              <a:t>4</a:t>
            </a:r>
            <a:r>
              <a:rPr lang="en-US" altLang="el-GR" dirty="0"/>
              <a:t>C</a:t>
            </a:r>
            <a:r>
              <a:rPr lang="en-US" altLang="el-GR" baseline="-25000" dirty="0"/>
              <a:t>3</a:t>
            </a:r>
            <a:endParaRPr lang="el-GR" altLang="el-GR" dirty="0"/>
          </a:p>
          <a:p>
            <a:pPr marL="355600" indent="0">
              <a:buNone/>
            </a:pPr>
            <a:r>
              <a:rPr lang="en-US" altLang="el-GR" dirty="0"/>
              <a:t>2C + Ca → CaC</a:t>
            </a:r>
            <a:r>
              <a:rPr lang="en-US" altLang="el-GR" baseline="-25000" dirty="0"/>
              <a:t>2</a:t>
            </a:r>
            <a:endParaRPr lang="el-GR" altLang="el-GR" dirty="0"/>
          </a:p>
          <a:p>
            <a:pPr marL="355600" indent="0">
              <a:buNone/>
            </a:pPr>
            <a:r>
              <a:rPr lang="en-US" altLang="el-GR" dirty="0"/>
              <a:t>C + 3Fe → Fe</a:t>
            </a:r>
            <a:r>
              <a:rPr lang="en-US" altLang="el-GR" baseline="-25000" dirty="0"/>
              <a:t>3</a:t>
            </a:r>
            <a:r>
              <a:rPr lang="en-US" altLang="el-GR" dirty="0"/>
              <a:t>C</a:t>
            </a:r>
            <a:endParaRPr lang="el-GR" altLang="el-GR" dirty="0"/>
          </a:p>
          <a:p>
            <a:pPr marL="355600" indent="0">
              <a:buNone/>
            </a:pPr>
            <a:r>
              <a:rPr lang="en-US" altLang="el-GR" dirty="0"/>
              <a:t>2C + 3Cr → Cr</a:t>
            </a:r>
            <a:r>
              <a:rPr lang="en-US" altLang="el-GR" baseline="-25000" dirty="0"/>
              <a:t>3</a:t>
            </a:r>
            <a:r>
              <a:rPr lang="en-US" altLang="el-GR" dirty="0"/>
              <a:t>C</a:t>
            </a:r>
            <a:r>
              <a:rPr lang="en-US" altLang="el-GR" baseline="-25000" dirty="0"/>
              <a:t>2</a:t>
            </a:r>
            <a:endParaRPr lang="el-GR" altLang="el-GR" dirty="0"/>
          </a:p>
          <a:p>
            <a:pPr marL="35560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371984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4/20</a:t>
            </a:r>
            <a:endParaRPr lang="el-GR" dirty="0"/>
          </a:p>
        </p:txBody>
      </p:sp>
      <p:sp>
        <p:nvSpPr>
          <p:cNvPr id="3" name="Θέση περιεχομένου 2"/>
          <p:cNvSpPr>
            <a:spLocks noGrp="1"/>
          </p:cNvSpPr>
          <p:nvPr>
            <p:ph idx="1"/>
          </p:nvPr>
        </p:nvSpPr>
        <p:spPr/>
        <p:txBody>
          <a:bodyPr>
            <a:normAutofit fontScale="77500" lnSpcReduction="20000"/>
          </a:bodyPr>
          <a:lstStyle/>
          <a:p>
            <a:pPr algn="ctr">
              <a:buFontTx/>
              <a:buNone/>
            </a:pPr>
            <a:r>
              <a:rPr lang="el-GR" altLang="el-GR" sz="2800" b="1" dirty="0"/>
              <a:t>Σχηματισμός ένωσης </a:t>
            </a:r>
            <a:r>
              <a:rPr lang="el-GR" altLang="el-GR" sz="2800" b="1" dirty="0" smtClean="0"/>
              <a:t>μετάλλου-αμετάλλου</a:t>
            </a:r>
            <a:endParaRPr lang="el-GR" altLang="el-GR" sz="2800" dirty="0"/>
          </a:p>
          <a:p>
            <a:r>
              <a:rPr lang="el-GR" altLang="el-GR" sz="2800" b="1" dirty="0"/>
              <a:t>Αντιδράσεις μετάλλου-υδρογόνου</a:t>
            </a:r>
            <a:r>
              <a:rPr lang="el-GR" altLang="el-GR" sz="2800" dirty="0"/>
              <a:t>. Το υδρογόνο (Η</a:t>
            </a:r>
            <a:r>
              <a:rPr lang="el-GR" altLang="el-GR" sz="2800" baseline="-25000" dirty="0"/>
              <a:t>2</a:t>
            </a:r>
            <a:r>
              <a:rPr lang="el-GR" altLang="el-GR" sz="2800" dirty="0"/>
              <a:t>) αντιδρά με τα στοιχεία της 1ης (αλκάλια) και 2ης ομάδας (αλκαλικές γαίες) του περιοδικού πίνακα σχηματίζοντας τα αντίστοιχα </a:t>
            </a:r>
            <a:r>
              <a:rPr lang="el-GR" altLang="el-GR" sz="2800" dirty="0" err="1"/>
              <a:t>υδρίδια</a:t>
            </a:r>
            <a:r>
              <a:rPr lang="el-GR" altLang="el-GR" sz="2800" dirty="0"/>
              <a:t> όπου έχει αριθμό οξείδωσης -1. Το Η</a:t>
            </a:r>
            <a:r>
              <a:rPr lang="el-GR" altLang="el-GR" sz="2800" baseline="-25000" dirty="0"/>
              <a:t>2</a:t>
            </a:r>
            <a:r>
              <a:rPr lang="el-GR" altLang="el-GR" sz="2800" dirty="0"/>
              <a:t> συμπεριφέρεται ως οξειδωτικό :</a:t>
            </a:r>
          </a:p>
          <a:p>
            <a:r>
              <a:rPr lang="el-GR" altLang="el-GR" sz="2800" dirty="0"/>
              <a:t>1/2 H</a:t>
            </a:r>
            <a:r>
              <a:rPr lang="el-GR" altLang="el-GR" sz="2800" baseline="-25000" dirty="0"/>
              <a:t>2</a:t>
            </a:r>
            <a:r>
              <a:rPr lang="el-GR" altLang="el-GR" sz="2800" dirty="0"/>
              <a:t> + M → MH όπου Μ = </a:t>
            </a:r>
            <a:r>
              <a:rPr lang="el-GR" altLang="el-GR" sz="2800" dirty="0" err="1"/>
              <a:t>Li</a:t>
            </a:r>
            <a:r>
              <a:rPr lang="el-GR" altLang="el-GR" sz="2800" dirty="0"/>
              <a:t>, K, </a:t>
            </a:r>
            <a:r>
              <a:rPr lang="el-GR" altLang="el-GR" sz="2800" dirty="0" err="1"/>
              <a:t>Na</a:t>
            </a:r>
            <a:r>
              <a:rPr lang="el-GR" altLang="el-GR" sz="2800" dirty="0"/>
              <a:t>, </a:t>
            </a:r>
            <a:r>
              <a:rPr lang="el-GR" altLang="el-GR" sz="2800" dirty="0" err="1"/>
              <a:t>Rb</a:t>
            </a:r>
            <a:endParaRPr lang="el-GR" altLang="el-GR" sz="2800" dirty="0"/>
          </a:p>
          <a:p>
            <a:r>
              <a:rPr lang="en-US" altLang="el-GR" sz="2800" dirty="0"/>
              <a:t>H</a:t>
            </a:r>
            <a:r>
              <a:rPr lang="en-US" altLang="el-GR" sz="2800" baseline="-25000" dirty="0"/>
              <a:t>2</a:t>
            </a:r>
            <a:r>
              <a:rPr lang="en-US" altLang="el-GR" sz="2800" dirty="0"/>
              <a:t> + M → MH</a:t>
            </a:r>
            <a:r>
              <a:rPr lang="en-US" altLang="el-GR" sz="2800" baseline="-25000" dirty="0"/>
              <a:t>2</a:t>
            </a:r>
            <a:r>
              <a:rPr lang="en-US" altLang="el-GR" sz="2800" dirty="0"/>
              <a:t> </a:t>
            </a:r>
            <a:r>
              <a:rPr lang="el-GR" altLang="el-GR" sz="2800" dirty="0"/>
              <a:t>όπου</a:t>
            </a:r>
            <a:r>
              <a:rPr lang="en-US" altLang="el-GR" sz="2800" dirty="0"/>
              <a:t> M = Ca, Mg, Ba, Ra</a:t>
            </a:r>
            <a:endParaRPr lang="el-GR" altLang="el-GR" sz="2800" dirty="0"/>
          </a:p>
          <a:p>
            <a:r>
              <a:rPr lang="el-GR" altLang="el-GR" sz="2800" b="1" dirty="0"/>
              <a:t>Αντιδράσεις μετάλλου-φωσφόρου, αρσενικού, </a:t>
            </a:r>
            <a:r>
              <a:rPr lang="el-GR" altLang="el-GR" sz="2800" b="1" dirty="0" err="1"/>
              <a:t>αντιμόνιου</a:t>
            </a:r>
            <a:r>
              <a:rPr lang="el-GR" altLang="el-GR" sz="2800" dirty="0"/>
              <a:t>. Ο φωσφόρος (P), το αρσενικό (</a:t>
            </a:r>
            <a:r>
              <a:rPr lang="el-GR" altLang="el-GR" sz="2800" dirty="0" err="1"/>
              <a:t>As</a:t>
            </a:r>
            <a:r>
              <a:rPr lang="el-GR" altLang="el-GR" sz="2800" dirty="0"/>
              <a:t>) και το αντιμόνιο (</a:t>
            </a:r>
            <a:r>
              <a:rPr lang="el-GR" altLang="el-GR" sz="2800" dirty="0" err="1"/>
              <a:t>Sb</a:t>
            </a:r>
            <a:r>
              <a:rPr lang="el-GR" altLang="el-GR" sz="2800" dirty="0"/>
              <a:t>) αντιδρούν με ορισμένα μέταλλα και δίνουν τα αντίστοιχα </a:t>
            </a:r>
            <a:r>
              <a:rPr lang="el-GR" altLang="el-GR" sz="2800" dirty="0" err="1"/>
              <a:t>φωσφίδια</a:t>
            </a:r>
            <a:r>
              <a:rPr lang="el-GR" altLang="el-GR" sz="2800" dirty="0"/>
              <a:t>, </a:t>
            </a:r>
            <a:r>
              <a:rPr lang="el-GR" altLang="el-GR" sz="2800" dirty="0" err="1"/>
              <a:t>αρσενίδια</a:t>
            </a:r>
            <a:r>
              <a:rPr lang="el-GR" altLang="el-GR" sz="2800" dirty="0"/>
              <a:t> και </a:t>
            </a:r>
            <a:r>
              <a:rPr lang="el-GR" altLang="el-GR" sz="2800" dirty="0" err="1"/>
              <a:t>αντιμονίδια</a:t>
            </a:r>
            <a:r>
              <a:rPr lang="el-GR" altLang="el-GR" sz="2800" dirty="0"/>
              <a:t> :</a:t>
            </a:r>
          </a:p>
          <a:p>
            <a:r>
              <a:rPr lang="en-US" altLang="el-GR" sz="2800" dirty="0"/>
              <a:t>3Ca + 2P → Ca</a:t>
            </a:r>
            <a:r>
              <a:rPr lang="en-US" altLang="el-GR" sz="2800" baseline="-25000" dirty="0"/>
              <a:t>3</a:t>
            </a:r>
            <a:r>
              <a:rPr lang="en-US" altLang="el-GR" sz="2800" dirty="0"/>
              <a:t>P</a:t>
            </a:r>
            <a:r>
              <a:rPr lang="en-US" altLang="el-GR" sz="2800" baseline="-25000" dirty="0"/>
              <a:t>2</a:t>
            </a:r>
            <a:endParaRPr lang="el-GR" altLang="el-GR" sz="2800" dirty="0"/>
          </a:p>
          <a:p>
            <a:r>
              <a:rPr lang="en-US" altLang="el-GR" sz="2800" dirty="0"/>
              <a:t>3Mg + 2As → Mg</a:t>
            </a:r>
            <a:r>
              <a:rPr lang="en-US" altLang="el-GR" sz="2800" baseline="-25000" dirty="0"/>
              <a:t>3</a:t>
            </a:r>
            <a:r>
              <a:rPr lang="en-US" altLang="el-GR" sz="2800" dirty="0"/>
              <a:t>As</a:t>
            </a:r>
            <a:r>
              <a:rPr lang="en-US" altLang="el-GR" sz="2800" baseline="-25000" dirty="0"/>
              <a:t>2</a:t>
            </a:r>
            <a:endParaRPr lang="el-GR" altLang="el-GR" sz="2800" dirty="0"/>
          </a:p>
          <a:p>
            <a:r>
              <a:rPr lang="el-GR" altLang="el-GR" sz="2800" dirty="0"/>
              <a:t>3Ca + </a:t>
            </a:r>
            <a:r>
              <a:rPr lang="el-GR" altLang="el-GR" sz="2800" dirty="0" err="1"/>
              <a:t>Sb</a:t>
            </a:r>
            <a:r>
              <a:rPr lang="el-GR" altLang="el-GR" sz="2800" dirty="0"/>
              <a:t> → Ca</a:t>
            </a:r>
            <a:r>
              <a:rPr lang="el-GR" altLang="el-GR" sz="2800" baseline="-25000" dirty="0"/>
              <a:t>3</a:t>
            </a:r>
            <a:r>
              <a:rPr lang="el-GR" altLang="el-GR" sz="2800" dirty="0"/>
              <a:t>Sb</a:t>
            </a:r>
            <a:r>
              <a:rPr lang="el-GR" altLang="el-GR" sz="2800" baseline="-25000" dirty="0"/>
              <a:t>2</a:t>
            </a:r>
            <a:endParaRPr lang="el-GR" altLang="el-GR" sz="2800" dirty="0"/>
          </a:p>
          <a:p>
            <a:pPr>
              <a:buFontTx/>
              <a:buNone/>
            </a:pP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004384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5/20</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dirty="0"/>
              <a:t>Σχηματισμός ένωσης δύο </a:t>
            </a:r>
            <a:r>
              <a:rPr lang="el-GR" dirty="0" err="1"/>
              <a:t>αμετάλλων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589356015"/>
              </p:ext>
            </p:extLst>
          </p:nvPr>
        </p:nvGraphicFramePr>
        <p:xfrm>
          <a:off x="323528" y="1726109"/>
          <a:ext cx="8433480" cy="4213230"/>
        </p:xfrm>
        <a:graphic>
          <a:graphicData uri="http://schemas.openxmlformats.org/drawingml/2006/table">
            <a:tbl>
              <a:tblPr>
                <a:tableStyleId>{5940675A-B579-460E-94D1-54222C63F5DA}</a:tableStyleId>
              </a:tblPr>
              <a:tblGrid>
                <a:gridCol w="302088"/>
                <a:gridCol w="334186"/>
                <a:gridCol w="404044"/>
                <a:gridCol w="415372"/>
                <a:gridCol w="294536"/>
                <a:gridCol w="421035"/>
                <a:gridCol w="814041"/>
                <a:gridCol w="522428"/>
                <a:gridCol w="895591"/>
                <a:gridCol w="1119488"/>
                <a:gridCol w="1128344"/>
                <a:gridCol w="671693"/>
                <a:gridCol w="597061"/>
                <a:gridCol w="513573"/>
              </a:tblGrid>
              <a:tr h="288925">
                <a:tc gridSpan="14">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b="1" u="none" strike="noStrike" cap="none" normalizeH="0" baseline="0" dirty="0" smtClean="0">
                          <a:ln>
                            <a:noFill/>
                          </a:ln>
                          <a:effectLst/>
                        </a:rPr>
                        <a:t>Ενώσεις που προκύπτουν από αντιδράσεις σύνθεσης δύο </a:t>
                      </a:r>
                      <a:r>
                        <a:rPr kumimoji="0" lang="el-GR" sz="1500" b="1" u="none" strike="noStrike" cap="none" normalizeH="0" baseline="0" dirty="0" err="1" smtClean="0">
                          <a:ln>
                            <a:noFill/>
                          </a:ln>
                          <a:effectLst/>
                        </a:rPr>
                        <a:t>αμετάλλων</a:t>
                      </a:r>
                      <a:endParaRPr kumimoji="0" lang="el-G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88938">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H</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F</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Cl</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Br</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I</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O</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N</a:t>
                      </a:r>
                      <a:r>
                        <a:rPr kumimoji="0" lang="el-GR" sz="1500" u="none" strike="noStrike" cap="none" normalizeH="0" baseline="-25000" smtClean="0">
                          <a:ln>
                            <a:noFill/>
                          </a:ln>
                          <a:effectLst/>
                        </a:rPr>
                        <a:t>2</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P</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err="1" smtClean="0">
                          <a:ln>
                            <a:noFill/>
                          </a:ln>
                          <a:effectLst/>
                        </a:rPr>
                        <a:t>As</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err="1" smtClean="0">
                          <a:ln>
                            <a:noFill/>
                          </a:ln>
                          <a:effectLst/>
                        </a:rPr>
                        <a:t>Sb</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C</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err="1" smtClean="0">
                          <a:ln>
                            <a:noFill/>
                          </a:ln>
                          <a:effectLst/>
                        </a:rPr>
                        <a:t>Si</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ctr"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B</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HF</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HCl</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err="1" smtClean="0">
                          <a:ln>
                            <a:noFill/>
                          </a:ln>
                          <a:effectLst/>
                        </a:rPr>
                        <a:t>HBr</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HI</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H</a:t>
                      </a:r>
                      <a:r>
                        <a:rPr kumimoji="0" lang="el-GR" sz="1500" u="none" strike="noStrike" cap="none" normalizeH="0" baseline="-25000" dirty="0" smtClean="0">
                          <a:ln>
                            <a:noFill/>
                          </a:ln>
                          <a:effectLst/>
                        </a:rPr>
                        <a:t>2</a:t>
                      </a:r>
                      <a:r>
                        <a:rPr kumimoji="0" lang="el-GR" sz="1500" u="none" strike="noStrike" cap="none" normalizeH="0" baseline="0" dirty="0" smtClean="0">
                          <a:ln>
                            <a:noFill/>
                          </a:ln>
                          <a:effectLst/>
                        </a:rPr>
                        <a:t>O</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H</a:t>
                      </a:r>
                      <a:r>
                        <a:rPr kumimoji="0" lang="el-GR" sz="1500" u="none" strike="noStrike" cap="none" normalizeH="0" baseline="-25000" dirty="0" smtClean="0">
                          <a:ln>
                            <a:noFill/>
                          </a:ln>
                          <a:effectLst/>
                        </a:rPr>
                        <a:t>2</a:t>
                      </a:r>
                      <a:r>
                        <a:rPr kumimoji="0" lang="el-GR" sz="1500" u="none" strike="noStrike" cap="none" normalizeH="0" baseline="0" dirty="0" smtClean="0">
                          <a:ln>
                            <a:noFill/>
                          </a:ln>
                          <a:effectLst/>
                        </a:rPr>
                        <a:t>S</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NH</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C</a:t>
                      </a:r>
                      <a:r>
                        <a:rPr kumimoji="0" lang="el-GR" sz="1500" u="none" strike="noStrike" cap="none" normalizeH="0" baseline="-25000" smtClean="0">
                          <a:ln>
                            <a:noFill/>
                          </a:ln>
                          <a:effectLst/>
                        </a:rPr>
                        <a:t>x</a:t>
                      </a:r>
                      <a:r>
                        <a:rPr kumimoji="0" lang="el-GR" sz="1500" u="none" strike="noStrike" cap="none" normalizeH="0" baseline="0" smtClean="0">
                          <a:ln>
                            <a:noFill/>
                          </a:ln>
                          <a:effectLst/>
                        </a:rPr>
                        <a:t>H</a:t>
                      </a:r>
                      <a:r>
                        <a:rPr kumimoji="0" lang="el-GR" sz="1500" u="none" strike="noStrike" cap="none" normalizeH="0" baseline="-25000" smtClean="0">
                          <a:ln>
                            <a:noFill/>
                          </a:ln>
                          <a:effectLst/>
                        </a:rPr>
                        <a:t>y</a:t>
                      </a:r>
                      <a:r>
                        <a:rPr kumimoji="0" lang="el-GR" sz="1500" u="sng" strike="noStrike" cap="none" normalizeH="0" baseline="30000" smtClean="0">
                          <a:ln>
                            <a:noFill/>
                          </a:ln>
                          <a:effectLst/>
                          <a:hlinkClick r:id="rId2"/>
                        </a:rPr>
                        <a:t>[2]</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SF</a:t>
                      </a:r>
                      <a:r>
                        <a:rPr kumimoji="0" lang="el-GR" sz="1500" u="none" strike="noStrike" cap="none" normalizeH="0" baseline="-25000" smtClean="0">
                          <a:ln>
                            <a:noFill/>
                          </a:ln>
                          <a:effectLst/>
                        </a:rPr>
                        <a:t>6</a:t>
                      </a:r>
                      <a:r>
                        <a:rPr kumimoji="0" lang="el-GR" sz="1500" u="sng" strike="noStrike" cap="none" normalizeH="0" baseline="30000" smtClean="0">
                          <a:ln>
                            <a:noFill/>
                          </a:ln>
                          <a:effectLst/>
                          <a:hlinkClick r:id="rId2"/>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PF</a:t>
                      </a:r>
                      <a:r>
                        <a:rPr kumimoji="0" lang="el-GR" sz="1500" u="none" strike="noStrike" cap="none" normalizeH="0" baseline="-25000" dirty="0" smtClean="0">
                          <a:ln>
                            <a:noFill/>
                          </a:ln>
                          <a:effectLst/>
                        </a:rPr>
                        <a:t>3</a:t>
                      </a:r>
                      <a:r>
                        <a:rPr kumimoji="0" lang="el-GR" sz="1500" u="none" strike="noStrike" cap="none" normalizeH="0" baseline="0" dirty="0" smtClean="0">
                          <a:ln>
                            <a:noFill/>
                          </a:ln>
                          <a:effectLst/>
                        </a:rPr>
                        <a:t>,PF</a:t>
                      </a:r>
                      <a:r>
                        <a:rPr kumimoji="0" lang="el-GR" sz="1500" u="none" strike="noStrike" cap="none" normalizeH="0" baseline="-25000" dirty="0" smtClean="0">
                          <a:ln>
                            <a:noFill/>
                          </a:ln>
                          <a:effectLst/>
                        </a:rPr>
                        <a:t>5</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AsF</a:t>
                      </a:r>
                      <a:r>
                        <a:rPr kumimoji="0" lang="el-GR" sz="1500" u="none" strike="noStrike" cap="none" normalizeH="0" baseline="-25000" dirty="0" smtClean="0">
                          <a:ln>
                            <a:noFill/>
                          </a:ln>
                          <a:effectLst/>
                        </a:rPr>
                        <a:t>3</a:t>
                      </a:r>
                      <a:r>
                        <a:rPr kumimoji="0" lang="el-GR" sz="1500" u="none" strike="noStrike" cap="none" normalizeH="0" baseline="0" dirty="0" smtClean="0">
                          <a:ln>
                            <a:noFill/>
                          </a:ln>
                          <a:effectLst/>
                        </a:rPr>
                        <a:t>,AsF</a:t>
                      </a:r>
                      <a:r>
                        <a:rPr kumimoji="0" lang="el-GR" sz="1500" u="none" strike="noStrike" cap="none" normalizeH="0" baseline="-25000" dirty="0" smtClean="0">
                          <a:ln>
                            <a:noFill/>
                          </a:ln>
                          <a:effectLst/>
                        </a:rPr>
                        <a:t>5</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SbF</a:t>
                      </a:r>
                      <a:r>
                        <a:rPr kumimoji="0" lang="el-GR" sz="1500" u="none" strike="noStrike" cap="none" normalizeH="0" baseline="-25000" dirty="0" smtClean="0">
                          <a:ln>
                            <a:noFill/>
                          </a:ln>
                          <a:effectLst/>
                        </a:rPr>
                        <a:t>3</a:t>
                      </a:r>
                      <a:r>
                        <a:rPr kumimoji="0" lang="el-GR" sz="1500" u="none" strike="noStrike" cap="none" normalizeH="0" baseline="0" dirty="0" smtClean="0">
                          <a:ln>
                            <a:noFill/>
                          </a:ln>
                          <a:effectLst/>
                        </a:rPr>
                        <a:t>,SbF</a:t>
                      </a:r>
                      <a:r>
                        <a:rPr kumimoji="0" lang="el-GR" sz="1500" u="none" strike="noStrike" cap="none" normalizeH="0" baseline="-25000" dirty="0" smtClean="0">
                          <a:ln>
                            <a:noFill/>
                          </a:ln>
                          <a:effectLst/>
                        </a:rPr>
                        <a:t>5</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CF</a:t>
                      </a:r>
                      <a:r>
                        <a:rPr kumimoji="0" lang="el-GR" sz="1500" u="none" strike="noStrike" cap="none" normalizeH="0" baseline="-25000" dirty="0" smtClean="0">
                          <a:ln>
                            <a:noFill/>
                          </a:ln>
                          <a:effectLst/>
                        </a:rPr>
                        <a:t>4</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SiF</a:t>
                      </a:r>
                      <a:r>
                        <a:rPr kumimoji="0" lang="el-GR" sz="1500" u="none" strike="noStrike" cap="none" normalizeH="0" baseline="-25000" smtClean="0">
                          <a:ln>
                            <a:noFill/>
                          </a:ln>
                          <a:effectLst/>
                        </a:rPr>
                        <a:t>4</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BF</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a:t>
                      </a:r>
                      <a:r>
                        <a:rPr kumimoji="0" lang="el-GR" sz="1500" u="none" strike="noStrike" cap="none" normalizeH="0" baseline="-25000" smtClean="0">
                          <a:ln>
                            <a:noFill/>
                          </a:ln>
                          <a:effectLst/>
                        </a:rPr>
                        <a:t>2</a:t>
                      </a:r>
                      <a:r>
                        <a:rPr kumimoji="0" lang="el-GR" sz="1500" u="none" strike="noStrike" cap="none" normalizeH="0" baseline="0" smtClean="0">
                          <a:ln>
                            <a:noFill/>
                          </a:ln>
                          <a:effectLst/>
                        </a:rPr>
                        <a:t>Cl</a:t>
                      </a:r>
                      <a:r>
                        <a:rPr kumimoji="0" lang="el-GR" sz="1500" u="none" strike="noStrike" cap="none" normalizeH="0" baseline="-25000" smtClean="0">
                          <a:ln>
                            <a:noFill/>
                          </a:ln>
                          <a:effectLst/>
                        </a:rPr>
                        <a:t>2</a:t>
                      </a:r>
                      <a:r>
                        <a:rPr kumimoji="0" lang="el-GR" sz="1500" u="sng" strike="noStrike" cap="none" normalizeH="0" baseline="30000" smtClean="0">
                          <a:ln>
                            <a:noFill/>
                          </a:ln>
                          <a:effectLst/>
                          <a:hlinkClick r:id="rId2"/>
                        </a:rPr>
                        <a:t>[4]</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PCl</a:t>
                      </a:r>
                      <a:r>
                        <a:rPr kumimoji="0" lang="el-GR" sz="1500" u="none" strike="noStrike" cap="none" normalizeH="0" baseline="-25000" smtClean="0">
                          <a:ln>
                            <a:noFill/>
                          </a:ln>
                          <a:effectLst/>
                        </a:rPr>
                        <a:t>3</a:t>
                      </a:r>
                      <a:r>
                        <a:rPr kumimoji="0" lang="el-GR" sz="1500" u="none" strike="noStrike" cap="none" normalizeH="0" baseline="0" smtClean="0">
                          <a:ln>
                            <a:noFill/>
                          </a:ln>
                          <a:effectLst/>
                        </a:rPr>
                        <a:t>,PCl</a:t>
                      </a:r>
                      <a:r>
                        <a:rPr kumimoji="0" lang="el-GR" sz="1500" u="none" strike="noStrike" cap="none" normalizeH="0" baseline="-25000" smtClean="0">
                          <a:ln>
                            <a:noFill/>
                          </a:ln>
                          <a:effectLst/>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AsCl</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SbCl</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SiCl</a:t>
                      </a:r>
                      <a:r>
                        <a:rPr kumimoji="0" lang="el-GR" sz="1500" u="none" strike="noStrike" cap="none" normalizeH="0" baseline="-25000" dirty="0" smtClean="0">
                          <a:ln>
                            <a:noFill/>
                          </a:ln>
                          <a:effectLst/>
                        </a:rPr>
                        <a:t>4</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BCl</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a:t>
                      </a:r>
                      <a:r>
                        <a:rPr kumimoji="0" lang="el-GR" sz="1500" u="none" strike="noStrike" cap="none" normalizeH="0" baseline="-25000" smtClean="0">
                          <a:ln>
                            <a:noFill/>
                          </a:ln>
                          <a:effectLst/>
                        </a:rPr>
                        <a:t>2</a:t>
                      </a:r>
                      <a:r>
                        <a:rPr kumimoji="0" lang="el-GR" sz="1500" u="none" strike="noStrike" cap="none" normalizeH="0" baseline="0" smtClean="0">
                          <a:ln>
                            <a:noFill/>
                          </a:ln>
                          <a:effectLst/>
                        </a:rPr>
                        <a:t>Br</a:t>
                      </a:r>
                      <a:r>
                        <a:rPr kumimoji="0" lang="el-GR" sz="1500" u="none" strike="noStrike" cap="none" normalizeH="0" baseline="-25000" smtClean="0">
                          <a:ln>
                            <a:noFill/>
                          </a:ln>
                          <a:effectLst/>
                        </a:rPr>
                        <a:t>2</a:t>
                      </a:r>
                      <a:r>
                        <a:rPr kumimoji="0" lang="el-GR" sz="1500" u="sng" strike="noStrike" cap="none" normalizeH="0" baseline="30000" smtClean="0">
                          <a:ln>
                            <a:noFill/>
                          </a:ln>
                          <a:effectLst/>
                          <a:hlinkClick r:id="rId2"/>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PBr</a:t>
                      </a:r>
                      <a:r>
                        <a:rPr kumimoji="0" lang="el-GR" sz="1500" u="none" strike="noStrike" cap="none" normalizeH="0" baseline="-25000" smtClean="0">
                          <a:ln>
                            <a:noFill/>
                          </a:ln>
                          <a:effectLst/>
                        </a:rPr>
                        <a:t>3</a:t>
                      </a:r>
                      <a:r>
                        <a:rPr kumimoji="0" lang="el-GR" sz="1500" u="none" strike="noStrike" cap="none" normalizeH="0" baseline="0" smtClean="0">
                          <a:ln>
                            <a:noFill/>
                          </a:ln>
                          <a:effectLst/>
                        </a:rPr>
                        <a:t>,PBr</a:t>
                      </a:r>
                      <a:r>
                        <a:rPr kumimoji="0" lang="el-GR" sz="1500" u="none" strike="noStrike" cap="none" normalizeH="0" baseline="-25000" smtClean="0">
                          <a:ln>
                            <a:noFill/>
                          </a:ln>
                          <a:effectLst/>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AsBr</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SbBr</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BBr</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PI</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AsI</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SbI</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BI</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SO</a:t>
                      </a:r>
                      <a:r>
                        <a:rPr kumimoji="0" lang="el-GR" sz="1500" u="none" strike="noStrike" cap="none" normalizeH="0" baseline="-25000" smtClean="0">
                          <a:ln>
                            <a:noFill/>
                          </a:ln>
                          <a:effectLst/>
                        </a:rPr>
                        <a:t>2</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NO</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P</a:t>
                      </a:r>
                      <a:r>
                        <a:rPr kumimoji="0" lang="el-GR" sz="1500" u="none" strike="noStrike" cap="none" normalizeH="0" baseline="-25000" smtClean="0">
                          <a:ln>
                            <a:noFill/>
                          </a:ln>
                          <a:effectLst/>
                        </a:rPr>
                        <a:t>2</a:t>
                      </a:r>
                      <a:r>
                        <a:rPr kumimoji="0" lang="el-GR" sz="1500" u="none" strike="noStrike" cap="none" normalizeH="0" baseline="0" smtClean="0">
                          <a:ln>
                            <a:noFill/>
                          </a:ln>
                          <a:effectLst/>
                        </a:rPr>
                        <a:t>O</a:t>
                      </a:r>
                      <a:r>
                        <a:rPr kumimoji="0" lang="el-GR" sz="1500" u="none" strike="noStrike" cap="none" normalizeH="0" baseline="-25000" smtClean="0">
                          <a:ln>
                            <a:noFill/>
                          </a:ln>
                          <a:effectLst/>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As</a:t>
                      </a:r>
                      <a:r>
                        <a:rPr kumimoji="0" lang="el-GR" sz="1500" u="none" strike="noStrike" cap="none" normalizeH="0" baseline="-25000" smtClean="0">
                          <a:ln>
                            <a:noFill/>
                          </a:ln>
                          <a:effectLst/>
                        </a:rPr>
                        <a:t>2</a:t>
                      </a:r>
                      <a:r>
                        <a:rPr kumimoji="0" lang="el-GR" sz="1500" u="none" strike="noStrike" cap="none" normalizeH="0" baseline="0" smtClean="0">
                          <a:ln>
                            <a:noFill/>
                          </a:ln>
                          <a:effectLst/>
                        </a:rPr>
                        <a:t>O</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Sb</a:t>
                      </a:r>
                      <a:r>
                        <a:rPr kumimoji="0" lang="el-GR" sz="1500" u="none" strike="noStrike" cap="none" normalizeH="0" baseline="-25000" smtClean="0">
                          <a:ln>
                            <a:noFill/>
                          </a:ln>
                          <a:effectLst/>
                        </a:rPr>
                        <a:t>2</a:t>
                      </a:r>
                      <a:r>
                        <a:rPr kumimoji="0" lang="el-GR" sz="1500" u="none" strike="noStrike" cap="none" normalizeH="0" baseline="0" smtClean="0">
                          <a:ln>
                            <a:noFill/>
                          </a:ln>
                          <a:effectLst/>
                        </a:rPr>
                        <a:t>O</a:t>
                      </a:r>
                      <a:r>
                        <a:rPr kumimoji="0" lang="el-GR" sz="1500" u="none" strike="noStrike" cap="none" normalizeH="0" baseline="-25000" smtClean="0">
                          <a:ln>
                            <a:noFill/>
                          </a:ln>
                          <a:effectLst/>
                        </a:rPr>
                        <a:t>3</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CO</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SiO</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a:t>
                      </a:r>
                      <a:r>
                        <a:rPr kumimoji="0" lang="el-GR" sz="1500" u="none" strike="noStrike" cap="none" normalizeH="0" baseline="-25000" dirty="0" smtClean="0">
                          <a:ln>
                            <a:noFill/>
                          </a:ln>
                          <a:effectLst/>
                        </a:rPr>
                        <a:t>2</a:t>
                      </a:r>
                      <a:r>
                        <a:rPr kumimoji="0" lang="el-GR" sz="1500" u="none" strike="noStrike" cap="none" normalizeH="0" baseline="0" dirty="0" smtClean="0">
                          <a:ln>
                            <a:noFill/>
                          </a:ln>
                          <a:effectLst/>
                        </a:rPr>
                        <a:t>O</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P</a:t>
                      </a:r>
                      <a:r>
                        <a:rPr kumimoji="0" lang="el-GR" sz="1500" u="none" strike="noStrike" cap="none" normalizeH="0" baseline="-25000" smtClean="0">
                          <a:ln>
                            <a:noFill/>
                          </a:ln>
                          <a:effectLst/>
                        </a:rPr>
                        <a:t>x</a:t>
                      </a:r>
                      <a:r>
                        <a:rPr kumimoji="0" lang="el-GR" sz="1500" u="none" strike="noStrike" cap="none" normalizeH="0" baseline="0" smtClean="0">
                          <a:ln>
                            <a:noFill/>
                          </a:ln>
                          <a:effectLst/>
                        </a:rPr>
                        <a:t>S</a:t>
                      </a:r>
                      <a:r>
                        <a:rPr kumimoji="0" lang="el-GR" sz="1500" u="none" strike="noStrike" cap="none" normalizeH="0" baseline="-25000" smtClean="0">
                          <a:ln>
                            <a:noFill/>
                          </a:ln>
                          <a:effectLst/>
                        </a:rPr>
                        <a:t>y</a:t>
                      </a:r>
                      <a:r>
                        <a:rPr kumimoji="0" lang="el-GR" sz="1500" u="sng" strike="noStrike" cap="none" normalizeH="0" baseline="30000" smtClean="0">
                          <a:ln>
                            <a:noFill/>
                          </a:ln>
                          <a:effectLst/>
                          <a:hlinkClick r:id="rId2"/>
                        </a:rPr>
                        <a:t>[6]</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As</a:t>
                      </a:r>
                      <a:r>
                        <a:rPr kumimoji="0" lang="el-GR" sz="1500" u="none" strike="noStrike" cap="none" normalizeH="0" baseline="-25000" smtClean="0">
                          <a:ln>
                            <a:noFill/>
                          </a:ln>
                          <a:effectLst/>
                        </a:rPr>
                        <a:t>2</a:t>
                      </a:r>
                      <a:r>
                        <a:rPr kumimoji="0" lang="el-GR" sz="1500" u="none" strike="noStrike" cap="none" normalizeH="0" baseline="0" smtClean="0">
                          <a:ln>
                            <a:noFill/>
                          </a:ln>
                          <a:effectLst/>
                        </a:rPr>
                        <a:t>S</a:t>
                      </a:r>
                      <a:r>
                        <a:rPr kumimoji="0" lang="el-GR" sz="1500" u="none" strike="noStrike" cap="none" normalizeH="0" baseline="-25000" smtClean="0">
                          <a:ln>
                            <a:noFill/>
                          </a:ln>
                          <a:effectLst/>
                        </a:rPr>
                        <a:t>3</a:t>
                      </a:r>
                      <a:r>
                        <a:rPr kumimoji="0" lang="el-GR" sz="1500" u="none" strike="noStrike" cap="none" normalizeH="0" baseline="0" smtClean="0">
                          <a:ln>
                            <a:noFill/>
                          </a:ln>
                          <a:effectLst/>
                        </a:rPr>
                        <a:t>,As</a:t>
                      </a:r>
                      <a:r>
                        <a:rPr kumimoji="0" lang="el-GR" sz="1500" u="none" strike="noStrike" cap="none" normalizeH="0" baseline="-25000" smtClean="0">
                          <a:ln>
                            <a:noFill/>
                          </a:ln>
                          <a:effectLst/>
                        </a:rPr>
                        <a:t>2</a:t>
                      </a:r>
                      <a:r>
                        <a:rPr kumimoji="0" lang="el-GR" sz="1500" u="none" strike="noStrike" cap="none" normalizeH="0" baseline="0" smtClean="0">
                          <a:ln>
                            <a:noFill/>
                          </a:ln>
                          <a:effectLst/>
                        </a:rPr>
                        <a:t>S</a:t>
                      </a:r>
                      <a:r>
                        <a:rPr kumimoji="0" lang="el-GR" sz="1500" u="none" strike="noStrike" cap="none" normalizeH="0" baseline="-25000" smtClean="0">
                          <a:ln>
                            <a:noFill/>
                          </a:ln>
                          <a:effectLst/>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Sb</a:t>
                      </a:r>
                      <a:r>
                        <a:rPr kumimoji="0" lang="el-GR" sz="1500" u="none" strike="noStrike" cap="none" normalizeH="0" baseline="-25000" smtClean="0">
                          <a:ln>
                            <a:noFill/>
                          </a:ln>
                          <a:effectLst/>
                        </a:rPr>
                        <a:t>2</a:t>
                      </a:r>
                      <a:r>
                        <a:rPr kumimoji="0" lang="el-GR" sz="1500" u="none" strike="noStrike" cap="none" normalizeH="0" baseline="0" smtClean="0">
                          <a:ln>
                            <a:noFill/>
                          </a:ln>
                          <a:effectLst/>
                        </a:rPr>
                        <a:t>S</a:t>
                      </a:r>
                      <a:r>
                        <a:rPr kumimoji="0" lang="el-GR" sz="1500" u="none" strike="noStrike" cap="none" normalizeH="0" baseline="-25000" smtClean="0">
                          <a:ln>
                            <a:noFill/>
                          </a:ln>
                          <a:effectLst/>
                        </a:rPr>
                        <a:t>3</a:t>
                      </a:r>
                      <a:r>
                        <a:rPr kumimoji="0" lang="el-GR" sz="1500" u="none" strike="noStrike" cap="none" normalizeH="0" baseline="0" smtClean="0">
                          <a:ln>
                            <a:noFill/>
                          </a:ln>
                          <a:effectLst/>
                        </a:rPr>
                        <a:t>,Sb</a:t>
                      </a:r>
                      <a:r>
                        <a:rPr kumimoji="0" lang="el-GR" sz="1500" u="none" strike="noStrike" cap="none" normalizeH="0" baseline="-25000" smtClean="0">
                          <a:ln>
                            <a:noFill/>
                          </a:ln>
                          <a:effectLst/>
                        </a:rPr>
                        <a:t>2</a:t>
                      </a:r>
                      <a:r>
                        <a:rPr kumimoji="0" lang="el-GR" sz="1500" u="none" strike="noStrike" cap="none" normalizeH="0" baseline="0" smtClean="0">
                          <a:ln>
                            <a:noFill/>
                          </a:ln>
                          <a:effectLst/>
                        </a:rPr>
                        <a:t>S</a:t>
                      </a:r>
                      <a:r>
                        <a:rPr kumimoji="0" lang="el-GR" sz="1500" u="none" strike="noStrike" cap="none" normalizeH="0" baseline="-25000" smtClean="0">
                          <a:ln>
                            <a:noFill/>
                          </a:ln>
                          <a:effectLst/>
                        </a:rPr>
                        <a:t>5</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CS</a:t>
                      </a:r>
                      <a:r>
                        <a:rPr kumimoji="0" lang="el-GR" sz="1500" u="none" strike="noStrike" cap="none" normalizeH="0" baseline="-25000" smtClean="0">
                          <a:ln>
                            <a:noFill/>
                          </a:ln>
                          <a:effectLst/>
                        </a:rPr>
                        <a:t>2</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SiS</a:t>
                      </a:r>
                      <a:r>
                        <a:rPr kumimoji="0" lang="el-GR" sz="1500" u="none" strike="noStrike" cap="none" normalizeH="0" baseline="-25000" dirty="0" smtClean="0">
                          <a:ln>
                            <a:noFill/>
                          </a:ln>
                          <a:effectLst/>
                        </a:rPr>
                        <a:t>2</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a:t>
                      </a:r>
                      <a:r>
                        <a:rPr kumimoji="0" lang="el-GR" sz="1500" u="none" strike="noStrike" cap="none" normalizeH="0" baseline="-25000" dirty="0" smtClean="0">
                          <a:ln>
                            <a:noFill/>
                          </a:ln>
                          <a:effectLst/>
                        </a:rPr>
                        <a:t>2</a:t>
                      </a:r>
                      <a:r>
                        <a:rPr kumimoji="0" lang="el-GR" sz="1500" u="none" strike="noStrike" cap="none" normalizeH="0" baseline="0" dirty="0" smtClean="0">
                          <a:ln>
                            <a:noFill/>
                          </a:ln>
                          <a:effectLst/>
                        </a:rPr>
                        <a:t>S</a:t>
                      </a:r>
                      <a:r>
                        <a:rPr kumimoji="0" lang="el-GR" sz="1500" u="none" strike="noStrike" cap="none" normalizeH="0" baseline="-25000" dirty="0" smtClean="0">
                          <a:ln>
                            <a:noFill/>
                          </a:ln>
                          <a:effectLst/>
                        </a:rPr>
                        <a:t>3</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Si</a:t>
                      </a:r>
                      <a:r>
                        <a:rPr kumimoji="0" lang="el-GR" sz="1500" u="none" strike="noStrike" cap="none" normalizeH="0" baseline="-25000" dirty="0" smtClean="0">
                          <a:ln>
                            <a:noFill/>
                          </a:ln>
                          <a:effectLst/>
                        </a:rPr>
                        <a:t>3</a:t>
                      </a:r>
                      <a:r>
                        <a:rPr kumimoji="0" lang="el-GR" sz="1500" u="none" strike="noStrike" cap="none" normalizeH="0" baseline="0" dirty="0" smtClean="0">
                          <a:ln>
                            <a:noFill/>
                          </a:ln>
                          <a:effectLst/>
                        </a:rPr>
                        <a:t>N</a:t>
                      </a:r>
                      <a:r>
                        <a:rPr kumimoji="0" lang="el-GR" sz="1500" u="none" strike="noStrike" cap="none" normalizeH="0" baseline="-25000" dirty="0" smtClean="0">
                          <a:ln>
                            <a:noFill/>
                          </a:ln>
                          <a:effectLst/>
                        </a:rPr>
                        <a:t>4</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BN</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smtClean="0">
                        <a:ln>
                          <a:noFill/>
                        </a:ln>
                        <a:solidFill>
                          <a:schemeClr val="tx1"/>
                        </a:solidFill>
                        <a:effectLst/>
                        <a:latin typeface="Calibri" pitchFamily="34"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smtClean="0">
                          <a:ln>
                            <a:noFill/>
                          </a:ln>
                          <a:effectLst/>
                        </a:rPr>
                        <a:t>SiC</a:t>
                      </a:r>
                      <a:endParaRPr kumimoji="0" lang="el-GR"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l-GR" sz="1500" u="none" strike="noStrike" cap="none" normalizeH="0" baseline="0" dirty="0" smtClean="0">
                          <a:ln>
                            <a:noFill/>
                          </a:ln>
                          <a:effectLst/>
                        </a:rPr>
                        <a:t>B</a:t>
                      </a:r>
                      <a:r>
                        <a:rPr kumimoji="0" lang="el-GR" sz="1500" u="none" strike="noStrike" cap="none" normalizeH="0" baseline="-25000" dirty="0" smtClean="0">
                          <a:ln>
                            <a:noFill/>
                          </a:ln>
                          <a:effectLst/>
                        </a:rPr>
                        <a:t>4</a:t>
                      </a:r>
                      <a:r>
                        <a:rPr kumimoji="0" lang="el-GR" sz="1500" u="none" strike="noStrike" cap="none" normalizeH="0" baseline="0" dirty="0" smtClean="0">
                          <a:ln>
                            <a:noFill/>
                          </a:ln>
                          <a:effectLst/>
                        </a:rPr>
                        <a:t>C</a:t>
                      </a:r>
                      <a:endParaRPr kumimoji="0" lang="el-G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0480" marR="30480" marT="30480" marB="30480" anchor="ctr" horzOverflow="overflow"/>
                </a:tc>
              </a:tr>
            </a:tbl>
          </a:graphicData>
        </a:graphic>
      </p:graphicFrame>
    </p:spTree>
    <p:extLst>
      <p:ext uri="{BB962C8B-B14F-4D97-AF65-F5344CB8AC3E}">
        <p14:creationId xmlns:p14="http://schemas.microsoft.com/office/powerpoint/2010/main" val="1186224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6/20</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lgn="ctr">
              <a:buNone/>
            </a:pPr>
            <a:r>
              <a:rPr lang="el-GR" altLang="el-GR" sz="2800" b="1" dirty="0"/>
              <a:t>Αντιδράσεις αποσύνθεσης ή </a:t>
            </a:r>
            <a:r>
              <a:rPr lang="el-GR" altLang="el-GR" sz="2800" b="1" dirty="0" smtClean="0"/>
              <a:t>διάσπασης</a:t>
            </a:r>
            <a:endParaRPr lang="el-GR" altLang="el-GR" sz="2800" dirty="0"/>
          </a:p>
          <a:p>
            <a:r>
              <a:rPr lang="el-GR" altLang="el-GR" sz="2800" b="1" dirty="0"/>
              <a:t>Αυθόρμητες διασπάσεις</a:t>
            </a:r>
            <a:r>
              <a:rPr lang="el-GR" altLang="el-GR" sz="2800" dirty="0"/>
              <a:t> που γίνονται χωρίς εξωτερικό ερέθισμα όπως είναι π.χ. η διάσπαση του υπεροξειδίου του υδρογόνου σε νερό και οξυγόνο:</a:t>
            </a:r>
          </a:p>
          <a:p>
            <a:pPr>
              <a:buFontTx/>
              <a:buNone/>
            </a:pPr>
            <a:r>
              <a:rPr lang="el-GR" altLang="el-GR" sz="2800" dirty="0" smtClean="0"/>
              <a:t>2H</a:t>
            </a:r>
            <a:r>
              <a:rPr lang="el-GR" altLang="el-GR" sz="2800" baseline="-25000" dirty="0" smtClean="0"/>
              <a:t>2</a:t>
            </a:r>
            <a:r>
              <a:rPr lang="el-GR" altLang="el-GR" sz="2800" dirty="0" smtClean="0"/>
              <a:t>O</a:t>
            </a:r>
            <a:r>
              <a:rPr lang="el-GR" altLang="el-GR" sz="2800" baseline="-25000" dirty="0" smtClean="0"/>
              <a:t>2</a:t>
            </a:r>
            <a:r>
              <a:rPr lang="el-GR" altLang="el-GR" sz="2800" dirty="0" smtClean="0"/>
              <a:t> </a:t>
            </a:r>
            <a:r>
              <a:rPr lang="el-GR" altLang="el-GR" sz="2800" dirty="0"/>
              <a:t>→ 2H</a:t>
            </a:r>
            <a:r>
              <a:rPr lang="el-GR" altLang="el-GR" sz="2800" baseline="-25000" dirty="0"/>
              <a:t>2</a:t>
            </a:r>
            <a:r>
              <a:rPr lang="el-GR" altLang="el-GR" sz="2800" dirty="0"/>
              <a:t>O + O</a:t>
            </a:r>
            <a:r>
              <a:rPr lang="el-GR" altLang="el-GR" sz="2800" baseline="-25000" dirty="0"/>
              <a:t>2</a:t>
            </a:r>
            <a:r>
              <a:rPr lang="el-GR" altLang="el-GR" sz="2800" dirty="0"/>
              <a:t>. Αυτές οι αντιδράσεις αποσύνθεσης είναι σπάνιες</a:t>
            </a:r>
            <a:r>
              <a:rPr lang="el-GR" altLang="el-GR" sz="2800" dirty="0" smtClean="0"/>
              <a:t>.</a:t>
            </a:r>
            <a:endParaRPr lang="el-GR" altLang="el-GR" sz="2800" dirty="0"/>
          </a:p>
          <a:p>
            <a:r>
              <a:rPr lang="el-GR" altLang="el-GR" sz="2800" b="1" dirty="0"/>
              <a:t>Θερμικές διασπάσεις</a:t>
            </a:r>
            <a:r>
              <a:rPr lang="el-GR" altLang="el-GR" sz="2800" dirty="0"/>
              <a:t>. Έτσι ονομάζονται οι αντιδράσεις στις οποίες ορισμένα σώματα με θέρμανση ή πύρωση απουσία αέρα, διασπώνται σε δύο ή περισσότερα σώματα π.χ. η θερμική διάσπαση του ανθρακικού ασβεστίου:</a:t>
            </a:r>
          </a:p>
          <a:p>
            <a:pPr>
              <a:buFontTx/>
              <a:buNone/>
            </a:pPr>
            <a:r>
              <a:rPr lang="el-GR" altLang="el-GR" sz="2800" dirty="0" smtClean="0"/>
              <a:t>CaCO</a:t>
            </a:r>
            <a:r>
              <a:rPr lang="el-GR" altLang="el-GR" sz="2800" baseline="-25000" dirty="0" smtClean="0"/>
              <a:t>3</a:t>
            </a:r>
            <a:r>
              <a:rPr lang="el-GR" altLang="el-GR" sz="2800" dirty="0" smtClean="0"/>
              <a:t> </a:t>
            </a:r>
            <a:r>
              <a:rPr lang="el-GR" altLang="el-GR" sz="2800" dirty="0"/>
              <a:t>→ </a:t>
            </a:r>
            <a:r>
              <a:rPr lang="el-GR" altLang="el-GR" sz="2800" dirty="0" err="1"/>
              <a:t>CaO</a:t>
            </a:r>
            <a:r>
              <a:rPr lang="el-GR" altLang="el-GR" sz="2800" dirty="0"/>
              <a:t> + CO</a:t>
            </a:r>
            <a:r>
              <a:rPr lang="el-GR" altLang="el-GR" sz="2800" baseline="-25000" dirty="0"/>
              <a:t>2</a:t>
            </a:r>
            <a:r>
              <a:rPr lang="el-GR" altLang="el-GR" sz="2800" dirty="0" smtClean="0"/>
              <a:t>.</a:t>
            </a:r>
            <a:endParaRPr lang="el-GR" altLang="el-GR" sz="2800" dirty="0"/>
          </a:p>
          <a:p>
            <a:r>
              <a:rPr lang="el-GR" altLang="el-GR" sz="2800" b="1" dirty="0"/>
              <a:t>Ηλεκτρολυτικές διασπάσεις</a:t>
            </a:r>
            <a:r>
              <a:rPr lang="el-GR" altLang="el-GR" sz="2800" dirty="0"/>
              <a:t>. Είναι διασπάσεις που επιτυγχάνονται με την παρουσία ηλεκτρικού ρεύματος όπως είναι π.χ. η ηλεκτρολυτική διάσπαση του νερού σε υδρογόνο και οξυγόνο:</a:t>
            </a:r>
          </a:p>
          <a:p>
            <a:pPr>
              <a:buFontTx/>
              <a:buNone/>
            </a:pPr>
            <a:r>
              <a:rPr lang="el-GR" altLang="el-GR" sz="2800" dirty="0" smtClean="0"/>
              <a:t>2H</a:t>
            </a:r>
            <a:r>
              <a:rPr lang="el-GR" altLang="el-GR" sz="2800" baseline="-25000" dirty="0" smtClean="0"/>
              <a:t>2</a:t>
            </a:r>
            <a:r>
              <a:rPr lang="el-GR" altLang="el-GR" sz="2800" dirty="0" smtClean="0"/>
              <a:t>O </a:t>
            </a:r>
            <a:r>
              <a:rPr lang="el-GR" altLang="el-GR" sz="2800" dirty="0"/>
              <a:t>→ 2H</a:t>
            </a:r>
            <a:r>
              <a:rPr lang="el-GR" altLang="el-GR" sz="2800" baseline="-25000" dirty="0"/>
              <a:t>2</a:t>
            </a:r>
            <a:r>
              <a:rPr lang="el-GR" altLang="el-GR" sz="2800" dirty="0"/>
              <a:t> + O</a:t>
            </a:r>
            <a:r>
              <a:rPr lang="el-GR" altLang="el-GR" sz="2800" baseline="-25000" dirty="0"/>
              <a:t>2</a:t>
            </a:r>
            <a:r>
              <a:rPr lang="el-GR" altLang="el-GR" sz="2800" dirty="0"/>
              <a:t>.</a:t>
            </a:r>
          </a:p>
          <a:p>
            <a:pPr>
              <a:buFontTx/>
              <a:buNone/>
            </a:pP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3417131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7/20</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altLang="el-GR" b="1" dirty="0"/>
              <a:t>Οι αντιδράσεις απλής </a:t>
            </a:r>
            <a:r>
              <a:rPr lang="el-GR" altLang="el-GR" b="1" dirty="0" smtClean="0"/>
              <a:t>αντικατάστασης</a:t>
            </a:r>
            <a:endParaRPr lang="el-GR" altLang="el-GR" dirty="0"/>
          </a:p>
          <a:p>
            <a:r>
              <a:rPr lang="el-GR" altLang="el-GR" b="1" dirty="0"/>
              <a:t>Δράσεις των αλογόνων</a:t>
            </a:r>
            <a:endParaRPr lang="el-GR" altLang="el-GR" dirty="0"/>
          </a:p>
          <a:p>
            <a:pPr>
              <a:buFontTx/>
              <a:buNone/>
            </a:pPr>
            <a:r>
              <a:rPr lang="el-GR" altLang="el-GR" dirty="0" smtClean="0"/>
              <a:t>Το </a:t>
            </a:r>
            <a:r>
              <a:rPr lang="el-GR" altLang="el-GR" dirty="0"/>
              <a:t>καθένα αντικαθιστά τα επόμενά του, στις ενώσεις στις οποίες περιέχονται με αρνητικό αριθμό οξείδωσης. </a:t>
            </a:r>
            <a:r>
              <a:rPr lang="el-GR" altLang="el-GR" dirty="0" smtClean="0"/>
              <a:t>Παραδείγματα:</a:t>
            </a:r>
            <a:endParaRPr lang="el-GR" altLang="el-GR" dirty="0"/>
          </a:p>
          <a:p>
            <a:r>
              <a:rPr lang="el-GR" altLang="el-GR" dirty="0"/>
              <a:t>F</a:t>
            </a:r>
            <a:r>
              <a:rPr lang="el-GR" altLang="el-GR" baseline="-25000" dirty="0"/>
              <a:t>2</a:t>
            </a:r>
            <a:r>
              <a:rPr lang="el-GR" altLang="el-GR" dirty="0"/>
              <a:t> + 2KBr → 2KF + Br</a:t>
            </a:r>
            <a:r>
              <a:rPr lang="el-GR" altLang="el-GR" baseline="-25000" dirty="0"/>
              <a:t>2</a:t>
            </a:r>
            <a:endParaRPr lang="el-GR" altLang="el-GR" dirty="0"/>
          </a:p>
          <a:p>
            <a:r>
              <a:rPr lang="en-US" altLang="el-GR" dirty="0"/>
              <a:t>X</a:t>
            </a:r>
            <a:r>
              <a:rPr lang="en-US" altLang="el-GR" baseline="-25000" dirty="0"/>
              <a:t>2</a:t>
            </a:r>
            <a:r>
              <a:rPr lang="en-US" altLang="el-GR" dirty="0"/>
              <a:t> + H</a:t>
            </a:r>
            <a:r>
              <a:rPr lang="en-US" altLang="el-GR" baseline="-25000" dirty="0"/>
              <a:t>2</a:t>
            </a:r>
            <a:r>
              <a:rPr lang="en-US" altLang="el-GR" dirty="0"/>
              <a:t>S → 2HX + S (X = </a:t>
            </a:r>
            <a:r>
              <a:rPr lang="en-US" altLang="el-GR" dirty="0" err="1"/>
              <a:t>F,Cl,Br,I</a:t>
            </a:r>
            <a:r>
              <a:rPr lang="en-US" altLang="el-GR" dirty="0"/>
              <a:t>)</a:t>
            </a:r>
            <a:endParaRPr lang="el-GR" altLang="el-GR" dirty="0"/>
          </a:p>
          <a:p>
            <a:r>
              <a:rPr lang="en-US" altLang="el-GR" dirty="0"/>
              <a:t>3X</a:t>
            </a:r>
            <a:r>
              <a:rPr lang="en-US" altLang="el-GR" baseline="-25000" dirty="0"/>
              <a:t>2</a:t>
            </a:r>
            <a:r>
              <a:rPr lang="en-US" altLang="el-GR" dirty="0"/>
              <a:t> + 8NH</a:t>
            </a:r>
            <a:r>
              <a:rPr lang="en-US" altLang="el-GR" baseline="-25000" dirty="0"/>
              <a:t>3</a:t>
            </a:r>
            <a:r>
              <a:rPr lang="en-US" altLang="el-GR" dirty="0"/>
              <a:t> → N</a:t>
            </a:r>
            <a:r>
              <a:rPr lang="en-US" altLang="el-GR" baseline="-25000" dirty="0"/>
              <a:t>2</a:t>
            </a:r>
            <a:r>
              <a:rPr lang="en-US" altLang="el-GR" dirty="0"/>
              <a:t> + 6NH</a:t>
            </a:r>
            <a:r>
              <a:rPr lang="en-US" altLang="el-GR" baseline="-25000" dirty="0"/>
              <a:t>4</a:t>
            </a:r>
            <a:r>
              <a:rPr lang="en-US" altLang="el-GR" dirty="0"/>
              <a:t>X</a:t>
            </a:r>
            <a:endParaRPr lang="el-GR" altLang="el-GR" dirty="0"/>
          </a:p>
          <a:p>
            <a:r>
              <a:rPr lang="en-US" altLang="el-GR" dirty="0"/>
              <a:t>2F</a:t>
            </a:r>
            <a:r>
              <a:rPr lang="en-US" altLang="el-GR" baseline="-25000" dirty="0"/>
              <a:t>2</a:t>
            </a:r>
            <a:r>
              <a:rPr lang="en-US" altLang="el-GR" dirty="0"/>
              <a:t> + SiO</a:t>
            </a:r>
            <a:r>
              <a:rPr lang="en-US" altLang="el-GR" baseline="-25000" dirty="0"/>
              <a:t>2</a:t>
            </a:r>
            <a:r>
              <a:rPr lang="en-US" altLang="el-GR" dirty="0"/>
              <a:t> → SiF</a:t>
            </a:r>
            <a:r>
              <a:rPr lang="en-US" altLang="el-GR" baseline="-25000" dirty="0"/>
              <a:t>4</a:t>
            </a:r>
            <a:r>
              <a:rPr lang="en-US" altLang="el-GR" dirty="0"/>
              <a:t> + O</a:t>
            </a:r>
            <a:r>
              <a:rPr lang="en-US" altLang="el-GR" baseline="-25000" dirty="0"/>
              <a:t>2</a:t>
            </a:r>
            <a:endParaRPr lang="el-GR" altLang="el-GR" dirty="0"/>
          </a:p>
          <a:p>
            <a:r>
              <a:rPr lang="en-US" altLang="el-GR" dirty="0"/>
              <a:t>Cl</a:t>
            </a:r>
            <a:r>
              <a:rPr lang="en-US" altLang="el-GR" baseline="-25000" dirty="0"/>
              <a:t>2</a:t>
            </a:r>
            <a:r>
              <a:rPr lang="en-US" altLang="el-GR" dirty="0"/>
              <a:t> + H</a:t>
            </a:r>
            <a:r>
              <a:rPr lang="en-US" altLang="el-GR" baseline="-25000" dirty="0"/>
              <a:t>2</a:t>
            </a:r>
            <a:r>
              <a:rPr lang="en-US" altLang="el-GR" dirty="0"/>
              <a:t>O</a:t>
            </a:r>
            <a:r>
              <a:rPr lang="en-US" altLang="el-GR" baseline="-25000" dirty="0"/>
              <a:t>2</a:t>
            </a:r>
            <a:r>
              <a:rPr lang="en-US" altLang="el-GR" dirty="0"/>
              <a:t> → 2HCl + O</a:t>
            </a:r>
            <a:r>
              <a:rPr lang="en-US" altLang="el-GR" baseline="-25000" dirty="0"/>
              <a:t>2</a:t>
            </a:r>
            <a:endParaRPr lang="el-GR" altLang="el-GR" dirty="0"/>
          </a:p>
          <a:p>
            <a:r>
              <a:rPr lang="en-US" altLang="el-GR" dirty="0"/>
              <a:t>Br</a:t>
            </a:r>
            <a:r>
              <a:rPr lang="en-US" altLang="el-GR" baseline="-25000" dirty="0"/>
              <a:t>2</a:t>
            </a:r>
            <a:r>
              <a:rPr lang="en-US" altLang="el-GR" dirty="0"/>
              <a:t> + KF → </a:t>
            </a:r>
            <a:r>
              <a:rPr lang="el-GR" altLang="el-GR" dirty="0"/>
              <a:t>αδύνατη</a:t>
            </a:r>
            <a:r>
              <a:rPr lang="en-US" alt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2984051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8/20</a:t>
            </a:r>
            <a:endParaRPr lang="el-GR" dirty="0"/>
          </a:p>
        </p:txBody>
      </p:sp>
      <p:sp>
        <p:nvSpPr>
          <p:cNvPr id="3" name="Θέση περιεχομένου 2"/>
          <p:cNvSpPr>
            <a:spLocks noGrp="1"/>
          </p:cNvSpPr>
          <p:nvPr>
            <p:ph idx="1"/>
          </p:nvPr>
        </p:nvSpPr>
        <p:spPr/>
        <p:txBody>
          <a:bodyPr/>
          <a:lstStyle/>
          <a:p>
            <a:pPr>
              <a:buFontTx/>
              <a:buNone/>
            </a:pPr>
            <a:r>
              <a:rPr lang="el-GR" altLang="el-GR" dirty="0"/>
              <a:t>Το καθένα αντικαθίσταται από τα επόμενά του, στις ενώσεις στις οποίες περιέχονται με θετικό αριθμό οξείδωσης. Τέτοιες ενώσεις είναι συνήθως άλατα όπως KXO</a:t>
            </a:r>
            <a:r>
              <a:rPr lang="el-GR" altLang="el-GR" baseline="-25000" dirty="0"/>
              <a:t>3</a:t>
            </a:r>
            <a:r>
              <a:rPr lang="el-GR" altLang="el-GR" dirty="0"/>
              <a:t>, </a:t>
            </a:r>
            <a:r>
              <a:rPr lang="el-GR" altLang="el-GR" dirty="0" err="1"/>
              <a:t>NaXO</a:t>
            </a:r>
            <a:r>
              <a:rPr lang="el-GR" altLang="el-GR" dirty="0"/>
              <a:t> </a:t>
            </a:r>
            <a:r>
              <a:rPr lang="el-GR" altLang="el-GR" dirty="0" smtClean="0"/>
              <a:t>κ.ά.</a:t>
            </a:r>
          </a:p>
          <a:p>
            <a:pPr>
              <a:buFontTx/>
              <a:buNone/>
            </a:pPr>
            <a:r>
              <a:rPr lang="el-GR" altLang="el-GR" dirty="0" smtClean="0"/>
              <a:t>Παραδείγματα:</a:t>
            </a:r>
            <a:endParaRPr lang="el-GR" altLang="el-GR" dirty="0"/>
          </a:p>
          <a:p>
            <a:r>
              <a:rPr lang="en-US" altLang="el-GR" dirty="0"/>
              <a:t>Br</a:t>
            </a:r>
            <a:r>
              <a:rPr lang="en-US" altLang="el-GR" baseline="-25000" dirty="0"/>
              <a:t>2</a:t>
            </a:r>
            <a:r>
              <a:rPr lang="en-US" altLang="el-GR" dirty="0"/>
              <a:t> + NaClO</a:t>
            </a:r>
            <a:r>
              <a:rPr lang="en-US" altLang="el-GR" baseline="-25000" dirty="0"/>
              <a:t>3</a:t>
            </a:r>
            <a:r>
              <a:rPr lang="en-US" altLang="el-GR" dirty="0"/>
              <a:t> → NaBrO</a:t>
            </a:r>
            <a:r>
              <a:rPr lang="en-US" altLang="el-GR" baseline="-25000" dirty="0"/>
              <a:t>3</a:t>
            </a:r>
            <a:r>
              <a:rPr lang="en-US" altLang="el-GR" dirty="0"/>
              <a:t> + Cl</a:t>
            </a:r>
            <a:r>
              <a:rPr lang="en-US" altLang="el-GR" baseline="-25000" dirty="0"/>
              <a:t>2</a:t>
            </a:r>
            <a:endParaRPr lang="el-GR" altLang="el-GR" dirty="0"/>
          </a:p>
          <a:p>
            <a:r>
              <a:rPr lang="en-US" altLang="el-GR" dirty="0"/>
              <a:t>I</a:t>
            </a:r>
            <a:r>
              <a:rPr lang="en-US" altLang="el-GR" baseline="-25000" dirty="0"/>
              <a:t>2</a:t>
            </a:r>
            <a:r>
              <a:rPr lang="en-US" altLang="el-GR" dirty="0"/>
              <a:t> + </a:t>
            </a:r>
            <a:r>
              <a:rPr lang="en-US" altLang="el-GR" dirty="0" err="1"/>
              <a:t>KBrO</a:t>
            </a:r>
            <a:r>
              <a:rPr lang="en-US" altLang="el-GR" dirty="0"/>
              <a:t> → 2KIO + Br</a:t>
            </a:r>
            <a:r>
              <a:rPr lang="en-US" altLang="el-GR" baseline="-25000" dirty="0"/>
              <a:t>2</a:t>
            </a:r>
            <a:endParaRPr lang="el-GR" altLang="el-GR" dirty="0"/>
          </a:p>
          <a:p>
            <a:r>
              <a:rPr lang="el-GR" altLang="el-GR" dirty="0" err="1"/>
              <a:t>KBrO</a:t>
            </a:r>
            <a:r>
              <a:rPr lang="el-GR" altLang="el-GR" dirty="0"/>
              <a:t> + F</a:t>
            </a:r>
            <a:r>
              <a:rPr lang="el-GR" altLang="el-GR" baseline="-25000" dirty="0"/>
              <a:t>2</a:t>
            </a:r>
            <a:r>
              <a:rPr lang="el-GR" altLang="el-GR" dirty="0"/>
              <a:t> → αδύνατη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534541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9/20</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altLang="el-GR" b="1" dirty="0"/>
              <a:t>Οι αντιδράσεις απλής </a:t>
            </a:r>
            <a:r>
              <a:rPr lang="el-GR" altLang="el-GR" b="1" dirty="0" smtClean="0"/>
              <a:t>αντικατάστασης</a:t>
            </a:r>
            <a:endParaRPr lang="el-GR" altLang="el-GR" dirty="0"/>
          </a:p>
          <a:p>
            <a:r>
              <a:rPr lang="el-GR" altLang="el-GR" b="1" dirty="0"/>
              <a:t>Δράσεις του οξυγόνου</a:t>
            </a:r>
            <a:endParaRPr lang="el-GR" altLang="el-GR" dirty="0"/>
          </a:p>
          <a:p>
            <a:pPr marL="355600" indent="0">
              <a:buFontTx/>
              <a:buNone/>
            </a:pPr>
            <a:r>
              <a:rPr lang="el-GR" altLang="el-GR" dirty="0" smtClean="0"/>
              <a:t>Το </a:t>
            </a:r>
            <a:r>
              <a:rPr lang="el-GR" altLang="el-GR" dirty="0"/>
              <a:t>οξυγόνο οξειδώνει πολλές κατηγορίες ενώσεων.</a:t>
            </a:r>
          </a:p>
          <a:p>
            <a:pPr marL="355600" indent="0">
              <a:buFontTx/>
              <a:buNone/>
            </a:pPr>
            <a:r>
              <a:rPr lang="el-GR" altLang="el-GR" dirty="0" smtClean="0"/>
              <a:t>Παρόλο </a:t>
            </a:r>
            <a:r>
              <a:rPr lang="el-GR" altLang="el-GR" dirty="0"/>
              <a:t>που είναι μετά το χλώριο και το βρώμιο, εν </a:t>
            </a:r>
            <a:r>
              <a:rPr lang="el-GR" altLang="el-GR" dirty="0" smtClean="0"/>
              <a:t>τούτοις μπορεί </a:t>
            </a:r>
            <a:r>
              <a:rPr lang="el-GR" altLang="el-GR" dirty="0"/>
              <a:t>σε μερικές περιπτώσεις να τα αντικαταστήσει. Φυσικά αντικαθιστά τα αμέταλλα μετά απ' αυτό στη </a:t>
            </a:r>
            <a:r>
              <a:rPr lang="el-GR" altLang="el-GR" dirty="0" smtClean="0"/>
              <a:t>σειρά:</a:t>
            </a:r>
            <a:endParaRPr lang="el-GR" altLang="el-GR" dirty="0"/>
          </a:p>
          <a:p>
            <a:pPr marL="355600" indent="0">
              <a:buNone/>
            </a:pPr>
            <a:r>
              <a:rPr lang="en-US" altLang="el-GR" dirty="0"/>
              <a:t>O</a:t>
            </a:r>
            <a:r>
              <a:rPr lang="en-US" altLang="el-GR" baseline="-25000" dirty="0"/>
              <a:t>2</a:t>
            </a:r>
            <a:r>
              <a:rPr lang="en-US" altLang="el-GR" dirty="0"/>
              <a:t> + 2HX → 2H</a:t>
            </a:r>
            <a:r>
              <a:rPr lang="en-US" altLang="el-GR" baseline="-25000" dirty="0"/>
              <a:t>2</a:t>
            </a:r>
            <a:r>
              <a:rPr lang="en-US" altLang="el-GR" dirty="0"/>
              <a:t>O + 2X</a:t>
            </a:r>
            <a:r>
              <a:rPr lang="en-US" altLang="el-GR" baseline="-25000" dirty="0"/>
              <a:t>2</a:t>
            </a:r>
            <a:r>
              <a:rPr lang="en-US" altLang="el-GR" dirty="0"/>
              <a:t> (X = Cl, Br, I)</a:t>
            </a:r>
            <a:endParaRPr lang="el-GR" altLang="el-GR" dirty="0"/>
          </a:p>
          <a:p>
            <a:pPr marL="355600" indent="0">
              <a:buNone/>
            </a:pPr>
            <a:r>
              <a:rPr lang="en-US" altLang="el-GR" dirty="0"/>
              <a:t>O</a:t>
            </a:r>
            <a:r>
              <a:rPr lang="en-US" altLang="el-GR" baseline="-25000" dirty="0"/>
              <a:t>2</a:t>
            </a:r>
            <a:r>
              <a:rPr lang="en-US" altLang="el-GR" dirty="0"/>
              <a:t> + H</a:t>
            </a:r>
            <a:r>
              <a:rPr lang="en-US" altLang="el-GR" baseline="-25000" dirty="0"/>
              <a:t>2</a:t>
            </a:r>
            <a:r>
              <a:rPr lang="en-US" altLang="el-GR" dirty="0"/>
              <a:t>S → 2H</a:t>
            </a:r>
            <a:r>
              <a:rPr lang="en-US" altLang="el-GR" baseline="-25000" dirty="0"/>
              <a:t>2</a:t>
            </a:r>
            <a:r>
              <a:rPr lang="en-US" altLang="el-GR" dirty="0"/>
              <a:t>O + 2S</a:t>
            </a:r>
            <a:endParaRPr lang="el-GR" altLang="el-GR" dirty="0"/>
          </a:p>
          <a:p>
            <a:pPr marL="355600" indent="0">
              <a:buNone/>
            </a:pPr>
            <a:r>
              <a:rPr lang="en-US" altLang="el-GR" dirty="0"/>
              <a:t>O</a:t>
            </a:r>
            <a:r>
              <a:rPr lang="en-US" altLang="el-GR" baseline="-25000" dirty="0"/>
              <a:t>2</a:t>
            </a:r>
            <a:r>
              <a:rPr lang="en-US" altLang="el-GR" dirty="0"/>
              <a:t> + 2CaI</a:t>
            </a:r>
            <a:r>
              <a:rPr lang="en-US" altLang="el-GR" baseline="-25000" dirty="0"/>
              <a:t>2</a:t>
            </a:r>
            <a:r>
              <a:rPr lang="en-US" altLang="el-GR" dirty="0"/>
              <a:t> → 2CaO + 2I</a:t>
            </a:r>
            <a:r>
              <a:rPr lang="en-US" altLang="el-GR" baseline="-25000" dirty="0"/>
              <a:t>2</a:t>
            </a:r>
            <a:endParaRPr lang="el-GR" altLang="el-GR" dirty="0"/>
          </a:p>
          <a:p>
            <a:pPr marL="355600" indent="0">
              <a:buNone/>
            </a:pPr>
            <a:r>
              <a:rPr lang="en-US" altLang="el-GR" dirty="0"/>
              <a:t>3O</a:t>
            </a:r>
            <a:r>
              <a:rPr lang="en-US" altLang="el-GR" baseline="-25000" dirty="0"/>
              <a:t>2</a:t>
            </a:r>
            <a:r>
              <a:rPr lang="en-US" altLang="el-GR" dirty="0"/>
              <a:t> + 4MX</a:t>
            </a:r>
            <a:r>
              <a:rPr lang="en-US" altLang="el-GR" baseline="-25000" dirty="0"/>
              <a:t>3</a:t>
            </a:r>
            <a:r>
              <a:rPr lang="en-US" altLang="el-GR" dirty="0"/>
              <a:t> → 2M</a:t>
            </a:r>
            <a:r>
              <a:rPr lang="en-US" altLang="el-GR" baseline="-25000" dirty="0"/>
              <a:t>2</a:t>
            </a:r>
            <a:r>
              <a:rPr lang="en-US" altLang="el-GR" dirty="0"/>
              <a:t>O</a:t>
            </a:r>
            <a:r>
              <a:rPr lang="en-US" altLang="el-GR" baseline="-25000" dirty="0"/>
              <a:t>3</a:t>
            </a:r>
            <a:r>
              <a:rPr lang="en-US" altLang="el-GR" dirty="0"/>
              <a:t> + 6X</a:t>
            </a:r>
            <a:r>
              <a:rPr lang="en-US" altLang="el-GR" baseline="-25000" dirty="0"/>
              <a:t>2</a:t>
            </a:r>
            <a:r>
              <a:rPr lang="en-US" altLang="el-GR" dirty="0"/>
              <a:t> (M = Al, Fe </a:t>
            </a:r>
            <a:r>
              <a:rPr lang="el-GR" altLang="el-GR" dirty="0"/>
              <a:t>και Χ</a:t>
            </a:r>
            <a:r>
              <a:rPr lang="en-US" altLang="el-GR" dirty="0"/>
              <a:t> = Br, Cl)</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3381824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10/20</a:t>
            </a:r>
            <a:endParaRPr lang="el-GR" dirty="0"/>
          </a:p>
        </p:txBody>
      </p:sp>
      <p:sp>
        <p:nvSpPr>
          <p:cNvPr id="3" name="Θέση περιεχομένου 2"/>
          <p:cNvSpPr>
            <a:spLocks noGrp="1"/>
          </p:cNvSpPr>
          <p:nvPr>
            <p:ph idx="1"/>
          </p:nvPr>
        </p:nvSpPr>
        <p:spPr/>
        <p:txBody>
          <a:bodyPr/>
          <a:lstStyle/>
          <a:p>
            <a:pPr>
              <a:buFontTx/>
              <a:buNone/>
            </a:pPr>
            <a:r>
              <a:rPr lang="el-GR" altLang="el-GR" dirty="0"/>
              <a:t>Αντικαθιστά το Ν στην αμμωνία (καύση της αμμωνίας</a:t>
            </a:r>
            <a:r>
              <a:rPr lang="el-GR" altLang="el-GR" dirty="0" smtClean="0"/>
              <a:t>):</a:t>
            </a:r>
            <a:endParaRPr lang="el-GR" altLang="el-GR" dirty="0"/>
          </a:p>
          <a:p>
            <a:r>
              <a:rPr lang="el-GR" altLang="el-GR" dirty="0"/>
              <a:t>2NH</a:t>
            </a:r>
            <a:r>
              <a:rPr lang="el-GR" altLang="el-GR" baseline="-25000" dirty="0"/>
              <a:t>3</a:t>
            </a:r>
            <a:r>
              <a:rPr lang="el-GR" altLang="el-GR" dirty="0"/>
              <a:t> + 3/2 O</a:t>
            </a:r>
            <a:r>
              <a:rPr lang="el-GR" altLang="el-GR" baseline="-25000" dirty="0"/>
              <a:t>2</a:t>
            </a:r>
            <a:r>
              <a:rPr lang="el-GR" altLang="el-GR" dirty="0"/>
              <a:t> → 3H</a:t>
            </a:r>
            <a:r>
              <a:rPr lang="el-GR" altLang="el-GR" baseline="-25000" dirty="0"/>
              <a:t>2</a:t>
            </a:r>
            <a:r>
              <a:rPr lang="el-GR" altLang="el-GR" dirty="0"/>
              <a:t>O + N</a:t>
            </a:r>
            <a:r>
              <a:rPr lang="el-GR" altLang="el-GR" baseline="-25000" dirty="0"/>
              <a:t>2</a:t>
            </a:r>
            <a:endParaRPr lang="el-GR" altLang="el-GR" dirty="0"/>
          </a:p>
          <a:p>
            <a:pPr marL="0" indent="0">
              <a:buFontTx/>
              <a:buNone/>
            </a:pPr>
            <a:r>
              <a:rPr lang="el-GR" altLang="el-GR" dirty="0" smtClean="0"/>
              <a:t>Το </a:t>
            </a:r>
            <a:r>
              <a:rPr lang="el-GR" altLang="el-GR" dirty="0"/>
              <a:t>καθαρό ή το ατμοσφαιρικό Ο</a:t>
            </a:r>
            <a:r>
              <a:rPr lang="el-GR" altLang="el-GR" baseline="-25000" dirty="0"/>
              <a:t>2</a:t>
            </a:r>
            <a:r>
              <a:rPr lang="el-GR" altLang="el-GR" dirty="0"/>
              <a:t> αντικαθιστά τον άνθρακα στις οργανικές ενώσεις και τον μετατρέπει σε CO</a:t>
            </a:r>
            <a:r>
              <a:rPr lang="el-GR" altLang="el-GR" baseline="-25000" dirty="0"/>
              <a:t>2</a:t>
            </a:r>
            <a:r>
              <a:rPr lang="el-GR" altLang="el-GR" dirty="0"/>
              <a:t> (καύση οργανικών ενώσεων):</a:t>
            </a:r>
          </a:p>
          <a:p>
            <a:r>
              <a:rPr lang="el-GR" altLang="el-GR" dirty="0"/>
              <a:t>CH</a:t>
            </a:r>
            <a:r>
              <a:rPr lang="el-GR" altLang="el-GR" baseline="-25000" dirty="0"/>
              <a:t>4</a:t>
            </a:r>
            <a:r>
              <a:rPr lang="el-GR" altLang="el-GR" dirty="0"/>
              <a:t> + O</a:t>
            </a:r>
            <a:r>
              <a:rPr lang="el-GR" altLang="el-GR" baseline="-25000" dirty="0"/>
              <a:t>2</a:t>
            </a:r>
            <a:r>
              <a:rPr lang="el-GR" altLang="el-GR" dirty="0"/>
              <a:t> → CO</a:t>
            </a:r>
            <a:r>
              <a:rPr lang="el-GR" altLang="el-GR" baseline="-25000" dirty="0"/>
              <a:t>2</a:t>
            </a:r>
            <a:r>
              <a:rPr lang="el-GR" altLang="el-GR" dirty="0"/>
              <a:t> + 2H</a:t>
            </a:r>
            <a:r>
              <a:rPr lang="el-GR" altLang="el-GR" baseline="-25000" dirty="0"/>
              <a:t>2</a:t>
            </a:r>
            <a:r>
              <a:rPr lang="el-GR" altLang="el-GR" dirty="0"/>
              <a:t>O</a:t>
            </a:r>
          </a:p>
          <a:p>
            <a:pPr marL="0" indent="0">
              <a:buFontTx/>
              <a:buNone/>
            </a:pPr>
            <a:r>
              <a:rPr lang="el-GR" altLang="el-GR" dirty="0" smtClean="0"/>
              <a:t>Αντικαθιστά </a:t>
            </a:r>
            <a:r>
              <a:rPr lang="el-GR" altLang="el-GR" dirty="0"/>
              <a:t>το θείο από πολλά ορυκτά όπως σιδηροπυρίτη (FeS</a:t>
            </a:r>
            <a:r>
              <a:rPr lang="el-GR" altLang="el-GR" baseline="-25000" dirty="0"/>
              <a:t>2</a:t>
            </a:r>
            <a:r>
              <a:rPr lang="el-GR" altLang="el-GR" dirty="0"/>
              <a:t>), </a:t>
            </a:r>
            <a:r>
              <a:rPr lang="el-GR" altLang="el-GR" dirty="0" err="1"/>
              <a:t>σφαλερίτη</a:t>
            </a:r>
            <a:r>
              <a:rPr lang="el-GR" altLang="el-GR" dirty="0"/>
              <a:t> (</a:t>
            </a:r>
            <a:r>
              <a:rPr lang="el-GR" altLang="el-GR" dirty="0" err="1"/>
              <a:t>ZnS</a:t>
            </a:r>
            <a:r>
              <a:rPr lang="el-GR" altLang="el-GR" dirty="0"/>
              <a:t>), γαληνίτη (</a:t>
            </a:r>
            <a:r>
              <a:rPr lang="el-GR" altLang="el-GR" dirty="0" err="1"/>
              <a:t>PbS</a:t>
            </a:r>
            <a:r>
              <a:rPr lang="el-GR" altLang="el-GR" dirty="0"/>
              <a:t>) κ.ά. Το θείο μετατρέπεται σε SO</a:t>
            </a:r>
            <a:r>
              <a:rPr lang="el-GR" altLang="el-GR" baseline="-25000" dirty="0"/>
              <a:t>2</a:t>
            </a:r>
            <a:r>
              <a:rPr lang="el-GR" altLang="el-GR" dirty="0"/>
              <a:t> και όχι σε ελεύθερο S :</a:t>
            </a:r>
          </a:p>
          <a:p>
            <a:r>
              <a:rPr lang="en-US" altLang="el-GR" dirty="0"/>
              <a:t>2FeS</a:t>
            </a:r>
            <a:r>
              <a:rPr lang="en-US" altLang="el-GR" baseline="-25000" dirty="0"/>
              <a:t>2</a:t>
            </a:r>
            <a:r>
              <a:rPr lang="en-US" altLang="el-GR" dirty="0"/>
              <a:t> + 11/2 O</a:t>
            </a:r>
            <a:r>
              <a:rPr lang="en-US" altLang="el-GR" baseline="-25000" dirty="0"/>
              <a:t>2</a:t>
            </a:r>
            <a:r>
              <a:rPr lang="en-US" altLang="el-GR" dirty="0"/>
              <a:t> → Fe</a:t>
            </a:r>
            <a:r>
              <a:rPr lang="en-US" altLang="el-GR" baseline="-25000" dirty="0"/>
              <a:t>2</a:t>
            </a:r>
            <a:r>
              <a:rPr lang="en-US" altLang="el-GR" dirty="0"/>
              <a:t>O</a:t>
            </a:r>
            <a:r>
              <a:rPr lang="en-US" altLang="el-GR" baseline="-25000" dirty="0"/>
              <a:t>3</a:t>
            </a:r>
            <a:r>
              <a:rPr lang="en-US" altLang="el-GR" dirty="0"/>
              <a:t> + 4SO</a:t>
            </a:r>
            <a:r>
              <a:rPr lang="en-US" altLang="el-GR" baseline="-25000" dirty="0"/>
              <a:t>2</a:t>
            </a:r>
            <a:endParaRPr lang="el-GR" altLang="el-GR" dirty="0"/>
          </a:p>
          <a:p>
            <a:r>
              <a:rPr lang="en-US" altLang="el-GR" dirty="0" err="1"/>
              <a:t>ZnS</a:t>
            </a:r>
            <a:r>
              <a:rPr lang="en-US" altLang="el-GR" dirty="0"/>
              <a:t> + 3/2 O</a:t>
            </a:r>
            <a:r>
              <a:rPr lang="en-US" altLang="el-GR" baseline="-25000" dirty="0"/>
              <a:t>2</a:t>
            </a:r>
            <a:r>
              <a:rPr lang="en-US" altLang="el-GR" dirty="0"/>
              <a:t> → </a:t>
            </a:r>
            <a:r>
              <a:rPr lang="en-US" altLang="el-GR" dirty="0" err="1"/>
              <a:t>ZnO</a:t>
            </a:r>
            <a:r>
              <a:rPr lang="en-US" altLang="el-GR" dirty="0"/>
              <a:t> + SO</a:t>
            </a:r>
            <a:r>
              <a:rPr lang="en-US" altLang="el-GR" baseline="-25000" dirty="0"/>
              <a:t>2</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3268363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11/20</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altLang="el-GR" b="1" dirty="0"/>
              <a:t>Οι αντιδράσεις απλής </a:t>
            </a:r>
            <a:r>
              <a:rPr lang="el-GR" altLang="el-GR" b="1" dirty="0" smtClean="0"/>
              <a:t>αντικατάστασης</a:t>
            </a:r>
            <a:endParaRPr lang="el-GR" altLang="el-GR" dirty="0"/>
          </a:p>
          <a:p>
            <a:r>
              <a:rPr lang="el-GR" altLang="el-GR" b="1" dirty="0"/>
              <a:t>Δράσεις του άνθρακα</a:t>
            </a:r>
            <a:endParaRPr lang="el-GR" altLang="el-GR" dirty="0"/>
          </a:p>
          <a:p>
            <a:pPr marL="0" indent="0">
              <a:buFontTx/>
              <a:buNone/>
            </a:pPr>
            <a:r>
              <a:rPr lang="el-GR" altLang="el-GR" dirty="0" smtClean="0"/>
              <a:t>O </a:t>
            </a:r>
            <a:r>
              <a:rPr lang="el-GR" altLang="el-GR" dirty="0"/>
              <a:t>άνθρακας στις αντιδράσεις απλής αντικατάστασης, αντικαθιστά μέταλλα μάλλον παρά αμέταλλα.</a:t>
            </a:r>
          </a:p>
          <a:p>
            <a:pPr>
              <a:buFontTx/>
              <a:buNone/>
            </a:pPr>
            <a:r>
              <a:rPr lang="el-GR" altLang="el-GR" dirty="0" smtClean="0"/>
              <a:t>Αντικαθιστά </a:t>
            </a:r>
            <a:r>
              <a:rPr lang="el-GR" altLang="el-GR" dirty="0"/>
              <a:t>το </a:t>
            </a:r>
            <a:r>
              <a:rPr lang="el-GR" altLang="el-GR" dirty="0" err="1"/>
              <a:t>Si</a:t>
            </a:r>
            <a:r>
              <a:rPr lang="el-GR" altLang="el-GR" dirty="0"/>
              <a:t> στο SiO</a:t>
            </a:r>
            <a:r>
              <a:rPr lang="el-GR" altLang="el-GR" baseline="-25000" dirty="0"/>
              <a:t>2</a:t>
            </a:r>
            <a:r>
              <a:rPr lang="el-GR" altLang="el-GR" dirty="0"/>
              <a:t> δίνοντας </a:t>
            </a:r>
            <a:r>
              <a:rPr lang="el-GR" altLang="el-GR" dirty="0" err="1"/>
              <a:t>SiC</a:t>
            </a:r>
            <a:r>
              <a:rPr lang="el-GR" altLang="el-GR" dirty="0"/>
              <a:t> αν είναι σε περίσσεια :</a:t>
            </a:r>
          </a:p>
          <a:p>
            <a:r>
              <a:rPr lang="en-US" altLang="el-GR" dirty="0"/>
              <a:t>SiO</a:t>
            </a:r>
            <a:r>
              <a:rPr lang="en-US" altLang="el-GR" baseline="-25000" dirty="0"/>
              <a:t>2</a:t>
            </a:r>
            <a:r>
              <a:rPr lang="en-US" altLang="el-GR" dirty="0"/>
              <a:t> + 2C → Si + 2CO</a:t>
            </a:r>
            <a:endParaRPr lang="el-GR" altLang="el-GR" dirty="0"/>
          </a:p>
          <a:p>
            <a:r>
              <a:rPr lang="en-US" altLang="el-GR" dirty="0"/>
              <a:t>SiO</a:t>
            </a:r>
            <a:r>
              <a:rPr lang="en-US" altLang="el-GR" baseline="-25000" dirty="0"/>
              <a:t>2</a:t>
            </a:r>
            <a:r>
              <a:rPr lang="en-US" altLang="el-GR" dirty="0"/>
              <a:t> + 3C → </a:t>
            </a:r>
            <a:r>
              <a:rPr lang="en-US" altLang="el-GR" dirty="0" err="1"/>
              <a:t>SiC</a:t>
            </a:r>
            <a:r>
              <a:rPr lang="en-US" altLang="el-GR" dirty="0"/>
              <a:t> + 2CO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35470594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12/20</a:t>
            </a:r>
            <a:endParaRPr lang="el-GR" dirty="0"/>
          </a:p>
        </p:txBody>
      </p:sp>
      <p:sp>
        <p:nvSpPr>
          <p:cNvPr id="3" name="Θέση περιεχομένου 2"/>
          <p:cNvSpPr>
            <a:spLocks noGrp="1"/>
          </p:cNvSpPr>
          <p:nvPr>
            <p:ph idx="1"/>
          </p:nvPr>
        </p:nvSpPr>
        <p:spPr>
          <a:xfrm>
            <a:off x="457200" y="1412776"/>
            <a:ext cx="8229600" cy="4824536"/>
          </a:xfrm>
        </p:spPr>
        <p:txBody>
          <a:bodyPr/>
          <a:lstStyle/>
          <a:p>
            <a:pPr marL="0" indent="0">
              <a:buFontTx/>
              <a:buNone/>
            </a:pPr>
            <a:r>
              <a:rPr lang="el-GR" altLang="el-GR" dirty="0"/>
              <a:t>Αντικαθιστά τον Ρ, το Ν, το </a:t>
            </a:r>
            <a:r>
              <a:rPr lang="el-GR" altLang="el-GR" dirty="0" err="1"/>
              <a:t>As</a:t>
            </a:r>
            <a:r>
              <a:rPr lang="el-GR" altLang="el-GR" dirty="0"/>
              <a:t> στα οξείδια τους (παρόλο που είναι μετά απ' αυτά στη σειρά) επειδή έχουν θετικούς αριθμούς οξείδωσης. Ο P έχει </a:t>
            </a:r>
            <a:r>
              <a:rPr lang="el-GR" altLang="el-GR" dirty="0" err="1"/>
              <a:t>αο</a:t>
            </a:r>
            <a:r>
              <a:rPr lang="el-GR" altLang="el-GR" dirty="0"/>
              <a:t>. = +5 ή +3 στα οξείδιά του, το Ν έχει </a:t>
            </a:r>
            <a:r>
              <a:rPr lang="el-GR" altLang="el-GR" dirty="0" err="1"/>
              <a:t>α.ο</a:t>
            </a:r>
            <a:r>
              <a:rPr lang="el-GR" altLang="el-GR" dirty="0"/>
              <a:t>. = +2 στο ΝΟ και το </a:t>
            </a:r>
            <a:r>
              <a:rPr lang="el-GR" altLang="el-GR" dirty="0" err="1"/>
              <a:t>As</a:t>
            </a:r>
            <a:r>
              <a:rPr lang="el-GR" altLang="el-GR" dirty="0"/>
              <a:t> έχει </a:t>
            </a:r>
            <a:r>
              <a:rPr lang="el-GR" altLang="el-GR" dirty="0" err="1"/>
              <a:t>α.ο</a:t>
            </a:r>
            <a:r>
              <a:rPr lang="el-GR" altLang="el-GR" dirty="0"/>
              <a:t>. = +3 στο As</a:t>
            </a:r>
            <a:r>
              <a:rPr lang="el-GR" altLang="el-GR" baseline="-25000" dirty="0"/>
              <a:t>2</a:t>
            </a:r>
            <a:r>
              <a:rPr lang="el-GR" altLang="el-GR" dirty="0"/>
              <a:t>O</a:t>
            </a:r>
            <a:r>
              <a:rPr lang="el-GR" altLang="el-GR" baseline="-25000" dirty="0"/>
              <a:t>3</a:t>
            </a:r>
            <a:r>
              <a:rPr lang="el-GR" altLang="el-GR" dirty="0"/>
              <a:t> :</a:t>
            </a:r>
          </a:p>
          <a:p>
            <a:r>
              <a:rPr lang="en-US" altLang="el-GR" dirty="0"/>
              <a:t>10C + 2P</a:t>
            </a:r>
            <a:r>
              <a:rPr lang="en-US" altLang="el-GR" baseline="-25000" dirty="0"/>
              <a:t>2</a:t>
            </a:r>
            <a:r>
              <a:rPr lang="en-US" altLang="el-GR" dirty="0"/>
              <a:t>O</a:t>
            </a:r>
            <a:r>
              <a:rPr lang="en-US" altLang="el-GR" baseline="-25000" dirty="0"/>
              <a:t>5</a:t>
            </a:r>
            <a:r>
              <a:rPr lang="en-US" altLang="el-GR" dirty="0"/>
              <a:t> → P</a:t>
            </a:r>
            <a:r>
              <a:rPr lang="en-US" altLang="el-GR" baseline="-25000" dirty="0"/>
              <a:t>4</a:t>
            </a:r>
            <a:r>
              <a:rPr lang="en-US" altLang="el-GR" dirty="0"/>
              <a:t> + 10CO</a:t>
            </a:r>
            <a:endParaRPr lang="el-GR" altLang="el-GR" dirty="0"/>
          </a:p>
          <a:p>
            <a:r>
              <a:rPr lang="en-US" altLang="el-GR" dirty="0"/>
              <a:t>6C + 2P</a:t>
            </a:r>
            <a:r>
              <a:rPr lang="en-US" altLang="el-GR" baseline="-25000" dirty="0"/>
              <a:t>2</a:t>
            </a:r>
            <a:r>
              <a:rPr lang="en-US" altLang="el-GR" dirty="0"/>
              <a:t>O</a:t>
            </a:r>
            <a:r>
              <a:rPr lang="en-US" altLang="el-GR" baseline="-25000" dirty="0"/>
              <a:t>3</a:t>
            </a:r>
            <a:r>
              <a:rPr lang="en-US" altLang="el-GR" dirty="0"/>
              <a:t> → P</a:t>
            </a:r>
            <a:r>
              <a:rPr lang="en-US" altLang="el-GR" baseline="-25000" dirty="0"/>
              <a:t>4</a:t>
            </a:r>
            <a:r>
              <a:rPr lang="en-US" altLang="el-GR" dirty="0"/>
              <a:t> + 6CO</a:t>
            </a:r>
            <a:endParaRPr lang="el-GR" altLang="el-GR" dirty="0"/>
          </a:p>
          <a:p>
            <a:r>
              <a:rPr lang="en-US" altLang="el-GR" dirty="0"/>
              <a:t>C + 2NO → N</a:t>
            </a:r>
            <a:r>
              <a:rPr lang="en-US" altLang="el-GR" baseline="-25000" dirty="0"/>
              <a:t>2</a:t>
            </a:r>
            <a:r>
              <a:rPr lang="en-US" altLang="el-GR" dirty="0"/>
              <a:t> + CO</a:t>
            </a:r>
            <a:r>
              <a:rPr lang="en-US" altLang="el-GR" baseline="-25000" dirty="0"/>
              <a:t>2</a:t>
            </a:r>
            <a:endParaRPr lang="el-GR" altLang="el-GR" dirty="0"/>
          </a:p>
          <a:p>
            <a:r>
              <a:rPr lang="en-US" altLang="el-GR" dirty="0"/>
              <a:t>3C + As</a:t>
            </a:r>
            <a:r>
              <a:rPr lang="en-US" altLang="el-GR" baseline="-25000" dirty="0"/>
              <a:t>2</a:t>
            </a:r>
            <a:r>
              <a:rPr lang="en-US" altLang="el-GR" dirty="0"/>
              <a:t>O</a:t>
            </a:r>
            <a:r>
              <a:rPr lang="en-US" altLang="el-GR" baseline="-25000" dirty="0"/>
              <a:t>3</a:t>
            </a:r>
            <a:r>
              <a:rPr lang="en-US" altLang="el-GR" dirty="0"/>
              <a:t> → 2As + 3CO</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78384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4/11</a:t>
            </a:r>
            <a:endParaRPr lang="el-GR" dirty="0"/>
          </a:p>
        </p:txBody>
      </p:sp>
      <p:sp>
        <p:nvSpPr>
          <p:cNvPr id="3" name="Θέση περιεχομένου 2"/>
          <p:cNvSpPr>
            <a:spLocks noGrp="1"/>
          </p:cNvSpPr>
          <p:nvPr>
            <p:ph idx="1"/>
          </p:nvPr>
        </p:nvSpPr>
        <p:spPr>
          <a:xfrm>
            <a:off x="467544" y="1412776"/>
            <a:ext cx="8229600" cy="1872208"/>
          </a:xfrm>
        </p:spPr>
        <p:txBody>
          <a:bodyPr/>
          <a:lstStyle/>
          <a:p>
            <a:r>
              <a:rPr lang="el-GR" dirty="0"/>
              <a:t>Βιολογικές διεργασίες </a:t>
            </a:r>
          </a:p>
          <a:p>
            <a:pPr lvl="1"/>
            <a:r>
              <a:rPr lang="el-GR" dirty="0" smtClean="0"/>
              <a:t>Οξειδωτική </a:t>
            </a:r>
            <a:r>
              <a:rPr lang="el-GR" dirty="0" err="1"/>
              <a:t>φωσφορυλίωση</a:t>
            </a:r>
            <a:r>
              <a:rPr lang="el-GR" dirty="0"/>
              <a:t> (η οξείδωση θρεπτικών στοιχείων και η σύνθεση ATP</a:t>
            </a:r>
            <a:r>
              <a:rPr lang="el-GR" dirty="0" smtClean="0"/>
              <a:t>)</a:t>
            </a:r>
            <a:r>
              <a:rPr lang="en-US" dirty="0" smtClean="0"/>
              <a:t>.</a:t>
            </a:r>
            <a:endParaRPr lang="el-GR" dirty="0"/>
          </a:p>
          <a:p>
            <a:pPr lvl="1"/>
            <a:r>
              <a:rPr lang="en-US" dirty="0" smtClean="0"/>
              <a:t>O</a:t>
            </a:r>
            <a:r>
              <a:rPr lang="el-GR" dirty="0" smtClean="0"/>
              <a:t> </a:t>
            </a:r>
            <a:r>
              <a:rPr lang="el-GR" dirty="0"/>
              <a:t>κύκλος του </a:t>
            </a:r>
            <a:r>
              <a:rPr lang="el-GR" dirty="0" err="1" smtClean="0"/>
              <a:t>Krebs</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2" descr="Αρχείο:Citric acid cycle with aconitate 2.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290935"/>
            <a:ext cx="5066205" cy="40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4716016" y="6317911"/>
            <a:ext cx="381642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Citric acid cycle with </a:t>
            </a:r>
            <a:r>
              <a:rPr lang="en-US" sz="1200" dirty="0" err="1">
                <a:solidFill>
                  <a:prstClr val="black"/>
                </a:solidFill>
                <a:latin typeface="+mn-lt"/>
                <a:hlinkClick r:id="rId4"/>
              </a:rPr>
              <a:t>aconitate</a:t>
            </a:r>
            <a:r>
              <a:rPr lang="en-US" sz="1200" dirty="0">
                <a:solidFill>
                  <a:prstClr val="black"/>
                </a:solidFill>
                <a:latin typeface="+mn-lt"/>
                <a:hlinkClick r:id="rId4"/>
              </a:rPr>
              <a:t> 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rPr>
              <a:t>File Upload Bot (Magnus </a:t>
            </a:r>
            <a:r>
              <a:rPr lang="en-US" sz="1200" dirty="0" err="1">
                <a:solidFill>
                  <a:prstClr val="black"/>
                </a:solidFill>
                <a:latin typeface="+mn-lt"/>
              </a:rPr>
              <a:t>Manske</a:t>
            </a:r>
            <a:r>
              <a:rPr lang="en-US"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3930305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13/20</a:t>
            </a:r>
            <a:endParaRPr lang="el-GR" dirty="0"/>
          </a:p>
        </p:txBody>
      </p:sp>
      <p:sp>
        <p:nvSpPr>
          <p:cNvPr id="3" name="Θέση περιεχομένου 2"/>
          <p:cNvSpPr>
            <a:spLocks noGrp="1"/>
          </p:cNvSpPr>
          <p:nvPr>
            <p:ph idx="1"/>
          </p:nvPr>
        </p:nvSpPr>
        <p:spPr>
          <a:xfrm>
            <a:off x="457200" y="1196752"/>
            <a:ext cx="8229600" cy="5661248"/>
          </a:xfrm>
        </p:spPr>
        <p:txBody>
          <a:bodyPr>
            <a:normAutofit/>
          </a:bodyPr>
          <a:lstStyle/>
          <a:p>
            <a:pPr marL="0" indent="0" algn="ctr">
              <a:buNone/>
            </a:pPr>
            <a:r>
              <a:rPr lang="el-GR" sz="2200" b="1" dirty="0"/>
              <a:t>Οι αντιδράσεις απλής </a:t>
            </a:r>
            <a:r>
              <a:rPr lang="el-GR" sz="2200" b="1" dirty="0" smtClean="0"/>
              <a:t>αντικατάστασης</a:t>
            </a:r>
            <a:endParaRPr lang="el-GR" sz="2200" b="1" dirty="0"/>
          </a:p>
          <a:p>
            <a:r>
              <a:rPr lang="el-GR" sz="2200" b="1" dirty="0"/>
              <a:t>Απλή αντικατάσταση μεταξύ μετάλλων</a:t>
            </a:r>
          </a:p>
          <a:p>
            <a:r>
              <a:rPr lang="el-GR" sz="2200" dirty="0"/>
              <a:t>Στις αντιδράσεις αυτές ένα μέταλλο (M) αντικαθιστά τα επόμενά του (Μ') στην ηλεκτροχημική σειρά των μετάλλων : Μ + Μ'Α → ΜΑ + Μ' όπου Α = ανιόν </a:t>
            </a:r>
            <a:r>
              <a:rPr lang="el-GR" sz="2200" dirty="0" err="1"/>
              <a:t>μονοατομικό</a:t>
            </a:r>
            <a:r>
              <a:rPr lang="el-GR" sz="2200" dirty="0"/>
              <a:t> (</a:t>
            </a:r>
            <a:r>
              <a:rPr lang="el-GR" sz="2200" dirty="0" err="1"/>
              <a:t>π.χ</a:t>
            </a:r>
            <a:r>
              <a:rPr lang="el-GR" sz="2200" dirty="0"/>
              <a:t> </a:t>
            </a:r>
            <a:r>
              <a:rPr lang="el-GR" sz="2200" dirty="0" err="1"/>
              <a:t>Cl</a:t>
            </a:r>
            <a:r>
              <a:rPr lang="el-GR" sz="2200" dirty="0"/>
              <a:t>-) ή και </a:t>
            </a:r>
            <a:r>
              <a:rPr lang="el-GR" sz="2200" dirty="0" err="1"/>
              <a:t>πολυατομικό</a:t>
            </a:r>
            <a:r>
              <a:rPr lang="el-GR" sz="2200" dirty="0"/>
              <a:t> (</a:t>
            </a:r>
            <a:r>
              <a:rPr lang="el-GR" sz="2200" dirty="0" err="1"/>
              <a:t>π.χ</a:t>
            </a:r>
            <a:r>
              <a:rPr lang="el-GR" sz="2200" dirty="0"/>
              <a:t> SO42-) π.χ. </a:t>
            </a:r>
            <a:r>
              <a:rPr lang="el-GR" sz="2200" dirty="0" err="1"/>
              <a:t>Fe</a:t>
            </a:r>
            <a:r>
              <a:rPr lang="el-GR" sz="2200" dirty="0"/>
              <a:t> + </a:t>
            </a:r>
            <a:r>
              <a:rPr lang="el-GR" sz="2200" dirty="0" err="1"/>
              <a:t>HgS</a:t>
            </a:r>
            <a:r>
              <a:rPr lang="el-GR" sz="2200" dirty="0"/>
              <a:t> → </a:t>
            </a:r>
            <a:r>
              <a:rPr lang="el-GR" sz="2200" dirty="0" err="1"/>
              <a:t>FeS</a:t>
            </a:r>
            <a:r>
              <a:rPr lang="el-GR" sz="2200" dirty="0"/>
              <a:t> + </a:t>
            </a:r>
            <a:r>
              <a:rPr lang="el-GR" sz="2200" dirty="0" err="1"/>
              <a:t>Hg</a:t>
            </a:r>
            <a:r>
              <a:rPr lang="el-GR" sz="2200" dirty="0"/>
              <a:t>, </a:t>
            </a:r>
            <a:r>
              <a:rPr lang="el-GR" sz="2200" dirty="0" err="1"/>
              <a:t>Zn</a:t>
            </a:r>
            <a:r>
              <a:rPr lang="el-GR" sz="2200" dirty="0"/>
              <a:t> + CuSO4 →ZnSO4 + </a:t>
            </a:r>
            <a:r>
              <a:rPr lang="el-GR" sz="2200" dirty="0" err="1"/>
              <a:t>Cu</a:t>
            </a:r>
            <a:r>
              <a:rPr lang="el-GR" sz="2200" dirty="0"/>
              <a:t>.</a:t>
            </a:r>
            <a:br>
              <a:rPr lang="el-GR" sz="2200" dirty="0"/>
            </a:br>
            <a:r>
              <a:rPr lang="el-GR" sz="2200" dirty="0"/>
              <a:t>Η ηλεκτροχημική σειρά των μετάλλων είναι :</a:t>
            </a:r>
          </a:p>
          <a:p>
            <a:pPr marL="0" indent="0" algn="ctr">
              <a:buNone/>
            </a:pPr>
            <a:r>
              <a:rPr lang="el-GR" sz="2200" b="1" dirty="0" err="1" smtClean="0"/>
              <a:t>Li</a:t>
            </a:r>
            <a:r>
              <a:rPr lang="el-GR" sz="2200" b="1" dirty="0" smtClean="0"/>
              <a:t>  </a:t>
            </a:r>
            <a:r>
              <a:rPr lang="el-GR" sz="2200" b="1" dirty="0"/>
              <a:t>K  </a:t>
            </a:r>
            <a:r>
              <a:rPr lang="el-GR" sz="2200" b="1" dirty="0" err="1"/>
              <a:t>Ba</a:t>
            </a:r>
            <a:r>
              <a:rPr lang="el-GR" sz="2200" b="1" dirty="0"/>
              <a:t>  </a:t>
            </a:r>
            <a:r>
              <a:rPr lang="el-GR" sz="2200" b="1" dirty="0" err="1"/>
              <a:t>Ca</a:t>
            </a:r>
            <a:r>
              <a:rPr lang="el-GR" sz="2200" b="1" dirty="0"/>
              <a:t>  </a:t>
            </a:r>
            <a:r>
              <a:rPr lang="el-GR" sz="2200" b="1" dirty="0" err="1"/>
              <a:t>Na</a:t>
            </a:r>
            <a:r>
              <a:rPr lang="el-GR" sz="2200" b="1" dirty="0"/>
              <a:t>  </a:t>
            </a:r>
            <a:r>
              <a:rPr lang="el-GR" sz="2200" b="1" dirty="0" err="1"/>
              <a:t>Mg</a:t>
            </a:r>
            <a:r>
              <a:rPr lang="el-GR" sz="2200" b="1" dirty="0"/>
              <a:t>  </a:t>
            </a:r>
            <a:r>
              <a:rPr lang="el-GR" sz="2200" b="1" dirty="0" err="1"/>
              <a:t>Al</a:t>
            </a:r>
            <a:r>
              <a:rPr lang="el-GR" sz="2200" b="1" dirty="0"/>
              <a:t>  </a:t>
            </a:r>
            <a:r>
              <a:rPr lang="el-GR" sz="2200" b="1" dirty="0" err="1"/>
              <a:t>Mn</a:t>
            </a:r>
            <a:r>
              <a:rPr lang="el-GR" sz="2200" b="1" dirty="0"/>
              <a:t>  </a:t>
            </a:r>
            <a:r>
              <a:rPr lang="el-GR" sz="2200" b="1" dirty="0" err="1"/>
              <a:t>Zn</a:t>
            </a:r>
            <a:r>
              <a:rPr lang="el-GR" sz="2200" b="1" dirty="0"/>
              <a:t>  </a:t>
            </a:r>
            <a:r>
              <a:rPr lang="el-GR" sz="2200" b="1" dirty="0" err="1"/>
              <a:t>Cr</a:t>
            </a:r>
            <a:r>
              <a:rPr lang="el-GR" sz="2200" b="1" dirty="0"/>
              <a:t>  </a:t>
            </a:r>
            <a:r>
              <a:rPr lang="el-GR" sz="2200" b="1" dirty="0" err="1"/>
              <a:t>Fe</a:t>
            </a:r>
            <a:r>
              <a:rPr lang="el-GR" sz="2200" b="1" dirty="0"/>
              <a:t>  Co  </a:t>
            </a:r>
            <a:r>
              <a:rPr lang="el-GR" sz="2200" b="1" dirty="0" err="1"/>
              <a:t>Ni</a:t>
            </a:r>
            <a:r>
              <a:rPr lang="el-GR" sz="2200" b="1" dirty="0"/>
              <a:t>  </a:t>
            </a:r>
            <a:r>
              <a:rPr lang="el-GR" sz="2200" b="1" dirty="0" err="1"/>
              <a:t>Sn</a:t>
            </a:r>
            <a:r>
              <a:rPr lang="el-GR" sz="2200" b="1" dirty="0"/>
              <a:t>  </a:t>
            </a:r>
            <a:r>
              <a:rPr lang="el-GR" sz="2200" b="1" dirty="0" err="1"/>
              <a:t>Pb</a:t>
            </a:r>
            <a:r>
              <a:rPr lang="el-GR" sz="2200" b="1" dirty="0"/>
              <a:t>  H2 </a:t>
            </a:r>
            <a:r>
              <a:rPr lang="el-GR" sz="2200" b="1" dirty="0" err="1"/>
              <a:t>Bi</a:t>
            </a:r>
            <a:r>
              <a:rPr lang="el-GR" sz="2200" b="1" dirty="0"/>
              <a:t>  </a:t>
            </a:r>
            <a:r>
              <a:rPr lang="el-GR" sz="2200" b="1" dirty="0" err="1"/>
              <a:t>Cu</a:t>
            </a:r>
            <a:r>
              <a:rPr lang="el-GR" sz="2200" b="1" dirty="0"/>
              <a:t> </a:t>
            </a:r>
            <a:r>
              <a:rPr lang="el-GR" sz="2200" b="1" dirty="0" err="1"/>
              <a:t>Hg</a:t>
            </a:r>
            <a:r>
              <a:rPr lang="el-GR" sz="2200" b="1" dirty="0"/>
              <a:t>  </a:t>
            </a:r>
            <a:r>
              <a:rPr lang="el-GR" sz="2200" b="1" dirty="0" err="1"/>
              <a:t>Ag</a:t>
            </a:r>
            <a:r>
              <a:rPr lang="el-GR" sz="2200" b="1" dirty="0"/>
              <a:t>  </a:t>
            </a:r>
            <a:r>
              <a:rPr lang="el-GR" sz="2200" b="1" dirty="0" err="1"/>
              <a:t>Pt</a:t>
            </a:r>
            <a:r>
              <a:rPr lang="el-GR" sz="2200" b="1" dirty="0"/>
              <a:t>  </a:t>
            </a:r>
            <a:r>
              <a:rPr lang="el-GR" sz="2200" b="1" dirty="0" smtClean="0"/>
              <a:t>Au</a:t>
            </a:r>
            <a:endParaRPr lang="el-GR" sz="2200" b="1" dirty="0"/>
          </a:p>
          <a:p>
            <a:r>
              <a:rPr lang="el-GR" sz="2200" dirty="0"/>
              <a:t>Κάθε μέταλλο αντικαθιστά στις ενώσεις τους τα μέταλλα που βρίσκονται μετά από αυτό στη σειρά επειδή είναι ισχυρότερο αναγωγικό. </a:t>
            </a:r>
            <a:r>
              <a:rPr lang="el-GR" sz="2200" dirty="0" err="1"/>
              <a:t>Γι’αυτό</a:t>
            </a:r>
            <a:r>
              <a:rPr lang="el-GR" sz="2200" dirty="0"/>
              <a:t> η σειρά είναι γνωστή και ως σειρά αναγωγικής ισχύος των </a:t>
            </a:r>
            <a:r>
              <a:rPr lang="el-GR" sz="2200" dirty="0" smtClean="0"/>
              <a:t>μετάλλων: </a:t>
            </a:r>
            <a:r>
              <a:rPr lang="el-GR" sz="2200" dirty="0"/>
              <a:t>Όσο αριστερότερα βρίσκεται ένα μέταλλο, τόσο </a:t>
            </a:r>
            <a:r>
              <a:rPr lang="el-GR" sz="2200" dirty="0" err="1"/>
              <a:t>αναγωγικότερο</a:t>
            </a:r>
            <a:r>
              <a:rPr lang="el-GR" sz="2200" dirty="0"/>
              <a:t> είναι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2772581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14/20</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altLang="el-GR" b="1" dirty="0"/>
              <a:t>Οι αντιδράσεις απλής </a:t>
            </a:r>
            <a:r>
              <a:rPr lang="el-GR" altLang="el-GR" b="1" dirty="0" smtClean="0"/>
              <a:t>αντικατάστασης</a:t>
            </a:r>
            <a:endParaRPr lang="el-GR" altLang="el-GR" dirty="0"/>
          </a:p>
          <a:p>
            <a:r>
              <a:rPr lang="el-GR" altLang="el-GR" b="1" dirty="0"/>
              <a:t>Δράσεις των διαφόρων μετάλλων</a:t>
            </a:r>
            <a:endParaRPr lang="el-GR" altLang="el-GR" dirty="0"/>
          </a:p>
          <a:p>
            <a:pPr marL="355600" indent="0">
              <a:buFontTx/>
              <a:buNone/>
            </a:pPr>
            <a:r>
              <a:rPr lang="el-GR" altLang="el-GR" dirty="0" err="1" smtClean="0"/>
              <a:t>Εαν</a:t>
            </a:r>
            <a:r>
              <a:rPr lang="el-GR" altLang="el-GR" dirty="0" smtClean="0"/>
              <a:t> </a:t>
            </a:r>
            <a:r>
              <a:rPr lang="el-GR" altLang="el-GR" dirty="0"/>
              <a:t>το μέταλλο που αντικαθιστά (δηλ. το Μ στο γενικό σχήμα Μ + Μ'Α → ΜΑ + Μ') έχει πολλούς αριθμούς οξείδωσης (όπως π.χ. ο σίδηρος, </a:t>
            </a:r>
            <a:r>
              <a:rPr lang="el-GR" altLang="el-GR" dirty="0" err="1"/>
              <a:t>Fe</a:t>
            </a:r>
            <a:r>
              <a:rPr lang="el-GR" altLang="el-GR" dirty="0"/>
              <a:t>), τότε στο άλας ΜΑ θα έχει το μικρότερο απ' αυτούς. Εξαίρεση αποτελεί ο χαλκός (</a:t>
            </a:r>
            <a:r>
              <a:rPr lang="el-GR" altLang="el-GR" dirty="0" err="1"/>
              <a:t>Cu</a:t>
            </a:r>
            <a:r>
              <a:rPr lang="el-GR" altLang="el-GR" dirty="0"/>
              <a:t>) που έχει δύο αριθμούς οξείδωσης +1 και +2 αλλά στη παραπάνω σειρά προηγείται ο Cu</a:t>
            </a:r>
            <a:r>
              <a:rPr lang="el-GR" altLang="el-GR" baseline="30000" dirty="0"/>
              <a:t>2+</a:t>
            </a:r>
            <a:r>
              <a:rPr lang="el-GR" altLang="el-GR" dirty="0"/>
              <a:t> (βλέπε σημείωση</a:t>
            </a:r>
            <a:r>
              <a:rPr lang="el-GR" altLang="el-GR" dirty="0" smtClean="0"/>
              <a:t>):</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737271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15/20</a:t>
            </a:r>
            <a:endParaRPr lang="el-GR" dirty="0"/>
          </a:p>
        </p:txBody>
      </p:sp>
      <p:sp>
        <p:nvSpPr>
          <p:cNvPr id="3" name="Θέση περιεχομένου 2"/>
          <p:cNvSpPr>
            <a:spLocks noGrp="1"/>
          </p:cNvSpPr>
          <p:nvPr>
            <p:ph idx="1"/>
          </p:nvPr>
        </p:nvSpPr>
        <p:spPr>
          <a:xfrm>
            <a:off x="467544" y="1484784"/>
            <a:ext cx="8229600" cy="5040560"/>
          </a:xfrm>
        </p:spPr>
        <p:txBody>
          <a:bodyPr/>
          <a:lstStyle/>
          <a:p>
            <a:r>
              <a:rPr lang="en-US" altLang="el-GR" dirty="0"/>
              <a:t>3Fe + 2AuCl</a:t>
            </a:r>
            <a:r>
              <a:rPr lang="en-US" altLang="el-GR" baseline="-25000" dirty="0"/>
              <a:t>3</a:t>
            </a:r>
            <a:r>
              <a:rPr lang="en-US" altLang="el-GR" dirty="0"/>
              <a:t> → 3FeCl</a:t>
            </a:r>
            <a:r>
              <a:rPr lang="en-US" altLang="el-GR" baseline="-25000" dirty="0"/>
              <a:t>2</a:t>
            </a:r>
            <a:r>
              <a:rPr lang="en-US" altLang="el-GR" dirty="0"/>
              <a:t> + 2Au</a:t>
            </a:r>
            <a:endParaRPr lang="el-GR" altLang="el-GR" dirty="0"/>
          </a:p>
          <a:p>
            <a:r>
              <a:rPr lang="en-US" altLang="el-GR" dirty="0"/>
              <a:t>Cu + 2AgNO</a:t>
            </a:r>
            <a:r>
              <a:rPr lang="en-US" altLang="el-GR" baseline="-25000" dirty="0"/>
              <a:t>2</a:t>
            </a:r>
            <a:r>
              <a:rPr lang="en-US" altLang="el-GR" dirty="0"/>
              <a:t> → Cu(NO</a:t>
            </a:r>
            <a:r>
              <a:rPr lang="en-US" altLang="el-GR" baseline="-25000" dirty="0"/>
              <a:t>2</a:t>
            </a:r>
            <a:r>
              <a:rPr lang="en-US" altLang="el-GR" dirty="0"/>
              <a:t>)</a:t>
            </a:r>
            <a:r>
              <a:rPr lang="en-US" altLang="el-GR" baseline="-25000" dirty="0"/>
              <a:t>2</a:t>
            </a:r>
            <a:r>
              <a:rPr lang="en-US" altLang="el-GR" dirty="0"/>
              <a:t> + Ag</a:t>
            </a:r>
            <a:endParaRPr lang="el-GR" altLang="el-GR" dirty="0"/>
          </a:p>
          <a:p>
            <a:r>
              <a:rPr lang="en-US" altLang="el-GR" dirty="0"/>
              <a:t>3Fe + Bi</a:t>
            </a:r>
            <a:r>
              <a:rPr lang="en-US" altLang="el-GR" baseline="-25000" dirty="0"/>
              <a:t>2</a:t>
            </a:r>
            <a:r>
              <a:rPr lang="en-US" altLang="el-GR" dirty="0"/>
              <a:t>S</a:t>
            </a:r>
            <a:r>
              <a:rPr lang="en-US" altLang="el-GR" baseline="-25000" dirty="0"/>
              <a:t>3</a:t>
            </a:r>
            <a:r>
              <a:rPr lang="en-US" altLang="el-GR" dirty="0"/>
              <a:t> → 3FeS + 2Bi</a:t>
            </a:r>
            <a:endParaRPr lang="el-GR" altLang="el-GR" dirty="0"/>
          </a:p>
          <a:p>
            <a:r>
              <a:rPr lang="en-US" altLang="el-GR" dirty="0"/>
              <a:t>2K[Ag(CN)2] +</a:t>
            </a:r>
            <a:endParaRPr lang="el-GR" altLang="el-GR" dirty="0"/>
          </a:p>
          <a:p>
            <a:r>
              <a:rPr lang="en-US" altLang="el-GR" dirty="0"/>
              <a:t>Cr</a:t>
            </a:r>
            <a:r>
              <a:rPr lang="en-US" altLang="el-GR" baseline="-25000" dirty="0"/>
              <a:t>2</a:t>
            </a:r>
            <a:r>
              <a:rPr lang="en-US" altLang="el-GR" dirty="0"/>
              <a:t>O</a:t>
            </a:r>
            <a:r>
              <a:rPr lang="en-US" altLang="el-GR" baseline="-25000" dirty="0"/>
              <a:t>3</a:t>
            </a:r>
            <a:r>
              <a:rPr lang="en-US" altLang="el-GR" dirty="0"/>
              <a:t> + 2Al → Al</a:t>
            </a:r>
            <a:r>
              <a:rPr lang="en-US" altLang="el-GR" baseline="-25000" dirty="0"/>
              <a:t>2</a:t>
            </a:r>
            <a:r>
              <a:rPr lang="en-US" altLang="el-GR" dirty="0"/>
              <a:t>O</a:t>
            </a:r>
            <a:r>
              <a:rPr lang="en-US" altLang="el-GR" baseline="-25000" dirty="0"/>
              <a:t>3</a:t>
            </a:r>
            <a:r>
              <a:rPr lang="en-US" altLang="el-GR" dirty="0"/>
              <a:t> + 2Cr</a:t>
            </a:r>
            <a:endParaRPr lang="el-GR" altLang="el-GR" dirty="0"/>
          </a:p>
          <a:p>
            <a:r>
              <a:rPr lang="en-US" altLang="el-GR" dirty="0"/>
              <a:t>3Mn</a:t>
            </a:r>
            <a:r>
              <a:rPr lang="en-US" altLang="el-GR" baseline="-25000" dirty="0"/>
              <a:t>3</a:t>
            </a:r>
            <a:r>
              <a:rPr lang="en-US" altLang="el-GR" dirty="0"/>
              <a:t>O</a:t>
            </a:r>
            <a:r>
              <a:rPr lang="en-US" altLang="el-GR" baseline="-25000" dirty="0"/>
              <a:t>4</a:t>
            </a:r>
            <a:r>
              <a:rPr lang="en-US" altLang="el-GR" dirty="0"/>
              <a:t> + 8Al → 4Al</a:t>
            </a:r>
            <a:r>
              <a:rPr lang="en-US" altLang="el-GR" baseline="-25000" dirty="0"/>
              <a:t>2</a:t>
            </a:r>
            <a:r>
              <a:rPr lang="en-US" altLang="el-GR" dirty="0"/>
              <a:t>O</a:t>
            </a:r>
            <a:r>
              <a:rPr lang="en-US" altLang="el-GR" baseline="-25000" dirty="0"/>
              <a:t>3</a:t>
            </a:r>
            <a:r>
              <a:rPr lang="en-US" altLang="el-GR" dirty="0"/>
              <a:t> + 9Mn</a:t>
            </a:r>
            <a:endParaRPr lang="el-GR" altLang="el-GR" dirty="0"/>
          </a:p>
          <a:p>
            <a:r>
              <a:rPr lang="en-US" altLang="el-GR" dirty="0"/>
              <a:t>Fe</a:t>
            </a:r>
            <a:r>
              <a:rPr lang="en-US" altLang="el-GR" baseline="-25000" dirty="0"/>
              <a:t>2</a:t>
            </a:r>
            <a:r>
              <a:rPr lang="en-US" altLang="el-GR" dirty="0"/>
              <a:t>O</a:t>
            </a:r>
            <a:r>
              <a:rPr lang="en-US" altLang="el-GR" baseline="-25000" dirty="0"/>
              <a:t>3</a:t>
            </a:r>
            <a:r>
              <a:rPr lang="en-US" altLang="el-GR" dirty="0"/>
              <a:t> + 2Al → Al</a:t>
            </a:r>
            <a:r>
              <a:rPr lang="en-US" altLang="el-GR" baseline="-25000" dirty="0"/>
              <a:t>2</a:t>
            </a:r>
            <a:r>
              <a:rPr lang="en-US" altLang="el-GR" dirty="0"/>
              <a:t>O</a:t>
            </a:r>
            <a:r>
              <a:rPr lang="en-US" altLang="el-GR" baseline="-25000" dirty="0"/>
              <a:t>3</a:t>
            </a:r>
            <a:r>
              <a:rPr lang="en-US" altLang="el-GR" dirty="0"/>
              <a:t> + 2Fe</a:t>
            </a:r>
            <a:endParaRPr lang="el-GR" altLang="el-GR" dirty="0"/>
          </a:p>
          <a:p>
            <a:r>
              <a:rPr lang="en-US" altLang="el-GR" dirty="0"/>
              <a:t>Fe + CaCl</a:t>
            </a:r>
            <a:r>
              <a:rPr lang="en-US" altLang="el-GR" baseline="-25000" dirty="0"/>
              <a:t>2</a:t>
            </a:r>
            <a:r>
              <a:rPr lang="en-US" altLang="el-GR" dirty="0"/>
              <a:t> → </a:t>
            </a:r>
            <a:r>
              <a:rPr lang="el-GR" altLang="el-GR" dirty="0"/>
              <a:t>αδύνατη</a:t>
            </a:r>
          </a:p>
          <a:p>
            <a:r>
              <a:rPr lang="el-GR" altLang="el-GR" dirty="0" err="1"/>
              <a:t>Cu</a:t>
            </a:r>
            <a:r>
              <a:rPr lang="el-GR" altLang="el-GR" dirty="0"/>
              <a:t> + ZnSO</a:t>
            </a:r>
            <a:r>
              <a:rPr lang="el-GR" altLang="el-GR" baseline="-25000" dirty="0"/>
              <a:t>4</a:t>
            </a:r>
            <a:r>
              <a:rPr lang="el-GR" altLang="el-GR" dirty="0"/>
              <a:t> → αδύνατη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3966431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16/20</a:t>
            </a:r>
            <a:endParaRPr lang="el-GR" dirty="0"/>
          </a:p>
        </p:txBody>
      </p:sp>
      <p:sp>
        <p:nvSpPr>
          <p:cNvPr id="3" name="Θέση περιεχομένου 2"/>
          <p:cNvSpPr>
            <a:spLocks noGrp="1"/>
          </p:cNvSpPr>
          <p:nvPr>
            <p:ph idx="1"/>
          </p:nvPr>
        </p:nvSpPr>
        <p:spPr>
          <a:xfrm>
            <a:off x="457200" y="1196752"/>
            <a:ext cx="8229600" cy="5400600"/>
          </a:xfrm>
        </p:spPr>
        <p:txBody>
          <a:bodyPr>
            <a:noAutofit/>
          </a:bodyPr>
          <a:lstStyle/>
          <a:p>
            <a:pPr marL="0" indent="0" algn="ctr">
              <a:buNone/>
            </a:pPr>
            <a:r>
              <a:rPr lang="el-GR" altLang="el-GR" sz="2200" b="1" dirty="0"/>
              <a:t>Οι αντιδράσεις απλής αντικατάστασης</a:t>
            </a:r>
            <a:endParaRPr lang="en-US" altLang="el-GR" sz="2200" b="1" dirty="0"/>
          </a:p>
          <a:p>
            <a:r>
              <a:rPr lang="el-GR" altLang="el-GR" sz="2200" b="1" dirty="0"/>
              <a:t>Δράσεις του υδρογόνου</a:t>
            </a:r>
            <a:endParaRPr lang="el-GR" altLang="el-GR" sz="2200" dirty="0"/>
          </a:p>
          <a:p>
            <a:r>
              <a:rPr lang="el-GR" altLang="el-GR" sz="2200" b="1" dirty="0"/>
              <a:t>Αντικατάσταση υδρογόνου από μέταλλο</a:t>
            </a:r>
            <a:endParaRPr lang="el-GR" altLang="el-GR" sz="2200" dirty="0"/>
          </a:p>
          <a:p>
            <a:pPr>
              <a:buFontTx/>
              <a:buNone/>
            </a:pPr>
            <a:r>
              <a:rPr lang="en-US" altLang="el-GR" sz="2200" dirty="0"/>
              <a:t>	</a:t>
            </a:r>
            <a:r>
              <a:rPr lang="el-GR" altLang="el-GR" sz="2200" dirty="0"/>
              <a:t>Τα μέταλλα αριστερά του Η</a:t>
            </a:r>
            <a:r>
              <a:rPr lang="el-GR" altLang="el-GR" sz="2200" baseline="-25000" dirty="0"/>
              <a:t>2</a:t>
            </a:r>
            <a:r>
              <a:rPr lang="el-GR" altLang="el-GR" sz="2200" dirty="0"/>
              <a:t> στη σειρά μπορούν να το αντικαταστήσουν σε διάφορες ενώσεις του.</a:t>
            </a:r>
          </a:p>
          <a:p>
            <a:r>
              <a:rPr lang="el-GR" altLang="el-GR" sz="2200" b="1" dirty="0"/>
              <a:t>Μ + οξύ → άλας + Η</a:t>
            </a:r>
            <a:r>
              <a:rPr lang="el-GR" altLang="el-GR" sz="2200" b="1" baseline="-25000" dirty="0"/>
              <a:t>2</a:t>
            </a:r>
            <a:r>
              <a:rPr lang="el-GR" altLang="el-GR" sz="2200" dirty="0"/>
              <a:t> όπου Μ = μέταλλο αριστερά του υδρογόνου στη σειρά εκτός του μολύβδου (</a:t>
            </a:r>
            <a:r>
              <a:rPr lang="el-GR" altLang="el-GR" sz="2200" dirty="0" err="1"/>
              <a:t>Pb</a:t>
            </a:r>
            <a:r>
              <a:rPr lang="el-GR" altLang="el-GR" sz="2200" dirty="0"/>
              <a:t>) και οξύ = κάθε οξύ εκτός από το νιτρικό (ΗΝΟ</a:t>
            </a:r>
            <a:r>
              <a:rPr lang="el-GR" altLang="el-GR" sz="2200" baseline="-25000" dirty="0"/>
              <a:t>3</a:t>
            </a:r>
            <a:r>
              <a:rPr lang="el-GR" altLang="el-GR" sz="2200" dirty="0"/>
              <a:t>) και το πυκνό θειικό (H</a:t>
            </a:r>
            <a:r>
              <a:rPr lang="el-GR" altLang="el-GR" sz="2200" baseline="-25000" dirty="0"/>
              <a:t>2</a:t>
            </a:r>
            <a:r>
              <a:rPr lang="el-GR" altLang="el-GR" sz="2200" dirty="0"/>
              <a:t>SO</a:t>
            </a:r>
            <a:r>
              <a:rPr lang="el-GR" altLang="el-GR" sz="2200" baseline="-25000" dirty="0"/>
              <a:t>4</a:t>
            </a:r>
            <a:r>
              <a:rPr lang="el-GR" altLang="el-GR" sz="2200" dirty="0" smtClean="0"/>
              <a:t>)</a:t>
            </a:r>
            <a:r>
              <a:rPr lang="en-US" altLang="el-GR" sz="2200" dirty="0" smtClean="0"/>
              <a:t>.</a:t>
            </a:r>
            <a:endParaRPr lang="el-GR" altLang="el-GR" sz="2200" dirty="0"/>
          </a:p>
          <a:p>
            <a:r>
              <a:rPr lang="en-US" altLang="el-GR" sz="2200" dirty="0"/>
              <a:t>Ba + 2HCl → BaCl</a:t>
            </a:r>
            <a:r>
              <a:rPr lang="en-US" altLang="el-GR" sz="2200" baseline="-25000" dirty="0"/>
              <a:t>2</a:t>
            </a:r>
            <a:r>
              <a:rPr lang="en-US" altLang="el-GR" sz="2200" dirty="0"/>
              <a:t> + H</a:t>
            </a:r>
            <a:r>
              <a:rPr lang="en-US" altLang="el-GR" sz="2200" baseline="-25000" dirty="0"/>
              <a:t>2</a:t>
            </a:r>
            <a:endParaRPr lang="el-GR" altLang="el-GR" sz="2200" dirty="0"/>
          </a:p>
          <a:p>
            <a:r>
              <a:rPr lang="en-US" altLang="el-GR" sz="2200" dirty="0"/>
              <a:t>Fe + H</a:t>
            </a:r>
            <a:r>
              <a:rPr lang="en-US" altLang="el-GR" sz="2200" baseline="-25000" dirty="0"/>
              <a:t>2</a:t>
            </a:r>
            <a:r>
              <a:rPr lang="en-US" altLang="el-GR" sz="2200" dirty="0"/>
              <a:t>SO</a:t>
            </a:r>
            <a:r>
              <a:rPr lang="en-US" altLang="el-GR" sz="2200" baseline="-25000" dirty="0"/>
              <a:t>4</a:t>
            </a:r>
            <a:r>
              <a:rPr lang="en-US" altLang="el-GR" sz="2200" dirty="0"/>
              <a:t> (</a:t>
            </a:r>
            <a:r>
              <a:rPr lang="el-GR" altLang="el-GR" sz="2200" dirty="0"/>
              <a:t>αραιό</a:t>
            </a:r>
            <a:r>
              <a:rPr lang="en-US" altLang="el-GR" sz="2200" dirty="0"/>
              <a:t>) → FeSO</a:t>
            </a:r>
            <a:r>
              <a:rPr lang="en-US" altLang="el-GR" sz="2200" baseline="-25000" dirty="0"/>
              <a:t>4</a:t>
            </a:r>
            <a:r>
              <a:rPr lang="en-US" altLang="el-GR" sz="2200" dirty="0"/>
              <a:t> + H</a:t>
            </a:r>
            <a:r>
              <a:rPr lang="en-US" altLang="el-GR" sz="2200" baseline="-25000" dirty="0"/>
              <a:t>2</a:t>
            </a:r>
            <a:endParaRPr lang="el-GR" altLang="el-GR" sz="2200" dirty="0"/>
          </a:p>
          <a:p>
            <a:r>
              <a:rPr lang="el-GR" altLang="el-GR" sz="2200" dirty="0" err="1"/>
              <a:t>Ag</a:t>
            </a:r>
            <a:r>
              <a:rPr lang="el-GR" altLang="el-GR" sz="2200" dirty="0"/>
              <a:t> + </a:t>
            </a:r>
            <a:r>
              <a:rPr lang="el-GR" altLang="el-GR" sz="2200" dirty="0" err="1"/>
              <a:t>HCl</a:t>
            </a:r>
            <a:r>
              <a:rPr lang="el-GR" altLang="el-GR" sz="2200" dirty="0"/>
              <a:t> → αδύνατη</a:t>
            </a:r>
          </a:p>
          <a:p>
            <a:r>
              <a:rPr lang="el-GR" altLang="el-GR" sz="2200" dirty="0"/>
              <a:t>Au + Η</a:t>
            </a:r>
            <a:r>
              <a:rPr lang="el-GR" altLang="el-GR" sz="2200" baseline="-25000" dirty="0"/>
              <a:t>2</a:t>
            </a:r>
            <a:r>
              <a:rPr lang="el-GR" altLang="el-GR" sz="2200" dirty="0"/>
              <a:t>SO</a:t>
            </a:r>
            <a:r>
              <a:rPr lang="el-GR" altLang="el-GR" sz="2200" baseline="-25000" dirty="0"/>
              <a:t>4</a:t>
            </a:r>
            <a:r>
              <a:rPr lang="el-GR" altLang="el-GR" sz="2200" dirty="0"/>
              <a:t> (αραιό) → αδύνατη</a:t>
            </a:r>
            <a:r>
              <a:rPr lang="el-GR" altLang="el-GR" sz="2200" baseline="30000" dirty="0">
                <a:hlinkClick r:id="rId2"/>
              </a:rPr>
              <a:t>[7</a:t>
            </a:r>
            <a:r>
              <a:rPr lang="el-GR" altLang="el-GR" sz="2200" baseline="30000" dirty="0" smtClean="0">
                <a:hlinkClick r:id="rId2"/>
              </a:rPr>
              <a:t>]</a:t>
            </a:r>
            <a:endParaRPr lang="el-GR" alt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6775913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17/20</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20000"/>
          </a:bodyPr>
          <a:lstStyle/>
          <a:p>
            <a:r>
              <a:rPr lang="el-GR" altLang="el-GR" b="1" dirty="0"/>
              <a:t>Μ + νερό → υδροξείδιο ή οξείδιο + Η</a:t>
            </a:r>
            <a:r>
              <a:rPr lang="el-GR" altLang="el-GR" b="1" baseline="-25000" dirty="0"/>
              <a:t>2</a:t>
            </a:r>
            <a:r>
              <a:rPr lang="el-GR" altLang="el-GR" dirty="0"/>
              <a:t> όπου Μ = μέταλλο κυρίως K, </a:t>
            </a:r>
            <a:r>
              <a:rPr lang="el-GR" altLang="el-GR" dirty="0" err="1"/>
              <a:t>Ca</a:t>
            </a:r>
            <a:r>
              <a:rPr lang="el-GR" altLang="el-GR" dirty="0"/>
              <a:t>, </a:t>
            </a:r>
            <a:r>
              <a:rPr lang="el-GR" altLang="el-GR" dirty="0" err="1"/>
              <a:t>Ba</a:t>
            </a:r>
            <a:r>
              <a:rPr lang="el-GR" altLang="el-GR" dirty="0"/>
              <a:t>, </a:t>
            </a:r>
            <a:r>
              <a:rPr lang="el-GR" altLang="el-GR" dirty="0" err="1"/>
              <a:t>Na</a:t>
            </a:r>
            <a:r>
              <a:rPr lang="el-GR" altLang="el-GR" dirty="0"/>
              <a:t> αλλά και άλλα μέταλλα αριστερά του Η</a:t>
            </a:r>
            <a:r>
              <a:rPr lang="el-GR" altLang="el-GR" baseline="-25000" dirty="0"/>
              <a:t>2</a:t>
            </a:r>
            <a:r>
              <a:rPr lang="el-GR" altLang="el-GR" dirty="0"/>
              <a:t> στη σειρά που αντιδρούν όμως σε υψηλή θερμοκρασία με το νερό δίνοντας κυρίως το αντίστοιχο οξείδιο.</a:t>
            </a:r>
          </a:p>
          <a:p>
            <a:r>
              <a:rPr lang="en-US" altLang="el-GR" dirty="0"/>
              <a:t>Na + H</a:t>
            </a:r>
            <a:r>
              <a:rPr lang="en-US" altLang="el-GR" baseline="-25000" dirty="0"/>
              <a:t>2</a:t>
            </a:r>
            <a:r>
              <a:rPr lang="en-US" altLang="el-GR" dirty="0"/>
              <a:t>O → </a:t>
            </a:r>
            <a:r>
              <a:rPr lang="en-US" altLang="el-GR" dirty="0" err="1"/>
              <a:t>NaOH</a:t>
            </a:r>
            <a:r>
              <a:rPr lang="en-US" altLang="el-GR" dirty="0"/>
              <a:t> + 1/2 H</a:t>
            </a:r>
            <a:r>
              <a:rPr lang="en-US" altLang="el-GR" baseline="-25000" dirty="0"/>
              <a:t>2</a:t>
            </a:r>
            <a:endParaRPr lang="el-GR" altLang="el-GR" dirty="0"/>
          </a:p>
          <a:p>
            <a:r>
              <a:rPr lang="en-US" altLang="el-GR" dirty="0"/>
              <a:t>Ba + 2H</a:t>
            </a:r>
            <a:r>
              <a:rPr lang="en-US" altLang="el-GR" baseline="-25000" dirty="0"/>
              <a:t>2</a:t>
            </a:r>
            <a:r>
              <a:rPr lang="en-US" altLang="el-GR" dirty="0"/>
              <a:t>O → Ba(OH)</a:t>
            </a:r>
            <a:r>
              <a:rPr lang="en-US" altLang="el-GR" baseline="-25000" dirty="0"/>
              <a:t>2</a:t>
            </a:r>
            <a:r>
              <a:rPr lang="en-US" altLang="el-GR" dirty="0"/>
              <a:t> + H</a:t>
            </a:r>
            <a:r>
              <a:rPr lang="en-US" altLang="el-GR" baseline="-25000" dirty="0"/>
              <a:t>2</a:t>
            </a:r>
            <a:endParaRPr lang="el-GR" altLang="el-GR" dirty="0"/>
          </a:p>
          <a:p>
            <a:r>
              <a:rPr lang="el-GR" altLang="el-GR" dirty="0" err="1"/>
              <a:t>Mg</a:t>
            </a:r>
            <a:r>
              <a:rPr lang="el-GR" altLang="el-GR" dirty="0"/>
              <a:t> + H</a:t>
            </a:r>
            <a:r>
              <a:rPr lang="el-GR" altLang="el-GR" baseline="-25000" dirty="0"/>
              <a:t>2</a:t>
            </a:r>
            <a:r>
              <a:rPr lang="el-GR" altLang="el-GR" dirty="0"/>
              <a:t>O → </a:t>
            </a:r>
            <a:r>
              <a:rPr lang="el-GR" altLang="el-GR" dirty="0" err="1"/>
              <a:t>MgO</a:t>
            </a:r>
            <a:r>
              <a:rPr lang="el-GR" altLang="el-GR" dirty="0"/>
              <a:t> + H</a:t>
            </a:r>
            <a:r>
              <a:rPr lang="el-GR" altLang="el-GR" baseline="-25000" dirty="0"/>
              <a:t>2</a:t>
            </a:r>
            <a:endParaRPr lang="el-GR" altLang="el-GR" dirty="0"/>
          </a:p>
          <a:p>
            <a:r>
              <a:rPr lang="el-GR" altLang="el-GR" dirty="0"/>
              <a:t>3Fe + 4H</a:t>
            </a:r>
            <a:r>
              <a:rPr lang="el-GR" altLang="el-GR" baseline="-25000" dirty="0"/>
              <a:t>2</a:t>
            </a:r>
            <a:r>
              <a:rPr lang="el-GR" altLang="el-GR" dirty="0"/>
              <a:t>O → Fe</a:t>
            </a:r>
            <a:r>
              <a:rPr lang="el-GR" altLang="el-GR" baseline="-25000" dirty="0"/>
              <a:t>3</a:t>
            </a:r>
            <a:r>
              <a:rPr lang="el-GR" altLang="el-GR" dirty="0"/>
              <a:t>O</a:t>
            </a:r>
            <a:r>
              <a:rPr lang="el-GR" altLang="el-GR" baseline="-25000" dirty="0"/>
              <a:t>4</a:t>
            </a:r>
            <a:r>
              <a:rPr lang="el-GR" altLang="el-GR" dirty="0"/>
              <a:t> + 4H</a:t>
            </a:r>
            <a:r>
              <a:rPr lang="el-GR" altLang="el-GR" baseline="-25000" dirty="0"/>
              <a:t>2</a:t>
            </a:r>
            <a:r>
              <a:rPr lang="el-GR" altLang="el-GR" dirty="0"/>
              <a:t> (στους 530°C)</a:t>
            </a:r>
          </a:p>
          <a:p>
            <a:r>
              <a:rPr lang="el-GR" altLang="el-GR" dirty="0"/>
              <a:t>2Al + 3H</a:t>
            </a:r>
            <a:r>
              <a:rPr lang="el-GR" altLang="el-GR" baseline="-25000" dirty="0"/>
              <a:t>2</a:t>
            </a:r>
            <a:r>
              <a:rPr lang="el-GR" altLang="el-GR" dirty="0"/>
              <a:t>O → Al</a:t>
            </a:r>
            <a:r>
              <a:rPr lang="el-GR" altLang="el-GR" baseline="-25000" dirty="0"/>
              <a:t>2</a:t>
            </a:r>
            <a:r>
              <a:rPr lang="el-GR" altLang="el-GR" dirty="0"/>
              <a:t>O</a:t>
            </a:r>
            <a:r>
              <a:rPr lang="el-GR" altLang="el-GR" baseline="-25000" dirty="0"/>
              <a:t>3</a:t>
            </a:r>
            <a:r>
              <a:rPr lang="el-GR" altLang="el-GR" dirty="0"/>
              <a:t> + 3H</a:t>
            </a:r>
            <a:r>
              <a:rPr lang="el-GR" altLang="el-GR" baseline="-25000" dirty="0"/>
              <a:t>2</a:t>
            </a:r>
            <a:endParaRPr lang="el-GR" altLang="el-GR" dirty="0"/>
          </a:p>
          <a:p>
            <a:r>
              <a:rPr lang="el-GR" altLang="el-GR" dirty="0" err="1"/>
              <a:t>Cu</a:t>
            </a:r>
            <a:r>
              <a:rPr lang="el-GR" altLang="el-GR" dirty="0"/>
              <a:t> + H</a:t>
            </a:r>
            <a:r>
              <a:rPr lang="el-GR" altLang="el-GR" baseline="-25000" dirty="0"/>
              <a:t>2</a:t>
            </a:r>
            <a:r>
              <a:rPr lang="el-GR" altLang="el-GR" dirty="0"/>
              <a:t>O → αδύνατη</a:t>
            </a:r>
          </a:p>
          <a:p>
            <a:r>
              <a:rPr lang="el-GR" altLang="el-GR" b="1" dirty="0" err="1"/>
              <a:t>Al,Zn,Sn,Pb</a:t>
            </a:r>
            <a:r>
              <a:rPr lang="el-GR" altLang="el-GR" b="1" dirty="0"/>
              <a:t> + ισχυρή βάση → άλας + Η</a:t>
            </a:r>
            <a:r>
              <a:rPr lang="el-GR" altLang="el-GR" b="1" baseline="-25000" dirty="0"/>
              <a:t>2</a:t>
            </a:r>
            <a:r>
              <a:rPr lang="el-GR" altLang="el-GR" dirty="0"/>
              <a:t> όπου ισχυρή βάση = ΚΟΗ, </a:t>
            </a:r>
            <a:r>
              <a:rPr lang="el-GR" altLang="el-GR" dirty="0" err="1"/>
              <a:t>ΝaOΗ</a:t>
            </a:r>
            <a:r>
              <a:rPr lang="el-GR" altLang="el-GR" dirty="0"/>
              <a:t>.</a:t>
            </a:r>
          </a:p>
          <a:p>
            <a:r>
              <a:rPr lang="el-GR" altLang="el-GR" dirty="0" err="1"/>
              <a:t>Zn</a:t>
            </a:r>
            <a:r>
              <a:rPr lang="el-GR" altLang="el-GR" dirty="0"/>
              <a:t> + 2NaOH → Na</a:t>
            </a:r>
            <a:r>
              <a:rPr lang="el-GR" altLang="el-GR" baseline="-25000" dirty="0"/>
              <a:t>2</a:t>
            </a:r>
            <a:r>
              <a:rPr lang="el-GR" altLang="el-GR" dirty="0"/>
              <a:t>ZnO</a:t>
            </a:r>
            <a:r>
              <a:rPr lang="el-GR" altLang="el-GR" baseline="-25000" dirty="0"/>
              <a:t>2</a:t>
            </a:r>
            <a:r>
              <a:rPr lang="el-GR" altLang="el-GR" dirty="0"/>
              <a:t> + H</a:t>
            </a:r>
            <a:r>
              <a:rPr lang="el-GR" altLang="el-GR" baseline="-25000" dirty="0"/>
              <a:t>2</a:t>
            </a:r>
            <a:endParaRPr lang="el-GR" altLang="el-GR" dirty="0"/>
          </a:p>
          <a:p>
            <a:r>
              <a:rPr lang="el-GR" altLang="el-GR" dirty="0" err="1"/>
              <a:t>Pb</a:t>
            </a:r>
            <a:r>
              <a:rPr lang="el-GR" altLang="el-GR" dirty="0"/>
              <a:t> + 2KOH → K</a:t>
            </a:r>
            <a:r>
              <a:rPr lang="el-GR" altLang="el-GR" baseline="-25000" dirty="0"/>
              <a:t>2</a:t>
            </a:r>
            <a:r>
              <a:rPr lang="el-GR" altLang="el-GR" dirty="0"/>
              <a:t>PbO</a:t>
            </a:r>
            <a:r>
              <a:rPr lang="el-GR" altLang="el-GR" baseline="-25000" dirty="0"/>
              <a:t>2</a:t>
            </a:r>
            <a:r>
              <a:rPr lang="el-GR" altLang="el-GR" dirty="0"/>
              <a:t> + H</a:t>
            </a:r>
            <a:r>
              <a:rPr lang="el-GR" altLang="el-GR" baseline="-25000" dirty="0"/>
              <a:t>2</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10222635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18/20</a:t>
            </a:r>
            <a:endParaRPr lang="el-GR" dirty="0"/>
          </a:p>
        </p:txBody>
      </p:sp>
      <p:sp>
        <p:nvSpPr>
          <p:cNvPr id="3" name="Θέση περιεχομένου 2"/>
          <p:cNvSpPr>
            <a:spLocks noGrp="1"/>
          </p:cNvSpPr>
          <p:nvPr>
            <p:ph idx="1"/>
          </p:nvPr>
        </p:nvSpPr>
        <p:spPr>
          <a:xfrm>
            <a:off x="457200" y="1340768"/>
            <a:ext cx="8229600" cy="5040560"/>
          </a:xfrm>
        </p:spPr>
        <p:txBody>
          <a:bodyPr/>
          <a:lstStyle/>
          <a:p>
            <a:pPr marL="0" indent="0" algn="ctr">
              <a:buNone/>
            </a:pPr>
            <a:r>
              <a:rPr lang="el-GR" altLang="el-GR" b="1" dirty="0"/>
              <a:t>Οι αντιδράσεις απλής αντικατάστασης</a:t>
            </a:r>
            <a:endParaRPr lang="en-US" altLang="el-GR" b="1" dirty="0"/>
          </a:p>
          <a:p>
            <a:r>
              <a:rPr lang="el-GR" altLang="el-GR" b="1" dirty="0"/>
              <a:t>Αντικατάσταση μετάλλου από υδρογόνο</a:t>
            </a:r>
            <a:endParaRPr lang="el-GR" altLang="el-GR" dirty="0"/>
          </a:p>
          <a:p>
            <a:pPr>
              <a:buFontTx/>
              <a:buNone/>
            </a:pPr>
            <a:r>
              <a:rPr lang="en-US" altLang="el-GR" dirty="0"/>
              <a:t>	</a:t>
            </a:r>
            <a:r>
              <a:rPr lang="el-GR" altLang="el-GR" dirty="0"/>
              <a:t>Το υδρογόνο μπορεί να αντικαταστήσει μέταλλα στα οξείδια τους ή στα άλατα τους. Τα μέταλλα αυτά είναι δεξιότερα του υδρογόνου στην ηλεκτροχημική σειρά των μετάλλων. Εξαίρεση αποτελεί ο </a:t>
            </a:r>
            <a:r>
              <a:rPr lang="el-GR" altLang="el-GR" dirty="0" err="1"/>
              <a:t>Fe</a:t>
            </a:r>
            <a:r>
              <a:rPr lang="el-GR" altLang="el-GR" dirty="0"/>
              <a:t> στο </a:t>
            </a:r>
            <a:r>
              <a:rPr lang="el-GR" altLang="el-GR" dirty="0" smtClean="0"/>
              <a:t>Fe</a:t>
            </a:r>
            <a:r>
              <a:rPr lang="el-GR" altLang="el-GR" baseline="-25000" dirty="0" smtClean="0"/>
              <a:t>2</a:t>
            </a:r>
            <a:r>
              <a:rPr lang="el-GR" altLang="el-GR" dirty="0" smtClean="0"/>
              <a:t>O</a:t>
            </a:r>
            <a:r>
              <a:rPr lang="el-GR" altLang="el-GR" baseline="-25000" dirty="0" smtClean="0"/>
              <a:t>3</a:t>
            </a:r>
            <a:r>
              <a:rPr lang="el-GR" altLang="el-GR" dirty="0" smtClean="0"/>
              <a:t>:</a:t>
            </a:r>
            <a:endParaRPr lang="el-GR" altLang="el-GR" dirty="0"/>
          </a:p>
          <a:p>
            <a:r>
              <a:rPr lang="el-GR" altLang="el-GR" dirty="0" err="1"/>
              <a:t>CuO</a:t>
            </a:r>
            <a:r>
              <a:rPr lang="el-GR" altLang="el-GR" dirty="0"/>
              <a:t> + H</a:t>
            </a:r>
            <a:r>
              <a:rPr lang="el-GR" altLang="el-GR" baseline="-25000" dirty="0"/>
              <a:t>2</a:t>
            </a:r>
            <a:r>
              <a:rPr lang="el-GR" altLang="el-GR" dirty="0"/>
              <a:t> → </a:t>
            </a:r>
            <a:r>
              <a:rPr lang="el-GR" altLang="el-GR" dirty="0" err="1"/>
              <a:t>Cu</a:t>
            </a:r>
            <a:r>
              <a:rPr lang="el-GR" altLang="el-GR" dirty="0"/>
              <a:t> + H</a:t>
            </a:r>
            <a:r>
              <a:rPr lang="el-GR" altLang="el-GR" baseline="-25000" dirty="0"/>
              <a:t>2</a:t>
            </a:r>
            <a:r>
              <a:rPr lang="el-GR" altLang="el-GR" dirty="0"/>
              <a:t>O</a:t>
            </a:r>
          </a:p>
          <a:p>
            <a:r>
              <a:rPr lang="el-GR" altLang="el-GR" dirty="0" err="1"/>
              <a:t>AgCl</a:t>
            </a:r>
            <a:r>
              <a:rPr lang="el-GR" altLang="el-GR" dirty="0"/>
              <a:t> + 1/2 H</a:t>
            </a:r>
            <a:r>
              <a:rPr lang="el-GR" altLang="el-GR" baseline="-25000" dirty="0"/>
              <a:t>2</a:t>
            </a:r>
            <a:r>
              <a:rPr lang="el-GR" altLang="el-GR" dirty="0"/>
              <a:t> → </a:t>
            </a:r>
            <a:r>
              <a:rPr lang="el-GR" altLang="el-GR" dirty="0" err="1"/>
              <a:t>HCl</a:t>
            </a:r>
            <a:r>
              <a:rPr lang="el-GR" altLang="el-GR" dirty="0"/>
              <a:t> + </a:t>
            </a:r>
            <a:r>
              <a:rPr lang="el-GR" altLang="el-GR" dirty="0" err="1"/>
              <a:t>Ag</a:t>
            </a:r>
            <a:endParaRPr lang="el-GR" altLang="el-GR" dirty="0"/>
          </a:p>
          <a:p>
            <a:r>
              <a:rPr lang="el-GR" altLang="el-GR" dirty="0"/>
              <a:t>Fe</a:t>
            </a:r>
            <a:r>
              <a:rPr lang="el-GR" altLang="el-GR" baseline="-25000" dirty="0"/>
              <a:t>2</a:t>
            </a:r>
            <a:r>
              <a:rPr lang="el-GR" altLang="el-GR" dirty="0"/>
              <a:t>O</a:t>
            </a:r>
            <a:r>
              <a:rPr lang="el-GR" altLang="el-GR" baseline="-25000" dirty="0"/>
              <a:t>3</a:t>
            </a:r>
            <a:r>
              <a:rPr lang="el-GR" altLang="el-GR" dirty="0"/>
              <a:t> + 3H</a:t>
            </a:r>
            <a:r>
              <a:rPr lang="el-GR" altLang="el-GR" baseline="-25000" dirty="0"/>
              <a:t>2</a:t>
            </a:r>
            <a:r>
              <a:rPr lang="el-GR" altLang="el-GR" dirty="0"/>
              <a:t> → 2Fe + 3H</a:t>
            </a:r>
            <a:r>
              <a:rPr lang="el-GR" altLang="el-GR" baseline="-25000" dirty="0"/>
              <a:t>2</a:t>
            </a:r>
            <a:r>
              <a:rPr lang="el-GR" altLang="el-GR" dirty="0"/>
              <a:t>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2687803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19/</a:t>
            </a:r>
            <a:r>
              <a:rPr lang="el-GR" sz="3600" b="0" dirty="0"/>
              <a:t>20</a:t>
            </a:r>
          </a:p>
        </p:txBody>
      </p:sp>
      <p:sp>
        <p:nvSpPr>
          <p:cNvPr id="3" name="Θέση περιεχομένου 2"/>
          <p:cNvSpPr>
            <a:spLocks noGrp="1"/>
          </p:cNvSpPr>
          <p:nvPr>
            <p:ph idx="1"/>
          </p:nvPr>
        </p:nvSpPr>
        <p:spPr>
          <a:xfrm>
            <a:off x="457200" y="1340768"/>
            <a:ext cx="8229600" cy="5040560"/>
          </a:xfrm>
        </p:spPr>
        <p:txBody>
          <a:bodyPr/>
          <a:lstStyle/>
          <a:p>
            <a:pPr marL="0" indent="0" algn="ctr">
              <a:buNone/>
            </a:pPr>
            <a:r>
              <a:rPr lang="el-GR" altLang="el-GR" b="1" dirty="0"/>
              <a:t>Οι αντιδράσεις απλής αντικατάστασης</a:t>
            </a:r>
            <a:endParaRPr lang="en-US" altLang="el-GR" b="1" dirty="0"/>
          </a:p>
          <a:p>
            <a:r>
              <a:rPr lang="el-GR" altLang="el-GR" b="1" dirty="0"/>
              <a:t>Απλή αντικατάσταση αμετάλλου από μέταλλο</a:t>
            </a:r>
            <a:endParaRPr lang="el-GR" altLang="el-GR" dirty="0"/>
          </a:p>
          <a:p>
            <a:pPr marL="355600" indent="0">
              <a:buFontTx/>
              <a:buNone/>
            </a:pPr>
            <a:r>
              <a:rPr lang="el-GR" altLang="el-GR" dirty="0" smtClean="0"/>
              <a:t>Ορισμένα </a:t>
            </a:r>
            <a:r>
              <a:rPr lang="el-GR" altLang="el-GR" dirty="0"/>
              <a:t>ισχυρά αναγωγικά μέταλλα όπως τα αλκάλια (Li, Κ, </a:t>
            </a:r>
            <a:r>
              <a:rPr lang="el-GR" altLang="el-GR" dirty="0" err="1"/>
              <a:t>Na</a:t>
            </a:r>
            <a:r>
              <a:rPr lang="el-GR" altLang="el-GR" dirty="0"/>
              <a:t>, </a:t>
            </a:r>
            <a:r>
              <a:rPr lang="el-GR" altLang="el-GR" dirty="0" err="1"/>
              <a:t>Rb</a:t>
            </a:r>
            <a:r>
              <a:rPr lang="el-GR" altLang="el-GR" dirty="0"/>
              <a:t>, </a:t>
            </a:r>
            <a:r>
              <a:rPr lang="el-GR" altLang="el-GR" dirty="0" err="1"/>
              <a:t>Cs</a:t>
            </a:r>
            <a:r>
              <a:rPr lang="el-GR" altLang="el-GR" dirty="0"/>
              <a:t>) αλλά και το μαγνήσιο (</a:t>
            </a:r>
            <a:r>
              <a:rPr lang="el-GR" altLang="el-GR" dirty="0" err="1"/>
              <a:t>Mg</a:t>
            </a:r>
            <a:r>
              <a:rPr lang="el-GR" altLang="el-GR" dirty="0"/>
              <a:t>) και το αργίλιο (</a:t>
            </a:r>
            <a:r>
              <a:rPr lang="el-GR" altLang="el-GR" dirty="0" err="1"/>
              <a:t>Αl</a:t>
            </a:r>
            <a:r>
              <a:rPr lang="el-GR" altLang="el-GR" dirty="0"/>
              <a:t>), μπορούν να αντικαταστήσουν κάποια αμέταλλα από ενώσεις στις οποίες αυτά έχουν θετικό αριθμό </a:t>
            </a:r>
            <a:r>
              <a:rPr lang="el-GR" altLang="el-GR" dirty="0" smtClean="0"/>
              <a:t>οξείδωσης:</a:t>
            </a:r>
            <a:endParaRPr lang="el-GR" altLang="el-GR" dirty="0"/>
          </a:p>
          <a:p>
            <a:pPr marL="355600" indent="0">
              <a:buNone/>
            </a:pPr>
            <a:r>
              <a:rPr lang="en-US" altLang="el-GR" dirty="0"/>
              <a:t>SO</a:t>
            </a:r>
            <a:r>
              <a:rPr lang="en-US" altLang="el-GR" baseline="-25000" dirty="0"/>
              <a:t>2</a:t>
            </a:r>
            <a:r>
              <a:rPr lang="en-US" altLang="el-GR" dirty="0"/>
              <a:t> + 2Mg → 2MgO + S</a:t>
            </a:r>
            <a:endParaRPr lang="el-GR" altLang="el-GR" dirty="0"/>
          </a:p>
          <a:p>
            <a:pPr marL="355600" indent="0">
              <a:buNone/>
            </a:pPr>
            <a:r>
              <a:rPr lang="en-US" altLang="el-GR" dirty="0"/>
              <a:t>CO</a:t>
            </a:r>
            <a:r>
              <a:rPr lang="en-US" altLang="el-GR" baseline="-25000" dirty="0"/>
              <a:t>2</a:t>
            </a:r>
            <a:r>
              <a:rPr lang="en-US" altLang="el-GR" dirty="0"/>
              <a:t> + Mg → 2MgO + C</a:t>
            </a:r>
            <a:endParaRPr lang="el-GR" altLang="el-GR" dirty="0"/>
          </a:p>
          <a:p>
            <a:pPr marL="355600" indent="0">
              <a:buNone/>
            </a:pPr>
            <a:r>
              <a:rPr lang="en-US" altLang="el-GR" dirty="0"/>
              <a:t>SiF</a:t>
            </a:r>
            <a:r>
              <a:rPr lang="en-US" altLang="el-GR" baseline="-25000" dirty="0"/>
              <a:t>4</a:t>
            </a:r>
            <a:r>
              <a:rPr lang="en-US" altLang="el-GR" dirty="0"/>
              <a:t> + 4K → Si + 4KF</a:t>
            </a:r>
            <a:endParaRPr lang="el-GR" altLang="el-GR" dirty="0"/>
          </a:p>
          <a:p>
            <a:pPr marL="355600" indent="0">
              <a:buNone/>
            </a:pPr>
            <a:r>
              <a:rPr lang="en-US" altLang="el-GR" dirty="0"/>
              <a:t>B</a:t>
            </a:r>
            <a:r>
              <a:rPr lang="en-US" altLang="el-GR" baseline="-25000" dirty="0"/>
              <a:t>2</a:t>
            </a:r>
            <a:r>
              <a:rPr lang="en-US" altLang="el-GR" dirty="0"/>
              <a:t>O</a:t>
            </a:r>
            <a:r>
              <a:rPr lang="en-US" altLang="el-GR" baseline="-25000" dirty="0"/>
              <a:t>3</a:t>
            </a:r>
            <a:r>
              <a:rPr lang="en-US" altLang="el-GR" dirty="0"/>
              <a:t> + 3Mg → 2B + </a:t>
            </a:r>
            <a:r>
              <a:rPr lang="en-US" altLang="el-GR" dirty="0" smtClean="0"/>
              <a:t>3MgO</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29512524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αντιδράσεων οξειδοαναγωγής </a:t>
            </a:r>
            <a:r>
              <a:rPr lang="el-GR" sz="3600" b="0" dirty="0" smtClean="0"/>
              <a:t>20/20</a:t>
            </a:r>
            <a:endParaRPr lang="el-GR" dirty="0"/>
          </a:p>
        </p:txBody>
      </p:sp>
      <p:sp>
        <p:nvSpPr>
          <p:cNvPr id="3" name="Θέση περιεχομένου 2"/>
          <p:cNvSpPr>
            <a:spLocks noGrp="1"/>
          </p:cNvSpPr>
          <p:nvPr>
            <p:ph idx="1"/>
          </p:nvPr>
        </p:nvSpPr>
        <p:spPr>
          <a:xfrm>
            <a:off x="467544" y="1560558"/>
            <a:ext cx="8229600" cy="864096"/>
          </a:xfrm>
        </p:spPr>
        <p:txBody>
          <a:bodyPr/>
          <a:lstStyle/>
          <a:p>
            <a:r>
              <a:rPr lang="el-GR" b="1" dirty="0"/>
              <a:t>Αντιδράσεις </a:t>
            </a:r>
            <a:r>
              <a:rPr lang="el-GR" b="1" dirty="0" err="1" smtClean="0"/>
              <a:t>αυτοξειδοαναγωγής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grpSp>
        <p:nvGrpSpPr>
          <p:cNvPr id="9" name="Ομάδα 8"/>
          <p:cNvGrpSpPr/>
          <p:nvPr/>
        </p:nvGrpSpPr>
        <p:grpSpPr>
          <a:xfrm>
            <a:off x="1475656" y="2232248"/>
            <a:ext cx="5256584" cy="685215"/>
            <a:chOff x="1475656" y="2232248"/>
            <a:chExt cx="5256584" cy="685215"/>
          </a:xfrm>
        </p:grpSpPr>
        <mc:AlternateContent xmlns:mc="http://schemas.openxmlformats.org/markup-compatibility/2006" xmlns:a14="http://schemas.microsoft.com/office/drawing/2010/main">
          <mc:Choice Requires="a14">
            <p:sp>
              <p:nvSpPr>
                <p:cNvPr id="5" name="TextBox 4"/>
                <p:cNvSpPr txBox="1"/>
                <p:nvPr/>
              </p:nvSpPr>
              <p:spPr>
                <a:xfrm>
                  <a:off x="1475656" y="2455798"/>
                  <a:ext cx="52565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3</m:t>
                        </m:r>
                        <m:r>
                          <m:rPr>
                            <m:sty m:val="p"/>
                          </m:rPr>
                          <a:rPr lang="en-US" sz="2400" b="0" i="0" smtClean="0">
                            <a:latin typeface="Cambria Math" panose="02040503050406030204" pitchFamily="18" charset="0"/>
                          </a:rPr>
                          <m:t>C</m:t>
                        </m:r>
                        <m:sSub>
                          <m:sSubPr>
                            <m:ctrlPr>
                              <a:rPr lang="en-US" sz="2400" b="0" i="1" smtClean="0">
                                <a:latin typeface="Cambria Math"/>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6</m:t>
                        </m:r>
                        <m:r>
                          <a:rPr lang="en-US" sz="2400" b="0" i="1" smtClean="0">
                            <a:latin typeface="Cambria Math" panose="02040503050406030204" pitchFamily="18" charset="0"/>
                          </a:rPr>
                          <m:t>𝐾𝑂𝐻</m:t>
                        </m:r>
                        <m:r>
                          <a:rPr lang="en-US" sz="2400" b="0" i="1" smtClean="0">
                            <a:latin typeface="Cambria Math" panose="02040503050406030204" pitchFamily="18" charset="0"/>
                            <a:ea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𝐾𝐶𝐼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𝐾𝐶𝐼</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+3</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𝑂</m:t>
                        </m:r>
                      </m:oMath>
                    </m:oMathPara>
                  </a14:m>
                  <a:endParaRPr lang="el-GR" sz="24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75656" y="2455798"/>
                  <a:ext cx="5256584" cy="461665"/>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63688" y="2232248"/>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l-G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763688" y="2232248"/>
                  <a:ext cx="360040" cy="400110"/>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18951" y="2232248"/>
                  <a:ext cx="46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l-GR"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718951" y="2232248"/>
                  <a:ext cx="468052" cy="400110"/>
                </a:xfrm>
                <a:prstGeom prst="rect">
                  <a:avLst/>
                </a:prstGeom>
                <a:blipFill rotWithShape="0">
                  <a:blip r:embed="rId5"/>
                  <a:stretch>
                    <a:fillRect r="-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4008" y="2232248"/>
                  <a:ext cx="46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644008" y="2232248"/>
                  <a:ext cx="468052" cy="400110"/>
                </a:xfrm>
                <a:prstGeom prst="rect">
                  <a:avLst/>
                </a:prstGeom>
                <a:blipFill rotWithShape="0">
                  <a:blip r:embed="rId6"/>
                  <a:stretch>
                    <a:fillRect r="-9091"/>
                  </a:stretch>
                </a:blipFill>
              </p:spPr>
              <p:txBody>
                <a:bodyPr/>
                <a:lstStyle/>
                <a:p>
                  <a:r>
                    <a:rPr lang="el-GR">
                      <a:noFill/>
                    </a:rPr>
                    <a:t> </a:t>
                  </a:r>
                </a:p>
              </p:txBody>
            </p:sp>
          </mc:Fallback>
        </mc:AlternateContent>
      </p:grpSp>
      <p:grpSp>
        <p:nvGrpSpPr>
          <p:cNvPr id="16" name="Ομάδα 15"/>
          <p:cNvGrpSpPr/>
          <p:nvPr/>
        </p:nvGrpSpPr>
        <p:grpSpPr>
          <a:xfrm>
            <a:off x="1558711" y="3255043"/>
            <a:ext cx="5256584" cy="785977"/>
            <a:chOff x="1187624" y="3154787"/>
            <a:chExt cx="5256584" cy="785977"/>
          </a:xfrm>
        </p:grpSpPr>
        <p:grpSp>
          <p:nvGrpSpPr>
            <p:cNvPr id="10" name="Ομάδα 9"/>
            <p:cNvGrpSpPr/>
            <p:nvPr/>
          </p:nvGrpSpPr>
          <p:grpSpPr>
            <a:xfrm>
              <a:off x="1187624" y="3233877"/>
              <a:ext cx="5256584" cy="706887"/>
              <a:chOff x="1475656" y="2210576"/>
              <a:chExt cx="5256584" cy="706887"/>
            </a:xfrm>
          </p:grpSpPr>
          <mc:AlternateContent xmlns:mc="http://schemas.openxmlformats.org/markup-compatibility/2006" xmlns:a14="http://schemas.microsoft.com/office/drawing/2010/main">
            <mc:Choice Requires="a14">
              <p:sp>
                <p:nvSpPr>
                  <p:cNvPr id="11" name="TextBox 10"/>
                  <p:cNvSpPr txBox="1"/>
                  <p:nvPr/>
                </p:nvSpPr>
                <p:spPr>
                  <a:xfrm>
                    <a:off x="1475656" y="2455798"/>
                    <a:ext cx="52565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4</m:t>
                          </m:r>
                          <m:r>
                            <m:rPr>
                              <m:sty m:val="p"/>
                            </m:rPr>
                            <a:rPr lang="en-US" sz="2400" b="0" i="0" smtClean="0">
                              <a:latin typeface="Cambria Math" panose="02040503050406030204" pitchFamily="18" charset="0"/>
                            </a:rPr>
                            <m:t>N</m:t>
                          </m:r>
                          <m:sSub>
                            <m:sSubPr>
                              <m:ctrlPr>
                                <a:rPr lang="en-US" sz="2400" b="0" i="1" smtClean="0">
                                  <a:latin typeface="Cambria Math"/>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2</m:t>
                              </m:r>
                            </m:sub>
                          </m:sSub>
                          <m:sSub>
                            <m:sSubPr>
                              <m:ctrlPr>
                                <a:rPr lang="en-US" sz="2400" b="0" i="1" smtClean="0">
                                  <a:latin typeface="Cambria Math"/>
                                </a:rPr>
                              </m:ctrlPr>
                            </m:sSubPr>
                            <m:e>
                              <m:r>
                                <a:rPr lang="en-US" sz="2400" b="0" i="1" smtClean="0">
                                  <a:latin typeface="Cambria Math" panose="02040503050406030204" pitchFamily="18" charset="0"/>
                                </a:rPr>
                                <m:t>𝑆𝑂</m:t>
                              </m:r>
                            </m:e>
                            <m:sub>
                              <m:r>
                                <a:rPr lang="en-US" sz="2400" b="0" i="1" smtClean="0">
                                  <a:latin typeface="Cambria Math" panose="02040503050406030204" pitchFamily="18" charset="0"/>
                                </a:rPr>
                                <m:t>3</m:t>
                              </m:r>
                              <m:r>
                                <a:rPr lang="el-GR" sz="2400" b="0" i="1" smtClean="0">
                                  <a:latin typeface="Cambria Math" panose="02040503050406030204" pitchFamily="18" charset="0"/>
                                </a:rPr>
                                <m:t> </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l-GR"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𝑁𝑎</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𝑁𝑎</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𝑆𝑂</m:t>
                              </m:r>
                            </m:e>
                            <m:sub>
                              <m:r>
                                <a:rPr lang="en-US" sz="2400" b="0" i="1" smtClean="0">
                                  <a:latin typeface="Cambria Math" panose="02040503050406030204" pitchFamily="18" charset="0"/>
                                  <a:ea typeface="Cambria Math" panose="02040503050406030204" pitchFamily="18" charset="0"/>
                                </a:rPr>
                                <m:t>4</m:t>
                              </m:r>
                            </m:sub>
                          </m:sSub>
                        </m:oMath>
                      </m:oMathPara>
                    </a14:m>
                    <a:endParaRPr lang="el-GR" sz="2400" dirty="0">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475656" y="2455798"/>
                    <a:ext cx="5256584" cy="461665"/>
                  </a:xfrm>
                  <a:prstGeom prst="rect">
                    <a:avLst/>
                  </a:prstGeom>
                  <a:blipFill rotWithShape="0">
                    <a:blip r:embed="rId7"/>
                    <a:stretch>
                      <a:fillRect b="-13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37264" y="221057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l-G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37264" y="2210576"/>
                    <a:ext cx="360040" cy="400110"/>
                  </a:xfrm>
                  <a:prstGeom prst="rect">
                    <a:avLst/>
                  </a:prstGeom>
                  <a:blipFill rotWithShape="0">
                    <a:blip r:embed="rId8"/>
                    <a:stretch>
                      <a:fillRect r="-406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17511" y="2232248"/>
                    <a:ext cx="46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oMath>
                      </m:oMathPara>
                    </a14:m>
                    <a:endParaRPr lang="el-GR"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717511" y="2232248"/>
                    <a:ext cx="468052" cy="400110"/>
                  </a:xfrm>
                  <a:prstGeom prst="rect">
                    <a:avLst/>
                  </a:prstGeom>
                  <a:blipFill rotWithShape="0">
                    <a:blip r:embed="rId9"/>
                    <a:stretch>
                      <a:fillRect r="-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06664" y="2218474"/>
                    <a:ext cx="46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m:t>
                          </m:r>
                        </m:oMath>
                      </m:oMathPara>
                    </a14:m>
                    <a:endParaRPr lang="el-GR"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506664" y="2218474"/>
                    <a:ext cx="468052" cy="400110"/>
                  </a:xfrm>
                  <a:prstGeom prst="rect">
                    <a:avLst/>
                  </a:prstGeom>
                  <a:blipFill rotWithShape="0">
                    <a:blip r:embed="rId10"/>
                    <a:stretch>
                      <a:fillRect r="-7792"/>
                    </a:stretch>
                  </a:blipFill>
                </p:spPr>
                <p:txBody>
                  <a:bodyPr/>
                  <a:lstStyle/>
                  <a:p>
                    <a:r>
                      <a:rPr lang="el-GR">
                        <a:noFill/>
                      </a:rPr>
                      <a:t> </a:t>
                    </a:r>
                  </a:p>
                </p:txBody>
              </p:sp>
            </mc:Fallback>
          </mc:AlternateContent>
        </p:grpSp>
        <p:sp>
          <p:nvSpPr>
            <p:cNvPr id="15" name="TextBox 14"/>
            <p:cNvSpPr txBox="1"/>
            <p:nvPr/>
          </p:nvSpPr>
          <p:spPr>
            <a:xfrm>
              <a:off x="2439369" y="3154787"/>
              <a:ext cx="1224136" cy="369332"/>
            </a:xfrm>
            <a:prstGeom prst="rect">
              <a:avLst/>
            </a:prstGeom>
            <a:noFill/>
          </p:spPr>
          <p:txBody>
            <a:bodyPr wrap="square" rtlCol="0">
              <a:spAutoFit/>
            </a:bodyPr>
            <a:lstStyle/>
            <a:p>
              <a:r>
                <a:rPr lang="el-GR" dirty="0" smtClean="0">
                  <a:latin typeface="+mn-lt"/>
                </a:rPr>
                <a:t>Θέρμανση </a:t>
              </a:r>
              <a:endParaRPr lang="el-GR" dirty="0">
                <a:latin typeface="+mn-lt"/>
              </a:endParaRPr>
            </a:p>
          </p:txBody>
        </p:sp>
      </p:grpSp>
    </p:spTree>
    <p:extLst>
      <p:ext uri="{BB962C8B-B14F-4D97-AF65-F5344CB8AC3E}">
        <p14:creationId xmlns:p14="http://schemas.microsoft.com/office/powerpoint/2010/main" val="24832556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52670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5/11</a:t>
            </a:r>
            <a:endParaRPr lang="el-GR" dirty="0"/>
          </a:p>
        </p:txBody>
      </p:sp>
      <p:sp>
        <p:nvSpPr>
          <p:cNvPr id="3" name="Θέση περιεχομένου 2"/>
          <p:cNvSpPr>
            <a:spLocks noGrp="1"/>
          </p:cNvSpPr>
          <p:nvPr>
            <p:ph idx="1"/>
          </p:nvPr>
        </p:nvSpPr>
        <p:spPr>
          <a:xfrm>
            <a:off x="457200" y="1484784"/>
            <a:ext cx="8229600" cy="4752528"/>
          </a:xfrm>
        </p:spPr>
        <p:txBody>
          <a:bodyPr/>
          <a:lstStyle/>
          <a:p>
            <a:r>
              <a:rPr lang="el-GR" altLang="el-GR" sz="2800" b="1" dirty="0"/>
              <a:t>Μεταλλουργία </a:t>
            </a:r>
          </a:p>
          <a:p>
            <a:pPr lvl="1"/>
            <a:r>
              <a:rPr lang="el-GR" altLang="el-GR" dirty="0" smtClean="0"/>
              <a:t>παραλαβή </a:t>
            </a:r>
            <a:r>
              <a:rPr lang="el-GR" altLang="el-GR" dirty="0" err="1"/>
              <a:t>Cr</a:t>
            </a:r>
            <a:r>
              <a:rPr lang="el-GR" altLang="el-GR" dirty="0"/>
              <a:t> από Cr</a:t>
            </a:r>
            <a:r>
              <a:rPr lang="el-GR" altLang="el-GR" baseline="-25000" dirty="0"/>
              <a:t>2</a:t>
            </a:r>
            <a:r>
              <a:rPr lang="el-GR" altLang="el-GR" dirty="0"/>
              <a:t>O</a:t>
            </a:r>
            <a:r>
              <a:rPr lang="el-GR" altLang="el-GR" baseline="-25000" dirty="0"/>
              <a:t>3</a:t>
            </a:r>
            <a:r>
              <a:rPr lang="el-GR" altLang="el-GR" dirty="0"/>
              <a:t> (</a:t>
            </a:r>
            <a:r>
              <a:rPr lang="el-GR" altLang="el-GR" dirty="0" err="1"/>
              <a:t>αργιλιοθερμική</a:t>
            </a:r>
            <a:r>
              <a:rPr lang="el-GR" altLang="el-GR" dirty="0"/>
              <a:t> μέθοδος)</a:t>
            </a:r>
            <a:endParaRPr lang="en-US" altLang="el-GR" dirty="0"/>
          </a:p>
          <a:p>
            <a:pPr lvl="1" algn="ctr">
              <a:buFontTx/>
              <a:buNone/>
            </a:pPr>
            <a:r>
              <a:rPr lang="el-GR" altLang="el-GR" dirty="0"/>
              <a:t>Cr</a:t>
            </a:r>
            <a:r>
              <a:rPr lang="el-GR" altLang="el-GR" baseline="-25000" dirty="0"/>
              <a:t>2</a:t>
            </a:r>
            <a:r>
              <a:rPr lang="el-GR" altLang="el-GR" dirty="0"/>
              <a:t>O</a:t>
            </a:r>
            <a:r>
              <a:rPr lang="el-GR" altLang="el-GR" baseline="-25000" dirty="0"/>
              <a:t>3</a:t>
            </a:r>
            <a:r>
              <a:rPr lang="el-GR" altLang="el-GR" dirty="0"/>
              <a:t> + 2Al → Al</a:t>
            </a:r>
            <a:r>
              <a:rPr lang="el-GR" altLang="el-GR" baseline="-25000" dirty="0"/>
              <a:t>2</a:t>
            </a:r>
            <a:r>
              <a:rPr lang="el-GR" altLang="el-GR" dirty="0"/>
              <a:t>O</a:t>
            </a:r>
            <a:r>
              <a:rPr lang="el-GR" altLang="el-GR" baseline="-25000" dirty="0"/>
              <a:t>3</a:t>
            </a:r>
            <a:r>
              <a:rPr lang="el-GR" altLang="el-GR" dirty="0"/>
              <a:t> + 2Cr.</a:t>
            </a:r>
            <a:endParaRPr lang="el-GR" altLang="el-GR" b="1" dirty="0"/>
          </a:p>
          <a:p>
            <a:pPr lvl="1"/>
            <a:r>
              <a:rPr lang="el-GR" dirty="0"/>
              <a:t>παραλαβή μετάλλων με αναγωγή των οξειδίων τους με μεταλλουργικό </a:t>
            </a:r>
            <a:r>
              <a:rPr lang="el-GR" dirty="0" err="1"/>
              <a:t>κωκ</a:t>
            </a:r>
            <a:endParaRPr lang="el-GR" dirty="0"/>
          </a:p>
          <a:p>
            <a:pPr lvl="1" algn="ctr">
              <a:buFontTx/>
              <a:buNone/>
            </a:pPr>
            <a:r>
              <a:rPr lang="en-US" altLang="el-GR" dirty="0"/>
              <a:t>M</a:t>
            </a:r>
            <a:r>
              <a:rPr lang="en-US" altLang="el-GR" baseline="-25000" dirty="0"/>
              <a:t>2</a:t>
            </a:r>
            <a:r>
              <a:rPr lang="en-US" altLang="el-GR" dirty="0"/>
              <a:t>O</a:t>
            </a:r>
            <a:r>
              <a:rPr lang="en-US" altLang="el-GR" baseline="-25000" dirty="0"/>
              <a:t>x</a:t>
            </a:r>
            <a:r>
              <a:rPr lang="en-US" altLang="el-GR" dirty="0"/>
              <a:t> + </a:t>
            </a:r>
            <a:r>
              <a:rPr lang="en-US" altLang="el-GR" dirty="0" err="1"/>
              <a:t>xC</a:t>
            </a:r>
            <a:r>
              <a:rPr lang="en-US" altLang="el-GR" dirty="0"/>
              <a:t> → 2M + </a:t>
            </a:r>
            <a:r>
              <a:rPr lang="en-US" altLang="el-GR" dirty="0" err="1"/>
              <a:t>xCO</a:t>
            </a:r>
            <a:endParaRPr lang="el-GR" altLang="el-GR" dirty="0"/>
          </a:p>
          <a:p>
            <a:pPr lvl="1" algn="ctr">
              <a:buFontTx/>
              <a:buNone/>
            </a:pPr>
            <a:r>
              <a:rPr lang="el-GR" altLang="el-GR" dirty="0"/>
              <a:t>όπου Μ = </a:t>
            </a:r>
            <a:r>
              <a:rPr lang="en-US" altLang="el-GR" dirty="0" err="1"/>
              <a:t>Pb</a:t>
            </a:r>
            <a:r>
              <a:rPr lang="en-US" altLang="el-GR" dirty="0"/>
              <a:t>, Sn, Bi, Cu, Zn, Co, Mg </a:t>
            </a:r>
            <a:r>
              <a:rPr lang="el-GR" altLang="el-GR" dirty="0"/>
              <a:t>και </a:t>
            </a:r>
            <a:r>
              <a:rPr lang="en-US" altLang="el-GR" dirty="0"/>
              <a:t>x = </a:t>
            </a:r>
            <a:r>
              <a:rPr lang="el-GR" altLang="el-GR" dirty="0" err="1"/>
              <a:t>α.ο</a:t>
            </a:r>
            <a:r>
              <a:rPr lang="el-GR" altLang="el-GR" dirty="0"/>
              <a:t>. του Μ.</a:t>
            </a:r>
            <a:br>
              <a:rPr lang="el-GR" altLang="el-GR" dirty="0"/>
            </a:br>
            <a:endParaRPr lang="el-GR" altLang="el-GR" dirty="0">
              <a:sym typeface="Wingdings" panose="05000000000000000000" pitchFamily="2" charset="2"/>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281154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Χριστίνα </a:t>
            </a:r>
            <a:r>
              <a:rPr lang="el-GR" sz="2000" dirty="0" err="1" smtClean="0"/>
              <a:t>Φούντζουλα</a:t>
            </a:r>
            <a:r>
              <a:rPr lang="el-GR" sz="2000" dirty="0" smtClean="0"/>
              <a:t> 2014. </a:t>
            </a:r>
            <a:r>
              <a:rPr lang="el-GR" sz="2000" dirty="0"/>
              <a:t>Χριστίνα </a:t>
            </a:r>
            <a:r>
              <a:rPr lang="el-GR" sz="2000" dirty="0" err="1" smtClean="0"/>
              <a:t>Φούντζουλα</a:t>
            </a:r>
            <a:r>
              <a:rPr lang="el-GR" sz="2000" dirty="0" smtClean="0"/>
              <a:t>. «Ανόργανη Χημεία (Θ). Ενότητα </a:t>
            </a:r>
            <a:r>
              <a:rPr lang="en-US" sz="2000" dirty="0" smtClean="0"/>
              <a:t>9:</a:t>
            </a:r>
            <a:r>
              <a:rPr lang="el-GR" sz="2000" dirty="0" smtClean="0"/>
              <a:t> Οξειδοαναγωγή».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2360868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2639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οξειδοαναγωγής στη ζωή και στην τεχνολογία</a:t>
            </a:r>
            <a:r>
              <a:rPr lang="en-US" dirty="0"/>
              <a:t> </a:t>
            </a:r>
            <a:r>
              <a:rPr lang="en-US" sz="3600" b="0" dirty="0" smtClean="0"/>
              <a:t>6/11</a:t>
            </a:r>
            <a:endParaRPr lang="el-GR" dirty="0"/>
          </a:p>
        </p:txBody>
      </p:sp>
      <p:sp>
        <p:nvSpPr>
          <p:cNvPr id="3" name="Θέση περιεχομένου 2"/>
          <p:cNvSpPr>
            <a:spLocks noGrp="1"/>
          </p:cNvSpPr>
          <p:nvPr>
            <p:ph idx="1"/>
          </p:nvPr>
        </p:nvSpPr>
        <p:spPr>
          <a:xfrm>
            <a:off x="457200" y="1484784"/>
            <a:ext cx="8229600" cy="4752528"/>
          </a:xfrm>
        </p:spPr>
        <p:txBody>
          <a:bodyPr/>
          <a:lstStyle/>
          <a:p>
            <a:r>
              <a:rPr lang="el-GR" altLang="el-GR" sz="2800" b="1" dirty="0"/>
              <a:t>Εκρηκτικές ύλες </a:t>
            </a:r>
          </a:p>
          <a:p>
            <a:pPr lvl="1"/>
            <a:r>
              <a:rPr lang="el-GR" altLang="el-GR" dirty="0" smtClean="0"/>
              <a:t>Η </a:t>
            </a:r>
            <a:r>
              <a:rPr lang="el-GR" altLang="el-GR" b="1" dirty="0">
                <a:solidFill>
                  <a:srgbClr val="820000"/>
                </a:solidFill>
              </a:rPr>
              <a:t>μαύρη πυρίτιδα </a:t>
            </a:r>
            <a:r>
              <a:rPr lang="el-GR" altLang="el-GR" dirty="0"/>
              <a:t>που είναι μίγμα αποτελούμενο από KNO</a:t>
            </a:r>
            <a:r>
              <a:rPr lang="el-GR" altLang="el-GR" baseline="-25000" dirty="0"/>
              <a:t>3</a:t>
            </a:r>
            <a:r>
              <a:rPr lang="el-GR" altLang="el-GR" dirty="0"/>
              <a:t>, S και ξυλάνθρακα (C</a:t>
            </a:r>
            <a:r>
              <a:rPr lang="el-GR" altLang="el-GR" dirty="0" smtClean="0"/>
              <a:t>)</a:t>
            </a:r>
            <a:r>
              <a:rPr lang="en-US" altLang="el-GR" dirty="0" smtClean="0"/>
              <a:t>.</a:t>
            </a:r>
            <a:endParaRPr lang="en-US" altLang="el-GR" sz="1800" dirty="0"/>
          </a:p>
          <a:p>
            <a:pPr algn="ctr">
              <a:buFontTx/>
              <a:buNone/>
            </a:pPr>
            <a:r>
              <a:rPr lang="el-GR" altLang="el-GR" dirty="0"/>
              <a:t>π.χ. 2</a:t>
            </a:r>
            <a:r>
              <a:rPr lang="en-US" altLang="el-GR" dirty="0"/>
              <a:t>KNO</a:t>
            </a:r>
            <a:r>
              <a:rPr lang="en-US" altLang="el-GR" baseline="-25000" dirty="0"/>
              <a:t>3</a:t>
            </a:r>
            <a:r>
              <a:rPr lang="en-US" altLang="el-GR" dirty="0"/>
              <a:t> + C + 2S → K</a:t>
            </a:r>
            <a:r>
              <a:rPr lang="en-US" altLang="el-GR" baseline="-25000" dirty="0"/>
              <a:t>2</a:t>
            </a:r>
            <a:r>
              <a:rPr lang="en-US" altLang="el-GR" dirty="0"/>
              <a:t>SO</a:t>
            </a:r>
            <a:r>
              <a:rPr lang="en-US" altLang="el-GR" baseline="-25000" dirty="0"/>
              <a:t>4</a:t>
            </a:r>
            <a:r>
              <a:rPr lang="en-US" altLang="el-GR" dirty="0"/>
              <a:t> + CO</a:t>
            </a:r>
            <a:r>
              <a:rPr lang="en-US" altLang="el-GR" baseline="-25000" dirty="0"/>
              <a:t>2</a:t>
            </a:r>
            <a:r>
              <a:rPr lang="en-US" altLang="el-GR" dirty="0"/>
              <a:t> + N</a:t>
            </a:r>
            <a:r>
              <a:rPr lang="en-US" altLang="el-GR" baseline="-25000" dirty="0"/>
              <a:t>2</a:t>
            </a:r>
            <a:endParaRPr lang="el-GR" altLang="el-GR" baseline="-25000" dirty="0"/>
          </a:p>
          <a:p>
            <a:pPr lvl="1"/>
            <a:r>
              <a:rPr lang="el-GR" dirty="0"/>
              <a:t>Η </a:t>
            </a:r>
            <a:r>
              <a:rPr lang="el-GR" b="1" dirty="0">
                <a:solidFill>
                  <a:srgbClr val="820000"/>
                </a:solidFill>
              </a:rPr>
              <a:t>τρινιτροτολουόλη,</a:t>
            </a:r>
            <a:r>
              <a:rPr lang="el-GR" dirty="0"/>
              <a:t> η έκρηξη της οποίας βασίζεται στην παραγωγή μεγάλου όγκου </a:t>
            </a:r>
            <a:r>
              <a:rPr lang="el-GR" dirty="0" smtClean="0"/>
              <a:t>αερίων</a:t>
            </a:r>
            <a:r>
              <a:rPr lang="en-US" dirty="0" smtClean="0"/>
              <a:t>.</a:t>
            </a:r>
            <a:endParaRPr lang="el-GR" dirty="0"/>
          </a:p>
          <a:p>
            <a:pPr marL="457200" lvl="1" indent="0" algn="ctr">
              <a:buNone/>
            </a:pPr>
            <a:r>
              <a:rPr lang="pt-BR" altLang="el-GR" dirty="0"/>
              <a:t>2C</a:t>
            </a:r>
            <a:r>
              <a:rPr lang="pt-BR" altLang="el-GR" baseline="-25000" dirty="0"/>
              <a:t>7</a:t>
            </a:r>
            <a:r>
              <a:rPr lang="pt-BR" altLang="el-GR" dirty="0"/>
              <a:t>H</a:t>
            </a:r>
            <a:r>
              <a:rPr lang="pt-BR" altLang="el-GR" baseline="-25000" dirty="0"/>
              <a:t>5</a:t>
            </a:r>
            <a:r>
              <a:rPr lang="pt-BR" altLang="el-GR" dirty="0"/>
              <a:t>N</a:t>
            </a:r>
            <a:r>
              <a:rPr lang="pt-BR" altLang="el-GR" baseline="-25000" dirty="0"/>
              <a:t>3</a:t>
            </a:r>
            <a:r>
              <a:rPr lang="pt-BR" altLang="el-GR" dirty="0"/>
              <a:t>O</a:t>
            </a:r>
            <a:r>
              <a:rPr lang="pt-BR" altLang="el-GR" baseline="-25000" dirty="0"/>
              <a:t>6</a:t>
            </a:r>
            <a:r>
              <a:rPr lang="pt-BR" altLang="el-GR" dirty="0"/>
              <a:t> → 3N</a:t>
            </a:r>
            <a:r>
              <a:rPr lang="pt-BR" altLang="el-GR" baseline="-25000" dirty="0"/>
              <a:t>2</a:t>
            </a:r>
            <a:r>
              <a:rPr lang="pt-BR" altLang="el-GR" dirty="0"/>
              <a:t> + 5H</a:t>
            </a:r>
            <a:r>
              <a:rPr lang="pt-BR" altLang="el-GR" baseline="-25000" dirty="0"/>
              <a:t>2</a:t>
            </a:r>
            <a:r>
              <a:rPr lang="pt-BR" altLang="el-GR" dirty="0"/>
              <a:t>O + 7CO + 7C</a:t>
            </a:r>
            <a:r>
              <a:rPr lang="el-GR" altLang="el-GR" dirty="0"/>
              <a:t/>
            </a:r>
            <a:br>
              <a:rPr lang="el-GR" altLang="el-GR" dirty="0"/>
            </a:br>
            <a:endParaRPr lang="el-GR" altLang="el-GR" dirty="0">
              <a:sym typeface="Wingdings" panose="05000000000000000000" pitchFamily="2" charset="2"/>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69174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a1db22d4277b5413d069368ec060d95ccbe044"/>
  <p:tag name="ISPRING_RESOURCE_PATHS_HASH_PRESENTER" val="20205a71707885a4aacef3bca64b32518c7b602e"/>
</p:tagLst>
</file>

<file path=ppt/theme/theme1.xml><?xml version="1.0" encoding="utf-8"?>
<a:theme xmlns:a="http://schemas.openxmlformats.org/drawingml/2006/main" name="OC_template_updated">
  <a:themeElements>
    <a:clrScheme name="Προσαρμοσμένο 1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5186</Words>
  <Application>Microsoft Office PowerPoint</Application>
  <PresentationFormat>Προβολή στην οθόνη (4:3)</PresentationFormat>
  <Paragraphs>947</Paragraphs>
  <Slides>85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85</vt:i4>
      </vt:variant>
    </vt:vector>
  </HeadingPairs>
  <TitlesOfParts>
    <vt:vector size="86" baseType="lpstr">
      <vt:lpstr>OC_template_updated</vt:lpstr>
      <vt:lpstr>Ανόργανη Χημεία (Θ)</vt:lpstr>
      <vt:lpstr>Οξείδωση- Αναγωγή 1/2</vt:lpstr>
      <vt:lpstr>Οξείδωση- Αναγωγή 2/2</vt:lpstr>
      <vt:lpstr>Η σημασία της οξειδοαναγωγής στη ζωή και στην τεχνολογία 1/11</vt:lpstr>
      <vt:lpstr>Η σημασία της οξειδοαναγωγής στη ζωή και στην τεχνολογία 2/11</vt:lpstr>
      <vt:lpstr>Η σημασία της οξειδοαναγωγής στη ζωή και στην τεχνολογία 3/11</vt:lpstr>
      <vt:lpstr>Η σημασία της οξειδοαναγωγής στη ζωή και στην τεχνολογία 4/11</vt:lpstr>
      <vt:lpstr>Η σημασία της οξειδοαναγωγής στη ζωή και στην τεχνολογία 5/11</vt:lpstr>
      <vt:lpstr>Η σημασία της οξειδοαναγωγής στη ζωή και στην τεχνολογία 6/11</vt:lpstr>
      <vt:lpstr>Η σημασία της οξειδοαναγωγής στη ζωή και στην τεχνολογία 7/11</vt:lpstr>
      <vt:lpstr>Η σημασία της οξειδοαναγωγής στη ζωή και στην τεχνολογία 8/11</vt:lpstr>
      <vt:lpstr>Η σημασία της οξειδοαναγωγής στη ζωή και στην τεχνολογία 9/11</vt:lpstr>
      <vt:lpstr>Η σημασία της οξειδοαναγωγής στη ζωή και στην τεχνολογία 10/11</vt:lpstr>
      <vt:lpstr>Η σημασία της οξειδοαναγωγής στη ζωή και στην τεχνολογία 11/11</vt:lpstr>
      <vt:lpstr>Οξειδοαναγωγικές αντιδράσεις μεταφοράς ηλεκτρονίων 1/3</vt:lpstr>
      <vt:lpstr>Οξειδοαναγωγικές αντιδράσεις μεταφοράς ηλεκτρονίων 2/3 </vt:lpstr>
      <vt:lpstr>Οξειδοαναγωγικές αντιδράσεις μεταφοράς ηλεκτρονίων 3/3</vt:lpstr>
      <vt:lpstr>Οξειδωτικά και Αναγωγικά σώματα 1/4</vt:lpstr>
      <vt:lpstr>Οξειδωτικά και Αναγωγικά σώματα 2/4</vt:lpstr>
      <vt:lpstr>Οξειδωτικά και Αναγωγικά σώματα 3/4</vt:lpstr>
      <vt:lpstr>Οξειδωτικά και Αναγωγικά σώματα 4/4</vt:lpstr>
      <vt:lpstr>Αριθμός Οξείδωσης 1/9</vt:lpstr>
      <vt:lpstr>Αριθμός Οξείδωσης 2/9</vt:lpstr>
      <vt:lpstr>Αριθμός Οξείδωσης 3/9</vt:lpstr>
      <vt:lpstr>Αριθμός Οξείδωσης 4/9</vt:lpstr>
      <vt:lpstr>Αριθμός Οξείδωσης 5/9</vt:lpstr>
      <vt:lpstr>Αριθμός Οξείδωσης 6/9</vt:lpstr>
      <vt:lpstr>Αριθμός Οξείδωσης 7/9</vt:lpstr>
      <vt:lpstr>Αριθμός Οξείδωσης 8/9</vt:lpstr>
      <vt:lpstr>Αριθμός Οξείδωσης 9/9</vt:lpstr>
      <vt:lpstr>Ημιαντίδραση οξείδωσης αναγωγικού σώματος 1/5</vt:lpstr>
      <vt:lpstr>Ημιαντίδραση οξείδωσης αναγωγικού σώματος 2/5</vt:lpstr>
      <vt:lpstr>Ημιαντίδραση οξείδωσης αναγωγικού σώματος 3/5</vt:lpstr>
      <vt:lpstr>Ημιαντίδραση οξείδωσης αναγωγικού σώματος 4/5</vt:lpstr>
      <vt:lpstr>Ημιαντίδραση οξείδωσης αναγωγικού σώματος 5/5</vt:lpstr>
      <vt:lpstr>Ημιαντιδράσεις στις κατηγορίες των αναγωγικών σωμάτων 1/2</vt:lpstr>
      <vt:lpstr>Ημιαντιδράσεις στις κατηγορίες των αναγωγικών σωμάτων 2/2</vt:lpstr>
      <vt:lpstr>Ημιαντίδραση αναγωγής οξειδωτικού σώματος 1/4</vt:lpstr>
      <vt:lpstr>Ημιαντίδραση αναγωγής οξειδωτικού σώματος 2/4</vt:lpstr>
      <vt:lpstr>Ημιαντίδραση αναγωγής οξειδωτικού σώματος 3/4</vt:lpstr>
      <vt:lpstr>Ημιαντίδραση αναγωγής οξειδωτικού σώματος 4/4</vt:lpstr>
      <vt:lpstr>Ημιαντιδράσεις στις κατηγορίες των οξειδωτικών σωμάτων 1/2</vt:lpstr>
      <vt:lpstr>Ημιαντιδράσεις στις κατηγορίες των οξειδωτικών σωμάτων 2/2</vt:lpstr>
      <vt:lpstr>Τα κυριότερα οξειδωτικά μέσα 1/2</vt:lpstr>
      <vt:lpstr>Τα κυριότερα οξειδωτικά μέσα 2/2</vt:lpstr>
      <vt:lpstr>Τα κυριότερα αναγωγικά μέσα 1/2</vt:lpstr>
      <vt:lpstr>Τα κυριότερα αναγωγικά μέσα 2/2</vt:lpstr>
      <vt:lpstr>Οξειδοαναγωγικά ζεύγη (με βάση την οξειδωτική τους ισχύ) 1/3</vt:lpstr>
      <vt:lpstr>Οξειδοαναγωγικά ζεύγη (με βάση την οξειδωτική τους ισχύ) 2/3</vt:lpstr>
      <vt:lpstr>Οξειδοαναγωγικά ζεύγη (με βάση την οξειδωτική τους ισχύ) 3/3</vt:lpstr>
      <vt:lpstr>Αντιδράσεις οξειδοαναγωγής 1/7</vt:lpstr>
      <vt:lpstr>Αντιδράσεις οξειδοαναγωγής 2/7</vt:lpstr>
      <vt:lpstr>Αντιδράσεις οξειδοαναγωγής 3/7</vt:lpstr>
      <vt:lpstr>Αντιδράσεις οξειδοαναγωγής 4/7</vt:lpstr>
      <vt:lpstr>Αντιδράσεις οξειδοαναγωγής 5/7</vt:lpstr>
      <vt:lpstr>Αντιδράσεις οξειδοαναγωγής 6/7</vt:lpstr>
      <vt:lpstr>Αντιδράσεις οξειδοαναγωγής 7/7</vt:lpstr>
      <vt:lpstr>Ταξινόμηση αντιδράσεων οξειδοαναγωγής 1/20</vt:lpstr>
      <vt:lpstr>Ταξινόμηση αντιδράσεων οξειδοαναγωγής 2/20</vt:lpstr>
      <vt:lpstr>Ταξινόμηση αντιδράσεων οξειδοαναγωγής 3/20</vt:lpstr>
      <vt:lpstr>Ταξινόμηση αντιδράσεων οξειδοαναγωγής 4/20</vt:lpstr>
      <vt:lpstr>Ταξινόμηση αντιδράσεων οξειδοαναγωγής 5/20</vt:lpstr>
      <vt:lpstr>Ταξινόμηση αντιδράσεων οξειδοαναγωγής 6/20</vt:lpstr>
      <vt:lpstr>Ταξινόμηση αντιδράσεων οξειδοαναγωγής 7/20</vt:lpstr>
      <vt:lpstr>Ταξινόμηση αντιδράσεων οξειδοαναγωγής 8/20</vt:lpstr>
      <vt:lpstr>Ταξινόμηση αντιδράσεων οξειδοαναγωγής 9/20</vt:lpstr>
      <vt:lpstr>Ταξινόμηση αντιδράσεων οξειδοαναγωγής 10/20</vt:lpstr>
      <vt:lpstr>Ταξινόμηση αντιδράσεων οξειδοαναγωγής 11/20</vt:lpstr>
      <vt:lpstr>Ταξινόμηση αντιδράσεων οξειδοαναγωγής 12/20</vt:lpstr>
      <vt:lpstr>Ταξινόμηση αντιδράσεων οξειδοαναγωγής 13/20</vt:lpstr>
      <vt:lpstr>Ταξινόμηση αντιδράσεων οξειδοαναγωγής 14/20</vt:lpstr>
      <vt:lpstr>Ταξινόμηση αντιδράσεων οξειδοαναγωγής 15/20</vt:lpstr>
      <vt:lpstr>Ταξινόμηση αντιδράσεων οξειδοαναγωγής 16/20</vt:lpstr>
      <vt:lpstr>Ταξινόμηση αντιδράσεων οξειδοαναγωγής 17/20</vt:lpstr>
      <vt:lpstr>Ταξινόμηση αντιδράσεων οξειδοαναγωγής 18/20</vt:lpstr>
      <vt:lpstr>Ταξινόμηση αντιδράσεων οξειδοαναγωγής 19/20</vt:lpstr>
      <vt:lpstr>Ταξινόμηση αντιδράσεων οξειδοαναγωγής 20/20</vt:lpstr>
      <vt:lpstr>Τέλος Ενότητας</vt:lpstr>
      <vt:lpstr>Σημειώματα</vt:lpstr>
      <vt:lpstr>Σημείωμα Αναφοράς</vt:lpstr>
      <vt:lpstr>Σημείωμα Αδειοδότησης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69</cp:revision>
  <dcterms:created xsi:type="dcterms:W3CDTF">2013-03-04T13:35:19Z</dcterms:created>
  <dcterms:modified xsi:type="dcterms:W3CDTF">2015-05-28T12:57:01Z</dcterms:modified>
</cp:coreProperties>
</file>