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0"/>
  </p:notesMasterIdLst>
  <p:handoutMasterIdLst>
    <p:handoutMasterId r:id="rId21"/>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57" r:id="rId14"/>
    <p:sldId id="262" r:id="rId15"/>
    <p:sldId id="264" r:id="rId16"/>
    <p:sldId id="265" r:id="rId17"/>
    <p:sldId id="266" r:id="rId18"/>
    <p:sldId id="261" r:id="rId19"/>
  </p:sldIdLst>
  <p:sldSz cx="9144000" cy="6858000" type="screen4x3"/>
  <p:notesSz cx="7104063" cy="10234613"/>
  <p:custDataLst>
    <p:tags r:id="rId2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90" d="100"/>
          <a:sy n="90" d="100"/>
        </p:scale>
        <p:origin x="-2322" y="-4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7/7/2015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7/7/2015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Wingdings" panose="05000000000000000000" pitchFamily="2" charset="2"/>
              <a:buChar char="ü"/>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Μεθοδολογία Κοινωνικής Εργασίας με Κοινότητα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85000" lnSpcReduction="10000"/>
          </a:bodyPr>
          <a:lstStyle/>
          <a:p>
            <a:pPr>
              <a:spcBef>
                <a:spcPts val="0"/>
              </a:spcBef>
              <a:spcAft>
                <a:spcPts val="1200"/>
              </a:spcAft>
            </a:pPr>
            <a:r>
              <a:rPr lang="el-GR" sz="2800" b="1" dirty="0" smtClean="0"/>
              <a:t>Ενότητα </a:t>
            </a:r>
            <a:r>
              <a:rPr lang="en-US" sz="2800" b="1" dirty="0" smtClean="0"/>
              <a:t>1</a:t>
            </a:r>
            <a:r>
              <a:rPr lang="el-GR" sz="2800" b="1" dirty="0" smtClean="0"/>
              <a:t>0</a:t>
            </a:r>
            <a:r>
              <a:rPr lang="el-GR" sz="2800" dirty="0" smtClean="0"/>
              <a:t>:</a:t>
            </a:r>
            <a:r>
              <a:rPr lang="en-US" sz="2800" dirty="0" smtClean="0"/>
              <a:t> </a:t>
            </a:r>
            <a:r>
              <a:rPr lang="el-GR" sz="2800" dirty="0" smtClean="0"/>
              <a:t>ΜΟΝΤΕΛΑ</a:t>
            </a:r>
          </a:p>
          <a:p>
            <a:pPr>
              <a:spcBef>
                <a:spcPts val="0"/>
              </a:spcBef>
              <a:spcAft>
                <a:spcPts val="1200"/>
              </a:spcAft>
            </a:pPr>
            <a:r>
              <a:rPr lang="el-GR" sz="2800" dirty="0" smtClean="0"/>
              <a:t>Ελληνική Πραγματικότητα: δεκαετίες ΄40 και ΄50</a:t>
            </a:r>
            <a:endParaRPr lang="en-US" sz="2800" dirty="0" smtClean="0"/>
          </a:p>
          <a:p>
            <a:pPr>
              <a:spcBef>
                <a:spcPts val="0"/>
              </a:spcBef>
            </a:pPr>
            <a:r>
              <a:rPr lang="el-GR" sz="2400" dirty="0" smtClean="0"/>
              <a:t>Ελένη Κοντογιάννη</a:t>
            </a:r>
            <a:endParaRPr lang="el-GR" sz="2400" dirty="0"/>
          </a:p>
          <a:p>
            <a:pPr>
              <a:spcBef>
                <a:spcPts val="0"/>
              </a:spcBef>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Κοινοτική εργασία και ανάπτυξη στην Ελλάδα</a:t>
            </a:r>
            <a:r>
              <a:rPr lang="en-US" dirty="0"/>
              <a:t> </a:t>
            </a:r>
            <a:r>
              <a:rPr lang="en-US" sz="3600" b="0" dirty="0" smtClean="0"/>
              <a:t>(2/4)</a:t>
            </a:r>
            <a:endParaRPr lang="el-GR" dirty="0"/>
          </a:p>
        </p:txBody>
      </p:sp>
      <p:sp>
        <p:nvSpPr>
          <p:cNvPr id="3" name="Θέση περιεχομένου 2"/>
          <p:cNvSpPr>
            <a:spLocks noGrp="1"/>
          </p:cNvSpPr>
          <p:nvPr>
            <p:ph idx="1"/>
          </p:nvPr>
        </p:nvSpPr>
        <p:spPr/>
        <p:txBody>
          <a:bodyPr/>
          <a:lstStyle/>
          <a:p>
            <a:r>
              <a:rPr lang="el-GR" dirty="0"/>
              <a:t>1947:  Ίδρυση του Βασιλικού Εθνικού Ιδρύματος (ΒΕΙ) Οργανισμός κοινής ωφελείας, ιδιωτικού δικαίου. Σημαντικός σταθμός για την κοινοτική ανάπτυξη στην Ελλάδα.</a:t>
            </a:r>
          </a:p>
          <a:p>
            <a:r>
              <a:rPr lang="el-GR" dirty="0"/>
              <a:t>Το 1970 μετονομάζεται σε «Εθνικό Ίδρυμα Νεότητας»</a:t>
            </a:r>
          </a:p>
          <a:p>
            <a:r>
              <a:rPr lang="el-GR" dirty="0"/>
              <a:t>Σκοπός:  η εξύψωση του κοινωνικού,  μορφωτικού και βιοτικού επιπέδου του ελληνικού λαού</a:t>
            </a:r>
          </a:p>
          <a:p>
            <a:r>
              <a:rPr lang="el-GR" dirty="0"/>
              <a:t>Προγράμματα κοινοτικής ανάπτυξης τη μεταπολεμική περίοδο:</a:t>
            </a:r>
          </a:p>
          <a:p>
            <a:pPr lvl="1"/>
            <a:r>
              <a:rPr lang="el-GR" dirty="0"/>
              <a:t>Εστιάστηκαν στην κατασκευή υποδομών στην επαρχία, τη βελτίωση των συνθηκών διαβίωσης και της οικονομίας των αγροτικών νοικοκυριών.</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725675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Κοινοτική εργασία και ανάπτυξη στην Ελλάδα</a:t>
            </a:r>
            <a:r>
              <a:rPr lang="en-US" dirty="0"/>
              <a:t> </a:t>
            </a:r>
            <a:r>
              <a:rPr lang="en-US" sz="3600" b="0" dirty="0" smtClean="0"/>
              <a:t>(3/4)</a:t>
            </a:r>
            <a:endParaRPr lang="el-GR" dirty="0"/>
          </a:p>
        </p:txBody>
      </p:sp>
      <p:sp>
        <p:nvSpPr>
          <p:cNvPr id="3" name="Θέση περιεχομένου 2"/>
          <p:cNvSpPr>
            <a:spLocks noGrp="1"/>
          </p:cNvSpPr>
          <p:nvPr>
            <p:ph idx="1"/>
          </p:nvPr>
        </p:nvSpPr>
        <p:spPr/>
        <p:txBody>
          <a:bodyPr/>
          <a:lstStyle/>
          <a:p>
            <a:r>
              <a:rPr lang="el-GR" dirty="0"/>
              <a:t>1951:  Το συντονισμό των προγραμμάτων και την ενθάρρυνση ενός πνεύματος κοινοτικής ανάπτυξης προώθησε η Επιτροπή Κοινοτικής Ανάπτυξης του ΒΕΙ (υπό την επίβλεψη του βασιλιά και τη συνεργασία στελεχών των υπουργείων Εσωτερικών, Συντονισμού, Παιδείας και Γεωργίας).</a:t>
            </a:r>
          </a:p>
          <a:p>
            <a:r>
              <a:rPr lang="el-GR" dirty="0"/>
              <a:t>Κοινότητα για το ΒΕΙ: «σύνολο ανθρώπων, συν-</a:t>
            </a:r>
            <a:r>
              <a:rPr lang="el-GR" dirty="0" err="1"/>
              <a:t>οικούντων</a:t>
            </a:r>
            <a:r>
              <a:rPr lang="el-GR" dirty="0"/>
              <a:t>  εις τον αυτόν </a:t>
            </a:r>
            <a:r>
              <a:rPr lang="el-GR" dirty="0" err="1"/>
              <a:t>τόπον</a:t>
            </a:r>
            <a:r>
              <a:rPr lang="el-GR" dirty="0"/>
              <a:t> και </a:t>
            </a:r>
            <a:r>
              <a:rPr lang="el-GR" dirty="0" err="1"/>
              <a:t>συνδεομένων</a:t>
            </a:r>
            <a:r>
              <a:rPr lang="el-GR" dirty="0"/>
              <a:t> αμέσως δια κοινών θεσμών,  αναγκών και επιδιώξεων»</a:t>
            </a:r>
          </a:p>
          <a:p>
            <a:r>
              <a:rPr lang="el-GR" dirty="0"/>
              <a:t>Το ΒΕΙ είναι ο μόνος φορέας που χρησιμοποιεί τον όρο «κοινοτική ανάπτυξη» (σε αυτό πιθανόν συνέβαλε ο ΟΗΕ)</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785851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Κοινοτική εργασία και ανάπτυξη στην Ελλάδα</a:t>
            </a:r>
            <a:r>
              <a:rPr lang="en-US" dirty="0"/>
              <a:t> </a:t>
            </a:r>
            <a:r>
              <a:rPr lang="en-US" sz="3600" b="0" dirty="0" smtClean="0"/>
              <a:t>(4/4)</a:t>
            </a:r>
            <a:endParaRPr lang="el-GR" dirty="0"/>
          </a:p>
        </p:txBody>
      </p:sp>
      <p:sp>
        <p:nvSpPr>
          <p:cNvPr id="3" name="Θέση περιεχομένου 2"/>
          <p:cNvSpPr>
            <a:spLocks noGrp="1"/>
          </p:cNvSpPr>
          <p:nvPr>
            <p:ph idx="1"/>
          </p:nvPr>
        </p:nvSpPr>
        <p:spPr/>
        <p:txBody>
          <a:bodyPr>
            <a:normAutofit lnSpcReduction="10000"/>
          </a:bodyPr>
          <a:lstStyle/>
          <a:p>
            <a:r>
              <a:rPr lang="el-GR" dirty="0"/>
              <a:t>Ο θεσμός της κοινοτικής ανάπτυξης,   μεταξύ άλλων,  απέβλεπε στο: </a:t>
            </a:r>
          </a:p>
          <a:p>
            <a:pPr lvl="1"/>
            <a:r>
              <a:rPr lang="el-GR" dirty="0"/>
              <a:t>να κατανοήσουν οι κάτοικοι τις ανάγκες τους (υλικές, κοινωνικές,  πνευματικές</a:t>
            </a:r>
            <a:r>
              <a:rPr lang="el-GR" dirty="0" smtClean="0"/>
              <a:t>)</a:t>
            </a:r>
            <a:r>
              <a:rPr lang="en-US" dirty="0" smtClean="0"/>
              <a:t>,</a:t>
            </a:r>
            <a:endParaRPr lang="el-GR" dirty="0"/>
          </a:p>
          <a:p>
            <a:pPr lvl="1"/>
            <a:r>
              <a:rPr lang="el-GR" dirty="0"/>
              <a:t>να αναλάβουν οι ίδιοι </a:t>
            </a:r>
            <a:r>
              <a:rPr lang="el-GR" dirty="0" smtClean="0"/>
              <a:t>πρωτοβουλία</a:t>
            </a:r>
            <a:r>
              <a:rPr lang="en-US" dirty="0" smtClean="0"/>
              <a:t>,</a:t>
            </a:r>
            <a:endParaRPr lang="el-GR" dirty="0"/>
          </a:p>
          <a:p>
            <a:pPr lvl="1"/>
            <a:r>
              <a:rPr lang="el-GR" dirty="0"/>
              <a:t>να συνεργαστούν με το κράτος και άλλους οργανισμούς για την ικανοποίηση των κοινών τους </a:t>
            </a:r>
            <a:r>
              <a:rPr lang="el-GR" dirty="0" smtClean="0"/>
              <a:t>αναγκών</a:t>
            </a:r>
            <a:r>
              <a:rPr lang="en-US" dirty="0" smtClean="0"/>
              <a:t>.</a:t>
            </a:r>
            <a:endParaRPr lang="el-GR" dirty="0"/>
          </a:p>
          <a:p>
            <a:r>
              <a:rPr lang="el-GR" dirty="0"/>
              <a:t>Κύρια επιδίωξη του ΒΕΙ: η αυτενέργεια, η συνείδηση, η ευθύνη και το συνεργατικό πνεύμα προόδου και αλληλεγγύης.</a:t>
            </a:r>
          </a:p>
          <a:p>
            <a:r>
              <a:rPr lang="el-GR" dirty="0"/>
              <a:t>Για να μπορέσουν τα άτομα να ενεργήσουν ως «υπεύθυνοι» και «συνεργατικοί» πολίτες θα έπρεπε να διαφωτιστούν μέσω της «κοινοτικής παιδείας»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973851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Ελένη Κοντογιάννη 2014. Ελένη Κοντογιάννη. «Μεθοδολογία Κοινωνικής Εργασίας με Κοινότητα. Ενότητα 10: </a:t>
            </a:r>
            <a:r>
              <a:rPr lang="el-GR" sz="2000" dirty="0" smtClean="0"/>
              <a:t>ΜΟΝΤΕΛΑ</a:t>
            </a:r>
            <a:r>
              <a:rPr lang="en-US" sz="2000" smtClean="0"/>
              <a:t>, </a:t>
            </a:r>
            <a:r>
              <a:rPr lang="el-GR" sz="2000" smtClean="0"/>
              <a:t>Ελληνική </a:t>
            </a:r>
            <a:r>
              <a:rPr lang="el-GR" sz="2000" dirty="0"/>
              <a:t>Πραγματικότητα: δεκαετίες ΄40 και ΄</a:t>
            </a:r>
            <a:r>
              <a:rPr lang="el-GR" sz="2000" dirty="0" smtClean="0"/>
              <a:t>50</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6"/>
            </a:pPr>
            <a:r>
              <a:rPr lang="el-GR" dirty="0"/>
              <a:t>Κοινοτική δράση </a:t>
            </a:r>
            <a:r>
              <a:rPr lang="el-GR" sz="3200" b="0" dirty="0" smtClean="0"/>
              <a:t>(1/7)</a:t>
            </a:r>
            <a:endParaRPr lang="el-GR" dirty="0"/>
          </a:p>
        </p:txBody>
      </p:sp>
      <p:sp>
        <p:nvSpPr>
          <p:cNvPr id="3" name="Θέση περιεχομένου 2"/>
          <p:cNvSpPr>
            <a:spLocks noGrp="1"/>
          </p:cNvSpPr>
          <p:nvPr>
            <p:ph idx="1"/>
          </p:nvPr>
        </p:nvSpPr>
        <p:spPr/>
        <p:txBody>
          <a:bodyPr/>
          <a:lstStyle/>
          <a:p>
            <a:r>
              <a:rPr lang="el-GR" dirty="0"/>
              <a:t>SAUL ALINSKY: Αμερικανός ακτιβιστής,  η δράση του («</a:t>
            </a:r>
            <a:r>
              <a:rPr lang="el-GR" dirty="0" err="1"/>
              <a:t>Rules</a:t>
            </a:r>
            <a:r>
              <a:rPr lang="el-GR" dirty="0"/>
              <a:t> for </a:t>
            </a:r>
            <a:r>
              <a:rPr lang="el-GR" dirty="0" err="1"/>
              <a:t>Radicals</a:t>
            </a:r>
            <a:r>
              <a:rPr lang="el-GR" dirty="0"/>
              <a:t>, 1971) επηρέασε για μεγάλο χρονικό διάστημα τις πρακτικές της κοινοτικής δράσης σε Η.Π.Α και Ευρώπη.</a:t>
            </a:r>
          </a:p>
          <a:p>
            <a:r>
              <a:rPr lang="el-GR" dirty="0"/>
              <a:t>Αντιλαμβάνεται τις κοινωνικές σχέσεις ως σχέσεις μεταξύ αυτών που κατέχουν και αυτών που δεν κατέχουν δύναμη. Η συλλογική οργάνωση όσων δεν κατέχουν δύναμη μπορεί να ανατρέψει την ισορροπία των δυνάμεων προς όφελός τους και να αντιμετωπίσει φαινόμενα ρατσισμού, φτώχειας και περιθωριοποίησης.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116450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742950" indent="-742950">
              <a:buFont typeface="+mj-lt"/>
              <a:buAutoNum type="arabicPeriod" startAt="6"/>
            </a:pPr>
            <a:r>
              <a:rPr lang="el-GR" dirty="0"/>
              <a:t>Κοινοτική δράση </a:t>
            </a:r>
            <a:r>
              <a:rPr lang="el-GR" sz="3200" b="0" dirty="0" smtClean="0"/>
              <a:t>(2/7)</a:t>
            </a:r>
            <a:endParaRPr lang="el-GR" sz="3200" b="0" dirty="0"/>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l-GR" b="1" dirty="0" smtClean="0">
                <a:solidFill>
                  <a:srgbClr val="004A82"/>
                </a:solidFill>
              </a:rPr>
              <a:t>Οι 13 κανόνες του </a:t>
            </a:r>
            <a:r>
              <a:rPr lang="en-US" b="1" dirty="0" smtClean="0">
                <a:solidFill>
                  <a:srgbClr val="004A82"/>
                </a:solidFill>
              </a:rPr>
              <a:t>A</a:t>
            </a:r>
            <a:r>
              <a:rPr lang="el-GR" b="1" dirty="0" err="1" smtClean="0">
                <a:solidFill>
                  <a:srgbClr val="004A82"/>
                </a:solidFill>
              </a:rPr>
              <a:t>linsky</a:t>
            </a:r>
            <a:endParaRPr lang="el-GR" b="1" dirty="0" smtClean="0">
              <a:solidFill>
                <a:srgbClr val="004A82"/>
              </a:solidFill>
            </a:endParaRPr>
          </a:p>
          <a:p>
            <a:pPr marL="457200" indent="-457200">
              <a:buFont typeface="+mj-lt"/>
              <a:buAutoNum type="arabicPeriod"/>
            </a:pPr>
            <a:r>
              <a:rPr lang="el-GR" dirty="0" smtClean="0"/>
              <a:t>Η δύναμη δεν είναι μόνο αυτό που έχεις αλλά αυτό που ο εχθρός πιστεύει ότι έχεις. </a:t>
            </a:r>
          </a:p>
          <a:p>
            <a:pPr marL="457200" indent="-457200">
              <a:buFont typeface="+mj-lt"/>
              <a:buAutoNum type="arabicPeriod"/>
            </a:pPr>
            <a:r>
              <a:rPr lang="el-GR" dirty="0" smtClean="0"/>
              <a:t>Ποτέ </a:t>
            </a:r>
            <a:r>
              <a:rPr lang="el-GR" dirty="0"/>
              <a:t>δεν πρέπει να ξεφεύγεις από τις εμπειρίες των ανθρώπων σου. Αυτό μπορεί να οδηγήσει σε σύγχυση, φόβο και υποχώρηση. </a:t>
            </a:r>
          </a:p>
          <a:p>
            <a:pPr marL="457200" indent="-457200">
              <a:buFont typeface="+mj-lt"/>
              <a:buAutoNum type="arabicPeriod"/>
            </a:pPr>
            <a:r>
              <a:rPr lang="el-GR" dirty="0" smtClean="0"/>
              <a:t>Όποτε </a:t>
            </a:r>
            <a:r>
              <a:rPr lang="el-GR" dirty="0"/>
              <a:t>αυτό είναι εφικτό, να κάνεις πράγματα που ξεφεύγουν από την εμπειρία του εχθρού σου. </a:t>
            </a:r>
            <a:r>
              <a:rPr lang="el-GR" dirty="0" err="1"/>
              <a:t>Σ΄αυτή</a:t>
            </a:r>
            <a:r>
              <a:rPr lang="el-GR" dirty="0"/>
              <a:t> τη περίπτωση θέλεις να προκαλέσεις σύγχυση, φόβο και υποχώρηση . </a:t>
            </a:r>
          </a:p>
          <a:p>
            <a:pPr marL="457200" indent="-457200">
              <a:buFont typeface="+mj-lt"/>
              <a:buAutoNum type="arabicPeriod"/>
            </a:pPr>
            <a:r>
              <a:rPr lang="el-GR" dirty="0" smtClean="0"/>
              <a:t>Κάνε </a:t>
            </a:r>
            <a:r>
              <a:rPr lang="el-GR" dirty="0"/>
              <a:t>τον εχθρό να πέσει θύμα της δικής του παγίδας (να καταδειχθεί δημοσίως ότι οι έχοντες την εξουσία απέτυχαν να υλοποιήσουν τις δεσμεύσεις τους). </a:t>
            </a:r>
          </a:p>
          <a:p>
            <a:pPr marL="457200" indent="-457200">
              <a:buFont typeface="+mj-lt"/>
              <a:buAutoNum type="arabicPeriod"/>
            </a:pPr>
            <a:r>
              <a:rPr lang="el-GR" dirty="0" smtClean="0"/>
              <a:t>Η </a:t>
            </a:r>
            <a:r>
              <a:rPr lang="el-GR" dirty="0"/>
              <a:t>γελοιοποίηση είναι το πιο ισχυρό όπλο του ανθρώπου. </a:t>
            </a:r>
          </a:p>
          <a:p>
            <a:pPr marL="457200" indent="-457200">
              <a:buFont typeface="+mj-lt"/>
              <a:buAutoNum type="arabicPeriod"/>
            </a:pPr>
            <a:r>
              <a:rPr lang="el-GR" dirty="0" smtClean="0"/>
              <a:t>Καλές </a:t>
            </a:r>
            <a:r>
              <a:rPr lang="el-GR" dirty="0"/>
              <a:t>τακτικές είναι αυτές που η ομάδα σου απολαμβάνει.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988026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6"/>
            </a:pPr>
            <a:r>
              <a:rPr lang="el-GR" dirty="0"/>
              <a:t>Κοινοτική δράση </a:t>
            </a:r>
            <a:r>
              <a:rPr lang="el-GR" sz="3200" b="0" dirty="0" smtClean="0"/>
              <a:t>(3/7)</a:t>
            </a:r>
            <a:endParaRPr lang="el-GR" dirty="0"/>
          </a:p>
        </p:txBody>
      </p:sp>
      <p:sp>
        <p:nvSpPr>
          <p:cNvPr id="3" name="Θέση περιεχομένου 2"/>
          <p:cNvSpPr>
            <a:spLocks noGrp="1"/>
          </p:cNvSpPr>
          <p:nvPr>
            <p:ph idx="1"/>
          </p:nvPr>
        </p:nvSpPr>
        <p:spPr/>
        <p:txBody>
          <a:bodyPr>
            <a:normAutofit lnSpcReduction="10000"/>
          </a:bodyPr>
          <a:lstStyle/>
          <a:p>
            <a:pPr marL="457200" indent="-457200">
              <a:buFont typeface="+mj-lt"/>
              <a:buAutoNum type="arabicPeriod" startAt="7"/>
            </a:pPr>
            <a:r>
              <a:rPr lang="el-GR" dirty="0"/>
              <a:t>Μια τακτική που εφαρμόζεται για πολύ καιρό γίνεται βαρετή. </a:t>
            </a:r>
          </a:p>
          <a:p>
            <a:pPr marL="457200" indent="-457200">
              <a:buFont typeface="+mj-lt"/>
              <a:buAutoNum type="arabicPeriod" startAt="7"/>
            </a:pPr>
            <a:r>
              <a:rPr lang="el-GR" dirty="0" smtClean="0"/>
              <a:t>Η </a:t>
            </a:r>
            <a:r>
              <a:rPr lang="el-GR" dirty="0"/>
              <a:t>πίεση θα πρέπει να είναι συνεχής. </a:t>
            </a:r>
          </a:p>
          <a:p>
            <a:pPr marL="457200" indent="-457200">
              <a:buFont typeface="+mj-lt"/>
              <a:buAutoNum type="arabicPeriod" startAt="7"/>
            </a:pPr>
            <a:r>
              <a:rPr lang="el-GR" dirty="0" smtClean="0"/>
              <a:t>Η </a:t>
            </a:r>
            <a:r>
              <a:rPr lang="el-GR" dirty="0"/>
              <a:t>απειλή για την πραγματοποίηση μια δράσης είναι πολλές φορές πιο απειλητική από την ίδια τη δράση. </a:t>
            </a:r>
          </a:p>
          <a:p>
            <a:pPr marL="457200" indent="-457200">
              <a:buFont typeface="+mj-lt"/>
              <a:buAutoNum type="arabicPeriod" startAt="7"/>
            </a:pPr>
            <a:r>
              <a:rPr lang="el-GR" dirty="0" smtClean="0"/>
              <a:t>Η </a:t>
            </a:r>
            <a:r>
              <a:rPr lang="el-GR" dirty="0"/>
              <a:t>πίεση θα πρέπει να χαρακτηρίζεται από σταθερότητα. </a:t>
            </a:r>
          </a:p>
          <a:p>
            <a:pPr marL="457200" indent="-457200">
              <a:buFont typeface="+mj-lt"/>
              <a:buAutoNum type="arabicPeriod" startAt="7"/>
            </a:pPr>
            <a:r>
              <a:rPr lang="el-GR" dirty="0" smtClean="0"/>
              <a:t>Εάν </a:t>
            </a:r>
            <a:r>
              <a:rPr lang="el-GR" dirty="0"/>
              <a:t>πιέσεις πολύ δυνατά θα διεισδύσεις.</a:t>
            </a:r>
          </a:p>
          <a:p>
            <a:pPr marL="457200" indent="-457200">
              <a:buFont typeface="+mj-lt"/>
              <a:buAutoNum type="arabicPeriod" startAt="7"/>
            </a:pPr>
            <a:r>
              <a:rPr lang="el-GR" dirty="0" smtClean="0"/>
              <a:t>Οι </a:t>
            </a:r>
            <a:r>
              <a:rPr lang="el-GR" dirty="0"/>
              <a:t>δράσεις και οι διαμαρτυρίες, προκειμένου να είναι πειστικές και να έχουν αποτέλεσμα, θα πρέπει να προτάσσουν και τεκμηριωμένες εναλλακτικές λύσεις.</a:t>
            </a:r>
          </a:p>
          <a:p>
            <a:pPr marL="457200" indent="-457200">
              <a:buFont typeface="+mj-lt"/>
              <a:buAutoNum type="arabicPeriod" startAt="7"/>
            </a:pPr>
            <a:r>
              <a:rPr lang="el-GR" dirty="0" smtClean="0"/>
              <a:t>Οι </a:t>
            </a:r>
            <a:r>
              <a:rPr lang="el-GR" dirty="0"/>
              <a:t>στόχοι θα πρέπει να είναι ξεκάθαροι και να </a:t>
            </a:r>
            <a:r>
              <a:rPr lang="el-GR" dirty="0" err="1"/>
              <a:t>προσωποποιούνται</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480581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6"/>
            </a:pPr>
            <a:r>
              <a:rPr lang="el-GR" dirty="0"/>
              <a:t>Κοινοτική δράση </a:t>
            </a:r>
            <a:r>
              <a:rPr lang="el-GR" sz="3200" b="0" dirty="0" smtClean="0"/>
              <a:t>(4/7)</a:t>
            </a:r>
            <a:endParaRPr lang="el-GR" dirty="0"/>
          </a:p>
        </p:txBody>
      </p:sp>
      <p:sp>
        <p:nvSpPr>
          <p:cNvPr id="3" name="Θέση περιεχομένου 2"/>
          <p:cNvSpPr>
            <a:spLocks noGrp="1"/>
          </p:cNvSpPr>
          <p:nvPr>
            <p:ph idx="1"/>
          </p:nvPr>
        </p:nvSpPr>
        <p:spPr/>
        <p:txBody>
          <a:bodyPr/>
          <a:lstStyle/>
          <a:p>
            <a:r>
              <a:rPr lang="el-GR" dirty="0"/>
              <a:t>Παρά την επιθετική του ορολογία,  το μοντέλο δράσης του </a:t>
            </a:r>
            <a:r>
              <a:rPr lang="el-GR" dirty="0" err="1"/>
              <a:t>Alinsky</a:t>
            </a:r>
            <a:r>
              <a:rPr lang="el-GR" dirty="0"/>
              <a:t> βασίζεται στη μη βία και σε μια ισορροπημένη αναλογία μεταξύ στοιχείων εξέγερσης,  ανταγωνισμού, εκπαίδευσης και οργάνωσης.</a:t>
            </a:r>
          </a:p>
          <a:p>
            <a:pPr marL="0" indent="0">
              <a:buNone/>
            </a:pPr>
            <a:r>
              <a:rPr lang="el-GR" dirty="0" err="1"/>
              <a:t>People’s</a:t>
            </a:r>
            <a:r>
              <a:rPr lang="el-GR" dirty="0"/>
              <a:t> </a:t>
            </a:r>
            <a:r>
              <a:rPr lang="el-GR" dirty="0" err="1"/>
              <a:t>Organizations</a:t>
            </a:r>
            <a:r>
              <a:rPr lang="el-GR" dirty="0"/>
              <a:t> (1971): </a:t>
            </a:r>
          </a:p>
          <a:p>
            <a:r>
              <a:rPr lang="el-GR" dirty="0"/>
              <a:t>Προσεκτικά οργανωμένες δομές που συγκέντρωναν αντιπροσώπους όλων των οργανώσεων ή των επιχειρήσεων μιας κοινότητας που είχαν τουλάχιστον δέκα μέλη ή υπαλλήλους (μεμονωμένα άτομα δεν γίνονταν δεκτά)</a:t>
            </a:r>
          </a:p>
          <a:p>
            <a:r>
              <a:rPr lang="el-GR" dirty="0"/>
              <a:t>Η προσέγγιση του </a:t>
            </a:r>
            <a:r>
              <a:rPr lang="el-GR" dirty="0" err="1"/>
              <a:t>Alinsky</a:t>
            </a:r>
            <a:r>
              <a:rPr lang="el-GR" dirty="0"/>
              <a:t> διαμόρφωσε ένα σημαντικό κίνημα ακτιβισμού στις Η.Π.Α από τα τέλη της δεκαετίας του ’30 και γνώρισε άνθηση τις επόμενες δεκαετίες.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46699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6"/>
            </a:pPr>
            <a:r>
              <a:rPr lang="el-GR" dirty="0"/>
              <a:t>Κοινοτική δράση </a:t>
            </a:r>
            <a:r>
              <a:rPr lang="el-GR" sz="3200" b="0" dirty="0" smtClean="0"/>
              <a:t>(5/7)</a:t>
            </a:r>
            <a:endParaRPr lang="el-GR" dirty="0"/>
          </a:p>
        </p:txBody>
      </p:sp>
      <p:sp>
        <p:nvSpPr>
          <p:cNvPr id="3" name="Θέση περιεχομένου 2"/>
          <p:cNvSpPr>
            <a:spLocks noGrp="1"/>
          </p:cNvSpPr>
          <p:nvPr>
            <p:ph idx="1"/>
          </p:nvPr>
        </p:nvSpPr>
        <p:spPr/>
        <p:txBody>
          <a:bodyPr/>
          <a:lstStyle/>
          <a:p>
            <a:r>
              <a:rPr lang="el-GR" dirty="0"/>
              <a:t>Ο </a:t>
            </a:r>
            <a:r>
              <a:rPr lang="el-GR" dirty="0" err="1"/>
              <a:t>Alinsky</a:t>
            </a:r>
            <a:r>
              <a:rPr lang="el-GR" dirty="0"/>
              <a:t>, γνωστός και ως «ο πατέρας του δημοκρατικού ριζοσπαστισμού», έχει δεχθεί και αρνητική κριτική τουλάχιστον όσον αφορά στο λαϊκισμό των απόψεών του και την έλλειψη θεωρητικής τεκμηρίωσης.</a:t>
            </a:r>
          </a:p>
          <a:p>
            <a:r>
              <a:rPr lang="el-GR" dirty="0"/>
              <a:t>Ο </a:t>
            </a:r>
            <a:r>
              <a:rPr lang="el-GR" dirty="0" err="1"/>
              <a:t>Alinsky</a:t>
            </a:r>
            <a:r>
              <a:rPr lang="el-GR" dirty="0"/>
              <a:t> θέτει μεταρρυθμιστικούς στόχους για τη διαχείριση των συμπτωμάτων ή τη βελτίωση μιας κατάστασης και όχι για την ανατροπή των υπαρχουσών σχέσεων εξουσίας (</a:t>
            </a:r>
            <a:r>
              <a:rPr lang="el-GR" dirty="0" err="1"/>
              <a:t>Mayo</a:t>
            </a:r>
            <a:r>
              <a:rPr lang="el-GR" dirty="0"/>
              <a:t>,  1994:67)</a:t>
            </a:r>
          </a:p>
          <a:p>
            <a:r>
              <a:rPr lang="el-GR" dirty="0"/>
              <a:t>Για τον </a:t>
            </a:r>
            <a:r>
              <a:rPr lang="el-GR" dirty="0" err="1"/>
              <a:t>Alinsky</a:t>
            </a:r>
            <a:r>
              <a:rPr lang="el-GR" dirty="0"/>
              <a:t> το μοναδικό εμπόδιο για την εκπροσώπηση των χαμηλών κοινωνικοοικονομικών στρωμάτων στη δομή εξουσίας είναι η έλλειψη οργάνωσής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122302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6"/>
            </a:pPr>
            <a:r>
              <a:rPr lang="el-GR" dirty="0"/>
              <a:t>Κοινοτική δράση </a:t>
            </a:r>
            <a:r>
              <a:rPr lang="el-GR" sz="3200" b="0" dirty="0" smtClean="0"/>
              <a:t>(6/7)</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004A82"/>
                </a:solidFill>
              </a:rPr>
              <a:t>Η κοινοτική δράση στην Ελλάδα:</a:t>
            </a:r>
          </a:p>
          <a:p>
            <a:r>
              <a:rPr lang="el-GR" dirty="0"/>
              <a:t>Ουδέποτε αναλήφθηκε παρόμοια μορφή δράσης στη χώρα μας (πολλοί επαγγελματίες εργάζονται στο δημόσιο τομέα ή την Τ.Α, φόβος πιθανής απόλυσης ή τιμωρίας)</a:t>
            </a:r>
          </a:p>
          <a:p>
            <a:r>
              <a:rPr lang="el-GR" dirty="0"/>
              <a:t>Το ίδιο ισχύει και για όσους απασχολούνται σε Μ.Κ.Ο ή εθελοντικές οργανώσεις (χρηματοδότηση…)</a:t>
            </a:r>
          </a:p>
          <a:p>
            <a:r>
              <a:rPr lang="el-GR" dirty="0"/>
              <a:t>Το αν θα επιλεγεί το συγκεκριμένο μοντέλο δεν αφορά αποκλειστικά στον επαγγελματία. Τα ίδια τα άτομα θα έπρεπε να προσδιορίζουν τους στόχους μιας δράσης αλλά και τους τρόπους υλοποίησης της δράσης αυτής. Κατά πόσον όμως η ελληνική κοινωνία αποτελεί πρόσφορο έδαφος για την ανάπτυξη της κοινοτικής δράσης;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566473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6"/>
            </a:pPr>
            <a:r>
              <a:rPr lang="el-GR" dirty="0"/>
              <a:t>Κοινοτική δράση </a:t>
            </a:r>
            <a:r>
              <a:rPr lang="el-GR" sz="3200" b="0" dirty="0" smtClean="0"/>
              <a:t>(7/7)</a:t>
            </a:r>
            <a:endParaRPr lang="el-GR" dirty="0"/>
          </a:p>
        </p:txBody>
      </p:sp>
      <p:sp>
        <p:nvSpPr>
          <p:cNvPr id="3" name="Θέση περιεχομένου 2"/>
          <p:cNvSpPr>
            <a:spLocks noGrp="1"/>
          </p:cNvSpPr>
          <p:nvPr>
            <p:ph idx="1"/>
          </p:nvPr>
        </p:nvSpPr>
        <p:spPr>
          <a:xfrm>
            <a:off x="457200" y="1196752"/>
            <a:ext cx="8229600" cy="5328592"/>
          </a:xfrm>
        </p:spPr>
        <p:txBody>
          <a:bodyPr>
            <a:normAutofit lnSpcReduction="10000"/>
          </a:bodyPr>
          <a:lstStyle/>
          <a:p>
            <a:r>
              <a:rPr lang="el-GR" dirty="0"/>
              <a:t>Χαρακτηριστικά ελληνικής κοινωνίας: </a:t>
            </a:r>
          </a:p>
          <a:p>
            <a:pPr lvl="1"/>
            <a:r>
              <a:rPr lang="el-GR" dirty="0" err="1"/>
              <a:t>Ατομοκεντρική</a:t>
            </a:r>
            <a:endParaRPr lang="el-GR" dirty="0"/>
          </a:p>
          <a:p>
            <a:pPr lvl="1"/>
            <a:r>
              <a:rPr lang="el-GR" dirty="0"/>
              <a:t>Περιορισμένες εμπειρίες συλλογικής δράσης και αλληλεγγύης (ακόμη και στο συνδικαλισμό)</a:t>
            </a:r>
          </a:p>
          <a:p>
            <a:r>
              <a:rPr lang="el-GR" dirty="0"/>
              <a:t>Το γεγονός αυτό συνδέεται με:</a:t>
            </a:r>
          </a:p>
          <a:p>
            <a:pPr lvl="1"/>
            <a:r>
              <a:rPr lang="el-GR" dirty="0"/>
              <a:t>Την περιορισμένη ανάπτυξη κοινωνικών κινημάτων</a:t>
            </a:r>
          </a:p>
          <a:p>
            <a:pPr lvl="1"/>
            <a:r>
              <a:rPr lang="el-GR" dirty="0"/>
              <a:t>Την κυριαρχία των πολιτικών κομμάτων (που μεταμόρφωσε τους κοινωνικούς αγώνες σε διαμάχες για την πρόσβαση ομάδων συμφερόντων στον κρατικό μηχανισμό)</a:t>
            </a:r>
          </a:p>
          <a:p>
            <a:r>
              <a:rPr lang="el-GR" dirty="0"/>
              <a:t>Τα φαινόμενα αυτά προσέδωσαν μεγαλύτερη βαρύτητα στο ρόλο της οικογένειας και στις πελατειακές σχέσεις με τοπικούς ή κυβερνητικούς παράγοντες και λειτούργησαν ως ρυθμιστές των κοινωνικών προβλημάτων και της κάλυψης των κοινωνικών αναγκών.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860428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Κοινοτική εργασία και ανάπτυξη στην Ελλάδα</a:t>
            </a:r>
            <a:r>
              <a:rPr lang="en-US" dirty="0" smtClean="0"/>
              <a:t> </a:t>
            </a:r>
            <a:r>
              <a:rPr lang="en-US" sz="3600" b="0" dirty="0" smtClean="0"/>
              <a:t>(1/4)</a:t>
            </a:r>
            <a:endParaRPr lang="el-GR" sz="3600" b="0" dirty="0"/>
          </a:p>
        </p:txBody>
      </p:sp>
      <p:sp>
        <p:nvSpPr>
          <p:cNvPr id="3" name="Θέση περιεχομένου 2"/>
          <p:cNvSpPr>
            <a:spLocks noGrp="1"/>
          </p:cNvSpPr>
          <p:nvPr>
            <p:ph idx="1"/>
          </p:nvPr>
        </p:nvSpPr>
        <p:spPr/>
        <p:txBody>
          <a:bodyPr>
            <a:normAutofit fontScale="92500" lnSpcReduction="10000"/>
          </a:bodyPr>
          <a:lstStyle/>
          <a:p>
            <a:r>
              <a:rPr lang="el-GR" dirty="0"/>
              <a:t>Ανοικοδόμηση: Τέλη δεκαετίας 1940</a:t>
            </a:r>
          </a:p>
          <a:p>
            <a:r>
              <a:rPr lang="el-GR" dirty="0"/>
              <a:t>Ανάπτυξη:  Αρχές δεκαετίας 1950</a:t>
            </a:r>
          </a:p>
          <a:p>
            <a:r>
              <a:rPr lang="el-GR" dirty="0"/>
              <a:t>Η μεταπολεμική περίοδος χαρακτηρίζεται από κλίμα έντονων πιέσεων και εξαρτήσεων από τη βοήθεια διεθνών οργανισμών και Η.Π.Α (Σχέδιο </a:t>
            </a:r>
            <a:r>
              <a:rPr lang="el-GR" dirty="0" err="1"/>
              <a:t>Marshall</a:t>
            </a:r>
            <a:r>
              <a:rPr lang="el-GR" dirty="0"/>
              <a:t> 1948).</a:t>
            </a:r>
          </a:p>
          <a:p>
            <a:r>
              <a:rPr lang="el-GR" dirty="0"/>
              <a:t>Στόχος αυτής της βοήθειας να έρθει η χώρα πλησιέστερα προς την ευμάρεια και την ευημερία της Δύσης. (εκβιομηχάνιση – οικονομική μεγέθυνση)</a:t>
            </a:r>
          </a:p>
          <a:p>
            <a:r>
              <a:rPr lang="el-GR" dirty="0"/>
              <a:t>Σε αντίθεση με τις χώρες της Δ. Ευρώπης η κοινωνική πολιτική παρέμεινε στο περιθώριο.</a:t>
            </a:r>
          </a:p>
          <a:p>
            <a:r>
              <a:rPr lang="el-GR" dirty="0"/>
              <a:t>Κατά κύριο λόγο αφορούσε στην ιδρυματική φροντίδα παιδιών («</a:t>
            </a:r>
            <a:r>
              <a:rPr lang="el-GR" dirty="0" err="1"/>
              <a:t>Παιδουπόλεις</a:t>
            </a:r>
            <a:r>
              <a:rPr lang="el-GR" dirty="0"/>
              <a:t>» και «Κέντρα Νεότητας» στη Β. Ελλάδα) μέσα από την αμφιλεγόμενη δράσης της Βασιλικής Πρόνοιας.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6868290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c1ae41dc4b1eefcc61c6e98501a2beea3a517f"/>
  <p:tag name="ISPRING_RESOURCE_PATHS_HASH_PRESENTER" val="64f59d7a756b2ec8a1482f1c33bbf429e627f114"/>
</p:tagLst>
</file>

<file path=ppt/theme/theme1.xml><?xml version="1.0" encoding="utf-8"?>
<a:theme xmlns:a="http://schemas.openxmlformats.org/drawingml/2006/main" name="OC_template_updated">
  <a:themeElements>
    <a:clrScheme name="Προσαρμοσμένο 1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TotalTime>
  <Words>1424</Words>
  <Application>Microsoft Office PowerPoint</Application>
  <PresentationFormat>On-screen Show (4:3)</PresentationFormat>
  <Paragraphs>116</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OC_template_updated</vt:lpstr>
      <vt:lpstr>Μεθοδολογία Κοινωνικής Εργασίας με Κοινότητα</vt:lpstr>
      <vt:lpstr>Κοινοτική δράση (1/7)</vt:lpstr>
      <vt:lpstr>Κοινοτική δράση (2/7)</vt:lpstr>
      <vt:lpstr>Κοινοτική δράση (3/7)</vt:lpstr>
      <vt:lpstr>Κοινοτική δράση (4/7)</vt:lpstr>
      <vt:lpstr>Κοινοτική δράση (5/7)</vt:lpstr>
      <vt:lpstr>Κοινοτική δράση (6/7)</vt:lpstr>
      <vt:lpstr>Κοινοτική δράση (7/7)</vt:lpstr>
      <vt:lpstr>Κοινοτική εργασία και ανάπτυξη στην Ελλάδα (1/4)</vt:lpstr>
      <vt:lpstr>Κοινοτική εργασία και ανάπτυξη στην Ελλάδα (2/4)</vt:lpstr>
      <vt:lpstr>Κοινοτική εργασία και ανάπτυξη στην Ελλάδα (3/4)</vt:lpstr>
      <vt:lpstr>Κοινοτική εργασία και ανάπτυξη στην Ελλάδα (4/4)</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alex</cp:lastModifiedBy>
  <cp:revision>145</cp:revision>
  <dcterms:created xsi:type="dcterms:W3CDTF">2013-03-04T13:35:19Z</dcterms:created>
  <dcterms:modified xsi:type="dcterms:W3CDTF">2015-07-07T08:33:00Z</dcterms:modified>
</cp:coreProperties>
</file>