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5"/>
  </p:notesMasterIdLst>
  <p:handoutMasterIdLst>
    <p:handoutMasterId r:id="rId16"/>
  </p:handoutMasterIdLst>
  <p:sldIdLst>
    <p:sldId id="256" r:id="rId3"/>
    <p:sldId id="271" r:id="rId4"/>
    <p:sldId id="272" r:id="rId5"/>
    <p:sldId id="275" r:id="rId6"/>
    <p:sldId id="273" r:id="rId7"/>
    <p:sldId id="257" r:id="rId8"/>
    <p:sldId id="262" r:id="rId9"/>
    <p:sldId id="264" r:id="rId10"/>
    <p:sldId id="269" r:id="rId11"/>
    <p:sldId id="270" r:id="rId12"/>
    <p:sldId id="266" r:id="rId13"/>
    <p:sldId id="261" r:id="rId14"/>
  </p:sldIdLst>
  <p:sldSz cx="9144000" cy="6858000" type="screen4x3"/>
  <p:notesSz cx="7104063" cy="10234613"/>
  <p:custDataLst>
    <p:tags r:id="rId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Αναπληρωτής Καθηγητής</a:t>
            </a:r>
            <a:endParaRPr lang="en-US" sz="2200" dirty="0" smtClean="0"/>
          </a:p>
          <a:p>
            <a:pPr>
              <a:spcBef>
                <a:spcPts val="0"/>
              </a:spcBef>
            </a:pPr>
            <a:r>
              <a:rPr lang="el-GR" sz="2200" dirty="0"/>
              <a:t>Τεχνολογία Γραφικών </a:t>
            </a:r>
            <a:r>
              <a:rPr lang="el-GR" sz="2200" dirty="0" smtClean="0"/>
              <a:t>Τεχνών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000" b="0" dirty="0" smtClean="0"/>
              <a:t>1/4</a:t>
            </a:r>
            <a:endParaRPr lang="el-GR" sz="3000" b="0"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sz="2200" dirty="0"/>
              <a:t>Στις σημερινές σύγχρονες συνθήκες, έχουν κατά πολύ διαφοροποιηθεί οι παράμετροι και οι παράγοντες οι οποίοι επηρεάζουν την παραγωγική διαδικασία. </a:t>
            </a:r>
          </a:p>
          <a:p>
            <a:r>
              <a:rPr lang="el-GR" sz="2200" dirty="0" smtClean="0"/>
              <a:t>Η ίδια </a:t>
            </a:r>
            <a:r>
              <a:rPr lang="el-GR" sz="2200" dirty="0"/>
              <a:t>η έννοια της παραγωγής έχει πλέον μεταβληθεί ουσιαστικά, με χαρακτηριστικό παράδειγμα την </a:t>
            </a:r>
            <a:r>
              <a:rPr lang="el-GR" sz="2200" dirty="0" err="1"/>
              <a:t>προεκτυπωτική</a:t>
            </a:r>
            <a:r>
              <a:rPr lang="el-GR" sz="2200" dirty="0"/>
              <a:t> διαδικασία όπου η παραγωγή γίνεται πλέον ηλεκτρονικά και το αντικείμενο της επεξεργασίας είναι στην πράξη </a:t>
            </a:r>
            <a:r>
              <a:rPr lang="el-GR" sz="2200" dirty="0" smtClean="0"/>
              <a:t>“άυλο”, </a:t>
            </a:r>
            <a:r>
              <a:rPr lang="el-GR" sz="2200" dirty="0"/>
              <a:t>δηλαδή ψηφιακά δεδομένα. </a:t>
            </a:r>
            <a:r>
              <a:rPr lang="en-US" sz="2200" dirty="0"/>
              <a:t>A</a:t>
            </a:r>
            <a:r>
              <a:rPr lang="el-GR" sz="2200" dirty="0"/>
              <a:t>κόμη το ίδιο το τελικό προϊόν της </a:t>
            </a:r>
            <a:r>
              <a:rPr lang="el-GR" sz="2200" dirty="0" err="1"/>
              <a:t>προεκτύπωσης</a:t>
            </a:r>
            <a:r>
              <a:rPr lang="el-GR" sz="2200" dirty="0"/>
              <a:t> χαρακτηρίζεται ως ψηφιακό προϊόν (για παράδειγμα τελικές ψηφιακές σελίδες ενός εντύπου) και μόνον ανάλογα με την χρήση του θα κατευθυνθεί προς ένα υλικό (π.χ. χαρτί ή φιλμ</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0230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000" b="0" dirty="0" smtClean="0"/>
              <a:t>2/4</a:t>
            </a:r>
            <a:endParaRPr lang="el-GR" dirty="0"/>
          </a:p>
        </p:txBody>
      </p:sp>
      <p:sp>
        <p:nvSpPr>
          <p:cNvPr id="3" name="Θέση περιεχομένου 2"/>
          <p:cNvSpPr>
            <a:spLocks noGrp="1"/>
          </p:cNvSpPr>
          <p:nvPr>
            <p:ph idx="1"/>
          </p:nvPr>
        </p:nvSpPr>
        <p:spPr/>
        <p:txBody>
          <a:bodyPr>
            <a:normAutofit/>
          </a:bodyPr>
          <a:lstStyle/>
          <a:p>
            <a:r>
              <a:rPr lang="el-GR" sz="2200" dirty="0"/>
              <a:t>Αντίστοιχα, μεταβάλλεται και η οργανωτική και παραγωγική δομή και λειτουργία των επιχειρήσεων όχι μόνον του κλάδου των Γραφικών Τεχνών, αλλά και πολλών άλλων κλάδων.</a:t>
            </a:r>
            <a:endParaRPr lang="el-GR" sz="2200" dirty="0" smtClean="0"/>
          </a:p>
          <a:p>
            <a:r>
              <a:rPr lang="el-GR" sz="2200" dirty="0" smtClean="0"/>
              <a:t>Στο </a:t>
            </a:r>
            <a:r>
              <a:rPr lang="el-GR" sz="2200" dirty="0"/>
              <a:t>πλαίσιο αυτό, οι παράμετροι της οργάνωσης και του προγραμματισμού, είναι ιδιαίτερα σημαντικές εφ' όσον διαμορφώνουν τις απαιτούμενες προϋποθέσεις για την ομαλή και ορθολογική διαχείριση των δεδομένων της παραγωγής και την υλοποίηση της παραγωγικής διαδικασίας.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30781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000" b="0" dirty="0" smtClean="0"/>
              <a:t>3/4</a:t>
            </a:r>
            <a:endParaRPr lang="el-GR" dirty="0"/>
          </a:p>
        </p:txBody>
      </p:sp>
      <p:sp>
        <p:nvSpPr>
          <p:cNvPr id="3" name="Θέση περιεχομένου 2"/>
          <p:cNvSpPr>
            <a:spLocks noGrp="1"/>
          </p:cNvSpPr>
          <p:nvPr>
            <p:ph idx="1"/>
          </p:nvPr>
        </p:nvSpPr>
        <p:spPr>
          <a:xfrm>
            <a:off x="457200" y="1196752"/>
            <a:ext cx="8229600" cy="5328592"/>
          </a:xfrm>
        </p:spPr>
        <p:txBody>
          <a:bodyPr>
            <a:normAutofit/>
          </a:bodyPr>
          <a:lstStyle/>
          <a:p>
            <a:pPr marL="0" indent="0">
              <a:buNone/>
            </a:pPr>
            <a:r>
              <a:rPr lang="el-GR" sz="2200" dirty="0" smtClean="0"/>
              <a:t>Στα </a:t>
            </a:r>
            <a:r>
              <a:rPr lang="el-GR" sz="2200" dirty="0"/>
              <a:t>κεφάλαια που ακολουθούν, θα αναλυθούν:</a:t>
            </a:r>
          </a:p>
          <a:p>
            <a:r>
              <a:rPr lang="en-US" sz="2200" dirty="0" smtClean="0"/>
              <a:t>H</a:t>
            </a:r>
            <a:r>
              <a:rPr lang="el-GR" sz="2200" dirty="0" smtClean="0"/>
              <a:t> </a:t>
            </a:r>
            <a:r>
              <a:rPr lang="el-GR" sz="2200" dirty="0"/>
              <a:t>έννοια και οι βασικές αρχές της οργάνωσης</a:t>
            </a:r>
          </a:p>
          <a:p>
            <a:r>
              <a:rPr lang="en-US" sz="2200" dirty="0" smtClean="0"/>
              <a:t>H</a:t>
            </a:r>
            <a:r>
              <a:rPr lang="el-GR" sz="2200" dirty="0" smtClean="0"/>
              <a:t> </a:t>
            </a:r>
            <a:r>
              <a:rPr lang="el-GR" sz="2200" dirty="0"/>
              <a:t>έννοια και οι βασικές αρχές που διέπουν τον προγραμματισμό</a:t>
            </a:r>
          </a:p>
          <a:p>
            <a:r>
              <a:rPr lang="en-US" sz="2200" dirty="0" smtClean="0"/>
              <a:t>H</a:t>
            </a:r>
            <a:r>
              <a:rPr lang="el-GR" sz="2200" dirty="0" smtClean="0"/>
              <a:t> </a:t>
            </a:r>
            <a:r>
              <a:rPr lang="el-GR" sz="2200" dirty="0"/>
              <a:t>έννοια, οι αρχές και τα βασικά δεδομένα της παραγωγής.</a:t>
            </a:r>
          </a:p>
          <a:p>
            <a:r>
              <a:rPr lang="en-US" sz="2200" dirty="0" smtClean="0"/>
              <a:t>H</a:t>
            </a:r>
            <a:r>
              <a:rPr lang="el-GR" sz="2200" dirty="0" smtClean="0"/>
              <a:t> </a:t>
            </a:r>
            <a:r>
              <a:rPr lang="el-GR" sz="2200" dirty="0"/>
              <a:t>δομή του κλάδου των Γραφικών Τ</a:t>
            </a:r>
            <a:r>
              <a:rPr lang="el-GR" sz="2200" dirty="0" smtClean="0"/>
              <a:t>εχνών</a:t>
            </a:r>
            <a:r>
              <a:rPr lang="el-GR" sz="2200" dirty="0"/>
              <a:t>.</a:t>
            </a:r>
          </a:p>
          <a:p>
            <a:r>
              <a:rPr lang="en-US" sz="2200" dirty="0" smtClean="0"/>
              <a:t>T</a:t>
            </a:r>
            <a:r>
              <a:rPr lang="el-GR" sz="2200" dirty="0"/>
              <a:t>α στοιχεία και τα δεδομένα των επιχειρήσεων Γραφικών Τ</a:t>
            </a:r>
            <a:r>
              <a:rPr lang="el-GR" sz="2200" dirty="0" smtClean="0"/>
              <a:t>εχνών</a:t>
            </a:r>
            <a:r>
              <a:rPr lang="el-GR" sz="2200" dirty="0"/>
              <a:t>.</a:t>
            </a:r>
          </a:p>
          <a:p>
            <a:r>
              <a:rPr lang="en-US" sz="2200" dirty="0" smtClean="0"/>
              <a:t>H</a:t>
            </a:r>
            <a:r>
              <a:rPr lang="el-GR" sz="2200" dirty="0" smtClean="0"/>
              <a:t> </a:t>
            </a:r>
            <a:r>
              <a:rPr lang="el-GR" sz="2200" dirty="0"/>
              <a:t>ροή εργασίας και οι αρχές του προγραμματισμού.</a:t>
            </a:r>
          </a:p>
          <a:p>
            <a:r>
              <a:rPr lang="en-US" sz="2200" dirty="0" smtClean="0"/>
              <a:t>H</a:t>
            </a:r>
            <a:r>
              <a:rPr lang="el-GR" sz="2200" dirty="0" smtClean="0"/>
              <a:t> </a:t>
            </a:r>
            <a:r>
              <a:rPr lang="el-GR" sz="2200" dirty="0"/>
              <a:t>ανάπτυξη ενός συστήματος προγραμματισμού παραγωγής με δεδομένα στοιχεία και πόρους μιας επιχείρησης με συγκεκριμένο οργανωτικό σχήμα και λειτουργία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67815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000" b="0" dirty="0" smtClean="0"/>
              <a:t>4/4</a:t>
            </a:r>
            <a:endParaRPr lang="el-GR" dirty="0"/>
          </a:p>
        </p:txBody>
      </p:sp>
      <p:sp>
        <p:nvSpPr>
          <p:cNvPr id="3" name="Θέση περιεχομένου 2"/>
          <p:cNvSpPr>
            <a:spLocks noGrp="1"/>
          </p:cNvSpPr>
          <p:nvPr>
            <p:ph idx="1"/>
          </p:nvPr>
        </p:nvSpPr>
        <p:spPr/>
        <p:txBody>
          <a:bodyPr/>
          <a:lstStyle/>
          <a:p>
            <a:r>
              <a:rPr lang="el-GR" dirty="0"/>
              <a:t>Όλα τα ανωτέρω κεφάλαια οδηγούν στην κατά το δυνατόν ολοκληρωμένη αντιμετώπιση του γνωστικού αυτού αντικειμένου από θεωρητικής πλευράς και υποδομής σε γνώσεις και στην παροχή ενός σύγχρονου πλαισίου οδηγιών για </a:t>
            </a:r>
            <a:r>
              <a:rPr lang="el-GR" dirty="0" smtClean="0"/>
              <a:t>την διαχείριση </a:t>
            </a:r>
            <a:r>
              <a:rPr lang="el-GR" dirty="0"/>
              <a:t>παραγωγής εντύπων και την  ουσιαστική εφαρμογή ενός συστήματος διαχείρισης εργασιών σε μια επιχείρηση Γραφικών Τ</a:t>
            </a:r>
            <a:r>
              <a:rPr lang="el-GR" dirty="0" smtClean="0"/>
              <a:t>εχνών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1562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1</a:t>
            </a:r>
            <a:r>
              <a:rPr lang="en-US" sz="2000" dirty="0" smtClean="0"/>
              <a:t>:</a:t>
            </a:r>
            <a:r>
              <a:rPr lang="el-GR" sz="2000" smtClean="0"/>
              <a:t> Εισαγωγή».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75</TotalTime>
  <Words>906</Words>
  <Application>Microsoft Office PowerPoint</Application>
  <PresentationFormat>Προβολή στην οθόνη (4:3)</PresentationFormat>
  <Paragraphs>86</Paragraphs>
  <Slides>12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12</vt:i4>
      </vt:variant>
    </vt:vector>
  </HeadingPairs>
  <TitlesOfParts>
    <vt:vector size="14" baseType="lpstr">
      <vt:lpstr>1_OC_template_updated</vt:lpstr>
      <vt:lpstr>OC_template_updated</vt:lpstr>
      <vt:lpstr>Διαχείριση παραγωγής εντύπου υλικού</vt:lpstr>
      <vt:lpstr>Εισαγωγή 1/4</vt:lpstr>
      <vt:lpstr>Εισαγωγή 2/4</vt:lpstr>
      <vt:lpstr>Εισαγωγή 3/4</vt:lpstr>
      <vt:lpstr>Εισαγωγή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7</cp:revision>
  <dcterms:created xsi:type="dcterms:W3CDTF">2015-03-19T12:30:48Z</dcterms:created>
  <dcterms:modified xsi:type="dcterms:W3CDTF">2015-03-30T11:06:01Z</dcterms:modified>
</cp:coreProperties>
</file>