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57" r:id="rId33"/>
    <p:sldId id="262" r:id="rId34"/>
    <p:sldId id="264" r:id="rId35"/>
    <p:sldId id="265" r:id="rId36"/>
    <p:sldId id="266" r:id="rId37"/>
    <p:sldId id="267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44B98-4358-4C25-97EC-202239D1F8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6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82438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3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Εισαγωγή στη Νοσηλευτική Επιστήμη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Εθνικό Σύστημα Υγείας (ΕΣΥ)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Μάρθα </a:t>
            </a:r>
            <a:r>
              <a:rPr lang="el-GR" sz="2400" dirty="0" err="1" smtClean="0"/>
              <a:t>Κελέση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υγειονομικής περίθαλψης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r>
              <a:rPr lang="el-GR" b="1" dirty="0" smtClean="0">
                <a:solidFill>
                  <a:srgbClr val="820000"/>
                </a:solidFill>
              </a:rPr>
              <a:t>Το </a:t>
            </a:r>
            <a:r>
              <a:rPr lang="el-GR" b="1" dirty="0">
                <a:solidFill>
                  <a:srgbClr val="820000"/>
                </a:solidFill>
              </a:rPr>
              <a:t>Νοσοκομείο</a:t>
            </a:r>
          </a:p>
          <a:p>
            <a:pPr indent="0">
              <a:buNone/>
            </a:pPr>
            <a:r>
              <a:rPr lang="el-GR" dirty="0"/>
              <a:t>Σήμερα </a:t>
            </a:r>
            <a:r>
              <a:rPr lang="el-GR" dirty="0" smtClean="0"/>
              <a:t>το πεδίο αναφοράς της </a:t>
            </a:r>
            <a:r>
              <a:rPr lang="el-GR" dirty="0"/>
              <a:t>υγείας είναι </a:t>
            </a:r>
            <a:r>
              <a:rPr lang="el-GR" dirty="0" smtClean="0"/>
              <a:t>ιδιαίτερα ευρύ </a:t>
            </a:r>
            <a:r>
              <a:rPr lang="el-GR" dirty="0"/>
              <a:t>σε σχέση </a:t>
            </a:r>
            <a:r>
              <a:rPr lang="el-GR" dirty="0" smtClean="0"/>
              <a:t>με το</a:t>
            </a:r>
            <a:r>
              <a:rPr lang="el-GR" dirty="0"/>
              <a:t>	παρελθόν</a:t>
            </a:r>
            <a:r>
              <a:rPr lang="el-GR" dirty="0" smtClean="0"/>
              <a:t>. Οι </a:t>
            </a:r>
            <a:r>
              <a:rPr lang="el-GR" dirty="0"/>
              <a:t>απαιτήσεις της κοινωνίας είναι αυξημένες και η έννοια της υγείας συνδέεται </a:t>
            </a:r>
            <a:r>
              <a:rPr lang="el-GR" dirty="0" smtClean="0"/>
              <a:t>με τα</a:t>
            </a:r>
            <a:r>
              <a:rPr lang="el-GR" dirty="0"/>
              <a:t>	 ατομικά και κοινωνικά δικαιώματα.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23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υγεία ως συνολική αντίληψη περιλαμβάνει τέσσερις διακριτές έννοιες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err="1" smtClean="0">
                <a:solidFill>
                  <a:srgbClr val="820000"/>
                </a:solidFill>
              </a:rPr>
              <a:t>Care</a:t>
            </a:r>
            <a:r>
              <a:rPr lang="el-GR" dirty="0" smtClean="0"/>
              <a:t> </a:t>
            </a:r>
            <a:r>
              <a:rPr lang="el-GR" dirty="0"/>
              <a:t>- Φροντίδα, με την έννοια της συνολικής αντιμετώπισης του θέματος της υγείας σε ατομικό και συλλογικό επίπεδο.</a:t>
            </a:r>
          </a:p>
          <a:p>
            <a:r>
              <a:rPr lang="el-GR" b="1" dirty="0" err="1" smtClean="0">
                <a:solidFill>
                  <a:srgbClr val="820000"/>
                </a:solidFill>
              </a:rPr>
              <a:t>Cure</a:t>
            </a:r>
            <a:r>
              <a:rPr lang="el-GR" dirty="0" smtClean="0"/>
              <a:t> </a:t>
            </a:r>
            <a:r>
              <a:rPr lang="el-GR" dirty="0"/>
              <a:t>- Θεραπεία με την έννοια που συμπεριλαμβάνει και την αποκατάσταση της υγείας.</a:t>
            </a:r>
          </a:p>
          <a:p>
            <a:r>
              <a:rPr lang="el-GR" b="1" dirty="0" err="1" smtClean="0">
                <a:solidFill>
                  <a:srgbClr val="820000"/>
                </a:solidFill>
              </a:rPr>
              <a:t>Control</a:t>
            </a:r>
            <a:r>
              <a:rPr lang="el-GR" dirty="0" smtClean="0"/>
              <a:t> </a:t>
            </a:r>
            <a:r>
              <a:rPr lang="el-GR" dirty="0"/>
              <a:t>- Έλεγχος των παραγόντων κινδύνου κυρίως μέσα από μέτρα δημόσιας υγείας.</a:t>
            </a:r>
          </a:p>
          <a:p>
            <a:r>
              <a:rPr lang="el-GR" b="1" dirty="0" err="1" smtClean="0">
                <a:solidFill>
                  <a:srgbClr val="820000"/>
                </a:solidFill>
              </a:rPr>
              <a:t>Community</a:t>
            </a:r>
            <a:r>
              <a:rPr lang="el-GR" dirty="0" smtClean="0"/>
              <a:t> </a:t>
            </a:r>
            <a:r>
              <a:rPr lang="el-GR" dirty="0"/>
              <a:t>- Κοινότητα ως το πεδίο εφαρμογής της πολιτικής υγείας, ιδιαίτερα στην πρωτοβάθμια φροντίδα υγείας.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2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έννοια της φροντίδας υγείας καθορίζεται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Από </a:t>
            </a:r>
            <a:r>
              <a:rPr lang="el-GR" dirty="0"/>
              <a:t>το σκοπό του συστήματος υγείας, που είναι σε πρώτο βαθμό η πρόληψη, σε δεύτερο βαθμό η θεραπεία και σε τρίτο βαθμό η αντιμετώπιση των συνεπειών της ασθένειας (αποκατάσταση).</a:t>
            </a:r>
          </a:p>
          <a:p>
            <a:r>
              <a:rPr lang="el-GR" dirty="0"/>
              <a:t>Ανάλογα με τη φύση των προβλημάτων υγείας που αντιμετωπίζουν οι διάφορες υπηρεσίες υγείας, προκύπτει και η ταξινόμησή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5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33134"/>
              </p:ext>
            </p:extLst>
          </p:nvPr>
        </p:nvGraphicFramePr>
        <p:xfrm>
          <a:off x="450850" y="1628799"/>
          <a:ext cx="8229600" cy="3684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7054"/>
                <a:gridCol w="4972546"/>
              </a:tblGrid>
              <a:tr h="370475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Φ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ύ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ση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Ε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π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ί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π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εδο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π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α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ρ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ο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+mn-lt"/>
                          <a:cs typeface="Lucida Sans Unicode"/>
                        </a:rPr>
                        <a:t>χής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924665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Lucida Sans Unicode"/>
                        </a:rPr>
                        <a:t>Πρό</a:t>
                      </a:r>
                      <a:r>
                        <a:rPr sz="2400" spc="-15" dirty="0">
                          <a:latin typeface="+mn-lt"/>
                          <a:cs typeface="Lucida Sans Unicode"/>
                        </a:rPr>
                        <a:t>λ</a:t>
                      </a:r>
                      <a:r>
                        <a:rPr sz="2400" dirty="0">
                          <a:latin typeface="+mn-lt"/>
                          <a:cs typeface="Lucida Sans Unicode"/>
                        </a:rPr>
                        <a:t>ηψη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</a:pPr>
                      <a:r>
                        <a:rPr sz="2400" dirty="0" err="1" smtClean="0">
                          <a:latin typeface="+mn-lt"/>
                          <a:cs typeface="Lucida Sans Unicode"/>
                        </a:rPr>
                        <a:t>Πρωτο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βάθμια</a:t>
                      </a:r>
                      <a:r>
                        <a:rPr lang="el-GR" sz="2400" dirty="0" smtClean="0">
                          <a:latin typeface="+mn-lt"/>
                          <a:cs typeface="Lucida Sans Unicode"/>
                        </a:rPr>
                        <a:t> φ</a:t>
                      </a:r>
                      <a:r>
                        <a:rPr sz="2400" dirty="0" err="1" smtClean="0">
                          <a:latin typeface="+mn-lt"/>
                          <a:cs typeface="Lucida Sans Unicode"/>
                        </a:rPr>
                        <a:t>ροντίδ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α</a:t>
                      </a:r>
                      <a:r>
                        <a:rPr lang="el-GR" sz="2400" dirty="0" smtClean="0"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sz="2400" spc="10" dirty="0" err="1" smtClean="0">
                          <a:latin typeface="+mn-lt"/>
                          <a:cs typeface="Lucida Sans Unicode"/>
                        </a:rPr>
                        <a:t>υ</a:t>
                      </a:r>
                      <a:r>
                        <a:rPr sz="2400" dirty="0" err="1" smtClean="0">
                          <a:latin typeface="+mn-lt"/>
                          <a:cs typeface="Lucida Sans Unicode"/>
                        </a:rPr>
                        <a:t>γεί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ας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907693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Lucida Sans Unicode"/>
                        </a:rPr>
                        <a:t>Θεραπε</a:t>
                      </a:r>
                      <a:r>
                        <a:rPr sz="2400" spc="-15" dirty="0">
                          <a:latin typeface="+mn-lt"/>
                          <a:cs typeface="Lucida Sans Unicode"/>
                        </a:rPr>
                        <a:t>ί</a:t>
                      </a:r>
                      <a:r>
                        <a:rPr sz="2400" dirty="0">
                          <a:latin typeface="+mn-lt"/>
                          <a:cs typeface="Lucida Sans Unicode"/>
                        </a:rPr>
                        <a:t>α</a:t>
                      </a:r>
                      <a:endParaRPr sz="240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39700" algn="l">
                        <a:lnSpc>
                          <a:spcPct val="100000"/>
                        </a:lnSpc>
                        <a:tabLst>
                          <a:tab pos="2410460" algn="l"/>
                        </a:tabLst>
                      </a:pPr>
                      <a:r>
                        <a:rPr sz="2400" dirty="0" err="1">
                          <a:latin typeface="+mn-lt"/>
                          <a:cs typeface="Lucida Sans Unicode"/>
                        </a:rPr>
                        <a:t>Δε</a:t>
                      </a:r>
                      <a:r>
                        <a:rPr sz="2400" spc="10" dirty="0" err="1">
                          <a:latin typeface="+mn-lt"/>
                          <a:cs typeface="Lucida Sans Unicode"/>
                        </a:rPr>
                        <a:t>υ</a:t>
                      </a:r>
                      <a:r>
                        <a:rPr sz="2400" dirty="0" err="1">
                          <a:latin typeface="+mn-lt"/>
                          <a:cs typeface="Lucida Sans Unicode"/>
                        </a:rPr>
                        <a:t>τερο</a:t>
                      </a:r>
                      <a:r>
                        <a:rPr sz="2400" dirty="0">
                          <a:latin typeface="+mn-lt"/>
                          <a:cs typeface="Lucida Sans Unicode"/>
                        </a:rPr>
                        <a:t>β</a:t>
                      </a:r>
                      <a:r>
                        <a:rPr sz="2400" spc="5" dirty="0">
                          <a:latin typeface="+mn-lt"/>
                          <a:cs typeface="Lucida Sans Unicode"/>
                        </a:rPr>
                        <a:t>ά</a:t>
                      </a:r>
                      <a:r>
                        <a:rPr sz="2400" dirty="0">
                          <a:latin typeface="+mn-lt"/>
                          <a:cs typeface="Lucida Sans Unicode"/>
                        </a:rPr>
                        <a:t>θμια 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φροντίδα</a:t>
                      </a:r>
                      <a:r>
                        <a:rPr lang="el-GR" sz="2400" baseline="0" dirty="0" smtClean="0"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sz="2400" spc="10" dirty="0" err="1" smtClean="0">
                          <a:latin typeface="+mn-lt"/>
                          <a:cs typeface="Lucida Sans Unicode"/>
                        </a:rPr>
                        <a:t>υ</a:t>
                      </a:r>
                      <a:r>
                        <a:rPr sz="2400" dirty="0" err="1" smtClean="0">
                          <a:latin typeface="+mn-lt"/>
                          <a:cs typeface="Lucida Sans Unicode"/>
                        </a:rPr>
                        <a:t>γεί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ας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1029392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Lucida Sans Unicode"/>
                        </a:rPr>
                        <a:t>Αποκατάσταση</a:t>
                      </a:r>
                      <a:endParaRPr sz="240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39700" algn="l">
                        <a:lnSpc>
                          <a:spcPct val="100000"/>
                        </a:lnSpc>
                        <a:tabLst>
                          <a:tab pos="2410460" algn="l"/>
                        </a:tabLst>
                      </a:pPr>
                      <a:r>
                        <a:rPr sz="2400" dirty="0" err="1">
                          <a:latin typeface="+mn-lt"/>
                          <a:cs typeface="Lucida Sans Unicode"/>
                        </a:rPr>
                        <a:t>Τριτο</a:t>
                      </a:r>
                      <a:r>
                        <a:rPr sz="2400" spc="10" dirty="0">
                          <a:latin typeface="+mn-lt"/>
                          <a:cs typeface="Lucida Sans Unicode"/>
                        </a:rPr>
                        <a:t>β</a:t>
                      </a:r>
                      <a:r>
                        <a:rPr sz="2400" dirty="0">
                          <a:latin typeface="+mn-lt"/>
                          <a:cs typeface="Lucida Sans Unicode"/>
                        </a:rPr>
                        <a:t>άθμια 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φροντίδα</a:t>
                      </a:r>
                      <a:r>
                        <a:rPr lang="el-GR" sz="2400" baseline="0" dirty="0" smtClean="0"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sz="2400" spc="10" dirty="0" err="1" smtClean="0">
                          <a:latin typeface="+mn-lt"/>
                          <a:cs typeface="Lucida Sans Unicode"/>
                        </a:rPr>
                        <a:t>υ</a:t>
                      </a:r>
                      <a:r>
                        <a:rPr sz="2400" dirty="0" err="1" smtClean="0">
                          <a:latin typeface="+mn-lt"/>
                          <a:cs typeface="Lucida Sans Unicode"/>
                        </a:rPr>
                        <a:t>γεί</a:t>
                      </a:r>
                      <a:r>
                        <a:rPr sz="2400" dirty="0" smtClean="0">
                          <a:latin typeface="+mn-lt"/>
                          <a:cs typeface="Lucida Sans Unicode"/>
                        </a:rPr>
                        <a:t>ας</a:t>
                      </a:r>
                      <a:endParaRPr sz="2400" dirty="0">
                        <a:latin typeface="+mn-lt"/>
                        <a:cs typeface="Lucida Sans Unicode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7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Το </a:t>
            </a:r>
            <a:r>
              <a:rPr lang="el-GR" dirty="0"/>
              <a:t>Νοσοκομείο αποτελεί τον </a:t>
            </a:r>
            <a:r>
              <a:rPr lang="el-GR" dirty="0" smtClean="0"/>
              <a:t>θεμελιώδη </a:t>
            </a:r>
            <a:r>
              <a:rPr lang="el-GR" dirty="0" err="1" smtClean="0"/>
              <a:t>βδομικό</a:t>
            </a:r>
            <a:r>
              <a:rPr lang="el-GR" dirty="0" smtClean="0"/>
              <a:t> </a:t>
            </a:r>
            <a:r>
              <a:rPr lang="el-GR" dirty="0"/>
              <a:t>λίθο του συστήματος υγείας. Αποτελεί το βασικό υποσύστημα προσφοράς ιατρονοσηλευτικών υπηρεσιών με κύριο στόχο την κάλυψη, τριτοβάθμιων, δευτεροβάθμιων και εξειδικευμένων πρωτοβάθμιων αναγκών υγείας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Παράλληλα </a:t>
            </a:r>
            <a:r>
              <a:rPr lang="el-GR" dirty="0"/>
              <a:t>είναι το κέντρο ανάπτυξης, έρευνας και εξειδίκευσης των ανθρωπίνων πόρων του συστήματος υγείας.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8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νοσοκομεία του ΕΣΥ διακρίνονται σε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/>
          <a:lstStyle/>
          <a:p>
            <a:r>
              <a:rPr lang="el-GR" b="1" dirty="0" smtClean="0">
                <a:solidFill>
                  <a:srgbClr val="820000"/>
                </a:solidFill>
              </a:rPr>
              <a:t>Γενικά</a:t>
            </a:r>
            <a:r>
              <a:rPr lang="el-GR" dirty="0"/>
              <a:t>, που παρέχουν νοσηλεία σε ασθενείς που εντάσσονται σε περισσότερες από μία θεραπευτικές κατηγορίες.</a:t>
            </a:r>
          </a:p>
          <a:p>
            <a:r>
              <a:rPr lang="el-GR" b="1" dirty="0" smtClean="0">
                <a:solidFill>
                  <a:srgbClr val="820000"/>
                </a:solidFill>
              </a:rPr>
              <a:t>Ειδικά</a:t>
            </a:r>
            <a:r>
              <a:rPr lang="el-GR" dirty="0"/>
              <a:t>, που παρέχουν νοσηλεία σε ασθενείς που εντάσσονται σε μία θεραπευτική κατηγορία.</a:t>
            </a:r>
          </a:p>
          <a:p>
            <a:r>
              <a:rPr lang="el-GR" b="1" dirty="0">
                <a:solidFill>
                  <a:srgbClr val="820000"/>
                </a:solidFill>
              </a:rPr>
              <a:t>Πανεπιστημιακά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4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2" name="Rounded Rectangle 91"/>
          <p:cNvSpPr/>
          <p:nvPr/>
        </p:nvSpPr>
        <p:spPr>
          <a:xfrm>
            <a:off x="3776904" y="1135606"/>
            <a:ext cx="1620180" cy="421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Δ.Σ.</a:t>
            </a:r>
            <a:endParaRPr lang="el-GR" dirty="0"/>
          </a:p>
        </p:txBody>
      </p:sp>
      <p:sp>
        <p:nvSpPr>
          <p:cNvPr id="93" name="Rounded Rectangle 92"/>
          <p:cNvSpPr/>
          <p:nvPr/>
        </p:nvSpPr>
        <p:spPr>
          <a:xfrm>
            <a:off x="3779192" y="1700808"/>
            <a:ext cx="1620180" cy="421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Διοικητής</a:t>
            </a:r>
            <a:endParaRPr lang="el-GR" dirty="0"/>
          </a:p>
        </p:txBody>
      </p:sp>
      <p:sp>
        <p:nvSpPr>
          <p:cNvPr id="94" name="Rounded Rectangle 93"/>
          <p:cNvSpPr/>
          <p:nvPr/>
        </p:nvSpPr>
        <p:spPr>
          <a:xfrm>
            <a:off x="3776904" y="2248446"/>
            <a:ext cx="1620180" cy="40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Αναπληρωτής</a:t>
            </a:r>
            <a:endParaRPr lang="el-GR" dirty="0"/>
          </a:p>
        </p:txBody>
      </p:sp>
      <p:sp>
        <p:nvSpPr>
          <p:cNvPr id="95" name="Rounded Rectangle 94"/>
          <p:cNvSpPr/>
          <p:nvPr/>
        </p:nvSpPr>
        <p:spPr>
          <a:xfrm>
            <a:off x="1187624" y="2473550"/>
            <a:ext cx="1620180" cy="53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Επιστημονικό Συμβούλιο</a:t>
            </a:r>
            <a:endParaRPr lang="el-GR" dirty="0"/>
          </a:p>
        </p:txBody>
      </p:sp>
      <p:sp>
        <p:nvSpPr>
          <p:cNvPr id="96" name="Rounded Rectangle 95"/>
          <p:cNvSpPr/>
          <p:nvPr/>
        </p:nvSpPr>
        <p:spPr>
          <a:xfrm>
            <a:off x="1187624" y="3196318"/>
            <a:ext cx="1620180" cy="53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Νοσηλευτική Επιτροπή</a:t>
            </a:r>
            <a:endParaRPr lang="el-GR" dirty="0"/>
          </a:p>
        </p:txBody>
      </p:sp>
      <p:sp>
        <p:nvSpPr>
          <p:cNvPr id="97" name="Rounded Rectangle 96"/>
          <p:cNvSpPr/>
          <p:nvPr/>
        </p:nvSpPr>
        <p:spPr>
          <a:xfrm>
            <a:off x="6526088" y="2473550"/>
            <a:ext cx="1620180" cy="53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Υπηρεσιακό Συμβούλιο</a:t>
            </a:r>
            <a:endParaRPr lang="el-GR" dirty="0"/>
          </a:p>
        </p:txBody>
      </p:sp>
      <p:sp>
        <p:nvSpPr>
          <p:cNvPr id="98" name="Rounded Rectangle 97"/>
          <p:cNvSpPr/>
          <p:nvPr/>
        </p:nvSpPr>
        <p:spPr>
          <a:xfrm>
            <a:off x="6516216" y="3196318"/>
            <a:ext cx="1620180" cy="53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Επιτροπή </a:t>
            </a:r>
            <a:r>
              <a:rPr lang="el-GR" dirty="0" err="1" smtClean="0"/>
              <a:t>Νοσ</a:t>
            </a:r>
            <a:r>
              <a:rPr lang="el-GR" dirty="0" smtClean="0"/>
              <a:t>. Λοιμώξεων</a:t>
            </a:r>
            <a:endParaRPr lang="el-GR" dirty="0"/>
          </a:p>
        </p:txBody>
      </p:sp>
      <p:cxnSp>
        <p:nvCxnSpPr>
          <p:cNvPr id="100" name="Straight Connector 99"/>
          <p:cNvCxnSpPr>
            <a:stCxn id="92" idx="2"/>
            <a:endCxn id="107" idx="0"/>
          </p:cNvCxnSpPr>
          <p:nvPr/>
        </p:nvCxnSpPr>
        <p:spPr>
          <a:xfrm>
            <a:off x="4586994" y="1556792"/>
            <a:ext cx="0" cy="381642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2807804" y="4077072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Διεύθυνση Νοσηλευτικής Υπηρεσίας</a:t>
            </a:r>
            <a:endParaRPr lang="el-GR" dirty="0"/>
          </a:p>
        </p:txBody>
      </p:sp>
      <p:sp>
        <p:nvSpPr>
          <p:cNvPr id="104" name="Rounded Rectangle 103"/>
          <p:cNvSpPr/>
          <p:nvPr/>
        </p:nvSpPr>
        <p:spPr>
          <a:xfrm>
            <a:off x="899592" y="4077072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Διεύθυνση Ιατρικής Υπηρεσίας</a:t>
            </a:r>
            <a:endParaRPr lang="el-GR" dirty="0"/>
          </a:p>
        </p:txBody>
      </p:sp>
      <p:sp>
        <p:nvSpPr>
          <p:cNvPr id="105" name="Rounded Rectangle 104"/>
          <p:cNvSpPr/>
          <p:nvPr/>
        </p:nvSpPr>
        <p:spPr>
          <a:xfrm>
            <a:off x="4716016" y="4077072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Διεύθυνση Διοικητικής Οικονομικής Υπηρεσίας</a:t>
            </a:r>
            <a:endParaRPr lang="el-GR" dirty="0"/>
          </a:p>
        </p:txBody>
      </p:sp>
      <p:sp>
        <p:nvSpPr>
          <p:cNvPr id="106" name="Rounded Rectangle 105"/>
          <p:cNvSpPr/>
          <p:nvPr/>
        </p:nvSpPr>
        <p:spPr>
          <a:xfrm>
            <a:off x="6608000" y="4077072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Διεύθυνση Τεχνικής Υπηρεσίας</a:t>
            </a:r>
            <a:endParaRPr lang="el-GR" dirty="0"/>
          </a:p>
        </p:txBody>
      </p:sp>
      <p:sp>
        <p:nvSpPr>
          <p:cNvPr id="107" name="Rounded Rectangle 106"/>
          <p:cNvSpPr/>
          <p:nvPr/>
        </p:nvSpPr>
        <p:spPr>
          <a:xfrm>
            <a:off x="3776904" y="5373216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Τμήμα Ελέγχου Ποιότητας</a:t>
            </a:r>
            <a:endParaRPr lang="el-GR" dirty="0"/>
          </a:p>
        </p:txBody>
      </p:sp>
      <p:sp>
        <p:nvSpPr>
          <p:cNvPr id="108" name="Rounded Rectangle 107"/>
          <p:cNvSpPr/>
          <p:nvPr/>
        </p:nvSpPr>
        <p:spPr>
          <a:xfrm>
            <a:off x="1907704" y="5373216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Γραφείο Νομικών Υποθέσεων</a:t>
            </a:r>
            <a:endParaRPr lang="el-GR" dirty="0"/>
          </a:p>
        </p:txBody>
      </p:sp>
      <p:sp>
        <p:nvSpPr>
          <p:cNvPr id="109" name="Rounded Rectangle 108"/>
          <p:cNvSpPr/>
          <p:nvPr/>
        </p:nvSpPr>
        <p:spPr>
          <a:xfrm>
            <a:off x="79598" y="5373216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Τμήμα Έρευνας και Εκπαίδευσης</a:t>
            </a:r>
            <a:endParaRPr lang="el-GR" dirty="0"/>
          </a:p>
        </p:txBody>
      </p:sp>
      <p:sp>
        <p:nvSpPr>
          <p:cNvPr id="110" name="Rounded Rectangle 109"/>
          <p:cNvSpPr/>
          <p:nvPr/>
        </p:nvSpPr>
        <p:spPr>
          <a:xfrm>
            <a:off x="5671022" y="5373216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Τμήμα Δημοσίων Σχέσεων</a:t>
            </a:r>
            <a:endParaRPr lang="el-GR" dirty="0"/>
          </a:p>
        </p:txBody>
      </p:sp>
      <p:sp>
        <p:nvSpPr>
          <p:cNvPr id="111" name="Rounded Rectangle 110"/>
          <p:cNvSpPr/>
          <p:nvPr/>
        </p:nvSpPr>
        <p:spPr>
          <a:xfrm>
            <a:off x="7505156" y="5373216"/>
            <a:ext cx="16201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Γραφείο Υποδοχής Ασθενών</a:t>
            </a:r>
            <a:endParaRPr lang="el-GR" dirty="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2666050" y="3938016"/>
            <a:ext cx="2288" cy="1435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55576" y="3932280"/>
            <a:ext cx="2288" cy="1435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6478824" y="3938016"/>
            <a:ext cx="2288" cy="1435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8388424" y="3938016"/>
            <a:ext cx="2288" cy="1435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55576" y="3932280"/>
            <a:ext cx="7635136" cy="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059832" y="2742236"/>
            <a:ext cx="316835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059832" y="3465004"/>
            <a:ext cx="316835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17894" y="3924000"/>
            <a:ext cx="0" cy="144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678360" y="3932280"/>
            <a:ext cx="0" cy="144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541264" y="3939312"/>
            <a:ext cx="0" cy="144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384480" y="3932280"/>
            <a:ext cx="0" cy="144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Νοσηλευτική Υπηρεσία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Της </a:t>
            </a:r>
            <a:r>
              <a:rPr lang="el-GR" sz="2800" dirty="0"/>
              <a:t>νοσηλευτικής υπηρεσίας προΐσταται η Διευθύντρια Νοσηλευτικής Υπηρεσίας, η οποία έχει τη γενική ευθύνη του προσφερόμενου νοσηλευτικού έργου.</a:t>
            </a:r>
          </a:p>
          <a:p>
            <a:r>
              <a:rPr lang="el-GR" sz="2800" b="1" dirty="0">
                <a:solidFill>
                  <a:srgbClr val="820000"/>
                </a:solidFill>
              </a:rPr>
              <a:t>Στόχοι της Νοσηλευτικής Υπηρεσίας αποτελούν: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άσκηση αποτελεσματικής διοίκησης και ηγεσίας των νοσηλευτικών υπηρεσιών υγείας.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στελέχωση των νοσηλευτικών υπηρεσιών υγείας, με βάση τα διεθνή πρότυπα και τον οργανισμό του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564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</a:t>
            </a:r>
            <a:r>
              <a:rPr lang="el-GR" sz="2800" dirty="0"/>
              <a:t>αξιολόγηση των παρεχόμενων υπηρεσιών φροντίδας υγείας, σύμφωνα με καθιερωμένα κριτήρια ποιότητας και ασφάλειας.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εξασφάλιση ετοιμότητας σε όλους τους νοσηλευτικούς τομείς για τη διαχείριση μαζικών καταστροφών και κρίσεων.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οργάνωση και υλοποίηση εκπαιδευτικών προγραμμάτων για το νοσηλευτικό προσωπικό (Νοσηλευτικές Ειδικότητες, Προγράμματα Συνεχιζόμενης Εκπαίδευσης, Συμμετοχή σε συνέδρια, σεμινάρια και ημερίδες).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686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</a:t>
            </a:r>
            <a:r>
              <a:rPr lang="el-GR" sz="2800" dirty="0"/>
              <a:t>θεωρητική και πρακτική εκπαίδευση φοιτητών, σπουδαστών και μαθητών νοσηλευτικής.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ανάπτυξη και υποστήριξη ερευνητικών πρωτοκόλλων με ενδιαφέρον για τη νοσηλευτική επιστήμη.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803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 </a:t>
            </a:r>
            <a:r>
              <a:rPr lang="el-GR" sz="2800" dirty="0"/>
              <a:t>μοντέλο του Εθνικού Συστήματος Υγείας που εφαρμόζεται στην Ελλάδα και </a:t>
            </a:r>
            <a:r>
              <a:rPr lang="el-GR" sz="2800" dirty="0" smtClean="0"/>
              <a:t>σε άλλες </a:t>
            </a:r>
            <a:r>
              <a:rPr lang="el-GR" sz="2800" dirty="0"/>
              <a:t>Ευρωπαϊκές </a:t>
            </a:r>
            <a:r>
              <a:rPr lang="el-GR" sz="2800" dirty="0" smtClean="0"/>
              <a:t>χώρες μεταξύ των οποίων η </a:t>
            </a:r>
            <a:r>
              <a:rPr lang="el-GR" sz="2800" dirty="0"/>
              <a:t>Σουηδία, η Ιταλία και άλλες, διέπεται από τις αρχές </a:t>
            </a:r>
            <a:r>
              <a:rPr lang="el-GR" sz="2800" dirty="0" smtClean="0"/>
              <a:t>του προτύπου </a:t>
            </a:r>
            <a:r>
              <a:rPr lang="el-GR" sz="2800" dirty="0" err="1"/>
              <a:t>Beveridge</a:t>
            </a:r>
            <a:r>
              <a:rPr lang="el-GR" sz="2800" dirty="0"/>
              <a:t>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024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Αρμοδιότητες Διευθυντή Νοσηλευτικής Υπηρεσίας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Ελέγχει </a:t>
            </a:r>
            <a:r>
              <a:rPr lang="el-GR" sz="2800" dirty="0"/>
              <a:t>και εποπτεύει για την ομαλή λειτουργία των κλινικών του νοσοκομείου.</a:t>
            </a:r>
          </a:p>
          <a:p>
            <a:r>
              <a:rPr lang="el-GR" sz="2800" dirty="0" smtClean="0"/>
              <a:t>Καθορίζει </a:t>
            </a:r>
            <a:r>
              <a:rPr lang="el-GR" sz="2800" dirty="0"/>
              <a:t>τα καθήκοντα των νοσηλευτριών και ελέγχει για την τήρηση τους.</a:t>
            </a:r>
          </a:p>
          <a:p>
            <a:r>
              <a:rPr lang="el-GR" sz="2800" dirty="0" smtClean="0"/>
              <a:t>Συνεργάζεται </a:t>
            </a:r>
            <a:r>
              <a:rPr lang="el-GR" sz="2800" dirty="0"/>
              <a:t>με γιατρούς διευθυντές των κλινικών για την κατάρτιση προγραμμάτων εφημερίας.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40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Αρμοδιότητες Διευθυντή Νοσηλευτικής Υπηρεσίας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Τηρεί </a:t>
            </a:r>
            <a:r>
              <a:rPr lang="el-GR" sz="2800" dirty="0"/>
              <a:t>μητρώο νοσηλευτικού προσωπικού που υπηρετούν στο νοσοκομείο.</a:t>
            </a:r>
          </a:p>
          <a:p>
            <a:r>
              <a:rPr lang="el-GR" sz="2800" dirty="0" smtClean="0"/>
              <a:t>Συντάσσει </a:t>
            </a:r>
            <a:r>
              <a:rPr lang="el-GR" sz="2800" dirty="0"/>
              <a:t>εκθέσεις αξιολόγησης.</a:t>
            </a:r>
          </a:p>
          <a:p>
            <a:r>
              <a:rPr lang="el-GR" sz="2800" dirty="0" smtClean="0"/>
              <a:t>Εισηγείται </a:t>
            </a:r>
            <a:r>
              <a:rPr lang="el-GR" sz="2800" dirty="0"/>
              <a:t>για τις προαγωγές του νοσηλευτικού προσωπικού και για την επιβολή πειθαρχικών κυρώσεων, όπου απαιτείται.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4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Αρμοδιότητες Διευθυντή Νοσηλευτικής Υπηρεσίας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Είναι </a:t>
            </a:r>
            <a:r>
              <a:rPr lang="el-GR" sz="2800" dirty="0"/>
              <a:t>υπεύθυνος για τις μετακινήσεις του νοσηλευτικού προσωπικού από τμήμα σε τμήμα.</a:t>
            </a:r>
          </a:p>
          <a:p>
            <a:r>
              <a:rPr lang="el-GR" sz="2800" dirty="0" smtClean="0"/>
              <a:t>Ελέγχει </a:t>
            </a:r>
            <a:r>
              <a:rPr lang="el-GR" sz="2800" dirty="0"/>
              <a:t>τους </a:t>
            </a:r>
            <a:r>
              <a:rPr lang="el-GR" sz="2800" dirty="0" err="1"/>
              <a:t>τομεάρχες</a:t>
            </a:r>
            <a:r>
              <a:rPr lang="el-GR" sz="2800" dirty="0"/>
              <a:t> των νοσηλευτικών τομέων και τμημάτων.</a:t>
            </a:r>
          </a:p>
          <a:p>
            <a:r>
              <a:rPr lang="el-GR" sz="2800" dirty="0" smtClean="0"/>
              <a:t>Φροντίζει </a:t>
            </a:r>
            <a:r>
              <a:rPr lang="el-GR" sz="2800" dirty="0"/>
              <a:t>για την καθαριότητα, τους κανόνες υγιεινής και την επάρκεια νοσηλευτικού υλικού στα τμήματα.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898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Αρμοδιότητες Διευθυντή Νοσηλευτικής Υπηρεσίας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 marL="333375">
              <a:lnSpc>
                <a:spcPct val="100000"/>
              </a:lnSpc>
            </a:pPr>
            <a:r>
              <a:rPr lang="el-GR" sz="2800" dirty="0" smtClean="0"/>
              <a:t>Συνυπογράφει </a:t>
            </a:r>
            <a:r>
              <a:rPr lang="el-GR" sz="2800" dirty="0"/>
              <a:t>τα έντυπα </a:t>
            </a:r>
            <a:r>
              <a:rPr lang="el-GR" sz="2800" dirty="0" smtClean="0"/>
              <a:t>διακίνησης φ</a:t>
            </a:r>
            <a:r>
              <a:rPr lang="el-GR" sz="2800" spc="-15" dirty="0" smtClean="0"/>
              <a:t>α</a:t>
            </a:r>
            <a:r>
              <a:rPr lang="el-GR" sz="2800" dirty="0" smtClean="0"/>
              <a:t>ρμακε</a:t>
            </a:r>
            <a:r>
              <a:rPr lang="el-GR" sz="2800" spc="5" dirty="0" smtClean="0"/>
              <a:t>υ</a:t>
            </a:r>
            <a:r>
              <a:rPr lang="el-GR" sz="2800" dirty="0" smtClean="0"/>
              <a:t>τικού</a:t>
            </a:r>
            <a:r>
              <a:rPr lang="el-GR" sz="2800" spc="-25" dirty="0" smtClean="0"/>
              <a:t> </a:t>
            </a:r>
            <a:r>
              <a:rPr lang="el-GR" sz="2800" dirty="0"/>
              <a:t>και υγ</a:t>
            </a:r>
            <a:r>
              <a:rPr lang="el-GR" sz="2800" spc="10" dirty="0"/>
              <a:t>ε</a:t>
            </a:r>
            <a:r>
              <a:rPr lang="el-GR" sz="2800" dirty="0"/>
              <a:t>ιονο</a:t>
            </a:r>
            <a:r>
              <a:rPr lang="el-GR" sz="2800" spc="-15" dirty="0"/>
              <a:t>μ</a:t>
            </a:r>
            <a:r>
              <a:rPr lang="el-GR" sz="2800" dirty="0"/>
              <a:t>ικού </a:t>
            </a:r>
            <a:r>
              <a:rPr lang="el-GR" sz="2800" dirty="0" smtClean="0"/>
              <a:t>υλικού στα</a:t>
            </a:r>
            <a:r>
              <a:rPr lang="el-GR" sz="2800" spc="-25" dirty="0" smtClean="0"/>
              <a:t> </a:t>
            </a:r>
            <a:r>
              <a:rPr lang="el-GR" sz="2800" dirty="0"/>
              <a:t>τμήμ</a:t>
            </a:r>
            <a:r>
              <a:rPr lang="el-GR" sz="2800" spc="-15" dirty="0"/>
              <a:t>α</a:t>
            </a:r>
            <a:r>
              <a:rPr lang="el-GR" sz="2800" dirty="0"/>
              <a:t>τα,</a:t>
            </a:r>
            <a:r>
              <a:rPr lang="el-GR" sz="2800" spc="-25" dirty="0"/>
              <a:t> </a:t>
            </a:r>
            <a:r>
              <a:rPr lang="el-GR" sz="2800" dirty="0"/>
              <a:t>ε</a:t>
            </a:r>
            <a:r>
              <a:rPr lang="el-GR" sz="2800" spc="5" dirty="0"/>
              <a:t>λ</a:t>
            </a:r>
            <a:r>
              <a:rPr lang="el-GR" sz="2800" dirty="0"/>
              <a:t>έ</a:t>
            </a:r>
            <a:r>
              <a:rPr lang="el-GR" sz="2800" spc="5" dirty="0"/>
              <a:t>γ</a:t>
            </a:r>
            <a:r>
              <a:rPr lang="el-GR" sz="2800" dirty="0"/>
              <a:t>χο</a:t>
            </a:r>
            <a:r>
              <a:rPr lang="el-GR" sz="2800" spc="-15" dirty="0"/>
              <a:t>ν</a:t>
            </a:r>
            <a:r>
              <a:rPr lang="el-GR" sz="2800" dirty="0"/>
              <a:t>τας την καλή</a:t>
            </a:r>
            <a:r>
              <a:rPr lang="el-GR" sz="2800" spc="-15" dirty="0"/>
              <a:t> </a:t>
            </a:r>
            <a:r>
              <a:rPr lang="el-GR" sz="2800" dirty="0"/>
              <a:t>διάθε</a:t>
            </a:r>
            <a:r>
              <a:rPr lang="el-GR" sz="2800" spc="5" dirty="0"/>
              <a:t>σ</a:t>
            </a:r>
            <a:r>
              <a:rPr lang="el-GR" sz="2800" dirty="0"/>
              <a:t>η αυτώ</a:t>
            </a:r>
            <a:r>
              <a:rPr lang="el-GR" sz="2800" spc="-10" dirty="0"/>
              <a:t>ν</a:t>
            </a:r>
            <a:r>
              <a:rPr lang="el-GR" sz="2800" dirty="0"/>
              <a:t>.</a:t>
            </a:r>
          </a:p>
          <a:p>
            <a:pPr marL="333375" marR="54610" indent="-256540">
              <a:lnSpc>
                <a:spcPct val="98900"/>
              </a:lnSpc>
              <a:spcBef>
                <a:spcPts val="430"/>
              </a:spcBef>
              <a:tabLst>
                <a:tab pos="334010" algn="l"/>
              </a:tabLst>
            </a:pPr>
            <a:r>
              <a:rPr lang="el-GR" sz="2800" spc="5" dirty="0" smtClean="0"/>
              <a:t>Ενημερώνει</a:t>
            </a:r>
            <a:r>
              <a:rPr lang="el-GR" sz="2800" spc="-25" dirty="0" smtClean="0"/>
              <a:t> </a:t>
            </a:r>
            <a:r>
              <a:rPr lang="el-GR" sz="2800" dirty="0"/>
              <a:t>το </a:t>
            </a:r>
            <a:r>
              <a:rPr lang="el-GR" sz="2800" spc="5" dirty="0"/>
              <a:t>δ</a:t>
            </a:r>
            <a:r>
              <a:rPr lang="el-GR" sz="2800" dirty="0"/>
              <a:t>ιοικ</a:t>
            </a:r>
            <a:r>
              <a:rPr lang="el-GR" sz="2800" spc="5" dirty="0"/>
              <a:t>η</a:t>
            </a:r>
            <a:r>
              <a:rPr lang="el-GR" sz="2800" dirty="0"/>
              <a:t>τή/διοι</a:t>
            </a:r>
            <a:r>
              <a:rPr lang="el-GR" sz="2800" spc="5" dirty="0"/>
              <a:t>κ</a:t>
            </a:r>
            <a:r>
              <a:rPr lang="el-GR" sz="2800" dirty="0"/>
              <a:t>ητικό σ</a:t>
            </a:r>
            <a:r>
              <a:rPr lang="el-GR" sz="2800" spc="5" dirty="0"/>
              <a:t>υ</a:t>
            </a:r>
            <a:r>
              <a:rPr lang="el-GR" sz="2800" dirty="0"/>
              <a:t>μβούλιο</a:t>
            </a:r>
            <a:r>
              <a:rPr lang="el-GR" sz="2800" spc="-45" dirty="0"/>
              <a:t> </a:t>
            </a:r>
            <a:r>
              <a:rPr lang="el-GR" sz="2800" dirty="0"/>
              <a:t>για</a:t>
            </a:r>
            <a:r>
              <a:rPr lang="el-GR" sz="2800" spc="-15" dirty="0"/>
              <a:t> </a:t>
            </a:r>
            <a:r>
              <a:rPr lang="el-GR" sz="2800" dirty="0"/>
              <a:t>θέματα</a:t>
            </a:r>
            <a:r>
              <a:rPr lang="el-GR" sz="2800" spc="-5" dirty="0"/>
              <a:t> </a:t>
            </a:r>
            <a:r>
              <a:rPr lang="el-GR" sz="2800" dirty="0"/>
              <a:t>που αφορούν</a:t>
            </a:r>
            <a:r>
              <a:rPr lang="el-GR" sz="2800" spc="10" dirty="0"/>
              <a:t> </a:t>
            </a:r>
            <a:r>
              <a:rPr lang="el-GR" sz="2800" dirty="0"/>
              <a:t>την ν</a:t>
            </a:r>
            <a:r>
              <a:rPr lang="el-GR" sz="2800" spc="-10" dirty="0"/>
              <a:t>ο</a:t>
            </a:r>
            <a:r>
              <a:rPr lang="el-GR" sz="2800" dirty="0"/>
              <a:t>ση</a:t>
            </a:r>
            <a:r>
              <a:rPr lang="el-GR" sz="2800" spc="5" dirty="0"/>
              <a:t>λ</a:t>
            </a:r>
            <a:r>
              <a:rPr lang="el-GR" sz="2800" dirty="0"/>
              <a:t>ευτι</a:t>
            </a:r>
            <a:r>
              <a:rPr lang="el-GR" sz="2800" spc="5" dirty="0"/>
              <a:t>κ</a:t>
            </a:r>
            <a:r>
              <a:rPr lang="el-GR" sz="2800" dirty="0"/>
              <a:t>ή</a:t>
            </a:r>
            <a:r>
              <a:rPr lang="el-GR" sz="2800" spc="-50" dirty="0"/>
              <a:t> </a:t>
            </a:r>
            <a:r>
              <a:rPr lang="el-GR" sz="2800" dirty="0"/>
              <a:t>υ</a:t>
            </a:r>
            <a:r>
              <a:rPr lang="el-GR" sz="2800" spc="5" dirty="0"/>
              <a:t>π</a:t>
            </a:r>
            <a:r>
              <a:rPr lang="el-GR" sz="2800" dirty="0"/>
              <a:t>ηρ</a:t>
            </a:r>
            <a:r>
              <a:rPr lang="el-GR" sz="2800" spc="5" dirty="0"/>
              <a:t>ε</a:t>
            </a:r>
            <a:r>
              <a:rPr lang="el-GR" sz="2800" dirty="0"/>
              <a:t>σ</a:t>
            </a:r>
            <a:r>
              <a:rPr lang="el-GR" sz="2800" spc="5" dirty="0"/>
              <a:t>ί</a:t>
            </a:r>
            <a:r>
              <a:rPr lang="el-GR" sz="2800" dirty="0"/>
              <a:t>α</a:t>
            </a:r>
            <a:r>
              <a:rPr lang="el-GR" sz="2800" spc="-45" dirty="0"/>
              <a:t> </a:t>
            </a:r>
            <a:r>
              <a:rPr lang="el-GR" sz="2800" dirty="0"/>
              <a:t>και έχ</a:t>
            </a:r>
            <a:r>
              <a:rPr lang="el-GR" sz="2800" spc="5" dirty="0"/>
              <a:t>ε</a:t>
            </a:r>
            <a:r>
              <a:rPr lang="el-GR" sz="2800" dirty="0"/>
              <a:t>ι</a:t>
            </a:r>
            <a:r>
              <a:rPr lang="el-GR" sz="2800" spc="-25" dirty="0"/>
              <a:t> </a:t>
            </a:r>
            <a:r>
              <a:rPr lang="el-GR" sz="2800" dirty="0"/>
              <a:t>την</a:t>
            </a:r>
            <a:r>
              <a:rPr lang="el-GR" sz="2800" spc="-10" dirty="0"/>
              <a:t> </a:t>
            </a:r>
            <a:r>
              <a:rPr lang="el-GR" sz="2800" dirty="0"/>
              <a:t>εξου</a:t>
            </a:r>
            <a:r>
              <a:rPr lang="el-GR" sz="2800" spc="5" dirty="0"/>
              <a:t>σ</a:t>
            </a:r>
            <a:r>
              <a:rPr lang="el-GR" sz="2800" dirty="0"/>
              <a:t>ία να</a:t>
            </a:r>
            <a:r>
              <a:rPr lang="el-GR" sz="2800" spc="-15" dirty="0"/>
              <a:t> </a:t>
            </a:r>
            <a:r>
              <a:rPr lang="el-GR" sz="2800" dirty="0"/>
              <a:t>λύνει </a:t>
            </a:r>
            <a:r>
              <a:rPr lang="el-GR" sz="2800" spc="-15" dirty="0"/>
              <a:t>τ</a:t>
            </a:r>
            <a:r>
              <a:rPr lang="el-GR" sz="2800" dirty="0"/>
              <a:t>α προβ</a:t>
            </a:r>
            <a:r>
              <a:rPr lang="el-GR" sz="2800" spc="5" dirty="0"/>
              <a:t>λ</a:t>
            </a:r>
            <a:r>
              <a:rPr lang="el-GR" sz="2800" dirty="0"/>
              <a:t>ήμα</a:t>
            </a:r>
            <a:r>
              <a:rPr lang="el-GR" sz="2800" spc="-10" dirty="0"/>
              <a:t>τ</a:t>
            </a:r>
            <a:r>
              <a:rPr lang="el-GR" sz="2800" dirty="0"/>
              <a:t>α</a:t>
            </a:r>
            <a:r>
              <a:rPr lang="el-GR" sz="2800" spc="-20" dirty="0"/>
              <a:t> </a:t>
            </a:r>
            <a:r>
              <a:rPr lang="el-GR" sz="2800" dirty="0"/>
              <a:t>που αφορούν</a:t>
            </a:r>
            <a:r>
              <a:rPr lang="el-GR" sz="2800" spc="10" dirty="0"/>
              <a:t> </a:t>
            </a:r>
            <a:r>
              <a:rPr lang="el-GR" sz="2800" dirty="0"/>
              <a:t>τον τομέα</a:t>
            </a:r>
            <a:r>
              <a:rPr lang="el-GR" sz="2800" spc="-20" dirty="0"/>
              <a:t> </a:t>
            </a:r>
            <a:r>
              <a:rPr lang="el-GR" sz="2800" dirty="0"/>
              <a:t>ευθ</a:t>
            </a:r>
            <a:r>
              <a:rPr lang="el-GR" sz="2800" spc="5" dirty="0"/>
              <a:t>ύ</a:t>
            </a:r>
            <a:r>
              <a:rPr lang="el-GR" sz="2800" dirty="0"/>
              <a:t>νης </a:t>
            </a:r>
            <a:r>
              <a:rPr lang="el-GR" sz="2800" spc="-15" dirty="0"/>
              <a:t>τ</a:t>
            </a:r>
            <a:r>
              <a:rPr lang="el-GR" sz="2800" dirty="0"/>
              <a:t>ου</a:t>
            </a:r>
            <a:r>
              <a:rPr lang="el-GR" sz="2800" spc="5" dirty="0"/>
              <a:t> </a:t>
            </a:r>
            <a:r>
              <a:rPr lang="el-GR" sz="2800" i="1" spc="-95" dirty="0">
                <a:cs typeface="Lucida Sans Unicode"/>
              </a:rPr>
              <a:t>(Διάγ</a:t>
            </a:r>
            <a:r>
              <a:rPr lang="el-GR" sz="2800" i="1" spc="-105" dirty="0">
                <a:cs typeface="Lucida Sans Unicode"/>
              </a:rPr>
              <a:t>ρ</a:t>
            </a:r>
            <a:r>
              <a:rPr lang="el-GR" sz="2800" i="1" spc="-120" dirty="0">
                <a:cs typeface="Lucida Sans Unicode"/>
              </a:rPr>
              <a:t>αμμ</a:t>
            </a:r>
            <a:r>
              <a:rPr lang="el-GR" sz="2800" i="1" spc="-125" dirty="0">
                <a:cs typeface="Lucida Sans Unicode"/>
              </a:rPr>
              <a:t>α</a:t>
            </a:r>
            <a:r>
              <a:rPr lang="el-GR" sz="2800" i="1" spc="-80" dirty="0">
                <a:cs typeface="Lucida Sans Unicode"/>
              </a:rPr>
              <a:t> 1.3).</a:t>
            </a:r>
            <a:endParaRPr lang="el-GR" sz="2800" dirty="0">
              <a:cs typeface="Lucida Sans Unicode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737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87524" y="908720"/>
            <a:ext cx="8568952" cy="5328592"/>
          </a:xfrm>
          <a:prstGeom prst="triangl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προτεινόμενη νοσηλευτική δομή οργάνωσης</a:t>
            </a:r>
            <a:endParaRPr lang="el-GR" dirty="0"/>
          </a:p>
        </p:txBody>
      </p:sp>
      <p:sp>
        <p:nvSpPr>
          <p:cNvPr id="24" name="Rounded Rectangle 23"/>
          <p:cNvSpPr/>
          <p:nvPr/>
        </p:nvSpPr>
        <p:spPr>
          <a:xfrm>
            <a:off x="3224620" y="1412776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Διοικητικό Συμβούλιο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3239852" y="2184492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Νοσηλευτικής Υπηρεσίας</a:t>
            </a:r>
            <a:endParaRPr lang="el-GR" dirty="0"/>
          </a:p>
        </p:txBody>
      </p:sp>
      <p:sp>
        <p:nvSpPr>
          <p:cNvPr id="26" name="Rounded Rectangle 25"/>
          <p:cNvSpPr/>
          <p:nvPr/>
        </p:nvSpPr>
        <p:spPr>
          <a:xfrm>
            <a:off x="3239852" y="2975616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Τομεάρχης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3241388" y="3789040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Προϊσταμένη</a:t>
            </a:r>
            <a:endParaRPr lang="el-GR" dirty="0"/>
          </a:p>
        </p:txBody>
      </p:sp>
      <p:sp>
        <p:nvSpPr>
          <p:cNvPr id="29" name="Rounded Rectangle 28"/>
          <p:cNvSpPr/>
          <p:nvPr/>
        </p:nvSpPr>
        <p:spPr>
          <a:xfrm>
            <a:off x="1892472" y="4644442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Νοσηλευτικό προσωπικό</a:t>
            </a:r>
            <a:endParaRPr lang="el-GR" dirty="0"/>
          </a:p>
        </p:txBody>
      </p:sp>
      <p:sp>
        <p:nvSpPr>
          <p:cNvPr id="30" name="Rounded Rectangle 29"/>
          <p:cNvSpPr/>
          <p:nvPr/>
        </p:nvSpPr>
        <p:spPr>
          <a:xfrm>
            <a:off x="4139952" y="5445224"/>
            <a:ext cx="2664296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Ασθενείς</a:t>
            </a:r>
            <a:endParaRPr lang="el-GR" dirty="0"/>
          </a:p>
        </p:txBody>
      </p:sp>
      <p:cxnSp>
        <p:nvCxnSpPr>
          <p:cNvPr id="32" name="Straight Arrow Connector 31"/>
          <p:cNvCxnSpPr>
            <a:stCxn id="29" idx="0"/>
            <a:endCxn id="27" idx="2"/>
          </p:cNvCxnSpPr>
          <p:nvPr/>
        </p:nvCxnSpPr>
        <p:spPr>
          <a:xfrm flipV="1">
            <a:off x="3224620" y="4329100"/>
            <a:ext cx="1348916" cy="3153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0"/>
            <a:endCxn id="27" idx="2"/>
          </p:cNvCxnSpPr>
          <p:nvPr/>
        </p:nvCxnSpPr>
        <p:spPr>
          <a:xfrm flipH="1" flipV="1">
            <a:off x="4573536" y="4329100"/>
            <a:ext cx="898564" cy="111612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0"/>
            <a:endCxn id="26" idx="2"/>
          </p:cNvCxnSpPr>
          <p:nvPr/>
        </p:nvCxnSpPr>
        <p:spPr>
          <a:xfrm flipH="1" flipV="1">
            <a:off x="4572000" y="3515676"/>
            <a:ext cx="1536" cy="2733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0"/>
            <a:endCxn id="25" idx="2"/>
          </p:cNvCxnSpPr>
          <p:nvPr/>
        </p:nvCxnSpPr>
        <p:spPr>
          <a:xfrm flipV="1">
            <a:off x="4572000" y="2724552"/>
            <a:ext cx="0" cy="251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0"/>
            <a:endCxn id="24" idx="2"/>
          </p:cNvCxnSpPr>
          <p:nvPr/>
        </p:nvCxnSpPr>
        <p:spPr>
          <a:xfrm flipH="1" flipV="1">
            <a:off x="4556768" y="1952836"/>
            <a:ext cx="15232" cy="23165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7524" y="6289848"/>
            <a:ext cx="34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Μπακάλης και </a:t>
            </a:r>
            <a:r>
              <a:rPr lang="el-GR" dirty="0" err="1" smtClean="0">
                <a:latin typeface="+mn-lt"/>
              </a:rPr>
              <a:t>Μπατσολάκη</a:t>
            </a:r>
            <a:r>
              <a:rPr lang="el-GR" dirty="0" smtClean="0">
                <a:latin typeface="+mn-lt"/>
              </a:rPr>
              <a:t>, 2006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25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Αρμοδιότητες Προϊσταμένης Νοσηλευτικού Τμήματος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Καταρτίζει </a:t>
            </a:r>
            <a:r>
              <a:rPr lang="el-GR" sz="2800" dirty="0"/>
              <a:t>προγράμματα εργασίας του νοσηλευτικού προσωπικού και είναι υπεύθυνη για τον καταμερισμό της εργασίας των νοσηλευτών.</a:t>
            </a:r>
          </a:p>
          <a:p>
            <a:r>
              <a:rPr lang="el-GR" sz="2800" dirty="0" smtClean="0"/>
              <a:t>Ελέγχει </a:t>
            </a:r>
            <a:r>
              <a:rPr lang="el-GR" sz="2800" dirty="0"/>
              <a:t>τις άδειες και τις απουσίες του προσωπικού.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854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Αρμοδιότητες Προϊσταμένης Νοσηλευτικού Τμήματος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 smtClean="0"/>
              <a:t>Έχει </a:t>
            </a:r>
            <a:r>
              <a:rPr lang="el-GR" dirty="0"/>
              <a:t>την ευθύνη για την παραγγελία του νοσηλευτικού υλικού και του αναλώσιμου υγειονομικού υλικού από το φαρμακείο.</a:t>
            </a:r>
          </a:p>
          <a:p>
            <a:r>
              <a:rPr lang="el-GR" dirty="0" smtClean="0"/>
              <a:t>Συντονίζει </a:t>
            </a:r>
            <a:r>
              <a:rPr lang="el-GR" dirty="0"/>
              <a:t>την πρακτική άσκηση των σπουδαστών που πραγματοποιείται στο τμήμα της.</a:t>
            </a:r>
          </a:p>
          <a:p>
            <a:r>
              <a:rPr lang="el-GR" dirty="0" smtClean="0"/>
              <a:t>Συντονίζει </a:t>
            </a:r>
            <a:r>
              <a:rPr lang="el-GR" dirty="0"/>
              <a:t>τις μετακινήσεις των νοσηλευτών μεταξύ των τμημάτων σε περίπτωση απουσιών.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88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διοικητική ιεραρχία στα δημόσια νοσοκομεία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3761910" y="1135606"/>
            <a:ext cx="1620180" cy="421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Δ.Σ.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1890512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νοσηλευτικής υπηρεσίας </a:t>
            </a:r>
            <a:endParaRPr lang="el-GR" dirty="0"/>
          </a:p>
        </p:txBody>
      </p:sp>
      <p:sp>
        <p:nvSpPr>
          <p:cNvPr id="33" name="Rounded Rectangle 32"/>
          <p:cNvSpPr/>
          <p:nvPr/>
        </p:nvSpPr>
        <p:spPr>
          <a:xfrm>
            <a:off x="2623458" y="1890512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ιατρικής υπηρεσίας </a:t>
            </a:r>
            <a:endParaRPr lang="el-GR" dirty="0"/>
          </a:p>
        </p:txBody>
      </p:sp>
      <p:sp>
        <p:nvSpPr>
          <p:cNvPr id="34" name="Rounded Rectangle 33"/>
          <p:cNvSpPr/>
          <p:nvPr/>
        </p:nvSpPr>
        <p:spPr>
          <a:xfrm>
            <a:off x="4716016" y="1890512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διοικητικής υπηρεσίας </a:t>
            </a:r>
            <a:endParaRPr lang="el-GR" dirty="0"/>
          </a:p>
        </p:txBody>
      </p:sp>
      <p:sp>
        <p:nvSpPr>
          <p:cNvPr id="35" name="Rounded Rectangle 34"/>
          <p:cNvSpPr/>
          <p:nvPr/>
        </p:nvSpPr>
        <p:spPr>
          <a:xfrm>
            <a:off x="6840008" y="1890512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τεχνικής υπηρεσίας </a:t>
            </a:r>
            <a:endParaRPr lang="el-GR" dirty="0"/>
          </a:p>
        </p:txBody>
      </p:sp>
      <p:sp>
        <p:nvSpPr>
          <p:cNvPr id="36" name="Rounded Rectangle 35"/>
          <p:cNvSpPr/>
          <p:nvPr/>
        </p:nvSpPr>
        <p:spPr>
          <a:xfrm>
            <a:off x="539552" y="3321456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Τομεάρχης νοσηλευτικού τομέα</a:t>
            </a:r>
            <a:endParaRPr lang="el-GR" dirty="0"/>
          </a:p>
        </p:txBody>
      </p:sp>
      <p:sp>
        <p:nvSpPr>
          <p:cNvPr id="37" name="Rounded Rectangle 36"/>
          <p:cNvSpPr/>
          <p:nvPr/>
        </p:nvSpPr>
        <p:spPr>
          <a:xfrm>
            <a:off x="539552" y="4725144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Προϊστάμενος τμήματος </a:t>
            </a:r>
            <a:endParaRPr lang="el-GR" dirty="0"/>
          </a:p>
        </p:txBody>
      </p:sp>
      <p:sp>
        <p:nvSpPr>
          <p:cNvPr id="38" name="Rounded Rectangle 37"/>
          <p:cNvSpPr/>
          <p:nvPr/>
        </p:nvSpPr>
        <p:spPr>
          <a:xfrm>
            <a:off x="542624" y="5797152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Νοσηλευτικό προσωπικό</a:t>
            </a:r>
            <a:endParaRPr lang="el-GR" dirty="0"/>
          </a:p>
        </p:txBody>
      </p:sp>
      <p:sp>
        <p:nvSpPr>
          <p:cNvPr id="39" name="Rounded Rectangle 38"/>
          <p:cNvSpPr/>
          <p:nvPr/>
        </p:nvSpPr>
        <p:spPr>
          <a:xfrm>
            <a:off x="2623458" y="3321456"/>
            <a:ext cx="1791016" cy="952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ιατρικού τομέα</a:t>
            </a:r>
            <a:endParaRPr lang="el-GR" dirty="0"/>
          </a:p>
        </p:txBody>
      </p:sp>
      <p:sp>
        <p:nvSpPr>
          <p:cNvPr id="40" name="Rounded Rectangle 39"/>
          <p:cNvSpPr/>
          <p:nvPr/>
        </p:nvSpPr>
        <p:spPr>
          <a:xfrm>
            <a:off x="2623458" y="4725144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Διευθυντής κλινικής</a:t>
            </a:r>
            <a:endParaRPr lang="el-GR" dirty="0"/>
          </a:p>
        </p:txBody>
      </p:sp>
      <p:sp>
        <p:nvSpPr>
          <p:cNvPr id="41" name="Rounded Rectangle 40"/>
          <p:cNvSpPr/>
          <p:nvPr/>
        </p:nvSpPr>
        <p:spPr>
          <a:xfrm>
            <a:off x="2626530" y="5797152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Ιατρικό προσωπικό</a:t>
            </a:r>
            <a:endParaRPr lang="el-GR" dirty="0"/>
          </a:p>
        </p:txBody>
      </p:sp>
      <p:sp>
        <p:nvSpPr>
          <p:cNvPr id="42" name="Rounded Rectangle 41"/>
          <p:cNvSpPr/>
          <p:nvPr/>
        </p:nvSpPr>
        <p:spPr>
          <a:xfrm>
            <a:off x="4750696" y="3174304"/>
            <a:ext cx="860828" cy="21989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Υποδιευθυντής διοικητικού τομέα</a:t>
            </a:r>
            <a:endParaRPr lang="el-GR" dirty="0"/>
          </a:p>
        </p:txBody>
      </p:sp>
      <p:sp>
        <p:nvSpPr>
          <p:cNvPr id="43" name="Rounded Rectangle 42"/>
          <p:cNvSpPr/>
          <p:nvPr/>
        </p:nvSpPr>
        <p:spPr>
          <a:xfrm>
            <a:off x="5702474" y="3174304"/>
            <a:ext cx="860828" cy="21989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Υποδιευθυντής οικονομικού</a:t>
            </a:r>
            <a:endParaRPr lang="el-GR" dirty="0"/>
          </a:p>
        </p:txBody>
      </p:sp>
      <p:sp>
        <p:nvSpPr>
          <p:cNvPr id="45" name="Rounded Rectangle 44"/>
          <p:cNvSpPr/>
          <p:nvPr/>
        </p:nvSpPr>
        <p:spPr>
          <a:xfrm>
            <a:off x="6840008" y="3174304"/>
            <a:ext cx="860828" cy="21989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Προϊστάμενος Βιοϊατρικής τεχνολογίας</a:t>
            </a:r>
            <a:endParaRPr lang="el-GR" dirty="0"/>
          </a:p>
        </p:txBody>
      </p:sp>
      <p:sp>
        <p:nvSpPr>
          <p:cNvPr id="46" name="Rounded Rectangle 45"/>
          <p:cNvSpPr/>
          <p:nvPr/>
        </p:nvSpPr>
        <p:spPr>
          <a:xfrm>
            <a:off x="7791786" y="3174304"/>
            <a:ext cx="860828" cy="21989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Προϊστάμενος τεχνικού τομέα </a:t>
            </a:r>
            <a:endParaRPr lang="el-GR" dirty="0"/>
          </a:p>
        </p:txBody>
      </p:sp>
      <p:sp>
        <p:nvSpPr>
          <p:cNvPr id="47" name="Rounded Rectangle 46"/>
          <p:cNvSpPr/>
          <p:nvPr/>
        </p:nvSpPr>
        <p:spPr>
          <a:xfrm>
            <a:off x="4756114" y="5797152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Διοικητικό προσωπικό</a:t>
            </a:r>
            <a:endParaRPr lang="el-GR" dirty="0"/>
          </a:p>
        </p:txBody>
      </p:sp>
      <p:sp>
        <p:nvSpPr>
          <p:cNvPr id="48" name="Rounded Rectangle 47"/>
          <p:cNvSpPr/>
          <p:nvPr/>
        </p:nvSpPr>
        <p:spPr>
          <a:xfrm>
            <a:off x="6805328" y="5797152"/>
            <a:ext cx="17910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Τεχνικό προσωπικό</a:t>
            </a:r>
            <a:endParaRPr lang="el-GR" dirty="0"/>
          </a:p>
        </p:txBody>
      </p:sp>
      <p:cxnSp>
        <p:nvCxnSpPr>
          <p:cNvPr id="50" name="Elbow Connector 49"/>
          <p:cNvCxnSpPr>
            <a:stCxn id="5" idx="2"/>
            <a:endCxn id="6" idx="0"/>
          </p:cNvCxnSpPr>
          <p:nvPr/>
        </p:nvCxnSpPr>
        <p:spPr>
          <a:xfrm rot="5400000">
            <a:off x="2836670" y="155182"/>
            <a:ext cx="333720" cy="31369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" idx="2"/>
            <a:endCxn id="33" idx="0"/>
          </p:cNvCxnSpPr>
          <p:nvPr/>
        </p:nvCxnSpPr>
        <p:spPr>
          <a:xfrm rot="5400000">
            <a:off x="3878623" y="1197135"/>
            <a:ext cx="333720" cy="105303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5" idx="2"/>
            <a:endCxn id="34" idx="0"/>
          </p:cNvCxnSpPr>
          <p:nvPr/>
        </p:nvCxnSpPr>
        <p:spPr>
          <a:xfrm rot="16200000" flipH="1">
            <a:off x="4924902" y="1203890"/>
            <a:ext cx="333720" cy="10395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" idx="2"/>
            <a:endCxn id="35" idx="0"/>
          </p:cNvCxnSpPr>
          <p:nvPr/>
        </p:nvCxnSpPr>
        <p:spPr>
          <a:xfrm rot="16200000" flipH="1">
            <a:off x="5986898" y="141894"/>
            <a:ext cx="333720" cy="31635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2"/>
            <a:endCxn id="36" idx="0"/>
          </p:cNvCxnSpPr>
          <p:nvPr/>
        </p:nvCxnSpPr>
        <p:spPr>
          <a:xfrm>
            <a:off x="1435060" y="2842816"/>
            <a:ext cx="0" cy="47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Straight Arrow Connector 59"/>
          <p:cNvCxnSpPr>
            <a:stCxn id="36" idx="2"/>
            <a:endCxn id="37" idx="0"/>
          </p:cNvCxnSpPr>
          <p:nvPr/>
        </p:nvCxnSpPr>
        <p:spPr>
          <a:xfrm>
            <a:off x="1435060" y="4273760"/>
            <a:ext cx="0" cy="45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Straight Arrow Connector 61"/>
          <p:cNvCxnSpPr>
            <a:stCxn id="37" idx="2"/>
            <a:endCxn id="38" idx="0"/>
          </p:cNvCxnSpPr>
          <p:nvPr/>
        </p:nvCxnSpPr>
        <p:spPr>
          <a:xfrm>
            <a:off x="1435060" y="5373216"/>
            <a:ext cx="3072" cy="42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Straight Arrow Connector 63"/>
          <p:cNvCxnSpPr>
            <a:stCxn id="33" idx="2"/>
            <a:endCxn id="39" idx="0"/>
          </p:cNvCxnSpPr>
          <p:nvPr/>
        </p:nvCxnSpPr>
        <p:spPr>
          <a:xfrm>
            <a:off x="3518966" y="2842816"/>
            <a:ext cx="0" cy="47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6" name="Straight Arrow Connector 65"/>
          <p:cNvCxnSpPr>
            <a:stCxn id="39" idx="2"/>
            <a:endCxn id="40" idx="0"/>
          </p:cNvCxnSpPr>
          <p:nvPr/>
        </p:nvCxnSpPr>
        <p:spPr>
          <a:xfrm>
            <a:off x="3518966" y="4273760"/>
            <a:ext cx="0" cy="45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8" name="Straight Arrow Connector 67"/>
          <p:cNvCxnSpPr>
            <a:stCxn id="40" idx="2"/>
            <a:endCxn id="41" idx="0"/>
          </p:cNvCxnSpPr>
          <p:nvPr/>
        </p:nvCxnSpPr>
        <p:spPr>
          <a:xfrm>
            <a:off x="3518966" y="5373216"/>
            <a:ext cx="3072" cy="42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0" name="Elbow Connector 69"/>
          <p:cNvCxnSpPr>
            <a:stCxn id="34" idx="2"/>
            <a:endCxn id="42" idx="0"/>
          </p:cNvCxnSpPr>
          <p:nvPr/>
        </p:nvCxnSpPr>
        <p:spPr>
          <a:xfrm rot="5400000">
            <a:off x="5230573" y="2793353"/>
            <a:ext cx="331488" cy="43041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2" name="Elbow Connector 71"/>
          <p:cNvCxnSpPr>
            <a:stCxn id="34" idx="2"/>
            <a:endCxn id="43" idx="0"/>
          </p:cNvCxnSpPr>
          <p:nvPr/>
        </p:nvCxnSpPr>
        <p:spPr>
          <a:xfrm rot="16200000" flipH="1">
            <a:off x="5706462" y="2747878"/>
            <a:ext cx="331488" cy="52136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4" name="Elbow Connector 73"/>
          <p:cNvCxnSpPr>
            <a:stCxn id="35" idx="2"/>
            <a:endCxn id="45" idx="0"/>
          </p:cNvCxnSpPr>
          <p:nvPr/>
        </p:nvCxnSpPr>
        <p:spPr>
          <a:xfrm rot="5400000">
            <a:off x="7337225" y="2776013"/>
            <a:ext cx="331488" cy="46509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6" name="Elbow Connector 75"/>
          <p:cNvCxnSpPr>
            <a:stCxn id="35" idx="2"/>
            <a:endCxn id="46" idx="0"/>
          </p:cNvCxnSpPr>
          <p:nvPr/>
        </p:nvCxnSpPr>
        <p:spPr>
          <a:xfrm rot="16200000" flipH="1">
            <a:off x="7813114" y="2765218"/>
            <a:ext cx="331488" cy="48668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651622" y="5373216"/>
            <a:ext cx="3072" cy="42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744280" y="5373216"/>
            <a:ext cx="3072" cy="42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9" name="TextBox 78"/>
          <p:cNvSpPr txBox="1"/>
          <p:nvPr/>
        </p:nvSpPr>
        <p:spPr>
          <a:xfrm>
            <a:off x="467544" y="6488668"/>
            <a:ext cx="34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Μπακάλης και </a:t>
            </a:r>
            <a:r>
              <a:rPr lang="el-GR" dirty="0" err="1" smtClean="0">
                <a:latin typeface="+mn-lt"/>
              </a:rPr>
              <a:t>Μπατσολάκη</a:t>
            </a:r>
            <a:r>
              <a:rPr lang="el-GR" dirty="0" smtClean="0">
                <a:latin typeface="+mn-lt"/>
              </a:rPr>
              <a:t>, 2006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2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Προγράμματα συνεχιζόμενης εκπαίδευσης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320480"/>
          </a:xfrm>
        </p:spPr>
        <p:txBody>
          <a:bodyPr/>
          <a:lstStyle/>
          <a:p>
            <a:r>
              <a:rPr lang="el-GR" dirty="0" smtClean="0"/>
              <a:t>Νοσηλευτικές </a:t>
            </a:r>
            <a:r>
              <a:rPr lang="el-GR" dirty="0"/>
              <a:t>Ειδικότητες</a:t>
            </a:r>
          </a:p>
          <a:p>
            <a:r>
              <a:rPr lang="el-GR" dirty="0" smtClean="0"/>
              <a:t>Νοσηλευτικές </a:t>
            </a:r>
            <a:r>
              <a:rPr lang="el-GR" dirty="0"/>
              <a:t>Εξειδικεύσεις</a:t>
            </a:r>
          </a:p>
          <a:p>
            <a:r>
              <a:rPr lang="el-GR" dirty="0" smtClean="0"/>
              <a:t>Μεταπτυχιακά </a:t>
            </a:r>
            <a:r>
              <a:rPr lang="el-GR" dirty="0"/>
              <a:t>προγράμματα </a:t>
            </a:r>
            <a:r>
              <a:rPr lang="el-GR" dirty="0" smtClean="0"/>
              <a:t>σπουδών (Μ.Π.Σ</a:t>
            </a:r>
            <a:r>
              <a:rPr lang="el-GR" dirty="0"/>
              <a:t>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2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εισαγωγής στο Νοσοκομείο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Τακτική </a:t>
            </a:r>
            <a:r>
              <a:rPr lang="el-GR" dirty="0" smtClean="0"/>
              <a:t>προγραμματισμένη εισαγωγή</a:t>
            </a:r>
            <a:endParaRPr lang="el-GR" dirty="0"/>
          </a:p>
          <a:p>
            <a:r>
              <a:rPr lang="el-GR" b="1" dirty="0" smtClean="0">
                <a:solidFill>
                  <a:srgbClr val="820000"/>
                </a:solidFill>
              </a:rPr>
              <a:t>Έκτακτη</a:t>
            </a:r>
            <a:r>
              <a:rPr lang="el-GR" dirty="0" smtClean="0"/>
              <a:t> </a:t>
            </a:r>
            <a:r>
              <a:rPr lang="el-GR" dirty="0"/>
              <a:t>εισαγωγή κατά τις ημέρες εφημερίας των Νοσοκομείων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53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278048" y="1376772"/>
            <a:ext cx="22409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Χρηματοδότηση από φορολογία</a:t>
            </a:r>
            <a:endParaRPr lang="el-GR" dirty="0"/>
          </a:p>
        </p:txBody>
      </p:sp>
      <p:sp>
        <p:nvSpPr>
          <p:cNvPr id="59" name="Rounded Rectangle 58"/>
          <p:cNvSpPr/>
          <p:nvPr/>
        </p:nvSpPr>
        <p:spPr>
          <a:xfrm>
            <a:off x="3383120" y="1376772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ΕΣΥ</a:t>
            </a:r>
            <a:endParaRPr lang="el-GR" dirty="0"/>
          </a:p>
        </p:txBody>
      </p:sp>
      <p:sp>
        <p:nvSpPr>
          <p:cNvPr id="60" name="Rounded Rectangle 59"/>
          <p:cNvSpPr/>
          <p:nvPr/>
        </p:nvSpPr>
        <p:spPr>
          <a:xfrm>
            <a:off x="278048" y="4113076"/>
            <a:ext cx="2240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Πληθυσμός /Χρήστες (Ασθενείς)</a:t>
            </a:r>
            <a:endParaRPr lang="el-GR" dirty="0"/>
          </a:p>
        </p:txBody>
      </p:sp>
      <p:sp>
        <p:nvSpPr>
          <p:cNvPr id="61" name="Rounded Rectangle 60"/>
          <p:cNvSpPr/>
          <p:nvPr/>
        </p:nvSpPr>
        <p:spPr>
          <a:xfrm>
            <a:off x="3383120" y="3320988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Εξω</a:t>
            </a:r>
            <a:r>
              <a:rPr lang="el-GR" dirty="0" smtClean="0"/>
              <a:t> νοσοκομειακή περίθαλψη</a:t>
            </a:r>
            <a:endParaRPr lang="el-GR" dirty="0"/>
          </a:p>
        </p:txBody>
      </p:sp>
      <p:sp>
        <p:nvSpPr>
          <p:cNvPr id="62" name="Rounded Rectangle 61"/>
          <p:cNvSpPr/>
          <p:nvPr/>
        </p:nvSpPr>
        <p:spPr>
          <a:xfrm>
            <a:off x="3383120" y="5193196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Νοσοκομειακή περίθαλψη</a:t>
            </a:r>
            <a:endParaRPr lang="el-GR" dirty="0"/>
          </a:p>
        </p:txBody>
      </p:sp>
      <p:sp>
        <p:nvSpPr>
          <p:cNvPr id="63" name="Oval 62"/>
          <p:cNvSpPr/>
          <p:nvPr/>
        </p:nvSpPr>
        <p:spPr>
          <a:xfrm>
            <a:off x="6335448" y="4113076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Φαρμακευτική περίθαλψη</a:t>
            </a:r>
            <a:endParaRPr lang="el-GR" dirty="0"/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λειτουργία του ΕΣΥ</a:t>
            </a:r>
            <a:endParaRPr lang="el-GR" dirty="0"/>
          </a:p>
        </p:txBody>
      </p:sp>
      <p:sp>
        <p:nvSpPr>
          <p:cNvPr id="66" name="TextBox 65"/>
          <p:cNvSpPr txBox="1"/>
          <p:nvPr/>
        </p:nvSpPr>
        <p:spPr>
          <a:xfrm>
            <a:off x="345748" y="6165304"/>
            <a:ext cx="21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+mn-lt"/>
              </a:rPr>
              <a:t>Υφαντόπουλος</a:t>
            </a:r>
            <a:r>
              <a:rPr lang="el-GR" dirty="0" smtClean="0">
                <a:latin typeface="+mn-lt"/>
              </a:rPr>
              <a:t> 2006</a:t>
            </a:r>
            <a:endParaRPr lang="el-GR" dirty="0">
              <a:latin typeface="+mn-lt"/>
            </a:endParaRPr>
          </a:p>
        </p:txBody>
      </p:sp>
      <p:cxnSp>
        <p:nvCxnSpPr>
          <p:cNvPr id="68" name="Straight Arrow Connector 67"/>
          <p:cNvCxnSpPr>
            <a:stCxn id="58" idx="3"/>
            <a:endCxn id="59" idx="1"/>
          </p:cNvCxnSpPr>
          <p:nvPr/>
        </p:nvCxnSpPr>
        <p:spPr>
          <a:xfrm>
            <a:off x="2519024" y="17728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1"/>
            <a:endCxn id="60" idx="3"/>
          </p:cNvCxnSpPr>
          <p:nvPr/>
        </p:nvCxnSpPr>
        <p:spPr>
          <a:xfrm flipH="1">
            <a:off x="2519024" y="3717032"/>
            <a:ext cx="864096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2"/>
            <a:endCxn id="60" idx="3"/>
          </p:cNvCxnSpPr>
          <p:nvPr/>
        </p:nvCxnSpPr>
        <p:spPr>
          <a:xfrm flipH="1">
            <a:off x="2519024" y="4761148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1"/>
            <a:endCxn id="60" idx="3"/>
          </p:cNvCxnSpPr>
          <p:nvPr/>
        </p:nvCxnSpPr>
        <p:spPr>
          <a:xfrm flipH="1" flipV="1">
            <a:off x="2519024" y="4761148"/>
            <a:ext cx="86409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8" idx="2"/>
          </p:cNvCxnSpPr>
          <p:nvPr/>
        </p:nvCxnSpPr>
        <p:spPr>
          <a:xfrm>
            <a:off x="1398536" y="216886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9" idx="3"/>
            <a:endCxn id="62" idx="3"/>
          </p:cNvCxnSpPr>
          <p:nvPr/>
        </p:nvCxnSpPr>
        <p:spPr>
          <a:xfrm>
            <a:off x="5615368" y="1772816"/>
            <a:ext cx="12700" cy="3816424"/>
          </a:xfrm>
          <a:prstGeom prst="bentConnector3">
            <a:avLst>
              <a:gd name="adj1" fmla="val 24456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1" idx="3"/>
          </p:cNvCxnSpPr>
          <p:nvPr/>
        </p:nvCxnSpPr>
        <p:spPr>
          <a:xfrm flipH="1">
            <a:off x="5615368" y="3717032"/>
            <a:ext cx="31852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3" idx="2"/>
            <a:endCxn id="61" idx="2"/>
          </p:cNvCxnSpPr>
          <p:nvPr/>
        </p:nvCxnSpPr>
        <p:spPr>
          <a:xfrm flipH="1" flipV="1">
            <a:off x="4499244" y="4113076"/>
            <a:ext cx="18362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3" idx="2"/>
            <a:endCxn id="62" idx="0"/>
          </p:cNvCxnSpPr>
          <p:nvPr/>
        </p:nvCxnSpPr>
        <p:spPr>
          <a:xfrm flipH="1">
            <a:off x="4499244" y="4761148"/>
            <a:ext cx="18362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1" idx="2"/>
          </p:cNvCxnSpPr>
          <p:nvPr/>
        </p:nvCxnSpPr>
        <p:spPr>
          <a:xfrm>
            <a:off x="4499244" y="411307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2" idx="0"/>
          </p:cNvCxnSpPr>
          <p:nvPr/>
        </p:nvCxnSpPr>
        <p:spPr>
          <a:xfrm flipV="1">
            <a:off x="4499244" y="47611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902912" y="4161664"/>
            <a:ext cx="122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Υπηρεσίες υγείας</a:t>
            </a:r>
            <a:endParaRPr lang="el-GR" dirty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89788" y="4423756"/>
            <a:ext cx="15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Παραπομπή</a:t>
            </a:r>
            <a:endParaRPr lang="el-GR" dirty="0"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22004" y="3347700"/>
            <a:ext cx="15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Μισθοί</a:t>
            </a:r>
            <a:endParaRPr lang="el-GR" dirty="0"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98784" y="5621772"/>
            <a:ext cx="17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Προϋπολογισμός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9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Οργανόγραμμα διαδικασίας τακτικής εισαγωγής ασθενούς στο Νοσοκομείο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3217968" y="1295832"/>
            <a:ext cx="2727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Γραμματεία εξωτερικών ιατρείων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3217968" y="2276872"/>
            <a:ext cx="2727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Ιατρική επίσκεψη και κλινικός έλεγχος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9304" y="17728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Προκαθορισμένο ραντεβού</a:t>
            </a:r>
            <a:endParaRPr lang="el-GR" b="1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24128" y="3212976"/>
            <a:ext cx="2727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Εργαστηριακός και </a:t>
            </a:r>
            <a:r>
              <a:rPr lang="el-GR" dirty="0" err="1" smtClean="0"/>
              <a:t>παρακλινικός</a:t>
            </a:r>
            <a:r>
              <a:rPr lang="el-GR" dirty="0" smtClean="0"/>
              <a:t> έλεγχος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1403648" y="3212976"/>
            <a:ext cx="193503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Πιθανή διάγνωση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449304" y="4227160"/>
            <a:ext cx="1746432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χωρίς περαιτέρω ενέργειες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2609544" y="4227160"/>
            <a:ext cx="1746432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με φαρμακευτική αγωγή</a:t>
            </a:r>
            <a:endParaRPr lang="el-GR" dirty="0"/>
          </a:p>
        </p:txBody>
      </p:sp>
      <p:sp>
        <p:nvSpPr>
          <p:cNvPr id="12" name="Rounded Rectangle 11"/>
          <p:cNvSpPr/>
          <p:nvPr/>
        </p:nvSpPr>
        <p:spPr>
          <a:xfrm>
            <a:off x="1403648" y="5517232"/>
            <a:ext cx="193503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Ενέργειες σε νέο ραντεβού</a:t>
            </a:r>
            <a:endParaRPr lang="el-GR" dirty="0"/>
          </a:p>
        </p:txBody>
      </p:sp>
      <p:sp>
        <p:nvSpPr>
          <p:cNvPr id="13" name="Rounded Rectangle 12"/>
          <p:cNvSpPr/>
          <p:nvPr/>
        </p:nvSpPr>
        <p:spPr>
          <a:xfrm>
            <a:off x="6120172" y="4174576"/>
            <a:ext cx="1935032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Πιθανή διάγνωση</a:t>
            </a:r>
            <a:endParaRPr lang="el-GR" dirty="0"/>
          </a:p>
        </p:txBody>
      </p:sp>
      <p:sp>
        <p:nvSpPr>
          <p:cNvPr id="14" name="Rounded Rectangle 13"/>
          <p:cNvSpPr/>
          <p:nvPr/>
        </p:nvSpPr>
        <p:spPr>
          <a:xfrm>
            <a:off x="7559824" y="5010996"/>
            <a:ext cx="1584176" cy="8419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χωρίς περαιτέρω ενέργειες</a:t>
            </a:r>
            <a:endParaRPr lang="el-GR" dirty="0"/>
          </a:p>
        </p:txBody>
      </p:sp>
      <p:sp>
        <p:nvSpPr>
          <p:cNvPr id="15" name="Rounded Rectangle 14"/>
          <p:cNvSpPr/>
          <p:nvPr/>
        </p:nvSpPr>
        <p:spPr>
          <a:xfrm>
            <a:off x="6551712" y="5992344"/>
            <a:ext cx="1800200" cy="7899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με φαρμακευτική αγωγή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5277568" y="5992344"/>
            <a:ext cx="1229464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Εισαγωγή άμεση</a:t>
            </a:r>
            <a:endParaRPr lang="el-GR" dirty="0"/>
          </a:p>
        </p:txBody>
      </p:sp>
      <p:sp>
        <p:nvSpPr>
          <p:cNvPr id="17" name="Rounded Rectangle 16"/>
          <p:cNvSpPr/>
          <p:nvPr/>
        </p:nvSpPr>
        <p:spPr>
          <a:xfrm>
            <a:off x="4788024" y="5010996"/>
            <a:ext cx="1332148" cy="8419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Εισαγωγή / νέο ραντεβού</a:t>
            </a:r>
            <a:endParaRPr lang="el-GR" dirty="0"/>
          </a:p>
        </p:txBody>
      </p: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4581528" y="1943904"/>
            <a:ext cx="0" cy="332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9" idx="0"/>
          </p:cNvCxnSpPr>
          <p:nvPr/>
        </p:nvCxnSpPr>
        <p:spPr>
          <a:xfrm rot="5400000">
            <a:off x="3332330" y="1963778"/>
            <a:ext cx="288032" cy="22103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8" idx="0"/>
          </p:cNvCxnSpPr>
          <p:nvPr/>
        </p:nvCxnSpPr>
        <p:spPr>
          <a:xfrm rot="16200000" flipH="1">
            <a:off x="5690592" y="1815880"/>
            <a:ext cx="288032" cy="25061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2"/>
            <a:endCxn id="10" idx="0"/>
          </p:cNvCxnSpPr>
          <p:nvPr/>
        </p:nvCxnSpPr>
        <p:spPr>
          <a:xfrm rot="5400000">
            <a:off x="1663786" y="3519782"/>
            <a:ext cx="366112" cy="10486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2"/>
            <a:endCxn id="11" idx="0"/>
          </p:cNvCxnSpPr>
          <p:nvPr/>
        </p:nvCxnSpPr>
        <p:spPr>
          <a:xfrm rot="16200000" flipH="1">
            <a:off x="2743906" y="3488306"/>
            <a:ext cx="366112" cy="11115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  <a:endCxn id="12" idx="0"/>
          </p:cNvCxnSpPr>
          <p:nvPr/>
        </p:nvCxnSpPr>
        <p:spPr>
          <a:xfrm>
            <a:off x="2371164" y="3861048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13" idx="0"/>
          </p:cNvCxnSpPr>
          <p:nvPr/>
        </p:nvCxnSpPr>
        <p:spPr>
          <a:xfrm>
            <a:off x="7087688" y="3861048"/>
            <a:ext cx="0" cy="313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3" idx="2"/>
            <a:endCxn id="17" idx="0"/>
          </p:cNvCxnSpPr>
          <p:nvPr/>
        </p:nvCxnSpPr>
        <p:spPr>
          <a:xfrm rot="5400000">
            <a:off x="6176719" y="4100027"/>
            <a:ext cx="188348" cy="163359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3" idx="2"/>
            <a:endCxn id="14" idx="0"/>
          </p:cNvCxnSpPr>
          <p:nvPr/>
        </p:nvCxnSpPr>
        <p:spPr>
          <a:xfrm rot="16200000" flipH="1">
            <a:off x="7625626" y="4284710"/>
            <a:ext cx="188348" cy="12642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3" idx="2"/>
            <a:endCxn id="16" idx="0"/>
          </p:cNvCxnSpPr>
          <p:nvPr/>
        </p:nvCxnSpPr>
        <p:spPr>
          <a:xfrm rot="5400000">
            <a:off x="5905146" y="4809802"/>
            <a:ext cx="1169696" cy="1195388"/>
          </a:xfrm>
          <a:prstGeom prst="bentConnector3">
            <a:avLst>
              <a:gd name="adj1" fmla="val 906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3" idx="2"/>
            <a:endCxn id="15" idx="0"/>
          </p:cNvCxnSpPr>
          <p:nvPr/>
        </p:nvCxnSpPr>
        <p:spPr>
          <a:xfrm rot="16200000" flipH="1">
            <a:off x="6684902" y="5225434"/>
            <a:ext cx="1169696" cy="364124"/>
          </a:xfrm>
          <a:prstGeom prst="bentConnector3">
            <a:avLst>
              <a:gd name="adj1" fmla="val 906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7544" y="6488668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Γούλα, 2007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4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923" y="832103"/>
            <a:ext cx="18287" cy="2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Οργανόγραμμα διαδικασίας τακτικής εισαγωγής ασθενούς στο Νοσοκομείο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304" y="17728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Έκτακτο περιστατικό</a:t>
            </a:r>
            <a:endParaRPr lang="el-GR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488668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Γούλα, 2007</a:t>
            </a:r>
            <a:endParaRPr lang="el-GR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7968" y="1295832"/>
            <a:ext cx="2727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Τμήμα Επειγόντων Περιστατικών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3217968" y="2191528"/>
            <a:ext cx="2727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Ιατρική επίσκεψη και κλινικός έλεγχος</a:t>
            </a:r>
            <a:endParaRPr lang="el-GR" dirty="0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>
            <a:off x="4581528" y="1943904"/>
            <a:ext cx="0" cy="247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217968" y="3092012"/>
            <a:ext cx="2727120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Άμεση ιατρική βοήθεια</a:t>
            </a:r>
            <a:endParaRPr lang="el-GR" dirty="0"/>
          </a:p>
        </p:txBody>
      </p:sp>
      <p:sp>
        <p:nvSpPr>
          <p:cNvPr id="13" name="Rounded Rectangle 12"/>
          <p:cNvSpPr/>
          <p:nvPr/>
        </p:nvSpPr>
        <p:spPr>
          <a:xfrm>
            <a:off x="3227872" y="3674552"/>
            <a:ext cx="2727120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Πιθανή διάγνωση</a:t>
            </a:r>
            <a:endParaRPr lang="el-GR" dirty="0"/>
          </a:p>
        </p:txBody>
      </p:sp>
      <p:cxnSp>
        <p:nvCxnSpPr>
          <p:cNvPr id="15" name="Straight Arrow Connector 14"/>
          <p:cNvCxnSpPr>
            <a:stCxn id="10" idx="2"/>
            <a:endCxn id="12" idx="0"/>
          </p:cNvCxnSpPr>
          <p:nvPr/>
        </p:nvCxnSpPr>
        <p:spPr>
          <a:xfrm>
            <a:off x="4581528" y="2839600"/>
            <a:ext cx="0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3" idx="0"/>
          </p:cNvCxnSpPr>
          <p:nvPr/>
        </p:nvCxnSpPr>
        <p:spPr>
          <a:xfrm>
            <a:off x="4581528" y="3416048"/>
            <a:ext cx="9904" cy="258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228184" y="5874804"/>
            <a:ext cx="1089176" cy="7719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</a:t>
            </a:r>
            <a:endParaRPr lang="el-GR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7427184" y="5874804"/>
            <a:ext cx="1593232" cy="7719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Έξοδος χωρίς περαιτέρω ενέργειες</a:t>
            </a:r>
            <a:endParaRPr lang="el-GR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228184" y="3673572"/>
            <a:ext cx="2799128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Εργαστηριακός και </a:t>
            </a:r>
            <a:r>
              <a:rPr lang="el-GR" dirty="0" err="1" smtClean="0"/>
              <a:t>παρακλινικός</a:t>
            </a:r>
            <a:r>
              <a:rPr lang="el-GR" dirty="0" smtClean="0"/>
              <a:t> έλεγχος</a:t>
            </a:r>
            <a:endParaRPr lang="el-GR" dirty="0"/>
          </a:p>
        </p:txBody>
      </p:sp>
      <p:sp>
        <p:nvSpPr>
          <p:cNvPr id="22" name="Rounded Rectangle 21"/>
          <p:cNvSpPr/>
          <p:nvPr/>
        </p:nvSpPr>
        <p:spPr>
          <a:xfrm>
            <a:off x="6228184" y="4509120"/>
            <a:ext cx="2799128" cy="3240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Γνωμάτευση γιατρού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6228184" y="5013176"/>
            <a:ext cx="2799128" cy="5612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με φαρμακευτική αγωγή</a:t>
            </a:r>
            <a:endParaRPr lang="el-GR" dirty="0"/>
          </a:p>
        </p:txBody>
      </p:sp>
      <p:sp>
        <p:nvSpPr>
          <p:cNvPr id="29" name="Rounded Rectangle 28"/>
          <p:cNvSpPr/>
          <p:nvPr/>
        </p:nvSpPr>
        <p:spPr>
          <a:xfrm>
            <a:off x="4046844" y="4447158"/>
            <a:ext cx="1089176" cy="7719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</a:t>
            </a:r>
            <a:endParaRPr lang="el-GR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553210" y="2868032"/>
            <a:ext cx="1772830" cy="7719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Έξοδος χωρίς περαιτέρω ενέργειες</a:t>
            </a:r>
            <a:endParaRPr lang="el-GR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553210" y="4041012"/>
            <a:ext cx="1772830" cy="792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Έξοδος με φαρμακευτική αγωγή</a:t>
            </a:r>
            <a:endParaRPr lang="el-GR" dirty="0"/>
          </a:p>
        </p:txBody>
      </p:sp>
      <p:cxnSp>
        <p:nvCxnSpPr>
          <p:cNvPr id="33" name="Elbow Connector 32"/>
          <p:cNvCxnSpPr>
            <a:stCxn id="13" idx="1"/>
            <a:endCxn id="30" idx="3"/>
          </p:cNvCxnSpPr>
          <p:nvPr/>
        </p:nvCxnSpPr>
        <p:spPr>
          <a:xfrm rot="10800000">
            <a:off x="2326040" y="3254030"/>
            <a:ext cx="901832" cy="5825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3" idx="1"/>
            <a:endCxn id="31" idx="3"/>
          </p:cNvCxnSpPr>
          <p:nvPr/>
        </p:nvCxnSpPr>
        <p:spPr>
          <a:xfrm rot="10800000" flipV="1">
            <a:off x="2326040" y="3836570"/>
            <a:ext cx="901832" cy="6005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3" idx="3"/>
            <a:endCxn id="21" idx="1"/>
          </p:cNvCxnSpPr>
          <p:nvPr/>
        </p:nvCxnSpPr>
        <p:spPr>
          <a:xfrm>
            <a:off x="5954992" y="3836570"/>
            <a:ext cx="273192" cy="161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  <a:endCxn id="29" idx="0"/>
          </p:cNvCxnSpPr>
          <p:nvPr/>
        </p:nvCxnSpPr>
        <p:spPr>
          <a:xfrm>
            <a:off x="4591432" y="3998588"/>
            <a:ext cx="0" cy="448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2"/>
            <a:endCxn id="22" idx="0"/>
          </p:cNvCxnSpPr>
          <p:nvPr/>
        </p:nvCxnSpPr>
        <p:spPr>
          <a:xfrm>
            <a:off x="7627748" y="4321644"/>
            <a:ext cx="0" cy="187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2"/>
            <a:endCxn id="28" idx="0"/>
          </p:cNvCxnSpPr>
          <p:nvPr/>
        </p:nvCxnSpPr>
        <p:spPr>
          <a:xfrm>
            <a:off x="7627748" y="4833156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8" idx="2"/>
            <a:endCxn id="19" idx="0"/>
          </p:cNvCxnSpPr>
          <p:nvPr/>
        </p:nvCxnSpPr>
        <p:spPr>
          <a:xfrm rot="5400000">
            <a:off x="7050077" y="5297133"/>
            <a:ext cx="300366" cy="8549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8" idx="2"/>
            <a:endCxn id="20" idx="0"/>
          </p:cNvCxnSpPr>
          <p:nvPr/>
        </p:nvCxnSpPr>
        <p:spPr>
          <a:xfrm rot="16200000" flipH="1">
            <a:off x="7775591" y="5426595"/>
            <a:ext cx="300366" cy="5960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Μάρθα </a:t>
            </a:r>
            <a:r>
              <a:rPr lang="el-GR" sz="2000" dirty="0" err="1"/>
              <a:t>Κελέση</a:t>
            </a:r>
            <a:r>
              <a:rPr lang="el-GR" sz="2000" dirty="0"/>
              <a:t> 2014. Μάρθα </a:t>
            </a:r>
            <a:r>
              <a:rPr lang="el-GR" sz="2000" dirty="0" err="1"/>
              <a:t>Κελέση</a:t>
            </a:r>
            <a:r>
              <a:rPr lang="el-GR" sz="2000" dirty="0"/>
              <a:t>. «Εισαγωγή στη Νοσηλευτική Επιστήμη. Ενότητα 6: Εθνικό Σύστημα Υγείας (ΕΣΥ</a:t>
            </a:r>
            <a:r>
              <a:rPr lang="el-GR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Βασική </a:t>
            </a:r>
            <a:r>
              <a:rPr lang="el-GR" sz="2000" dirty="0" smtClean="0"/>
              <a:t>Νοσηλευτική, Θεωρία</a:t>
            </a:r>
            <a:r>
              <a:rPr lang="el-GR" sz="2000" dirty="0"/>
              <a:t>, Εκπαίδευση, </a:t>
            </a:r>
            <a:r>
              <a:rPr lang="el-GR" sz="2000" dirty="0" smtClean="0"/>
              <a:t>Εφαρμογή, Δ</a:t>
            </a:r>
            <a:r>
              <a:rPr lang="el-GR" sz="2000" dirty="0"/>
              <a:t>. </a:t>
            </a:r>
            <a:r>
              <a:rPr lang="el-GR" sz="2000" dirty="0" smtClean="0"/>
              <a:t>Παπαγεωργίου, </a:t>
            </a:r>
            <a:r>
              <a:rPr lang="el-GR" sz="2000" dirty="0"/>
              <a:t>Μ. </a:t>
            </a:r>
            <a:r>
              <a:rPr lang="el-GR" sz="2000" dirty="0" err="1" smtClean="0"/>
              <a:t>Κελέση</a:t>
            </a:r>
            <a:r>
              <a:rPr lang="el-GR" sz="2000" dirty="0" smtClean="0"/>
              <a:t>, </a:t>
            </a:r>
            <a:r>
              <a:rPr lang="el-GR" sz="2000" dirty="0"/>
              <a:t>Γ</a:t>
            </a:r>
            <a:r>
              <a:rPr lang="el-GR" sz="2000" dirty="0" smtClean="0"/>
              <a:t>. </a:t>
            </a:r>
            <a:r>
              <a:rPr lang="el-GR" sz="2000" dirty="0" err="1" smtClean="0"/>
              <a:t>Φασόη</a:t>
            </a:r>
            <a:r>
              <a:rPr lang="el-GR" sz="2000" dirty="0" smtClean="0"/>
              <a:t>, Κωνσταντάρας </a:t>
            </a:r>
            <a:r>
              <a:rPr lang="el-GR" sz="2000" dirty="0"/>
              <a:t>Ιατρικές Εκδόσεις</a:t>
            </a:r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φιλοσοφία αυτού του συστήματος υγείας ήταν ότι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 smtClean="0"/>
              <a:t>«</a:t>
            </a:r>
            <a:r>
              <a:rPr lang="el-GR" dirty="0"/>
              <a:t>το κόστος λειτουργίας του συστήματος θα μειωνόταν μακροχρόνια καθώς η κατάσταση της υγείας του πληθυσμού θα βελτιωνόταν διαρκώς και λιγότεροι πόροι θα διατίθεντο για την χρηματοδότηση του συστήματος».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7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εξέλιξη του ΕΣΥ από την ίδρυσή του μέχρι σήμερα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Τον </a:t>
            </a:r>
            <a:r>
              <a:rPr lang="el-GR" dirty="0"/>
              <a:t>Οκτώβριο του 1983, ψηφίστηκε στην Ελλάδα ο Νόμος 1397 «Περί Εθνικού Συστήματος Υγείας». Στο άρθρο 1 του Νόμου καταγράφεται ρητά ο δημόσιος χαρακτήρας του συστήματος υποστηρίζοντας ότι το κράτος έχει την ευθύνη για την παροχή υπηρεσιών υγείας ισότιμα σε όλους τους πολίτες ανεξάρτητα από την οικονομική, κοινωνική και επαγγελματική τους κατάσταση.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33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βασικοί άξονες του ΕΣΥ είναι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Αποκέντρωση</a:t>
            </a:r>
            <a:r>
              <a:rPr lang="el-GR" dirty="0"/>
              <a:t> του συστήματος υγείας με κατανομή των πόρων ανάλογα με τις γεωγραφικές ανάγκες.</a:t>
            </a:r>
          </a:p>
          <a:p>
            <a:r>
              <a:rPr lang="el-GR" b="1" dirty="0">
                <a:solidFill>
                  <a:srgbClr val="820000"/>
                </a:solidFill>
              </a:rPr>
              <a:t>Κοινωνικός έλεγχος </a:t>
            </a:r>
            <a:r>
              <a:rPr lang="el-GR" dirty="0"/>
              <a:t>του συστήματος. Η τοπική αυτοδιοίκηση και οι διάφορες συνδικαλιστικές και επιστημονικές οργανώσεις συμμετέχουν στον προγραμματισμό.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49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rgbClr val="820000"/>
                </a:solidFill>
              </a:rPr>
              <a:t>Λειτουργία </a:t>
            </a:r>
            <a:r>
              <a:rPr lang="el-GR" b="1" dirty="0">
                <a:solidFill>
                  <a:srgbClr val="820000"/>
                </a:solidFill>
              </a:rPr>
              <a:t>του ιατρού στο σύστημα. </a:t>
            </a:r>
            <a:endParaRPr lang="el-GR" b="1" dirty="0" smtClean="0">
              <a:solidFill>
                <a:srgbClr val="820000"/>
              </a:solidFill>
            </a:endParaRPr>
          </a:p>
          <a:p>
            <a:pPr marL="354013" indent="0">
              <a:buNone/>
              <a:tabLst>
                <a:tab pos="354013" algn="l"/>
              </a:tabLst>
            </a:pPr>
            <a:r>
              <a:rPr lang="el-GR" dirty="0" smtClean="0"/>
              <a:t>Ο </a:t>
            </a:r>
            <a:r>
              <a:rPr lang="el-GR" dirty="0"/>
              <a:t>ιατρός του εθνικού συστήματος υγείας, λειτουργεί με πλήρη και αποκλειστική απασχόληση στην πρωτοβάθμια, τη δευτεροβάθμια και την τριτοβάθμια περίθαλψη.</a:t>
            </a:r>
          </a:p>
          <a:p>
            <a:r>
              <a:rPr lang="el-GR" b="1" dirty="0">
                <a:solidFill>
                  <a:srgbClr val="820000"/>
                </a:solidFill>
              </a:rPr>
              <a:t>Ανάπτυξη της πρωτοβάθμιας περίθαλψης.</a:t>
            </a:r>
          </a:p>
          <a:p>
            <a:pPr marL="354013" indent="0">
              <a:buNone/>
              <a:tabLst>
                <a:tab pos="354013" algn="l"/>
              </a:tabLst>
            </a:pPr>
            <a:r>
              <a:rPr lang="el-GR" dirty="0"/>
              <a:t>Δημιουργήθηκαν 400 κέντρα υγείας, από τα οποία περίπου τα 200 κάλυψαν ανάγκες του αγροτικού πληθυσμού και τα υπόλοιπα τις ανάγκες του αστικού πληθυσμού.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6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r>
              <a:rPr lang="el-GR" dirty="0" smtClean="0"/>
              <a:t>Ενιαίο </a:t>
            </a:r>
            <a:r>
              <a:rPr lang="el-GR" dirty="0"/>
              <a:t>πλαίσιο ανάπτυξης και λειτουργίας των υπηρεσιών υγείας. Την κεντρική ευθύνη για τον σχεδιασμό των υπηρεσιών υγείας έχει το Υπουργείο Υγείας και Πρόνοιας.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περιφερειακός προγραμματισμός των πόρων υγείας γίνεται από τις 8-10 περιφέρειες, όπου υπάρχουν τα ανάλογα διοικητικά και ερευνητικά όργανα για την επίλυση των περιφερειακών προβλημάτων.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3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υγειονομική περίθαλψη στην Ελλάδα διακρίνεται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 smtClean="0"/>
              <a:t>Σε </a:t>
            </a:r>
            <a:r>
              <a:rPr lang="el-GR" dirty="0" err="1"/>
              <a:t>εξωνοσοκομειακή</a:t>
            </a:r>
            <a:r>
              <a:rPr lang="el-GR" dirty="0"/>
              <a:t> </a:t>
            </a:r>
            <a:r>
              <a:rPr lang="el-GR" dirty="0" smtClean="0"/>
              <a:t>και νοσοκομειακή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 err="1"/>
              <a:t>εξωνοσοκομειακή</a:t>
            </a:r>
            <a:r>
              <a:rPr lang="el-GR" dirty="0"/>
              <a:t> καλύπτει όλο το φάσμα των πρωτοβάθμιων υπηρεσιών υγείας. Οι υπηρεσίες που προσφέρονται από τα Κέντρα</a:t>
            </a:r>
          </a:p>
          <a:p>
            <a:r>
              <a:rPr lang="el-GR" dirty="0"/>
              <a:t>Υγείας, τα περιφερειακά ιατρεία και τα εξωτερικά ιατρεία των νοσοκομείων.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4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ca47735dee42874c76348de9c05b9e6ea485"/>
</p:tagLst>
</file>

<file path=ppt/theme/theme1.xml><?xml version="1.0" encoding="utf-8"?>
<a:theme xmlns:a="http://schemas.openxmlformats.org/drawingml/2006/main" name="exo-opistho_simeiomata">
  <a:themeElements>
    <a:clrScheme name="Custom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323</TotalTime>
  <Words>1616</Words>
  <Application>Microsoft Office PowerPoint</Application>
  <PresentationFormat>On-screen Show (4:3)</PresentationFormat>
  <Paragraphs>213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exo-opistho_simeiomata</vt:lpstr>
      <vt:lpstr>Εισαγωγή στη Νοσηλευτική Επιστήμη</vt:lpstr>
      <vt:lpstr>PowerPoint Presentation</vt:lpstr>
      <vt:lpstr>Η λειτουργία του ΕΣΥ</vt:lpstr>
      <vt:lpstr>Η φιλοσοφία αυτού του συστήματος υγείας ήταν ότι:</vt:lpstr>
      <vt:lpstr>Η εξέλιξη του ΕΣΥ από την ίδρυσή του μέχρι σήμερα </vt:lpstr>
      <vt:lpstr>Οι βασικοί άξονες του ΕΣΥ είναι:</vt:lpstr>
      <vt:lpstr>PowerPoint Presentation</vt:lpstr>
      <vt:lpstr>PowerPoint Presentation</vt:lpstr>
      <vt:lpstr>Η υγειονομική περίθαλψη στην Ελλάδα διακρίνεται:</vt:lpstr>
      <vt:lpstr>Μορφές υγειονομικής περίθαλψης</vt:lpstr>
      <vt:lpstr>Η υγεία ως συνολική αντίληψη περιλαμβάνει τέσσερις διακριτές έννοιες</vt:lpstr>
      <vt:lpstr>Η έννοια της φροντίδας υγείας καθορίζεται</vt:lpstr>
      <vt:lpstr>PowerPoint Presentation</vt:lpstr>
      <vt:lpstr>PowerPoint Presentation</vt:lpstr>
      <vt:lpstr>Τα νοσοκομεία του ΕΣΥ διακρίνονται σε:</vt:lpstr>
      <vt:lpstr>PowerPoint Presentation</vt:lpstr>
      <vt:lpstr>Η Νοσηλευτική Υπηρεσία</vt:lpstr>
      <vt:lpstr>Στόχοι</vt:lpstr>
      <vt:lpstr>Στόχοι</vt:lpstr>
      <vt:lpstr>Αρμοδιότητες Διευθυντή Νοσηλευτικής Υπηρεσίας</vt:lpstr>
      <vt:lpstr>Αρμοδιότητες Διευθυντή Νοσηλευτικής Υπηρεσίας</vt:lpstr>
      <vt:lpstr>Αρμοδιότητες Διευθυντή Νοσηλευτικής Υπηρεσίας</vt:lpstr>
      <vt:lpstr>Αρμοδιότητες Διευθυντή Νοσηλευτικής Υπηρεσίας</vt:lpstr>
      <vt:lpstr>Η προτεινόμενη νοσηλευτική δομή οργάνωσης</vt:lpstr>
      <vt:lpstr>Αρμοδιότητες Προϊσταμένης Νοσηλευτικού Τμήματος </vt:lpstr>
      <vt:lpstr>Αρμοδιότητες Προϊσταμένης Νοσηλευτικού Τμήματος </vt:lpstr>
      <vt:lpstr>Η διοικητική ιεραρχία στα δημόσια νοσοκομεία</vt:lpstr>
      <vt:lpstr>Προγράμματα συνεχιζόμενης εκπαίδευσης</vt:lpstr>
      <vt:lpstr>Τρόποι εισαγωγής στο Νοσοκομείο</vt:lpstr>
      <vt:lpstr>Οργανόγραμμα διαδικασίας τακτικής εισαγωγής ασθενούς στο Νοσοκομείο</vt:lpstr>
      <vt:lpstr>Οργανόγραμμα διαδικασίας τακτικής εισαγωγής ασθενούς στο Νοσοκομείο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alex</cp:lastModifiedBy>
  <cp:revision>80</cp:revision>
  <dcterms:created xsi:type="dcterms:W3CDTF">2014-11-05T11:37:25Z</dcterms:created>
  <dcterms:modified xsi:type="dcterms:W3CDTF">2015-06-24T13:37:22Z</dcterms:modified>
</cp:coreProperties>
</file>