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50"/>
  </p:notesMasterIdLst>
  <p:handoutMasterIdLst>
    <p:handoutMasterId r:id="rId51"/>
  </p:handoutMasterIdLst>
  <p:sldIdLst>
    <p:sldId id="294"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93"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302" r:id="rId39"/>
    <p:sldId id="303" r:id="rId40"/>
    <p:sldId id="304" r:id="rId41"/>
    <p:sldId id="305" r:id="rId42"/>
    <p:sldId id="306" r:id="rId43"/>
    <p:sldId id="301" r:id="rId44"/>
    <p:sldId id="295" r:id="rId45"/>
    <p:sldId id="296" r:id="rId46"/>
    <p:sldId id="297" r:id="rId47"/>
    <p:sldId id="298" r:id="rId48"/>
    <p:sldId id="300" r:id="rId49"/>
  </p:sldIdLst>
  <p:sldSz cx="9144000" cy="6858000" type="screen4x3"/>
  <p:notesSz cx="7104063" cy="10234613"/>
  <p:custDataLst>
    <p:tags r:id="rId52"/>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95" autoAdjust="0"/>
    <p:restoredTop sz="94670" autoAdjust="0"/>
  </p:normalViewPr>
  <p:slideViewPr>
    <p:cSldViewPr>
      <p:cViewPr varScale="1">
        <p:scale>
          <a:sx n="108" d="100"/>
          <a:sy n="108" d="100"/>
        </p:scale>
        <p:origin x="-1786"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22/9/2015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22/9/2015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41" indent="-185741">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46</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47</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endParaRPr lang="en-US" dirty="0" smtClean="0"/>
          </a:p>
          <a:p>
            <a:pPr>
              <a:defRPr/>
            </a:pPr>
            <a:endParaRPr lang="el-GR" dirty="0"/>
          </a:p>
        </p:txBody>
      </p:sp>
      <p:sp>
        <p:nvSpPr>
          <p:cNvPr id="76804" name="Slide Number Placeholder 3"/>
          <p:cNvSpPr>
            <a:spLocks noGrp="1"/>
          </p:cNvSpPr>
          <p:nvPr>
            <p:ph type="sldNum" sz="quarter" idx="5"/>
          </p:nvPr>
        </p:nvSpPr>
        <p:spPr/>
        <p:txBody>
          <a:bodyPr/>
          <a:lstStyle/>
          <a:p>
            <a:pPr>
              <a:defRPr/>
            </a:pPr>
            <a:fld id="{947E1740-0BAC-4914-B319-F1F761DF4600}" type="slidenum">
              <a:rPr lang="el-GR" smtClean="0"/>
              <a:pPr>
                <a:defRPr/>
              </a:pPr>
              <a:t>1</a:t>
            </a:fld>
            <a:endParaRPr lang="el-G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9928236B-A01C-DB4E-AFE6-90DFBA6186E0}" type="slidenum">
              <a:rPr lang="el-GR" smtClean="0"/>
              <a:pPr>
                <a:defRPr/>
              </a:pPr>
              <a:t>3</a:t>
            </a:fld>
            <a:endParaRPr lang="el-GR"/>
          </a:p>
        </p:txBody>
      </p:sp>
    </p:spTree>
    <p:extLst>
      <p:ext uri="{BB962C8B-B14F-4D97-AF65-F5344CB8AC3E}">
        <p14:creationId xmlns:p14="http://schemas.microsoft.com/office/powerpoint/2010/main" val="1498668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19</a:t>
            </a:fld>
            <a:endParaRPr lang="el-GR"/>
          </a:p>
        </p:txBody>
      </p:sp>
    </p:spTree>
    <p:extLst>
      <p:ext uri="{BB962C8B-B14F-4D97-AF65-F5344CB8AC3E}">
        <p14:creationId xmlns:p14="http://schemas.microsoft.com/office/powerpoint/2010/main" val="1350919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37</a:t>
            </a:fld>
            <a:endParaRPr lang="el-GR"/>
          </a:p>
        </p:txBody>
      </p:sp>
    </p:spTree>
    <p:extLst>
      <p:ext uri="{BB962C8B-B14F-4D97-AF65-F5344CB8AC3E}">
        <p14:creationId xmlns:p14="http://schemas.microsoft.com/office/powerpoint/2010/main" val="1465169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42</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43</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44</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45</a:t>
            </a:fld>
            <a:endParaRPr lang="el-GR"/>
          </a:p>
        </p:txBody>
      </p:sp>
    </p:spTree>
    <p:extLst>
      <p:ext uri="{BB962C8B-B14F-4D97-AF65-F5344CB8AC3E}">
        <p14:creationId xmlns:p14="http://schemas.microsoft.com/office/powerpoint/2010/main" val="3310165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n-US" smtClean="0"/>
              <a:t>Click to edit Master title style</a:t>
            </a:r>
            <a:endParaRPr lang="el-GR" dirty="0"/>
          </a:p>
        </p:txBody>
      </p:sp>
      <p:sp>
        <p:nvSpPr>
          <p:cNvPr id="3" name="Content Placeholder 2"/>
          <p:cNvSpPr>
            <a:spLocks noGrp="1"/>
          </p:cNvSpPr>
          <p:nvPr>
            <p:ph idx="1"/>
          </p:nvPr>
        </p:nvSpPr>
        <p:spPr>
          <a:xfrm>
            <a:off x="457200" y="1268760"/>
            <a:ext cx="8229600" cy="4907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rgbClr val="004A8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creativecommons.org/licenses/by/2.0/deed.en" TargetMode="External"/><Relationship Id="rId2" Type="http://schemas.openxmlformats.org/officeDocument/2006/relationships/hyperlink" Target="http://en.wikipedia.org/wiki/Play_(activity)" TargetMode="Externa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soc.ucsb.edu/sexinfo/article/sex-and-autis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creativecommons.org/licenses/by-sa/3.0/deed.en" TargetMode="External"/><Relationship Id="rId2" Type="http://schemas.openxmlformats.org/officeDocument/2006/relationships/hyperlink" Target="http://commons.wikimedia.org/wiki/User:Zipster969" TargetMode="Externa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hyperlink" Target="http://commons.wikimedia.org/wiki/File:Autism.svg" TargetMode="External"/><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Drriad"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flickr.com/photos/familymwr/" TargetMode="External"/><Relationship Id="rId2" Type="http://schemas.openxmlformats.org/officeDocument/2006/relationships/hyperlink" Target="http://www.flickr.com/photos/familymwr/5007469891/" TargetMode="Externa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http://creativecommons.org/licenses/by/2.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creativecommons.org/licenses/by-sa/2.0/" TargetMode="External"/><Relationship Id="rId5" Type="http://schemas.openxmlformats.org/officeDocument/2006/relationships/hyperlink" Target="http://www.flickr.com/photos/57570482@N06/" TargetMode="External"/><Relationship Id="rId4" Type="http://schemas.openxmlformats.org/officeDocument/2006/relationships/hyperlink" Target="http://www.flickr.com/photos/57570482@N06/5299266366/"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firechicktick.deviantart.com/art/Faces-of-Autism-Matt-Touches-73172251" TargetMode="External"/><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hyperlink" Target="http://creativecommons.org/licenses/by-nd/3.0/" TargetMode="External"/><Relationship Id="rId4" Type="http://schemas.openxmlformats.org/officeDocument/2006/relationships/hyperlink" Target="http://firechicktick.deviantart.com/"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en.wikipedia.org/wiki/File:Man_and_boy_high-fiving_each_other_(Strike_Zone_Bowling_Center,_Camp_Humphreys).jpg"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flickr.com/photos/ngtv/" TargetMode="External"/><Relationship Id="rId2" Type="http://schemas.openxmlformats.org/officeDocument/2006/relationships/hyperlink" Target="http://www.flickr.com/photos/ngtv/4595906245/" TargetMode="Externa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hyperlink" Target="http://creativecommons.org/licenses/by-nc-nd/2.0/"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flickr.com/photos/campascca/" TargetMode="External"/><Relationship Id="rId2" Type="http://schemas.openxmlformats.org/officeDocument/2006/relationships/hyperlink" Target="http://www.flickr.com/photos/campascca/3454334956/in/photostream/" TargetMode="Externa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hyperlink" Target="http://creativecommons.org/licenses/by-nc-nd/2.0/"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flickr.com/photos/familymwr/" TargetMode="External"/><Relationship Id="rId2" Type="http://schemas.openxmlformats.org/officeDocument/2006/relationships/hyperlink" Target="http://www.flickr.com/photos/familymwr/sets/72157624641407729" TargetMode="Externa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hyperlink" Target="http://creativecommons.org/licenses/by/2.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hyperlink" Target="http://www.autismeurope.org/" TargetMode="External"/><Relationship Id="rId3" Type="http://schemas.openxmlformats.org/officeDocument/2006/relationships/hyperlink" Target="http://www.autismhellas.gr" TargetMode="External"/><Relationship Id="rId7" Type="http://schemas.openxmlformats.org/officeDocument/2006/relationships/hyperlink" Target="http://www.autism.about.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www.autismspeaks.org/" TargetMode="External"/><Relationship Id="rId5" Type="http://schemas.openxmlformats.org/officeDocument/2006/relationships/hyperlink" Target="http://www.autismsociety.org.cy/" TargetMode="External"/><Relationship Id="rId10" Type="http://schemas.openxmlformats.org/officeDocument/2006/relationships/image" Target="../media/image17.jpeg"/><Relationship Id="rId4" Type="http://schemas.openxmlformats.org/officeDocument/2006/relationships/hyperlink" Target="http://www.aspergerhellas.org/" TargetMode="External"/><Relationship Id="rId9" Type="http://schemas.openxmlformats.org/officeDocument/2006/relationships/hyperlink" Target="http://www.worldautismorganisation.com/"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mychildwithoutlimits.org/"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0" y="2780928"/>
            <a:ext cx="9144000" cy="1872208"/>
          </a:xfrm>
        </p:spPr>
        <p:txBody>
          <a:bodyPr>
            <a:noAutofit/>
          </a:bodyPr>
          <a:lstStyle/>
          <a:p>
            <a:pPr eaLnBrk="1" hangingPunct="1"/>
            <a:r>
              <a:rPr lang="el-GR" sz="2700" b="1" dirty="0" smtClean="0">
                <a:solidFill>
                  <a:schemeClr val="tx1"/>
                </a:solidFill>
              </a:rPr>
              <a:t>Ενότητα </a:t>
            </a:r>
            <a:r>
              <a:rPr lang="el-GR" sz="2700" b="1" dirty="0" smtClean="0"/>
              <a:t>12</a:t>
            </a:r>
            <a:r>
              <a:rPr lang="el-GR" sz="2700" dirty="0" smtClean="0">
                <a:solidFill>
                  <a:schemeClr val="tx1"/>
                </a:solidFill>
              </a:rPr>
              <a:t>:</a:t>
            </a:r>
            <a:r>
              <a:rPr lang="en-US" sz="2700" dirty="0" smtClean="0">
                <a:solidFill>
                  <a:schemeClr val="tx1"/>
                </a:solidFill>
              </a:rPr>
              <a:t> </a:t>
            </a:r>
            <a:r>
              <a:rPr lang="el-GR" sz="2700" dirty="0" smtClean="0">
                <a:solidFill>
                  <a:schemeClr val="tx1"/>
                </a:solidFill>
                <a:latin typeface="+mj-lt"/>
              </a:rPr>
              <a:t>Αυτισμός και ΠΚΔ</a:t>
            </a:r>
            <a:endParaRPr lang="en-US" sz="2700" dirty="0" smtClean="0">
              <a:solidFill>
                <a:schemeClr val="tx1"/>
              </a:solidFill>
              <a:latin typeface="+mj-lt"/>
            </a:endParaRPr>
          </a:p>
          <a:p>
            <a:pPr eaLnBrk="1" hangingPunct="1"/>
            <a:endParaRPr lang="el-GR" sz="2700" dirty="0" smtClean="0">
              <a:solidFill>
                <a:schemeClr val="tx1"/>
              </a:solidFill>
              <a:latin typeface="+mj-lt"/>
            </a:endParaRPr>
          </a:p>
          <a:p>
            <a:r>
              <a:rPr lang="el-GR" sz="2700" dirty="0" smtClean="0">
                <a:solidFill>
                  <a:schemeClr val="tx1"/>
                </a:solidFill>
                <a:latin typeface="Calibri" pitchFamily="34" charset="0"/>
              </a:rPr>
              <a:t>Ειρήνη </a:t>
            </a:r>
            <a:r>
              <a:rPr lang="el-GR" sz="2700" dirty="0" err="1" smtClean="0">
                <a:solidFill>
                  <a:schemeClr val="tx1"/>
                </a:solidFill>
                <a:latin typeface="Calibri" pitchFamily="34" charset="0"/>
              </a:rPr>
              <a:t>Γραμματοπούλου</a:t>
            </a:r>
            <a:r>
              <a:rPr lang="el-GR" sz="2700" dirty="0" smtClean="0">
                <a:solidFill>
                  <a:schemeClr val="tx1"/>
                </a:solidFill>
                <a:latin typeface="Calibri" pitchFamily="34" charset="0"/>
              </a:rPr>
              <a:t>,</a:t>
            </a:r>
            <a:r>
              <a:rPr lang="en-US" sz="2700" dirty="0" smtClean="0">
                <a:solidFill>
                  <a:schemeClr val="tx1"/>
                </a:solidFill>
                <a:latin typeface="Calibri" pitchFamily="34" charset="0"/>
              </a:rPr>
              <a:t>  </a:t>
            </a:r>
            <a:r>
              <a:rPr lang="el-GR" sz="2700" dirty="0" smtClean="0">
                <a:solidFill>
                  <a:schemeClr val="tx1"/>
                </a:solidFill>
                <a:latin typeface="Calibri" pitchFamily="34" charset="0"/>
              </a:rPr>
              <a:t>Αναπληρώτρια </a:t>
            </a:r>
            <a:r>
              <a:rPr lang="el-GR" sz="2700" dirty="0" smtClean="0">
                <a:solidFill>
                  <a:schemeClr val="tx1"/>
                </a:solidFill>
                <a:latin typeface="Calibri" pitchFamily="34" charset="0"/>
              </a:rPr>
              <a:t>Καθηγήτρια</a:t>
            </a:r>
            <a:r>
              <a:rPr lang="en-US" sz="2700" dirty="0" smtClean="0">
                <a:solidFill>
                  <a:schemeClr val="tx1"/>
                </a:solidFill>
                <a:latin typeface="Calibri" pitchFamily="34" charset="0"/>
              </a:rPr>
              <a:t> </a:t>
            </a:r>
            <a:r>
              <a:rPr lang="el-GR" sz="2700" dirty="0">
                <a:latin typeface="Calibri" pitchFamily="34" charset="0"/>
              </a:rPr>
              <a:t>Τμήμα Φυσικοθεραπείας ΤΕΙ-Αθήνας</a:t>
            </a:r>
          </a:p>
          <a:p>
            <a:r>
              <a:rPr lang="el-GR" sz="2700" dirty="0" err="1" smtClean="0">
                <a:latin typeface="Calibri" pitchFamily="34" charset="0"/>
              </a:rPr>
              <a:t>Φεβρωνία</a:t>
            </a:r>
            <a:r>
              <a:rPr lang="el-GR" sz="2700" dirty="0" smtClean="0">
                <a:latin typeface="Calibri" pitchFamily="34" charset="0"/>
              </a:rPr>
              <a:t> </a:t>
            </a:r>
            <a:r>
              <a:rPr lang="el-GR" sz="2700" dirty="0" err="1" smtClean="0">
                <a:solidFill>
                  <a:schemeClr val="tx1"/>
                </a:solidFill>
                <a:latin typeface="Calibri" pitchFamily="34" charset="0"/>
              </a:rPr>
              <a:t>Καρκαλέτση</a:t>
            </a:r>
            <a:r>
              <a:rPr lang="el-GR" sz="2700" dirty="0" smtClean="0">
                <a:solidFill>
                  <a:schemeClr val="tx1"/>
                </a:solidFill>
                <a:latin typeface="Calibri" pitchFamily="34" charset="0"/>
              </a:rPr>
              <a:t>, </a:t>
            </a:r>
            <a:r>
              <a:rPr lang="en-US" sz="2700" dirty="0" err="1" smtClean="0">
                <a:solidFill>
                  <a:schemeClr val="tx1"/>
                </a:solidFill>
                <a:latin typeface="Calibri" pitchFamily="34" charset="0"/>
              </a:rPr>
              <a:t>MSc</a:t>
            </a:r>
            <a:r>
              <a:rPr lang="el-GR" sz="2700" dirty="0" smtClean="0">
                <a:solidFill>
                  <a:schemeClr val="tx1"/>
                </a:solidFill>
                <a:latin typeface="Calibri" pitchFamily="34" charset="0"/>
              </a:rPr>
              <a:t>	</a:t>
            </a:r>
          </a:p>
        </p:txBody>
      </p:sp>
      <p:pic>
        <p:nvPicPr>
          <p:cNvPr id="11" name="Picture 10"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2"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14" name="Table 13"/>
          <p:cNvGraphicFramePr>
            <a:graphicFrameLocks noGrp="1"/>
          </p:cNvGraphicFramePr>
          <p:nvPr>
            <p:extLst>
              <p:ext uri="{D42A27DB-BD31-4B8C-83A1-F6EECF244321}">
                <p14:modId xmlns:p14="http://schemas.microsoft.com/office/powerpoint/2010/main" val="153084486"/>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5" name="Picture 14"/>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
        <p:nvSpPr>
          <p:cNvPr id="17"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Calibri"/>
              </a:rPr>
              <a:t>Προσαρμοσμένη Κινητική Δραστηριότητα</a:t>
            </a:r>
            <a:endParaRPr lang="el-GR" sz="3600" b="1" dirty="0">
              <a:solidFill>
                <a:schemeClr val="tx1"/>
              </a:solidFill>
              <a:latin typeface="+mn-lt"/>
            </a:endParaRPr>
          </a:p>
        </p:txBody>
      </p:sp>
    </p:spTree>
    <p:extLst>
      <p:ext uri="{BB962C8B-B14F-4D97-AF65-F5344CB8AC3E}">
        <p14:creationId xmlns:p14="http://schemas.microsoft.com/office/powerpoint/2010/main" val="32197089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t>2</a:t>
            </a:r>
            <a:r>
              <a:rPr lang="en-US" sz="4000" b="1" dirty="0"/>
              <a:t>. </a:t>
            </a:r>
            <a:r>
              <a:rPr lang="el-GR" sz="4000" b="1" dirty="0"/>
              <a:t>Μορφές και κατηγοριοποίηση</a:t>
            </a:r>
            <a:r>
              <a:rPr lang="el-GR" sz="4000" dirty="0" smtClean="0"/>
              <a:t/>
            </a:r>
            <a:br>
              <a:rPr lang="el-GR" sz="4000" dirty="0" smtClean="0"/>
            </a:br>
            <a:r>
              <a:rPr lang="el-GR" sz="2800" b="0" dirty="0" smtClean="0"/>
              <a:t>(4 από 7)</a:t>
            </a:r>
            <a:endParaRPr lang="en-US" b="0" dirty="0"/>
          </a:p>
        </p:txBody>
      </p:sp>
      <p:sp>
        <p:nvSpPr>
          <p:cNvPr id="3" name="Content Placeholder 2"/>
          <p:cNvSpPr>
            <a:spLocks noGrp="1"/>
          </p:cNvSpPr>
          <p:nvPr>
            <p:ph idx="1"/>
          </p:nvPr>
        </p:nvSpPr>
        <p:spPr/>
        <p:txBody>
          <a:bodyPr/>
          <a:lstStyle/>
          <a:p>
            <a:pPr>
              <a:spcAft>
                <a:spcPts val="1200"/>
              </a:spcAft>
              <a:buNone/>
            </a:pPr>
            <a:r>
              <a:rPr lang="el-GR" sz="2600" b="1" dirty="0" smtClean="0">
                <a:solidFill>
                  <a:srgbClr val="820000"/>
                </a:solidFill>
              </a:rPr>
              <a:t>Διαταραχή </a:t>
            </a:r>
            <a:r>
              <a:rPr lang="en-US" sz="2600" b="1" dirty="0" err="1" smtClean="0">
                <a:solidFill>
                  <a:srgbClr val="820000"/>
                </a:solidFill>
              </a:rPr>
              <a:t>Asperger</a:t>
            </a:r>
            <a:endParaRPr lang="el-GR" sz="2600" b="1" dirty="0" smtClean="0">
              <a:solidFill>
                <a:srgbClr val="820000"/>
              </a:solidFill>
            </a:endParaRPr>
          </a:p>
          <a:p>
            <a:r>
              <a:rPr lang="el-GR" sz="2400" dirty="0" smtClean="0"/>
              <a:t>Δυσκολίες στην κοινωνική αλληλεπίδραση, παρουσία ιδιόμορφων συνηθειών</a:t>
            </a:r>
            <a:r>
              <a:rPr lang="en-US" sz="2400" dirty="0" smtClean="0"/>
              <a:t> </a:t>
            </a:r>
            <a:r>
              <a:rPr lang="el-GR" sz="2400" dirty="0" smtClean="0"/>
              <a:t>και ενδιαφερόντων</a:t>
            </a:r>
          </a:p>
          <a:p>
            <a:r>
              <a:rPr lang="el-GR" sz="2400" dirty="0" smtClean="0"/>
              <a:t>Καλύτερες δεξιότητες επικοινωνίας και κοινωνικής προσαρμογής από τα άτομ</a:t>
            </a:r>
            <a:r>
              <a:rPr lang="el-GR" sz="2400" dirty="0"/>
              <a:t>α</a:t>
            </a:r>
            <a:r>
              <a:rPr lang="el-GR" sz="2400" dirty="0" smtClean="0"/>
              <a:t> με αυτισμό</a:t>
            </a:r>
            <a:endParaRPr lang="en-US" sz="2400" dirty="0" smtClean="0"/>
          </a:p>
          <a:p>
            <a:r>
              <a:rPr lang="el-GR" sz="2400" dirty="0" smtClean="0"/>
              <a:t>Συνήθως φυσιολογική νοημοσύνη και γλωσσική ανάπτυξη</a:t>
            </a:r>
          </a:p>
          <a:p>
            <a:r>
              <a:rPr lang="el-GR" sz="2400" dirty="0" smtClean="0"/>
              <a:t>Συχνά παρουσιάζεται κινητική αδεξιότητα και καθυστέρηση στην κινητική ανάπτυξη</a:t>
            </a:r>
            <a:endParaRPr lang="en-US" sz="2400" dirty="0" smtClean="0"/>
          </a:p>
          <a:p>
            <a:endParaRPr lang="el-GR" sz="2400" dirty="0" smtClean="0"/>
          </a:p>
          <a:p>
            <a:pPr marL="342900" lvl="1" indent="-342900">
              <a:buNone/>
            </a:pPr>
            <a:r>
              <a:rPr lang="en-US" sz="1600" dirty="0" smtClean="0"/>
              <a:t>	(American Psychiatric Association, 2000; Johnson, Myers &amp; Council of children with disabilities, 2007; World Health Organization, 2007)</a:t>
            </a:r>
          </a:p>
          <a:p>
            <a:pPr>
              <a:buNone/>
            </a:pPr>
            <a:endParaRPr lang="en-US" sz="1600" dirty="0" smtClean="0"/>
          </a:p>
          <a:p>
            <a:endParaRPr lang="el-GR" dirty="0" smtClean="0"/>
          </a:p>
          <a:p>
            <a:endParaRPr lang="en-US"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cxnSp>
        <p:nvCxnSpPr>
          <p:cNvPr id="5" name="Straight Connector 4"/>
          <p:cNvCxnSpPr/>
          <p:nvPr/>
        </p:nvCxnSpPr>
        <p:spPr>
          <a:xfrm>
            <a:off x="539552" y="1772816"/>
            <a:ext cx="74168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86304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t>2</a:t>
            </a:r>
            <a:r>
              <a:rPr lang="en-US" sz="4000" b="1" dirty="0"/>
              <a:t>. </a:t>
            </a:r>
            <a:r>
              <a:rPr lang="el-GR" sz="4000" b="1" dirty="0"/>
              <a:t>Μορφές και κατηγοριοποίηση</a:t>
            </a:r>
            <a:r>
              <a:rPr lang="el-GR" sz="4000" dirty="0" smtClean="0"/>
              <a:t/>
            </a:r>
            <a:br>
              <a:rPr lang="el-GR" sz="4000" dirty="0" smtClean="0"/>
            </a:br>
            <a:r>
              <a:rPr lang="el-GR" sz="2800" b="0" dirty="0" smtClean="0"/>
              <a:t>(5 από 7)</a:t>
            </a:r>
            <a:endParaRPr lang="en-US" b="0" dirty="0"/>
          </a:p>
        </p:txBody>
      </p:sp>
      <p:sp>
        <p:nvSpPr>
          <p:cNvPr id="3" name="Content Placeholder 2"/>
          <p:cNvSpPr>
            <a:spLocks noGrp="1"/>
          </p:cNvSpPr>
          <p:nvPr>
            <p:ph idx="1"/>
          </p:nvPr>
        </p:nvSpPr>
        <p:spPr/>
        <p:txBody>
          <a:bodyPr>
            <a:normAutofit fontScale="92500" lnSpcReduction="10000"/>
          </a:bodyPr>
          <a:lstStyle/>
          <a:p>
            <a:pPr>
              <a:lnSpc>
                <a:spcPct val="110000"/>
              </a:lnSpc>
              <a:spcAft>
                <a:spcPts val="1200"/>
              </a:spcAft>
              <a:buNone/>
            </a:pPr>
            <a:r>
              <a:rPr lang="el-GR" sz="2800" b="1" dirty="0" smtClean="0">
                <a:solidFill>
                  <a:srgbClr val="820000"/>
                </a:solidFill>
              </a:rPr>
              <a:t>Διαταραχή </a:t>
            </a:r>
            <a:r>
              <a:rPr lang="en-US" sz="2800" b="1" dirty="0" err="1" smtClean="0">
                <a:solidFill>
                  <a:srgbClr val="820000"/>
                </a:solidFill>
              </a:rPr>
              <a:t>Rett</a:t>
            </a:r>
            <a:endParaRPr lang="en-US" sz="2800" b="1" dirty="0" smtClean="0">
              <a:solidFill>
                <a:srgbClr val="820000"/>
              </a:solidFill>
            </a:endParaRPr>
          </a:p>
          <a:p>
            <a:r>
              <a:rPr lang="el-GR" sz="2400" dirty="0" smtClean="0"/>
              <a:t>Προοδευτική διαταραχή, με βαθμιαία απώλεια δεξιοτήτων</a:t>
            </a:r>
          </a:p>
          <a:p>
            <a:r>
              <a:rPr lang="el-GR" sz="2400" dirty="0" smtClean="0"/>
              <a:t>Εμφανίζεται στην ηλικία 1-4 ετών, μετά από περίοδο φυσιολογικής ανάπτυξης</a:t>
            </a:r>
          </a:p>
          <a:p>
            <a:r>
              <a:rPr lang="el-GR" sz="2400" dirty="0" smtClean="0"/>
              <a:t>Απώλεια σκόπιμων κινήσεων των χεριών και αντικατάσταση από επαναλαβανόμενες και στερεότυπες κινήσεις </a:t>
            </a:r>
          </a:p>
          <a:p>
            <a:r>
              <a:rPr lang="el-GR" sz="2400" dirty="0" smtClean="0"/>
              <a:t>Έλλειψη κινητικού συντονισμού και καθυστέρηση στην κινητική συμπεριφορά</a:t>
            </a:r>
          </a:p>
          <a:p>
            <a:r>
              <a:rPr lang="el-GR" sz="2400" dirty="0" smtClean="0"/>
              <a:t>Διαταραχή στην γλωσσική ανάπτυξη και στις δεξιότητες επικοινωνίας</a:t>
            </a:r>
          </a:p>
          <a:p>
            <a:r>
              <a:rPr lang="el-GR" sz="2400" dirty="0" smtClean="0"/>
              <a:t>Παρατηρείται εως σήμερα, μόνο σε κορίτσια</a:t>
            </a:r>
            <a:endParaRPr lang="en-US" sz="2400" dirty="0" smtClean="0"/>
          </a:p>
          <a:p>
            <a:pPr>
              <a:buNone/>
            </a:pPr>
            <a:endParaRPr lang="el-GR" sz="800" dirty="0" smtClean="0"/>
          </a:p>
          <a:p>
            <a:pPr marL="354013" lvl="1" indent="0">
              <a:buNone/>
            </a:pPr>
            <a:r>
              <a:rPr lang="en-US" sz="1600" dirty="0" smtClean="0"/>
              <a:t>(American Psychiatric Association, 2000; Johnson, Myers &amp; Council of children with disabilities, 2007; World Health Organization, 2007)</a:t>
            </a:r>
          </a:p>
          <a:p>
            <a:pPr>
              <a:buNone/>
            </a:pPr>
            <a:endParaRPr lang="el-GR" sz="2400" dirty="0" smtClean="0"/>
          </a:p>
          <a:p>
            <a:endParaRPr lang="en-US" sz="2400" dirty="0" smtClean="0"/>
          </a:p>
          <a:p>
            <a:endParaRPr lang="el-GR" dirty="0" smtClean="0"/>
          </a:p>
          <a:p>
            <a:endParaRPr lang="en-US"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cxnSp>
        <p:nvCxnSpPr>
          <p:cNvPr id="5" name="Straight Connector 4"/>
          <p:cNvCxnSpPr/>
          <p:nvPr/>
        </p:nvCxnSpPr>
        <p:spPr>
          <a:xfrm>
            <a:off x="539552" y="1772816"/>
            <a:ext cx="74168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47656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a:t>2. </a:t>
            </a:r>
            <a:r>
              <a:rPr lang="el-GR" sz="4000" b="1" dirty="0"/>
              <a:t>Μορφές και κατηγοριοποίηση</a:t>
            </a:r>
            <a:r>
              <a:rPr lang="el-GR" sz="4000" dirty="0" smtClean="0"/>
              <a:t/>
            </a:r>
            <a:br>
              <a:rPr lang="el-GR" sz="4000" dirty="0" smtClean="0"/>
            </a:br>
            <a:r>
              <a:rPr lang="el-GR" sz="2800" b="0" dirty="0" smtClean="0"/>
              <a:t>(6 από 7)</a:t>
            </a:r>
            <a:endParaRPr lang="en-US" b="0" dirty="0"/>
          </a:p>
        </p:txBody>
      </p:sp>
      <p:sp>
        <p:nvSpPr>
          <p:cNvPr id="3" name="Content Placeholder 2"/>
          <p:cNvSpPr>
            <a:spLocks noGrp="1"/>
          </p:cNvSpPr>
          <p:nvPr>
            <p:ph idx="1"/>
          </p:nvPr>
        </p:nvSpPr>
        <p:spPr/>
        <p:txBody>
          <a:bodyPr/>
          <a:lstStyle/>
          <a:p>
            <a:pPr>
              <a:spcAft>
                <a:spcPts val="1200"/>
              </a:spcAft>
              <a:buNone/>
            </a:pPr>
            <a:r>
              <a:rPr lang="el-GR" sz="2600" b="1" dirty="0" smtClean="0">
                <a:solidFill>
                  <a:srgbClr val="820000"/>
                </a:solidFill>
              </a:rPr>
              <a:t>Παιδική αποδιοργανωτική διαταραχή</a:t>
            </a:r>
          </a:p>
          <a:p>
            <a:r>
              <a:rPr lang="el-GR" sz="2400" dirty="0" smtClean="0"/>
              <a:t>Φαινομενικά φυσιολογική ανάπτυξη για τα 2 τουλάχιστον πρώτα χρόνια ζωής</a:t>
            </a:r>
          </a:p>
          <a:p>
            <a:r>
              <a:rPr lang="el-GR" sz="2400" dirty="0" smtClean="0"/>
              <a:t>Το παιδί κατακτά φυσιολογικά τις δεξιότητες κοινωνικής συναλλαγής, επικοινωνίας, παιχνιδιού και προσαρμοστικότητας</a:t>
            </a:r>
            <a:endParaRPr lang="en-US" sz="2400" dirty="0" smtClean="0"/>
          </a:p>
          <a:p>
            <a:r>
              <a:rPr lang="el-GR" sz="2400" dirty="0" smtClean="0"/>
              <a:t>Στην ηλικία 3 -4 ετών παρατηρείται παλινδρόμηση, βαθμιαία απώλεια δεξιοτήτων, εμφάνιση στερεότυπων συμπεριφορών και αυξημένου άγχους</a:t>
            </a:r>
            <a:endParaRPr lang="en-US" sz="2400" dirty="0" smtClean="0"/>
          </a:p>
          <a:p>
            <a:pPr>
              <a:buNone/>
            </a:pPr>
            <a:endParaRPr lang="en-US" sz="2400" dirty="0" smtClean="0"/>
          </a:p>
          <a:p>
            <a:pPr>
              <a:buNone/>
            </a:pPr>
            <a:r>
              <a:rPr lang="en-US" sz="2400" dirty="0" smtClean="0"/>
              <a:t>	</a:t>
            </a:r>
            <a:r>
              <a:rPr lang="en-US" sz="1600" dirty="0" smtClean="0"/>
              <a:t>(American Psychiatric Association, 2000; Johnson, Myers &amp; Council of children with disabilities, 2007; World Health Organization, 2007)</a:t>
            </a:r>
          </a:p>
          <a:p>
            <a:pPr algn="ctr">
              <a:buNone/>
            </a:pPr>
            <a:endParaRPr lang="el-GR" sz="2400" dirty="0" smtClean="0"/>
          </a:p>
          <a:p>
            <a:pPr>
              <a:buNone/>
            </a:pPr>
            <a:endParaRPr lang="el-GR" sz="2400" dirty="0" smtClean="0"/>
          </a:p>
          <a:p>
            <a:endParaRPr lang="el-GR" sz="2400" dirty="0" smtClean="0"/>
          </a:p>
          <a:p>
            <a:endParaRPr lang="el-GR" sz="2400" dirty="0" smtClean="0"/>
          </a:p>
          <a:p>
            <a:endParaRPr lang="en-US" sz="2400" dirty="0" smtClean="0"/>
          </a:p>
          <a:p>
            <a:endParaRPr lang="el-GR" dirty="0" smtClean="0"/>
          </a:p>
          <a:p>
            <a:endParaRPr lang="en-US"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cxnSp>
        <p:nvCxnSpPr>
          <p:cNvPr id="5" name="Straight Connector 4"/>
          <p:cNvCxnSpPr/>
          <p:nvPr/>
        </p:nvCxnSpPr>
        <p:spPr>
          <a:xfrm>
            <a:off x="539552" y="1772816"/>
            <a:ext cx="74168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28300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a:t>2. </a:t>
            </a:r>
            <a:r>
              <a:rPr lang="el-GR" sz="4000" b="1" dirty="0"/>
              <a:t>Μορφές και κατηγοριοποίηση</a:t>
            </a:r>
            <a:r>
              <a:rPr lang="el-GR" sz="4000" dirty="0" smtClean="0"/>
              <a:t/>
            </a:r>
            <a:br>
              <a:rPr lang="el-GR" sz="4000" dirty="0" smtClean="0"/>
            </a:br>
            <a:r>
              <a:rPr lang="el-GR" sz="2800" b="0" dirty="0" smtClean="0"/>
              <a:t>(7 από 7)</a:t>
            </a:r>
            <a:endParaRPr lang="en-US" b="0" dirty="0"/>
          </a:p>
        </p:txBody>
      </p:sp>
      <p:sp>
        <p:nvSpPr>
          <p:cNvPr id="3" name="Content Placeholder 2"/>
          <p:cNvSpPr>
            <a:spLocks noGrp="1"/>
          </p:cNvSpPr>
          <p:nvPr>
            <p:ph idx="1"/>
          </p:nvPr>
        </p:nvSpPr>
        <p:spPr/>
        <p:txBody>
          <a:bodyPr/>
          <a:lstStyle/>
          <a:p>
            <a:pPr marL="0" indent="0">
              <a:spcAft>
                <a:spcPts val="1200"/>
              </a:spcAft>
              <a:buNone/>
            </a:pPr>
            <a:r>
              <a:rPr lang="el-GR" sz="2600" b="1" dirty="0" smtClean="0">
                <a:solidFill>
                  <a:srgbClr val="820000"/>
                </a:solidFill>
              </a:rPr>
              <a:t>Διάχυτη διαταραχή της ανάπτυξης μη προσδιοριζόμενη αλλιώς</a:t>
            </a:r>
            <a:endParaRPr lang="en-US" sz="2600" b="1" dirty="0" smtClean="0">
              <a:solidFill>
                <a:srgbClr val="820000"/>
              </a:solidFill>
            </a:endParaRPr>
          </a:p>
          <a:p>
            <a:r>
              <a:rPr lang="el-GR" sz="2400" dirty="0" smtClean="0"/>
              <a:t>Συχνά αναφέρεται ως άτυπος αυτισμός</a:t>
            </a:r>
          </a:p>
          <a:p>
            <a:r>
              <a:rPr lang="el-GR" sz="2400" dirty="0" smtClean="0"/>
              <a:t>Ο όρος χρησιμοποιείται όταν στη διάγνωση δεν πληρούνται τα κριτήρια μιας ειδικής διάχυτης αναπτυξιακής διαταραχής, αλλά υπάρχει μια βαριά έκπτωση στην ανάπτυξη των διαπροσωπικών σχέσεων, στις δεξιότητες επικοινωνίας και παρουσιάζονται στερεότυπες συμπεριφορές και ενδιαφέροντα</a:t>
            </a:r>
            <a:endParaRPr lang="en-US" sz="2400" dirty="0" smtClean="0"/>
          </a:p>
          <a:p>
            <a:pPr>
              <a:buNone/>
            </a:pPr>
            <a:r>
              <a:rPr lang="el-GR" sz="2400" dirty="0" smtClean="0"/>
              <a:t> </a:t>
            </a:r>
            <a:endParaRPr lang="en-US" sz="2400" dirty="0" smtClean="0"/>
          </a:p>
          <a:p>
            <a:pPr>
              <a:buNone/>
            </a:pPr>
            <a:r>
              <a:rPr lang="en-US" sz="2400" dirty="0" smtClean="0"/>
              <a:t>	</a:t>
            </a:r>
            <a:r>
              <a:rPr lang="en-US" sz="1600" dirty="0" smtClean="0"/>
              <a:t>(American Psychiatric Association, 2000; Johnson, Myers &amp; Council of children with disabilities, 2007; World Health Organization, 2007)</a:t>
            </a:r>
          </a:p>
          <a:p>
            <a:pPr algn="ctr">
              <a:buNone/>
            </a:pPr>
            <a:endParaRPr lang="el-GR" sz="2400" dirty="0" smtClean="0"/>
          </a:p>
          <a:p>
            <a:pPr>
              <a:buNone/>
            </a:pPr>
            <a:endParaRPr lang="el-GR" sz="2400" dirty="0" smtClean="0"/>
          </a:p>
          <a:p>
            <a:endParaRPr lang="el-GR" sz="2400" dirty="0" smtClean="0"/>
          </a:p>
          <a:p>
            <a:endParaRPr lang="el-GR" sz="2400" dirty="0" smtClean="0"/>
          </a:p>
          <a:p>
            <a:endParaRPr lang="en-US" sz="2400" dirty="0" smtClean="0"/>
          </a:p>
          <a:p>
            <a:endParaRPr lang="el-GR" dirty="0" smtClean="0"/>
          </a:p>
          <a:p>
            <a:endParaRPr lang="en-US"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cxnSp>
        <p:nvCxnSpPr>
          <p:cNvPr id="5" name="Straight Connector 4"/>
          <p:cNvCxnSpPr/>
          <p:nvPr/>
        </p:nvCxnSpPr>
        <p:spPr>
          <a:xfrm>
            <a:off x="539552" y="2204864"/>
            <a:ext cx="74168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2144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4000" b="1" dirty="0" smtClean="0"/>
              <a:t>3. Που οφείλεται ο αυτισμός; </a:t>
            </a:r>
            <a:r>
              <a:rPr lang="el-GR" sz="2800" b="0" dirty="0" smtClean="0"/>
              <a:t>(1 από 3)</a:t>
            </a:r>
            <a:endParaRPr lang="en-US" b="0" dirty="0"/>
          </a:p>
        </p:txBody>
      </p:sp>
      <p:sp>
        <p:nvSpPr>
          <p:cNvPr id="3" name="Content Placeholder 2"/>
          <p:cNvSpPr>
            <a:spLocks noGrp="1"/>
          </p:cNvSpPr>
          <p:nvPr>
            <p:ph idx="1"/>
          </p:nvPr>
        </p:nvSpPr>
        <p:spPr>
          <a:xfrm>
            <a:off x="457200" y="1268760"/>
            <a:ext cx="5410944" cy="4824536"/>
          </a:xfrm>
        </p:spPr>
        <p:txBody>
          <a:bodyPr>
            <a:normAutofit/>
          </a:bodyPr>
          <a:lstStyle/>
          <a:p>
            <a:pPr>
              <a:defRPr/>
            </a:pPr>
            <a:r>
              <a:rPr lang="el-GR" sz="2400" dirty="0" smtClean="0">
                <a:solidFill>
                  <a:srgbClr val="000000"/>
                </a:solidFill>
                <a:latin typeface="Calibri" charset="0"/>
              </a:rPr>
              <a:t>Πολυπαραγοντικές αιτίες</a:t>
            </a:r>
            <a:r>
              <a:rPr lang="en-US" sz="2400" dirty="0" smtClean="0">
                <a:solidFill>
                  <a:srgbClr val="000000"/>
                </a:solidFill>
                <a:latin typeface="Calibri" charset="0"/>
              </a:rPr>
              <a:t> </a:t>
            </a:r>
            <a:r>
              <a:rPr lang="el-GR" sz="2400" dirty="0" smtClean="0">
                <a:solidFill>
                  <a:srgbClr val="000000"/>
                </a:solidFill>
                <a:latin typeface="Calibri" charset="0"/>
              </a:rPr>
              <a:t>που σχετίζονται με διαταραχές στη ανάπτυξη του εγκεφάλου και γενετικούς παράγοντες:</a:t>
            </a:r>
          </a:p>
          <a:p>
            <a:pPr>
              <a:buNone/>
              <a:defRPr/>
            </a:pPr>
            <a:r>
              <a:rPr lang="el-GR" sz="2400" dirty="0" smtClean="0">
                <a:solidFill>
                  <a:srgbClr val="000000"/>
                </a:solidFill>
                <a:latin typeface="Calibri" charset="0"/>
              </a:rPr>
              <a:t>	</a:t>
            </a:r>
            <a:r>
              <a:rPr lang="el-GR" sz="2400" i="1" dirty="0" smtClean="0">
                <a:solidFill>
                  <a:srgbClr val="000000"/>
                </a:solidFill>
                <a:latin typeface="Calibri" charset="0"/>
              </a:rPr>
              <a:t>με συνέπεια την ανικανότητα του παιδιού να αντιληφθεί τον κόσμο και να τον κωδικοποιήσει</a:t>
            </a:r>
          </a:p>
          <a:p>
            <a:pPr>
              <a:buNone/>
              <a:defRPr/>
            </a:pPr>
            <a:endParaRPr lang="el-GR" sz="900" dirty="0" smtClean="0">
              <a:solidFill>
                <a:srgbClr val="000000"/>
              </a:solidFill>
              <a:latin typeface="Calibri" charset="0"/>
            </a:endParaRPr>
          </a:p>
          <a:p>
            <a:pPr>
              <a:defRPr/>
            </a:pPr>
            <a:r>
              <a:rPr lang="el-GR" sz="2400" b="1" dirty="0" smtClean="0">
                <a:solidFill>
                  <a:srgbClr val="000000"/>
                </a:solidFill>
                <a:latin typeface="Calibri" charset="0"/>
              </a:rPr>
              <a:t>Δεν προκαλείται από το «ψυχρό» οικογενειακό περιβάλλον </a:t>
            </a:r>
            <a:endParaRPr lang="en-US" sz="2400" b="1" dirty="0" smtClean="0">
              <a:solidFill>
                <a:srgbClr val="000000"/>
              </a:solidFill>
              <a:latin typeface="Calibri" charset="0"/>
            </a:endParaRPr>
          </a:p>
          <a:p>
            <a:pPr algn="r">
              <a:buNone/>
              <a:defRPr/>
            </a:pPr>
            <a:r>
              <a:rPr lang="en-US" sz="2400" dirty="0" smtClean="0">
                <a:solidFill>
                  <a:srgbClr val="000000"/>
                </a:solidFill>
              </a:rPr>
              <a:t> </a:t>
            </a:r>
            <a:r>
              <a:rPr lang="en-US" sz="1600" dirty="0" smtClean="0">
                <a:solidFill>
                  <a:srgbClr val="000000"/>
                </a:solidFill>
              </a:rPr>
              <a:t>(</a:t>
            </a:r>
            <a:r>
              <a:rPr lang="en-US" sz="1600" dirty="0" err="1" smtClean="0">
                <a:solidFill>
                  <a:srgbClr val="000000"/>
                </a:solidFill>
              </a:rPr>
              <a:t>Trottier</a:t>
            </a:r>
            <a:r>
              <a:rPr lang="en-US" sz="1600" dirty="0" smtClean="0">
                <a:solidFill>
                  <a:srgbClr val="000000"/>
                </a:solidFill>
              </a:rPr>
              <a:t>, Srivastava &amp; Walker, 1999; </a:t>
            </a:r>
            <a:r>
              <a:rPr lang="en-US" sz="1600" dirty="0" err="1" smtClean="0"/>
              <a:t>Buxbaum</a:t>
            </a:r>
            <a:r>
              <a:rPr lang="en-US" sz="1600" dirty="0" smtClean="0"/>
              <a:t>, 2009</a:t>
            </a:r>
            <a:r>
              <a:rPr lang="en-US" sz="1600" dirty="0" smtClean="0">
                <a:solidFill>
                  <a:srgbClr val="000000"/>
                </a:solidFill>
              </a:rPr>
              <a:t>)</a:t>
            </a:r>
            <a:endParaRPr lang="el-GR" sz="1600" dirty="0" smtClean="0">
              <a:latin typeface="Calibri"/>
              <a:cs typeface="Calibri"/>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
        <p:nvSpPr>
          <p:cNvPr id="6" name="Rectangle 5"/>
          <p:cNvSpPr/>
          <p:nvPr/>
        </p:nvSpPr>
        <p:spPr>
          <a:xfrm>
            <a:off x="6162388" y="3917427"/>
            <a:ext cx="2664296" cy="461665"/>
          </a:xfrm>
          <a:prstGeom prst="rect">
            <a:avLst/>
          </a:prstGeom>
        </p:spPr>
        <p:txBody>
          <a:bodyPr wrap="square">
            <a:spAutoFit/>
          </a:bodyPr>
          <a:lstStyle/>
          <a:p>
            <a:pPr algn="ctr"/>
            <a:r>
              <a:rPr lang="en-US" sz="1200" dirty="0" smtClean="0">
                <a:solidFill>
                  <a:schemeClr val="tx1">
                    <a:lumMod val="75000"/>
                    <a:lumOff val="25000"/>
                  </a:schemeClr>
                </a:solidFill>
                <a:latin typeface="+mn-lt"/>
                <a:hlinkClick r:id="rId2"/>
              </a:rPr>
              <a:t>“</a:t>
            </a:r>
            <a:r>
              <a:rPr lang="en-US" sz="1200" dirty="0" err="1" smtClean="0">
                <a:solidFill>
                  <a:schemeClr val="tx1">
                    <a:lumMod val="75000"/>
                    <a:lumOff val="25000"/>
                  </a:schemeClr>
                </a:solidFill>
                <a:latin typeface="+mn-lt"/>
                <a:hlinkClick r:id="rId2"/>
              </a:rPr>
              <a:t>Soapbubbles-SteveEF</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dirty="0" err="1" smtClean="0">
                <a:solidFill>
                  <a:schemeClr val="tx1">
                    <a:lumMod val="75000"/>
                    <a:lumOff val="25000"/>
                  </a:schemeClr>
                </a:solidFill>
                <a:latin typeface="+mn-lt"/>
              </a:rPr>
              <a:t>Ranveig</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διαθέσιμο με άδεια</a:t>
            </a:r>
            <a:r>
              <a:rPr lang="en-US" sz="1200" dirty="0" smtClean="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CC BY </a:t>
            </a:r>
            <a:r>
              <a:rPr lang="en-US" sz="1200" dirty="0" smtClean="0">
                <a:solidFill>
                  <a:schemeClr val="tx1">
                    <a:lumMod val="75000"/>
                    <a:lumOff val="25000"/>
                  </a:schemeClr>
                </a:solidFill>
                <a:latin typeface="+mn-lt"/>
                <a:hlinkClick r:id="rId3"/>
              </a:rPr>
              <a:t>2.0</a:t>
            </a:r>
            <a:endParaRPr lang="en-US" sz="1200" dirty="0">
              <a:solidFill>
                <a:schemeClr val="tx1">
                  <a:lumMod val="75000"/>
                  <a:lumOff val="25000"/>
                </a:schemeClr>
              </a:solidFill>
              <a:latin typeface="+mn-lt"/>
            </a:endParaRPr>
          </a:p>
        </p:txBody>
      </p:sp>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2160" y="1411713"/>
            <a:ext cx="2964753"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8211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4000" b="1" dirty="0" smtClean="0"/>
              <a:t>3</a:t>
            </a:r>
            <a:r>
              <a:rPr lang="el-GR" sz="4000" b="1" dirty="0"/>
              <a:t>. Που οφείλεται ο αυτισμός</a:t>
            </a:r>
            <a:r>
              <a:rPr lang="el-GR" sz="4000" b="1" dirty="0" smtClean="0"/>
              <a:t>; </a:t>
            </a:r>
            <a:r>
              <a:rPr lang="el-GR" sz="2800" b="0" dirty="0" smtClean="0"/>
              <a:t>(2 από 3)</a:t>
            </a:r>
            <a:endParaRPr lang="en-US" b="0" dirty="0"/>
          </a:p>
        </p:txBody>
      </p:sp>
      <p:sp>
        <p:nvSpPr>
          <p:cNvPr id="3" name="Content Placeholder 2"/>
          <p:cNvSpPr>
            <a:spLocks noGrp="1"/>
          </p:cNvSpPr>
          <p:nvPr>
            <p:ph idx="1"/>
          </p:nvPr>
        </p:nvSpPr>
        <p:spPr>
          <a:xfrm>
            <a:off x="457200" y="1135792"/>
            <a:ext cx="5987008" cy="2797263"/>
          </a:xfrm>
        </p:spPr>
        <p:txBody>
          <a:bodyPr>
            <a:normAutofit/>
          </a:bodyPr>
          <a:lstStyle/>
          <a:p>
            <a:pPr>
              <a:lnSpc>
                <a:spcPct val="80000"/>
              </a:lnSpc>
              <a:defRPr/>
            </a:pPr>
            <a:r>
              <a:rPr lang="el-GR" sz="2400" dirty="0" smtClean="0">
                <a:latin typeface="Calibri"/>
                <a:cs typeface="Calibri"/>
              </a:rPr>
              <a:t>Λιγότεροι νευρώνες στην αμυγδαλή του εγκεφάλου</a:t>
            </a:r>
          </a:p>
          <a:p>
            <a:pPr>
              <a:lnSpc>
                <a:spcPct val="80000"/>
              </a:lnSpc>
              <a:buNone/>
              <a:defRPr/>
            </a:pPr>
            <a:endParaRPr lang="el-GR" sz="2400" dirty="0" smtClean="0">
              <a:latin typeface="Calibri"/>
              <a:cs typeface="Calibri"/>
            </a:endParaRPr>
          </a:p>
          <a:p>
            <a:pPr>
              <a:lnSpc>
                <a:spcPct val="80000"/>
              </a:lnSpc>
              <a:defRPr/>
            </a:pPr>
            <a:r>
              <a:rPr lang="el-GR" sz="2400" dirty="0" smtClean="0">
                <a:latin typeface="Calibri"/>
                <a:cs typeface="Calibri"/>
              </a:rPr>
              <a:t>Η αμυγδαλή είναι η περιοχή του εγκεφάλου που ελέγχει </a:t>
            </a:r>
          </a:p>
          <a:p>
            <a:pPr lvl="1">
              <a:lnSpc>
                <a:spcPct val="80000"/>
              </a:lnSpc>
              <a:defRPr/>
            </a:pPr>
            <a:r>
              <a:rPr lang="el-GR" sz="2000" dirty="0" smtClean="0">
                <a:latin typeface="Calibri"/>
                <a:cs typeface="Calibri"/>
              </a:rPr>
              <a:t>τη συναισθηματική ζωή </a:t>
            </a:r>
          </a:p>
          <a:p>
            <a:pPr lvl="1">
              <a:lnSpc>
                <a:spcPct val="80000"/>
              </a:lnSpc>
              <a:defRPr/>
            </a:pPr>
            <a:r>
              <a:rPr lang="el-GR" sz="2000" dirty="0" smtClean="0">
                <a:latin typeface="Calibri"/>
                <a:cs typeface="Calibri"/>
              </a:rPr>
              <a:t>τη μνήμη και </a:t>
            </a:r>
          </a:p>
          <a:p>
            <a:pPr lvl="1">
              <a:lnSpc>
                <a:spcPct val="80000"/>
              </a:lnSpc>
              <a:defRPr/>
            </a:pPr>
            <a:r>
              <a:rPr lang="el-GR" sz="2000" dirty="0" smtClean="0">
                <a:latin typeface="Calibri"/>
                <a:cs typeface="Calibri"/>
              </a:rPr>
              <a:t>την κοινωνικότητα</a:t>
            </a:r>
            <a:endParaRPr lang="en-US"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sp>
        <p:nvSpPr>
          <p:cNvPr id="5" name="Rectangle 4"/>
          <p:cNvSpPr/>
          <p:nvPr/>
        </p:nvSpPr>
        <p:spPr>
          <a:xfrm>
            <a:off x="7066694" y="4039655"/>
            <a:ext cx="1088760" cy="276999"/>
          </a:xfrm>
          <a:prstGeom prst="rect">
            <a:avLst/>
          </a:prstGeom>
        </p:spPr>
        <p:txBody>
          <a:bodyPr wrap="none">
            <a:spAutoFit/>
          </a:bodyPr>
          <a:lstStyle/>
          <a:p>
            <a:r>
              <a:rPr lang="en-US" sz="1200" dirty="0" smtClean="0">
                <a:hlinkClick r:id="rId2"/>
              </a:rPr>
              <a:t>soc.ucsb.edu</a:t>
            </a:r>
            <a:endParaRPr lang="en-US" sz="1200" dirty="0">
              <a:latin typeface="+mj-lt"/>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1231343"/>
            <a:ext cx="2189716" cy="280831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547664" y="4039655"/>
            <a:ext cx="4572000" cy="294183"/>
          </a:xfrm>
          <a:prstGeom prst="rect">
            <a:avLst/>
          </a:prstGeom>
        </p:spPr>
        <p:txBody>
          <a:bodyPr>
            <a:spAutoFit/>
          </a:bodyPr>
          <a:lstStyle/>
          <a:p>
            <a:pPr algn="r">
              <a:lnSpc>
                <a:spcPct val="80000"/>
              </a:lnSpc>
              <a:buNone/>
              <a:defRPr/>
            </a:pPr>
            <a:r>
              <a:rPr lang="en-US" sz="1600" dirty="0">
                <a:solidFill>
                  <a:srgbClr val="000000"/>
                </a:solidFill>
                <a:latin typeface="+mn-lt"/>
              </a:rPr>
              <a:t> (</a:t>
            </a:r>
            <a:r>
              <a:rPr lang="en-US" sz="1600" dirty="0" err="1">
                <a:solidFill>
                  <a:srgbClr val="000000"/>
                </a:solidFill>
                <a:latin typeface="+mn-lt"/>
              </a:rPr>
              <a:t>Trottier</a:t>
            </a:r>
            <a:r>
              <a:rPr lang="en-US" sz="1600" dirty="0">
                <a:solidFill>
                  <a:srgbClr val="000000"/>
                </a:solidFill>
                <a:latin typeface="+mn-lt"/>
              </a:rPr>
              <a:t>, Srivastava &amp; Walker, 1999; </a:t>
            </a:r>
            <a:r>
              <a:rPr lang="en-US" sz="1600" dirty="0" err="1">
                <a:latin typeface="+mn-lt"/>
              </a:rPr>
              <a:t>Buxbaum</a:t>
            </a:r>
            <a:r>
              <a:rPr lang="en-US" sz="1600" dirty="0">
                <a:latin typeface="+mn-lt"/>
              </a:rPr>
              <a:t>, 2009</a:t>
            </a:r>
            <a:r>
              <a:rPr lang="en-US" sz="1600" dirty="0">
                <a:solidFill>
                  <a:srgbClr val="000000"/>
                </a:solidFill>
                <a:latin typeface="+mn-lt"/>
              </a:rPr>
              <a:t>)</a:t>
            </a:r>
            <a:endParaRPr lang="el-GR" sz="1600" dirty="0">
              <a:latin typeface="+mn-lt"/>
              <a:cs typeface="Calibri"/>
            </a:endParaRPr>
          </a:p>
        </p:txBody>
      </p:sp>
    </p:spTree>
    <p:extLst>
      <p:ext uri="{BB962C8B-B14F-4D97-AF65-F5344CB8AC3E}">
        <p14:creationId xmlns:p14="http://schemas.microsoft.com/office/powerpoint/2010/main" val="29544328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4000" b="1" dirty="0" smtClean="0"/>
              <a:t>3</a:t>
            </a:r>
            <a:r>
              <a:rPr lang="el-GR" sz="4000" b="1" dirty="0"/>
              <a:t>. Που οφείλεται ο αυτισμός; </a:t>
            </a:r>
            <a:r>
              <a:rPr lang="el-GR" sz="2800" b="0" dirty="0" smtClean="0"/>
              <a:t>(3 από 3)</a:t>
            </a:r>
            <a:endParaRPr lang="en-US" b="0" dirty="0"/>
          </a:p>
        </p:txBody>
      </p:sp>
      <p:sp>
        <p:nvSpPr>
          <p:cNvPr id="3" name="Content Placeholder 2"/>
          <p:cNvSpPr>
            <a:spLocks noGrp="1"/>
          </p:cNvSpPr>
          <p:nvPr>
            <p:ph idx="1"/>
          </p:nvPr>
        </p:nvSpPr>
        <p:spPr/>
        <p:txBody>
          <a:bodyPr/>
          <a:lstStyle/>
          <a:p>
            <a:pPr marL="180975" indent="-180975">
              <a:defRPr/>
            </a:pPr>
            <a:r>
              <a:rPr lang="el-GR" sz="2400" i="1" dirty="0" smtClean="0">
                <a:solidFill>
                  <a:srgbClr val="000000"/>
                </a:solidFill>
                <a:latin typeface="Calibri" charset="0"/>
              </a:rPr>
              <a:t>Τα βαρέα μέταλλα, το εμβόλιο MMR σχετίζονται με τον αυτισμό;</a:t>
            </a:r>
          </a:p>
          <a:p>
            <a:pPr>
              <a:buNone/>
              <a:defRPr/>
            </a:pPr>
            <a:r>
              <a:rPr lang="en-US" sz="2400" dirty="0" smtClean="0">
                <a:solidFill>
                  <a:srgbClr val="000000"/>
                </a:solidFill>
                <a:latin typeface="Calibri" charset="0"/>
              </a:rPr>
              <a:t>	</a:t>
            </a:r>
            <a:r>
              <a:rPr lang="el-GR" sz="2400" dirty="0" smtClean="0">
                <a:solidFill>
                  <a:srgbClr val="000000"/>
                </a:solidFill>
                <a:latin typeface="Calibri" charset="0"/>
              </a:rPr>
              <a:t>H συσχέτιση των βαρέων μετάλλων, και ειδικά της ποσότητας που υπάρχει στα παιδικά εμβόλια (MMR ή τριπλούν) με την αύξηση του αυτισμού από τη δεκαετία του ‘80’ στις ανεπτυγμένες χώρες, έχει προκαλέσει παγκόσμια αναστάτωση, αλλά τα αποτελέσματα των ερευνών δεν δείχνουν συσχέτιση	</a:t>
            </a:r>
          </a:p>
          <a:p>
            <a:pPr>
              <a:spcBef>
                <a:spcPts val="1800"/>
              </a:spcBef>
              <a:defRPr/>
            </a:pPr>
            <a:r>
              <a:rPr lang="el-GR" sz="2400" i="1" dirty="0" smtClean="0">
                <a:solidFill>
                  <a:srgbClr val="000000"/>
                </a:solidFill>
                <a:latin typeface="Calibri" charset="0"/>
              </a:rPr>
              <a:t>Τροφική αλλεργία και παιδικός αυτισμός</a:t>
            </a:r>
          </a:p>
          <a:p>
            <a:pPr>
              <a:buNone/>
              <a:defRPr/>
            </a:pPr>
            <a:r>
              <a:rPr lang="el-GR" sz="2400" dirty="0" smtClean="0">
                <a:solidFill>
                  <a:srgbClr val="000000"/>
                </a:solidFill>
                <a:latin typeface="Calibri" charset="0"/>
              </a:rPr>
              <a:t>	Έχει αναφερθεί επιδείνωση των νευρολογικών συμπτωμάτων σε ασθενείς με αυτισμό μετά από κατανάλωση τροφίμων που περιέχουν λακτόζη και καζεΐνη (π.χ. γάλα και σιτάρι)</a:t>
            </a:r>
            <a:endParaRPr lang="en-US" sz="2400" dirty="0" smtClean="0">
              <a:solidFill>
                <a:srgbClr val="000000"/>
              </a:solidFill>
              <a:latin typeface="Calibri" charset="0"/>
            </a:endParaRPr>
          </a:p>
          <a:p>
            <a:pPr>
              <a:lnSpc>
                <a:spcPct val="80000"/>
              </a:lnSpc>
              <a:buNone/>
              <a:defRPr/>
            </a:pPr>
            <a:endParaRPr lang="el-GR" sz="2400" dirty="0" smtClean="0">
              <a:latin typeface="Calibri"/>
              <a:cs typeface="Calibri"/>
            </a:endParaRPr>
          </a:p>
          <a:p>
            <a:pPr>
              <a:buNone/>
            </a:pPr>
            <a:endParaRPr lang="en-US" sz="2400" dirty="0" smtClean="0"/>
          </a:p>
          <a:p>
            <a:endParaRPr lang="el-GR" dirty="0" smtClean="0"/>
          </a:p>
          <a:p>
            <a:endParaRPr lang="en-US"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sp>
        <p:nvSpPr>
          <p:cNvPr id="4" name="Rectangle 3"/>
          <p:cNvSpPr/>
          <p:nvPr/>
        </p:nvSpPr>
        <p:spPr>
          <a:xfrm>
            <a:off x="6444208" y="6381328"/>
            <a:ext cx="2247089" cy="313932"/>
          </a:xfrm>
          <a:prstGeom prst="rect">
            <a:avLst/>
          </a:prstGeom>
        </p:spPr>
        <p:txBody>
          <a:bodyPr wrap="none">
            <a:spAutoFit/>
          </a:bodyPr>
          <a:lstStyle/>
          <a:p>
            <a:pPr algn="ctr">
              <a:lnSpc>
                <a:spcPct val="80000"/>
              </a:lnSpc>
              <a:buNone/>
              <a:defRPr/>
            </a:pPr>
            <a:r>
              <a:rPr lang="el-GR" dirty="0">
                <a:latin typeface="Calibri"/>
                <a:cs typeface="Calibri"/>
              </a:rPr>
              <a:t>(</a:t>
            </a:r>
            <a:r>
              <a:rPr lang="en-US" dirty="0">
                <a:latin typeface="Calibri"/>
                <a:cs typeface="Calibri"/>
              </a:rPr>
              <a:t>Gerber &amp; </a:t>
            </a:r>
            <a:r>
              <a:rPr lang="en-US" dirty="0" err="1">
                <a:latin typeface="Calibri"/>
                <a:cs typeface="Calibri"/>
              </a:rPr>
              <a:t>Offit</a:t>
            </a:r>
            <a:r>
              <a:rPr lang="en-US" dirty="0">
                <a:latin typeface="Calibri"/>
                <a:cs typeface="Calibri"/>
              </a:rPr>
              <a:t>, 2009)</a:t>
            </a:r>
            <a:endParaRPr lang="el-GR" dirty="0">
              <a:latin typeface="Calibri"/>
              <a:cs typeface="Calibri"/>
            </a:endParaRPr>
          </a:p>
        </p:txBody>
      </p:sp>
    </p:spTree>
    <p:extLst>
      <p:ext uri="{BB962C8B-B14F-4D97-AF65-F5344CB8AC3E}">
        <p14:creationId xmlns:p14="http://schemas.microsoft.com/office/powerpoint/2010/main" val="1209038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a:xfrm>
            <a:off x="338098" y="1196752"/>
            <a:ext cx="5962094" cy="5472608"/>
          </a:xfrm>
        </p:spPr>
        <p:txBody>
          <a:bodyPr>
            <a:normAutofit/>
          </a:bodyPr>
          <a:lstStyle/>
          <a:p>
            <a:pPr>
              <a:lnSpc>
                <a:spcPct val="120000"/>
              </a:lnSpc>
              <a:spcAft>
                <a:spcPts val="1200"/>
              </a:spcAft>
              <a:buNone/>
              <a:defRPr/>
            </a:pPr>
            <a:r>
              <a:rPr lang="el-GR" sz="2800" b="1" dirty="0">
                <a:solidFill>
                  <a:srgbClr val="820000"/>
                </a:solidFill>
                <a:latin typeface="Calibri" charset="0"/>
              </a:rPr>
              <a:t>Πρώιμες ενδείξεις Αυτισμού</a:t>
            </a:r>
            <a:endParaRPr lang="en-US" sz="2800" b="1" dirty="0">
              <a:solidFill>
                <a:srgbClr val="820000"/>
              </a:solidFill>
              <a:latin typeface="Calibri" charset="0"/>
            </a:endParaRPr>
          </a:p>
          <a:p>
            <a:pPr>
              <a:spcBef>
                <a:spcPts val="0"/>
              </a:spcBef>
              <a:spcAft>
                <a:spcPts val="600"/>
              </a:spcAft>
              <a:buFont typeface="Wingdings" charset="2"/>
              <a:buChar char="ü"/>
              <a:defRPr/>
            </a:pPr>
            <a:r>
              <a:rPr lang="el-GR" sz="2400" dirty="0" smtClean="0">
                <a:latin typeface="Calibri" charset="0"/>
              </a:rPr>
              <a:t>Μωρά </a:t>
            </a:r>
            <a:r>
              <a:rPr lang="el-GR" sz="2400" dirty="0">
                <a:latin typeface="Calibri" charset="0"/>
              </a:rPr>
              <a:t>που δεν χαμογελούν στη μητέρα τους</a:t>
            </a:r>
          </a:p>
          <a:p>
            <a:pPr>
              <a:spcBef>
                <a:spcPts val="0"/>
              </a:spcBef>
              <a:spcAft>
                <a:spcPts val="600"/>
              </a:spcAft>
              <a:buFont typeface="Wingdings" charset="2"/>
              <a:buChar char="ü"/>
              <a:defRPr/>
            </a:pPr>
            <a:r>
              <a:rPr lang="el-GR" sz="2400" dirty="0" smtClean="0">
                <a:latin typeface="Calibri" charset="0"/>
              </a:rPr>
              <a:t>Μωρά </a:t>
            </a:r>
            <a:r>
              <a:rPr lang="el-GR" sz="2400" dirty="0">
                <a:latin typeface="Calibri" charset="0"/>
              </a:rPr>
              <a:t>παθητικά ή υπερτονικά</a:t>
            </a:r>
          </a:p>
          <a:p>
            <a:pPr>
              <a:spcBef>
                <a:spcPts val="0"/>
              </a:spcBef>
              <a:spcAft>
                <a:spcPts val="600"/>
              </a:spcAft>
              <a:buFont typeface="Wingdings" charset="2"/>
              <a:buChar char="ü"/>
              <a:defRPr/>
            </a:pPr>
            <a:r>
              <a:rPr lang="el-GR" sz="2400" dirty="0" smtClean="0">
                <a:latin typeface="Calibri" charset="0"/>
              </a:rPr>
              <a:t>Αδιαφορία </a:t>
            </a:r>
            <a:r>
              <a:rPr lang="el-GR" sz="2400" dirty="0">
                <a:latin typeface="Calibri" charset="0"/>
              </a:rPr>
              <a:t>σε ακουστικά ή οπτικά ερεθίσματα</a:t>
            </a:r>
          </a:p>
          <a:p>
            <a:pPr>
              <a:spcBef>
                <a:spcPts val="0"/>
              </a:spcBef>
              <a:spcAft>
                <a:spcPts val="600"/>
              </a:spcAft>
              <a:buFont typeface="Wingdings" charset="2"/>
              <a:buChar char="ü"/>
              <a:defRPr/>
            </a:pPr>
            <a:r>
              <a:rPr lang="el-GR" sz="2400" dirty="0" smtClean="0">
                <a:latin typeface="Calibri" charset="0"/>
              </a:rPr>
              <a:t>Έλλειψη </a:t>
            </a:r>
            <a:r>
              <a:rPr lang="el-GR" sz="2400" dirty="0" err="1" smtClean="0">
                <a:latin typeface="Calibri" charset="0"/>
              </a:rPr>
              <a:t>βλεμματικής</a:t>
            </a:r>
            <a:r>
              <a:rPr lang="el-GR" sz="2400" dirty="0" smtClean="0">
                <a:latin typeface="Calibri" charset="0"/>
              </a:rPr>
              <a:t> </a:t>
            </a:r>
            <a:r>
              <a:rPr lang="el-GR" sz="2400" dirty="0">
                <a:latin typeface="Calibri" charset="0"/>
              </a:rPr>
              <a:t>επαφής</a:t>
            </a:r>
          </a:p>
          <a:p>
            <a:pPr>
              <a:spcBef>
                <a:spcPts val="0"/>
              </a:spcBef>
              <a:spcAft>
                <a:spcPts val="600"/>
              </a:spcAft>
              <a:buFont typeface="Wingdings" charset="2"/>
              <a:buChar char="ü"/>
              <a:defRPr/>
            </a:pPr>
            <a:r>
              <a:rPr lang="el-GR" sz="2400" dirty="0" smtClean="0">
                <a:latin typeface="Calibri" charset="0"/>
              </a:rPr>
              <a:t>Στους </a:t>
            </a:r>
            <a:r>
              <a:rPr lang="el-GR" sz="2400" dirty="0">
                <a:latin typeface="Calibri" charset="0"/>
              </a:rPr>
              <a:t>8 μήνες δεν κατανοούν, δεν δείχνουν με το </a:t>
            </a:r>
            <a:r>
              <a:rPr lang="el-GR" sz="2400" dirty="0" smtClean="0">
                <a:latin typeface="Calibri" charset="0"/>
              </a:rPr>
              <a:t>δάχτυλο </a:t>
            </a:r>
            <a:endParaRPr lang="el-GR" sz="2800" dirty="0"/>
          </a:p>
        </p:txBody>
      </p:sp>
      <p:sp>
        <p:nvSpPr>
          <p:cNvPr id="2" name="Title 1"/>
          <p:cNvSpPr>
            <a:spLocks noGrp="1"/>
          </p:cNvSpPr>
          <p:nvPr>
            <p:ph type="title"/>
          </p:nvPr>
        </p:nvSpPr>
        <p:spPr/>
        <p:txBody>
          <a:bodyPr>
            <a:normAutofit fontScale="90000"/>
          </a:bodyPr>
          <a:lstStyle/>
          <a:p>
            <a:r>
              <a:rPr lang="el-GR" sz="4000" b="1" dirty="0" smtClean="0"/>
              <a:t>4. Διάγνωση </a:t>
            </a:r>
            <a:r>
              <a:rPr lang="el-GR" sz="4000" dirty="0" smtClean="0"/>
              <a:t/>
            </a:r>
            <a:br>
              <a:rPr lang="el-GR" sz="4000" dirty="0" smtClean="0"/>
            </a:br>
            <a:r>
              <a:rPr lang="el-GR" sz="2800" b="0" dirty="0" smtClean="0"/>
              <a:t>(1 από </a:t>
            </a:r>
            <a:r>
              <a:rPr lang="en-US" sz="2800" b="0" dirty="0" smtClean="0"/>
              <a:t>3</a:t>
            </a:r>
            <a:r>
              <a:rPr lang="el-GR" sz="2800" b="0" dirty="0" smtClean="0"/>
              <a:t>)</a:t>
            </a:r>
            <a:endParaRPr lang="en-US" b="0"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sp>
        <p:nvSpPr>
          <p:cNvPr id="7" name="Rectangle 6"/>
          <p:cNvSpPr/>
          <p:nvPr/>
        </p:nvSpPr>
        <p:spPr>
          <a:xfrm>
            <a:off x="6608755" y="4402451"/>
            <a:ext cx="2226681" cy="646331"/>
          </a:xfrm>
          <a:prstGeom prst="rect">
            <a:avLst/>
          </a:prstGeom>
        </p:spPr>
        <p:txBody>
          <a:bodyPr wrap="square">
            <a:spAutoFit/>
          </a:bodyPr>
          <a:lstStyle/>
          <a:p>
            <a:pPr algn="ctr"/>
            <a:r>
              <a:rPr lang="en-US" sz="1200" dirty="0" smtClean="0">
                <a:solidFill>
                  <a:schemeClr val="tx1">
                    <a:lumMod val="75000"/>
                    <a:lumOff val="25000"/>
                  </a:schemeClr>
                </a:solidFill>
                <a:latin typeface="+mn-lt"/>
              </a:rPr>
              <a:t>“Autism </a:t>
            </a:r>
            <a:r>
              <a:rPr lang="en-US" sz="1200" dirty="0">
                <a:solidFill>
                  <a:schemeClr val="tx1">
                    <a:lumMod val="75000"/>
                    <a:lumOff val="25000"/>
                  </a:schemeClr>
                </a:solidFill>
                <a:latin typeface="+mn-lt"/>
              </a:rPr>
              <a:t>service dog at </a:t>
            </a:r>
            <a:r>
              <a:rPr lang="en-US" sz="1200" dirty="0" smtClean="0">
                <a:solidFill>
                  <a:schemeClr val="tx1">
                    <a:lumMod val="75000"/>
                    <a:lumOff val="25000"/>
                  </a:schemeClr>
                </a:solidFill>
                <a:latin typeface="+mn-lt"/>
              </a:rPr>
              <a:t>home”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dirty="0" smtClean="0">
                <a:solidFill>
                  <a:schemeClr val="tx1">
                    <a:lumMod val="75000"/>
                    <a:lumOff val="25000"/>
                  </a:schemeClr>
                </a:solidFill>
                <a:latin typeface="+mn-lt"/>
                <a:hlinkClick r:id="rId2" tooltip="User:Zipster969"/>
              </a:rPr>
              <a:t>Zipster969</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διαθέσιμο με άδεια</a:t>
            </a:r>
            <a:r>
              <a:rPr lang="en-US" sz="1200" dirty="0" smtClean="0">
                <a:solidFill>
                  <a:schemeClr val="tx1">
                    <a:lumMod val="75000"/>
                    <a:lumOff val="25000"/>
                  </a:schemeClr>
                </a:solidFill>
                <a:latin typeface="+mn-lt"/>
              </a:rPr>
              <a:t> </a:t>
            </a:r>
            <a:r>
              <a:rPr lang="en-US" sz="1200" dirty="0" smtClean="0">
                <a:solidFill>
                  <a:schemeClr val="tx1">
                    <a:lumMod val="75000"/>
                    <a:lumOff val="25000"/>
                  </a:schemeClr>
                </a:solidFill>
                <a:latin typeface="+mn-lt"/>
                <a:hlinkClick r:id="rId3"/>
              </a:rPr>
              <a:t>CC </a:t>
            </a:r>
            <a:r>
              <a:rPr lang="en-US" sz="1200" dirty="0">
                <a:solidFill>
                  <a:schemeClr val="tx1">
                    <a:lumMod val="75000"/>
                    <a:lumOff val="25000"/>
                  </a:schemeClr>
                </a:solidFill>
                <a:latin typeface="+mn-lt"/>
                <a:hlinkClick r:id="rId3"/>
              </a:rPr>
              <a:t>BY-SA </a:t>
            </a:r>
            <a:r>
              <a:rPr lang="en-US" sz="1200" dirty="0" smtClean="0">
                <a:solidFill>
                  <a:schemeClr val="tx1">
                    <a:lumMod val="75000"/>
                    <a:lumOff val="25000"/>
                  </a:schemeClr>
                </a:solidFill>
                <a:latin typeface="+mn-lt"/>
                <a:hlinkClick r:id="rId3"/>
              </a:rPr>
              <a:t>3.0</a:t>
            </a:r>
            <a:endParaRPr lang="en-US" sz="1200" dirty="0">
              <a:solidFill>
                <a:schemeClr val="tx1">
                  <a:lumMod val="75000"/>
                  <a:lumOff val="25000"/>
                </a:schemeClr>
              </a:solidFill>
              <a:latin typeface="+mn-lt"/>
            </a:endParaRPr>
          </a:p>
        </p:txBody>
      </p:sp>
      <p:sp>
        <p:nvSpPr>
          <p:cNvPr id="9" name="Rectangle 8"/>
          <p:cNvSpPr/>
          <p:nvPr/>
        </p:nvSpPr>
        <p:spPr>
          <a:xfrm>
            <a:off x="1835696" y="5507940"/>
            <a:ext cx="4332336" cy="738664"/>
          </a:xfrm>
          <a:prstGeom prst="rect">
            <a:avLst/>
          </a:prstGeom>
        </p:spPr>
        <p:txBody>
          <a:bodyPr wrap="square">
            <a:spAutoFit/>
          </a:bodyPr>
          <a:lstStyle/>
          <a:p>
            <a:pPr algn="r" eaLnBrk="1" hangingPunct="1">
              <a:defRPr/>
            </a:pPr>
            <a:r>
              <a:rPr lang="en-US" sz="1400" dirty="0">
                <a:latin typeface="+mn-lt"/>
              </a:rPr>
              <a:t>(American Psychiatric Association, 2000; Johnson, Myers &amp; Council of children with disabilities, 2007; World Health Organization, 2007</a:t>
            </a:r>
            <a:r>
              <a:rPr lang="en-US" sz="1400" dirty="0">
                <a:solidFill>
                  <a:srgbClr val="000000"/>
                </a:solidFill>
                <a:latin typeface="+mn-lt"/>
              </a:rPr>
              <a:t>)</a:t>
            </a:r>
            <a:endParaRPr lang="el-GR" sz="1400" dirty="0">
              <a:solidFill>
                <a:srgbClr val="000000"/>
              </a:solidFill>
              <a:latin typeface="+mn-lt"/>
            </a:endParaRPr>
          </a:p>
        </p:txBody>
      </p:sp>
      <p:cxnSp>
        <p:nvCxnSpPr>
          <p:cNvPr id="10" name="Straight Connector 9"/>
          <p:cNvCxnSpPr/>
          <p:nvPr/>
        </p:nvCxnSpPr>
        <p:spPr>
          <a:xfrm>
            <a:off x="446154" y="1844824"/>
            <a:ext cx="60091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2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55342" y="1484784"/>
            <a:ext cx="2533508" cy="2917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22056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a:xfrm>
            <a:off x="338098" y="1196752"/>
            <a:ext cx="5962094" cy="4968552"/>
          </a:xfrm>
        </p:spPr>
        <p:txBody>
          <a:bodyPr>
            <a:normAutofit fontScale="77500" lnSpcReduction="20000"/>
          </a:bodyPr>
          <a:lstStyle/>
          <a:p>
            <a:pPr>
              <a:lnSpc>
                <a:spcPct val="120000"/>
              </a:lnSpc>
              <a:spcAft>
                <a:spcPts val="1200"/>
              </a:spcAft>
              <a:buNone/>
              <a:defRPr/>
            </a:pPr>
            <a:r>
              <a:rPr lang="el-GR" sz="3600" b="1" dirty="0">
                <a:solidFill>
                  <a:srgbClr val="820000"/>
                </a:solidFill>
                <a:latin typeface="Calibri" charset="0"/>
              </a:rPr>
              <a:t>Πρώιμες ενδείξεις Αυτισμού</a:t>
            </a:r>
            <a:endParaRPr lang="en-US" sz="3600" b="1" dirty="0">
              <a:solidFill>
                <a:srgbClr val="820000"/>
              </a:solidFill>
              <a:latin typeface="Calibri" charset="0"/>
            </a:endParaRPr>
          </a:p>
          <a:p>
            <a:pPr>
              <a:lnSpc>
                <a:spcPct val="120000"/>
              </a:lnSpc>
              <a:spcBef>
                <a:spcPts val="600"/>
              </a:spcBef>
              <a:spcAft>
                <a:spcPts val="600"/>
              </a:spcAft>
              <a:buFont typeface="Wingdings" charset="2"/>
              <a:buChar char="ü"/>
              <a:defRPr/>
            </a:pPr>
            <a:r>
              <a:rPr lang="el-GR" sz="3100" dirty="0" smtClean="0">
                <a:latin typeface="Calibri" charset="0"/>
              </a:rPr>
              <a:t>Διαταραχές </a:t>
            </a:r>
            <a:r>
              <a:rPr lang="el-GR" sz="3100" dirty="0">
                <a:latin typeface="Calibri" charset="0"/>
              </a:rPr>
              <a:t>ύπνου και σίτισης</a:t>
            </a:r>
          </a:p>
          <a:p>
            <a:pPr>
              <a:lnSpc>
                <a:spcPct val="120000"/>
              </a:lnSpc>
              <a:spcBef>
                <a:spcPts val="600"/>
              </a:spcBef>
              <a:spcAft>
                <a:spcPts val="600"/>
              </a:spcAft>
              <a:buFont typeface="Wingdings" charset="2"/>
              <a:buChar char="ü"/>
              <a:defRPr/>
            </a:pPr>
            <a:r>
              <a:rPr lang="el-GR" sz="3100" dirty="0" smtClean="0">
                <a:latin typeface="Calibri" charset="0"/>
              </a:rPr>
              <a:t>Παράξενα </a:t>
            </a:r>
            <a:r>
              <a:rPr lang="el-GR" sz="3100" dirty="0">
                <a:latin typeface="Calibri" charset="0"/>
              </a:rPr>
              <a:t>παιχνίδια με τα χέρια κ με τα αντικείμενα</a:t>
            </a:r>
          </a:p>
          <a:p>
            <a:pPr>
              <a:lnSpc>
                <a:spcPct val="120000"/>
              </a:lnSpc>
              <a:spcBef>
                <a:spcPts val="600"/>
              </a:spcBef>
              <a:spcAft>
                <a:spcPts val="600"/>
              </a:spcAft>
              <a:buFont typeface="Wingdings" charset="2"/>
              <a:buChar char="ü"/>
              <a:defRPr/>
            </a:pPr>
            <a:r>
              <a:rPr lang="el-GR" sz="3100" dirty="0" smtClean="0">
                <a:latin typeface="Calibri" charset="0"/>
              </a:rPr>
              <a:t>Στερεότυπες </a:t>
            </a:r>
            <a:r>
              <a:rPr lang="el-GR" sz="3100" dirty="0">
                <a:latin typeface="Calibri" charset="0"/>
              </a:rPr>
              <a:t>κινήσεις σώματος</a:t>
            </a:r>
          </a:p>
          <a:p>
            <a:pPr>
              <a:lnSpc>
                <a:spcPct val="120000"/>
              </a:lnSpc>
              <a:spcBef>
                <a:spcPts val="600"/>
              </a:spcBef>
              <a:spcAft>
                <a:spcPts val="600"/>
              </a:spcAft>
              <a:buFont typeface="Wingdings" charset="2"/>
              <a:buChar char="ü"/>
              <a:defRPr/>
            </a:pPr>
            <a:r>
              <a:rPr lang="el-GR" sz="3100" dirty="0" smtClean="0">
                <a:latin typeface="Calibri" charset="0"/>
              </a:rPr>
              <a:t>Συχνά </a:t>
            </a:r>
            <a:r>
              <a:rPr lang="el-GR" sz="3100" dirty="0">
                <a:latin typeface="Calibri" charset="0"/>
              </a:rPr>
              <a:t>παρουσιάζουν </a:t>
            </a:r>
            <a:r>
              <a:rPr lang="el-GR" sz="3100" dirty="0" err="1">
                <a:latin typeface="Calibri" charset="0"/>
              </a:rPr>
              <a:t>αυτο</a:t>
            </a:r>
            <a:r>
              <a:rPr lang="el-GR" sz="3100" dirty="0">
                <a:latin typeface="Calibri" charset="0"/>
              </a:rPr>
              <a:t>-επιθετικότητα</a:t>
            </a:r>
          </a:p>
          <a:p>
            <a:pPr>
              <a:lnSpc>
                <a:spcPct val="120000"/>
              </a:lnSpc>
              <a:spcBef>
                <a:spcPts val="600"/>
              </a:spcBef>
              <a:spcAft>
                <a:spcPts val="600"/>
              </a:spcAft>
              <a:buFont typeface="Wingdings" charset="2"/>
              <a:buChar char="ü"/>
              <a:defRPr/>
            </a:pPr>
            <a:r>
              <a:rPr lang="el-GR" sz="3100" dirty="0" smtClean="0">
                <a:latin typeface="Calibri" charset="0"/>
              </a:rPr>
              <a:t>Απουσία </a:t>
            </a:r>
            <a:r>
              <a:rPr lang="el-GR" sz="3100" dirty="0">
                <a:latin typeface="Calibri" charset="0"/>
              </a:rPr>
              <a:t>ομιλίας ή της εξέλιξης της, ή ηχολαλία ή παλινδρόμηση</a:t>
            </a:r>
          </a:p>
          <a:p>
            <a:pPr>
              <a:lnSpc>
                <a:spcPct val="120000"/>
              </a:lnSpc>
              <a:spcBef>
                <a:spcPts val="600"/>
              </a:spcBef>
              <a:spcAft>
                <a:spcPts val="600"/>
              </a:spcAft>
              <a:buFont typeface="Wingdings" charset="2"/>
              <a:buChar char="ü"/>
              <a:defRPr/>
            </a:pPr>
            <a:r>
              <a:rPr lang="el-GR" sz="3100" dirty="0" smtClean="0">
                <a:latin typeface="Calibri" charset="0"/>
              </a:rPr>
              <a:t>Γενικά </a:t>
            </a:r>
            <a:r>
              <a:rPr lang="el-GR" sz="3100" dirty="0">
                <a:latin typeface="Calibri" charset="0"/>
              </a:rPr>
              <a:t>σοβαρές διαταραχές της επικοινωνίας</a:t>
            </a:r>
          </a:p>
          <a:p>
            <a:endParaRPr lang="el-GR" sz="3600" dirty="0"/>
          </a:p>
        </p:txBody>
      </p:sp>
      <p:sp>
        <p:nvSpPr>
          <p:cNvPr id="2" name="Title 1"/>
          <p:cNvSpPr>
            <a:spLocks noGrp="1"/>
          </p:cNvSpPr>
          <p:nvPr>
            <p:ph type="title"/>
          </p:nvPr>
        </p:nvSpPr>
        <p:spPr/>
        <p:txBody>
          <a:bodyPr>
            <a:normAutofit fontScale="90000"/>
          </a:bodyPr>
          <a:lstStyle/>
          <a:p>
            <a:r>
              <a:rPr lang="el-GR" sz="4000" b="1" dirty="0" smtClean="0"/>
              <a:t>4. Διάγνωση </a:t>
            </a:r>
            <a:r>
              <a:rPr lang="el-GR" sz="4000" dirty="0" smtClean="0"/>
              <a:t/>
            </a:r>
            <a:br>
              <a:rPr lang="el-GR" sz="4000" dirty="0" smtClean="0"/>
            </a:br>
            <a:r>
              <a:rPr lang="el-GR" sz="2800" b="0" dirty="0" smtClean="0"/>
              <a:t>(</a:t>
            </a:r>
            <a:r>
              <a:rPr lang="en-US" sz="2800" b="0" dirty="0" smtClean="0"/>
              <a:t>2</a:t>
            </a:r>
            <a:r>
              <a:rPr lang="el-GR" sz="2800" b="0" dirty="0" smtClean="0"/>
              <a:t> από </a:t>
            </a:r>
            <a:r>
              <a:rPr lang="en-US" sz="2800" b="0" dirty="0" smtClean="0"/>
              <a:t>3</a:t>
            </a:r>
            <a:r>
              <a:rPr lang="el-GR" sz="2800" b="0" dirty="0" smtClean="0"/>
              <a:t>)</a:t>
            </a:r>
            <a:endParaRPr lang="en-US" b="0"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cxnSp>
        <p:nvCxnSpPr>
          <p:cNvPr id="10" name="Straight Connector 9"/>
          <p:cNvCxnSpPr/>
          <p:nvPr/>
        </p:nvCxnSpPr>
        <p:spPr>
          <a:xfrm>
            <a:off x="454158" y="1772816"/>
            <a:ext cx="60091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22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192" y="1412776"/>
            <a:ext cx="2463522" cy="3486116"/>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6379825" y="4677143"/>
            <a:ext cx="2304256"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smtClean="0">
                <a:solidFill>
                  <a:schemeClr val="tx1">
                    <a:lumMod val="75000"/>
                    <a:lumOff val="25000"/>
                  </a:schemeClr>
                </a:solidFill>
                <a:latin typeface="+mn-lt"/>
                <a:hlinkClick r:id="rId3"/>
              </a:rPr>
              <a:t>Autism</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dirty="0" err="1" smtClean="0">
                <a:solidFill>
                  <a:schemeClr val="tx1">
                    <a:lumMod val="75000"/>
                    <a:lumOff val="25000"/>
                  </a:schemeClr>
                </a:solidFill>
                <a:latin typeface="+mn-lt"/>
                <a:hlinkClick r:id="rId4" tooltip="User:Drriad"/>
              </a:rPr>
              <a:t>Drriad</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διαθέσιμο με άδεια</a:t>
            </a:r>
            <a:r>
              <a:rPr lang="en-US" sz="1200" dirty="0" smtClean="0">
                <a:solidFill>
                  <a:schemeClr val="tx1">
                    <a:lumMod val="75000"/>
                    <a:lumOff val="25000"/>
                  </a:schemeClr>
                </a:solidFill>
                <a:latin typeface="+mn-lt"/>
              </a:rPr>
              <a:t> </a:t>
            </a:r>
            <a:r>
              <a:rPr lang="en-US" sz="1200" dirty="0">
                <a:solidFill>
                  <a:schemeClr val="tx1">
                    <a:lumMod val="75000"/>
                    <a:lumOff val="25000"/>
                  </a:schemeClr>
                </a:solidFill>
                <a:latin typeface="+mn-lt"/>
                <a:hlinkClick r:id="rId5"/>
              </a:rPr>
              <a:t>CC BY-SA </a:t>
            </a:r>
            <a:r>
              <a:rPr lang="en-US" sz="1200" dirty="0" smtClean="0">
                <a:solidFill>
                  <a:schemeClr val="tx1">
                    <a:lumMod val="75000"/>
                    <a:lumOff val="25000"/>
                  </a:schemeClr>
                </a:solidFill>
                <a:latin typeface="+mn-lt"/>
                <a:hlinkClick r:id="rId5"/>
              </a:rPr>
              <a:t>3.0</a:t>
            </a:r>
            <a:endParaRPr lang="en-US" sz="1200" dirty="0">
              <a:solidFill>
                <a:schemeClr val="tx1">
                  <a:lumMod val="75000"/>
                  <a:lumOff val="25000"/>
                </a:schemeClr>
              </a:solidFill>
              <a:latin typeface="+mn-lt"/>
            </a:endParaRPr>
          </a:p>
        </p:txBody>
      </p:sp>
    </p:spTree>
    <p:extLst>
      <p:ext uri="{BB962C8B-B14F-4D97-AF65-F5344CB8AC3E}">
        <p14:creationId xmlns:p14="http://schemas.microsoft.com/office/powerpoint/2010/main" val="25845105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323528" y="1135792"/>
            <a:ext cx="8363272" cy="4885496"/>
          </a:xfrm>
        </p:spPr>
        <p:txBody>
          <a:bodyPr>
            <a:noAutofit/>
          </a:bodyPr>
          <a:lstStyle/>
          <a:p>
            <a:pPr>
              <a:lnSpc>
                <a:spcPct val="120000"/>
              </a:lnSpc>
              <a:spcBef>
                <a:spcPts val="600"/>
              </a:spcBef>
              <a:spcAft>
                <a:spcPts val="600"/>
              </a:spcAft>
              <a:buNone/>
              <a:defRPr/>
            </a:pPr>
            <a:r>
              <a:rPr lang="el-GR" sz="2300" b="1" dirty="0">
                <a:solidFill>
                  <a:srgbClr val="820000"/>
                </a:solidFill>
                <a:latin typeface="Calibri" charset="0"/>
              </a:rPr>
              <a:t>Η διάγνωση πραγματοποιείται από ομάδα ειδικών επιστημόνων:</a:t>
            </a:r>
          </a:p>
          <a:p>
            <a:pPr>
              <a:spcBef>
                <a:spcPts val="600"/>
              </a:spcBef>
              <a:buFont typeface="Arial"/>
              <a:buChar char="•"/>
              <a:defRPr/>
            </a:pPr>
            <a:r>
              <a:rPr lang="el-GR" sz="2200" dirty="0">
                <a:latin typeface="Calibri" charset="0"/>
              </a:rPr>
              <a:t>  </a:t>
            </a:r>
            <a:r>
              <a:rPr lang="el-GR" sz="2200" dirty="0" err="1">
                <a:latin typeface="Calibri" charset="0"/>
              </a:rPr>
              <a:t>Αναπτυξιολόγο</a:t>
            </a:r>
            <a:endParaRPr lang="el-GR" sz="2200" dirty="0">
              <a:latin typeface="Calibri" charset="0"/>
            </a:endParaRPr>
          </a:p>
          <a:p>
            <a:pPr>
              <a:spcBef>
                <a:spcPts val="600"/>
              </a:spcBef>
              <a:buFont typeface="Arial"/>
              <a:buChar char="•"/>
              <a:defRPr/>
            </a:pPr>
            <a:r>
              <a:rPr lang="el-GR" sz="2200" dirty="0">
                <a:latin typeface="Calibri" charset="0"/>
              </a:rPr>
              <a:t>  Νευρολόγο</a:t>
            </a:r>
          </a:p>
          <a:p>
            <a:pPr>
              <a:spcBef>
                <a:spcPts val="600"/>
              </a:spcBef>
              <a:buFont typeface="Arial"/>
              <a:buChar char="•"/>
              <a:defRPr/>
            </a:pPr>
            <a:r>
              <a:rPr lang="el-GR" sz="2200" dirty="0">
                <a:latin typeface="Calibri" charset="0"/>
              </a:rPr>
              <a:t>  Ψυχολόγο</a:t>
            </a:r>
          </a:p>
          <a:p>
            <a:pPr>
              <a:spcBef>
                <a:spcPts val="600"/>
              </a:spcBef>
              <a:buFont typeface="Arial"/>
              <a:buChar char="•"/>
              <a:defRPr/>
            </a:pPr>
            <a:r>
              <a:rPr lang="el-GR" sz="2200" dirty="0">
                <a:latin typeface="Calibri" charset="0"/>
              </a:rPr>
              <a:t>  Λογοθεραπευτή</a:t>
            </a:r>
          </a:p>
          <a:p>
            <a:pPr>
              <a:spcBef>
                <a:spcPts val="600"/>
              </a:spcBef>
              <a:buFont typeface="Arial"/>
              <a:buChar char="•"/>
              <a:defRPr/>
            </a:pPr>
            <a:r>
              <a:rPr lang="el-GR" sz="2200" dirty="0">
                <a:latin typeface="Calibri" charset="0"/>
              </a:rPr>
              <a:t>  </a:t>
            </a:r>
            <a:r>
              <a:rPr lang="el-GR" sz="2200" dirty="0" err="1">
                <a:latin typeface="Calibri" charset="0"/>
              </a:rPr>
              <a:t>Εργοθεραπευτή</a:t>
            </a:r>
            <a:endParaRPr lang="el-GR" sz="2200" dirty="0">
              <a:latin typeface="Calibri" charset="0"/>
            </a:endParaRPr>
          </a:p>
          <a:p>
            <a:pPr>
              <a:spcBef>
                <a:spcPts val="1200"/>
              </a:spcBef>
              <a:buFont typeface="Arial"/>
              <a:buChar char="•"/>
              <a:defRPr/>
            </a:pPr>
            <a:r>
              <a:rPr lang="el-GR" sz="2200" dirty="0">
                <a:latin typeface="Calibri" charset="0"/>
              </a:rPr>
              <a:t>  Καθηγητή προσαρμοσμένης φυσικής δραστηριότητας</a:t>
            </a:r>
          </a:p>
          <a:p>
            <a:pPr marL="804863" indent="-354013">
              <a:buFont typeface="Wingdings" charset="2"/>
              <a:buChar char="ü"/>
              <a:tabLst>
                <a:tab pos="182563" algn="l"/>
              </a:tabLst>
              <a:defRPr/>
            </a:pPr>
            <a:r>
              <a:rPr lang="el-GR" sz="2200" dirty="0">
                <a:latin typeface="Calibri" charset="0"/>
              </a:rPr>
              <a:t>με συνεντεύξεις, </a:t>
            </a:r>
          </a:p>
          <a:p>
            <a:pPr marL="804863" indent="-354013">
              <a:buFont typeface="Wingdings" charset="2"/>
              <a:buChar char="ü"/>
              <a:tabLst>
                <a:tab pos="182563" algn="l"/>
              </a:tabLst>
              <a:defRPr/>
            </a:pPr>
            <a:r>
              <a:rPr lang="el-GR" sz="2200" dirty="0">
                <a:latin typeface="Calibri" charset="0"/>
              </a:rPr>
              <a:t>παρατήρηση συμπεριφοράς</a:t>
            </a:r>
          </a:p>
          <a:p>
            <a:pPr marL="804863" indent="-354013">
              <a:buFont typeface="Wingdings" charset="2"/>
              <a:buChar char="ü"/>
              <a:tabLst>
                <a:tab pos="182563" algn="l"/>
              </a:tabLst>
              <a:defRPr/>
            </a:pPr>
            <a:r>
              <a:rPr lang="el-GR" sz="2200" dirty="0">
                <a:latin typeface="Calibri" charset="0"/>
              </a:rPr>
              <a:t>σταθμισμένα τεστ που ελέγχουν την </a:t>
            </a:r>
            <a:r>
              <a:rPr lang="el-GR" sz="2200" b="1" dirty="0">
                <a:latin typeface="Calibri" charset="0"/>
              </a:rPr>
              <a:t>επικοινωνία</a:t>
            </a:r>
            <a:r>
              <a:rPr lang="el-GR" sz="2200" dirty="0">
                <a:latin typeface="Calibri" charset="0"/>
              </a:rPr>
              <a:t>, την </a:t>
            </a:r>
            <a:r>
              <a:rPr lang="el-GR" sz="2200" b="1" dirty="0">
                <a:latin typeface="Calibri" charset="0"/>
              </a:rPr>
              <a:t>κοινωνική αλληλεπίδραση</a:t>
            </a:r>
            <a:r>
              <a:rPr lang="el-GR" sz="2200" dirty="0">
                <a:latin typeface="Calibri" charset="0"/>
              </a:rPr>
              <a:t>, τη </a:t>
            </a:r>
            <a:r>
              <a:rPr lang="el-GR" sz="2200" b="1" dirty="0">
                <a:latin typeface="Calibri" charset="0"/>
              </a:rPr>
              <a:t>συμπεριφορά</a:t>
            </a:r>
            <a:r>
              <a:rPr lang="el-GR" sz="2200" dirty="0">
                <a:latin typeface="Calibri" charset="0"/>
              </a:rPr>
              <a:t>, </a:t>
            </a:r>
            <a:r>
              <a:rPr lang="el-GR" sz="2200" b="1" dirty="0">
                <a:latin typeface="Calibri" charset="0"/>
              </a:rPr>
              <a:t>αισθητηριακές </a:t>
            </a:r>
            <a:r>
              <a:rPr lang="el-GR" sz="2200" dirty="0">
                <a:latin typeface="Calibri" charset="0"/>
              </a:rPr>
              <a:t>και </a:t>
            </a:r>
            <a:r>
              <a:rPr lang="el-GR" sz="2200" b="1" dirty="0">
                <a:latin typeface="Calibri" charset="0"/>
              </a:rPr>
              <a:t>κινητικές διαταραχές</a:t>
            </a:r>
            <a:r>
              <a:rPr lang="el-GR" sz="2200" dirty="0">
                <a:latin typeface="Calibri" charset="0"/>
              </a:rPr>
              <a:t>,  την </a:t>
            </a:r>
            <a:r>
              <a:rPr lang="el-GR" sz="2200" b="1" dirty="0">
                <a:latin typeface="Calibri" charset="0"/>
              </a:rPr>
              <a:t>προσαρμοστικότητα </a:t>
            </a:r>
            <a:r>
              <a:rPr lang="el-GR" sz="2200" dirty="0">
                <a:latin typeface="Calibri" charset="0"/>
              </a:rPr>
              <a:t>και το </a:t>
            </a:r>
            <a:r>
              <a:rPr lang="el-GR" sz="2200" b="1" dirty="0">
                <a:latin typeface="Calibri" charset="0"/>
              </a:rPr>
              <a:t>νοητικό </a:t>
            </a:r>
            <a:r>
              <a:rPr lang="el-GR" sz="2200" b="1" dirty="0" smtClean="0">
                <a:latin typeface="Calibri" charset="0"/>
              </a:rPr>
              <a:t>επίπεδο</a:t>
            </a:r>
            <a:endParaRPr lang="el-GR" sz="2200" dirty="0"/>
          </a:p>
        </p:txBody>
      </p:sp>
      <p:sp>
        <p:nvSpPr>
          <p:cNvPr id="2" name="Title 1"/>
          <p:cNvSpPr>
            <a:spLocks noGrp="1"/>
          </p:cNvSpPr>
          <p:nvPr>
            <p:ph type="title"/>
          </p:nvPr>
        </p:nvSpPr>
        <p:spPr/>
        <p:txBody>
          <a:bodyPr wrap="none">
            <a:normAutofit fontScale="90000"/>
          </a:bodyPr>
          <a:lstStyle/>
          <a:p>
            <a:r>
              <a:rPr lang="el-GR" sz="4000" b="1" dirty="0"/>
              <a:t>4. </a:t>
            </a:r>
            <a:r>
              <a:rPr lang="el-GR" sz="4000" b="1" dirty="0" smtClean="0"/>
              <a:t>Διάγνωση</a:t>
            </a:r>
            <a:r>
              <a:rPr lang="en-US" sz="4000" b="1" dirty="0" smtClean="0"/>
              <a:t/>
            </a:r>
            <a:br>
              <a:rPr lang="en-US" sz="4000" b="1" dirty="0" smtClean="0"/>
            </a:br>
            <a:r>
              <a:rPr lang="el-GR" sz="2800" b="0" dirty="0" smtClean="0"/>
              <a:t>(2 από </a:t>
            </a:r>
            <a:r>
              <a:rPr lang="en-US" sz="2800" b="0" dirty="0" smtClean="0"/>
              <a:t>3</a:t>
            </a:r>
            <a:r>
              <a:rPr lang="el-GR" sz="2800" b="0" dirty="0" smtClean="0"/>
              <a:t>)</a:t>
            </a:r>
            <a:endParaRPr lang="en-US" b="0"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sp>
        <p:nvSpPr>
          <p:cNvPr id="7" name="Rectangle 6"/>
          <p:cNvSpPr/>
          <p:nvPr/>
        </p:nvSpPr>
        <p:spPr>
          <a:xfrm>
            <a:off x="6027970" y="3346189"/>
            <a:ext cx="2746724" cy="646331"/>
          </a:xfrm>
          <a:prstGeom prst="rect">
            <a:avLst/>
          </a:prstGeom>
        </p:spPr>
        <p:txBody>
          <a:bodyPr wrap="square">
            <a:spAutoFit/>
          </a:bodyPr>
          <a:lstStyle/>
          <a:p>
            <a:r>
              <a:rPr lang="en-US" sz="1200" dirty="0" smtClean="0">
                <a:solidFill>
                  <a:schemeClr val="tx1">
                    <a:lumMod val="75000"/>
                    <a:lumOff val="25000"/>
                  </a:schemeClr>
                </a:solidFill>
                <a:latin typeface="+mn-lt"/>
              </a:rPr>
              <a:t>“</a:t>
            </a:r>
            <a:r>
              <a:rPr lang="en-US" sz="1200" dirty="0" smtClean="0">
                <a:solidFill>
                  <a:schemeClr val="tx1">
                    <a:lumMod val="75000"/>
                    <a:lumOff val="25000"/>
                  </a:schemeClr>
                </a:solidFill>
                <a:latin typeface="+mn-lt"/>
                <a:hlinkClick r:id="rId2"/>
              </a:rPr>
              <a:t>FCC </a:t>
            </a:r>
            <a:r>
              <a:rPr lang="en-US" sz="1200" dirty="0">
                <a:solidFill>
                  <a:schemeClr val="tx1">
                    <a:lumMod val="75000"/>
                    <a:lumOff val="25000"/>
                  </a:schemeClr>
                </a:solidFill>
                <a:latin typeface="+mn-lt"/>
                <a:hlinkClick r:id="rId2"/>
              </a:rPr>
              <a:t>program offers child care, career - FMWRC - US Army </a:t>
            </a:r>
            <a:r>
              <a:rPr lang="en-US" sz="1200" dirty="0" smtClean="0">
                <a:solidFill>
                  <a:schemeClr val="tx1">
                    <a:lumMod val="75000"/>
                    <a:lumOff val="25000"/>
                  </a:schemeClr>
                </a:solidFill>
                <a:latin typeface="+mn-lt"/>
                <a:hlinkClick r:id="rId2"/>
              </a:rPr>
              <a:t>– 100916</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dirty="0">
                <a:solidFill>
                  <a:schemeClr val="tx1">
                    <a:lumMod val="75000"/>
                    <a:lumOff val="25000"/>
                  </a:schemeClr>
                </a:solidFill>
                <a:latin typeface="+mn-lt"/>
                <a:hlinkClick r:id="rId3" tooltip="Go to U.S. Army's photostream"/>
              </a:rPr>
              <a:t>U.S. </a:t>
            </a:r>
            <a:r>
              <a:rPr lang="en-US" sz="1200" dirty="0" smtClean="0">
                <a:solidFill>
                  <a:schemeClr val="tx1">
                    <a:lumMod val="75000"/>
                    <a:lumOff val="25000"/>
                  </a:schemeClr>
                </a:solidFill>
                <a:latin typeface="+mn-lt"/>
                <a:hlinkClick r:id="rId3" tooltip="Go to U.S. Army's photostream"/>
              </a:rPr>
              <a:t>Army</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διαθέσιμο με άδεια</a:t>
            </a:r>
            <a:r>
              <a:rPr lang="en-US" sz="1200" dirty="0" smtClean="0">
                <a:solidFill>
                  <a:schemeClr val="tx1">
                    <a:lumMod val="75000"/>
                    <a:lumOff val="25000"/>
                  </a:schemeClr>
                </a:solidFill>
                <a:latin typeface="+mn-lt"/>
              </a:rPr>
              <a:t> </a:t>
            </a:r>
            <a:r>
              <a:rPr lang="en-US" sz="1200" dirty="0">
                <a:solidFill>
                  <a:schemeClr val="tx1">
                    <a:lumMod val="75000"/>
                    <a:lumOff val="25000"/>
                  </a:schemeClr>
                </a:solidFill>
                <a:latin typeface="+mn-lt"/>
                <a:hlinkClick r:id="rId4"/>
              </a:rPr>
              <a:t>CC BY </a:t>
            </a:r>
            <a:r>
              <a:rPr lang="en-US" sz="1200" dirty="0" smtClean="0">
                <a:solidFill>
                  <a:schemeClr val="tx1">
                    <a:lumMod val="75000"/>
                    <a:lumOff val="25000"/>
                  </a:schemeClr>
                </a:solidFill>
                <a:latin typeface="+mn-lt"/>
                <a:hlinkClick r:id="rId4"/>
              </a:rPr>
              <a:t>2.0</a:t>
            </a:r>
            <a:endParaRPr lang="en-US" sz="1200" dirty="0">
              <a:solidFill>
                <a:schemeClr val="tx1">
                  <a:lumMod val="75000"/>
                  <a:lumOff val="25000"/>
                </a:schemeClr>
              </a:solidFill>
              <a:latin typeface="+mn-lt"/>
            </a:endParaRPr>
          </a:p>
        </p:txBody>
      </p:sp>
      <p:sp>
        <p:nvSpPr>
          <p:cNvPr id="9" name="Rectangle 8"/>
          <p:cNvSpPr/>
          <p:nvPr/>
        </p:nvSpPr>
        <p:spPr>
          <a:xfrm>
            <a:off x="4211960" y="6356410"/>
            <a:ext cx="3632020" cy="338554"/>
          </a:xfrm>
          <a:prstGeom prst="rect">
            <a:avLst/>
          </a:prstGeom>
        </p:spPr>
        <p:txBody>
          <a:bodyPr wrap="none">
            <a:spAutoFit/>
          </a:bodyPr>
          <a:lstStyle/>
          <a:p>
            <a:pPr eaLnBrk="1" hangingPunct="1">
              <a:buFont typeface="Wingdings" charset="2"/>
              <a:buNone/>
              <a:defRPr/>
            </a:pPr>
            <a:r>
              <a:rPr lang="en-US" sz="1600" dirty="0">
                <a:latin typeface="+mn-lt"/>
              </a:rPr>
              <a:t>(American Psychiatric Association, 2000)</a:t>
            </a:r>
            <a:r>
              <a:rPr lang="el-GR" sz="1600" dirty="0">
                <a:latin typeface="+mn-lt"/>
              </a:rPr>
              <a:t>  </a:t>
            </a:r>
          </a:p>
        </p:txBody>
      </p:sp>
      <p:cxnSp>
        <p:nvCxnSpPr>
          <p:cNvPr id="10" name="Straight Connector 9"/>
          <p:cNvCxnSpPr/>
          <p:nvPr/>
        </p:nvCxnSpPr>
        <p:spPr>
          <a:xfrm>
            <a:off x="467544" y="1641133"/>
            <a:ext cx="81502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17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05956" y="1641133"/>
            <a:ext cx="2613965" cy="1736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69723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normAutofit fontScale="90000"/>
          </a:bodyPr>
          <a:lstStyle/>
          <a:p>
            <a:pPr eaLnBrk="1" hangingPunct="1">
              <a:lnSpc>
                <a:spcPct val="80000"/>
              </a:lnSpc>
            </a:pPr>
            <a:r>
              <a:rPr lang="el-GR" sz="4000" b="1" dirty="0" smtClean="0"/>
              <a:t>Αυτισμός και προσαρμοσμένη φυσική δραστηριότητα</a:t>
            </a:r>
          </a:p>
        </p:txBody>
      </p:sp>
      <p:sp>
        <p:nvSpPr>
          <p:cNvPr id="3076" name="Slide Number Placeholder 3"/>
          <p:cNvSpPr>
            <a:spLocks noGrp="1"/>
          </p:cNvSpPr>
          <p:nvPr>
            <p:ph type="sldNum" sz="quarter" idx="12"/>
          </p:nvPr>
        </p:nvSpPr>
        <p:spPr bwMode="auto">
          <a:prstGeom prst="rect">
            <a:avLst/>
          </a:prstGeom>
          <a:ln>
            <a:miter lim="800000"/>
            <a:headEnd/>
            <a:tailEnd/>
          </a:ln>
        </p:spPr>
        <p:txBody>
          <a:bodyPr wrap="square" numCol="1" anchorCtr="0" compatLnSpc="1">
            <a:prstTxWarp prst="textNoShape">
              <a:avLst/>
            </a:prstTxWarp>
          </a:bodyPr>
          <a:lstStyle/>
          <a:p>
            <a:pPr>
              <a:defRPr/>
            </a:pPr>
            <a:fld id="{CBCC68B9-BA03-4DAF-AF10-80328FF4CC84}" type="slidenum">
              <a:rPr lang="el-GR" smtClean="0"/>
              <a:pPr>
                <a:defRPr/>
              </a:pPr>
              <a:t>1</a:t>
            </a:fld>
            <a:endParaRPr lang="el-GR" smtClean="0"/>
          </a:p>
        </p:txBody>
      </p:sp>
      <p:sp>
        <p:nvSpPr>
          <p:cNvPr id="10" name="Rectangle 9"/>
          <p:cNvSpPr/>
          <p:nvPr/>
        </p:nvSpPr>
        <p:spPr>
          <a:xfrm>
            <a:off x="179388" y="5373688"/>
            <a:ext cx="8713787" cy="830997"/>
          </a:xfrm>
          <a:prstGeom prst="rect">
            <a:avLst/>
          </a:prstGeom>
        </p:spPr>
        <p:txBody>
          <a:bodyPr>
            <a:spAutoFit/>
          </a:bodyPr>
          <a:lstStyle/>
          <a:p>
            <a:pPr>
              <a:buFont typeface="Arial" charset="0"/>
              <a:buNone/>
              <a:defRPr/>
            </a:pPr>
            <a:r>
              <a:rPr lang="el-GR" sz="2400" b="1" dirty="0">
                <a:latin typeface="+mn-lt"/>
                <a:cs typeface="+mn-cs"/>
              </a:rPr>
              <a:t>Λέξεις κλειδιά: </a:t>
            </a:r>
            <a:r>
              <a:rPr lang="el-GR" sz="2400" b="1" dirty="0" smtClean="0">
                <a:solidFill>
                  <a:srgbClr val="004B82"/>
                </a:solidFill>
                <a:latin typeface="+mn-lt"/>
                <a:cs typeface="+mn-cs"/>
              </a:rPr>
              <a:t>αυτισμός, διάχυτες αναπτυξιακές διαταραχές, φυσική δραστηριότητα  </a:t>
            </a:r>
            <a:endParaRPr lang="el-GR" sz="2400" b="1" dirty="0">
              <a:solidFill>
                <a:srgbClr val="004B82"/>
              </a:solidFill>
              <a:latin typeface="+mn-lt"/>
              <a:cs typeface="+mn-cs"/>
            </a:endParaRPr>
          </a:p>
        </p:txBody>
      </p:sp>
      <p:pic>
        <p:nvPicPr>
          <p:cNvPr id="7" name="Picture 4"/>
          <p:cNvPicPr>
            <a:picLocks noChangeAspect="1"/>
          </p:cNvPicPr>
          <p:nvPr/>
        </p:nvPicPr>
        <p:blipFill>
          <a:blip r:embed="rId3" cstate="print"/>
          <a:stretch>
            <a:fillRect/>
          </a:stretch>
        </p:blipFill>
        <p:spPr>
          <a:xfrm>
            <a:off x="2673350" y="1988840"/>
            <a:ext cx="3797300" cy="21336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9" name="Rectangle 5"/>
          <p:cNvSpPr/>
          <p:nvPr/>
        </p:nvSpPr>
        <p:spPr>
          <a:xfrm>
            <a:off x="2673350" y="4281235"/>
            <a:ext cx="3797300" cy="276999"/>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smtClean="0">
                <a:solidFill>
                  <a:schemeClr val="tx1">
                    <a:lumMod val="75000"/>
                    <a:lumOff val="25000"/>
                  </a:schemeClr>
                </a:solidFill>
                <a:latin typeface="+mn-lt"/>
                <a:hlinkClick r:id="rId4"/>
              </a:rPr>
              <a:t>Autism</a:t>
            </a:r>
            <a:r>
              <a:rPr lang="en-US" sz="1200" dirty="0" smtClean="0">
                <a:solidFill>
                  <a:schemeClr val="tx1">
                    <a:lumMod val="75000"/>
                    <a:lumOff val="25000"/>
                  </a:schemeClr>
                </a:solidFill>
                <a:latin typeface="+mn-lt"/>
              </a:rPr>
              <a:t>”</a:t>
            </a:r>
            <a:r>
              <a:rPr lang="el-GR" sz="1200" dirty="0" smtClean="0">
                <a:solidFill>
                  <a:schemeClr val="tx1">
                    <a:lumMod val="75000"/>
                    <a:lumOff val="25000"/>
                  </a:schemeClr>
                </a:solidFill>
                <a:latin typeface="+mn-lt"/>
              </a:rPr>
              <a:t> από </a:t>
            </a:r>
            <a:r>
              <a:rPr lang="en-US" sz="1200" dirty="0" err="1" smtClean="0">
                <a:solidFill>
                  <a:schemeClr val="tx1">
                    <a:lumMod val="75000"/>
                    <a:lumOff val="25000"/>
                  </a:schemeClr>
                </a:solidFill>
                <a:latin typeface="+mn-lt"/>
                <a:hlinkClick r:id="rId5"/>
              </a:rPr>
              <a:t>hepingting</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διαθέσιμο με άδεια</a:t>
            </a:r>
            <a:r>
              <a:rPr lang="en-US" sz="1200" dirty="0" smtClean="0">
                <a:solidFill>
                  <a:schemeClr val="tx1">
                    <a:lumMod val="75000"/>
                    <a:lumOff val="25000"/>
                  </a:schemeClr>
                </a:solidFill>
                <a:latin typeface="+mn-lt"/>
              </a:rPr>
              <a:t> </a:t>
            </a:r>
            <a:r>
              <a:rPr lang="en-US" sz="1200" dirty="0" smtClean="0">
                <a:solidFill>
                  <a:schemeClr val="tx1">
                    <a:lumMod val="75000"/>
                    <a:lumOff val="25000"/>
                  </a:schemeClr>
                </a:solidFill>
                <a:latin typeface="+mn-lt"/>
                <a:hlinkClick r:id="rId6"/>
              </a:rPr>
              <a:t>CC </a:t>
            </a:r>
            <a:r>
              <a:rPr lang="en-US" sz="1200" dirty="0">
                <a:solidFill>
                  <a:schemeClr val="tx1">
                    <a:lumMod val="75000"/>
                    <a:lumOff val="25000"/>
                  </a:schemeClr>
                </a:solidFill>
                <a:latin typeface="+mn-lt"/>
                <a:hlinkClick r:id="rId6"/>
              </a:rPr>
              <a:t>BY-SA 2.0</a:t>
            </a:r>
            <a:endParaRPr lang="en-US" sz="1200" dirty="0">
              <a:solidFill>
                <a:schemeClr val="tx1">
                  <a:lumMod val="75000"/>
                  <a:lumOff val="25000"/>
                </a:schemeClr>
              </a:solidFill>
              <a:latin typeface="+mn-lt"/>
            </a:endParaRPr>
          </a:p>
        </p:txBody>
      </p:sp>
    </p:spTree>
    <p:extLst>
      <p:ext uri="{BB962C8B-B14F-4D97-AF65-F5344CB8AC3E}">
        <p14:creationId xmlns:p14="http://schemas.microsoft.com/office/powerpoint/2010/main" val="18818944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4000" b="1" dirty="0" smtClean="0"/>
              <a:t>5. Χαρακτηριστικά του αυτισμού</a:t>
            </a:r>
            <a:r>
              <a:rPr lang="el-GR" sz="4000" dirty="0" smtClean="0"/>
              <a:t/>
            </a:r>
            <a:br>
              <a:rPr lang="el-GR" sz="4000" dirty="0" smtClean="0"/>
            </a:br>
            <a:r>
              <a:rPr lang="el-GR" sz="2800" b="0" dirty="0" smtClean="0"/>
              <a:t>(1 από </a:t>
            </a:r>
            <a:r>
              <a:rPr lang="en-US" sz="2800" b="0" dirty="0" smtClean="0"/>
              <a:t>3</a:t>
            </a:r>
            <a:r>
              <a:rPr lang="el-GR" sz="2800" b="0" dirty="0" smtClean="0"/>
              <a:t>)</a:t>
            </a:r>
            <a:endParaRPr lang="en-US" b="0" dirty="0"/>
          </a:p>
        </p:txBody>
      </p:sp>
      <p:sp>
        <p:nvSpPr>
          <p:cNvPr id="3" name="Content Placeholder 2"/>
          <p:cNvSpPr>
            <a:spLocks noGrp="1"/>
          </p:cNvSpPr>
          <p:nvPr>
            <p:ph idx="1"/>
          </p:nvPr>
        </p:nvSpPr>
        <p:spPr/>
        <p:txBody>
          <a:bodyPr/>
          <a:lstStyle/>
          <a:p>
            <a:pPr>
              <a:buNone/>
            </a:pPr>
            <a:endParaRPr lang="el-GR" sz="2400" dirty="0" smtClean="0"/>
          </a:p>
          <a:p>
            <a:pPr>
              <a:buNone/>
            </a:pPr>
            <a:endParaRPr lang="el-GR" sz="2400" dirty="0" smtClean="0"/>
          </a:p>
          <a:p>
            <a:endParaRPr lang="el-GR" sz="2400" dirty="0" smtClean="0"/>
          </a:p>
          <a:p>
            <a:endParaRPr lang="el-GR" sz="2400" dirty="0" smtClean="0"/>
          </a:p>
          <a:p>
            <a:endParaRPr lang="en-US" sz="2400" dirty="0" smtClean="0"/>
          </a:p>
          <a:p>
            <a:endParaRPr lang="el-GR" dirty="0" smtClean="0"/>
          </a:p>
          <a:p>
            <a:endParaRPr lang="en-US"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19</a:t>
            </a:fld>
            <a:endParaRPr lang="el-GR"/>
          </a:p>
        </p:txBody>
      </p:sp>
      <p:sp>
        <p:nvSpPr>
          <p:cNvPr id="4" name="Rectangle 3"/>
          <p:cNvSpPr/>
          <p:nvPr/>
        </p:nvSpPr>
        <p:spPr>
          <a:xfrm>
            <a:off x="231138" y="908720"/>
            <a:ext cx="8663880" cy="5770811"/>
          </a:xfrm>
          <a:prstGeom prst="rect">
            <a:avLst/>
          </a:prstGeom>
        </p:spPr>
        <p:txBody>
          <a:bodyPr wrap="square">
            <a:spAutoFit/>
          </a:bodyPr>
          <a:lstStyle/>
          <a:p>
            <a:pPr eaLnBrk="1" hangingPunct="1">
              <a:spcAft>
                <a:spcPts val="600"/>
              </a:spcAft>
              <a:buFont typeface="Wingdings" charset="2"/>
              <a:buNone/>
              <a:defRPr/>
            </a:pPr>
            <a:r>
              <a:rPr lang="el-GR" sz="2400" b="1" dirty="0" smtClean="0">
                <a:solidFill>
                  <a:srgbClr val="820000"/>
                </a:solidFill>
                <a:latin typeface="Calibri" charset="0"/>
              </a:rPr>
              <a:t>Σχολική ηλικία</a:t>
            </a:r>
          </a:p>
          <a:p>
            <a:pPr marL="342900" indent="-342900" eaLnBrk="1" hangingPunct="1">
              <a:spcAft>
                <a:spcPts val="600"/>
              </a:spcAft>
              <a:buFont typeface="Arial" panose="020B0604020202020204" pitchFamily="34" charset="0"/>
              <a:buChar char="•"/>
              <a:defRPr/>
            </a:pPr>
            <a:r>
              <a:rPr lang="el-GR" sz="2200" dirty="0" smtClean="0">
                <a:solidFill>
                  <a:srgbClr val="000000"/>
                </a:solidFill>
                <a:latin typeface="Calibri" charset="0"/>
              </a:rPr>
              <a:t>Σχετική βελτίωση των διαταραχών συμπεριφοράς, ιδιαίτερα της υπερκινητικότητας </a:t>
            </a:r>
          </a:p>
          <a:p>
            <a:pPr marL="342900" indent="-342900" eaLnBrk="1" hangingPunct="1">
              <a:spcAft>
                <a:spcPts val="600"/>
              </a:spcAft>
              <a:buFont typeface="Arial" panose="020B0604020202020204" pitchFamily="34" charset="0"/>
              <a:buChar char="•"/>
              <a:defRPr/>
            </a:pPr>
            <a:r>
              <a:rPr lang="el-GR" sz="2200" dirty="0" smtClean="0">
                <a:solidFill>
                  <a:srgbClr val="000000"/>
                </a:solidFill>
                <a:latin typeface="Calibri" charset="0"/>
              </a:rPr>
              <a:t>Απόκτηση ορισμένων γνώσεων</a:t>
            </a:r>
          </a:p>
          <a:p>
            <a:pPr marL="342900" indent="-342900" eaLnBrk="1" hangingPunct="1">
              <a:spcAft>
                <a:spcPts val="600"/>
              </a:spcAft>
              <a:buFont typeface="Arial" panose="020B0604020202020204" pitchFamily="34" charset="0"/>
              <a:buChar char="•"/>
              <a:defRPr/>
            </a:pPr>
            <a:r>
              <a:rPr lang="el-GR" sz="2200" dirty="0" smtClean="0">
                <a:solidFill>
                  <a:srgbClr val="000000"/>
                </a:solidFill>
                <a:latin typeface="Calibri" charset="0"/>
              </a:rPr>
              <a:t>Αντίδραση σε αλλαγές (χώρου, προσώπων, αντικειμένων)</a:t>
            </a:r>
          </a:p>
          <a:p>
            <a:pPr marL="342900" indent="-342900" eaLnBrk="1" hangingPunct="1">
              <a:spcAft>
                <a:spcPts val="600"/>
              </a:spcAft>
              <a:buFont typeface="Arial" panose="020B0604020202020204" pitchFamily="34" charset="0"/>
              <a:buChar char="•"/>
              <a:defRPr/>
            </a:pPr>
            <a:r>
              <a:rPr lang="el-GR" sz="2200" u="sng" dirty="0" smtClean="0">
                <a:solidFill>
                  <a:srgbClr val="000000"/>
                </a:solidFill>
                <a:latin typeface="Calibri" charset="0"/>
              </a:rPr>
              <a:t>Οι ήπιες μορφές αυτισμού μοιάζουν με μαθησιακές δυσκολίες</a:t>
            </a:r>
          </a:p>
          <a:p>
            <a:pPr eaLnBrk="1" hangingPunct="1">
              <a:spcAft>
                <a:spcPts val="600"/>
              </a:spcAft>
              <a:buFont typeface="Wingdings" charset="2"/>
              <a:buNone/>
              <a:defRPr/>
            </a:pPr>
            <a:r>
              <a:rPr lang="el-GR" sz="2400" b="1" dirty="0" smtClean="0">
                <a:solidFill>
                  <a:srgbClr val="820000"/>
                </a:solidFill>
                <a:latin typeface="Calibri" charset="0"/>
              </a:rPr>
              <a:t>Εφηβεία</a:t>
            </a:r>
          </a:p>
          <a:p>
            <a:pPr marL="342900" indent="-342900" eaLnBrk="1" hangingPunct="1">
              <a:spcAft>
                <a:spcPts val="600"/>
              </a:spcAft>
              <a:buFont typeface="Arial" panose="020B0604020202020204" pitchFamily="34" charset="0"/>
              <a:buChar char="•"/>
              <a:defRPr/>
            </a:pPr>
            <a:r>
              <a:rPr lang="el-GR" sz="2200" dirty="0" smtClean="0">
                <a:solidFill>
                  <a:srgbClr val="000000"/>
                </a:solidFill>
                <a:latin typeface="Calibri" charset="0"/>
              </a:rPr>
              <a:t>Αρνητική συμπεριφορά ή απάθεια</a:t>
            </a:r>
          </a:p>
          <a:p>
            <a:pPr marL="342900" indent="-342900" eaLnBrk="1" hangingPunct="1">
              <a:spcAft>
                <a:spcPts val="600"/>
              </a:spcAft>
              <a:buFont typeface="Arial" panose="020B0604020202020204" pitchFamily="34" charset="0"/>
              <a:buChar char="•"/>
              <a:defRPr/>
            </a:pPr>
            <a:r>
              <a:rPr lang="el-GR" sz="2200" dirty="0" smtClean="0">
                <a:solidFill>
                  <a:srgbClr val="000000"/>
                </a:solidFill>
                <a:latin typeface="Calibri" charset="0"/>
              </a:rPr>
              <a:t>Έντονη σεξουαλική συμπεριφορά</a:t>
            </a:r>
          </a:p>
          <a:p>
            <a:pPr marL="342900" indent="-342900" eaLnBrk="1" hangingPunct="1">
              <a:spcAft>
                <a:spcPts val="600"/>
              </a:spcAft>
              <a:buFont typeface="Arial" panose="020B0604020202020204" pitchFamily="34" charset="0"/>
              <a:buChar char="•"/>
              <a:defRPr/>
            </a:pPr>
            <a:r>
              <a:rPr lang="el-GR" sz="2200" dirty="0" smtClean="0">
                <a:solidFill>
                  <a:srgbClr val="000000"/>
                </a:solidFill>
                <a:latin typeface="Calibri" charset="0"/>
              </a:rPr>
              <a:t>Επιληπτικές κρίσεις (30%)</a:t>
            </a:r>
          </a:p>
          <a:p>
            <a:pPr eaLnBrk="1" hangingPunct="1">
              <a:spcAft>
                <a:spcPts val="600"/>
              </a:spcAft>
              <a:buFont typeface="Wingdings" charset="2"/>
              <a:buNone/>
              <a:defRPr/>
            </a:pPr>
            <a:r>
              <a:rPr lang="el-GR" sz="2400" b="1" dirty="0" smtClean="0">
                <a:solidFill>
                  <a:srgbClr val="820000"/>
                </a:solidFill>
                <a:latin typeface="Calibri" charset="0"/>
              </a:rPr>
              <a:t>Ενηλικίωση</a:t>
            </a:r>
          </a:p>
          <a:p>
            <a:pPr marL="342900" indent="-342900" eaLnBrk="1" hangingPunct="1">
              <a:spcAft>
                <a:spcPts val="600"/>
              </a:spcAft>
              <a:buFont typeface="Arial" panose="020B0604020202020204" pitchFamily="34" charset="0"/>
              <a:buChar char="•"/>
              <a:defRPr/>
            </a:pPr>
            <a:r>
              <a:rPr lang="el-GR" sz="2200" dirty="0" smtClean="0">
                <a:solidFill>
                  <a:srgbClr val="000000"/>
                </a:solidFill>
                <a:latin typeface="Calibri" charset="0"/>
              </a:rPr>
              <a:t>Στο 70% </a:t>
            </a:r>
            <a:r>
              <a:rPr lang="el-GR" sz="2200" smtClean="0">
                <a:solidFill>
                  <a:srgbClr val="000000"/>
                </a:solidFill>
                <a:latin typeface="Calibri" charset="0"/>
              </a:rPr>
              <a:t>συνυπάρχει νοητική </a:t>
            </a:r>
            <a:r>
              <a:rPr lang="el-GR" sz="2200" dirty="0" smtClean="0">
                <a:solidFill>
                  <a:srgbClr val="000000"/>
                </a:solidFill>
                <a:latin typeface="Calibri" charset="0"/>
              </a:rPr>
              <a:t>αναπηρία</a:t>
            </a:r>
          </a:p>
          <a:p>
            <a:pPr marL="342900" indent="-342900" eaLnBrk="1" hangingPunct="1">
              <a:spcAft>
                <a:spcPts val="600"/>
              </a:spcAft>
              <a:buFont typeface="Arial" panose="020B0604020202020204" pitchFamily="34" charset="0"/>
              <a:buChar char="•"/>
              <a:defRPr/>
            </a:pPr>
            <a:r>
              <a:rPr lang="el-GR" sz="2200" dirty="0" smtClean="0">
                <a:solidFill>
                  <a:srgbClr val="000000"/>
                </a:solidFill>
                <a:latin typeface="Calibri" charset="0"/>
              </a:rPr>
              <a:t>Σε μικρό ποσοστό υπάρχει φυσιολογική νοημοσύνη ή </a:t>
            </a:r>
            <a:r>
              <a:rPr lang="el-GR" sz="2200" dirty="0" smtClean="0">
                <a:solidFill>
                  <a:srgbClr val="000000"/>
                </a:solidFill>
                <a:latin typeface="Calibri"/>
                <a:cs typeface="Calibri"/>
              </a:rPr>
              <a:t>εξειδικευμένες ικανότητες π.χ. μουσική, ζωγραφική</a:t>
            </a:r>
            <a:endParaRPr lang="el-GR" sz="2400" dirty="0" smtClean="0">
              <a:solidFill>
                <a:srgbClr val="000000"/>
              </a:solidFill>
              <a:latin typeface="Calibri"/>
              <a:cs typeface="Calibri"/>
            </a:endParaRPr>
          </a:p>
        </p:txBody>
      </p:sp>
      <p:sp>
        <p:nvSpPr>
          <p:cNvPr id="6" name="Rectangle 5"/>
          <p:cNvSpPr/>
          <p:nvPr/>
        </p:nvSpPr>
        <p:spPr>
          <a:xfrm>
            <a:off x="5292080" y="4524877"/>
            <a:ext cx="3707904" cy="441339"/>
          </a:xfrm>
          <a:prstGeom prst="rect">
            <a:avLst/>
          </a:prstGeom>
        </p:spPr>
        <p:txBody>
          <a:bodyPr wrap="square">
            <a:spAutoFit/>
          </a:bodyPr>
          <a:lstStyle/>
          <a:p>
            <a:pPr algn="r" eaLnBrk="1" hangingPunct="1">
              <a:lnSpc>
                <a:spcPct val="80000"/>
              </a:lnSpc>
              <a:buFont typeface="Wingdings" charset="2"/>
              <a:buNone/>
              <a:defRPr/>
            </a:pPr>
            <a:r>
              <a:rPr lang="en-US" sz="1400" dirty="0">
                <a:solidFill>
                  <a:srgbClr val="000000"/>
                </a:solidFill>
                <a:latin typeface="+mn-lt"/>
                <a:cs typeface="Calibri"/>
              </a:rPr>
              <a:t>(</a:t>
            </a:r>
            <a:r>
              <a:rPr lang="en-US" sz="1400" dirty="0">
                <a:latin typeface="+mn-lt"/>
              </a:rPr>
              <a:t>Johnson, Myers &amp; Council of children with disabilities, 2007; </a:t>
            </a:r>
            <a:r>
              <a:rPr lang="en-US" sz="1400" dirty="0" err="1">
                <a:latin typeface="+mn-lt"/>
              </a:rPr>
              <a:t>Rapin</a:t>
            </a:r>
            <a:r>
              <a:rPr lang="en-US" sz="1400" dirty="0">
                <a:latin typeface="+mn-lt"/>
              </a:rPr>
              <a:t> &amp; Tuchman, 2008)</a:t>
            </a:r>
            <a:endParaRPr lang="en-US" sz="1400" dirty="0">
              <a:solidFill>
                <a:srgbClr val="000000"/>
              </a:solidFill>
              <a:latin typeface="+mn-lt"/>
              <a:cs typeface="Calibri"/>
            </a:endParaRPr>
          </a:p>
        </p:txBody>
      </p:sp>
    </p:spTree>
    <p:extLst>
      <p:ext uri="{BB962C8B-B14F-4D97-AF65-F5344CB8AC3E}">
        <p14:creationId xmlns:p14="http://schemas.microsoft.com/office/powerpoint/2010/main" val="42375771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4000" dirty="0" smtClean="0"/>
              <a:t> </a:t>
            </a:r>
            <a:r>
              <a:rPr lang="el-GR" sz="4000" b="1" dirty="0"/>
              <a:t>5. Χαρακτηριστικά του αυτισμού</a:t>
            </a:r>
            <a:r>
              <a:rPr lang="el-GR" sz="4000" dirty="0" smtClean="0"/>
              <a:t/>
            </a:r>
            <a:br>
              <a:rPr lang="el-GR" sz="4000" dirty="0" smtClean="0"/>
            </a:br>
            <a:r>
              <a:rPr lang="el-GR" sz="2800" b="0" dirty="0" smtClean="0"/>
              <a:t>(2 από 2)</a:t>
            </a:r>
            <a:endParaRPr lang="en-US" b="0" dirty="0"/>
          </a:p>
        </p:txBody>
      </p:sp>
      <p:sp>
        <p:nvSpPr>
          <p:cNvPr id="8" name="Content Placeholder 7"/>
          <p:cNvSpPr>
            <a:spLocks noGrp="1"/>
          </p:cNvSpPr>
          <p:nvPr>
            <p:ph idx="1"/>
          </p:nvPr>
        </p:nvSpPr>
        <p:spPr>
          <a:xfrm>
            <a:off x="457200" y="1268760"/>
            <a:ext cx="5915000" cy="5400600"/>
          </a:xfrm>
        </p:spPr>
        <p:txBody>
          <a:bodyPr>
            <a:normAutofit/>
          </a:bodyPr>
          <a:lstStyle/>
          <a:p>
            <a:pPr>
              <a:buFont typeface="Arial"/>
              <a:buChar char="•"/>
              <a:defRPr/>
            </a:pPr>
            <a:r>
              <a:rPr lang="el-GR" sz="2400" dirty="0" smtClean="0">
                <a:solidFill>
                  <a:srgbClr val="000000"/>
                </a:solidFill>
                <a:latin typeface="Calibri" charset="0"/>
              </a:rPr>
              <a:t>Η </a:t>
            </a:r>
            <a:r>
              <a:rPr lang="el-GR" sz="2400" dirty="0">
                <a:solidFill>
                  <a:srgbClr val="000000"/>
                </a:solidFill>
                <a:latin typeface="Calibri" charset="0"/>
              </a:rPr>
              <a:t>διάσπασης προσοχής</a:t>
            </a:r>
            <a:r>
              <a:rPr lang="en-US" sz="2400" dirty="0">
                <a:solidFill>
                  <a:srgbClr val="000000"/>
                </a:solidFill>
                <a:latin typeface="Calibri" charset="0"/>
              </a:rPr>
              <a:t> </a:t>
            </a:r>
            <a:endParaRPr lang="el-GR" sz="1600" dirty="0">
              <a:solidFill>
                <a:srgbClr val="000000"/>
              </a:solidFill>
              <a:latin typeface="Calibri" charset="0"/>
            </a:endParaRPr>
          </a:p>
          <a:p>
            <a:pPr>
              <a:buFont typeface="Arial"/>
              <a:buChar char="•"/>
              <a:defRPr/>
            </a:pPr>
            <a:r>
              <a:rPr lang="el-GR" sz="2400" dirty="0" smtClean="0">
                <a:solidFill>
                  <a:srgbClr val="000000"/>
                </a:solidFill>
                <a:latin typeface="Calibri" charset="0"/>
              </a:rPr>
              <a:t>H </a:t>
            </a:r>
            <a:r>
              <a:rPr lang="el-GR" sz="2400" dirty="0">
                <a:solidFill>
                  <a:srgbClr val="000000"/>
                </a:solidFill>
                <a:latin typeface="Calibri" charset="0"/>
              </a:rPr>
              <a:t>ανικανότητα του παιδιού να αντιμετωπίσει τα ερεθίσματα μπορεί να εκφραστεί με: </a:t>
            </a:r>
          </a:p>
          <a:p>
            <a:pPr lvl="1">
              <a:buFont typeface="Wingdings" charset="2"/>
              <a:buChar char="ü"/>
              <a:defRPr/>
            </a:pPr>
            <a:r>
              <a:rPr lang="el-GR" sz="2400" dirty="0">
                <a:solidFill>
                  <a:srgbClr val="000000"/>
                </a:solidFill>
                <a:latin typeface="Calibri" charset="0"/>
              </a:rPr>
              <a:t> ξεσπάσματα, χτύπημα χεριών, περπάτημα στις μύτες των ποδιών</a:t>
            </a:r>
          </a:p>
          <a:p>
            <a:pPr lvl="1">
              <a:buFont typeface="Wingdings" charset="2"/>
              <a:buChar char="ü"/>
              <a:defRPr/>
            </a:pPr>
            <a:r>
              <a:rPr lang="el-GR" sz="2400" dirty="0">
                <a:solidFill>
                  <a:srgbClr val="000000"/>
                </a:solidFill>
                <a:latin typeface="Calibri" charset="0"/>
              </a:rPr>
              <a:t> ελλείμματα στην ομιλία, τη γλώσσα και τις γνωστικές ικανότητες</a:t>
            </a:r>
          </a:p>
          <a:p>
            <a:pPr>
              <a:buFont typeface="Arial"/>
              <a:buChar char="•"/>
              <a:defRPr/>
            </a:pPr>
            <a:r>
              <a:rPr lang="el-GR" sz="2400" dirty="0" smtClean="0">
                <a:solidFill>
                  <a:srgbClr val="000000"/>
                </a:solidFill>
                <a:latin typeface="Calibri" charset="0"/>
              </a:rPr>
              <a:t>Οι </a:t>
            </a:r>
            <a:r>
              <a:rPr lang="el-GR" sz="2400" dirty="0">
                <a:solidFill>
                  <a:srgbClr val="000000"/>
                </a:solidFill>
                <a:latin typeface="Calibri" charset="0"/>
              </a:rPr>
              <a:t>απότομες αλλαγές στη ρουτίνα μπορούν να οδηγήσουν σε ξεσπάσματα ή σε παλινδρόμηση ικανότητας</a:t>
            </a:r>
            <a:endParaRPr lang="en-US" sz="2400" dirty="0">
              <a:solidFill>
                <a:srgbClr val="000000"/>
              </a:solidFill>
              <a:latin typeface="Calibri" charset="0"/>
            </a:endParaRPr>
          </a:p>
          <a:p>
            <a:pPr>
              <a:defRPr/>
            </a:pPr>
            <a:endParaRPr lang="el-GR" sz="900" dirty="0">
              <a:solidFill>
                <a:srgbClr val="000000"/>
              </a:solidFill>
              <a:cs typeface="Calibri"/>
            </a:endParaRPr>
          </a:p>
          <a:p>
            <a:pPr indent="19050" algn="r">
              <a:lnSpc>
                <a:spcPct val="80000"/>
              </a:lnSpc>
              <a:buNone/>
              <a:defRPr/>
            </a:pPr>
            <a:r>
              <a:rPr lang="en-US" sz="1600" dirty="0"/>
              <a:t>(Johnson, Myers &amp; Council of children with disabilities, 2007; </a:t>
            </a:r>
            <a:r>
              <a:rPr lang="en-US" sz="1600" dirty="0" err="1"/>
              <a:t>Rapin</a:t>
            </a:r>
            <a:r>
              <a:rPr lang="en-US" sz="1600" dirty="0"/>
              <a:t> &amp; Tuchman, 2008</a:t>
            </a:r>
            <a:r>
              <a:rPr lang="en-US" sz="1600" dirty="0" smtClean="0"/>
              <a:t>)</a:t>
            </a: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20</a:t>
            </a:fld>
            <a:endParaRPr lang="el-G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860474">
            <a:off x="6346591" y="1113449"/>
            <a:ext cx="2466975" cy="184785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10" name="Rectangle 9"/>
          <p:cNvSpPr/>
          <p:nvPr/>
        </p:nvSpPr>
        <p:spPr>
          <a:xfrm rot="512824">
            <a:off x="5973929" y="3082211"/>
            <a:ext cx="2843809" cy="646331"/>
          </a:xfrm>
          <a:prstGeom prst="rect">
            <a:avLst/>
          </a:prstGeom>
        </p:spPr>
        <p:txBody>
          <a:bodyPr wrap="square">
            <a:spAutoFit/>
          </a:bodyPr>
          <a:lstStyle/>
          <a:p>
            <a:pPr algn="ctr"/>
            <a:r>
              <a:rPr lang="el-GR" altLang="el-GR" sz="1200" u="sng" dirty="0" smtClean="0">
                <a:solidFill>
                  <a:srgbClr val="0077C7"/>
                </a:solidFill>
                <a:latin typeface="+mn-lt"/>
                <a:cs typeface="Arial" pitchFamily="34" charset="0"/>
                <a:hlinkClick r:id="rId3"/>
              </a:rPr>
              <a:t>F</a:t>
            </a:r>
            <a:r>
              <a:rPr lang="en-US" altLang="el-GR" sz="1200" u="sng" dirty="0" smtClean="0">
                <a:solidFill>
                  <a:srgbClr val="0077C7"/>
                </a:solidFill>
                <a:latin typeface="+mn-lt"/>
                <a:cs typeface="Arial" pitchFamily="34" charset="0"/>
                <a:hlinkClick r:id="rId3"/>
              </a:rPr>
              <a:t>a</a:t>
            </a:r>
            <a:r>
              <a:rPr lang="el-GR" altLang="el-GR" sz="1200" u="sng" dirty="0" err="1" smtClean="0">
                <a:solidFill>
                  <a:srgbClr val="0077C7"/>
                </a:solidFill>
                <a:latin typeface="+mn-lt"/>
                <a:cs typeface="Arial" pitchFamily="34" charset="0"/>
                <a:hlinkClick r:id="rId3"/>
              </a:rPr>
              <a:t>ces</a:t>
            </a:r>
            <a:r>
              <a:rPr lang="el-GR" altLang="el-GR" sz="1200" u="sng" dirty="0" smtClean="0">
                <a:solidFill>
                  <a:srgbClr val="0077C7"/>
                </a:solidFill>
                <a:latin typeface="+mn-lt"/>
                <a:cs typeface="Arial" pitchFamily="34" charset="0"/>
                <a:hlinkClick r:id="rId3"/>
              </a:rPr>
              <a:t> </a:t>
            </a:r>
            <a:r>
              <a:rPr lang="el-GR" altLang="el-GR" sz="1200" u="sng" dirty="0" err="1">
                <a:solidFill>
                  <a:srgbClr val="0077C7"/>
                </a:solidFill>
                <a:latin typeface="+mn-lt"/>
                <a:cs typeface="Arial" pitchFamily="34" charset="0"/>
                <a:hlinkClick r:id="rId3"/>
              </a:rPr>
              <a:t>of</a:t>
            </a:r>
            <a:r>
              <a:rPr lang="el-GR" altLang="el-GR" sz="1200" u="sng" dirty="0">
                <a:solidFill>
                  <a:srgbClr val="0077C7"/>
                </a:solidFill>
                <a:latin typeface="+mn-lt"/>
                <a:cs typeface="Arial" pitchFamily="34" charset="0"/>
                <a:hlinkClick r:id="rId3"/>
              </a:rPr>
              <a:t> </a:t>
            </a:r>
            <a:r>
              <a:rPr lang="el-GR" altLang="el-GR" sz="1200" u="sng" dirty="0" err="1">
                <a:solidFill>
                  <a:srgbClr val="0077C7"/>
                </a:solidFill>
                <a:latin typeface="+mn-lt"/>
                <a:cs typeface="Arial" pitchFamily="34" charset="0"/>
                <a:hlinkClick r:id="rId3"/>
              </a:rPr>
              <a:t>Autism</a:t>
            </a:r>
            <a:r>
              <a:rPr lang="el-GR" altLang="el-GR" sz="1200" u="sng" dirty="0">
                <a:solidFill>
                  <a:srgbClr val="0077C7"/>
                </a:solidFill>
                <a:latin typeface="+mn-lt"/>
                <a:cs typeface="Arial" pitchFamily="34" charset="0"/>
                <a:hlinkClick r:id="rId3"/>
              </a:rPr>
              <a:t> - </a:t>
            </a:r>
            <a:r>
              <a:rPr lang="el-GR" altLang="el-GR" sz="1200" u="sng" dirty="0" err="1">
                <a:solidFill>
                  <a:srgbClr val="0077C7"/>
                </a:solidFill>
                <a:latin typeface="+mn-lt"/>
                <a:cs typeface="Arial" pitchFamily="34" charset="0"/>
                <a:hlinkClick r:id="rId3"/>
              </a:rPr>
              <a:t>Matt</a:t>
            </a:r>
            <a:r>
              <a:rPr lang="el-GR" altLang="el-GR" sz="1200" u="sng" dirty="0">
                <a:solidFill>
                  <a:srgbClr val="0077C7"/>
                </a:solidFill>
                <a:latin typeface="+mn-lt"/>
                <a:cs typeface="Arial" pitchFamily="34" charset="0"/>
                <a:hlinkClick r:id="rId3"/>
              </a:rPr>
              <a:t> </a:t>
            </a:r>
            <a:r>
              <a:rPr lang="el-GR" altLang="el-GR" sz="1200" u="sng" dirty="0" err="1">
                <a:solidFill>
                  <a:srgbClr val="0077C7"/>
                </a:solidFill>
                <a:latin typeface="+mn-lt"/>
                <a:cs typeface="Arial" pitchFamily="34" charset="0"/>
                <a:hlinkClick r:id="rId3"/>
              </a:rPr>
              <a:t>Touches</a:t>
            </a:r>
            <a:r>
              <a:rPr lang="en-US" altLang="el-GR" sz="1200" u="sng" dirty="0">
                <a:solidFill>
                  <a:srgbClr val="0077C7"/>
                </a:solidFill>
                <a:latin typeface="+mn-lt"/>
                <a:cs typeface="Arial" pitchFamily="34" charset="0"/>
              </a:rPr>
              <a:t> </a:t>
            </a:r>
            <a:r>
              <a:rPr lang="el-GR" altLang="el-GR" sz="1200" dirty="0" smtClean="0">
                <a:solidFill>
                  <a:srgbClr val="414D4C"/>
                </a:solidFill>
                <a:latin typeface="+mn-lt"/>
                <a:cs typeface="Arial" pitchFamily="34" charset="0"/>
              </a:rPr>
              <a:t>από</a:t>
            </a:r>
            <a:r>
              <a:rPr lang="el-GR" altLang="el-GR" sz="1200" dirty="0">
                <a:solidFill>
                  <a:srgbClr val="414D4C"/>
                </a:solidFill>
                <a:latin typeface="+mn-lt"/>
                <a:cs typeface="Arial" pitchFamily="34" charset="0"/>
              </a:rPr>
              <a:t> </a:t>
            </a:r>
            <a:r>
              <a:rPr lang="el-GR" altLang="el-GR" sz="1200" dirty="0" err="1">
                <a:solidFill>
                  <a:srgbClr val="337287"/>
                </a:solidFill>
                <a:latin typeface="+mn-lt"/>
                <a:cs typeface="Arial" pitchFamily="34" charset="0"/>
                <a:hlinkClick r:id="rId4"/>
              </a:rPr>
              <a:t>FireChickTick</a:t>
            </a:r>
            <a:r>
              <a:rPr lang="el-GR" altLang="el-GR" sz="1200" dirty="0">
                <a:latin typeface="+mn-lt"/>
                <a:cs typeface="Arial" pitchFamily="34" charset="0"/>
              </a:rPr>
              <a:t> </a:t>
            </a:r>
            <a:r>
              <a:rPr lang="en-US" altLang="el-GR" sz="1200" dirty="0" smtClean="0">
                <a:latin typeface="+mn-lt"/>
                <a:cs typeface="Arial" pitchFamily="34" charset="0"/>
              </a:rPr>
              <a:t> </a:t>
            </a:r>
            <a:r>
              <a:rPr lang="el-GR" altLang="el-GR" sz="1200" dirty="0" smtClean="0">
                <a:latin typeface="+mn-lt"/>
                <a:cs typeface="Arial" pitchFamily="34" charset="0"/>
                <a:hlinkClick r:id="rId5"/>
              </a:rPr>
              <a:t>διαθέσιμο με άδεια</a:t>
            </a:r>
            <a:r>
              <a:rPr lang="en-US" altLang="el-GR" sz="1200" dirty="0" smtClean="0">
                <a:latin typeface="+mn-lt"/>
                <a:cs typeface="Arial" pitchFamily="34" charset="0"/>
                <a:hlinkClick r:id="rId5"/>
              </a:rPr>
              <a:t> </a:t>
            </a:r>
          </a:p>
          <a:p>
            <a:pPr algn="ctr"/>
            <a:r>
              <a:rPr lang="en-US" sz="1200" dirty="0" smtClean="0">
                <a:latin typeface="+mn-lt"/>
                <a:hlinkClick r:id="rId5"/>
              </a:rPr>
              <a:t>CC </a:t>
            </a:r>
            <a:r>
              <a:rPr lang="en-US" sz="1200" dirty="0">
                <a:latin typeface="+mn-lt"/>
                <a:hlinkClick r:id="rId5"/>
              </a:rPr>
              <a:t>BY-ND </a:t>
            </a:r>
            <a:r>
              <a:rPr lang="en-US" sz="1200" dirty="0" smtClean="0">
                <a:latin typeface="+mn-lt"/>
                <a:hlinkClick r:id="rId5"/>
              </a:rPr>
              <a:t>3.0</a:t>
            </a:r>
            <a:endParaRPr lang="el-GR" altLang="el-GR" sz="1200" dirty="0">
              <a:latin typeface="+mn-lt"/>
              <a:cs typeface="Arial" pitchFamily="34" charset="0"/>
            </a:endParaRPr>
          </a:p>
        </p:txBody>
      </p:sp>
    </p:spTree>
    <p:extLst>
      <p:ext uri="{BB962C8B-B14F-4D97-AF65-F5344CB8AC3E}">
        <p14:creationId xmlns:p14="http://schemas.microsoft.com/office/powerpoint/2010/main" val="22104541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normAutofit fontScale="90000"/>
          </a:bodyPr>
          <a:lstStyle/>
          <a:p>
            <a:pPr>
              <a:defRPr/>
            </a:pPr>
            <a:r>
              <a:rPr lang="el-GR" sz="4000" b="1" dirty="0" smtClean="0"/>
              <a:t>6. Εκπαιδευτικές παρεμβάσεις -</a:t>
            </a:r>
            <a:br>
              <a:rPr lang="el-GR" sz="4000" b="1" dirty="0" smtClean="0"/>
            </a:br>
            <a:r>
              <a:rPr lang="el-GR" sz="4000" b="1" dirty="0" smtClean="0"/>
              <a:t>θεραπευτικές προσεγγίσεις</a:t>
            </a:r>
            <a:r>
              <a:rPr lang="en-US" sz="4000" b="1" dirty="0" smtClean="0"/>
              <a:t> </a:t>
            </a:r>
            <a:r>
              <a:rPr lang="el-GR" sz="2800" b="0" dirty="0" smtClean="0"/>
              <a:t>(1 από 2)</a:t>
            </a:r>
            <a:endParaRPr lang="el-GR" sz="4000" b="0" dirty="0"/>
          </a:p>
        </p:txBody>
      </p:sp>
      <p:sp>
        <p:nvSpPr>
          <p:cNvPr id="101379" name="Rectangle 3"/>
          <p:cNvSpPr>
            <a:spLocks noGrp="1" noChangeArrowheads="1"/>
          </p:cNvSpPr>
          <p:nvPr>
            <p:ph idx="1"/>
          </p:nvPr>
        </p:nvSpPr>
        <p:spPr/>
        <p:txBody>
          <a:bodyPr>
            <a:normAutofit lnSpcReduction="10000"/>
          </a:bodyPr>
          <a:lstStyle/>
          <a:p>
            <a:pPr>
              <a:lnSpc>
                <a:spcPct val="110000"/>
              </a:lnSpc>
              <a:spcBef>
                <a:spcPts val="1800"/>
              </a:spcBef>
              <a:spcAft>
                <a:spcPts val="1800"/>
              </a:spcAft>
              <a:buNone/>
              <a:tabLst>
                <a:tab pos="2425700" algn="l"/>
              </a:tabLst>
              <a:defRPr/>
            </a:pPr>
            <a:r>
              <a:rPr lang="el-GR" sz="2600" b="1" dirty="0" smtClean="0">
                <a:solidFill>
                  <a:srgbClr val="820000"/>
                </a:solidFill>
                <a:latin typeface="Calibri" charset="0"/>
              </a:rPr>
              <a:t>Τι </a:t>
            </a:r>
            <a:r>
              <a:rPr lang="el-GR" sz="2600" b="1" dirty="0">
                <a:solidFill>
                  <a:srgbClr val="820000"/>
                </a:solidFill>
                <a:latin typeface="Calibri" charset="0"/>
              </a:rPr>
              <a:t>υπηρεσίες χρειάζονται τα άτομα με αυτισμό;</a:t>
            </a:r>
            <a:r>
              <a:rPr lang="el-GR" sz="2600" b="1" u="sng" dirty="0">
                <a:solidFill>
                  <a:srgbClr val="820000"/>
                </a:solidFill>
                <a:latin typeface="Calibri" charset="0"/>
              </a:rPr>
              <a:t> </a:t>
            </a:r>
            <a:endParaRPr lang="en-US" sz="2600" b="1" u="sng" dirty="0">
              <a:solidFill>
                <a:srgbClr val="820000"/>
              </a:solidFill>
              <a:latin typeface="Calibri" charset="0"/>
            </a:endParaRPr>
          </a:p>
          <a:p>
            <a:pPr>
              <a:defRPr/>
            </a:pPr>
            <a:r>
              <a:rPr lang="el-GR" sz="2400" b="1" dirty="0" smtClean="0">
                <a:solidFill>
                  <a:srgbClr val="000000"/>
                </a:solidFill>
                <a:latin typeface="Calibri" charset="0"/>
              </a:rPr>
              <a:t>Διάγνωση</a:t>
            </a:r>
            <a:r>
              <a:rPr lang="el-GR" sz="2400" dirty="0" smtClean="0">
                <a:solidFill>
                  <a:srgbClr val="000000"/>
                </a:solidFill>
                <a:latin typeface="Calibri" charset="0"/>
              </a:rPr>
              <a:t> </a:t>
            </a:r>
            <a:r>
              <a:rPr lang="el-GR" sz="2400" dirty="0">
                <a:solidFill>
                  <a:srgbClr val="000000"/>
                </a:solidFill>
                <a:latin typeface="Calibri" charset="0"/>
              </a:rPr>
              <a:t>από εξειδικευμένο</a:t>
            </a:r>
            <a:r>
              <a:rPr lang="en-US" sz="2400" dirty="0">
                <a:solidFill>
                  <a:srgbClr val="000000"/>
                </a:solidFill>
                <a:latin typeface="Calibri" charset="0"/>
              </a:rPr>
              <a:t> </a:t>
            </a:r>
            <a:r>
              <a:rPr lang="el-GR" sz="2400" dirty="0">
                <a:solidFill>
                  <a:srgbClr val="000000"/>
                </a:solidFill>
                <a:latin typeface="Calibri" charset="0"/>
              </a:rPr>
              <a:t>προσωπικό</a:t>
            </a:r>
          </a:p>
          <a:p>
            <a:pPr>
              <a:defRPr/>
            </a:pPr>
            <a:r>
              <a:rPr lang="el-GR" sz="2400" b="1" dirty="0">
                <a:latin typeface="Calibri" charset="0"/>
              </a:rPr>
              <a:t>Πρώιμη παρέμβαση </a:t>
            </a:r>
            <a:r>
              <a:rPr lang="el-GR" sz="2400" dirty="0">
                <a:latin typeface="Calibri" charset="0"/>
              </a:rPr>
              <a:t>με εξατομικευμένο εκπαιδευτικό πρόγραμμα που λαμβάνει υπόψη το γνωστικό επίπεδο, τα ενδιαφέροντα, τις δυνατότητες και τις μαθησιακές ανάγκες του παιδιού</a:t>
            </a:r>
            <a:endParaRPr lang="el-GR" sz="2400" dirty="0">
              <a:solidFill>
                <a:srgbClr val="000000"/>
              </a:solidFill>
              <a:latin typeface="Calibri" charset="0"/>
            </a:endParaRPr>
          </a:p>
          <a:p>
            <a:pPr>
              <a:defRPr/>
            </a:pPr>
            <a:r>
              <a:rPr lang="el-GR" sz="2400" b="1" dirty="0">
                <a:solidFill>
                  <a:srgbClr val="000000"/>
                </a:solidFill>
                <a:latin typeface="Calibri" charset="0"/>
              </a:rPr>
              <a:t>Ειδική εκπαίδευση </a:t>
            </a:r>
            <a:r>
              <a:rPr lang="el-GR" sz="2400" dirty="0">
                <a:solidFill>
                  <a:srgbClr val="000000"/>
                </a:solidFill>
                <a:latin typeface="Calibri" charset="0"/>
              </a:rPr>
              <a:t>σε ειδικές τάξεις του σχολείου</a:t>
            </a:r>
          </a:p>
          <a:p>
            <a:pPr>
              <a:defRPr/>
            </a:pPr>
            <a:r>
              <a:rPr lang="el-GR" sz="2400" dirty="0">
                <a:solidFill>
                  <a:srgbClr val="000000"/>
                </a:solidFill>
                <a:latin typeface="Calibri" charset="0"/>
              </a:rPr>
              <a:t>Στόχευση του </a:t>
            </a:r>
            <a:r>
              <a:rPr lang="el-GR" sz="2400" b="1" dirty="0">
                <a:solidFill>
                  <a:srgbClr val="000000"/>
                </a:solidFill>
                <a:latin typeface="Calibri" charset="0"/>
              </a:rPr>
              <a:t>εκπαιδευτικού προγράμματος </a:t>
            </a:r>
            <a:r>
              <a:rPr lang="el-GR" sz="2400" dirty="0">
                <a:solidFill>
                  <a:srgbClr val="000000"/>
                </a:solidFill>
                <a:latin typeface="Calibri" charset="0"/>
              </a:rPr>
              <a:t>σε επαγγελματικές ικανότητες και επαγγελματική συμπεριφορά </a:t>
            </a:r>
          </a:p>
          <a:p>
            <a:pPr>
              <a:defRPr/>
            </a:pPr>
            <a:r>
              <a:rPr lang="el-GR" sz="2400" dirty="0">
                <a:solidFill>
                  <a:srgbClr val="000000"/>
                </a:solidFill>
                <a:latin typeface="Calibri" charset="0"/>
              </a:rPr>
              <a:t>Οι ενήλικες με αυτισμό χρειάζονται </a:t>
            </a:r>
            <a:r>
              <a:rPr lang="el-GR" sz="2400" b="1" dirty="0">
                <a:solidFill>
                  <a:srgbClr val="000000"/>
                </a:solidFill>
                <a:latin typeface="Calibri" charset="0"/>
              </a:rPr>
              <a:t>επαγγελματική κατάρτιση</a:t>
            </a:r>
            <a:r>
              <a:rPr lang="el-GR" sz="2400" dirty="0">
                <a:solidFill>
                  <a:srgbClr val="000000"/>
                </a:solidFill>
                <a:latin typeface="Calibri" charset="0"/>
              </a:rPr>
              <a:t>, ευκαιρίες για θέσεις εργασίας, ειδικές κατοικίες ή εποπτευόμενα διαμερίσματα και </a:t>
            </a:r>
            <a:r>
              <a:rPr lang="el-GR" sz="2400" b="1" dirty="0">
                <a:solidFill>
                  <a:srgbClr val="000000"/>
                </a:solidFill>
                <a:latin typeface="Calibri" charset="0"/>
              </a:rPr>
              <a:t>ψυχαγωγικά </a:t>
            </a:r>
            <a:r>
              <a:rPr lang="el-GR" sz="2400" b="1" dirty="0" smtClean="0">
                <a:solidFill>
                  <a:srgbClr val="000000"/>
                </a:solidFill>
                <a:latin typeface="Calibri" charset="0"/>
              </a:rPr>
              <a:t>προγράμματα</a:t>
            </a:r>
            <a:endParaRPr lang="el-GR" sz="2400" b="1" dirty="0">
              <a:latin typeface="Calibri" charset="0"/>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21</a:t>
            </a:fld>
            <a:endParaRPr lang="el-GR"/>
          </a:p>
        </p:txBody>
      </p:sp>
      <p:sp>
        <p:nvSpPr>
          <p:cNvPr id="3" name="Rectangle 2"/>
          <p:cNvSpPr/>
          <p:nvPr/>
        </p:nvSpPr>
        <p:spPr>
          <a:xfrm>
            <a:off x="3934976" y="5987631"/>
            <a:ext cx="4572000" cy="491160"/>
          </a:xfrm>
          <a:prstGeom prst="rect">
            <a:avLst/>
          </a:prstGeom>
        </p:spPr>
        <p:txBody>
          <a:bodyPr>
            <a:spAutoFit/>
          </a:bodyPr>
          <a:lstStyle/>
          <a:p>
            <a:pPr>
              <a:lnSpc>
                <a:spcPct val="80000"/>
              </a:lnSpc>
              <a:buNone/>
              <a:defRPr/>
            </a:pPr>
            <a:r>
              <a:rPr lang="el-GR" sz="1600" dirty="0">
                <a:solidFill>
                  <a:srgbClr val="000000"/>
                </a:solidFill>
                <a:latin typeface="+mn-lt"/>
              </a:rPr>
              <a:t>(</a:t>
            </a:r>
            <a:r>
              <a:rPr lang="en-US" sz="1600" dirty="0">
                <a:latin typeface="+mn-lt"/>
              </a:rPr>
              <a:t>Krebs </a:t>
            </a:r>
            <a:r>
              <a:rPr lang="en-US" sz="1600" dirty="0" err="1">
                <a:latin typeface="+mn-lt"/>
              </a:rPr>
              <a:t>Seida</a:t>
            </a:r>
            <a:r>
              <a:rPr lang="en-US" sz="1600" dirty="0">
                <a:latin typeface="+mn-lt"/>
              </a:rPr>
              <a:t>, </a:t>
            </a:r>
            <a:r>
              <a:rPr lang="en-US" sz="1600" dirty="0" err="1">
                <a:latin typeface="+mn-lt"/>
              </a:rPr>
              <a:t>Ospina</a:t>
            </a:r>
            <a:r>
              <a:rPr lang="en-US" sz="1600" dirty="0">
                <a:latin typeface="+mn-lt"/>
              </a:rPr>
              <a:t>, </a:t>
            </a:r>
            <a:r>
              <a:rPr lang="en-US" sz="1600" dirty="0" err="1">
                <a:latin typeface="+mn-lt"/>
              </a:rPr>
              <a:t>Karkhaneh</a:t>
            </a:r>
            <a:r>
              <a:rPr lang="en-US" sz="1600" dirty="0">
                <a:latin typeface="+mn-lt"/>
              </a:rPr>
              <a:t>, </a:t>
            </a:r>
            <a:r>
              <a:rPr lang="en-US" sz="1600" dirty="0" err="1">
                <a:latin typeface="+mn-lt"/>
              </a:rPr>
              <a:t>Hartling</a:t>
            </a:r>
            <a:r>
              <a:rPr lang="en-US" sz="1600" dirty="0">
                <a:latin typeface="+mn-lt"/>
              </a:rPr>
              <a:t>, Smith &amp; Clark, 2009; </a:t>
            </a:r>
            <a:r>
              <a:rPr lang="en-US" sz="1600" dirty="0" err="1">
                <a:latin typeface="+mn-lt"/>
              </a:rPr>
              <a:t>Howlin</a:t>
            </a:r>
            <a:r>
              <a:rPr lang="en-US" sz="1600" dirty="0">
                <a:latin typeface="+mn-lt"/>
              </a:rPr>
              <a:t>, </a:t>
            </a:r>
            <a:r>
              <a:rPr lang="en-US" sz="1600" dirty="0" err="1">
                <a:latin typeface="+mn-lt"/>
              </a:rPr>
              <a:t>Magiati</a:t>
            </a:r>
            <a:r>
              <a:rPr lang="en-US" sz="1600" dirty="0">
                <a:latin typeface="+mn-lt"/>
              </a:rPr>
              <a:t> &amp; </a:t>
            </a:r>
            <a:r>
              <a:rPr lang="en-US" sz="1600" dirty="0" err="1">
                <a:latin typeface="+mn-lt"/>
              </a:rPr>
              <a:t>Charman</a:t>
            </a:r>
            <a:r>
              <a:rPr lang="en-US" sz="1600" dirty="0">
                <a:latin typeface="+mn-lt"/>
              </a:rPr>
              <a:t>, 2009)</a:t>
            </a:r>
          </a:p>
        </p:txBody>
      </p:sp>
      <p:cxnSp>
        <p:nvCxnSpPr>
          <p:cNvPr id="6" name="Straight Connector 5"/>
          <p:cNvCxnSpPr/>
          <p:nvPr/>
        </p:nvCxnSpPr>
        <p:spPr>
          <a:xfrm>
            <a:off x="539552" y="1772816"/>
            <a:ext cx="74168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14137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normAutofit fontScale="90000"/>
          </a:bodyPr>
          <a:lstStyle/>
          <a:p>
            <a:pPr>
              <a:defRPr/>
            </a:pPr>
            <a:r>
              <a:rPr lang="el-GR" sz="4000" b="1" dirty="0"/>
              <a:t>6. Εκπαιδευτικές παρεμβάσεις -</a:t>
            </a:r>
            <a:br>
              <a:rPr lang="el-GR" sz="4000" b="1" dirty="0"/>
            </a:br>
            <a:r>
              <a:rPr lang="el-GR" sz="4000" b="1" dirty="0"/>
              <a:t>θεραπευτικές </a:t>
            </a:r>
            <a:r>
              <a:rPr lang="el-GR" sz="4000" b="1" dirty="0" smtClean="0"/>
              <a:t>προσεγγίσεις</a:t>
            </a:r>
            <a:r>
              <a:rPr lang="en-US" sz="4000" b="1" dirty="0" smtClean="0"/>
              <a:t> </a:t>
            </a:r>
            <a:r>
              <a:rPr lang="el-GR" sz="2800" b="0" dirty="0" smtClean="0"/>
              <a:t>(2 από 2)</a:t>
            </a:r>
            <a:r>
              <a:rPr lang="el-GR" sz="4000" b="0" dirty="0" smtClean="0"/>
              <a:t> </a:t>
            </a:r>
            <a:endParaRPr lang="el-GR" sz="4000" b="0" dirty="0"/>
          </a:p>
        </p:txBody>
      </p:sp>
      <p:sp>
        <p:nvSpPr>
          <p:cNvPr id="101379" name="Rectangle 3"/>
          <p:cNvSpPr>
            <a:spLocks noGrp="1" noChangeArrowheads="1"/>
          </p:cNvSpPr>
          <p:nvPr>
            <p:ph idx="1"/>
          </p:nvPr>
        </p:nvSpPr>
        <p:spPr>
          <a:xfrm>
            <a:off x="457200" y="1340768"/>
            <a:ext cx="8229600" cy="5040560"/>
          </a:xfrm>
        </p:spPr>
        <p:txBody>
          <a:bodyPr>
            <a:normAutofit fontScale="92500" lnSpcReduction="20000"/>
          </a:bodyPr>
          <a:lstStyle/>
          <a:p>
            <a:pPr>
              <a:lnSpc>
                <a:spcPct val="120000"/>
              </a:lnSpc>
              <a:spcBef>
                <a:spcPts val="1200"/>
              </a:spcBef>
              <a:spcAft>
                <a:spcPts val="600"/>
              </a:spcAft>
              <a:defRPr/>
            </a:pPr>
            <a:r>
              <a:rPr lang="en-US" sz="2400" b="1" dirty="0" smtClean="0">
                <a:latin typeface="Calibri" charset="0"/>
              </a:rPr>
              <a:t>TEACCH PROGRAM </a:t>
            </a:r>
            <a:r>
              <a:rPr lang="en-US" sz="2400" dirty="0" smtClean="0">
                <a:latin typeface="Calibri" charset="0"/>
              </a:rPr>
              <a:t>(Treatment and Education of Autistic and related Communication handicapped Children)</a:t>
            </a:r>
            <a:r>
              <a:rPr lang="el-GR" sz="2400" dirty="0" smtClean="0">
                <a:latin typeface="Calibri" charset="0"/>
              </a:rPr>
              <a:t> - Αντιμετώπιση και εκπαίδευση των παιδιών με αυτισμό και συναφείς επικοινωνιακές μειονεξίες</a:t>
            </a:r>
          </a:p>
          <a:p>
            <a:pPr>
              <a:lnSpc>
                <a:spcPct val="120000"/>
              </a:lnSpc>
              <a:spcBef>
                <a:spcPts val="0"/>
              </a:spcBef>
              <a:spcAft>
                <a:spcPts val="600"/>
              </a:spcAft>
              <a:defRPr/>
            </a:pPr>
            <a:r>
              <a:rPr lang="en-US" sz="2400" b="1" dirty="0" smtClean="0">
                <a:latin typeface="Calibri" charset="0"/>
              </a:rPr>
              <a:t>ABA </a:t>
            </a:r>
            <a:r>
              <a:rPr lang="en-US" sz="2400" dirty="0" smtClean="0">
                <a:latin typeface="Calibri" charset="0"/>
              </a:rPr>
              <a:t>(Applied Behavior Analyses) – </a:t>
            </a:r>
            <a:r>
              <a:rPr lang="el-GR" sz="2400" dirty="0" smtClean="0">
                <a:latin typeface="Calibri" charset="0"/>
              </a:rPr>
              <a:t>Εφαρμοσμένη Ανάλυση Συμπεριφοράς</a:t>
            </a:r>
          </a:p>
          <a:p>
            <a:pPr>
              <a:lnSpc>
                <a:spcPct val="120000"/>
              </a:lnSpc>
              <a:spcBef>
                <a:spcPts val="0"/>
              </a:spcBef>
              <a:spcAft>
                <a:spcPts val="600"/>
              </a:spcAft>
              <a:defRPr/>
            </a:pPr>
            <a:r>
              <a:rPr lang="en-US" sz="2400" b="1" dirty="0" smtClean="0">
                <a:latin typeface="Calibri" charset="0"/>
              </a:rPr>
              <a:t>Sensory Integration</a:t>
            </a:r>
            <a:r>
              <a:rPr lang="en-US" sz="2400" dirty="0" smtClean="0">
                <a:latin typeface="Calibri" charset="0"/>
              </a:rPr>
              <a:t> – </a:t>
            </a:r>
            <a:r>
              <a:rPr lang="el-GR" sz="2400" dirty="0" smtClean="0">
                <a:latin typeface="Calibri" charset="0"/>
              </a:rPr>
              <a:t>Αισθητηριακή Ολοκλήρωση</a:t>
            </a:r>
          </a:p>
          <a:p>
            <a:pPr>
              <a:lnSpc>
                <a:spcPct val="120000"/>
              </a:lnSpc>
              <a:spcBef>
                <a:spcPts val="0"/>
              </a:spcBef>
              <a:spcAft>
                <a:spcPts val="600"/>
              </a:spcAft>
              <a:defRPr/>
            </a:pPr>
            <a:r>
              <a:rPr lang="el-GR" sz="2400" b="1" dirty="0" smtClean="0">
                <a:latin typeface="Calibri" charset="0"/>
              </a:rPr>
              <a:t>Εργοθεραπεία</a:t>
            </a:r>
          </a:p>
          <a:p>
            <a:pPr>
              <a:lnSpc>
                <a:spcPct val="120000"/>
              </a:lnSpc>
              <a:spcBef>
                <a:spcPts val="0"/>
              </a:spcBef>
              <a:spcAft>
                <a:spcPts val="600"/>
              </a:spcAft>
              <a:defRPr/>
            </a:pPr>
            <a:r>
              <a:rPr lang="el-GR" sz="2400" b="1" dirty="0" smtClean="0">
                <a:latin typeface="Calibri" charset="0"/>
              </a:rPr>
              <a:t>Λογοθεραπεία</a:t>
            </a:r>
          </a:p>
          <a:p>
            <a:pPr>
              <a:lnSpc>
                <a:spcPct val="120000"/>
              </a:lnSpc>
              <a:spcBef>
                <a:spcPts val="0"/>
              </a:spcBef>
              <a:spcAft>
                <a:spcPts val="600"/>
              </a:spcAft>
              <a:defRPr/>
            </a:pPr>
            <a:r>
              <a:rPr lang="el-GR" sz="2400" b="1" dirty="0" smtClean="0">
                <a:latin typeface="Calibri" charset="0"/>
              </a:rPr>
              <a:t>Προσαρμοσμένη Φυσική Δραστηριότητα (ΠΦΔ)</a:t>
            </a:r>
          </a:p>
          <a:p>
            <a:pPr>
              <a:lnSpc>
                <a:spcPct val="120000"/>
              </a:lnSpc>
              <a:spcBef>
                <a:spcPts val="0"/>
              </a:spcBef>
              <a:spcAft>
                <a:spcPts val="600"/>
              </a:spcAft>
              <a:defRPr/>
            </a:pPr>
            <a:r>
              <a:rPr lang="el-GR" sz="2400" b="1" dirty="0" smtClean="0">
                <a:latin typeface="Calibri" charset="0"/>
              </a:rPr>
              <a:t>Παιχνιδοθεραπεία</a:t>
            </a:r>
          </a:p>
          <a:p>
            <a:pPr>
              <a:lnSpc>
                <a:spcPct val="120000"/>
              </a:lnSpc>
              <a:spcBef>
                <a:spcPts val="0"/>
              </a:spcBef>
              <a:spcAft>
                <a:spcPts val="600"/>
              </a:spcAft>
              <a:defRPr/>
            </a:pPr>
            <a:r>
              <a:rPr lang="el-GR" sz="2400" b="1" dirty="0" smtClean="0">
                <a:latin typeface="Calibri" charset="0"/>
              </a:rPr>
              <a:t>Δραματοθεραπεία – Χοροθεραπεία – </a:t>
            </a:r>
            <a:r>
              <a:rPr lang="en-US" sz="2400" b="1" dirty="0" smtClean="0">
                <a:latin typeface="Calibri" charset="0"/>
              </a:rPr>
              <a:t>Art therapy </a:t>
            </a:r>
            <a:r>
              <a:rPr lang="el-GR" sz="2400" dirty="0" smtClean="0">
                <a:latin typeface="Calibri" charset="0"/>
              </a:rPr>
              <a:t>κ.α.</a:t>
            </a:r>
            <a:r>
              <a:rPr lang="en-US" sz="2400" dirty="0" smtClean="0">
                <a:latin typeface="Calibri" charset="0"/>
              </a:rPr>
              <a:t> </a:t>
            </a:r>
            <a:endParaRPr lang="el-GR" sz="2400" dirty="0" smtClean="0">
              <a:latin typeface="Calibri" charset="0"/>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22</a:t>
            </a:fld>
            <a:endParaRPr lang="el-GR"/>
          </a:p>
        </p:txBody>
      </p:sp>
    </p:spTree>
    <p:extLst>
      <p:ext uri="{BB962C8B-B14F-4D97-AF65-F5344CB8AC3E}">
        <p14:creationId xmlns:p14="http://schemas.microsoft.com/office/powerpoint/2010/main" val="19578368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4000" b="1" dirty="0" smtClean="0"/>
              <a:t>7. Προσαρμοσμένη φυσική δραστηριότητα και αυτισμός</a:t>
            </a:r>
            <a:r>
              <a:rPr lang="en-US" sz="4000" b="1" dirty="0" smtClean="0"/>
              <a:t> </a:t>
            </a:r>
            <a:r>
              <a:rPr lang="el-GR" sz="2800" b="0" dirty="0" smtClean="0"/>
              <a:t>(1 από 5)</a:t>
            </a:r>
            <a:endParaRPr lang="en-US" b="0" dirty="0"/>
          </a:p>
        </p:txBody>
      </p:sp>
      <p:sp>
        <p:nvSpPr>
          <p:cNvPr id="3" name="Content Placeholder 2"/>
          <p:cNvSpPr>
            <a:spLocks noGrp="1"/>
          </p:cNvSpPr>
          <p:nvPr>
            <p:ph idx="1"/>
          </p:nvPr>
        </p:nvSpPr>
        <p:spPr>
          <a:xfrm>
            <a:off x="457200" y="1340768"/>
            <a:ext cx="8229600" cy="4835584"/>
          </a:xfrm>
        </p:spPr>
        <p:txBody>
          <a:bodyPr/>
          <a:lstStyle/>
          <a:p>
            <a:pPr>
              <a:defRPr/>
            </a:pPr>
            <a:r>
              <a:rPr lang="el-GR" sz="2400" dirty="0" smtClean="0">
                <a:solidFill>
                  <a:srgbClr val="000000"/>
                </a:solidFill>
                <a:latin typeface="Calibri" charset="0"/>
              </a:rPr>
              <a:t>Τα παιδιά με αυτισμό είναι πιθανόν να έχουν </a:t>
            </a:r>
            <a:r>
              <a:rPr lang="el-GR" sz="2400" b="1" dirty="0" smtClean="0">
                <a:solidFill>
                  <a:srgbClr val="000000"/>
                </a:solidFill>
                <a:latin typeface="Calibri" charset="0"/>
              </a:rPr>
              <a:t>χαμηλά επίπεδα φυσικής κατάστασης</a:t>
            </a:r>
            <a:r>
              <a:rPr lang="el-GR" sz="2400" dirty="0" smtClean="0">
                <a:solidFill>
                  <a:srgbClr val="000000"/>
                </a:solidFill>
                <a:latin typeface="Calibri" charset="0"/>
              </a:rPr>
              <a:t>, εξαιτίας του μειωμένου ενδιαφέροντος και κινήτρων συμμετοχής σε παιχνίδια</a:t>
            </a:r>
          </a:p>
          <a:p>
            <a:pPr>
              <a:defRPr/>
            </a:pPr>
            <a:r>
              <a:rPr lang="el-GR" sz="2400" dirty="0" smtClean="0">
                <a:solidFill>
                  <a:srgbClr val="000000"/>
                </a:solidFill>
                <a:latin typeface="Calibri" charset="0"/>
              </a:rPr>
              <a:t>Η σωματική ανάπτυξη δεν παρουσιάζει γενικά αποκλίσεις από των παιδιών «τυπικού» πληθυσμού</a:t>
            </a:r>
          </a:p>
          <a:p>
            <a:pPr>
              <a:defRPr/>
            </a:pPr>
            <a:r>
              <a:rPr lang="el-GR" sz="2400" dirty="0" smtClean="0">
                <a:solidFill>
                  <a:srgbClr val="000000"/>
                </a:solidFill>
                <a:latin typeface="Calibri" charset="0"/>
              </a:rPr>
              <a:t>Παρατηρούνται προβλήματα </a:t>
            </a:r>
            <a:r>
              <a:rPr lang="el-GR" sz="2400" b="1" dirty="0" smtClean="0">
                <a:solidFill>
                  <a:srgbClr val="000000"/>
                </a:solidFill>
                <a:latin typeface="Calibri" charset="0"/>
              </a:rPr>
              <a:t>κινητικού συντονισμού </a:t>
            </a:r>
            <a:r>
              <a:rPr lang="el-GR" sz="2400" dirty="0" smtClean="0">
                <a:solidFill>
                  <a:srgbClr val="000000"/>
                </a:solidFill>
                <a:latin typeface="Calibri" charset="0"/>
              </a:rPr>
              <a:t>και καθυστέρηση στην ανάπτυξη </a:t>
            </a:r>
            <a:r>
              <a:rPr lang="el-GR" sz="2400" b="1" dirty="0" smtClean="0">
                <a:solidFill>
                  <a:srgbClr val="000000"/>
                </a:solidFill>
                <a:latin typeface="Calibri" charset="0"/>
              </a:rPr>
              <a:t>κινητικών δεξιοτήτων</a:t>
            </a:r>
          </a:p>
          <a:p>
            <a:pPr>
              <a:defRPr/>
            </a:pPr>
            <a:r>
              <a:rPr lang="el-GR" sz="2400" dirty="0" smtClean="0">
                <a:solidFill>
                  <a:srgbClr val="000000"/>
                </a:solidFill>
                <a:latin typeface="Calibri" charset="0"/>
              </a:rPr>
              <a:t>Η σοβαρότητα των διαταραχών και το επίπεδο της γνωστικής λειτουργίας επηρεάζει την </a:t>
            </a:r>
            <a:r>
              <a:rPr lang="el-GR" sz="2400" b="1" dirty="0" smtClean="0">
                <a:solidFill>
                  <a:srgbClr val="000000"/>
                </a:solidFill>
                <a:latin typeface="Calibri" charset="0"/>
              </a:rPr>
              <a:t>κινητική τους συμπεριφορά</a:t>
            </a:r>
          </a:p>
          <a:p>
            <a:pPr>
              <a:buNone/>
              <a:defRPr/>
            </a:pPr>
            <a:endParaRPr lang="el-GR" sz="2400" dirty="0" smtClean="0">
              <a:solidFill>
                <a:srgbClr val="000000"/>
              </a:solidFill>
              <a:latin typeface="Calibri" charset="0"/>
            </a:endParaRPr>
          </a:p>
          <a:p>
            <a:pPr algn="r">
              <a:buNone/>
              <a:defRPr/>
            </a:pPr>
            <a:r>
              <a:rPr lang="el-GR" sz="1600" dirty="0" smtClean="0">
                <a:solidFill>
                  <a:srgbClr val="000000"/>
                </a:solidFill>
                <a:latin typeface="Calibri" charset="0"/>
              </a:rPr>
              <a:t>(</a:t>
            </a:r>
            <a:r>
              <a:rPr lang="en-US" sz="1600" dirty="0" err="1" smtClean="0">
                <a:solidFill>
                  <a:srgbClr val="000000"/>
                </a:solidFill>
                <a:latin typeface="Calibri" charset="0"/>
              </a:rPr>
              <a:t>Menear</a:t>
            </a:r>
            <a:r>
              <a:rPr lang="en-US" sz="1600" dirty="0" smtClean="0">
                <a:solidFill>
                  <a:srgbClr val="000000"/>
                </a:solidFill>
                <a:latin typeface="Calibri" charset="0"/>
              </a:rPr>
              <a:t> &amp; Smith, 2008; </a:t>
            </a:r>
            <a:r>
              <a:rPr lang="en-US" sz="1600" dirty="0" smtClean="0"/>
              <a:t>Lang, </a:t>
            </a:r>
            <a:r>
              <a:rPr lang="en-US" sz="1600" dirty="0" err="1" smtClean="0"/>
              <a:t>Koegel</a:t>
            </a:r>
            <a:r>
              <a:rPr lang="en-US" sz="1600" dirty="0" smtClean="0"/>
              <a:t>, </a:t>
            </a:r>
            <a:r>
              <a:rPr lang="en-US" sz="1600" dirty="0" err="1" smtClean="0"/>
              <a:t>Ashbaugh</a:t>
            </a:r>
            <a:r>
              <a:rPr lang="en-US" sz="1600" dirty="0" smtClean="0"/>
              <a:t>, </a:t>
            </a:r>
            <a:r>
              <a:rPr lang="en-US" sz="1600" dirty="0" err="1" smtClean="0"/>
              <a:t>Ence</a:t>
            </a:r>
            <a:r>
              <a:rPr lang="en-US" sz="1600" dirty="0" smtClean="0"/>
              <a:t> &amp; Smith, 2010</a:t>
            </a:r>
            <a:r>
              <a:rPr lang="en-US" sz="1600" dirty="0" smtClean="0">
                <a:solidFill>
                  <a:srgbClr val="000000"/>
                </a:solidFill>
                <a:latin typeface="Calibri" charset="0"/>
              </a:rPr>
              <a:t>)</a:t>
            </a:r>
          </a:p>
          <a:p>
            <a:pPr>
              <a:defRPr/>
            </a:pPr>
            <a:endParaRPr lang="el-GR" sz="2400" dirty="0">
              <a:solidFill>
                <a:srgbClr val="000000"/>
              </a:solidFill>
              <a:latin typeface="Calibri" charset="0"/>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23</a:t>
            </a:fld>
            <a:endParaRPr lang="el-GR"/>
          </a:p>
        </p:txBody>
      </p:sp>
    </p:spTree>
    <p:extLst>
      <p:ext uri="{BB962C8B-B14F-4D97-AF65-F5344CB8AC3E}">
        <p14:creationId xmlns:p14="http://schemas.microsoft.com/office/powerpoint/2010/main" val="42933118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normAutofit fontScale="90000"/>
          </a:bodyPr>
          <a:lstStyle/>
          <a:p>
            <a:r>
              <a:rPr lang="el-GR" sz="4000" b="1" dirty="0"/>
              <a:t>7. Προσαρμοσμένη φυσική δραστηριότητα και </a:t>
            </a:r>
            <a:r>
              <a:rPr lang="el-GR" sz="4000" b="1" dirty="0" smtClean="0"/>
              <a:t>αυτισμός</a:t>
            </a:r>
            <a:r>
              <a:rPr lang="en-US" sz="4000" b="1" dirty="0" smtClean="0"/>
              <a:t> </a:t>
            </a:r>
            <a:r>
              <a:rPr lang="el-GR" sz="2800" b="0" dirty="0" smtClean="0"/>
              <a:t>(2 από 5)</a:t>
            </a:r>
            <a:endParaRPr lang="el-GR" sz="2800" b="0" dirty="0"/>
          </a:p>
        </p:txBody>
      </p:sp>
      <p:sp>
        <p:nvSpPr>
          <p:cNvPr id="80899" name="Rectangle 3"/>
          <p:cNvSpPr>
            <a:spLocks noGrp="1" noChangeArrowheads="1"/>
          </p:cNvSpPr>
          <p:nvPr>
            <p:ph idx="1"/>
          </p:nvPr>
        </p:nvSpPr>
        <p:spPr>
          <a:xfrm>
            <a:off x="457200" y="1268760"/>
            <a:ext cx="5050903" cy="4907592"/>
          </a:xfrm>
        </p:spPr>
        <p:txBody>
          <a:bodyPr/>
          <a:lstStyle/>
          <a:p>
            <a:pPr>
              <a:spcAft>
                <a:spcPts val="1200"/>
              </a:spcAft>
              <a:buNone/>
            </a:pPr>
            <a:r>
              <a:rPr lang="el-GR" sz="2600" b="1" dirty="0" smtClean="0">
                <a:solidFill>
                  <a:srgbClr val="820000"/>
                </a:solidFill>
              </a:rPr>
              <a:t>Έμφαση: </a:t>
            </a:r>
          </a:p>
          <a:p>
            <a:r>
              <a:rPr lang="el-GR" sz="2400" dirty="0" smtClean="0"/>
              <a:t>στα θεμελιώδη κινητικά πρότυπα  </a:t>
            </a:r>
          </a:p>
          <a:p>
            <a:r>
              <a:rPr lang="el-GR" sz="2400" dirty="0" smtClean="0"/>
              <a:t>στους τρόπους μετακίνησης  </a:t>
            </a:r>
          </a:p>
          <a:p>
            <a:r>
              <a:rPr lang="el-GR" sz="2400" dirty="0" smtClean="0"/>
              <a:t>σε εξατομικευμένα παιχνίδια </a:t>
            </a:r>
          </a:p>
          <a:p>
            <a:r>
              <a:rPr lang="el-GR" sz="2400" dirty="0" smtClean="0"/>
              <a:t>στην εξοικείωση με τα ερεθίσματα του περιβάλλοντος</a:t>
            </a:r>
          </a:p>
          <a:p>
            <a:r>
              <a:rPr lang="el-GR" sz="2400" dirty="0" smtClean="0"/>
              <a:t>στην ενίσχυση της ‘κατάλληλης’</a:t>
            </a:r>
            <a:r>
              <a:rPr lang="en-US" sz="2400" dirty="0" smtClean="0"/>
              <a:t>       </a:t>
            </a:r>
            <a:r>
              <a:rPr lang="el-GR" sz="2400" dirty="0" smtClean="0"/>
              <a:t> συμπεριφοράς  </a:t>
            </a:r>
          </a:p>
          <a:p>
            <a:r>
              <a:rPr lang="el-GR" sz="2400" dirty="0" smtClean="0"/>
              <a:t>στη βελτίωση της καρδιο-αναπνευστικής ικανότητας</a:t>
            </a:r>
            <a:endParaRPr lang="en-US" sz="2400" dirty="0" smtClean="0"/>
          </a:p>
          <a:p>
            <a:pPr>
              <a:buNone/>
            </a:pPr>
            <a:r>
              <a:rPr lang="en-US" sz="1600" dirty="0" smtClean="0"/>
              <a:t>	</a:t>
            </a:r>
            <a:r>
              <a:rPr lang="el-GR" sz="1600" dirty="0" smtClean="0"/>
              <a:t>(</a:t>
            </a:r>
            <a:r>
              <a:rPr lang="en-US" sz="1600" dirty="0" smtClean="0"/>
              <a:t>Lang, </a:t>
            </a:r>
            <a:r>
              <a:rPr lang="en-US" sz="1600" dirty="0" err="1" smtClean="0"/>
              <a:t>Koegel</a:t>
            </a:r>
            <a:r>
              <a:rPr lang="en-US" sz="1600" dirty="0" smtClean="0"/>
              <a:t>, </a:t>
            </a:r>
            <a:r>
              <a:rPr lang="en-US" sz="1600" dirty="0" err="1" smtClean="0"/>
              <a:t>Ashbaugh</a:t>
            </a:r>
            <a:r>
              <a:rPr lang="en-US" sz="1600" dirty="0" smtClean="0"/>
              <a:t>, </a:t>
            </a:r>
            <a:r>
              <a:rPr lang="en-US" sz="1600" dirty="0" err="1" smtClean="0"/>
              <a:t>Ence</a:t>
            </a:r>
            <a:r>
              <a:rPr lang="en-US" sz="1600" dirty="0" smtClean="0"/>
              <a:t> &amp; Smith, 2010)</a:t>
            </a:r>
            <a:r>
              <a:rPr lang="el-GR" sz="1600" dirty="0" smtClean="0"/>
              <a:t>  </a:t>
            </a:r>
            <a:endParaRPr lang="el-GR" sz="1600" dirty="0"/>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24</a:t>
            </a:fld>
            <a:endParaRPr lang="el-GR"/>
          </a:p>
        </p:txBody>
      </p:sp>
      <p:cxnSp>
        <p:nvCxnSpPr>
          <p:cNvPr id="7" name="Straight Connector 6"/>
          <p:cNvCxnSpPr/>
          <p:nvPr/>
        </p:nvCxnSpPr>
        <p:spPr>
          <a:xfrm>
            <a:off x="467544" y="1747755"/>
            <a:ext cx="81502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AutoShape 2" descr="data:image/jpeg;base64,/9j/4AAQSkZJRgABAQAAAQABAAD/2wCEAAkGBhQSERQUExQWFRUUFRgUGBcYFxUXFBQUFRgWFBUVFBUXHCYfFxkjGRcVHy8gJCcpLCwsFR4xNTAqNSYrLCkBCQoKDgwOGg8PGi0kHiQqLCwsLCwsLCwsLCwsLCwsKSwsLCwsLCwpLCwsLCwsLCwsLCwsLCwsLCwsLCwsLCwsLP/AABEIAMIBAwMBIgACEQEDEQH/xAAbAAABBQEBAAAAAAAAAAAAAAAFAAIDBAYBB//EAEQQAAEDAQQGCAQEBAQFBQAAAAEAAhEDBBIhMQVBUXGBsQYiYZGhwdHwEyMychQzUuFCYoKyBxWS8VOiwtLiFiQ0Q3P/xAAaAQACAwEBAAAAAAAAAAAAAAADBAECBQAG/8QAMxEAAgIBAwIEBAUDBQEAAAAAAAECEQMSITEEMhNBUWEicaGxBRQzQoGR0fAkQ8Hh8RX/2gAMAwEAAhEDEQA/AMzQII8Ed0ez5Y480DsdKJ3ytFo5vyxx5lYOP9Rm5m/TVidTVXSDOoeCIlqp6Tb8s7wmm9mKRXxIBBuK7VZgN4UjW4hOqswH3BJJj7QrNQDnAHIlFW6Ib2jiqthZ12o8xiLjSa3F80pRlsyk3RsDBxQm1t6jty1NzA7isvbnQzeQO8oWWKTVBcMm07NB0db8hu939xWmoswG5Z3o8PkM/q/uctPRyG5EkLR5ZNTYrLQo6anCoWMZpeh8SuWh5Y7ruwGBAdGJBB1oT/l9oBN4MfGUAd95wJ4IrprRBrVS4PLC1zhhOszmEIsWjrUx4LnvezWLwM/6ik08dO3vuaHx7VwNbWfqaT9r5/648E78a8ZtePuZP9rRzRJlJjMRTLT9hP8AbKI02i7hs8kq5q+0Pv6mabpYH9B4lp7usnG2N1tI/wBJHMHwR602VpaZaDhrAKztv0WW3jTDAM4u3Y4tPkrRcJOuDtxVLQzbG8EeJEKpXYC0wQdxB5JUvhO/+0YjKWiHYZSE+pYGtYT9RkQTEgYI8sXhlYZVPgN9F7PNI9h8yrVrs2ad0WHyTv8AVXbQ1M4n8Inn72ZS2WXArJV7KXPcO0r0K3UOoVk/g/MO8pnVwLRju2Z6tYHDMKEs3haG3Uuq7ch9joy7giWcnatg4PdqxRPRtJzxKltdiAbIGKKdF7HNNu7zXOWzKuN1RB+AMYqOrowgSMUd0/YT+HIbgSRBWTpOtTTAl/ie/NBUrfIwsW1jnWdyS47SlYYGk6deH7JIlsH4fv8AcLUxgidl0kxrQ0kyOxD6YwRqw2dppiWg8BtS+O9boYzVoVjBpWl+rwKhttrY5hDXAnDarx0fT/Q3uCrW6wsayQ0AyMQmJaqYtHRqVWCmsxCdVZgN4T2sxCfWbgN4SaY40SWFvzG7/Io8xqBWegHOAORRNuiBqe4IuJutkL5ox1bsvuHVO4rLWyjLdxBR/wDy9wB+Y7L3rQauOqfetUyydragmGKp07Dugh8hnH+4rR0shuWd0L+SzceZR9j0dia5ZcplS31UZUTy9ULgprpe/wC93MqAugwnWfFz/vcmwsXJ3M148HXtw8U9g6vDyTXnDgpB9PDyQyWMtDQQQRIOpDKthZjhG4kciitbJU3jFcm0SgUzo9Rkm7mNpSttOGn7hyCKUxyVHSA6p+7yRVOUuWSkgx0XZ8k71etDVS6N/kn7vIK5VctPF2Izs3ewbpBnU4rIfDN910AnHPetlpH6Bv8AVZbRwlz52u7r2HgiPlAofuBdtLrpDmR2yCFWsQAdJ2I1pdnyzw5qloilLju80RvclJaGK1tBYIOvyKN9DrP8sfb5lD9MBrWAmBM7BqV7olpyg1oYarA6AIJjHHaq7uznSUf5CnSRgbRBP6hyKz9kqsa8OOQ4ao1rR9LYNFou3gXjDs2+ax+krE1lnqvbIcxsgy4YyI6pwSsq1Lfccg6gGza6eoO7h6pLzQafq9ncEk1+Ty+qF/zWP3NnSyR7R35Y960As7sPe9HLLWDaN45AE+K7GqmyMzuCLsKtpEfLO8IP/wCrgZAZEGJJ19quDSzK1IlpxESO1Gk9mLwi1JFUNxCkqjAbwmtGSkq5cRzSKHmS2BvzG7/Io80IJYPzG+9RR0JjB2sU6juQqn0nceSzNf6Tw5rTVfpO48lmaxw3kDxVc27iE6fZMOaI/JZu8yj7G4BANFH5TNyPMKK+BVcskDAphTCilStKoXANB+L/AL3Jv49v6Xf6HeSioP8Aq+5yTXrImlbNdcD6luZrkb2vHMKzew4KtWqdU7inB/VQ2l5EktaoBmYHbgFWNduojvHqnWh6rGm2fpb3BQkSTteqFvPV/qPmp6YaJugCYyAG3YqVufgPuPmrpblkHdAu+T/UeQVmo9VNBu+SN5Vtz1q4+1GXl72VNJHqDes3Y3EE3W3uMLQ6Ud1RxQTRQ+rgplyiuPtkU9KVSWQWFuIxwIVKz21tFr3ukwBA2mcAi+mh1P6h5oDpGy3rM/AkgsIgdvoSrLeaTCf7baMvpPSL6ri5xknuA2AbENEgyj2kujT6NMVBiwhsgkXmuIE7xM+CD3VrwprYy5pp/EaPoz0iql7KLnFzCcAc2mNXYtHp8f8AtK/aGjvc1YroqALVTnVJyJ/hOxbXT1Zv4d+ODnNGRzkGI4LF6uCXURpen3NXpZXhdv1MALGkjP4mg3AgmOxJO65+jF9OP1Dlnbgu6Ssr/ghzCSSYI1AKzo6gDicgfYRG0VyxpDYLdYgTwSSlUiMnVYozWJuvcxdbQz7gIEudmThBInAa9WetS2Wyupua0nHWIiDrkbUaZaalYwxs3s3EENaN+tEho8UqBBgumSduO3NNSfw0wlRUk4sqN1b1JUy4jmomuy3qWocOI5hIoaZNZ6cuABjt2IkNHu/4h8fVUbD+Y33qKOgIuKKa3F803F7FJ1jeAfmHI+80ErNw3EHuWoq/Sdx5LM1Miq5I6WqLYXqTsN6MHymbkaaUG0d+Uz7UWamHwJrllgFPDlVZW610DLMyMJ7MzkpoVS5nqD8HfcU2YUdB0Ak5SZS/HU9vg70WTNbs109ieqerwTy/DiFVqW9kRPZk70XWVCWi8IMiRMxjtVaOsmrPUQOKirWgg4jqxnJm9OV0DZrlRf5gBqPc70XaWSmT3lStjsG8eanp1w6fQjmqdrP07irRW5ZGh0Ofkt48yrT3KpokfJbx5lWHLTh2oy8ncyppZ3VG48kE0TULW/SXYCYjUEY0uer/AEnkqOiB1Tv8lz5RGPtbKmla5c0Atc3HXxUViPUcLpMxkJCs6cODd55J2hh1D93kFXfUGtKFjaWjm1KbmO1tLZ7DEFYm0dE6wqFgG0g/wmMc16HYLDUNU3GktuzOQB2SeSuVtH1B9TT3JuGaUeAMsUMnLMB0c0K6k4vqAAkENGwTBPki1vri5ByLsctiJaQsbmm9dJAEYAk4mckEthENJB+rCR2ZpNtzz6pDUYKGLTED1tAsc4m87HHAGOGCSONeISWipyE3ii/Ic+0lt1oE45bTE92PgnWl5BAOO3ec0wUj8VpjDHHYcoXLSdaUSVnlJycpOT5YW0DacLh1SR5jkeKvaT/Kdw5hZGx6QLDUIxLTeHAAEc1obQaxpkuLbsT2wrSenZm90Enkgr8qB7BzUxy4jmFE05cE+pWYW9V4LrwBbjeEESThEJSKbNqTSL1g/Mbv9UfAWdsrCXAAwTr2IqLDU/4p7v3RMUmlwLZopvd0Xao6p3Hksq/JHX2B0Garjgfeaz1erdaSdo5qMjba2L4Uop7mi0f+Wz7QizSg9hqAUmk5BvgFVsnTig94b1g0uuB5i6Xau0Sma2El3MMfgXGrfvuDcJaD1XEZSEQDkxoSKq2WM3RyJ2kpl/BQ065AxcS2TDZENnW0Hac/2XTXEZHvA9VmTjb2NdP1JHvwU09hIEEnUBIGPEhUXWgbP+b/AMU4kl16IwujrEjMHK6FCh6kN+haqTAkRIDuDhIPcVA4qCi002huzOQc9ZEH3C6Kjscv9Lv+5c4q9iYt1uSA+mJjE4DE5KlaX5bk95cRGGYOWyDtVev/AA7pVlFFk3ZqtF/lM3eZU7yq+j/ymfaFMSn1wZc+WUdMHqn7SqOjK11h6rjjqHYrOnBLHja2O/BN0UPl8T5Kr7kTj7H8yay6INqqAODmMaCScJMxAC0tl0NRpC6xg3nrGduKg0W66yduKufFnv8AAYp7HgSVvkWyZm3S4Jg8DL0UVa0lQOeoarkZQoDZJ+JM4R3ITpLQLajviUzdeP4f4HHaP0lXS5ca/FVy4lJBMOV45Wjzm10Q17g4VJBMwBAOsCUltrTF45dyShSVdn1CPd25/T/syTK0uN1rpOMEECdcOGBCqWzSHw3XXsMkTIII5BHX20XSBq8kOr075ExnsScaT3WwL/52F43p5XmB6YbBeCS4gm4MydmK29VhFng53RO/DBAKtlLWw1sE4ZbQtJasaJ+2USTvcr03TrC+TPgSOKmfSEd3MKFgU9R2B4cws9M22i7YHddu9aABZ3R/5jd60gTGF7MS6hbobVHVO48lj7VTDhBWxrfSdx5LFWpyjLyi/T8Ml05brticBm5gZP3Z+EoHSfTNkiRduEgBoHXgXDe/VeUnSi0/JY0ZwCe6B5oRYtEta0OLnEiCQHdQF2Utj6s9exOKK0XfArGWmVVyevaLtN+kx21onfEFW1iejWng1wpk5ua0DbeEYDfj3rakpZXW4SaqTMcx4jEYSU78Uz9PvgF2k3q96a1iz3V7mpucdax+n+7ap2k4b1A9uI3jmrQ1b/VUdeRxWtVVwOGvd5qt+JqH3+yuWrNUbZam0hecYHM9itHfajuFdjmBxxcVBac2jsCGO6UjVTw7TjyVyna21Yc3dGsEakZ4pw3kisMsJukza2Rny2faOQUl1csw6jftHILrimkZ0uQXpk9V3DmqlirEtZTa10vMSBgAczPYpdPVIYd7R3kJ/R8zUot1kOjgC7kFMVeREp1i/k1BbDABqw8FDSqENxOo+J9Aprc4Bp3BDbJVBbMgziB25AefFbMY7GW3uX6lTDHX5KNxx4JtTFwGzDjrXHnrO7lFF7OuKhvQngqrXOBUNElSs6XFJRxKStpRTUZqrhiNefopbM6R2DvT6FD4oc4gsM4AlrZ/ozgbV2jZDTJLhI1kdYAjbdkhZc4tbPk08LqXsy0XZDCD/NJOyArdW2PNMj4Ri7EnZGeSG2eu0zElk4giIOstKO1XzSdH6DyVKb9iXUZU9zOtcpXHA+9artcpXnA7kkPsvWMEubBgznsRsWB5zqu98UAsFT5jPuHNawFFxRTTsVzycWqKNTRogy5xw2rK2oYra1z1TuK8/t9ruyc4xVpQSao7FNtOwZ0kyb9ojtw2qfSVT5dN0RIAiRLuqMmjHirOnbSKdOgSATdDyC5oJBgYA/VnkAcle0PUs9pa6oym+m1n1OcABli1rw4zu1YJyKTgpSuhScpLJogkDegtcVbayP4KbieEAcZcvUCVlOiYsrn1qtnaATDHQ1waIJIuyIM5mOxaV1RDnV7I62+XZmqX0rlMYrtm+kKwA2MuayJOmbBVqjEbwp2aveorlU4xAXWZjf5FRdnMjrtJKy/S+g4/DA7e9aavUE4kDiEJ0tZDVaPh9Yg6piDgetkmOnbjkTB5I64OKMUasZo10bqFwcdV4eAU9Xom8tkxMbT4wrtj0d8IMbECBPadZ7VqdRkjKFRW4ri6bJhnryKkb2mcAOwckyo/H90MqaWZ2nh6qpU0xsb3n0QVFijmO6RUyWHL6mnAicMsN8IbT0w6z2ilAh1MQSYIl7TAjWC2ce1T2rSjs2iDqyME4B2IhZzSdoBeDMy2mJugwbjb+rCHDVtKZwYnJ2VllUYJe5trX0pdVgMa1rnYSDOewesovZbJ8PVJGHZO2FmehVhHxQxw67R8Rwj6AYhoOol10kapHattaKWJ96k6pOqYq4q7RDZWYydSg2ntV25dYdpVMDBdycNnBVq7sDuVlxwQPpHVLaDozdDe84+EqUrdHN0iQWtgzewH7h6pLDQ7Z4j0STXhL1F9Ybq6HpPydVaXYw0giewmIHYZRSw2UU4ab07XOwEbSAAFSstW4cMD3jeFaFVxzcSvPNzfLNBdTijynfsVLRUP4h2AAwabozwzdt3owz8oj+UjwQx9DGRv3p50qGtLbpJgjsxVnJLdl8UvF7QU1ymqvwO5VQVX0x+XnBvN/fwlLYsfiTUfVmrknpi5BzRrS6owNBJvDACThicAtX8SMzCyugHH4gumASJdsB2FCNP2p4rspud1Q6XYmQWug69YKv0ic83g+1/cF1WOlGbez/vRu6tpDhDTJOAAxJOwDWV5tpK0xUFMiHOdcLXS0tJN03gcoXoHR6g2+8gS8GATBaGuE5EZ54rynppTdTttdrjJvkztBxB7iF3SZV1GWWNqnFX/AJ7cC/Vf6aTiuLo1OndF0LTa6d6pcZTpAVMQHQ2Lt3UJkgn+QoX0l6Qsfdo0BFnp4BuQfGZMYwd/asnRtBObicIEk4DOE5zitSGDTVu64E8nUKSelVfJ6b/hzUAo1GgD8wOznBzRAJGZEFa+/u7l5N0RrVmuJBc1haBmQDGUbsfFagknMk7yTzS+WPxMrGTol/GkYADDWT5Ql+NftA3N9SVG1icGJXwIeg2+om/MRquOb3HuH9oC4WznJ3knmnwnAKyglwgbnJ8sjDIV2i2RExHvFVoVG0aduvutbMTLjMSNQ261bS3wan4bkhj1yl7BllcY7QSOITyA9sH9wULstsvG8RF4eIw9FaFfHDjvVaNu45YeqZWeyDCjDwDjhnxIaXAHZMRParNXEqtWoBwx1oi9zyOaKhNxXkyp8d5AxpuaQDiwh8OE/U1wxx1ghXKtspH4byJrinldbgWktv3oE4AGNuKpv0fhh5rlSo6AwsBgOaHXRLQSHMAMZgl87b2tGu/8oAtjZdA7P8t9Qgi88ATE4YnLtI7lqK9GShfRmh8Oy0gcy28d7iXcoRh1QRnimd6Bt2wfbXalUfgp7QZcq9RXSpFfMY5ZjpVXhrG7ST3Yea0td0CVlOnTwyjRfgeuQYOV4T5K8KUlZEu1mdNdJURpNnb74rqe2Fdw5V0qXCLg3yQRuIyULXu/3c93MpzWpxMa1mqEVwhFzb8xOquAz7gAq9K0OjVvMrld6jovwQs0E41Q70OSUMjafkTF7v1RuA85Q3TdQhrXBxMO27QdSIggp3whsQsLWKaklwamScpqmyXQdtuUhGcCe5BtNaSvVnk6wIPeigp7Pfioami2ucHHMZavABE6eUcWd5X5p/UN1OfxcEMS/ab3ofaGssszLjiT2t6oHh4rI6XotrV6j3NBl0TAOA6oxPYFasNtNOkaY1nBwJluXoomhZHTdPLFnyZX58fIjPl8TkD2nowx+st3QpLJ0YpU5Jl+vrAHyRgFNrU5C0vElxYrpXIyg9jQAIAGoCIVtrpQRuhanxL14EbJRmz0oGKpJb8l0SgroCV1OAVSTsJAJFdhcSK6hulrNexGpuG8k+gRKffd6qraWOdsjtOfcuWxo/h+LxMj9EvuR0Xg0gRqzjuKlbUwiI5qpQ6hLYwPPylXK1ifTgubgdeeeIy81XZOjY6d6Lxy8iVgwEpLtNwIBBkeYT1J5vPfiSv1ZHErgpSQNuCkVjRtK9Wpj+YeBlWXIE3lJl1oAwugAcBEJlposqY/S79Q2+ac9+HFQVH4J1ASoGnEHEjHeNqhYJkqepjj/E1MNSk4XjnrEnPciWQV3vkwBI7cp81if8RBdpsAAF584fyg+q2xra4jYNiwn+JT5+COx5/tXR70RLtZhry6oSUk3YsbQOTXPW90d0co0R1gKjxmXiRJGFxuUb8VZt1hs1VjmljZGAutAfe1XYieSS1q6Bfk56bZ5hVcomOU1tpFjnNObSQd4MJWO7DpBLsIMgAbSRElRk4I6XaY6mCpmBNawqRjUszUHBPa1SMClbTVTiJoUrWp133794pygkQYnNauXgnX1Bx26nhcuTkO3n+yRpwuLU6sklIFc9ykFxA6V2Pfv3iuR78Up99/ooOHD34/v3INStocTlMnM6pzARdZmlRN5w1tLhhEic1eMU07Gum6qXTy+FXZcrgH6nQd+XDar9l02XAU34w3AjJw1SNu5Za2Uw2etJ2YzxUNjeJkkjHCPVHfTxlGy2T8TlKS+FL+TY2FgaXxMkgkHDHHGOHgrSE6ItJJdOwRjJ2Yk60SvJeUWnTAZcviyc/Ue5W9DWhrKzXPMNE47CQcVRBlcqZHd6qFswR6C6u1zQ5pDgcQQQQRtBGfBValWDhryXm1h0xUs7GupuiXEOacWuwbmPMQe1aJnTpjgPiU3NOctIcO4wea2n0WRbxVoRXUwez2D9S0R1gd4VYkvOMR2CAELrdJLMesahE/yv8A+1V6vTWygQHOI7Gu8wELwci/a/6BFkj6oNvcsN/iIevSH8ruYV6t05B/Kpk/zOMDuEnksnpvSr7RUmocWiBdEADPAKywZItTkqREssWtKYHLElIQdo4gykiAj1nR9qe5r3vMucYa/AMMyWnYBJ4Qlouh8O0NL4yutxwAgxd/U4xl2p7NGTSusY9pvF0Xg0BwkG7ek3eGsIfbtMto3SbjqjWFraY64pnIOdUmLwgYAd2aSUbnKVJJ8/wtv4+n/LEstRWvekvl/wC0Z7pJ/wDJrf8A6O5lUrIcSo69UuJJMkmSdpOJTaLsVE9xHC/jsKt9++5PDvfiq9F0+/farDUu0aZMHqUOULB79+8FIDxVaOJmrsJjVICO7/ddRJwife/1Xbvv3u8V1d98vfBQcdCeG+/fFMCdC6iRxE7EhHv3vTSNXj+3euqDh11IBNJ3+51cPFNaferLPz4LqOO1aoa0k6h3+zzQVgDGk4yccvNXbdUMBo14ncPfggmkbbAgHuR8ULKylW5BpeyO+E2odbogbCJBVextEYmNh1LU16Qq0S3a0RviQVk6DYdBkY4xtTGKdqgE472G9F1LrwJkERIy2gFHQ/33+hQGgBcMSJESc57EVpPwEZQEvmW9hocFm8fLkm1n9U4/wnkohVIUdar1XbjyQ4rdFmwdWxoDsc4+DVUdUmmDs8laomWR2u5NVOzCQ5vavbQ2X9fueff9iKq8gAh28HL9lyz2Vr8S4YfwhdrNLboMAk4EdmS65rTjcAdvIx3hVatk8Fh7IEZALPPqy8najb6TrpLnTgcBgMjms+wYpDrJbqIzgWzZN8ZJMISSAwak6SqRd+I+Nl90RulVHOTb6Y5yWEt3yJxSpnFMJSpnFUYXHtJBGirlP33KlTCna/b79+SE0aZbvKRsKuwn34eKma3v/aeao0SPAxT2qMu78E+9n2T4f7qCSUO99+CeX+/DmoA5OB9++CijiSV2977x5/7KOUvfvx7l1HErj797vBcJ/fmmA+9RXQffauoke0+/Hiuucoi/3qywHf3pfGy7+Uea6jgVpV155AMEADsOvzQCo3rRsOOxFdPtF5p1EBsjURtQoMMw2dnsBOY9ogJ7s09gefhMn9IHdh5IZb7NFSdTseOv14ohZhdYBsHpPJV9JYsnZG8bUGO0gj4I/j4QG4DbCuWKrLOJHv3qQFttdlEjir2j7ZjGInulWnHY5MKuMqKq7AjsXfie+OXio58PVDWxJSstTAfcfEBQ1KcVCDk4eIT307oPY8nhlyT61O+0EGCMQV6/FLVC0Yc1plQN0hQugYk492tXLIWkAnP3kotJU5azaST3BMsLxsIOzVwKFincn8/sEnGki9VF6RkLpHeCEFtVmFMDGZOz0RgnDDM81asmiARNQ55DNuPaNfYsr8RyqGRX6DvR4nODpGUI7VxbJ3RagT9f/MupH83jG/yeT0+oF1JjkklJjjCn2b6gkkqsLi7kEaatMCSSEzRRKclJTzPDmEklVlhav6ebl2pkfexJJccPauk8j/aEklBw4Z8ByXWjHgupLjhrjgEmlJJcSQ0z1jwUlQJJKXyQD7cOo/cP7moToX6jw5riSPj4YOXKDrcuB8IhNrDA8eQSSVJdzLrgCWU571yr9QSSRP3EeQZaerwXG5cPNcSQSxXr69//AEqKllwSSXqul/SXyMbN3srWs/l7z5JwzSSQ8HD+b+7L5eV8l9jlb6TuKfQtDrg6zu87Qkksn8T70P8AQukyq6qZzPekkkk0lQds/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5126"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51177" y="1556792"/>
            <a:ext cx="3528799" cy="243215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351177" y="4008192"/>
            <a:ext cx="3528799"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smtClean="0">
                <a:solidFill>
                  <a:schemeClr val="tx1">
                    <a:lumMod val="75000"/>
                    <a:lumOff val="25000"/>
                  </a:schemeClr>
                </a:solidFill>
                <a:latin typeface="+mn-lt"/>
                <a:hlinkClick r:id="rId3"/>
              </a:rPr>
              <a:t>Man </a:t>
            </a:r>
            <a:r>
              <a:rPr lang="en-US" sz="1200" dirty="0">
                <a:solidFill>
                  <a:schemeClr val="tx1">
                    <a:lumMod val="75000"/>
                    <a:lumOff val="25000"/>
                  </a:schemeClr>
                </a:solidFill>
                <a:latin typeface="+mn-lt"/>
                <a:hlinkClick r:id="rId3"/>
              </a:rPr>
              <a:t>and boy high-fiving each </a:t>
            </a:r>
            <a:r>
              <a:rPr lang="en-US" sz="1200" dirty="0" smtClean="0">
                <a:solidFill>
                  <a:schemeClr val="tx1">
                    <a:lumMod val="75000"/>
                    <a:lumOff val="25000"/>
                  </a:schemeClr>
                </a:solidFill>
                <a:latin typeface="+mn-lt"/>
                <a:hlinkClick r:id="rId3"/>
              </a:rPr>
              <a:t>other</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dirty="0" err="1" smtClean="0">
                <a:solidFill>
                  <a:schemeClr val="tx1">
                    <a:lumMod val="75000"/>
                    <a:lumOff val="25000"/>
                  </a:schemeClr>
                </a:solidFill>
                <a:latin typeface="+mn-lt"/>
              </a:rPr>
              <a:t>Wwmarlow</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διαθέσιμο ως κοινό κτήμα</a:t>
            </a:r>
            <a:endParaRPr lang="en-US" sz="1200" dirty="0">
              <a:solidFill>
                <a:schemeClr val="tx1">
                  <a:lumMod val="75000"/>
                  <a:lumOff val="25000"/>
                </a:schemeClr>
              </a:solidFill>
              <a:latin typeface="+mn-lt"/>
            </a:endParaRPr>
          </a:p>
        </p:txBody>
      </p:sp>
    </p:spTree>
    <p:extLst>
      <p:ext uri="{BB962C8B-B14F-4D97-AF65-F5344CB8AC3E}">
        <p14:creationId xmlns:p14="http://schemas.microsoft.com/office/powerpoint/2010/main" val="18418856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rmAutofit fontScale="90000"/>
          </a:bodyPr>
          <a:lstStyle/>
          <a:p>
            <a:pPr>
              <a:defRPr/>
            </a:pPr>
            <a:r>
              <a:rPr lang="el-GR" sz="4000" b="1" dirty="0"/>
              <a:t>7. Προσαρμοσμένη φυσική δραστηριότητα και </a:t>
            </a:r>
            <a:r>
              <a:rPr lang="el-GR" sz="4000" b="1" dirty="0" smtClean="0"/>
              <a:t>αυτισμός</a:t>
            </a:r>
            <a:r>
              <a:rPr lang="en-US" sz="4000" b="1" dirty="0" smtClean="0"/>
              <a:t> </a:t>
            </a:r>
            <a:r>
              <a:rPr lang="el-GR" sz="2800" b="0" dirty="0" smtClean="0"/>
              <a:t>(</a:t>
            </a:r>
            <a:r>
              <a:rPr lang="en-US" sz="2800" b="0" dirty="0" smtClean="0"/>
              <a:t>3</a:t>
            </a:r>
            <a:r>
              <a:rPr lang="el-GR" sz="2800" b="0" dirty="0" smtClean="0"/>
              <a:t> από </a:t>
            </a:r>
            <a:r>
              <a:rPr lang="en-US" sz="2800" b="0" dirty="0" smtClean="0"/>
              <a:t>5</a:t>
            </a:r>
            <a:r>
              <a:rPr lang="el-GR" sz="2800" b="0" dirty="0" smtClean="0"/>
              <a:t>)</a:t>
            </a:r>
            <a:endParaRPr lang="el-GR" sz="2800" b="0" dirty="0">
              <a:solidFill>
                <a:srgbClr val="FFFF00"/>
              </a:solidFill>
            </a:endParaRPr>
          </a:p>
        </p:txBody>
      </p:sp>
      <p:sp>
        <p:nvSpPr>
          <p:cNvPr id="82947" name="Rectangle 3"/>
          <p:cNvSpPr>
            <a:spLocks noGrp="1" noChangeArrowheads="1"/>
          </p:cNvSpPr>
          <p:nvPr>
            <p:ph idx="1"/>
          </p:nvPr>
        </p:nvSpPr>
        <p:spPr>
          <a:xfrm>
            <a:off x="457200" y="1268760"/>
            <a:ext cx="5410944" cy="4907592"/>
          </a:xfrm>
        </p:spPr>
        <p:txBody>
          <a:bodyPr>
            <a:noAutofit/>
          </a:bodyPr>
          <a:lstStyle/>
          <a:p>
            <a:pPr eaLnBrk="1" hangingPunct="1">
              <a:lnSpc>
                <a:spcPct val="110000"/>
              </a:lnSpc>
              <a:spcAft>
                <a:spcPts val="1200"/>
              </a:spcAft>
              <a:buNone/>
              <a:defRPr/>
            </a:pPr>
            <a:r>
              <a:rPr lang="el-GR" sz="2600" b="1" dirty="0" smtClean="0">
                <a:solidFill>
                  <a:srgbClr val="820000"/>
                </a:solidFill>
              </a:rPr>
              <a:t>Προτεινόμενες δραστηριότητες</a:t>
            </a:r>
          </a:p>
          <a:p>
            <a:pPr>
              <a:spcAft>
                <a:spcPts val="600"/>
              </a:spcAft>
              <a:defRPr/>
            </a:pPr>
            <a:r>
              <a:rPr lang="el-GR" sz="2400" dirty="0" smtClean="0">
                <a:solidFill>
                  <a:srgbClr val="000000"/>
                </a:solidFill>
              </a:rPr>
              <a:t>Εκπαίδευση με προσαρμοσμένο εξοπλισμό (σχοινάκια άλματος, μίνι-τραμπολίνα, τρίκυκλα, ποδήλατα, κορύνες)</a:t>
            </a:r>
          </a:p>
          <a:p>
            <a:pPr>
              <a:spcAft>
                <a:spcPts val="600"/>
              </a:spcAft>
              <a:defRPr/>
            </a:pPr>
            <a:r>
              <a:rPr lang="el-GR" sz="2400" dirty="0" smtClean="0">
                <a:solidFill>
                  <a:srgbClr val="000000"/>
                </a:solidFill>
              </a:rPr>
              <a:t>Ρυθμικές δραστηριότητες συνεχούς φύσης (τρέξιμο, πηδηματάκια, άλματα, ποδηλασία)</a:t>
            </a:r>
          </a:p>
          <a:p>
            <a:pPr>
              <a:spcAft>
                <a:spcPts val="600"/>
              </a:spcAft>
              <a:defRPr/>
            </a:pPr>
            <a:r>
              <a:rPr lang="el-GR" sz="2400" dirty="0" smtClean="0">
                <a:solidFill>
                  <a:srgbClr val="000000"/>
                </a:solidFill>
              </a:rPr>
              <a:t>Ψυχοκινητικές δραστηριότητες</a:t>
            </a:r>
          </a:p>
          <a:p>
            <a:pPr>
              <a:spcAft>
                <a:spcPts val="600"/>
              </a:spcAft>
              <a:defRPr/>
            </a:pPr>
            <a:r>
              <a:rPr lang="el-GR" sz="2400" dirty="0" smtClean="0">
                <a:solidFill>
                  <a:srgbClr val="000000"/>
                </a:solidFill>
              </a:rPr>
              <a:t>Μουσική στις δραστηριότητες, ως ανταμοιβή της ‘καλής’ συμπεριφοράς</a:t>
            </a:r>
            <a:r>
              <a:rPr lang="el-GR" sz="2400" b="1" dirty="0" smtClean="0"/>
              <a:t>                                </a:t>
            </a:r>
            <a:endParaRPr lang="el-GR" sz="2400" b="1" dirty="0"/>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25</a:t>
            </a:fld>
            <a:endParaRPr lang="el-GR"/>
          </a:p>
        </p:txBody>
      </p:sp>
      <p:sp>
        <p:nvSpPr>
          <p:cNvPr id="6" name="Rectangle 5"/>
          <p:cNvSpPr/>
          <p:nvPr/>
        </p:nvSpPr>
        <p:spPr>
          <a:xfrm>
            <a:off x="6002233" y="3717032"/>
            <a:ext cx="2361017"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smtClean="0">
                <a:solidFill>
                  <a:schemeClr val="tx1">
                    <a:lumMod val="75000"/>
                    <a:lumOff val="25000"/>
                  </a:schemeClr>
                </a:solidFill>
                <a:latin typeface="+mn-lt"/>
                <a:hlinkClick r:id="rId2"/>
              </a:rPr>
              <a:t>Trampoline</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dirty="0" err="1">
                <a:solidFill>
                  <a:schemeClr val="tx1">
                    <a:lumMod val="75000"/>
                    <a:lumOff val="25000"/>
                  </a:schemeClr>
                </a:solidFill>
                <a:latin typeface="+mn-lt"/>
                <a:hlinkClick r:id="rId3" tooltip="Go to Ilya Dobrioglo's photostream"/>
              </a:rPr>
              <a:t>Ilya</a:t>
            </a:r>
            <a:r>
              <a:rPr lang="en-US" sz="1200" dirty="0">
                <a:solidFill>
                  <a:schemeClr val="tx1">
                    <a:lumMod val="75000"/>
                    <a:lumOff val="25000"/>
                  </a:schemeClr>
                </a:solidFill>
                <a:latin typeface="+mn-lt"/>
                <a:hlinkClick r:id="rId3" tooltip="Go to Ilya Dobrioglo's photostream"/>
              </a:rPr>
              <a:t> </a:t>
            </a:r>
            <a:r>
              <a:rPr lang="en-US" sz="1200" dirty="0" err="1" smtClean="0">
                <a:solidFill>
                  <a:schemeClr val="tx1">
                    <a:lumMod val="75000"/>
                    <a:lumOff val="25000"/>
                  </a:schemeClr>
                </a:solidFill>
                <a:latin typeface="+mn-lt"/>
                <a:hlinkClick r:id="rId3" tooltip="Go to Ilya Dobrioglo's photostream"/>
              </a:rPr>
              <a:t>Dobrioglo</a:t>
            </a:r>
            <a:r>
              <a:rPr lang="en-US" sz="1200" dirty="0" smtClean="0">
                <a:solidFill>
                  <a:schemeClr val="tx1">
                    <a:lumMod val="75000"/>
                    <a:lumOff val="25000"/>
                  </a:schemeClr>
                </a:solidFill>
                <a:latin typeface="+mn-lt"/>
              </a:rPr>
              <a:t> </a:t>
            </a:r>
            <a:r>
              <a:rPr lang="en-US" sz="1200" dirty="0" smtClean="0">
                <a:solidFill>
                  <a:schemeClr val="tx1">
                    <a:lumMod val="75000"/>
                    <a:lumOff val="25000"/>
                  </a:schemeClr>
                </a:solidFill>
                <a:latin typeface="+mn-lt"/>
                <a:hlinkClick r:id="rId4"/>
              </a:rPr>
              <a:t>CC BY-NC-ND 2.0</a:t>
            </a:r>
            <a:endParaRPr lang="en-US" sz="1200" dirty="0">
              <a:solidFill>
                <a:schemeClr val="tx1">
                  <a:lumMod val="75000"/>
                  <a:lumOff val="25000"/>
                </a:schemeClr>
              </a:solidFill>
              <a:latin typeface="+mn-lt"/>
            </a:endParaRPr>
          </a:p>
        </p:txBody>
      </p:sp>
      <p:cxnSp>
        <p:nvCxnSpPr>
          <p:cNvPr id="7" name="Straight Connector 6"/>
          <p:cNvCxnSpPr/>
          <p:nvPr/>
        </p:nvCxnSpPr>
        <p:spPr>
          <a:xfrm>
            <a:off x="467544" y="1747755"/>
            <a:ext cx="81502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10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17333" y="1628800"/>
            <a:ext cx="3130818" cy="208823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15564" y="6228000"/>
            <a:ext cx="4572000" cy="441339"/>
          </a:xfrm>
          <a:prstGeom prst="rect">
            <a:avLst/>
          </a:prstGeom>
        </p:spPr>
        <p:txBody>
          <a:bodyPr>
            <a:spAutoFit/>
          </a:bodyPr>
          <a:lstStyle/>
          <a:p>
            <a:pPr algn="r">
              <a:lnSpc>
                <a:spcPct val="80000"/>
              </a:lnSpc>
              <a:buNone/>
              <a:defRPr/>
            </a:pPr>
            <a:r>
              <a:rPr lang="el-GR" sz="1400" dirty="0">
                <a:solidFill>
                  <a:srgbClr val="000000"/>
                </a:solidFill>
                <a:latin typeface="+mn-lt"/>
              </a:rPr>
              <a:t>(</a:t>
            </a:r>
            <a:r>
              <a:rPr lang="en-US" sz="1400" dirty="0" err="1">
                <a:solidFill>
                  <a:srgbClr val="000000"/>
                </a:solidFill>
                <a:latin typeface="+mn-lt"/>
              </a:rPr>
              <a:t>Menear</a:t>
            </a:r>
            <a:r>
              <a:rPr lang="en-US" sz="1400" dirty="0">
                <a:solidFill>
                  <a:srgbClr val="000000"/>
                </a:solidFill>
                <a:latin typeface="+mn-lt"/>
              </a:rPr>
              <a:t> &amp; Smith, 2008; </a:t>
            </a:r>
            <a:r>
              <a:rPr lang="en-US" sz="1400" dirty="0">
                <a:latin typeface="+mn-lt"/>
              </a:rPr>
              <a:t>Lang, </a:t>
            </a:r>
            <a:r>
              <a:rPr lang="en-US" sz="1400" dirty="0" err="1">
                <a:latin typeface="+mn-lt"/>
              </a:rPr>
              <a:t>Koegel</a:t>
            </a:r>
            <a:r>
              <a:rPr lang="en-US" sz="1400" dirty="0">
                <a:latin typeface="+mn-lt"/>
              </a:rPr>
              <a:t>, </a:t>
            </a:r>
            <a:r>
              <a:rPr lang="en-US" sz="1400" dirty="0" err="1">
                <a:latin typeface="+mn-lt"/>
              </a:rPr>
              <a:t>Ashbaugh</a:t>
            </a:r>
            <a:r>
              <a:rPr lang="en-US" sz="1400" dirty="0">
                <a:latin typeface="+mn-lt"/>
              </a:rPr>
              <a:t>, </a:t>
            </a:r>
            <a:r>
              <a:rPr lang="en-US" sz="1400" dirty="0" err="1">
                <a:latin typeface="+mn-lt"/>
              </a:rPr>
              <a:t>Ence</a:t>
            </a:r>
            <a:r>
              <a:rPr lang="en-US" sz="1400" dirty="0">
                <a:latin typeface="+mn-lt"/>
              </a:rPr>
              <a:t> &amp; Smith, 2010</a:t>
            </a:r>
            <a:r>
              <a:rPr lang="en-US" sz="1400" dirty="0">
                <a:solidFill>
                  <a:srgbClr val="000000"/>
                </a:solidFill>
                <a:latin typeface="+mn-lt"/>
              </a:rPr>
              <a:t>)</a:t>
            </a:r>
            <a:endParaRPr lang="el-GR" sz="1400" dirty="0">
              <a:solidFill>
                <a:srgbClr val="000000"/>
              </a:solidFill>
              <a:latin typeface="+mn-lt"/>
            </a:endParaRPr>
          </a:p>
        </p:txBody>
      </p:sp>
    </p:spTree>
    <p:extLst>
      <p:ext uri="{BB962C8B-B14F-4D97-AF65-F5344CB8AC3E}">
        <p14:creationId xmlns:p14="http://schemas.microsoft.com/office/powerpoint/2010/main" val="845382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normAutofit fontScale="90000"/>
          </a:bodyPr>
          <a:lstStyle/>
          <a:p>
            <a:pPr>
              <a:defRPr/>
            </a:pPr>
            <a:r>
              <a:rPr lang="el-GR" sz="4000" b="1" dirty="0"/>
              <a:t>7. Προσαρμοσμένη φυσική δραστηριότητα και </a:t>
            </a:r>
            <a:r>
              <a:rPr lang="el-GR" sz="4000" b="1" dirty="0" smtClean="0"/>
              <a:t>αυτισμός</a:t>
            </a:r>
            <a:r>
              <a:rPr lang="en-US" sz="4000" b="1" dirty="0" smtClean="0"/>
              <a:t> </a:t>
            </a:r>
            <a:r>
              <a:rPr lang="el-GR" sz="2800" b="0" dirty="0" smtClean="0"/>
              <a:t>(</a:t>
            </a:r>
            <a:r>
              <a:rPr lang="en-US" sz="2800" b="0" dirty="0" smtClean="0"/>
              <a:t>4</a:t>
            </a:r>
            <a:r>
              <a:rPr lang="el-GR" sz="2800" b="0" dirty="0" smtClean="0"/>
              <a:t> από </a:t>
            </a:r>
            <a:r>
              <a:rPr lang="en-US" sz="2800" b="0" dirty="0" smtClean="0"/>
              <a:t>5</a:t>
            </a:r>
            <a:r>
              <a:rPr lang="el-GR" sz="2800" b="0" dirty="0" smtClean="0"/>
              <a:t>)</a:t>
            </a:r>
            <a:endParaRPr lang="el-GR" sz="2800" b="0" dirty="0"/>
          </a:p>
        </p:txBody>
      </p:sp>
      <p:sp>
        <p:nvSpPr>
          <p:cNvPr id="111619" name="Rectangle 3"/>
          <p:cNvSpPr>
            <a:spLocks noGrp="1" noChangeArrowheads="1"/>
          </p:cNvSpPr>
          <p:nvPr>
            <p:ph idx="1"/>
          </p:nvPr>
        </p:nvSpPr>
        <p:spPr>
          <a:xfrm>
            <a:off x="457200" y="1916832"/>
            <a:ext cx="4620884" cy="4259520"/>
          </a:xfrm>
        </p:spPr>
        <p:txBody>
          <a:bodyPr/>
          <a:lstStyle/>
          <a:p>
            <a:pPr marL="0" indent="0">
              <a:spcAft>
                <a:spcPts val="600"/>
              </a:spcAft>
              <a:buNone/>
              <a:defRPr/>
            </a:pPr>
            <a:endParaRPr lang="el-GR" sz="2600" b="1" dirty="0" smtClean="0">
              <a:solidFill>
                <a:srgbClr val="820000"/>
              </a:solidFill>
              <a:latin typeface="Calibri" charset="0"/>
            </a:endParaRPr>
          </a:p>
          <a:p>
            <a:pPr marL="0" indent="0">
              <a:spcAft>
                <a:spcPts val="600"/>
              </a:spcAft>
              <a:buNone/>
              <a:defRPr/>
            </a:pPr>
            <a:r>
              <a:rPr lang="el-GR" sz="2600" b="1" dirty="0" smtClean="0">
                <a:solidFill>
                  <a:srgbClr val="820000"/>
                </a:solidFill>
                <a:latin typeface="Calibri" charset="0"/>
              </a:rPr>
              <a:t>Οι κοπιαστικές σωματικές δραστηριότητες μειώνουν</a:t>
            </a:r>
            <a:r>
              <a:rPr lang="en-US" sz="2600" b="1" dirty="0" smtClean="0">
                <a:solidFill>
                  <a:srgbClr val="820000"/>
                </a:solidFill>
                <a:latin typeface="Calibri" charset="0"/>
              </a:rPr>
              <a:t>:</a:t>
            </a:r>
            <a:endParaRPr lang="el-GR" sz="2600" b="1" dirty="0" smtClean="0">
              <a:solidFill>
                <a:srgbClr val="820000"/>
              </a:solidFill>
              <a:latin typeface="Calibri" charset="0"/>
            </a:endParaRPr>
          </a:p>
          <a:p>
            <a:pPr>
              <a:defRPr/>
            </a:pPr>
            <a:r>
              <a:rPr lang="el-GR" sz="2400" dirty="0" smtClean="0">
                <a:solidFill>
                  <a:srgbClr val="000000"/>
                </a:solidFill>
                <a:latin typeface="Calibri" charset="0"/>
                <a:ea typeface="+mn-ea"/>
                <a:cs typeface="+mn-cs"/>
              </a:rPr>
              <a:t>τις στερεοτυπικές και </a:t>
            </a:r>
          </a:p>
          <a:p>
            <a:pPr>
              <a:defRPr/>
            </a:pPr>
            <a:r>
              <a:rPr lang="el-GR" sz="2400" dirty="0" smtClean="0">
                <a:solidFill>
                  <a:srgbClr val="000000"/>
                </a:solidFill>
                <a:latin typeface="Calibri" charset="0"/>
                <a:ea typeface="+mn-ea"/>
                <a:cs typeface="+mn-cs"/>
              </a:rPr>
              <a:t>τις ακατάλληλες συμπεριφορές </a:t>
            </a:r>
          </a:p>
          <a:p>
            <a:pPr algn="r" eaLnBrk="1" hangingPunct="1">
              <a:buFont typeface="Wingdings" charset="2"/>
              <a:buNone/>
              <a:defRPr/>
            </a:pPr>
            <a:endParaRPr lang="el-GR" sz="1600" dirty="0" smtClean="0">
              <a:solidFill>
                <a:srgbClr val="000000"/>
              </a:solidFill>
              <a:latin typeface="Calibri" charset="0"/>
              <a:ea typeface="+mn-ea"/>
              <a:cs typeface="+mn-cs"/>
            </a:endParaRPr>
          </a:p>
          <a:p>
            <a:pPr algn="r" eaLnBrk="1" hangingPunct="1">
              <a:buFont typeface="Wingdings" charset="2"/>
              <a:buNone/>
              <a:defRPr/>
            </a:pPr>
            <a:r>
              <a:rPr lang="el-GR" sz="1600" dirty="0" smtClean="0">
                <a:solidFill>
                  <a:srgbClr val="000000"/>
                </a:solidFill>
                <a:latin typeface="Calibri" charset="0"/>
                <a:ea typeface="+mn-ea"/>
                <a:cs typeface="+mn-cs"/>
              </a:rPr>
              <a:t>(Lavay, French</a:t>
            </a:r>
            <a:r>
              <a:rPr lang="en-US" sz="1600" dirty="0" smtClean="0">
                <a:solidFill>
                  <a:srgbClr val="000000"/>
                </a:solidFill>
                <a:latin typeface="Calibri" charset="0"/>
              </a:rPr>
              <a:t> &amp;</a:t>
            </a:r>
            <a:r>
              <a:rPr lang="el-GR" sz="1600" dirty="0" smtClean="0">
                <a:solidFill>
                  <a:srgbClr val="000000"/>
                </a:solidFill>
                <a:latin typeface="Calibri" charset="0"/>
                <a:ea typeface="+mn-ea"/>
                <a:cs typeface="+mn-cs"/>
              </a:rPr>
              <a:t> Henderson, 1997)</a:t>
            </a:r>
            <a:endParaRPr lang="el-GR" sz="1600" dirty="0">
              <a:solidFill>
                <a:srgbClr val="000000"/>
              </a:solidFill>
              <a:latin typeface="Calibri" charset="0"/>
              <a:ea typeface="+mn-ea"/>
              <a:cs typeface="+mn-cs"/>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26</a:t>
            </a:fld>
            <a:endParaRPr lang="el-GR"/>
          </a:p>
        </p:txBody>
      </p:sp>
      <p:sp>
        <p:nvSpPr>
          <p:cNvPr id="6" name="Rectangle 5"/>
          <p:cNvSpPr/>
          <p:nvPr/>
        </p:nvSpPr>
        <p:spPr>
          <a:xfrm>
            <a:off x="5148063" y="4728065"/>
            <a:ext cx="3682201"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a:solidFill>
                  <a:schemeClr val="tx1">
                    <a:lumMod val="75000"/>
                    <a:lumOff val="25000"/>
                  </a:schemeClr>
                </a:solidFill>
                <a:latin typeface="+mn-lt"/>
                <a:hlinkClick r:id="rId2"/>
              </a:rPr>
              <a:t>Autism Family Camp Weekend </a:t>
            </a:r>
            <a:r>
              <a:rPr lang="en-US" sz="1200" dirty="0" smtClean="0">
                <a:solidFill>
                  <a:schemeClr val="tx1">
                    <a:lumMod val="75000"/>
                    <a:lumOff val="25000"/>
                  </a:schemeClr>
                </a:solidFill>
                <a:latin typeface="+mn-lt"/>
                <a:hlinkClick r:id="rId2"/>
              </a:rPr>
              <a:t>2009</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  </a:t>
            </a:r>
            <a:r>
              <a:rPr lang="en-US" sz="1200" dirty="0" smtClean="0">
                <a:solidFill>
                  <a:schemeClr val="tx1">
                    <a:lumMod val="75000"/>
                    <a:lumOff val="25000"/>
                  </a:schemeClr>
                </a:solidFill>
                <a:latin typeface="+mn-lt"/>
                <a:hlinkClick r:id="rId3" tooltip="Go to Camp ASCCA's photostream"/>
              </a:rPr>
              <a:t>Camp ASCCA</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διαθέσιμο με άδεια</a:t>
            </a:r>
            <a:r>
              <a:rPr lang="en-US" sz="1200" dirty="0" smtClean="0">
                <a:solidFill>
                  <a:schemeClr val="tx1">
                    <a:lumMod val="75000"/>
                    <a:lumOff val="25000"/>
                  </a:schemeClr>
                </a:solidFill>
                <a:latin typeface="+mn-lt"/>
              </a:rPr>
              <a:t>  </a:t>
            </a:r>
            <a:r>
              <a:rPr lang="en-US" sz="1200" dirty="0">
                <a:solidFill>
                  <a:schemeClr val="tx1">
                    <a:lumMod val="75000"/>
                    <a:lumOff val="25000"/>
                  </a:schemeClr>
                </a:solidFill>
                <a:latin typeface="+mn-lt"/>
                <a:hlinkClick r:id="rId4"/>
              </a:rPr>
              <a:t>CC BY-NC-ND </a:t>
            </a:r>
            <a:r>
              <a:rPr lang="en-US" sz="1200" dirty="0" smtClean="0">
                <a:solidFill>
                  <a:schemeClr val="tx1">
                    <a:lumMod val="75000"/>
                    <a:lumOff val="25000"/>
                  </a:schemeClr>
                </a:solidFill>
                <a:latin typeface="+mn-lt"/>
                <a:hlinkClick r:id="rId4"/>
              </a:rPr>
              <a:t>2.0</a:t>
            </a:r>
            <a:endParaRPr lang="en-US" sz="1200" dirty="0">
              <a:solidFill>
                <a:schemeClr val="tx1">
                  <a:lumMod val="75000"/>
                  <a:lumOff val="25000"/>
                </a:schemeClr>
              </a:solidFill>
              <a:latin typeface="+mn-lt"/>
            </a:endParaRPr>
          </a:p>
        </p:txBody>
      </p:sp>
      <p:cxnSp>
        <p:nvCxnSpPr>
          <p:cNvPr id="8" name="Straight Connector 7"/>
          <p:cNvCxnSpPr/>
          <p:nvPr/>
        </p:nvCxnSpPr>
        <p:spPr>
          <a:xfrm>
            <a:off x="467544" y="2132856"/>
            <a:ext cx="5400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8064" y="2276872"/>
            <a:ext cx="3682201"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87801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normAutofit fontScale="90000"/>
          </a:bodyPr>
          <a:lstStyle/>
          <a:p>
            <a:pPr>
              <a:defRPr/>
            </a:pPr>
            <a:r>
              <a:rPr lang="el-GR" sz="4000" b="1" dirty="0" smtClean="0">
                <a:solidFill>
                  <a:srgbClr val="FFFF00"/>
                </a:solidFill>
                <a:latin typeface="+mn-lt"/>
                <a:ea typeface="+mj-ea"/>
                <a:cs typeface="+mj-cs"/>
              </a:rPr>
              <a:t/>
            </a:r>
            <a:br>
              <a:rPr lang="el-GR" sz="4000" b="1" dirty="0" smtClean="0">
                <a:solidFill>
                  <a:srgbClr val="FFFF00"/>
                </a:solidFill>
                <a:latin typeface="+mn-lt"/>
                <a:ea typeface="+mj-ea"/>
                <a:cs typeface="+mj-cs"/>
              </a:rPr>
            </a:br>
            <a:r>
              <a:rPr lang="el-GR" sz="4000" b="1" dirty="0"/>
              <a:t>7. Προσαρμοσμένη φυσική δραστηριότητα και </a:t>
            </a:r>
            <a:r>
              <a:rPr lang="el-GR" sz="4000" b="1" dirty="0" smtClean="0"/>
              <a:t>αυτισμός</a:t>
            </a:r>
            <a:r>
              <a:rPr lang="en-US" sz="4000" b="1" dirty="0" smtClean="0"/>
              <a:t> </a:t>
            </a:r>
            <a:r>
              <a:rPr lang="el-GR" sz="2800" b="0" dirty="0" smtClean="0"/>
              <a:t>(</a:t>
            </a:r>
            <a:r>
              <a:rPr lang="en-US" sz="2800" b="0" dirty="0" smtClean="0"/>
              <a:t>5</a:t>
            </a:r>
            <a:r>
              <a:rPr lang="el-GR" sz="2800" b="0" dirty="0" smtClean="0"/>
              <a:t> από </a:t>
            </a:r>
            <a:r>
              <a:rPr lang="en-US" sz="2800" b="0" dirty="0" smtClean="0"/>
              <a:t>5</a:t>
            </a:r>
            <a:r>
              <a:rPr lang="el-GR" sz="2800" b="0" dirty="0" smtClean="0"/>
              <a:t>)</a:t>
            </a:r>
            <a:r>
              <a:rPr lang="en-US" sz="4000" b="0" dirty="0" smtClean="0">
                <a:solidFill>
                  <a:srgbClr val="FFFF00"/>
                </a:solidFill>
                <a:latin typeface="+mn-lt"/>
              </a:rPr>
              <a:t/>
            </a:r>
            <a:br>
              <a:rPr lang="en-US" sz="4000" b="0" dirty="0" smtClean="0">
                <a:solidFill>
                  <a:srgbClr val="FFFF00"/>
                </a:solidFill>
                <a:latin typeface="+mn-lt"/>
              </a:rPr>
            </a:br>
            <a:endParaRPr lang="el-GR" sz="4000" b="0" dirty="0">
              <a:solidFill>
                <a:srgbClr val="FFFF00"/>
              </a:solidFill>
              <a:latin typeface="+mn-lt"/>
            </a:endParaRPr>
          </a:p>
        </p:txBody>
      </p:sp>
      <p:sp>
        <p:nvSpPr>
          <p:cNvPr id="75779" name="Rectangle 3"/>
          <p:cNvSpPr>
            <a:spLocks noGrp="1" noChangeArrowheads="1"/>
          </p:cNvSpPr>
          <p:nvPr>
            <p:ph idx="1"/>
          </p:nvPr>
        </p:nvSpPr>
        <p:spPr/>
        <p:txBody>
          <a:bodyPr/>
          <a:lstStyle/>
          <a:p>
            <a:pPr marL="457200" indent="-457200">
              <a:spcAft>
                <a:spcPts val="600"/>
              </a:spcAft>
              <a:buNone/>
              <a:defRPr/>
            </a:pPr>
            <a:r>
              <a:rPr lang="el-GR" sz="2600" b="1" dirty="0" smtClean="0">
                <a:solidFill>
                  <a:srgbClr val="820000"/>
                </a:solidFill>
                <a:latin typeface="Calibri" charset="0"/>
              </a:rPr>
              <a:t>Τρόποι αποφυγής τραυματισμού στα αθλήματα </a:t>
            </a:r>
            <a:r>
              <a:rPr lang="en-US" sz="900" b="1" dirty="0" smtClean="0">
                <a:solidFill>
                  <a:srgbClr val="820000"/>
                </a:solidFill>
                <a:latin typeface="Calibri" charset="0"/>
              </a:rPr>
              <a:t/>
            </a:r>
            <a:br>
              <a:rPr lang="en-US" sz="900" b="1" dirty="0" smtClean="0">
                <a:solidFill>
                  <a:srgbClr val="820000"/>
                </a:solidFill>
                <a:latin typeface="Calibri" charset="0"/>
              </a:rPr>
            </a:br>
            <a:endParaRPr lang="en-US" sz="900" b="1" dirty="0" smtClean="0">
              <a:solidFill>
                <a:srgbClr val="820000"/>
              </a:solidFill>
              <a:latin typeface="Calibri"/>
              <a:cs typeface="Calibri"/>
            </a:endParaRPr>
          </a:p>
          <a:p>
            <a:pPr marL="457200" indent="-457200">
              <a:defRPr/>
            </a:pPr>
            <a:r>
              <a:rPr lang="el-GR" sz="2400" dirty="0" smtClean="0">
                <a:latin typeface="Calibri"/>
                <a:ea typeface="+mn-ea"/>
                <a:cs typeface="Calibri"/>
              </a:rPr>
              <a:t>Προθέρμανση τουλάχιστον 15΄ λεπτά </a:t>
            </a:r>
          </a:p>
          <a:p>
            <a:pPr marL="457200" indent="-457200">
              <a:defRPr/>
            </a:pPr>
            <a:r>
              <a:rPr lang="el-GR" sz="2400" dirty="0" smtClean="0">
                <a:latin typeface="Calibri"/>
                <a:ea typeface="+mn-ea"/>
                <a:cs typeface="Calibri"/>
              </a:rPr>
              <a:t>Χρήση προστατευτικού εξοπλισμού  (επιγονατίδων, περικνημίδων) στα αθλήματα (αγώνες και προπονήσεις)</a:t>
            </a:r>
          </a:p>
          <a:p>
            <a:pPr marL="457200" indent="-457200">
              <a:defRPr/>
            </a:pPr>
            <a:r>
              <a:rPr lang="el-GR" sz="2400" dirty="0" smtClean="0">
                <a:latin typeface="Calibri"/>
                <a:ea typeface="+mn-ea"/>
                <a:cs typeface="Calibri"/>
              </a:rPr>
              <a:t>Τροποποίηση των κανόνων και έλεγχος της δραστηριότητας, έτσι ώστε να αποφευχθεί  το βίαιο και τολμηρό παιχνίδι</a:t>
            </a:r>
          </a:p>
          <a:p>
            <a:pPr marL="457200" indent="-457200">
              <a:defRPr/>
            </a:pPr>
            <a:r>
              <a:rPr lang="el-GR" sz="2400" dirty="0" smtClean="0">
                <a:latin typeface="Calibri"/>
                <a:ea typeface="+mn-ea"/>
                <a:cs typeface="Calibri"/>
              </a:rPr>
              <a:t>Προσοχή σε αθλοπαιδιές επαφής</a:t>
            </a:r>
            <a:endParaRPr lang="en-US" sz="2400" dirty="0" smtClean="0">
              <a:latin typeface="Calibri"/>
              <a:ea typeface="+mn-ea"/>
              <a:cs typeface="Calibri"/>
            </a:endParaRPr>
          </a:p>
          <a:p>
            <a:pPr marL="457200" indent="-457200">
              <a:lnSpc>
                <a:spcPct val="80000"/>
              </a:lnSpc>
              <a:buNone/>
              <a:defRPr/>
            </a:pPr>
            <a:endParaRPr lang="en-US" sz="2400" dirty="0" smtClean="0">
              <a:latin typeface="Calibri"/>
              <a:ea typeface="+mn-ea"/>
              <a:cs typeface="Calibri"/>
            </a:endParaRPr>
          </a:p>
          <a:p>
            <a:pPr marL="457200" indent="-457200" algn="ctr">
              <a:lnSpc>
                <a:spcPct val="80000"/>
              </a:lnSpc>
              <a:buNone/>
              <a:defRPr/>
            </a:pPr>
            <a:r>
              <a:rPr lang="el-GR" sz="1600" dirty="0" smtClean="0">
                <a:solidFill>
                  <a:srgbClr val="000000"/>
                </a:solidFill>
                <a:latin typeface="Calibri" charset="0"/>
              </a:rPr>
              <a:t>(</a:t>
            </a:r>
            <a:r>
              <a:rPr lang="en-US" sz="1600" dirty="0" err="1" smtClean="0">
                <a:solidFill>
                  <a:srgbClr val="000000"/>
                </a:solidFill>
                <a:latin typeface="Calibri" charset="0"/>
              </a:rPr>
              <a:t>Crollick</a:t>
            </a:r>
            <a:r>
              <a:rPr lang="en-US" sz="1600" dirty="0" smtClean="0">
                <a:solidFill>
                  <a:srgbClr val="000000"/>
                </a:solidFill>
                <a:latin typeface="Calibri" charset="0"/>
              </a:rPr>
              <a:t>, </a:t>
            </a:r>
            <a:r>
              <a:rPr lang="en-US" sz="1600" dirty="0" err="1" smtClean="0">
                <a:solidFill>
                  <a:srgbClr val="000000"/>
                </a:solidFill>
                <a:latin typeface="Calibri" charset="0"/>
              </a:rPr>
              <a:t>Mancil</a:t>
            </a:r>
            <a:r>
              <a:rPr lang="en-US" sz="1600" dirty="0" smtClean="0">
                <a:solidFill>
                  <a:srgbClr val="000000"/>
                </a:solidFill>
                <a:latin typeface="Calibri" charset="0"/>
              </a:rPr>
              <a:t> &amp;</a:t>
            </a:r>
            <a:r>
              <a:rPr lang="en-US" sz="1600" dirty="0" err="1" smtClean="0">
                <a:solidFill>
                  <a:srgbClr val="000000"/>
                </a:solidFill>
                <a:latin typeface="Calibri" charset="0"/>
              </a:rPr>
              <a:t>Stopka</a:t>
            </a:r>
            <a:r>
              <a:rPr lang="en-US" sz="1600" dirty="0" smtClean="0">
                <a:solidFill>
                  <a:srgbClr val="000000"/>
                </a:solidFill>
                <a:latin typeface="Calibri" charset="0"/>
              </a:rPr>
              <a:t>, 2006; </a:t>
            </a:r>
            <a:r>
              <a:rPr lang="en-US" sz="1600" dirty="0" err="1" smtClean="0">
                <a:solidFill>
                  <a:srgbClr val="000000"/>
                </a:solidFill>
                <a:latin typeface="Calibri" charset="0"/>
              </a:rPr>
              <a:t>Menear</a:t>
            </a:r>
            <a:r>
              <a:rPr lang="en-US" sz="1600" dirty="0" smtClean="0">
                <a:solidFill>
                  <a:srgbClr val="000000"/>
                </a:solidFill>
                <a:latin typeface="Calibri" charset="0"/>
              </a:rPr>
              <a:t> &amp; Smith, 2008)</a:t>
            </a:r>
            <a:endParaRPr lang="el-GR" sz="1600" dirty="0">
              <a:latin typeface="Calibri"/>
              <a:ea typeface="+mn-ea"/>
              <a:cs typeface="Calibri"/>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27</a:t>
            </a:fld>
            <a:endParaRPr lang="el-GR"/>
          </a:p>
        </p:txBody>
      </p:sp>
      <p:cxnSp>
        <p:nvCxnSpPr>
          <p:cNvPr id="5" name="Straight Connector 4"/>
          <p:cNvCxnSpPr/>
          <p:nvPr/>
        </p:nvCxnSpPr>
        <p:spPr>
          <a:xfrm>
            <a:off x="467544" y="1747755"/>
            <a:ext cx="81502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13320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4000" b="1" dirty="0" smtClean="0"/>
              <a:t>8. Χρήσιμες πρακτικές</a:t>
            </a:r>
            <a:r>
              <a:rPr lang="en-US" sz="4000" dirty="0" smtClean="0"/>
              <a:t/>
            </a:r>
            <a:br>
              <a:rPr lang="en-US" sz="4000" dirty="0" smtClean="0"/>
            </a:br>
            <a:r>
              <a:rPr lang="el-GR" sz="2800" b="0" dirty="0" smtClean="0"/>
              <a:t>(1 από 3)</a:t>
            </a:r>
            <a:endParaRPr lang="en-US" sz="4000" b="0" dirty="0"/>
          </a:p>
        </p:txBody>
      </p:sp>
      <p:sp>
        <p:nvSpPr>
          <p:cNvPr id="3" name="Content Placeholder 2"/>
          <p:cNvSpPr>
            <a:spLocks noGrp="1"/>
          </p:cNvSpPr>
          <p:nvPr>
            <p:ph idx="1"/>
          </p:nvPr>
        </p:nvSpPr>
        <p:spPr>
          <a:xfrm>
            <a:off x="457200" y="1268760"/>
            <a:ext cx="4474840" cy="5589240"/>
          </a:xfrm>
          <a:prstGeom prst="rect">
            <a:avLst/>
          </a:prstGeom>
        </p:spPr>
        <p:txBody>
          <a:bodyPr>
            <a:normAutofit lnSpcReduction="10000"/>
          </a:bodyPr>
          <a:lstStyle/>
          <a:p>
            <a:pPr>
              <a:spcAft>
                <a:spcPts val="1200"/>
              </a:spcAft>
              <a:buNone/>
            </a:pPr>
            <a:r>
              <a:rPr lang="el-GR" sz="2600" b="1" dirty="0" smtClean="0">
                <a:solidFill>
                  <a:srgbClr val="820000"/>
                </a:solidFill>
                <a:latin typeface="Calibri" charset="0"/>
              </a:rPr>
              <a:t>Διδακτικές αρχές</a:t>
            </a:r>
          </a:p>
          <a:p>
            <a:r>
              <a:rPr lang="el-GR" sz="2400" dirty="0" smtClean="0"/>
              <a:t>Τεχνικές τροποποίησης συμπεριφοράς (θετική και αρνητική ενίσχυση, επιβράβευση, μίμηση, κ.α.)</a:t>
            </a:r>
          </a:p>
          <a:p>
            <a:r>
              <a:rPr lang="el-GR" sz="2400" dirty="0" smtClean="0"/>
              <a:t>Αδιαφορία και έλεγχος ακατάλληλων συμπεριφορών</a:t>
            </a:r>
          </a:p>
          <a:p>
            <a:r>
              <a:rPr lang="el-GR" sz="2400" dirty="0" smtClean="0"/>
              <a:t>Δομημένο περιβάλλον </a:t>
            </a:r>
          </a:p>
          <a:p>
            <a:pPr>
              <a:defRPr/>
            </a:pPr>
            <a:r>
              <a:rPr lang="el-GR" sz="2400" dirty="0" smtClean="0">
                <a:solidFill>
                  <a:srgbClr val="000000"/>
                </a:solidFill>
              </a:rPr>
              <a:t>Δημιουργία ενός τυποποιημένου μαθήματος φυσικής αγωγής (ρουτίνα) και πιστή τήρηση στη διάρκεια της σχολικής χρονιάς </a:t>
            </a:r>
            <a:endParaRPr lang="en-US" sz="2400" dirty="0" smtClean="0">
              <a:solidFill>
                <a:srgbClr val="000000"/>
              </a:solidFill>
            </a:endParaRPr>
          </a:p>
          <a:p>
            <a:pPr>
              <a:buNone/>
              <a:defRPr/>
            </a:pPr>
            <a:endParaRPr lang="el-GR" sz="900" dirty="0" smtClean="0">
              <a:solidFill>
                <a:srgbClr val="000000"/>
              </a:solidFill>
            </a:endParaRPr>
          </a:p>
          <a:p>
            <a:pPr indent="19050">
              <a:buNone/>
              <a:defRPr/>
            </a:pPr>
            <a:r>
              <a:rPr lang="el-GR" sz="1600" dirty="0" smtClean="0">
                <a:solidFill>
                  <a:srgbClr val="000000"/>
                </a:solidFill>
                <a:latin typeface="Calibri" charset="0"/>
              </a:rPr>
              <a:t>(</a:t>
            </a:r>
            <a:r>
              <a:rPr lang="en-US" sz="1600" dirty="0" err="1" smtClean="0">
                <a:solidFill>
                  <a:srgbClr val="000000"/>
                </a:solidFill>
                <a:latin typeface="Calibri" charset="0"/>
              </a:rPr>
              <a:t>Crollick</a:t>
            </a:r>
            <a:r>
              <a:rPr lang="en-US" sz="1600" dirty="0" smtClean="0">
                <a:solidFill>
                  <a:srgbClr val="000000"/>
                </a:solidFill>
                <a:latin typeface="Calibri" charset="0"/>
              </a:rPr>
              <a:t>, </a:t>
            </a:r>
            <a:r>
              <a:rPr lang="en-US" sz="1600" dirty="0" err="1" smtClean="0">
                <a:solidFill>
                  <a:srgbClr val="000000"/>
                </a:solidFill>
                <a:latin typeface="Calibri" charset="0"/>
              </a:rPr>
              <a:t>Mancil</a:t>
            </a:r>
            <a:r>
              <a:rPr lang="en-US" sz="1600" dirty="0" smtClean="0">
                <a:solidFill>
                  <a:srgbClr val="000000"/>
                </a:solidFill>
                <a:latin typeface="Calibri" charset="0"/>
              </a:rPr>
              <a:t> &amp;</a:t>
            </a:r>
            <a:r>
              <a:rPr lang="en-US" sz="1600" dirty="0" err="1" smtClean="0">
                <a:solidFill>
                  <a:srgbClr val="000000"/>
                </a:solidFill>
                <a:latin typeface="Calibri" charset="0"/>
              </a:rPr>
              <a:t>Stopka</a:t>
            </a:r>
            <a:r>
              <a:rPr lang="en-US" sz="1600" dirty="0" smtClean="0">
                <a:solidFill>
                  <a:srgbClr val="000000"/>
                </a:solidFill>
                <a:latin typeface="Calibri" charset="0"/>
              </a:rPr>
              <a:t>, 2006; </a:t>
            </a:r>
            <a:r>
              <a:rPr lang="en-US" sz="1600" dirty="0" err="1" smtClean="0">
                <a:solidFill>
                  <a:srgbClr val="000000"/>
                </a:solidFill>
                <a:latin typeface="Calibri" charset="0"/>
              </a:rPr>
              <a:t>Groft</a:t>
            </a:r>
            <a:r>
              <a:rPr lang="en-US" sz="1600" dirty="0" smtClean="0">
                <a:solidFill>
                  <a:srgbClr val="000000"/>
                </a:solidFill>
                <a:latin typeface="Calibri" charset="0"/>
              </a:rPr>
              <a:t>-Jones &amp; Block, 2006; </a:t>
            </a:r>
            <a:r>
              <a:rPr lang="en-US" sz="1600" dirty="0" err="1" smtClean="0">
                <a:solidFill>
                  <a:srgbClr val="000000"/>
                </a:solidFill>
                <a:latin typeface="Calibri" charset="0"/>
              </a:rPr>
              <a:t>Menear</a:t>
            </a:r>
            <a:r>
              <a:rPr lang="en-US" sz="1600" dirty="0" smtClean="0">
                <a:solidFill>
                  <a:srgbClr val="000000"/>
                </a:solidFill>
                <a:latin typeface="Calibri" charset="0"/>
              </a:rPr>
              <a:t> &amp; Smith, 2008</a:t>
            </a:r>
            <a:r>
              <a:rPr lang="en-US" sz="1600" dirty="0" smtClean="0">
                <a:solidFill>
                  <a:srgbClr val="000000"/>
                </a:solidFill>
              </a:rPr>
              <a:t>)</a:t>
            </a:r>
            <a:endParaRPr lang="el-GR" dirty="0" smtClean="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28</a:t>
            </a:fld>
            <a:endParaRPr lang="el-GR"/>
          </a:p>
        </p:txBody>
      </p:sp>
      <p:sp>
        <p:nvSpPr>
          <p:cNvPr id="7" name="Rectangle 6"/>
          <p:cNvSpPr/>
          <p:nvPr/>
        </p:nvSpPr>
        <p:spPr>
          <a:xfrm>
            <a:off x="5364088" y="3890066"/>
            <a:ext cx="3515948"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smtClean="0">
                <a:solidFill>
                  <a:schemeClr val="tx1">
                    <a:lumMod val="75000"/>
                    <a:lumOff val="25000"/>
                  </a:schemeClr>
                </a:solidFill>
                <a:latin typeface="+mn-lt"/>
                <a:hlinkClick r:id="rId2"/>
              </a:rPr>
              <a:t>Volunteers </a:t>
            </a:r>
            <a:r>
              <a:rPr lang="en-US" sz="1200" dirty="0">
                <a:solidFill>
                  <a:schemeClr val="tx1">
                    <a:lumMod val="75000"/>
                    <a:lumOff val="25000"/>
                  </a:schemeClr>
                </a:solidFill>
                <a:latin typeface="+mn-lt"/>
                <a:hlinkClick r:id="rId2"/>
              </a:rPr>
              <a:t>give time to special needs </a:t>
            </a:r>
            <a:r>
              <a:rPr lang="en-US" sz="1200" dirty="0" smtClean="0">
                <a:solidFill>
                  <a:schemeClr val="tx1">
                    <a:lumMod val="75000"/>
                    <a:lumOff val="25000"/>
                  </a:schemeClr>
                </a:solidFill>
                <a:latin typeface="+mn-lt"/>
                <a:hlinkClick r:id="rId2"/>
              </a:rPr>
              <a:t>childre</a:t>
            </a:r>
            <a:r>
              <a:rPr lang="en-US" sz="1200" dirty="0" smtClean="0">
                <a:solidFill>
                  <a:schemeClr val="tx1">
                    <a:lumMod val="75000"/>
                    <a:lumOff val="25000"/>
                  </a:schemeClr>
                </a:solidFill>
                <a:latin typeface="+mn-lt"/>
              </a:rPr>
              <a:t>n”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dirty="0" smtClean="0">
                <a:solidFill>
                  <a:schemeClr val="tx1">
                    <a:lumMod val="75000"/>
                    <a:lumOff val="25000"/>
                  </a:schemeClr>
                </a:solidFill>
                <a:latin typeface="+mn-lt"/>
                <a:hlinkClick r:id="rId3" tooltip="Go to U.S. Army's photostream"/>
              </a:rPr>
              <a:t>U.S</a:t>
            </a:r>
            <a:r>
              <a:rPr lang="en-US" sz="1200" dirty="0">
                <a:solidFill>
                  <a:schemeClr val="tx1">
                    <a:lumMod val="75000"/>
                    <a:lumOff val="25000"/>
                  </a:schemeClr>
                </a:solidFill>
                <a:latin typeface="+mn-lt"/>
                <a:hlinkClick r:id="rId3" tooltip="Go to U.S. Army's photostream"/>
              </a:rPr>
              <a:t>. Army</a:t>
            </a:r>
            <a:r>
              <a:rPr lang="el-GR" sz="1200" dirty="0" smtClean="0">
                <a:solidFill>
                  <a:schemeClr val="tx1">
                    <a:lumMod val="75000"/>
                    <a:lumOff val="25000"/>
                  </a:schemeClr>
                </a:solidFill>
                <a:latin typeface="+mn-lt"/>
              </a:rPr>
              <a:t> διαθέσιμο με άδεια  </a:t>
            </a:r>
            <a:r>
              <a:rPr lang="en-US" sz="1200" dirty="0" smtClean="0">
                <a:solidFill>
                  <a:schemeClr val="tx1">
                    <a:lumMod val="75000"/>
                    <a:lumOff val="25000"/>
                  </a:schemeClr>
                </a:solidFill>
                <a:latin typeface="+mn-lt"/>
                <a:hlinkClick r:id="rId4"/>
              </a:rPr>
              <a:t>CC </a:t>
            </a:r>
            <a:r>
              <a:rPr lang="en-US" sz="1200" dirty="0">
                <a:solidFill>
                  <a:schemeClr val="tx1">
                    <a:lumMod val="75000"/>
                    <a:lumOff val="25000"/>
                  </a:schemeClr>
                </a:solidFill>
                <a:latin typeface="+mn-lt"/>
                <a:hlinkClick r:id="rId4"/>
              </a:rPr>
              <a:t>BY 2.0</a:t>
            </a:r>
            <a:endParaRPr lang="en-US" sz="1200" dirty="0">
              <a:solidFill>
                <a:schemeClr val="tx1">
                  <a:lumMod val="75000"/>
                  <a:lumOff val="25000"/>
                </a:schemeClr>
              </a:solidFill>
              <a:latin typeface="+mn-lt"/>
            </a:endParaRPr>
          </a:p>
        </p:txBody>
      </p:sp>
      <p:cxnSp>
        <p:nvCxnSpPr>
          <p:cNvPr id="8" name="Straight Connector 7"/>
          <p:cNvCxnSpPr/>
          <p:nvPr/>
        </p:nvCxnSpPr>
        <p:spPr>
          <a:xfrm>
            <a:off x="467544" y="1747755"/>
            <a:ext cx="81502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64088" y="1556792"/>
            <a:ext cx="3515948" cy="2329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08300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4000" b="1" dirty="0" smtClean="0"/>
              <a:t>Περιεχόμενα</a:t>
            </a:r>
            <a:endParaRPr lang="en-US" sz="4000" b="1" dirty="0"/>
          </a:p>
        </p:txBody>
      </p:sp>
      <p:sp>
        <p:nvSpPr>
          <p:cNvPr id="3" name="Content Placeholder 2"/>
          <p:cNvSpPr>
            <a:spLocks noGrp="1"/>
          </p:cNvSpPr>
          <p:nvPr>
            <p:ph idx="1"/>
          </p:nvPr>
        </p:nvSpPr>
        <p:spPr/>
        <p:txBody>
          <a:bodyPr>
            <a:normAutofit fontScale="92500" lnSpcReduction="10000"/>
          </a:bodyPr>
          <a:lstStyle/>
          <a:p>
            <a:pPr marL="457200" indent="-457200">
              <a:buFont typeface="+mj-lt"/>
              <a:buAutoNum type="arabicPeriod"/>
            </a:pPr>
            <a:r>
              <a:rPr lang="el-GR" sz="2400" dirty="0" smtClean="0"/>
              <a:t>Τι είναι ο αυτισμός;</a:t>
            </a:r>
            <a:endParaRPr lang="en-US" sz="2400" dirty="0" smtClean="0"/>
          </a:p>
          <a:p>
            <a:pPr marL="457200" indent="-457200">
              <a:buFont typeface="+mj-lt"/>
              <a:buAutoNum type="arabicPeriod"/>
            </a:pPr>
            <a:r>
              <a:rPr lang="el-GR" sz="2400" dirty="0" smtClean="0"/>
              <a:t>Υπάρχουν πολλές μορφές αυτισμού</a:t>
            </a:r>
            <a:r>
              <a:rPr lang="el-GR" sz="2400" dirty="0"/>
              <a:t>;</a:t>
            </a:r>
            <a:endParaRPr lang="en-US" sz="2400" dirty="0" smtClean="0"/>
          </a:p>
          <a:p>
            <a:pPr marL="457200" indent="-457200">
              <a:buFont typeface="+mj-lt"/>
              <a:buAutoNum type="arabicPeriod"/>
            </a:pPr>
            <a:r>
              <a:rPr lang="el-GR" sz="2400" dirty="0" smtClean="0"/>
              <a:t>Που οφείλεται ο αυτισμός</a:t>
            </a:r>
            <a:r>
              <a:rPr lang="el-GR" sz="2400" dirty="0"/>
              <a:t>;</a:t>
            </a:r>
            <a:endParaRPr lang="en-US" sz="2400" dirty="0" smtClean="0"/>
          </a:p>
          <a:p>
            <a:pPr marL="457200" indent="-457200">
              <a:buFont typeface="+mj-lt"/>
              <a:buAutoNum type="arabicPeriod"/>
            </a:pPr>
            <a:r>
              <a:rPr lang="el-GR" sz="2400" dirty="0" smtClean="0"/>
              <a:t>Πως γίνεται η διάγνωση</a:t>
            </a:r>
            <a:r>
              <a:rPr lang="el-GR" sz="2400" dirty="0"/>
              <a:t>;</a:t>
            </a:r>
            <a:endParaRPr lang="en-US" sz="2400" dirty="0" smtClean="0"/>
          </a:p>
          <a:p>
            <a:pPr marL="457200" indent="-457200">
              <a:buFont typeface="+mj-lt"/>
              <a:buAutoNum type="arabicPeriod"/>
            </a:pPr>
            <a:r>
              <a:rPr lang="el-GR" sz="2400" dirty="0" smtClean="0"/>
              <a:t>Ποια ειναι τα χαρακτηριστικά του αυτισμού</a:t>
            </a:r>
            <a:r>
              <a:rPr lang="el-GR" sz="2400" dirty="0"/>
              <a:t>;</a:t>
            </a:r>
            <a:endParaRPr lang="en-US" sz="2400" dirty="0" smtClean="0"/>
          </a:p>
          <a:p>
            <a:pPr marL="457200" indent="-457200">
              <a:buFont typeface="+mj-lt"/>
              <a:buAutoNum type="arabicPeriod"/>
            </a:pPr>
            <a:r>
              <a:rPr lang="el-GR" sz="2400" dirty="0" smtClean="0"/>
              <a:t>Ποιές είναι οι πιο αποτελεσματικές θεραπευτικές προσεγγίσεις και οι εκπαιδευτικές παρεμβάσεις</a:t>
            </a:r>
            <a:r>
              <a:rPr lang="el-GR" sz="2400" dirty="0"/>
              <a:t>;</a:t>
            </a:r>
            <a:endParaRPr lang="el-GR" sz="2400" dirty="0" smtClean="0"/>
          </a:p>
          <a:p>
            <a:pPr marL="457200" indent="-457200">
              <a:buFont typeface="+mj-lt"/>
              <a:buAutoNum type="arabicPeriod"/>
            </a:pPr>
            <a:r>
              <a:rPr lang="en-US" sz="2400" dirty="0" smtClean="0"/>
              <a:t>T</a:t>
            </a:r>
            <a:r>
              <a:rPr lang="el-GR" sz="2400" dirty="0" smtClean="0"/>
              <a:t>ι είναι προσαρμοσμένη φυσική δραστηριότητα και ποιός ο ρόλος της;</a:t>
            </a:r>
          </a:p>
          <a:p>
            <a:pPr marL="457200" indent="-457200">
              <a:buFont typeface="+mj-lt"/>
              <a:buAutoNum type="arabicPeriod"/>
            </a:pPr>
            <a:r>
              <a:rPr lang="el-GR" sz="2400" dirty="0" smtClean="0"/>
              <a:t>Χρήσιμες πρακτικές για εκπαιδευτικές ενέργειες</a:t>
            </a:r>
          </a:p>
          <a:p>
            <a:pPr marL="457200" indent="-457200">
              <a:buFont typeface="+mj-lt"/>
              <a:buAutoNum type="arabicPeriod"/>
            </a:pPr>
            <a:r>
              <a:rPr lang="el-GR" sz="2400" dirty="0" smtClean="0"/>
              <a:t>Έρευνες</a:t>
            </a:r>
          </a:p>
          <a:p>
            <a:pPr marL="457200" indent="-457200">
              <a:buFont typeface="+mj-lt"/>
              <a:buAutoNum type="arabicPeriod"/>
            </a:pPr>
            <a:r>
              <a:rPr lang="el-GR" sz="2400" dirty="0" smtClean="0"/>
              <a:t>Σύνδεσμοι</a:t>
            </a:r>
            <a:r>
              <a:rPr lang="en-US" sz="2400" dirty="0" smtClean="0"/>
              <a:t> </a:t>
            </a:r>
            <a:r>
              <a:rPr lang="el-GR" sz="2400" dirty="0" smtClean="0"/>
              <a:t>και περιοδικά</a:t>
            </a:r>
          </a:p>
          <a:p>
            <a:pPr marL="457200" indent="-457200">
              <a:buFont typeface="+mj-lt"/>
              <a:buAutoNum type="arabicPeriod"/>
            </a:pPr>
            <a:r>
              <a:rPr lang="el-GR" sz="2400" dirty="0" smtClean="0"/>
              <a:t>Βιβλιογραφία</a:t>
            </a:r>
            <a:endParaRPr lang="en-US"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25308092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4000" b="1" dirty="0"/>
              <a:t>8. Χρήσιμες πρακτικές</a:t>
            </a:r>
            <a:r>
              <a:rPr lang="en-US" sz="4000" dirty="0" smtClean="0"/>
              <a:t/>
            </a:r>
            <a:br>
              <a:rPr lang="en-US" sz="4000" dirty="0" smtClean="0"/>
            </a:br>
            <a:r>
              <a:rPr lang="el-GR" sz="2800" b="0" dirty="0" smtClean="0"/>
              <a:t>(2 από 3)</a:t>
            </a:r>
            <a:endParaRPr lang="en-US" sz="4000" b="0" dirty="0"/>
          </a:p>
        </p:txBody>
      </p:sp>
      <p:sp>
        <p:nvSpPr>
          <p:cNvPr id="3" name="Content Placeholder 2"/>
          <p:cNvSpPr>
            <a:spLocks noGrp="1"/>
          </p:cNvSpPr>
          <p:nvPr>
            <p:ph idx="1"/>
          </p:nvPr>
        </p:nvSpPr>
        <p:spPr>
          <a:prstGeom prst="rect">
            <a:avLst/>
          </a:prstGeom>
        </p:spPr>
        <p:txBody>
          <a:bodyPr>
            <a:normAutofit fontScale="85000" lnSpcReduction="20000"/>
          </a:bodyPr>
          <a:lstStyle/>
          <a:p>
            <a:pPr>
              <a:buFont typeface="Arial"/>
              <a:buChar char="•"/>
              <a:defRPr/>
            </a:pPr>
            <a:r>
              <a:rPr lang="el-GR" dirty="0" smtClean="0">
                <a:solidFill>
                  <a:srgbClr val="000000"/>
                </a:solidFill>
              </a:rPr>
              <a:t>Προσδιορισμός  </a:t>
            </a:r>
            <a:r>
              <a:rPr lang="el-GR" dirty="0">
                <a:solidFill>
                  <a:srgbClr val="000000"/>
                </a:solidFill>
              </a:rPr>
              <a:t>του επιπέδου λειτουργικότητας</a:t>
            </a:r>
            <a:endParaRPr lang="el-GR" sz="1050" dirty="0">
              <a:solidFill>
                <a:srgbClr val="000000"/>
              </a:solidFill>
            </a:endParaRPr>
          </a:p>
          <a:p>
            <a:pPr>
              <a:defRPr/>
            </a:pPr>
            <a:r>
              <a:rPr lang="el-GR" sz="1050" dirty="0">
                <a:solidFill>
                  <a:srgbClr val="000000"/>
                </a:solidFill>
              </a:rPr>
              <a:t> </a:t>
            </a:r>
          </a:p>
          <a:p>
            <a:pPr>
              <a:buFont typeface="Arial"/>
              <a:buChar char="•"/>
              <a:defRPr/>
            </a:pPr>
            <a:r>
              <a:rPr lang="el-GR" dirty="0" smtClean="0">
                <a:solidFill>
                  <a:srgbClr val="000000"/>
                </a:solidFill>
              </a:rPr>
              <a:t>Προσαρμογή </a:t>
            </a:r>
            <a:r>
              <a:rPr lang="el-GR" dirty="0">
                <a:solidFill>
                  <a:srgbClr val="000000"/>
                </a:solidFill>
              </a:rPr>
              <a:t>των αθλοπαιδιών και των παιχνιδιών</a:t>
            </a:r>
          </a:p>
          <a:p>
            <a:pPr>
              <a:defRPr/>
            </a:pPr>
            <a:endParaRPr lang="el-GR" sz="1050" dirty="0"/>
          </a:p>
          <a:p>
            <a:pPr>
              <a:buFont typeface="Arial"/>
              <a:buChar char="•"/>
              <a:defRPr/>
            </a:pPr>
            <a:r>
              <a:rPr lang="el-GR" dirty="0" smtClean="0"/>
              <a:t>Επιλογή </a:t>
            </a:r>
            <a:r>
              <a:rPr lang="el-GR" dirty="0"/>
              <a:t>δραστηριοτήτων που να απευθύνονται σε ένα μόνο αισθητήριο όργανο</a:t>
            </a:r>
          </a:p>
          <a:p>
            <a:pPr>
              <a:defRPr/>
            </a:pPr>
            <a:endParaRPr lang="el-GR" sz="1050" dirty="0"/>
          </a:p>
          <a:p>
            <a:pPr>
              <a:buFont typeface="Arial"/>
              <a:buChar char="•"/>
              <a:defRPr/>
            </a:pPr>
            <a:r>
              <a:rPr lang="el-GR" dirty="0" smtClean="0"/>
              <a:t>Διδασκαλία </a:t>
            </a:r>
            <a:r>
              <a:rPr lang="el-GR" dirty="0"/>
              <a:t>φυσικών δραστηριοτήτων που μπορούν να </a:t>
            </a:r>
            <a:r>
              <a:rPr lang="el-GR" dirty="0">
                <a:latin typeface="Calibri" charset="0"/>
              </a:rPr>
              <a:t>πραγματοποιηθούν σε οποιοδήποτε άλλο περιβάλλον</a:t>
            </a:r>
          </a:p>
          <a:p>
            <a:pPr>
              <a:buFont typeface="Arial"/>
              <a:buChar char="•"/>
              <a:defRPr/>
            </a:pPr>
            <a:endParaRPr lang="el-GR" sz="1050" dirty="0">
              <a:latin typeface="Calibri" charset="0"/>
            </a:endParaRPr>
          </a:p>
          <a:p>
            <a:pPr>
              <a:buFont typeface="Arial"/>
              <a:buChar char="•"/>
              <a:defRPr/>
            </a:pPr>
            <a:r>
              <a:rPr lang="el-GR" dirty="0" smtClean="0">
                <a:latin typeface="Calibri" charset="0"/>
              </a:rPr>
              <a:t>Αξιολόγηση </a:t>
            </a:r>
            <a:r>
              <a:rPr lang="el-GR" dirty="0">
                <a:latin typeface="Calibri" charset="0"/>
              </a:rPr>
              <a:t>μαθήματος, διδακτικών μεθόδων, προόδου των μαθητών</a:t>
            </a:r>
          </a:p>
          <a:p>
            <a:pPr>
              <a:defRPr/>
            </a:pPr>
            <a:endParaRPr lang="el-GR" dirty="0">
              <a:latin typeface="Calibri" charset="0"/>
            </a:endParaRPr>
          </a:p>
          <a:p>
            <a:pPr algn="r">
              <a:buNone/>
              <a:tabLst>
                <a:tab pos="3594100" algn="l"/>
              </a:tabLst>
              <a:defRPr/>
            </a:pPr>
            <a:r>
              <a:rPr lang="el-GR" sz="1900" dirty="0">
                <a:solidFill>
                  <a:srgbClr val="000000"/>
                </a:solidFill>
              </a:rPr>
              <a:t>(</a:t>
            </a:r>
            <a:r>
              <a:rPr lang="en-US" sz="1900" dirty="0" err="1">
                <a:solidFill>
                  <a:srgbClr val="000000"/>
                </a:solidFill>
              </a:rPr>
              <a:t>Crollick</a:t>
            </a:r>
            <a:r>
              <a:rPr lang="en-US" sz="1900" dirty="0">
                <a:solidFill>
                  <a:srgbClr val="000000"/>
                </a:solidFill>
              </a:rPr>
              <a:t>, </a:t>
            </a:r>
            <a:r>
              <a:rPr lang="en-US" sz="1900" dirty="0" err="1">
                <a:solidFill>
                  <a:srgbClr val="000000"/>
                </a:solidFill>
              </a:rPr>
              <a:t>Mancil</a:t>
            </a:r>
            <a:r>
              <a:rPr lang="en-US" sz="1900" dirty="0">
                <a:solidFill>
                  <a:srgbClr val="000000"/>
                </a:solidFill>
              </a:rPr>
              <a:t> &amp;</a:t>
            </a:r>
            <a:r>
              <a:rPr lang="en-US" sz="1900" dirty="0" err="1">
                <a:solidFill>
                  <a:srgbClr val="000000"/>
                </a:solidFill>
              </a:rPr>
              <a:t>Stopka</a:t>
            </a:r>
            <a:r>
              <a:rPr lang="en-US" sz="1900" dirty="0">
                <a:solidFill>
                  <a:srgbClr val="000000"/>
                </a:solidFill>
              </a:rPr>
              <a:t>, 2006; </a:t>
            </a:r>
            <a:r>
              <a:rPr lang="en-US" sz="1900" dirty="0" err="1">
                <a:solidFill>
                  <a:srgbClr val="000000"/>
                </a:solidFill>
              </a:rPr>
              <a:t>Groft</a:t>
            </a:r>
            <a:r>
              <a:rPr lang="en-US" sz="1900" dirty="0">
                <a:solidFill>
                  <a:srgbClr val="000000"/>
                </a:solidFill>
              </a:rPr>
              <a:t>-Jones &amp; Block, 2006; </a:t>
            </a:r>
            <a:r>
              <a:rPr lang="en-US" sz="1900" dirty="0" err="1">
                <a:solidFill>
                  <a:srgbClr val="000000"/>
                </a:solidFill>
              </a:rPr>
              <a:t>Menear</a:t>
            </a:r>
            <a:r>
              <a:rPr lang="en-US" sz="1900" dirty="0">
                <a:solidFill>
                  <a:srgbClr val="000000"/>
                </a:solidFill>
              </a:rPr>
              <a:t> &amp; Smith, 2008)</a:t>
            </a:r>
            <a:endParaRPr lang="el-GR" sz="1900" dirty="0">
              <a:solidFill>
                <a:srgbClr val="000000"/>
              </a:solidFill>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29</a:t>
            </a:fld>
            <a:endParaRPr lang="el-GR"/>
          </a:p>
        </p:txBody>
      </p:sp>
    </p:spTree>
    <p:extLst>
      <p:ext uri="{BB962C8B-B14F-4D97-AF65-F5344CB8AC3E}">
        <p14:creationId xmlns:p14="http://schemas.microsoft.com/office/powerpoint/2010/main" val="32539332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4000" b="1" dirty="0"/>
              <a:t>8. Χρήσιμες πρακτικές</a:t>
            </a:r>
            <a:r>
              <a:rPr lang="el-GR" sz="4000" dirty="0" smtClean="0"/>
              <a:t/>
            </a:r>
            <a:br>
              <a:rPr lang="el-GR" sz="4000" dirty="0" smtClean="0"/>
            </a:br>
            <a:r>
              <a:rPr lang="el-GR" sz="2800" b="0" dirty="0" smtClean="0"/>
              <a:t>(3 από 3)</a:t>
            </a:r>
            <a:endParaRPr lang="en-US" b="0" dirty="0"/>
          </a:p>
        </p:txBody>
      </p:sp>
      <p:sp>
        <p:nvSpPr>
          <p:cNvPr id="3" name="Content Placeholder 2"/>
          <p:cNvSpPr>
            <a:spLocks noGrp="1"/>
          </p:cNvSpPr>
          <p:nvPr>
            <p:ph idx="1"/>
          </p:nvPr>
        </p:nvSpPr>
        <p:spPr/>
        <p:txBody>
          <a:bodyPr>
            <a:normAutofit fontScale="92500" lnSpcReduction="20000"/>
          </a:bodyPr>
          <a:lstStyle/>
          <a:p>
            <a:pPr>
              <a:lnSpc>
                <a:spcPct val="110000"/>
              </a:lnSpc>
              <a:spcAft>
                <a:spcPts val="1200"/>
              </a:spcAft>
              <a:buNone/>
              <a:defRPr/>
            </a:pPr>
            <a:r>
              <a:rPr lang="el-GR" sz="2600" b="1" dirty="0" smtClean="0">
                <a:solidFill>
                  <a:srgbClr val="820000"/>
                </a:solidFill>
                <a:latin typeface="Calibri"/>
                <a:cs typeface="Calibri"/>
              </a:rPr>
              <a:t>Αντιμετώπιση της διάσπασης της προσοχής</a:t>
            </a:r>
          </a:p>
          <a:p>
            <a:pPr>
              <a:defRPr/>
            </a:pPr>
            <a:r>
              <a:rPr lang="el-GR" sz="2400" i="1" dirty="0" smtClean="0">
                <a:solidFill>
                  <a:srgbClr val="000000"/>
                </a:solidFill>
                <a:latin typeface="Calibri"/>
                <a:cs typeface="Calibri"/>
              </a:rPr>
              <a:t>Περιορισμός των εξωτερικών ερεθισμάτων</a:t>
            </a:r>
            <a:r>
              <a:rPr lang="el-GR" sz="2400" dirty="0" smtClean="0">
                <a:solidFill>
                  <a:srgbClr val="000000"/>
                </a:solidFill>
                <a:latin typeface="Calibri"/>
                <a:cs typeface="Calibri"/>
              </a:rPr>
              <a:t>, οπτικών και ηχητικών </a:t>
            </a:r>
          </a:p>
          <a:p>
            <a:pPr>
              <a:buNone/>
              <a:defRPr/>
            </a:pPr>
            <a:r>
              <a:rPr lang="el-GR" sz="2400" dirty="0" smtClean="0">
                <a:solidFill>
                  <a:srgbClr val="000000"/>
                </a:solidFill>
                <a:latin typeface="Calibri"/>
                <a:cs typeface="Calibri"/>
              </a:rPr>
              <a:t>	(π.χ. κάλυψη παραθύρων, κλείσιμο πόρτας, αποθήκευση αχρησιμοποίητου εξοπλισμού)</a:t>
            </a:r>
          </a:p>
          <a:p>
            <a:pPr>
              <a:buNone/>
              <a:defRPr/>
            </a:pPr>
            <a:endParaRPr lang="el-GR" sz="900" dirty="0" smtClean="0">
              <a:solidFill>
                <a:srgbClr val="000000"/>
              </a:solidFill>
              <a:latin typeface="Calibri"/>
              <a:cs typeface="Calibri"/>
            </a:endParaRPr>
          </a:p>
          <a:p>
            <a:pPr>
              <a:defRPr/>
            </a:pPr>
            <a:r>
              <a:rPr lang="el-GR" sz="2400" i="1" dirty="0" smtClean="0">
                <a:solidFill>
                  <a:srgbClr val="000000"/>
                </a:solidFill>
                <a:latin typeface="Calibri"/>
                <a:cs typeface="Calibri"/>
              </a:rPr>
              <a:t>Συχνή εναλλαγή δραστηριοτήτων</a:t>
            </a:r>
          </a:p>
          <a:p>
            <a:pPr>
              <a:defRPr/>
            </a:pPr>
            <a:endParaRPr lang="el-GR" sz="900" i="1" dirty="0" smtClean="0">
              <a:solidFill>
                <a:srgbClr val="000000"/>
              </a:solidFill>
              <a:latin typeface="Calibri"/>
              <a:cs typeface="Calibri"/>
            </a:endParaRPr>
          </a:p>
          <a:p>
            <a:pPr>
              <a:defRPr/>
            </a:pPr>
            <a:r>
              <a:rPr lang="el-GR" sz="2400" i="1" dirty="0" smtClean="0">
                <a:solidFill>
                  <a:srgbClr val="000000"/>
                </a:solidFill>
                <a:latin typeface="Calibri"/>
                <a:cs typeface="Calibri"/>
              </a:rPr>
              <a:t>Σταθμοί εκμάθησης </a:t>
            </a:r>
            <a:r>
              <a:rPr lang="el-GR" sz="2400" dirty="0" smtClean="0">
                <a:solidFill>
                  <a:srgbClr val="000000"/>
                </a:solidFill>
                <a:latin typeface="Calibri"/>
                <a:cs typeface="Calibri"/>
              </a:rPr>
              <a:t>με ποικιλία δραστηριοτήτων για τον ίδιο στόχο</a:t>
            </a:r>
          </a:p>
          <a:p>
            <a:pPr>
              <a:defRPr/>
            </a:pPr>
            <a:endParaRPr lang="el-GR" sz="900" dirty="0" smtClean="0">
              <a:solidFill>
                <a:srgbClr val="000000"/>
              </a:solidFill>
              <a:latin typeface="Calibri"/>
              <a:cs typeface="Calibri"/>
            </a:endParaRPr>
          </a:p>
          <a:p>
            <a:pPr>
              <a:defRPr/>
            </a:pPr>
            <a:r>
              <a:rPr lang="el-GR" sz="2400" dirty="0" smtClean="0">
                <a:solidFill>
                  <a:srgbClr val="000000"/>
                </a:solidFill>
              </a:rPr>
              <a:t>Χρήση ενός </a:t>
            </a:r>
            <a:r>
              <a:rPr lang="el-GR" sz="2400" i="1" dirty="0" smtClean="0">
                <a:solidFill>
                  <a:srgbClr val="000000"/>
                </a:solidFill>
              </a:rPr>
              <a:t>συγκεκριμένου μέρους</a:t>
            </a:r>
            <a:r>
              <a:rPr lang="el-GR" sz="2400" dirty="0" smtClean="0">
                <a:solidFill>
                  <a:srgbClr val="000000"/>
                </a:solidFill>
              </a:rPr>
              <a:t> όπου συγκεντρώνονται τα παιδιά και δίνει οδηγίες ο καθηγητής ΠΚΑ</a:t>
            </a:r>
          </a:p>
          <a:p>
            <a:pPr>
              <a:defRPr/>
            </a:pPr>
            <a:endParaRPr lang="el-GR" sz="900" dirty="0" smtClean="0">
              <a:solidFill>
                <a:srgbClr val="000000"/>
              </a:solidFill>
            </a:endParaRPr>
          </a:p>
          <a:p>
            <a:pPr>
              <a:defRPr/>
            </a:pPr>
            <a:r>
              <a:rPr lang="el-GR" sz="2400" i="1" dirty="0" smtClean="0">
                <a:solidFill>
                  <a:srgbClr val="000000"/>
                </a:solidFill>
                <a:latin typeface="Calibri"/>
                <a:cs typeface="Calibri"/>
              </a:rPr>
              <a:t>Διδασκαλία νέων δεξιοτήτων</a:t>
            </a:r>
            <a:r>
              <a:rPr lang="el-GR" sz="2400" dirty="0" smtClean="0">
                <a:solidFill>
                  <a:srgbClr val="000000"/>
                </a:solidFill>
                <a:latin typeface="Calibri"/>
                <a:cs typeface="Calibri"/>
              </a:rPr>
              <a:t> με ελάχιστη περιγραφή και γνωστές οδηγίες</a:t>
            </a:r>
          </a:p>
          <a:p>
            <a:pPr>
              <a:defRPr/>
            </a:pPr>
            <a:endParaRPr lang="el-GR" sz="900" dirty="0" smtClean="0">
              <a:solidFill>
                <a:srgbClr val="000000"/>
              </a:solidFill>
              <a:latin typeface="Calibri"/>
              <a:cs typeface="Calibri"/>
            </a:endParaRPr>
          </a:p>
          <a:p>
            <a:pPr algn="r">
              <a:buNone/>
              <a:defRPr/>
            </a:pPr>
            <a:r>
              <a:rPr lang="el-GR" sz="2400" dirty="0" smtClean="0">
                <a:solidFill>
                  <a:srgbClr val="000000"/>
                </a:solidFill>
                <a:latin typeface="Calibri"/>
                <a:cs typeface="Calibri"/>
              </a:rPr>
              <a:t>		</a:t>
            </a:r>
            <a:r>
              <a:rPr lang="el-GR" sz="1600" dirty="0" smtClean="0">
                <a:solidFill>
                  <a:srgbClr val="000000"/>
                </a:solidFill>
              </a:rPr>
              <a:t>(</a:t>
            </a:r>
            <a:r>
              <a:rPr lang="en-US" sz="1600" dirty="0" err="1" smtClean="0">
                <a:solidFill>
                  <a:srgbClr val="000000"/>
                </a:solidFill>
                <a:latin typeface="Calibri" charset="0"/>
              </a:rPr>
              <a:t>Crollick</a:t>
            </a:r>
            <a:r>
              <a:rPr lang="en-US" sz="1600" dirty="0" smtClean="0">
                <a:solidFill>
                  <a:srgbClr val="000000"/>
                </a:solidFill>
                <a:latin typeface="Calibri" charset="0"/>
              </a:rPr>
              <a:t>, </a:t>
            </a:r>
            <a:r>
              <a:rPr lang="en-US" sz="1600" dirty="0" err="1" smtClean="0">
                <a:solidFill>
                  <a:srgbClr val="000000"/>
                </a:solidFill>
                <a:latin typeface="Calibri" charset="0"/>
              </a:rPr>
              <a:t>Mancil</a:t>
            </a:r>
            <a:r>
              <a:rPr lang="en-US" sz="1600" dirty="0" smtClean="0">
                <a:solidFill>
                  <a:srgbClr val="000000"/>
                </a:solidFill>
                <a:latin typeface="Calibri" charset="0"/>
              </a:rPr>
              <a:t> &amp;</a:t>
            </a:r>
            <a:r>
              <a:rPr lang="en-US" sz="1600" dirty="0" err="1" smtClean="0">
                <a:solidFill>
                  <a:srgbClr val="000000"/>
                </a:solidFill>
                <a:latin typeface="Calibri" charset="0"/>
              </a:rPr>
              <a:t>Stopka</a:t>
            </a:r>
            <a:r>
              <a:rPr lang="en-US" sz="1600" dirty="0" smtClean="0">
                <a:solidFill>
                  <a:srgbClr val="000000"/>
                </a:solidFill>
                <a:latin typeface="Calibri" charset="0"/>
              </a:rPr>
              <a:t>, 2006; </a:t>
            </a:r>
            <a:r>
              <a:rPr lang="en-US" sz="1600" dirty="0" err="1" smtClean="0">
                <a:solidFill>
                  <a:srgbClr val="000000"/>
                </a:solidFill>
                <a:latin typeface="Calibri" charset="0"/>
              </a:rPr>
              <a:t>Groft</a:t>
            </a:r>
            <a:r>
              <a:rPr lang="en-US" sz="1600" dirty="0" smtClean="0">
                <a:solidFill>
                  <a:srgbClr val="000000"/>
                </a:solidFill>
                <a:latin typeface="Calibri" charset="0"/>
              </a:rPr>
              <a:t>-Jones &amp; Block, 2006; </a:t>
            </a:r>
            <a:r>
              <a:rPr lang="en-US" sz="1600" dirty="0" err="1" smtClean="0">
                <a:solidFill>
                  <a:srgbClr val="000000"/>
                </a:solidFill>
                <a:latin typeface="Calibri" charset="0"/>
              </a:rPr>
              <a:t>Menear</a:t>
            </a:r>
            <a:r>
              <a:rPr lang="en-US" sz="1600" dirty="0" smtClean="0">
                <a:solidFill>
                  <a:srgbClr val="000000"/>
                </a:solidFill>
                <a:latin typeface="Calibri" charset="0"/>
              </a:rPr>
              <a:t> &amp; Smith, 2008; Stevenson, 2008</a:t>
            </a:r>
            <a:r>
              <a:rPr lang="en-US" sz="1600" dirty="0" smtClean="0">
                <a:solidFill>
                  <a:srgbClr val="000000"/>
                </a:solidFill>
              </a:rPr>
              <a:t>)</a:t>
            </a:r>
            <a:endParaRPr lang="el-GR" sz="1600" dirty="0" smtClean="0">
              <a:solidFill>
                <a:srgbClr val="000000"/>
              </a:solidFill>
            </a:endParaRPr>
          </a:p>
          <a:p>
            <a:pPr>
              <a:buNone/>
              <a:defRPr/>
            </a:pPr>
            <a:endParaRPr lang="el-GR" sz="1800" dirty="0" smtClean="0">
              <a:solidFill>
                <a:srgbClr val="000000"/>
              </a:solidFill>
              <a:latin typeface="Calibri"/>
              <a:cs typeface="Calibri"/>
            </a:endParaRPr>
          </a:p>
          <a:p>
            <a:endParaRPr lang="el-GR" dirty="0" smtClean="0"/>
          </a:p>
          <a:p>
            <a:endParaRPr lang="en-US" dirty="0" smtClean="0"/>
          </a:p>
          <a:p>
            <a:endParaRPr lang="el-GR" dirty="0" smtClean="0"/>
          </a:p>
          <a:p>
            <a:endParaRPr lang="en-US"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30</a:t>
            </a:fld>
            <a:endParaRPr lang="el-GR"/>
          </a:p>
        </p:txBody>
      </p:sp>
      <p:cxnSp>
        <p:nvCxnSpPr>
          <p:cNvPr id="5" name="Straight Connector 4"/>
          <p:cNvCxnSpPr/>
          <p:nvPr/>
        </p:nvCxnSpPr>
        <p:spPr>
          <a:xfrm>
            <a:off x="467544" y="1747755"/>
            <a:ext cx="81502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5986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normAutofit fontScale="90000"/>
          </a:bodyPr>
          <a:lstStyle/>
          <a:p>
            <a:pPr>
              <a:defRPr/>
            </a:pPr>
            <a:r>
              <a:rPr lang="el-GR" sz="4000" b="1" dirty="0" smtClean="0">
                <a:ea typeface="+mn-ea"/>
                <a:cs typeface="+mn-cs"/>
              </a:rPr>
              <a:t>9. Έρευνες</a:t>
            </a:r>
            <a:r>
              <a:rPr lang="en-US" sz="4000" dirty="0" smtClean="0">
                <a:ea typeface="+mn-ea"/>
                <a:cs typeface="+mn-cs"/>
              </a:rPr>
              <a:t/>
            </a:r>
            <a:br>
              <a:rPr lang="en-US" sz="4000" dirty="0" smtClean="0">
                <a:ea typeface="+mn-ea"/>
                <a:cs typeface="+mn-cs"/>
              </a:rPr>
            </a:br>
            <a:r>
              <a:rPr lang="en-US" sz="2800" b="0" dirty="0" smtClean="0">
                <a:ea typeface="+mn-ea"/>
                <a:cs typeface="+mn-cs"/>
              </a:rPr>
              <a:t>(</a:t>
            </a:r>
            <a:r>
              <a:rPr lang="el-GR" sz="2800" b="0" dirty="0" smtClean="0">
                <a:ea typeface="+mn-ea"/>
                <a:cs typeface="+mn-cs"/>
              </a:rPr>
              <a:t>1 από 6)</a:t>
            </a:r>
            <a:r>
              <a:rPr lang="en-US" sz="2800" b="0" dirty="0" smtClean="0">
                <a:ea typeface="+mn-ea"/>
                <a:cs typeface="+mn-cs"/>
              </a:rPr>
              <a:t> </a:t>
            </a:r>
            <a:r>
              <a:rPr lang="el-GR" sz="2800" b="0" dirty="0" smtClean="0"/>
              <a:t> </a:t>
            </a:r>
            <a:endParaRPr lang="el-GR" sz="2800" b="0" dirty="0"/>
          </a:p>
        </p:txBody>
      </p:sp>
      <p:sp>
        <p:nvSpPr>
          <p:cNvPr id="83971" name="Rectangle 3"/>
          <p:cNvSpPr>
            <a:spLocks noGrp="1" noChangeArrowheads="1"/>
          </p:cNvSpPr>
          <p:nvPr>
            <p:ph idx="1"/>
          </p:nvPr>
        </p:nvSpPr>
        <p:spPr/>
        <p:txBody>
          <a:bodyPr>
            <a:normAutofit fontScale="92500"/>
          </a:bodyPr>
          <a:lstStyle/>
          <a:p>
            <a:pPr marL="361950" indent="-361950">
              <a:defRPr/>
            </a:pPr>
            <a:r>
              <a:rPr lang="el-GR" sz="2400" b="1" dirty="0" smtClean="0">
                <a:solidFill>
                  <a:srgbClr val="000000"/>
                </a:solidFill>
                <a:latin typeface="Calibri" charset="0"/>
              </a:rPr>
              <a:t>Οι </a:t>
            </a:r>
            <a:r>
              <a:rPr lang="en-US" sz="2400" b="1" dirty="0" smtClean="0">
                <a:solidFill>
                  <a:srgbClr val="000000"/>
                </a:solidFill>
                <a:latin typeface="Calibri" charset="0"/>
              </a:rPr>
              <a:t>Todd &amp; Reid</a:t>
            </a:r>
            <a:r>
              <a:rPr lang="el-GR" sz="2400" b="1" dirty="0" smtClean="0">
                <a:solidFill>
                  <a:srgbClr val="000000"/>
                </a:solidFill>
                <a:latin typeface="Calibri" charset="0"/>
              </a:rPr>
              <a:t> (</a:t>
            </a:r>
            <a:r>
              <a:rPr lang="en-US" sz="2400" b="1" dirty="0" smtClean="0">
                <a:solidFill>
                  <a:srgbClr val="000000"/>
                </a:solidFill>
                <a:latin typeface="Calibri" charset="0"/>
              </a:rPr>
              <a:t>2006</a:t>
            </a:r>
            <a:r>
              <a:rPr lang="el-GR" sz="2400" b="1" dirty="0" smtClean="0">
                <a:solidFill>
                  <a:srgbClr val="000000"/>
                </a:solidFill>
                <a:latin typeface="Calibri" charset="0"/>
              </a:rPr>
              <a:t>) </a:t>
            </a:r>
            <a:r>
              <a:rPr lang="el-GR" sz="2400" dirty="0" smtClean="0">
                <a:solidFill>
                  <a:srgbClr val="000000"/>
                </a:solidFill>
                <a:latin typeface="Calibri" charset="0"/>
              </a:rPr>
              <a:t>μελέτησαν την επίδραση ενος παρεμβατικού  προγράμματος φυσικής δραστηριότητας διάρκειας 6 μηνών, σε 3 άτομα με αυτισμό, ηλικίας 15- 20 ετών</a:t>
            </a:r>
          </a:p>
          <a:p>
            <a:pPr marL="361950" indent="-361950">
              <a:defRPr/>
            </a:pPr>
            <a:r>
              <a:rPr lang="el-GR" sz="2400" b="1" dirty="0" smtClean="0">
                <a:solidFill>
                  <a:srgbClr val="000000"/>
                </a:solidFill>
                <a:latin typeface="Calibri" charset="0"/>
              </a:rPr>
              <a:t>Δραστηριότητες:</a:t>
            </a:r>
            <a:r>
              <a:rPr lang="el-GR" sz="2400" dirty="0" smtClean="0">
                <a:solidFill>
                  <a:srgbClr val="000000"/>
                </a:solidFill>
                <a:latin typeface="Calibri" charset="0"/>
              </a:rPr>
              <a:t> α) πορεία με χιονοπέδιλα και β) περπάτημα/ τρέξιμο</a:t>
            </a:r>
            <a:r>
              <a:rPr lang="en-US" sz="2400" dirty="0" smtClean="0">
                <a:solidFill>
                  <a:srgbClr val="000000"/>
                </a:solidFill>
                <a:latin typeface="Calibri" charset="0"/>
              </a:rPr>
              <a:t> </a:t>
            </a:r>
            <a:r>
              <a:rPr lang="el-GR" sz="2400" dirty="0" smtClean="0">
                <a:solidFill>
                  <a:srgbClr val="000000"/>
                </a:solidFill>
                <a:latin typeface="Calibri" charset="0"/>
              </a:rPr>
              <a:t>2 φορές την εβδομάδα επί 30 λεπτά</a:t>
            </a:r>
            <a:endParaRPr lang="en-US" sz="2400" dirty="0" smtClean="0">
              <a:solidFill>
                <a:srgbClr val="000000"/>
              </a:solidFill>
              <a:latin typeface="Calibri" charset="0"/>
            </a:endParaRPr>
          </a:p>
          <a:p>
            <a:pPr marL="361950" indent="-361950">
              <a:defRPr/>
            </a:pPr>
            <a:r>
              <a:rPr lang="el-GR" sz="2400" b="1" dirty="0" smtClean="0">
                <a:solidFill>
                  <a:srgbClr val="000000"/>
                </a:solidFill>
                <a:latin typeface="Calibri" charset="0"/>
              </a:rPr>
              <a:t>Παρεμβάσεις:</a:t>
            </a:r>
            <a:r>
              <a:rPr lang="el-GR" sz="2400" dirty="0" smtClean="0">
                <a:solidFill>
                  <a:srgbClr val="000000"/>
                </a:solidFill>
                <a:latin typeface="Calibri" charset="0"/>
              </a:rPr>
              <a:t> α) πίνακας αυτο-αξιολόγησης, β) εξωτερικοί ενισχυτές και γ) λεκτική επιβράβευση/ καθοδήγηση</a:t>
            </a:r>
          </a:p>
          <a:p>
            <a:pPr marL="361950" indent="-361950">
              <a:defRPr/>
            </a:pPr>
            <a:r>
              <a:rPr lang="el-GR" sz="2400" b="1" dirty="0" smtClean="0">
                <a:solidFill>
                  <a:srgbClr val="000000"/>
                </a:solidFill>
                <a:latin typeface="Calibri" charset="0"/>
              </a:rPr>
              <a:t>Αποτελέσματα: </a:t>
            </a:r>
            <a:r>
              <a:rPr lang="el-GR" sz="2400" dirty="0" smtClean="0">
                <a:solidFill>
                  <a:srgbClr val="000000"/>
                </a:solidFill>
                <a:latin typeface="Calibri" charset="0"/>
              </a:rPr>
              <a:t>αυξήθηκε η διανυόμενη απόσταση στο τρέξιμο και στο περπάτημα και μειώθηκε η εξωτερική ενίσχυση και η λεκτική επιβράβευση στη διάρκεια των δραστηριοτήτων</a:t>
            </a:r>
          </a:p>
          <a:p>
            <a:pPr marL="361950" indent="-361950">
              <a:defRPr/>
            </a:pPr>
            <a:r>
              <a:rPr lang="el-GR" sz="2400" b="1" dirty="0" smtClean="0">
                <a:solidFill>
                  <a:srgbClr val="000000"/>
                </a:solidFill>
                <a:latin typeface="Calibri" charset="0"/>
              </a:rPr>
              <a:t>Συμπέρασμα:</a:t>
            </a:r>
            <a:r>
              <a:rPr lang="el-GR" sz="2400" dirty="0" smtClean="0">
                <a:solidFill>
                  <a:srgbClr val="000000"/>
                </a:solidFill>
                <a:latin typeface="Calibri" charset="0"/>
              </a:rPr>
              <a:t> Μέθοδοι όπως ο πίνακας αυτοαξιολόγησης και οι εξωτερικοί ενισχυτές πιθανώς δημιουργουν κίνητρα συμμετοχής και αυξάνουν το χρόνο παραμονής σε δραστηριότητες  </a:t>
            </a:r>
            <a:endParaRPr lang="en-US" sz="2400" dirty="0" smtClean="0">
              <a:solidFill>
                <a:srgbClr val="000000"/>
              </a:solidFill>
              <a:latin typeface="Calibri" charset="0"/>
              <a:ea typeface="+mn-ea"/>
              <a:cs typeface="+mn-cs"/>
            </a:endParaRPr>
          </a:p>
          <a:p>
            <a:pPr marL="609600" indent="-609600" eaLnBrk="1" hangingPunct="1">
              <a:buFont typeface="Wingdings" charset="2"/>
              <a:buNone/>
              <a:defRPr/>
            </a:pPr>
            <a:endParaRPr lang="el-GR" sz="2400" dirty="0" smtClean="0">
              <a:solidFill>
                <a:srgbClr val="000000"/>
              </a:solidFill>
              <a:latin typeface="Calibri" charset="0"/>
              <a:ea typeface="+mn-ea"/>
              <a:cs typeface="+mn-cs"/>
            </a:endParaRPr>
          </a:p>
          <a:p>
            <a:pPr marL="609600" indent="-609600">
              <a:buNone/>
              <a:defRPr/>
            </a:pPr>
            <a:endParaRPr lang="en-US" sz="1600" b="1" dirty="0">
              <a:solidFill>
                <a:srgbClr val="000000"/>
              </a:solidFill>
              <a:latin typeface="Calibri" charset="0"/>
              <a:ea typeface="+mn-ea"/>
              <a:cs typeface="+mn-cs"/>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31</a:t>
            </a:fld>
            <a:endParaRPr lang="el-GR"/>
          </a:p>
        </p:txBody>
      </p:sp>
    </p:spTree>
    <p:extLst>
      <p:ext uri="{BB962C8B-B14F-4D97-AF65-F5344CB8AC3E}">
        <p14:creationId xmlns:p14="http://schemas.microsoft.com/office/powerpoint/2010/main" val="30961338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normAutofit fontScale="90000"/>
          </a:bodyPr>
          <a:lstStyle/>
          <a:p>
            <a:pPr>
              <a:defRPr/>
            </a:pPr>
            <a:r>
              <a:rPr lang="el-GR" sz="4000" b="1" dirty="0"/>
              <a:t>9. Έρευνες</a:t>
            </a:r>
            <a:r>
              <a:rPr lang="en-US" sz="4000" dirty="0" smtClean="0">
                <a:ea typeface="+mn-ea"/>
                <a:cs typeface="+mn-cs"/>
              </a:rPr>
              <a:t/>
            </a:r>
            <a:br>
              <a:rPr lang="en-US" sz="4000" dirty="0" smtClean="0">
                <a:ea typeface="+mn-ea"/>
                <a:cs typeface="+mn-cs"/>
              </a:rPr>
            </a:br>
            <a:r>
              <a:rPr lang="en-US" sz="2800" b="0" dirty="0" smtClean="0">
                <a:ea typeface="+mn-ea"/>
                <a:cs typeface="+mn-cs"/>
              </a:rPr>
              <a:t>(</a:t>
            </a:r>
            <a:r>
              <a:rPr lang="el-GR" sz="2800" b="0" dirty="0" smtClean="0">
                <a:ea typeface="+mn-ea"/>
                <a:cs typeface="+mn-cs"/>
              </a:rPr>
              <a:t>2 από 6)</a:t>
            </a:r>
            <a:r>
              <a:rPr lang="en-US" sz="2800" b="0" dirty="0" smtClean="0">
                <a:ea typeface="+mn-ea"/>
                <a:cs typeface="+mn-cs"/>
              </a:rPr>
              <a:t> </a:t>
            </a:r>
            <a:r>
              <a:rPr lang="el-GR" sz="2800" b="0" dirty="0" smtClean="0"/>
              <a:t> </a:t>
            </a:r>
            <a:endParaRPr lang="el-GR" sz="2800" b="0" dirty="0"/>
          </a:p>
        </p:txBody>
      </p:sp>
      <p:sp>
        <p:nvSpPr>
          <p:cNvPr id="83971" name="Rectangle 3"/>
          <p:cNvSpPr>
            <a:spLocks noGrp="1" noChangeArrowheads="1"/>
          </p:cNvSpPr>
          <p:nvPr>
            <p:ph idx="1"/>
          </p:nvPr>
        </p:nvSpPr>
        <p:spPr/>
        <p:txBody>
          <a:bodyPr>
            <a:normAutofit fontScale="92500" lnSpcReduction="10000"/>
          </a:bodyPr>
          <a:lstStyle/>
          <a:p>
            <a:pPr marL="361950" indent="-361950">
              <a:defRPr/>
            </a:pPr>
            <a:r>
              <a:rPr lang="el-GR" sz="2400" b="1" dirty="0" smtClean="0">
                <a:solidFill>
                  <a:srgbClr val="000000"/>
                </a:solidFill>
                <a:latin typeface="Calibri" charset="0"/>
              </a:rPr>
              <a:t>Ο </a:t>
            </a:r>
            <a:r>
              <a:rPr lang="en-US" sz="2400" b="1" dirty="0" smtClean="0">
                <a:solidFill>
                  <a:srgbClr val="000000"/>
                </a:solidFill>
                <a:latin typeface="Calibri" charset="0"/>
              </a:rPr>
              <a:t>Engel</a:t>
            </a:r>
            <a:r>
              <a:rPr lang="el-GR" sz="2400" b="1" dirty="0" smtClean="0">
                <a:solidFill>
                  <a:srgbClr val="000000"/>
                </a:solidFill>
                <a:latin typeface="Calibri" charset="0"/>
              </a:rPr>
              <a:t> (</a:t>
            </a:r>
            <a:r>
              <a:rPr lang="en-US" sz="2400" b="1" dirty="0" smtClean="0">
                <a:solidFill>
                  <a:srgbClr val="000000"/>
                </a:solidFill>
                <a:latin typeface="Calibri" charset="0"/>
              </a:rPr>
              <a:t>2011</a:t>
            </a:r>
            <a:r>
              <a:rPr lang="el-GR" sz="2400" b="1" dirty="0" smtClean="0">
                <a:solidFill>
                  <a:srgbClr val="000000"/>
                </a:solidFill>
                <a:latin typeface="Calibri" charset="0"/>
              </a:rPr>
              <a:t>) </a:t>
            </a:r>
            <a:r>
              <a:rPr lang="el-GR" sz="2400" dirty="0" smtClean="0">
                <a:solidFill>
                  <a:srgbClr val="000000"/>
                </a:solidFill>
                <a:latin typeface="Calibri" charset="0"/>
              </a:rPr>
              <a:t>κατέγραψε τη φυσική δραστηριότητα-Φ.Δ. σε παιδιά με διαταραχές στο φάσμα του αυτισμού.</a:t>
            </a:r>
          </a:p>
          <a:p>
            <a:pPr marL="361950" indent="-361950">
              <a:defRPr/>
            </a:pPr>
            <a:r>
              <a:rPr lang="el-GR" sz="2400" b="1" dirty="0" smtClean="0">
                <a:solidFill>
                  <a:srgbClr val="000000"/>
                </a:solidFill>
                <a:latin typeface="Calibri" charset="0"/>
              </a:rPr>
              <a:t>Αξιολογήθηκαν </a:t>
            </a:r>
            <a:r>
              <a:rPr lang="el-GR" sz="2400" dirty="0" smtClean="0">
                <a:solidFill>
                  <a:srgbClr val="000000"/>
                </a:solidFill>
                <a:latin typeface="Calibri" charset="0"/>
              </a:rPr>
              <a:t>οι απαντήσεις 23 γονέων αναφορικά με: α) τη συμμετοχή των παιδιών τους σε Φ.Δ. και β) τα αντιλαμβανόμενα εμπόδια και τις διευκολύνσεις συμμετοχής</a:t>
            </a:r>
          </a:p>
          <a:p>
            <a:pPr marL="361950" indent="-361950">
              <a:defRPr/>
            </a:pPr>
            <a:r>
              <a:rPr lang="el-GR" sz="2400" b="1" dirty="0" smtClean="0">
                <a:solidFill>
                  <a:srgbClr val="000000"/>
                </a:solidFill>
                <a:latin typeface="Calibri" charset="0"/>
              </a:rPr>
              <a:t>Αποτελέσματα: </a:t>
            </a:r>
            <a:r>
              <a:rPr lang="el-GR" sz="2400" dirty="0" smtClean="0">
                <a:solidFill>
                  <a:srgbClr val="000000"/>
                </a:solidFill>
                <a:latin typeface="Calibri" charset="0"/>
              </a:rPr>
              <a:t>τα παιδιά συμμετείχαν σε Φ.Δ. </a:t>
            </a:r>
          </a:p>
          <a:p>
            <a:pPr marL="361950" indent="-361950">
              <a:buNone/>
              <a:defRPr/>
            </a:pPr>
            <a:r>
              <a:rPr lang="el-GR" sz="2400" dirty="0" smtClean="0">
                <a:solidFill>
                  <a:srgbClr val="000000"/>
                </a:solidFill>
                <a:latin typeface="Calibri" charset="0"/>
              </a:rPr>
              <a:t>	4.4 ώρες/εβδομάδα και ακολουθούσαν τις προτεινόμενες οδηγίες για 6 ώρες συμμετοχής/ εβδομάδα</a:t>
            </a:r>
          </a:p>
          <a:p>
            <a:pPr marL="361950" indent="-361950">
              <a:defRPr/>
            </a:pPr>
            <a:r>
              <a:rPr lang="el-GR" sz="2400" dirty="0" smtClean="0">
                <a:solidFill>
                  <a:srgbClr val="000000"/>
                </a:solidFill>
                <a:latin typeface="Calibri" charset="0"/>
              </a:rPr>
              <a:t>Οι πιο συχνή Φ.Δ. ήταν το περπάτημα και το ποδήλατο</a:t>
            </a:r>
          </a:p>
          <a:p>
            <a:pPr marL="361950" indent="-361950">
              <a:defRPr/>
            </a:pPr>
            <a:r>
              <a:rPr lang="el-GR" sz="2400" dirty="0" smtClean="0">
                <a:solidFill>
                  <a:srgbClr val="000000"/>
                </a:solidFill>
                <a:latin typeface="Calibri" charset="0"/>
              </a:rPr>
              <a:t>Ως εμπόδια συμμετοχής αναφέρθηκαν οι δυσκολίες που προκύπτουν από τις συμπεριφορές και τις ιδιαίτερες ανάγκες των παιδιών, όπως φόβοι, κινητικά </a:t>
            </a:r>
            <a:r>
              <a:rPr lang="el-GR" sz="2400" dirty="0" err="1" smtClean="0">
                <a:solidFill>
                  <a:srgbClr val="000000"/>
                </a:solidFill>
                <a:latin typeface="Calibri" charset="0"/>
              </a:rPr>
              <a:t>ελλείματα</a:t>
            </a:r>
            <a:endParaRPr lang="el-GR" sz="2400" dirty="0" smtClean="0">
              <a:solidFill>
                <a:srgbClr val="000000"/>
              </a:solidFill>
              <a:latin typeface="Calibri" charset="0"/>
            </a:endParaRPr>
          </a:p>
          <a:p>
            <a:pPr marL="361950" indent="-361950">
              <a:defRPr/>
            </a:pPr>
            <a:r>
              <a:rPr lang="el-GR" sz="2400" dirty="0" smtClean="0">
                <a:solidFill>
                  <a:srgbClr val="000000"/>
                </a:solidFill>
                <a:latin typeface="Calibri" charset="0"/>
              </a:rPr>
              <a:t>Ως διευκολύνσεις συμμετοχής αναφέρθηκαν η ικανοποίηση και η ευχαρίστηση  </a:t>
            </a:r>
            <a:endParaRPr lang="en-US" sz="2400" dirty="0">
              <a:solidFill>
                <a:srgbClr val="000000"/>
              </a:solidFill>
              <a:latin typeface="Calibri" charset="0"/>
              <a:ea typeface="+mn-ea"/>
              <a:cs typeface="+mn-cs"/>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32</a:t>
            </a:fld>
            <a:endParaRPr lang="el-GR"/>
          </a:p>
        </p:txBody>
      </p:sp>
    </p:spTree>
    <p:extLst>
      <p:ext uri="{BB962C8B-B14F-4D97-AF65-F5344CB8AC3E}">
        <p14:creationId xmlns:p14="http://schemas.microsoft.com/office/powerpoint/2010/main" val="11155404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normAutofit fontScale="90000"/>
          </a:bodyPr>
          <a:lstStyle/>
          <a:p>
            <a:pPr>
              <a:defRPr/>
            </a:pPr>
            <a:r>
              <a:rPr lang="el-GR" sz="4000" b="1" dirty="0"/>
              <a:t>9. Έρευνες</a:t>
            </a:r>
            <a:r>
              <a:rPr lang="en-US" sz="4000" dirty="0" smtClean="0">
                <a:ea typeface="+mn-ea"/>
                <a:cs typeface="+mn-cs"/>
              </a:rPr>
              <a:t/>
            </a:r>
            <a:br>
              <a:rPr lang="en-US" sz="4000" dirty="0" smtClean="0">
                <a:ea typeface="+mn-ea"/>
                <a:cs typeface="+mn-cs"/>
              </a:rPr>
            </a:br>
            <a:r>
              <a:rPr lang="en-US" sz="2800" b="0" dirty="0" smtClean="0">
                <a:ea typeface="+mn-ea"/>
                <a:cs typeface="+mn-cs"/>
              </a:rPr>
              <a:t>(</a:t>
            </a:r>
            <a:r>
              <a:rPr lang="el-GR" sz="2800" b="0" dirty="0" smtClean="0">
                <a:ea typeface="+mn-ea"/>
                <a:cs typeface="+mn-cs"/>
              </a:rPr>
              <a:t>3 από 6)</a:t>
            </a:r>
            <a:r>
              <a:rPr lang="en-US" sz="2800" b="0" dirty="0" smtClean="0">
                <a:ea typeface="+mn-ea"/>
                <a:cs typeface="+mn-cs"/>
              </a:rPr>
              <a:t> </a:t>
            </a:r>
            <a:r>
              <a:rPr lang="el-GR" sz="2800" b="0" dirty="0" smtClean="0"/>
              <a:t> </a:t>
            </a:r>
            <a:endParaRPr lang="el-GR" sz="2800" b="0" dirty="0"/>
          </a:p>
        </p:txBody>
      </p:sp>
      <p:sp>
        <p:nvSpPr>
          <p:cNvPr id="83971" name="Rectangle 3"/>
          <p:cNvSpPr>
            <a:spLocks noGrp="1" noChangeArrowheads="1"/>
          </p:cNvSpPr>
          <p:nvPr>
            <p:ph idx="1"/>
          </p:nvPr>
        </p:nvSpPr>
        <p:spPr/>
        <p:txBody>
          <a:bodyPr>
            <a:normAutofit fontScale="92500" lnSpcReduction="10000"/>
          </a:bodyPr>
          <a:lstStyle/>
          <a:p>
            <a:pPr marL="361950" indent="-361950">
              <a:buSzPct val="90000"/>
              <a:buFont typeface="Arial" pitchFamily="34" charset="0"/>
              <a:buChar char="•"/>
              <a:defRPr/>
            </a:pPr>
            <a:r>
              <a:rPr lang="el-GR" sz="2400" b="1" dirty="0" smtClean="0">
                <a:solidFill>
                  <a:srgbClr val="000000"/>
                </a:solidFill>
                <a:latin typeface="Calibri" charset="0"/>
              </a:rPr>
              <a:t>Οι </a:t>
            </a:r>
            <a:r>
              <a:rPr lang="en-US" sz="2400" b="1" dirty="0" err="1" smtClean="0">
                <a:solidFill>
                  <a:srgbClr val="000000"/>
                </a:solidFill>
                <a:latin typeface="Calibri" charset="0"/>
              </a:rPr>
              <a:t>Yanardag</a:t>
            </a:r>
            <a:r>
              <a:rPr lang="en-US" sz="2400" b="1" dirty="0" smtClean="0">
                <a:solidFill>
                  <a:srgbClr val="000000"/>
                </a:solidFill>
                <a:latin typeface="Calibri" charset="0"/>
              </a:rPr>
              <a:t>, </a:t>
            </a:r>
            <a:r>
              <a:rPr lang="en-US" sz="2400" b="1" dirty="0" err="1" smtClean="0">
                <a:solidFill>
                  <a:srgbClr val="000000"/>
                </a:solidFill>
                <a:latin typeface="Calibri" charset="0"/>
              </a:rPr>
              <a:t>Yilmaz</a:t>
            </a:r>
            <a:r>
              <a:rPr lang="el-GR" sz="2400" b="1" dirty="0" smtClean="0">
                <a:solidFill>
                  <a:srgbClr val="000000"/>
                </a:solidFill>
                <a:latin typeface="Calibri" charset="0"/>
              </a:rPr>
              <a:t> και</a:t>
            </a:r>
            <a:r>
              <a:rPr lang="en-US" sz="2400" b="1" dirty="0" smtClean="0">
                <a:solidFill>
                  <a:srgbClr val="000000"/>
                </a:solidFill>
                <a:latin typeface="Calibri" charset="0"/>
              </a:rPr>
              <a:t> Aras</a:t>
            </a:r>
            <a:r>
              <a:rPr lang="el-GR" sz="2400" b="1" dirty="0" smtClean="0">
                <a:solidFill>
                  <a:srgbClr val="000000"/>
                </a:solidFill>
                <a:latin typeface="Calibri" charset="0"/>
              </a:rPr>
              <a:t> (</a:t>
            </a:r>
            <a:r>
              <a:rPr lang="en-US" sz="2400" b="1" dirty="0" smtClean="0">
                <a:solidFill>
                  <a:srgbClr val="000000"/>
                </a:solidFill>
                <a:latin typeface="Calibri" charset="0"/>
              </a:rPr>
              <a:t>2010</a:t>
            </a:r>
            <a:r>
              <a:rPr lang="el-GR" sz="2400" b="1" dirty="0" smtClean="0">
                <a:solidFill>
                  <a:srgbClr val="000000"/>
                </a:solidFill>
                <a:latin typeface="Calibri" charset="0"/>
              </a:rPr>
              <a:t>) </a:t>
            </a:r>
            <a:r>
              <a:rPr lang="el-GR" sz="2400" dirty="0" smtClean="0">
                <a:solidFill>
                  <a:srgbClr val="000000"/>
                </a:solidFill>
                <a:latin typeface="Calibri" charset="0"/>
              </a:rPr>
              <a:t>κατέγραψαν τις αθλητικές δραστηριότητες, εκπαιδευτικές παρεμβάσεις και μετρήσεις σε παιδιά με αυτισμό</a:t>
            </a:r>
          </a:p>
          <a:p>
            <a:pPr marL="361950" indent="-361950">
              <a:buSzPct val="90000"/>
              <a:defRPr/>
            </a:pPr>
            <a:r>
              <a:rPr lang="el-GR" sz="2400" b="1" dirty="0" smtClean="0">
                <a:solidFill>
                  <a:srgbClr val="000000"/>
                </a:solidFill>
                <a:latin typeface="Calibri" charset="0"/>
              </a:rPr>
              <a:t>Η βιβλιογραφική ανασκόπηση </a:t>
            </a:r>
            <a:r>
              <a:rPr lang="el-GR" sz="2400" dirty="0" smtClean="0">
                <a:solidFill>
                  <a:srgbClr val="000000"/>
                </a:solidFill>
                <a:latin typeface="Calibri" charset="0"/>
              </a:rPr>
              <a:t>έδειξε ότι η επιλογή τους  βασίζεται στα ενδιαφέροντα και στις ανάγκες των συμμετεχόντων</a:t>
            </a:r>
            <a:endParaRPr lang="en-US" sz="2400" dirty="0" smtClean="0">
              <a:solidFill>
                <a:srgbClr val="000000"/>
              </a:solidFill>
              <a:latin typeface="Calibri" charset="0"/>
            </a:endParaRPr>
          </a:p>
          <a:p>
            <a:pPr marL="361950" indent="-361950">
              <a:buSzPct val="90000"/>
              <a:defRPr/>
            </a:pPr>
            <a:r>
              <a:rPr lang="el-GR" sz="2400" dirty="0" smtClean="0">
                <a:solidFill>
                  <a:srgbClr val="000000"/>
                </a:solidFill>
                <a:latin typeface="Calibri" charset="0"/>
              </a:rPr>
              <a:t>Η εξάσκηση των θεμελιωδών κινητικών προτύπων, της ισορροπίας, της πλευρίωσης, της αδρής κινητικότητας και της καρδιοαναπνευστικής και μϋικής ενδυνάμωσης είναι κατάλληλη για </a:t>
            </a:r>
            <a:r>
              <a:rPr lang="el-GR" sz="2400" b="1" dirty="0" smtClean="0">
                <a:solidFill>
                  <a:srgbClr val="000000"/>
                </a:solidFill>
                <a:latin typeface="Calibri" charset="0"/>
              </a:rPr>
              <a:t>παιδιά προσχολικής και σχολικής ηλικίας</a:t>
            </a:r>
          </a:p>
          <a:p>
            <a:pPr marL="361950" indent="-361950">
              <a:buSzPct val="90000"/>
              <a:defRPr/>
            </a:pPr>
            <a:r>
              <a:rPr lang="el-GR" sz="2400" b="1" dirty="0" smtClean="0">
                <a:solidFill>
                  <a:srgbClr val="000000"/>
                </a:solidFill>
                <a:latin typeface="Calibri" charset="0"/>
              </a:rPr>
              <a:t>Τα προγράμματα για εφήβους και νέους </a:t>
            </a:r>
            <a:r>
              <a:rPr lang="el-GR" sz="2400" dirty="0" smtClean="0">
                <a:solidFill>
                  <a:srgbClr val="000000"/>
                </a:solidFill>
                <a:latin typeface="Calibri" charset="0"/>
              </a:rPr>
              <a:t>πρέπει να περιλαμβάνουν δραστηριότητες που σχετίζονται με επαγγελματικές και κοινωνικές δεξιότητες</a:t>
            </a:r>
          </a:p>
          <a:p>
            <a:pPr marL="361950" indent="-361950">
              <a:buSzPct val="90000"/>
              <a:defRPr/>
            </a:pPr>
            <a:r>
              <a:rPr lang="el-GR" sz="2400" dirty="0" smtClean="0">
                <a:solidFill>
                  <a:srgbClr val="000000"/>
                </a:solidFill>
                <a:latin typeface="Calibri" charset="0"/>
              </a:rPr>
              <a:t>Η </a:t>
            </a:r>
            <a:r>
              <a:rPr lang="el-GR" sz="2400" dirty="0" smtClean="0">
                <a:latin typeface="Calibri" charset="0"/>
              </a:rPr>
              <a:t>Εφαρμοσμένη Ανάλυση Συμπεριφοράς (ΑΒΑ) αποτελεί κατάλληλη εκπαιδευτική παρέμβαση</a:t>
            </a:r>
            <a:r>
              <a:rPr lang="el-GR" sz="2400" dirty="0" smtClean="0">
                <a:solidFill>
                  <a:srgbClr val="000000"/>
                </a:solidFill>
                <a:latin typeface="Calibri" charset="0"/>
              </a:rPr>
              <a:t>  </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33</a:t>
            </a:fld>
            <a:endParaRPr lang="el-GR"/>
          </a:p>
        </p:txBody>
      </p:sp>
    </p:spTree>
    <p:extLst>
      <p:ext uri="{BB962C8B-B14F-4D97-AF65-F5344CB8AC3E}">
        <p14:creationId xmlns:p14="http://schemas.microsoft.com/office/powerpoint/2010/main" val="12304648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normAutofit fontScale="90000"/>
          </a:bodyPr>
          <a:lstStyle/>
          <a:p>
            <a:pPr>
              <a:defRPr/>
            </a:pPr>
            <a:r>
              <a:rPr lang="el-GR" sz="4000" b="1" dirty="0"/>
              <a:t>9. Έρευνες</a:t>
            </a:r>
            <a:r>
              <a:rPr lang="en-US" sz="4000" dirty="0" smtClean="0">
                <a:ea typeface="+mn-ea"/>
                <a:cs typeface="+mn-cs"/>
              </a:rPr>
              <a:t/>
            </a:r>
            <a:br>
              <a:rPr lang="en-US" sz="4000" dirty="0" smtClean="0">
                <a:ea typeface="+mn-ea"/>
                <a:cs typeface="+mn-cs"/>
              </a:rPr>
            </a:br>
            <a:r>
              <a:rPr lang="en-US" sz="2800" b="0" dirty="0" smtClean="0">
                <a:ea typeface="+mn-ea"/>
                <a:cs typeface="+mn-cs"/>
              </a:rPr>
              <a:t>(</a:t>
            </a:r>
            <a:r>
              <a:rPr lang="el-GR" sz="2800" b="0" dirty="0" smtClean="0">
                <a:ea typeface="+mn-ea"/>
                <a:cs typeface="+mn-cs"/>
              </a:rPr>
              <a:t>4 από 6)</a:t>
            </a:r>
            <a:r>
              <a:rPr lang="en-US" sz="2800" b="0" dirty="0" smtClean="0">
                <a:ea typeface="+mn-ea"/>
                <a:cs typeface="+mn-cs"/>
              </a:rPr>
              <a:t> </a:t>
            </a:r>
            <a:r>
              <a:rPr lang="el-GR" sz="2800" b="0" dirty="0" smtClean="0"/>
              <a:t> </a:t>
            </a:r>
            <a:endParaRPr lang="el-GR" sz="2800" b="0" dirty="0"/>
          </a:p>
        </p:txBody>
      </p:sp>
      <p:sp>
        <p:nvSpPr>
          <p:cNvPr id="83971" name="Rectangle 3"/>
          <p:cNvSpPr>
            <a:spLocks noGrp="1" noChangeArrowheads="1"/>
          </p:cNvSpPr>
          <p:nvPr>
            <p:ph idx="1"/>
          </p:nvPr>
        </p:nvSpPr>
        <p:spPr/>
        <p:txBody>
          <a:bodyPr/>
          <a:lstStyle/>
          <a:p>
            <a:pPr marL="609600" indent="-609600" algn="ctr" eaLnBrk="1" hangingPunct="1">
              <a:buFont typeface="Wingdings" charset="2"/>
              <a:buNone/>
              <a:defRPr/>
            </a:pPr>
            <a:r>
              <a:rPr lang="en-US" sz="2400" dirty="0" err="1" smtClean="0">
                <a:solidFill>
                  <a:srgbClr val="000000"/>
                </a:solidFill>
                <a:latin typeface="Calibri" charset="0"/>
              </a:rPr>
              <a:t>Yanardag</a:t>
            </a:r>
            <a:r>
              <a:rPr lang="en-US" sz="2400" dirty="0" smtClean="0">
                <a:solidFill>
                  <a:srgbClr val="000000"/>
                </a:solidFill>
                <a:latin typeface="Calibri" charset="0"/>
              </a:rPr>
              <a:t>, </a:t>
            </a:r>
            <a:r>
              <a:rPr lang="en-US" sz="2400" dirty="0" err="1" smtClean="0">
                <a:solidFill>
                  <a:srgbClr val="000000"/>
                </a:solidFill>
                <a:latin typeface="Calibri" charset="0"/>
              </a:rPr>
              <a:t>Yilmaz</a:t>
            </a:r>
            <a:r>
              <a:rPr lang="en-US" sz="2400" dirty="0" smtClean="0">
                <a:solidFill>
                  <a:srgbClr val="000000"/>
                </a:solidFill>
                <a:latin typeface="Calibri" charset="0"/>
              </a:rPr>
              <a:t> &amp; Aras</a:t>
            </a:r>
            <a:r>
              <a:rPr lang="el-GR" sz="2400" dirty="0" smtClean="0">
                <a:solidFill>
                  <a:srgbClr val="000000"/>
                </a:solidFill>
                <a:latin typeface="Calibri" charset="0"/>
              </a:rPr>
              <a:t> (</a:t>
            </a:r>
            <a:r>
              <a:rPr lang="en-US" sz="2400" dirty="0" smtClean="0">
                <a:solidFill>
                  <a:srgbClr val="000000"/>
                </a:solidFill>
                <a:latin typeface="Calibri" charset="0"/>
                <a:ea typeface="+mn-ea"/>
                <a:cs typeface="+mn-cs"/>
              </a:rPr>
              <a:t>2010</a:t>
            </a:r>
            <a:r>
              <a:rPr lang="el-GR" sz="2400" dirty="0" smtClean="0">
                <a:solidFill>
                  <a:srgbClr val="000000"/>
                </a:solidFill>
                <a:latin typeface="Calibri" charset="0"/>
                <a:ea typeface="+mn-ea"/>
                <a:cs typeface="+mn-cs"/>
              </a:rPr>
              <a:t>) συνέχεια…</a:t>
            </a:r>
            <a:endParaRPr lang="en-US" sz="2400" dirty="0" smtClean="0">
              <a:solidFill>
                <a:srgbClr val="000000"/>
              </a:solidFill>
              <a:latin typeface="Calibri" charset="0"/>
              <a:ea typeface="+mn-ea"/>
              <a:cs typeface="+mn-cs"/>
            </a:endParaRPr>
          </a:p>
          <a:p>
            <a:pPr marL="609600" indent="-609600" eaLnBrk="1" hangingPunct="1">
              <a:buFont typeface="Wingdings" charset="2"/>
              <a:buNone/>
              <a:defRPr/>
            </a:pPr>
            <a:endParaRPr lang="en-US" sz="2400" dirty="0" smtClean="0">
              <a:solidFill>
                <a:srgbClr val="000000"/>
              </a:solidFill>
              <a:latin typeface="Calibri" charset="0"/>
            </a:endParaRPr>
          </a:p>
          <a:p>
            <a:pPr marL="609600" indent="-609600">
              <a:buSzPct val="90000"/>
              <a:defRPr/>
            </a:pPr>
            <a:r>
              <a:rPr lang="el-GR" sz="2400" dirty="0" smtClean="0">
                <a:solidFill>
                  <a:srgbClr val="000000"/>
                </a:solidFill>
                <a:latin typeface="Calibri" charset="0"/>
              </a:rPr>
              <a:t>Το μέγεθος και ο θόρυβος των αθλητικών χώρων, το αθλητικό υλικό, ο αριθμός των συμμετεχόντων, οι εκπαιδευτικές παρεμβάσεις και η διατήρηση της ρουτίνας αποτελούν σημαντικά θέματα για το σχεδιασμό και υλοποίηση αθλητικών προγραμμάτων</a:t>
            </a:r>
          </a:p>
          <a:p>
            <a:pPr marL="609600" indent="-609600">
              <a:buSzPct val="90000"/>
              <a:defRPr/>
            </a:pPr>
            <a:r>
              <a:rPr lang="el-GR" sz="2400" dirty="0" smtClean="0">
                <a:solidFill>
                  <a:srgbClr val="000000"/>
                </a:solidFill>
                <a:latin typeface="Calibri" charset="0"/>
              </a:rPr>
              <a:t>Τα προγράμματα πρέπει να προσχεδιάζονται με τη συνεργασία ατόμων που σχετίζονται με το παιδί, όπως γονείς, αδέρφια, δάσκαλοι και ειδικοί συναφών επαγγελμάτων και να πραγματοποιούνται σε οικείο φυσικό περιβάλλον  </a:t>
            </a:r>
            <a:endParaRPr lang="en-US" sz="2400" dirty="0">
              <a:solidFill>
                <a:srgbClr val="000000"/>
              </a:solidFill>
              <a:latin typeface="Calibri" charset="0"/>
              <a:ea typeface="+mn-ea"/>
              <a:cs typeface="+mn-cs"/>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34</a:t>
            </a:fld>
            <a:endParaRPr lang="el-GR"/>
          </a:p>
        </p:txBody>
      </p:sp>
    </p:spTree>
    <p:extLst>
      <p:ext uri="{BB962C8B-B14F-4D97-AF65-F5344CB8AC3E}">
        <p14:creationId xmlns:p14="http://schemas.microsoft.com/office/powerpoint/2010/main" val="40895603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normAutofit fontScale="90000"/>
          </a:bodyPr>
          <a:lstStyle/>
          <a:p>
            <a:pPr>
              <a:defRPr/>
            </a:pPr>
            <a:r>
              <a:rPr lang="el-GR" sz="4000" b="1" dirty="0"/>
              <a:t>9. Έρευνες</a:t>
            </a:r>
            <a:r>
              <a:rPr lang="en-US" sz="4000" dirty="0" smtClean="0">
                <a:ea typeface="+mn-ea"/>
                <a:cs typeface="+mn-cs"/>
              </a:rPr>
              <a:t/>
            </a:r>
            <a:br>
              <a:rPr lang="en-US" sz="4000" dirty="0" smtClean="0">
                <a:ea typeface="+mn-ea"/>
                <a:cs typeface="+mn-cs"/>
              </a:rPr>
            </a:br>
            <a:r>
              <a:rPr lang="en-US" sz="2800" b="0" dirty="0" smtClean="0">
                <a:ea typeface="+mn-ea"/>
                <a:cs typeface="+mn-cs"/>
              </a:rPr>
              <a:t>(</a:t>
            </a:r>
            <a:r>
              <a:rPr lang="el-GR" sz="2800" b="0" dirty="0" smtClean="0">
                <a:ea typeface="+mn-ea"/>
                <a:cs typeface="+mn-cs"/>
              </a:rPr>
              <a:t>5 από 6)</a:t>
            </a:r>
            <a:r>
              <a:rPr lang="en-US" sz="2800" b="0" dirty="0" smtClean="0">
                <a:ea typeface="+mn-ea"/>
                <a:cs typeface="+mn-cs"/>
              </a:rPr>
              <a:t> </a:t>
            </a:r>
            <a:r>
              <a:rPr lang="el-GR" sz="2800" b="0" dirty="0" smtClean="0"/>
              <a:t> </a:t>
            </a:r>
            <a:endParaRPr lang="el-GR" sz="2800" b="0" dirty="0"/>
          </a:p>
        </p:txBody>
      </p:sp>
      <p:sp>
        <p:nvSpPr>
          <p:cNvPr id="83971" name="Rectangle 3"/>
          <p:cNvSpPr>
            <a:spLocks noGrp="1" noChangeArrowheads="1"/>
          </p:cNvSpPr>
          <p:nvPr>
            <p:ph idx="1"/>
          </p:nvPr>
        </p:nvSpPr>
        <p:spPr/>
        <p:txBody>
          <a:bodyPr/>
          <a:lstStyle/>
          <a:p>
            <a:r>
              <a:rPr lang="el-GR" sz="2400" b="1" dirty="0" smtClean="0"/>
              <a:t>Ο </a:t>
            </a:r>
            <a:r>
              <a:rPr lang="en-US" sz="2400" b="1" dirty="0" smtClean="0"/>
              <a:t>Pan (2010) </a:t>
            </a:r>
            <a:r>
              <a:rPr lang="el-GR" sz="2400" dirty="0" smtClean="0"/>
              <a:t>μελέτησε την </a:t>
            </a:r>
            <a:r>
              <a:rPr lang="el-GR" sz="2400" dirty="0" smtClean="0">
                <a:solidFill>
                  <a:srgbClr val="000000"/>
                </a:solidFill>
              </a:rPr>
              <a:t>επίδραση παρεμβατικού προγράμματος κολύμβησης, διάρκειας 20 εβδομάδων, σε 16 παιδιά με αυτισμό, ηλικίας 6-9 ετών</a:t>
            </a:r>
          </a:p>
          <a:p>
            <a:r>
              <a:rPr lang="el-GR" sz="2400" b="1" dirty="0" smtClean="0">
                <a:solidFill>
                  <a:srgbClr val="000000"/>
                </a:solidFill>
              </a:rPr>
              <a:t>Αξιολογήθηκαν: </a:t>
            </a:r>
            <a:r>
              <a:rPr lang="el-GR" sz="2400" dirty="0" smtClean="0">
                <a:solidFill>
                  <a:srgbClr val="000000"/>
                </a:solidFill>
              </a:rPr>
              <a:t>οι κοινωνικές δεξιότητες (σχέσεις με συνομιλήκους</a:t>
            </a:r>
            <a:r>
              <a:rPr lang="en-US" sz="2400" dirty="0" smtClean="0">
                <a:solidFill>
                  <a:srgbClr val="000000"/>
                </a:solidFill>
              </a:rPr>
              <a:t>, </a:t>
            </a:r>
            <a:r>
              <a:rPr lang="el-GR" sz="2400" dirty="0" smtClean="0">
                <a:solidFill>
                  <a:srgbClr val="000000"/>
                </a:solidFill>
              </a:rPr>
              <a:t>αυτο-διαχείριση</a:t>
            </a:r>
            <a:r>
              <a:rPr lang="en-US" sz="2400" dirty="0" smtClean="0">
                <a:solidFill>
                  <a:srgbClr val="000000"/>
                </a:solidFill>
              </a:rPr>
              <a:t>) </a:t>
            </a:r>
            <a:r>
              <a:rPr lang="el-GR" sz="2400" dirty="0" smtClean="0">
                <a:solidFill>
                  <a:srgbClr val="000000"/>
                </a:solidFill>
              </a:rPr>
              <a:t>και αντικοινωνικές συμπεριφορές</a:t>
            </a:r>
            <a:r>
              <a:rPr lang="en-US" sz="2400" dirty="0" smtClean="0">
                <a:solidFill>
                  <a:srgbClr val="000000"/>
                </a:solidFill>
              </a:rPr>
              <a:t> (</a:t>
            </a:r>
            <a:r>
              <a:rPr lang="el-GR" sz="2400" dirty="0" smtClean="0">
                <a:solidFill>
                  <a:srgbClr val="000000"/>
                </a:solidFill>
              </a:rPr>
              <a:t>θυμός, επιθετικότητα, ανυπακοή)</a:t>
            </a:r>
          </a:p>
          <a:p>
            <a:r>
              <a:rPr lang="el-GR" sz="2400" b="1" dirty="0" smtClean="0">
                <a:solidFill>
                  <a:srgbClr val="000000"/>
                </a:solidFill>
              </a:rPr>
              <a:t>Αποτελέσματα: </a:t>
            </a:r>
            <a:r>
              <a:rPr lang="el-GR" sz="2400" dirty="0" smtClean="0">
                <a:solidFill>
                  <a:srgbClr val="000000"/>
                </a:solidFill>
              </a:rPr>
              <a:t>Βελτιώθηκαν οι κοινωνικές και κολυμβητικές δεξιότητες και στις 2 ομάδες</a:t>
            </a:r>
          </a:p>
          <a:p>
            <a:r>
              <a:rPr lang="el-GR" sz="2400" b="1" dirty="0" smtClean="0"/>
              <a:t>Συμπέρασμα:</a:t>
            </a:r>
            <a:r>
              <a:rPr lang="el-GR" sz="2400" dirty="0" smtClean="0"/>
              <a:t> τα προγράμματα κολύμβησης έχουν θετική επίδραση στην ανάπτυξη κοινωνικών δεξιοτήτων σε παιδιά με αυτισμό</a:t>
            </a:r>
            <a:endParaRPr lang="el-GR" sz="2400" dirty="0" smtClean="0">
              <a:solidFill>
                <a:srgbClr val="000000"/>
              </a:solidFill>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35</a:t>
            </a:fld>
            <a:endParaRPr lang="el-GR"/>
          </a:p>
        </p:txBody>
      </p:sp>
    </p:spTree>
    <p:extLst>
      <p:ext uri="{BB962C8B-B14F-4D97-AF65-F5344CB8AC3E}">
        <p14:creationId xmlns:p14="http://schemas.microsoft.com/office/powerpoint/2010/main" val="13234734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normAutofit fontScale="90000"/>
          </a:bodyPr>
          <a:lstStyle/>
          <a:p>
            <a:pPr>
              <a:defRPr/>
            </a:pPr>
            <a:r>
              <a:rPr lang="el-GR" sz="4000" b="1" dirty="0"/>
              <a:t>9. Έρευνες</a:t>
            </a:r>
            <a:r>
              <a:rPr lang="en-US" sz="4000" dirty="0" smtClean="0">
                <a:ea typeface="+mn-ea"/>
                <a:cs typeface="+mn-cs"/>
              </a:rPr>
              <a:t/>
            </a:r>
            <a:br>
              <a:rPr lang="en-US" sz="4000" dirty="0" smtClean="0">
                <a:ea typeface="+mn-ea"/>
                <a:cs typeface="+mn-cs"/>
              </a:rPr>
            </a:br>
            <a:r>
              <a:rPr lang="en-US" sz="2800" b="0" dirty="0" smtClean="0">
                <a:ea typeface="+mn-ea"/>
                <a:cs typeface="+mn-cs"/>
              </a:rPr>
              <a:t>(</a:t>
            </a:r>
            <a:r>
              <a:rPr lang="el-GR" sz="2800" b="0" dirty="0" smtClean="0">
                <a:ea typeface="+mn-ea"/>
                <a:cs typeface="+mn-cs"/>
              </a:rPr>
              <a:t>6 από 6)</a:t>
            </a:r>
            <a:r>
              <a:rPr lang="en-US" sz="2800" b="0" dirty="0" smtClean="0">
                <a:ea typeface="+mn-ea"/>
                <a:cs typeface="+mn-cs"/>
              </a:rPr>
              <a:t> </a:t>
            </a:r>
            <a:r>
              <a:rPr lang="el-GR" sz="2800" b="0" dirty="0" smtClean="0"/>
              <a:t> </a:t>
            </a:r>
            <a:endParaRPr lang="el-GR" sz="2800" b="0" dirty="0"/>
          </a:p>
        </p:txBody>
      </p:sp>
      <p:sp>
        <p:nvSpPr>
          <p:cNvPr id="83971" name="Rectangle 3"/>
          <p:cNvSpPr>
            <a:spLocks noGrp="1" noChangeArrowheads="1"/>
          </p:cNvSpPr>
          <p:nvPr>
            <p:ph idx="1"/>
          </p:nvPr>
        </p:nvSpPr>
        <p:spPr/>
        <p:txBody>
          <a:bodyPr>
            <a:normAutofit fontScale="92500" lnSpcReduction="10000"/>
          </a:bodyPr>
          <a:lstStyle/>
          <a:p>
            <a:r>
              <a:rPr lang="el-GR" sz="2200" b="1" dirty="0" smtClean="0"/>
              <a:t>Οι </a:t>
            </a:r>
            <a:r>
              <a:rPr lang="en-US" sz="2200" b="1" dirty="0" err="1" smtClean="0"/>
              <a:t>Obrusnikova</a:t>
            </a:r>
            <a:r>
              <a:rPr lang="en-US" sz="2200" b="1" dirty="0" smtClean="0"/>
              <a:t> </a:t>
            </a:r>
            <a:r>
              <a:rPr lang="el-GR" sz="2200" b="1" dirty="0" smtClean="0"/>
              <a:t>και</a:t>
            </a:r>
            <a:r>
              <a:rPr lang="en-US" sz="2200" b="1" dirty="0" smtClean="0"/>
              <a:t> </a:t>
            </a:r>
            <a:r>
              <a:rPr lang="en-US" sz="2200" b="1" dirty="0" err="1" smtClean="0"/>
              <a:t>Miccinello</a:t>
            </a:r>
            <a:r>
              <a:rPr lang="el-GR" sz="2200" b="1" dirty="0" smtClean="0"/>
              <a:t> (</a:t>
            </a:r>
            <a:r>
              <a:rPr lang="en-US" sz="2200" b="1" dirty="0" smtClean="0"/>
              <a:t>2012</a:t>
            </a:r>
            <a:r>
              <a:rPr lang="el-GR" sz="2200" b="1" dirty="0" smtClean="0"/>
              <a:t>) </a:t>
            </a:r>
            <a:r>
              <a:rPr lang="el-GR" sz="2200" dirty="0" smtClean="0"/>
              <a:t>μελέτησαν τις αντιλήψεις των γονέων για τη φυσική δραστηριότητα και τους παράγοντες που επηρεάζουν τη συμμετοχή των παιδιών με αυτισμό σε αθλητικά προγράμματα μετά το σχολείο</a:t>
            </a:r>
          </a:p>
          <a:p>
            <a:r>
              <a:rPr lang="el-GR" sz="2200" dirty="0" smtClean="0"/>
              <a:t>Συνεντεύξεις από 103 γονείς για: α) τα πλεονεκτήματα, β) τα μειονεκτήματα, γ) τις διευκολύνσεις και δ) τα εμπόδια συμμετοχής</a:t>
            </a:r>
          </a:p>
          <a:p>
            <a:r>
              <a:rPr lang="el-GR" sz="2200" b="1" dirty="0" smtClean="0"/>
              <a:t>Πλεονεκτήματα θεωρήθηκαν </a:t>
            </a:r>
            <a:r>
              <a:rPr lang="el-GR" sz="2200" dirty="0" smtClean="0"/>
              <a:t>τα σωματικά, ψυχολογικά και γνωστικά οφέλη της άσκησης</a:t>
            </a:r>
          </a:p>
          <a:p>
            <a:r>
              <a:rPr lang="el-GR" sz="2200" b="1" dirty="0" smtClean="0"/>
              <a:t>Μειονεκτήματα θεωρήθηκαν </a:t>
            </a:r>
            <a:r>
              <a:rPr lang="el-GR" sz="2200" dirty="0" smtClean="0"/>
              <a:t>οι ψυχοκοινωνικοί παράγοντες όπως οι αρνητικές αντιδράσεις και το πείραγμα, η έλλειψη ευχαρίστησης, η χαμηλή αυτο-εκτίμηση, αλλά και σωματικοί παράγοντες όπως η κόπωση</a:t>
            </a:r>
          </a:p>
          <a:p>
            <a:r>
              <a:rPr lang="el-GR" sz="2200" b="1" dirty="0" smtClean="0"/>
              <a:t>Διευκολύνσεις</a:t>
            </a:r>
            <a:r>
              <a:rPr lang="en-US" sz="2200" b="1" dirty="0" smtClean="0"/>
              <a:t> </a:t>
            </a:r>
            <a:r>
              <a:rPr lang="el-GR" sz="2200" b="1" dirty="0" smtClean="0"/>
              <a:t>θεωρήθηκαν </a:t>
            </a:r>
            <a:r>
              <a:rPr lang="el-GR" sz="2200" dirty="0" smtClean="0"/>
              <a:t>οι προσωπικοί λόγοι όπως η ευχαρίστηση, επίτευξη κατορθωμάτων, εκμάθηση στρατηγικών επίλυσης καταστάσεων. </a:t>
            </a:r>
          </a:p>
          <a:p>
            <a:r>
              <a:rPr lang="el-GR" sz="2200" b="1" dirty="0" smtClean="0"/>
              <a:t>Ως εμπόδια αναφέρθηκαν </a:t>
            </a:r>
            <a:r>
              <a:rPr lang="el-GR" sz="2200" dirty="0" smtClean="0"/>
              <a:t>οι προσωπικοί λόγοι όπως η έλλειψη χρόνου και κινήτρων, η συνήθεια των καθιστικών δραστηριοτήτων, η έλλειψη κοινωνικών και επικοινωνιακών ικανοτήτων κ.α   </a:t>
            </a:r>
          </a:p>
          <a:p>
            <a:pPr>
              <a:buNone/>
            </a:pPr>
            <a:endParaRPr lang="en-US" sz="2200" dirty="0" smtClean="0"/>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36</a:t>
            </a:fld>
            <a:endParaRPr lang="el-GR"/>
          </a:p>
        </p:txBody>
      </p:sp>
    </p:spTree>
    <p:extLst>
      <p:ext uri="{BB962C8B-B14F-4D97-AF65-F5344CB8AC3E}">
        <p14:creationId xmlns:p14="http://schemas.microsoft.com/office/powerpoint/2010/main" val="20050274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10. Σύνδεσμοι</a:t>
            </a:r>
            <a:endParaRPr lang="en-US" sz="3600" dirty="0"/>
          </a:p>
        </p:txBody>
      </p:sp>
      <p:sp>
        <p:nvSpPr>
          <p:cNvPr id="3" name="Content Placeholder 2"/>
          <p:cNvSpPr>
            <a:spLocks noGrp="1"/>
          </p:cNvSpPr>
          <p:nvPr>
            <p:ph idx="1"/>
          </p:nvPr>
        </p:nvSpPr>
        <p:spPr>
          <a:xfrm>
            <a:off x="457200" y="1268760"/>
            <a:ext cx="5554960" cy="4907592"/>
          </a:xfrm>
        </p:spPr>
        <p:txBody>
          <a:bodyPr/>
          <a:lstStyle/>
          <a:p>
            <a:r>
              <a:rPr lang="en-US" sz="2400" dirty="0" smtClean="0">
                <a:hlinkClick r:id="rId3"/>
              </a:rPr>
              <a:t>Autism Asperger Hellas</a:t>
            </a:r>
            <a:endParaRPr lang="en-US" sz="2400" dirty="0" smtClean="0"/>
          </a:p>
          <a:p>
            <a:r>
              <a:rPr lang="el-GR" sz="2400" dirty="0" smtClean="0">
                <a:hlinkClick r:id="rId4"/>
              </a:rPr>
              <a:t>Σύλλογος Ελλήνων Ενηλίκων Αυτιστικών </a:t>
            </a:r>
            <a:r>
              <a:rPr lang="en-US" sz="2400" dirty="0" smtClean="0">
                <a:hlinkClick r:id="rId4"/>
              </a:rPr>
              <a:t>Asperger</a:t>
            </a:r>
            <a:endParaRPr lang="en-US" sz="2400" dirty="0" smtClean="0"/>
          </a:p>
          <a:p>
            <a:r>
              <a:rPr lang="el-GR" sz="2400" dirty="0" smtClean="0">
                <a:hlinkClick r:id="rId5"/>
              </a:rPr>
              <a:t>Σύνδεσμος για άτομα με αυτισμό Κύπρου</a:t>
            </a:r>
            <a:endParaRPr lang="en-US" sz="2400" dirty="0" smtClean="0"/>
          </a:p>
          <a:p>
            <a:r>
              <a:rPr lang="en-US" sz="2400" dirty="0" smtClean="0">
                <a:hlinkClick r:id="rId6"/>
              </a:rPr>
              <a:t>Autism Speaks</a:t>
            </a:r>
            <a:endParaRPr lang="en-US" sz="2400" dirty="0" smtClean="0"/>
          </a:p>
          <a:p>
            <a:r>
              <a:rPr lang="en-US" sz="2400" dirty="0" smtClean="0">
                <a:hlinkClick r:id="rId7"/>
              </a:rPr>
              <a:t>autism.about.com</a:t>
            </a:r>
            <a:endParaRPr lang="el-GR" sz="2400" dirty="0" smtClean="0"/>
          </a:p>
          <a:p>
            <a:r>
              <a:rPr lang="en-US" sz="2400" dirty="0" smtClean="0">
                <a:hlinkClick r:id="rId8"/>
              </a:rPr>
              <a:t>Autism Europe</a:t>
            </a:r>
            <a:endParaRPr lang="en-US" sz="2400" dirty="0" smtClean="0"/>
          </a:p>
          <a:p>
            <a:r>
              <a:rPr lang="en-US" sz="2400" dirty="0" smtClean="0">
                <a:hlinkClick r:id="rId9"/>
              </a:rPr>
              <a:t>World Autism </a:t>
            </a:r>
            <a:r>
              <a:rPr lang="en-US" sz="2400" dirty="0" err="1" smtClean="0">
                <a:hlinkClick r:id="rId9"/>
              </a:rPr>
              <a:t>Organisation</a:t>
            </a:r>
            <a:endParaRPr lang="en-US" sz="2400" dirty="0"/>
          </a:p>
        </p:txBody>
      </p:sp>
      <p:pic>
        <p:nvPicPr>
          <p:cNvPr id="102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68144" y="1412776"/>
            <a:ext cx="3030152" cy="3030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88366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4000" dirty="0" smtClean="0"/>
              <a:t>11. Προτεινόμενη Βιβλιογραφία </a:t>
            </a:r>
            <a:r>
              <a:rPr lang="el-GR" sz="3100" b="0" dirty="0" smtClean="0"/>
              <a:t>(1 από 4)</a:t>
            </a:r>
            <a:endParaRPr lang="en-US" sz="3100" b="0" dirty="0"/>
          </a:p>
        </p:txBody>
      </p:sp>
      <p:sp>
        <p:nvSpPr>
          <p:cNvPr id="3" name="Content Placeholder 2"/>
          <p:cNvSpPr>
            <a:spLocks noGrp="1"/>
          </p:cNvSpPr>
          <p:nvPr>
            <p:ph idx="1"/>
          </p:nvPr>
        </p:nvSpPr>
        <p:spPr>
          <a:xfrm>
            <a:off x="457200" y="1268760"/>
            <a:ext cx="8435280" cy="5328592"/>
          </a:xfrm>
        </p:spPr>
        <p:txBody>
          <a:bodyPr>
            <a:noAutofit/>
          </a:bodyPr>
          <a:lstStyle/>
          <a:p>
            <a:pPr>
              <a:spcBef>
                <a:spcPts val="200"/>
              </a:spcBef>
            </a:pPr>
            <a:r>
              <a:rPr lang="en-US" sz="2000" dirty="0" smtClean="0"/>
              <a:t>American Psychiatric Association</a:t>
            </a:r>
            <a:r>
              <a:rPr lang="el-GR" sz="2000" dirty="0" smtClean="0"/>
              <a:t> (2000)</a:t>
            </a:r>
            <a:r>
              <a:rPr lang="en-US" sz="2000" dirty="0" smtClean="0">
                <a:solidFill>
                  <a:srgbClr val="000000"/>
                </a:solidFill>
              </a:rPr>
              <a:t>. Diagnostic and statistical manual of mental disorders: DSM-IV. </a:t>
            </a:r>
            <a:r>
              <a:rPr lang="en-US" sz="2000" dirty="0" smtClean="0"/>
              <a:t>4</a:t>
            </a:r>
            <a:r>
              <a:rPr lang="en-US" sz="2000" baseline="30000" dirty="0" smtClean="0"/>
              <a:t>th</a:t>
            </a:r>
            <a:r>
              <a:rPr lang="en-US" sz="2000" dirty="0" smtClean="0"/>
              <a:t> ed. Washington, DC: American Psychiatric Association</a:t>
            </a:r>
            <a:r>
              <a:rPr lang="el-GR" sz="2000" dirty="0" smtClean="0"/>
              <a:t>.</a:t>
            </a:r>
            <a:r>
              <a:rPr lang="en-US" sz="2000" dirty="0" smtClean="0"/>
              <a:t> </a:t>
            </a:r>
          </a:p>
          <a:p>
            <a:pPr>
              <a:spcBef>
                <a:spcPts val="200"/>
              </a:spcBef>
            </a:pPr>
            <a:r>
              <a:rPr lang="en-US" sz="2000" dirty="0" smtClean="0"/>
              <a:t>Baird, G., Cass, H., &amp; </a:t>
            </a:r>
            <a:r>
              <a:rPr lang="en-US" sz="2000" dirty="0" err="1" smtClean="0"/>
              <a:t>Slonims</a:t>
            </a:r>
            <a:r>
              <a:rPr lang="en-US" sz="2000" dirty="0" smtClean="0"/>
              <a:t>, V. (2003). Diagnosis of autism. </a:t>
            </a:r>
            <a:r>
              <a:rPr lang="en-US" sz="2000" i="1" dirty="0" smtClean="0"/>
              <a:t>BMJ; </a:t>
            </a:r>
            <a:r>
              <a:rPr lang="en-US" sz="2000" dirty="0" smtClean="0"/>
              <a:t>327(7413):488–93.</a:t>
            </a:r>
            <a:r>
              <a:rPr lang="el-GR" sz="2000" dirty="0" smtClean="0"/>
              <a:t>  </a:t>
            </a:r>
            <a:endParaRPr lang="en-US" sz="2000" dirty="0" smtClean="0"/>
          </a:p>
          <a:p>
            <a:pPr>
              <a:spcBef>
                <a:spcPts val="200"/>
              </a:spcBef>
            </a:pPr>
            <a:r>
              <a:rPr lang="en-US" sz="2000" dirty="0" err="1" smtClean="0"/>
              <a:t>Buxbaum</a:t>
            </a:r>
            <a:r>
              <a:rPr lang="en-US" sz="2000" dirty="0" smtClean="0"/>
              <a:t>, J.D. (2009). Multiple rare variants in the etiology of autism spectrum disorders. </a:t>
            </a:r>
            <a:r>
              <a:rPr lang="en-US" sz="2000" i="1" dirty="0" smtClean="0"/>
              <a:t>Dialogues </a:t>
            </a:r>
            <a:r>
              <a:rPr lang="en-US" sz="2000" i="1" dirty="0" err="1" smtClean="0"/>
              <a:t>Clin</a:t>
            </a:r>
            <a:r>
              <a:rPr lang="en-US" sz="2000" i="1" dirty="0" smtClean="0"/>
              <a:t> </a:t>
            </a:r>
            <a:r>
              <a:rPr lang="en-US" sz="2000" i="1" dirty="0" err="1" smtClean="0"/>
              <a:t>Neurosci</a:t>
            </a:r>
            <a:r>
              <a:rPr lang="en-US" sz="2000" i="1" dirty="0" smtClean="0"/>
              <a:t> </a:t>
            </a:r>
            <a:r>
              <a:rPr lang="en-US" sz="2000" dirty="0" smtClean="0"/>
              <a:t>; 11(1):35–43. </a:t>
            </a:r>
            <a:endParaRPr lang="el-GR" sz="2000" dirty="0" smtClean="0"/>
          </a:p>
          <a:p>
            <a:pPr>
              <a:spcBef>
                <a:spcPts val="200"/>
              </a:spcBef>
            </a:pPr>
            <a:r>
              <a:rPr lang="en-US" sz="2000" dirty="0" err="1" smtClean="0"/>
              <a:t>Crollick</a:t>
            </a:r>
            <a:r>
              <a:rPr lang="en-US" sz="2000" dirty="0" smtClean="0"/>
              <a:t>, </a:t>
            </a:r>
            <a:r>
              <a:rPr lang="el-GR" sz="2000" dirty="0" smtClean="0"/>
              <a:t>J</a:t>
            </a:r>
            <a:r>
              <a:rPr lang="en-US" sz="2000" dirty="0" smtClean="0"/>
              <a:t>.</a:t>
            </a:r>
            <a:r>
              <a:rPr lang="el-GR" sz="2000" dirty="0" smtClean="0"/>
              <a:t>L.</a:t>
            </a:r>
            <a:r>
              <a:rPr lang="en-US" sz="2000" dirty="0" smtClean="0"/>
              <a:t>,</a:t>
            </a:r>
            <a:r>
              <a:rPr lang="el-GR" sz="2000" dirty="0" smtClean="0"/>
              <a:t> Mancil,</a:t>
            </a:r>
            <a:r>
              <a:rPr lang="en-US" sz="2000" dirty="0" smtClean="0"/>
              <a:t> G.R. &amp;</a:t>
            </a:r>
            <a:r>
              <a:rPr lang="el-GR" sz="2000" dirty="0" smtClean="0"/>
              <a:t> Stopka, </a:t>
            </a:r>
            <a:r>
              <a:rPr lang="en-US" sz="2000" dirty="0" smtClean="0"/>
              <a:t>C. (</a:t>
            </a:r>
            <a:r>
              <a:rPr lang="el-GR" sz="2000" dirty="0" smtClean="0"/>
              <a:t>2006</a:t>
            </a:r>
            <a:r>
              <a:rPr lang="en-US" sz="2000" dirty="0" smtClean="0"/>
              <a:t>)</a:t>
            </a:r>
            <a:r>
              <a:rPr lang="el-GR" sz="2000" dirty="0" smtClean="0"/>
              <a:t>. Physical </a:t>
            </a:r>
            <a:r>
              <a:rPr lang="en-US" sz="2000" dirty="0" smtClean="0"/>
              <a:t>a</a:t>
            </a:r>
            <a:r>
              <a:rPr lang="el-GR" sz="2000" dirty="0" smtClean="0"/>
              <a:t>ctivity for </a:t>
            </a:r>
            <a:r>
              <a:rPr lang="en-US" sz="2000" dirty="0" err="1" smtClean="0"/>
              <a:t>c</a:t>
            </a:r>
            <a:r>
              <a:rPr lang="el-GR" sz="2000" dirty="0" smtClean="0"/>
              <a:t>hildren </a:t>
            </a:r>
            <a:r>
              <a:rPr lang="en-US" sz="2000" dirty="0" err="1" smtClean="0"/>
              <a:t>w</a:t>
            </a:r>
            <a:r>
              <a:rPr lang="el-GR" sz="2000" dirty="0" smtClean="0"/>
              <a:t>ith </a:t>
            </a:r>
            <a:r>
              <a:rPr lang="en-US" sz="2000" dirty="0" smtClean="0"/>
              <a:t>a</a:t>
            </a:r>
            <a:r>
              <a:rPr lang="el-GR" sz="2000" dirty="0" smtClean="0"/>
              <a:t>utism </a:t>
            </a:r>
            <a:r>
              <a:rPr lang="en-US" sz="2000" dirty="0" err="1" smtClean="0"/>
              <a:t>s</a:t>
            </a:r>
            <a:r>
              <a:rPr lang="el-GR" sz="2000" dirty="0" smtClean="0"/>
              <a:t>pectrum </a:t>
            </a:r>
            <a:r>
              <a:rPr lang="en-US" sz="2000" dirty="0" smtClean="0"/>
              <a:t>d</a:t>
            </a:r>
            <a:r>
              <a:rPr lang="el-GR" sz="2000" dirty="0" smtClean="0"/>
              <a:t>isorder</a:t>
            </a:r>
            <a:r>
              <a:rPr lang="en-US" sz="2000" dirty="0" smtClean="0"/>
              <a:t>.</a:t>
            </a:r>
            <a:r>
              <a:rPr lang="el-GR" sz="2000" dirty="0" smtClean="0"/>
              <a:t> </a:t>
            </a:r>
            <a:r>
              <a:rPr lang="en-US" sz="2000" i="1" dirty="0" smtClean="0"/>
              <a:t>Teaching elementary Physical education</a:t>
            </a:r>
            <a:r>
              <a:rPr lang="en-US" sz="2000" dirty="0" smtClean="0"/>
              <a:t>. www. </a:t>
            </a:r>
            <a:r>
              <a:rPr lang="en-US" sz="2000" dirty="0" err="1" smtClean="0"/>
              <a:t>journals.humankinetics.com</a:t>
            </a:r>
            <a:endParaRPr lang="en-US" sz="2000" dirty="0" smtClean="0"/>
          </a:p>
          <a:p>
            <a:pPr>
              <a:spcBef>
                <a:spcPts val="200"/>
              </a:spcBef>
            </a:pPr>
            <a:r>
              <a:rPr lang="en-US" sz="2000" dirty="0" smtClean="0"/>
              <a:t>Dawson, G. &amp; </a:t>
            </a:r>
            <a:r>
              <a:rPr lang="en-US" sz="2000" dirty="0" err="1" smtClean="0"/>
              <a:t>Rosanoff</a:t>
            </a:r>
            <a:r>
              <a:rPr lang="en-US" sz="2000" dirty="0" smtClean="0"/>
              <a:t>, M. (2009). Sports, exercise, and the benefits of physical activity for individuals with autism; 30-33; www. </a:t>
            </a:r>
            <a:r>
              <a:rPr lang="en-US" sz="2000" dirty="0" err="1" smtClean="0"/>
              <a:t>autismspeaks.org</a:t>
            </a:r>
            <a:r>
              <a:rPr lang="en-US" sz="2000" dirty="0" smtClean="0"/>
              <a:t> </a:t>
            </a:r>
          </a:p>
          <a:p>
            <a:pPr>
              <a:spcBef>
                <a:spcPts val="200"/>
              </a:spcBef>
            </a:pPr>
            <a:r>
              <a:rPr lang="en-US" sz="2000" dirty="0" smtClean="0">
                <a:solidFill>
                  <a:srgbClr val="000000"/>
                </a:solidFill>
              </a:rPr>
              <a:t>Engel, A. (2011). Physical activity participation in children with autism spectrum disorders: an exploratory study. Master thesis. https://</a:t>
            </a:r>
            <a:r>
              <a:rPr lang="en-US" sz="2000" dirty="0" err="1" smtClean="0">
                <a:solidFill>
                  <a:srgbClr val="000000"/>
                </a:solidFill>
              </a:rPr>
              <a:t>tspace.library.utoronto.ca</a:t>
            </a:r>
            <a:endParaRPr lang="el-GR" sz="2000" dirty="0" smtClean="0"/>
          </a:p>
          <a:p>
            <a:pPr>
              <a:spcBef>
                <a:spcPts val="200"/>
              </a:spcBef>
            </a:pPr>
            <a:r>
              <a:rPr lang="en-US" sz="2000" dirty="0" smtClean="0"/>
              <a:t>Gerber, J.S., &amp; </a:t>
            </a:r>
            <a:r>
              <a:rPr lang="en-US" sz="2000" dirty="0" err="1" smtClean="0"/>
              <a:t>Offit</a:t>
            </a:r>
            <a:r>
              <a:rPr lang="en-US" sz="2000" dirty="0" smtClean="0"/>
              <a:t>, P.A. (2009). Vaccines and autism: a tale of shifting hypotheses. </a:t>
            </a:r>
            <a:r>
              <a:rPr lang="en-US" sz="2000" i="1" dirty="0" err="1" smtClean="0"/>
              <a:t>Clin</a:t>
            </a:r>
            <a:r>
              <a:rPr lang="en-US" sz="2000" i="1" dirty="0" smtClean="0"/>
              <a:t> Infect Dis</a:t>
            </a:r>
            <a:r>
              <a:rPr lang="en-US" sz="2000" dirty="0" smtClean="0"/>
              <a:t>. 48(4):456–61. </a:t>
            </a:r>
            <a:endParaRPr lang="el-GR" sz="2000" dirty="0" smtClean="0"/>
          </a:p>
        </p:txBody>
      </p:sp>
    </p:spTree>
    <p:extLst>
      <p:ext uri="{BB962C8B-B14F-4D97-AF65-F5344CB8AC3E}">
        <p14:creationId xmlns:p14="http://schemas.microsoft.com/office/powerpoint/2010/main" val="8521662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l-GR" sz="4000" b="1" dirty="0" smtClean="0"/>
              <a:t>1. Τι είναι ο Αυτισμός</a:t>
            </a:r>
            <a:r>
              <a:rPr lang="en-US" sz="4000" b="1" dirty="0" smtClean="0"/>
              <a:t>; </a:t>
            </a:r>
            <a:r>
              <a:rPr lang="el-GR" sz="2800" b="0" dirty="0" smtClean="0"/>
              <a:t>(1 από 3)</a:t>
            </a:r>
            <a:endParaRPr lang="en-US" sz="2800" b="0" dirty="0"/>
          </a:p>
        </p:txBody>
      </p:sp>
      <p:sp>
        <p:nvSpPr>
          <p:cNvPr id="3" name="Content Placeholder 2"/>
          <p:cNvSpPr>
            <a:spLocks noGrp="1"/>
          </p:cNvSpPr>
          <p:nvPr>
            <p:ph idx="1"/>
          </p:nvPr>
        </p:nvSpPr>
        <p:spPr>
          <a:xfrm>
            <a:off x="4067944" y="1135792"/>
            <a:ext cx="4618856" cy="5040560"/>
          </a:xfrm>
        </p:spPr>
        <p:txBody>
          <a:bodyPr/>
          <a:lstStyle/>
          <a:p>
            <a:r>
              <a:rPr lang="el-GR" sz="2400" b="1" dirty="0" smtClean="0">
                <a:latin typeface="Calibri" charset="0"/>
                <a:ea typeface="+mn-ea"/>
                <a:cs typeface="+mn-cs"/>
              </a:rPr>
              <a:t>O αυτισμός προέρχεται από την</a:t>
            </a:r>
            <a:r>
              <a:rPr lang="en-US" sz="2400" b="1" dirty="0" smtClean="0">
                <a:latin typeface="Calibri" charset="0"/>
                <a:ea typeface="+mn-ea"/>
                <a:cs typeface="+mn-cs"/>
              </a:rPr>
              <a:t> </a:t>
            </a:r>
            <a:r>
              <a:rPr lang="el-GR" sz="2400" b="1" dirty="0" smtClean="0">
                <a:latin typeface="Calibri" charset="0"/>
                <a:ea typeface="+mn-ea"/>
                <a:cs typeface="+mn-cs"/>
              </a:rPr>
              <a:t>λέξη εαυτός και </a:t>
            </a:r>
            <a:r>
              <a:rPr lang="el-GR" sz="2400" b="1" dirty="0" smtClean="0">
                <a:latin typeface="Calibri" charset="0"/>
              </a:rPr>
              <a:t>υποδηλώνει την απομόνωση ενός ατόμου στον </a:t>
            </a:r>
            <a:r>
              <a:rPr lang="el-GR" sz="2400" b="1" dirty="0" smtClean="0">
                <a:latin typeface="Calibri" charset="0"/>
                <a:ea typeface="+mn-ea"/>
                <a:cs typeface="+mn-cs"/>
              </a:rPr>
              <a:t> εαυτό του </a:t>
            </a:r>
          </a:p>
          <a:p>
            <a:r>
              <a:rPr lang="el-GR" sz="2400" dirty="0" smtClean="0"/>
              <a:t>Η πρώτη αναφορά έγινε το 1943 από τον</a:t>
            </a:r>
            <a:r>
              <a:rPr lang="en-US" sz="2400" dirty="0" smtClean="0"/>
              <a:t> Leo </a:t>
            </a:r>
            <a:r>
              <a:rPr lang="en-US" sz="2400" dirty="0" err="1" smtClean="0"/>
              <a:t>Kanner</a:t>
            </a:r>
            <a:r>
              <a:rPr lang="en-US" sz="2400" dirty="0" smtClean="0"/>
              <a:t>  </a:t>
            </a:r>
            <a:r>
              <a:rPr lang="el-GR" sz="2400" dirty="0" smtClean="0"/>
              <a:t>(‘</a:t>
            </a:r>
            <a:r>
              <a:rPr lang="en-US" sz="2400" i="1" dirty="0" smtClean="0"/>
              <a:t>early infantile autism</a:t>
            </a:r>
            <a:r>
              <a:rPr lang="el-GR" sz="2400" i="1" dirty="0" smtClean="0"/>
              <a:t>’)</a:t>
            </a:r>
            <a:endParaRPr lang="en-US" sz="2400" i="1" dirty="0" smtClean="0"/>
          </a:p>
          <a:p>
            <a:pPr>
              <a:buNone/>
            </a:pPr>
            <a:r>
              <a:rPr lang="en-US" sz="1600" dirty="0" smtClean="0"/>
              <a:t>	(American Psychiatric Association, 2000; World Health Organization, 2007)</a:t>
            </a:r>
            <a:endParaRPr lang="el-GR" sz="1600" dirty="0" smtClean="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pic>
        <p:nvPicPr>
          <p:cNvPr id="5" name="Picture 4"/>
          <p:cNvPicPr>
            <a:picLocks noChangeAspect="1"/>
          </p:cNvPicPr>
          <p:nvPr/>
        </p:nvPicPr>
        <p:blipFill>
          <a:blip r:embed="rId3" cstate="print"/>
          <a:stretch>
            <a:fillRect/>
          </a:stretch>
        </p:blipFill>
        <p:spPr>
          <a:xfrm>
            <a:off x="323528" y="1412776"/>
            <a:ext cx="3581400" cy="3581400"/>
          </a:xfrm>
          <a:prstGeom prst="rect">
            <a:avLst/>
          </a:prstGeom>
          <a:ln>
            <a:noFill/>
          </a:ln>
          <a:effectLst>
            <a:softEdge rad="112500"/>
          </a:effectLst>
        </p:spPr>
      </p:pic>
      <p:sp>
        <p:nvSpPr>
          <p:cNvPr id="6" name="Rectangle 5"/>
          <p:cNvSpPr/>
          <p:nvPr/>
        </p:nvSpPr>
        <p:spPr>
          <a:xfrm>
            <a:off x="1242290" y="4965405"/>
            <a:ext cx="1743875" cy="276999"/>
          </a:xfrm>
          <a:prstGeom prst="rect">
            <a:avLst/>
          </a:prstGeom>
        </p:spPr>
        <p:txBody>
          <a:bodyPr wrap="none">
            <a:spAutoFit/>
          </a:bodyPr>
          <a:lstStyle/>
          <a:p>
            <a:r>
              <a:rPr lang="en-US" sz="1200" dirty="0" smtClean="0">
                <a:latin typeface="+mj-lt"/>
                <a:hlinkClick r:id="rId4"/>
              </a:rPr>
              <a:t>mychildwithoutlimits.org</a:t>
            </a:r>
            <a:endParaRPr lang="en-US" sz="1200" dirty="0">
              <a:latin typeface="+mj-lt"/>
            </a:endParaRPr>
          </a:p>
        </p:txBody>
      </p:sp>
    </p:spTree>
    <p:extLst>
      <p:ext uri="{BB962C8B-B14F-4D97-AF65-F5344CB8AC3E}">
        <p14:creationId xmlns:p14="http://schemas.microsoft.com/office/powerpoint/2010/main" val="24657527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11. Προτεινόμενη Βιβλιογραφία </a:t>
            </a:r>
            <a:r>
              <a:rPr lang="el-GR" sz="3100" b="0" dirty="0" smtClean="0"/>
              <a:t>(2 </a:t>
            </a:r>
            <a:r>
              <a:rPr lang="el-GR" sz="3100" b="0" dirty="0"/>
              <a:t>από </a:t>
            </a:r>
            <a:r>
              <a:rPr lang="el-GR" sz="3100" b="0" dirty="0" smtClean="0"/>
              <a:t>4</a:t>
            </a:r>
            <a:r>
              <a:rPr lang="en-US" sz="3100" b="0" dirty="0" smtClean="0"/>
              <a:t>)</a:t>
            </a:r>
            <a:endParaRPr lang="en-US" sz="3100" b="0" dirty="0"/>
          </a:p>
        </p:txBody>
      </p:sp>
      <p:sp>
        <p:nvSpPr>
          <p:cNvPr id="3" name="Content Placeholder 2"/>
          <p:cNvSpPr>
            <a:spLocks noGrp="1"/>
          </p:cNvSpPr>
          <p:nvPr>
            <p:ph idx="1"/>
          </p:nvPr>
        </p:nvSpPr>
        <p:spPr>
          <a:xfrm>
            <a:off x="457200" y="1268760"/>
            <a:ext cx="8229600" cy="5400600"/>
          </a:xfrm>
        </p:spPr>
        <p:txBody>
          <a:bodyPr>
            <a:normAutofit fontScale="62500" lnSpcReduction="20000"/>
          </a:bodyPr>
          <a:lstStyle/>
          <a:p>
            <a:pPr>
              <a:lnSpc>
                <a:spcPct val="120000"/>
              </a:lnSpc>
              <a:spcBef>
                <a:spcPts val="0"/>
              </a:spcBef>
            </a:pPr>
            <a:r>
              <a:rPr lang="en-US" dirty="0" smtClean="0"/>
              <a:t>Groft-Jones, M. &amp; Block, M.E. (2006). Strategies for teaching children with autism in physical education. Teaching elementary Physical education. www. journals.humankinetics.com </a:t>
            </a:r>
          </a:p>
          <a:p>
            <a:pPr>
              <a:lnSpc>
                <a:spcPct val="120000"/>
              </a:lnSpc>
              <a:spcBef>
                <a:spcPts val="0"/>
              </a:spcBef>
            </a:pPr>
            <a:r>
              <a:rPr lang="en-US" dirty="0" err="1" smtClean="0"/>
              <a:t>Howlin</a:t>
            </a:r>
            <a:r>
              <a:rPr lang="en-US" dirty="0" smtClean="0"/>
              <a:t>, P., </a:t>
            </a:r>
            <a:r>
              <a:rPr lang="en-US" dirty="0" err="1" smtClean="0"/>
              <a:t>Magiati</a:t>
            </a:r>
            <a:r>
              <a:rPr lang="en-US" dirty="0" smtClean="0"/>
              <a:t>, I., &amp; </a:t>
            </a:r>
            <a:r>
              <a:rPr lang="en-US" dirty="0" err="1" smtClean="0"/>
              <a:t>Charman</a:t>
            </a:r>
            <a:r>
              <a:rPr lang="en-US" dirty="0" smtClean="0"/>
              <a:t>, T. (2009). Systematic review of early intensive behavioral interventions for children with autism. </a:t>
            </a:r>
            <a:r>
              <a:rPr lang="en-US" i="1" dirty="0" smtClean="0"/>
              <a:t>Am J Intellect Dev Disabil</a:t>
            </a:r>
            <a:r>
              <a:rPr lang="en-US" dirty="0" smtClean="0"/>
              <a:t>;114(1):23–41. </a:t>
            </a:r>
          </a:p>
          <a:p>
            <a:pPr>
              <a:lnSpc>
                <a:spcPct val="120000"/>
              </a:lnSpc>
              <a:spcBef>
                <a:spcPts val="0"/>
              </a:spcBef>
            </a:pPr>
            <a:r>
              <a:rPr lang="en-US" dirty="0" err="1" smtClean="0"/>
              <a:t>Hutzler</a:t>
            </a:r>
            <a:r>
              <a:rPr lang="en-US" dirty="0" smtClean="0"/>
              <a:t>, Y. &amp; Sherrill, C. (2007). Defining adapted physical activity: international perspectives. </a:t>
            </a:r>
            <a:r>
              <a:rPr lang="el-GR" dirty="0" smtClean="0"/>
              <a:t>activity. </a:t>
            </a:r>
            <a:r>
              <a:rPr lang="en-US" i="1" dirty="0" smtClean="0"/>
              <a:t>Adapted Physical Activity Quarterly, </a:t>
            </a:r>
            <a:r>
              <a:rPr lang="en-US" dirty="0" smtClean="0"/>
              <a:t>24, 1-20.</a:t>
            </a:r>
            <a:r>
              <a:rPr lang="en-US" i="1" dirty="0" smtClean="0"/>
              <a:t> </a:t>
            </a:r>
          </a:p>
          <a:p>
            <a:pPr>
              <a:lnSpc>
                <a:spcPct val="120000"/>
              </a:lnSpc>
              <a:spcBef>
                <a:spcPts val="0"/>
              </a:spcBef>
            </a:pPr>
            <a:r>
              <a:rPr lang="en-US" dirty="0" smtClean="0">
                <a:solidFill>
                  <a:srgbClr val="000000"/>
                </a:solidFill>
              </a:rPr>
              <a:t>Johnson, C.P., Myers, S.M., &amp; Council on Children with Disabilities.(2007). Identification and evaluation of children with autism spectrum disorders. </a:t>
            </a:r>
            <a:r>
              <a:rPr lang="en-US" i="1" dirty="0" smtClean="0">
                <a:solidFill>
                  <a:srgbClr val="000000"/>
                </a:solidFill>
              </a:rPr>
              <a:t>Pediatrics</a:t>
            </a:r>
            <a:r>
              <a:rPr lang="en-US" dirty="0" smtClean="0">
                <a:solidFill>
                  <a:srgbClr val="000000"/>
                </a:solidFill>
              </a:rPr>
              <a:t>; 120(5):1183–215. </a:t>
            </a:r>
          </a:p>
          <a:p>
            <a:pPr>
              <a:lnSpc>
                <a:spcPct val="120000"/>
              </a:lnSpc>
              <a:spcBef>
                <a:spcPts val="0"/>
              </a:spcBef>
            </a:pPr>
            <a:r>
              <a:rPr lang="en-US" dirty="0" smtClean="0"/>
              <a:t>Krebs </a:t>
            </a:r>
            <a:r>
              <a:rPr lang="en-US" dirty="0" err="1" smtClean="0"/>
              <a:t>Seida</a:t>
            </a:r>
            <a:r>
              <a:rPr lang="en-US" dirty="0" smtClean="0"/>
              <a:t>, J., </a:t>
            </a:r>
            <a:r>
              <a:rPr lang="en-US" dirty="0" err="1" smtClean="0"/>
              <a:t>Ospina</a:t>
            </a:r>
            <a:r>
              <a:rPr lang="en-US" dirty="0" smtClean="0"/>
              <a:t>, M.B., </a:t>
            </a:r>
            <a:r>
              <a:rPr lang="en-US" dirty="0" err="1" smtClean="0"/>
              <a:t>Karkhaneh</a:t>
            </a:r>
            <a:r>
              <a:rPr lang="en-US" dirty="0" smtClean="0"/>
              <a:t>, M., </a:t>
            </a:r>
            <a:r>
              <a:rPr lang="en-US" dirty="0" err="1" smtClean="0"/>
              <a:t>Hartling</a:t>
            </a:r>
            <a:r>
              <a:rPr lang="en-US" dirty="0" smtClean="0"/>
              <a:t>, L., Smith, V., &amp; Clark, B. (2009). Systematic reviews of psychosocial interventions for autism: an umbrella review. </a:t>
            </a:r>
            <a:r>
              <a:rPr lang="en-US" i="1" dirty="0" smtClean="0"/>
              <a:t>Dev Med Child </a:t>
            </a:r>
            <a:r>
              <a:rPr lang="en-US" i="1" dirty="0" err="1" smtClean="0"/>
              <a:t>Neurol</a:t>
            </a:r>
            <a:r>
              <a:rPr lang="en-US" dirty="0" smtClean="0"/>
              <a:t>; 51(2):95–104. </a:t>
            </a:r>
          </a:p>
          <a:p>
            <a:pPr>
              <a:lnSpc>
                <a:spcPct val="120000"/>
              </a:lnSpc>
              <a:spcBef>
                <a:spcPts val="0"/>
              </a:spcBef>
            </a:pPr>
            <a:r>
              <a:rPr lang="el-GR" dirty="0" smtClean="0"/>
              <a:t>Lang</a:t>
            </a:r>
            <a:r>
              <a:rPr lang="en-US" dirty="0" smtClean="0"/>
              <a:t>, R.</a:t>
            </a:r>
            <a:r>
              <a:rPr lang="el-GR" dirty="0" smtClean="0"/>
              <a:t>, Koegel,</a:t>
            </a:r>
            <a:r>
              <a:rPr lang="en-US" dirty="0" smtClean="0"/>
              <a:t>L.K., </a:t>
            </a:r>
            <a:r>
              <a:rPr lang="el-GR" dirty="0" smtClean="0"/>
              <a:t>Ashbaugh,</a:t>
            </a:r>
            <a:r>
              <a:rPr lang="en-US" dirty="0" smtClean="0"/>
              <a:t> K, &amp;</a:t>
            </a:r>
            <a:r>
              <a:rPr lang="el-GR" dirty="0" smtClean="0"/>
              <a:t> Regester,</a:t>
            </a:r>
            <a:r>
              <a:rPr lang="en-US" dirty="0" smtClean="0"/>
              <a:t> A. (2010). </a:t>
            </a:r>
            <a:r>
              <a:rPr lang="el-GR" dirty="0" smtClean="0"/>
              <a:t>Physical exercise and individuals with autism spectrum disorders: </a:t>
            </a:r>
            <a:r>
              <a:rPr lang="en-US" dirty="0" smtClean="0"/>
              <a:t>a</a:t>
            </a:r>
            <a:r>
              <a:rPr lang="el-GR" dirty="0" smtClean="0"/>
              <a:t> </a:t>
            </a:r>
            <a:r>
              <a:rPr lang="el-GR" dirty="0" err="1" smtClean="0"/>
              <a:t>systematic</a:t>
            </a:r>
            <a:r>
              <a:rPr lang="el-GR" dirty="0" smtClean="0"/>
              <a:t> </a:t>
            </a:r>
            <a:r>
              <a:rPr lang="el-GR" dirty="0" err="1" smtClean="0"/>
              <a:t>review</a:t>
            </a:r>
            <a:r>
              <a:rPr lang="el-GR" dirty="0" smtClean="0"/>
              <a:t>.</a:t>
            </a:r>
            <a:endParaRPr lang="en-US" sz="2000" dirty="0"/>
          </a:p>
        </p:txBody>
      </p:sp>
    </p:spTree>
    <p:extLst>
      <p:ext uri="{BB962C8B-B14F-4D97-AF65-F5344CB8AC3E}">
        <p14:creationId xmlns:p14="http://schemas.microsoft.com/office/powerpoint/2010/main" val="9342208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11. Προτεινόμενη Βιβλιογραφία </a:t>
            </a:r>
            <a:r>
              <a:rPr lang="el-GR" sz="3100" dirty="0" smtClean="0"/>
              <a:t>(3 </a:t>
            </a:r>
            <a:r>
              <a:rPr lang="el-GR" sz="3100" dirty="0"/>
              <a:t>από </a:t>
            </a:r>
            <a:r>
              <a:rPr lang="el-GR" sz="3100" dirty="0" smtClean="0"/>
              <a:t>4</a:t>
            </a:r>
            <a:r>
              <a:rPr lang="en-US" sz="3100" dirty="0" smtClean="0"/>
              <a:t>)</a:t>
            </a:r>
            <a:endParaRPr lang="en-US" sz="3100" b="1" dirty="0"/>
          </a:p>
        </p:txBody>
      </p:sp>
      <p:sp>
        <p:nvSpPr>
          <p:cNvPr id="3" name="Content Placeholder 2"/>
          <p:cNvSpPr>
            <a:spLocks noGrp="1"/>
          </p:cNvSpPr>
          <p:nvPr>
            <p:ph idx="1"/>
          </p:nvPr>
        </p:nvSpPr>
        <p:spPr/>
        <p:txBody>
          <a:bodyPr>
            <a:normAutofit fontScale="92500" lnSpcReduction="20000"/>
          </a:bodyPr>
          <a:lstStyle/>
          <a:p>
            <a:r>
              <a:rPr lang="en-US" sz="2200" dirty="0" err="1" smtClean="0"/>
              <a:t>Lavay</a:t>
            </a:r>
            <a:r>
              <a:rPr lang="en-US" sz="2200" dirty="0" smtClean="0"/>
              <a:t>, B., French, R., &amp; Henderson, H. (1997). </a:t>
            </a:r>
            <a:r>
              <a:rPr lang="en-US" sz="2200" i="1" dirty="0" smtClean="0"/>
              <a:t>Positive behavior management strategies for educators</a:t>
            </a:r>
            <a:r>
              <a:rPr lang="en-US" sz="2200" dirty="0" smtClean="0"/>
              <a:t>. Champaign, IL: Human Kinetic</a:t>
            </a:r>
          </a:p>
          <a:p>
            <a:r>
              <a:rPr lang="el-GR" sz="2200" dirty="0" smtClean="0"/>
              <a:t>Menear &amp; Smith, </a:t>
            </a:r>
            <a:r>
              <a:rPr lang="en-US" sz="2200" dirty="0" smtClean="0"/>
              <a:t>(</a:t>
            </a:r>
            <a:r>
              <a:rPr lang="el-GR" sz="2200" dirty="0" smtClean="0"/>
              <a:t>2008</a:t>
            </a:r>
            <a:r>
              <a:rPr lang="en-US" sz="2200" dirty="0" smtClean="0"/>
              <a:t>)</a:t>
            </a:r>
            <a:r>
              <a:rPr lang="el-GR" sz="2200" dirty="0" smtClean="0"/>
              <a:t>. Physical education for children with autism. </a:t>
            </a:r>
            <a:r>
              <a:rPr lang="el-GR" sz="2200" i="1" dirty="0" smtClean="0"/>
              <a:t>Teaching exceptional children</a:t>
            </a:r>
            <a:r>
              <a:rPr lang="en-US" sz="2200" i="1" dirty="0" smtClean="0"/>
              <a:t>; </a:t>
            </a:r>
            <a:r>
              <a:rPr lang="el-GR" sz="2200" dirty="0" smtClean="0"/>
              <a:t>40(5): 32-37.</a:t>
            </a:r>
          </a:p>
          <a:p>
            <a:r>
              <a:rPr lang="en-US" sz="2200" dirty="0" smtClean="0"/>
              <a:t> Myers, S.M., Johnson, C.P., Council on Children with Disabilities (2007).Management of children with autism spectrum disorders. </a:t>
            </a:r>
            <a:r>
              <a:rPr lang="en-US" sz="2200" i="1" dirty="0" smtClean="0"/>
              <a:t>Pediatrics;</a:t>
            </a:r>
            <a:r>
              <a:rPr lang="en-US" sz="2200" dirty="0" smtClean="0"/>
              <a:t>120(5):1162–82 </a:t>
            </a:r>
          </a:p>
          <a:p>
            <a:r>
              <a:rPr lang="en-US" sz="2200" dirty="0" err="1" smtClean="0"/>
              <a:t>Newschaffer</a:t>
            </a:r>
            <a:r>
              <a:rPr lang="en-US" sz="2200" dirty="0" smtClean="0"/>
              <a:t>, C.J., </a:t>
            </a:r>
            <a:r>
              <a:rPr lang="en-US" sz="2200" dirty="0" err="1" smtClean="0"/>
              <a:t>Croen</a:t>
            </a:r>
            <a:r>
              <a:rPr lang="en-US" sz="2200" dirty="0" smtClean="0"/>
              <a:t>, L.A., Daniels, J. </a:t>
            </a:r>
            <a:r>
              <a:rPr lang="en-US" sz="2200" i="1" dirty="0" smtClean="0"/>
              <a:t>et al.</a:t>
            </a:r>
            <a:r>
              <a:rPr lang="en-US" sz="2200" dirty="0" smtClean="0"/>
              <a:t> (2007). The epidemiology of autism spectrum disorders. </a:t>
            </a:r>
            <a:r>
              <a:rPr lang="en-US" sz="2200" i="1" dirty="0" err="1" smtClean="0"/>
              <a:t>Annu</a:t>
            </a:r>
            <a:r>
              <a:rPr lang="en-US" sz="2200" i="1" dirty="0" smtClean="0"/>
              <a:t> Rev Public Health; </a:t>
            </a:r>
            <a:r>
              <a:rPr lang="en-US" sz="2200" dirty="0" smtClean="0"/>
              <a:t>28:235–58. </a:t>
            </a:r>
            <a:endParaRPr lang="el-GR" sz="2200" dirty="0" smtClean="0"/>
          </a:p>
          <a:p>
            <a:r>
              <a:rPr lang="en-US" sz="2200" dirty="0" err="1" smtClean="0"/>
              <a:t>Obrusnikova</a:t>
            </a:r>
            <a:r>
              <a:rPr lang="el-GR" sz="2200" dirty="0" smtClean="0"/>
              <a:t>, Ι.</a:t>
            </a:r>
            <a:r>
              <a:rPr lang="en-US" sz="2200" dirty="0" smtClean="0"/>
              <a:t> &amp; </a:t>
            </a:r>
            <a:r>
              <a:rPr lang="en-US" sz="2200" dirty="0" err="1" smtClean="0"/>
              <a:t>Miccinello</a:t>
            </a:r>
            <a:r>
              <a:rPr lang="en-US" sz="2200" dirty="0" smtClean="0"/>
              <a:t>, D.L..</a:t>
            </a:r>
            <a:r>
              <a:rPr lang="el-GR" sz="2200" dirty="0" smtClean="0"/>
              <a:t>(</a:t>
            </a:r>
            <a:r>
              <a:rPr lang="en-US" sz="2200" dirty="0" smtClean="0"/>
              <a:t>2012</a:t>
            </a:r>
            <a:r>
              <a:rPr lang="el-GR" sz="2200" dirty="0" smtClean="0"/>
              <a:t>). </a:t>
            </a:r>
            <a:r>
              <a:rPr lang="en-US" sz="2200" dirty="0" smtClean="0"/>
              <a:t>Parent perceptions of factors influencing after- school physical activity of children with autism spectrum disorders. </a:t>
            </a:r>
            <a:r>
              <a:rPr lang="en-US" sz="2200" i="1" dirty="0" smtClean="0"/>
              <a:t>Adapted Physical Activity Quarterly, 29</a:t>
            </a:r>
            <a:r>
              <a:rPr lang="en-US" sz="2200" dirty="0" smtClean="0"/>
              <a:t>, 63-80.</a:t>
            </a:r>
            <a:endParaRPr lang="el-GR" sz="2200" dirty="0" smtClean="0"/>
          </a:p>
          <a:p>
            <a:r>
              <a:rPr lang="en-US" sz="2200" dirty="0" smtClean="0"/>
              <a:t>Pan, C.Y. (2010). Effects of water exercise swimming program on aquatic skills and social behaviors in children with autism spectrum disorders. </a:t>
            </a:r>
            <a:r>
              <a:rPr lang="en-US" sz="2200" i="1" dirty="0" smtClean="0"/>
              <a:t>Autism; 14, 1, 9-28.</a:t>
            </a:r>
            <a:endParaRPr lang="el-GR" sz="2200" i="1" dirty="0" smtClean="0"/>
          </a:p>
          <a:p>
            <a:r>
              <a:rPr lang="en-US" sz="2200" dirty="0" err="1" smtClean="0"/>
              <a:t>Rapin</a:t>
            </a:r>
            <a:r>
              <a:rPr lang="en-US" sz="2200" dirty="0" smtClean="0"/>
              <a:t>, I., &amp; Tuchman, R.F. (2008) Autism: definition, neurobiology, screening, diagnosis. </a:t>
            </a:r>
            <a:r>
              <a:rPr lang="en-US" sz="2200" i="1" dirty="0" err="1" smtClean="0"/>
              <a:t>Pediatr</a:t>
            </a:r>
            <a:r>
              <a:rPr lang="en-US" sz="2200" i="1" dirty="0" smtClean="0"/>
              <a:t> </a:t>
            </a:r>
            <a:r>
              <a:rPr lang="en-US" sz="2200" i="1" dirty="0" err="1" smtClean="0"/>
              <a:t>Clin</a:t>
            </a:r>
            <a:r>
              <a:rPr lang="en-US" sz="2200" i="1" dirty="0" smtClean="0"/>
              <a:t> North Am</a:t>
            </a:r>
            <a:r>
              <a:rPr lang="en-US" sz="2200" dirty="0" smtClean="0"/>
              <a:t>;55(5):1129–46.</a:t>
            </a:r>
            <a:r>
              <a:rPr lang="el-GR" sz="2200" dirty="0" smtClean="0"/>
              <a:t> </a:t>
            </a:r>
            <a:endParaRPr lang="en-US" sz="2200" dirty="0" smtClean="0"/>
          </a:p>
          <a:p>
            <a:pPr>
              <a:buNone/>
            </a:pPr>
            <a:endParaRPr lang="en-US" sz="2000" dirty="0" smtClean="0"/>
          </a:p>
          <a:p>
            <a:pPr>
              <a:buNone/>
            </a:pPr>
            <a:endParaRPr lang="en-US" sz="2000" dirty="0" smtClean="0"/>
          </a:p>
          <a:p>
            <a:pPr>
              <a:buNone/>
            </a:pPr>
            <a:endParaRPr lang="en-US" sz="2000" dirty="0" smtClean="0"/>
          </a:p>
          <a:p>
            <a:endParaRPr lang="en-US" sz="2000" dirty="0"/>
          </a:p>
        </p:txBody>
      </p:sp>
    </p:spTree>
    <p:extLst>
      <p:ext uri="{BB962C8B-B14F-4D97-AF65-F5344CB8AC3E}">
        <p14:creationId xmlns:p14="http://schemas.microsoft.com/office/powerpoint/2010/main" val="7755515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11. Προτεινόμενη Βιβλιογραφία </a:t>
            </a:r>
            <a:r>
              <a:rPr lang="el-GR" sz="3100" b="0" dirty="0" smtClean="0"/>
              <a:t>(4 </a:t>
            </a:r>
            <a:r>
              <a:rPr lang="el-GR" sz="3100" b="0" dirty="0"/>
              <a:t>από </a:t>
            </a:r>
            <a:r>
              <a:rPr lang="el-GR" sz="3100" b="0" dirty="0" smtClean="0"/>
              <a:t>4</a:t>
            </a:r>
            <a:r>
              <a:rPr lang="en-US" sz="3100" b="0" dirty="0" smtClean="0"/>
              <a:t>)</a:t>
            </a:r>
            <a:endParaRPr lang="en-US" sz="3100" b="0" dirty="0"/>
          </a:p>
        </p:txBody>
      </p:sp>
      <p:sp>
        <p:nvSpPr>
          <p:cNvPr id="3" name="Content Placeholder 2"/>
          <p:cNvSpPr>
            <a:spLocks noGrp="1"/>
          </p:cNvSpPr>
          <p:nvPr>
            <p:ph idx="1"/>
          </p:nvPr>
        </p:nvSpPr>
        <p:spPr/>
        <p:txBody>
          <a:bodyPr>
            <a:normAutofit lnSpcReduction="10000"/>
          </a:bodyPr>
          <a:lstStyle/>
          <a:p>
            <a:r>
              <a:rPr lang="el-GR" sz="2000" dirty="0" smtClean="0"/>
              <a:t>Reid, G. &amp; Stanish, H. (2003). Professional and disciplinary statu of adapted physical activity. </a:t>
            </a:r>
            <a:r>
              <a:rPr lang="en-US" sz="2000" i="1" dirty="0" smtClean="0"/>
              <a:t>Adapted Physical Activity Quarterly, </a:t>
            </a:r>
            <a:r>
              <a:rPr lang="en-US" sz="2000" dirty="0" smtClean="0"/>
              <a:t>20, 213-229.</a:t>
            </a:r>
          </a:p>
          <a:p>
            <a:r>
              <a:rPr lang="en-US" sz="2000" dirty="0" smtClean="0">
                <a:solidFill>
                  <a:srgbClr val="000000"/>
                </a:solidFill>
              </a:rPr>
              <a:t> Stevenson, P. (2008). </a:t>
            </a:r>
            <a:r>
              <a:rPr lang="en-US" sz="2000" i="1" dirty="0" smtClean="0"/>
              <a:t>High quality physical education for pupils with autism</a:t>
            </a:r>
            <a:r>
              <a:rPr lang="en-US" sz="2000" dirty="0" smtClean="0"/>
              <a:t>. </a:t>
            </a:r>
            <a:r>
              <a:rPr lang="en-US" sz="2000" dirty="0" err="1" smtClean="0"/>
              <a:t>www.youthsporttrust.org</a:t>
            </a:r>
            <a:endParaRPr lang="el-GR" sz="2000" dirty="0" smtClean="0"/>
          </a:p>
          <a:p>
            <a:r>
              <a:rPr lang="en-US" sz="2000" dirty="0" smtClean="0">
                <a:solidFill>
                  <a:srgbClr val="000000"/>
                </a:solidFill>
              </a:rPr>
              <a:t>Todd, T. &amp; Reid, G. 2006. Increasing physical activity in individuals with </a:t>
            </a:r>
            <a:r>
              <a:rPr lang="en-US" sz="2000" dirty="0" err="1" smtClean="0">
                <a:solidFill>
                  <a:srgbClr val="000000"/>
                </a:solidFill>
              </a:rPr>
              <a:t>autsim</a:t>
            </a:r>
            <a:r>
              <a:rPr lang="en-US" sz="2000" dirty="0" smtClean="0">
                <a:solidFill>
                  <a:srgbClr val="000000"/>
                </a:solidFill>
              </a:rPr>
              <a:t>. </a:t>
            </a:r>
            <a:r>
              <a:rPr lang="en-US" sz="2000" i="1" dirty="0" smtClean="0">
                <a:solidFill>
                  <a:srgbClr val="000000"/>
                </a:solidFill>
              </a:rPr>
              <a:t>Focus on Autism and other developmental disabilities; </a:t>
            </a:r>
            <a:r>
              <a:rPr lang="en-US" sz="2000" dirty="0" smtClean="0">
                <a:solidFill>
                  <a:srgbClr val="000000"/>
                </a:solidFill>
              </a:rPr>
              <a:t>21(3): 167-176.</a:t>
            </a:r>
            <a:endParaRPr lang="el-GR" sz="2000" dirty="0" smtClean="0">
              <a:solidFill>
                <a:srgbClr val="000000"/>
              </a:solidFill>
            </a:endParaRPr>
          </a:p>
          <a:p>
            <a:r>
              <a:rPr lang="en-US" sz="2000" dirty="0" err="1" smtClean="0">
                <a:solidFill>
                  <a:srgbClr val="000000"/>
                </a:solidFill>
              </a:rPr>
              <a:t>Trottier</a:t>
            </a:r>
            <a:r>
              <a:rPr lang="en-US" sz="2000" dirty="0" smtClean="0">
                <a:solidFill>
                  <a:srgbClr val="000000"/>
                </a:solidFill>
              </a:rPr>
              <a:t>, G., </a:t>
            </a:r>
            <a:r>
              <a:rPr lang="en-US" sz="2000" dirty="0" err="1" smtClean="0">
                <a:solidFill>
                  <a:srgbClr val="000000"/>
                </a:solidFill>
              </a:rPr>
              <a:t>Srivastava</a:t>
            </a:r>
            <a:r>
              <a:rPr lang="en-US" sz="2000" dirty="0" smtClean="0">
                <a:solidFill>
                  <a:srgbClr val="000000"/>
                </a:solidFill>
              </a:rPr>
              <a:t>, L., &amp; Walker, C.D. (1999). Etiology of infantile autism: a review of recent advances in genetic and neurobiological research. </a:t>
            </a:r>
            <a:r>
              <a:rPr lang="en-US" sz="2000" i="1" dirty="0" smtClean="0">
                <a:solidFill>
                  <a:srgbClr val="000000"/>
                </a:solidFill>
              </a:rPr>
              <a:t>J Psychiatry </a:t>
            </a:r>
            <a:r>
              <a:rPr lang="en-US" sz="2000" i="1" dirty="0" err="1" smtClean="0">
                <a:solidFill>
                  <a:srgbClr val="000000"/>
                </a:solidFill>
              </a:rPr>
              <a:t>Neurosci</a:t>
            </a:r>
            <a:r>
              <a:rPr lang="en-US" sz="2000" i="1" dirty="0" smtClean="0">
                <a:solidFill>
                  <a:srgbClr val="000000"/>
                </a:solidFill>
              </a:rPr>
              <a:t> ; </a:t>
            </a:r>
            <a:r>
              <a:rPr lang="en-US" sz="2000" dirty="0" smtClean="0">
                <a:solidFill>
                  <a:srgbClr val="000000"/>
                </a:solidFill>
              </a:rPr>
              <a:t>24(2):103–115.</a:t>
            </a:r>
            <a:endParaRPr lang="el-GR" sz="2000" dirty="0" smtClean="0">
              <a:solidFill>
                <a:srgbClr val="000000"/>
              </a:solidFill>
            </a:endParaRPr>
          </a:p>
          <a:p>
            <a:r>
              <a:rPr lang="en-US" sz="2000" dirty="0" err="1" smtClean="0">
                <a:solidFill>
                  <a:srgbClr val="000000"/>
                </a:solidFill>
              </a:rPr>
              <a:t>Yanardag</a:t>
            </a:r>
            <a:r>
              <a:rPr lang="en-US" sz="2000" dirty="0" smtClean="0">
                <a:solidFill>
                  <a:srgbClr val="000000"/>
                </a:solidFill>
              </a:rPr>
              <a:t>, M., </a:t>
            </a:r>
            <a:r>
              <a:rPr lang="en-US" sz="2000" dirty="0" err="1" smtClean="0">
                <a:solidFill>
                  <a:srgbClr val="000000"/>
                </a:solidFill>
              </a:rPr>
              <a:t>Yilmaz</a:t>
            </a:r>
            <a:r>
              <a:rPr lang="en-US" sz="2000" dirty="0" smtClean="0">
                <a:solidFill>
                  <a:srgbClr val="000000"/>
                </a:solidFill>
              </a:rPr>
              <a:t>, I.,  &amp; Aras, O. (2010). Approaches to the teaching Exercise and Sports for the Children with Autism. </a:t>
            </a:r>
            <a:r>
              <a:rPr lang="en-US" sz="2000" i="1" dirty="0" smtClean="0"/>
              <a:t>International Journal of Early Childhood Special Education (INT-JECSE); 2(3), 214-230. </a:t>
            </a:r>
          </a:p>
          <a:p>
            <a:r>
              <a:rPr lang="en-US" sz="2000" dirty="0" smtClean="0"/>
              <a:t>World Health Organization (2007). International classification of functioning. Disability and Health. Geneva: Author.</a:t>
            </a:r>
          </a:p>
          <a:p>
            <a:pPr>
              <a:buNone/>
            </a:pPr>
            <a:endParaRPr lang="en-US" sz="2000" dirty="0" smtClean="0"/>
          </a:p>
          <a:p>
            <a:pPr>
              <a:buNone/>
            </a:pPr>
            <a:endParaRPr lang="en-US" sz="2000" dirty="0"/>
          </a:p>
        </p:txBody>
      </p:sp>
    </p:spTree>
    <p:extLst>
      <p:ext uri="{BB962C8B-B14F-4D97-AF65-F5344CB8AC3E}">
        <p14:creationId xmlns:p14="http://schemas.microsoft.com/office/powerpoint/2010/main" val="12597495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Picture 9"/>
          <p:cNvPicPr>
            <a:picLocks noChangeAspect="1"/>
          </p:cNvPicPr>
          <p:nvPr/>
        </p:nvPicPr>
        <p:blipFill>
          <a:blip r:embed="rId5" cstate="print"/>
          <a:stretch>
            <a:fillRect/>
          </a:stretch>
        </p:blipFill>
        <p:spPr>
          <a:xfrm>
            <a:off x="3234792" y="3502520"/>
            <a:ext cx="2674416" cy="181899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6602355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30074299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smtClean="0"/>
              <a:t>Μαρία </a:t>
            </a:r>
            <a:r>
              <a:rPr lang="el-GR" sz="2000" dirty="0" err="1" smtClean="0"/>
              <a:t>Σαμαράκου</a:t>
            </a:r>
            <a:r>
              <a:rPr lang="el-GR" sz="2000" dirty="0" smtClean="0"/>
              <a:t> 2014. Μαρία </a:t>
            </a:r>
            <a:r>
              <a:rPr lang="el-GR" sz="2000" dirty="0" err="1" smtClean="0"/>
              <a:t>Σαμαράκου</a:t>
            </a:r>
            <a:r>
              <a:rPr lang="el-GR" sz="2000" dirty="0" smtClean="0"/>
              <a:t>. «Βελτιστοποίηση Ενεργειακών Συστημάτων. Ενότητα 1</a:t>
            </a:r>
            <a:r>
              <a:rPr lang="en-US" sz="2000" dirty="0" smtClean="0"/>
              <a:t>:</a:t>
            </a:r>
            <a:r>
              <a:rPr lang="el-GR" sz="2000" dirty="0" smtClean="0"/>
              <a:t> Βελτιστοποίηση».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378566800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solidFill>
                  <a:schemeClr val="tx1"/>
                </a:solidFill>
              </a:rPr>
              <a:t>Σημείωμα </a:t>
            </a:r>
            <a:r>
              <a:rPr lang="el-GR" dirty="0" smtClean="0">
                <a:solidFill>
                  <a:schemeClr val="tx1"/>
                </a:solidFill>
              </a:rPr>
              <a:t>Αδειοδότησης</a:t>
            </a:r>
            <a:endParaRPr lang="el-GR" dirty="0">
              <a:solidFill>
                <a:schemeClr val="tx1"/>
              </a:solidFill>
            </a:endParaRPr>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185202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309244180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10470923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l-GR" sz="4000" b="1" dirty="0"/>
              <a:t>1. Τι είναι ο Αυτισμός</a:t>
            </a:r>
            <a:r>
              <a:rPr lang="en-US" sz="4000" b="1" dirty="0" smtClean="0"/>
              <a:t>; </a:t>
            </a:r>
            <a:r>
              <a:rPr lang="el-GR" sz="2800" b="0" dirty="0" smtClean="0"/>
              <a:t>(</a:t>
            </a:r>
            <a:r>
              <a:rPr lang="en-US" sz="2800" b="0" dirty="0" smtClean="0"/>
              <a:t>2</a:t>
            </a:r>
            <a:r>
              <a:rPr lang="el-GR" sz="2800" b="0" dirty="0" smtClean="0"/>
              <a:t> από 3)</a:t>
            </a:r>
            <a:endParaRPr lang="en-US" sz="2800" b="0" dirty="0"/>
          </a:p>
        </p:txBody>
      </p:sp>
      <p:sp>
        <p:nvSpPr>
          <p:cNvPr id="3" name="Content Placeholder 2"/>
          <p:cNvSpPr>
            <a:spLocks noGrp="1"/>
          </p:cNvSpPr>
          <p:nvPr>
            <p:ph idx="1"/>
          </p:nvPr>
        </p:nvSpPr>
        <p:spPr/>
        <p:txBody>
          <a:bodyPr/>
          <a:lstStyle/>
          <a:p>
            <a:r>
              <a:rPr lang="el-GR" sz="2400" dirty="0" smtClean="0"/>
              <a:t>Παρατηρείται σε </a:t>
            </a:r>
            <a:r>
              <a:rPr lang="en-US" sz="2400" dirty="0" smtClean="0"/>
              <a:t> </a:t>
            </a:r>
            <a:r>
              <a:rPr lang="el-GR" sz="2400" dirty="0" smtClean="0"/>
              <a:t>2-6</a:t>
            </a:r>
            <a:r>
              <a:rPr lang="en-US" sz="2400" dirty="0" smtClean="0"/>
              <a:t> </a:t>
            </a:r>
            <a:r>
              <a:rPr lang="el-GR" sz="2400" dirty="0" smtClean="0"/>
              <a:t>/</a:t>
            </a:r>
            <a:r>
              <a:rPr lang="en-US" sz="2400" dirty="0" smtClean="0"/>
              <a:t> 1.000 </a:t>
            </a:r>
            <a:r>
              <a:rPr lang="el-GR" sz="2400" dirty="0" smtClean="0"/>
              <a:t>παιδιά</a:t>
            </a:r>
          </a:p>
          <a:p>
            <a:r>
              <a:rPr lang="el-GR" sz="2400" dirty="0" smtClean="0"/>
              <a:t>Παρουσιάζεται συχνότερα στα αγόρια σε σύγκριση με τα κορίτσια</a:t>
            </a:r>
            <a:r>
              <a:rPr lang="en-US" sz="2400" dirty="0" smtClean="0"/>
              <a:t> (4 </a:t>
            </a:r>
            <a:r>
              <a:rPr lang="el-GR" sz="2400" dirty="0" smtClean="0"/>
              <a:t>αγόρια / </a:t>
            </a:r>
            <a:r>
              <a:rPr lang="en-US" sz="2400" dirty="0" smtClean="0"/>
              <a:t>1 </a:t>
            </a:r>
            <a:r>
              <a:rPr lang="el-GR" sz="2400" dirty="0" smtClean="0"/>
              <a:t>κορίτσι)</a:t>
            </a:r>
          </a:p>
          <a:p>
            <a:r>
              <a:rPr lang="el-GR" sz="2400" dirty="0" smtClean="0"/>
              <a:t>Δεν σχετίζεται με το κοινωνικό-οικονομικό επίπεδο της οικογένειας</a:t>
            </a:r>
          </a:p>
          <a:p>
            <a:r>
              <a:rPr lang="el-GR" sz="2400" dirty="0" smtClean="0"/>
              <a:t>Δεν προκαλείται από το «ψυχρό» οικογενειακό περιβάλλον</a:t>
            </a:r>
          </a:p>
          <a:p>
            <a:r>
              <a:rPr lang="el-GR" sz="2400" dirty="0" smtClean="0"/>
              <a:t>Είναι διάχυτη διαταραχή</a:t>
            </a:r>
            <a:r>
              <a:rPr lang="en-US" sz="2400" dirty="0" smtClean="0"/>
              <a:t>, </a:t>
            </a:r>
            <a:r>
              <a:rPr lang="el-GR" sz="2400" dirty="0" smtClean="0"/>
              <a:t>με σοβαρές ελλείψεις σε πολλούς τομείς της ανάπτυξης (νοητικό, γνωστικό, συναισθηματικό, κοινωνικό, κινητικό)</a:t>
            </a:r>
          </a:p>
          <a:p>
            <a:r>
              <a:rPr lang="el-GR" sz="2400" dirty="0" smtClean="0">
                <a:latin typeface="Calibri" charset="0"/>
              </a:rPr>
              <a:t>Ε</a:t>
            </a:r>
            <a:r>
              <a:rPr lang="el-GR" sz="2400" dirty="0" smtClean="0">
                <a:latin typeface="Calibri" charset="0"/>
                <a:ea typeface="+mn-ea"/>
                <a:cs typeface="+mn-cs"/>
              </a:rPr>
              <a:t>μφανίζεται στους πρώτους 18 μήνες</a:t>
            </a:r>
            <a:r>
              <a:rPr lang="el-GR" sz="2400" dirty="0" smtClean="0"/>
              <a:t> </a:t>
            </a:r>
          </a:p>
          <a:p>
            <a:pPr>
              <a:buNone/>
            </a:pPr>
            <a:endParaRPr lang="el-GR" sz="2400" dirty="0" smtClean="0"/>
          </a:p>
          <a:p>
            <a:pPr>
              <a:buNone/>
            </a:pPr>
            <a:r>
              <a:rPr lang="en-US" sz="1600" dirty="0" smtClean="0"/>
              <a:t>			(</a:t>
            </a:r>
            <a:r>
              <a:rPr lang="en-US" sz="1600" dirty="0" err="1" smtClean="0"/>
              <a:t>Newschaffer</a:t>
            </a:r>
            <a:r>
              <a:rPr lang="en-US" sz="1600" dirty="0" smtClean="0"/>
              <a:t>, </a:t>
            </a:r>
            <a:r>
              <a:rPr lang="en-US" sz="1600" dirty="0" err="1" smtClean="0"/>
              <a:t>Croen</a:t>
            </a:r>
            <a:r>
              <a:rPr lang="en-US" sz="1600" dirty="0" smtClean="0"/>
              <a:t>, Daniels, et al, 2007; World Health Organization, 2007)</a:t>
            </a:r>
            <a:endParaRPr lang="en-US" sz="16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12644503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l-GR" sz="4000" b="1" dirty="0"/>
              <a:t>1. Τι είναι ο Αυτισμός</a:t>
            </a:r>
            <a:r>
              <a:rPr lang="en-US" sz="4000" b="1" dirty="0" smtClean="0"/>
              <a:t>; </a:t>
            </a:r>
            <a:r>
              <a:rPr lang="el-GR" sz="2800" b="0" dirty="0" smtClean="0"/>
              <a:t>(</a:t>
            </a:r>
            <a:r>
              <a:rPr lang="en-US" sz="2800" b="0" dirty="0" smtClean="0"/>
              <a:t>3</a:t>
            </a:r>
            <a:r>
              <a:rPr lang="el-GR" sz="2800" b="0" dirty="0" smtClean="0"/>
              <a:t> από 3)</a:t>
            </a:r>
            <a:endParaRPr lang="en-US" sz="2800" b="0" dirty="0"/>
          </a:p>
        </p:txBody>
      </p:sp>
      <p:sp>
        <p:nvSpPr>
          <p:cNvPr id="3" name="Content Placeholder 2"/>
          <p:cNvSpPr>
            <a:spLocks noGrp="1"/>
          </p:cNvSpPr>
          <p:nvPr>
            <p:ph idx="1"/>
          </p:nvPr>
        </p:nvSpPr>
        <p:spPr/>
        <p:txBody>
          <a:bodyPr/>
          <a:lstStyle/>
          <a:p>
            <a:r>
              <a:rPr lang="el-GR" sz="2400" b="1" dirty="0" smtClean="0">
                <a:solidFill>
                  <a:srgbClr val="820000"/>
                </a:solidFill>
              </a:rPr>
              <a:t>Χαρακτηρίζεται από</a:t>
            </a:r>
            <a:r>
              <a:rPr lang="el-GR" sz="2400" dirty="0" smtClean="0">
                <a:solidFill>
                  <a:srgbClr val="820000"/>
                </a:solidFill>
              </a:rPr>
              <a:t>:</a:t>
            </a:r>
          </a:p>
          <a:p>
            <a:pPr lvl="1">
              <a:defRPr/>
            </a:pPr>
            <a:r>
              <a:rPr lang="el-GR" sz="2400" dirty="0"/>
              <a:t>μειωμένη κοινωνική αλληλεπίδραση και </a:t>
            </a:r>
            <a:r>
              <a:rPr lang="el-GR" sz="2400" dirty="0" smtClean="0"/>
              <a:t>επικοινωνία</a:t>
            </a:r>
          </a:p>
          <a:p>
            <a:pPr lvl="1">
              <a:defRPr/>
            </a:pPr>
            <a:r>
              <a:rPr lang="el-GR" sz="2400" dirty="0" smtClean="0">
                <a:latin typeface="Calibri" charset="0"/>
              </a:rPr>
              <a:t>έλλειψη </a:t>
            </a:r>
            <a:r>
              <a:rPr lang="el-GR" sz="2400" dirty="0">
                <a:latin typeface="Calibri" charset="0"/>
              </a:rPr>
              <a:t>βλεμματικής επαφής</a:t>
            </a:r>
            <a:r>
              <a:rPr lang="el-GR" sz="2400" dirty="0" smtClean="0">
                <a:latin typeface="Calibri" charset="0"/>
              </a:rPr>
              <a:t>  </a:t>
            </a:r>
          </a:p>
          <a:p>
            <a:pPr lvl="1">
              <a:defRPr/>
            </a:pPr>
            <a:r>
              <a:rPr lang="el-GR" sz="2400" dirty="0">
                <a:latin typeface="Calibri" charset="0"/>
              </a:rPr>
              <a:t>επαναλαμβανόμενη και στερεότυπη συμπεριφορά (π.χ. αδιάκοπη επανάληψη των κινήσεων των </a:t>
            </a:r>
            <a:r>
              <a:rPr lang="el-GR" sz="2400" dirty="0" smtClean="0">
                <a:latin typeface="Calibri" charset="0"/>
              </a:rPr>
              <a:t>χεριών)</a:t>
            </a:r>
          </a:p>
          <a:p>
            <a:pPr lvl="1">
              <a:defRPr/>
            </a:pPr>
            <a:r>
              <a:rPr lang="el-GR" sz="2400" dirty="0" smtClean="0">
                <a:latin typeface="Calibri" charset="0"/>
              </a:rPr>
              <a:t> χαμηλά </a:t>
            </a:r>
            <a:r>
              <a:rPr lang="el-GR" sz="2400" dirty="0">
                <a:latin typeface="Calibri" charset="0"/>
              </a:rPr>
              <a:t>επίπεδα ενδιαφέροντος ή κινήτρων για την συμμετοχή σε </a:t>
            </a:r>
            <a:r>
              <a:rPr lang="el-GR" sz="2400" dirty="0" smtClean="0">
                <a:latin typeface="Calibri" charset="0"/>
              </a:rPr>
              <a:t> παιχνίδια </a:t>
            </a:r>
            <a:r>
              <a:rPr lang="el-GR" sz="2400" dirty="0">
                <a:latin typeface="Calibri" charset="0"/>
              </a:rPr>
              <a:t>και φυσικές </a:t>
            </a:r>
            <a:r>
              <a:rPr lang="el-GR" sz="2400" dirty="0" smtClean="0">
                <a:latin typeface="Calibri" charset="0"/>
              </a:rPr>
              <a:t>δραστηριότητες</a:t>
            </a:r>
            <a:endParaRPr lang="el-GR" sz="2400" dirty="0">
              <a:latin typeface="Calibri" charset="0"/>
            </a:endParaRPr>
          </a:p>
          <a:p>
            <a:pPr>
              <a:spcBef>
                <a:spcPts val="1800"/>
              </a:spcBef>
              <a:defRPr/>
            </a:pPr>
            <a:r>
              <a:rPr lang="el-GR" sz="2400" b="1" dirty="0" smtClean="0">
                <a:solidFill>
                  <a:srgbClr val="820000"/>
                </a:solidFill>
                <a:latin typeface="Calibri" charset="0"/>
              </a:rPr>
              <a:t>Συχνά συνδυάζεται με</a:t>
            </a:r>
            <a:r>
              <a:rPr lang="el-GR" sz="2400" dirty="0" smtClean="0">
                <a:solidFill>
                  <a:srgbClr val="820000"/>
                </a:solidFill>
                <a:latin typeface="Calibri" charset="0"/>
              </a:rPr>
              <a:t>: </a:t>
            </a:r>
          </a:p>
          <a:p>
            <a:pPr lvl="1">
              <a:defRPr/>
            </a:pPr>
            <a:r>
              <a:rPr lang="el-GR" sz="2400" dirty="0" smtClean="0">
                <a:latin typeface="Calibri" charset="0"/>
              </a:rPr>
              <a:t>εκρήξεις θυμού και διεγερτικές κρίσεις</a:t>
            </a:r>
          </a:p>
          <a:p>
            <a:pPr lvl="1">
              <a:defRPr/>
            </a:pPr>
            <a:r>
              <a:rPr lang="el-GR" sz="2400" dirty="0" smtClean="0">
                <a:latin typeface="Calibri" charset="0"/>
              </a:rPr>
              <a:t>αισθητηριακές διαταραχές (ανεπαρκή επεξεργασία αισθητηριακών πληροφοριών)</a:t>
            </a:r>
            <a:endParaRPr lang="el-GR" sz="2400" dirty="0" smtClean="0"/>
          </a:p>
          <a:p>
            <a:endParaRPr lang="el-GR" sz="2400" dirty="0" smtClean="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
        <p:nvSpPr>
          <p:cNvPr id="4" name="Rectangle 3"/>
          <p:cNvSpPr/>
          <p:nvPr/>
        </p:nvSpPr>
        <p:spPr>
          <a:xfrm>
            <a:off x="1331641" y="6273225"/>
            <a:ext cx="7344816" cy="338554"/>
          </a:xfrm>
          <a:prstGeom prst="rect">
            <a:avLst/>
          </a:prstGeom>
        </p:spPr>
        <p:txBody>
          <a:bodyPr wrap="square">
            <a:spAutoFit/>
          </a:bodyPr>
          <a:lstStyle/>
          <a:p>
            <a:pPr>
              <a:buNone/>
            </a:pPr>
            <a:r>
              <a:rPr lang="en-US" sz="1600" dirty="0" smtClean="0">
                <a:latin typeface="+mn-lt"/>
              </a:rPr>
              <a:t>(</a:t>
            </a:r>
            <a:r>
              <a:rPr lang="en-US" sz="1600" dirty="0">
                <a:latin typeface="+mn-lt"/>
              </a:rPr>
              <a:t>Johnson, Myers &amp; Council of children with disabilities, 2007; </a:t>
            </a:r>
            <a:r>
              <a:rPr lang="en-US" sz="1600" dirty="0" err="1">
                <a:latin typeface="+mn-lt"/>
              </a:rPr>
              <a:t>Rapin</a:t>
            </a:r>
            <a:r>
              <a:rPr lang="en-US" sz="1600" dirty="0">
                <a:latin typeface="+mn-lt"/>
              </a:rPr>
              <a:t> &amp; Tuchman, 2008 )</a:t>
            </a:r>
          </a:p>
        </p:txBody>
      </p:sp>
    </p:spTree>
    <p:extLst>
      <p:ext uri="{BB962C8B-B14F-4D97-AF65-F5344CB8AC3E}">
        <p14:creationId xmlns:p14="http://schemas.microsoft.com/office/powerpoint/2010/main" val="5075816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t>2. </a:t>
            </a:r>
            <a:r>
              <a:rPr lang="el-GR" sz="4000" b="1" dirty="0" smtClean="0"/>
              <a:t>Μορφές και κατηγοριοποίηση</a:t>
            </a:r>
            <a:r>
              <a:rPr lang="el-GR" sz="2800" dirty="0" smtClean="0"/>
              <a:t/>
            </a:r>
            <a:br>
              <a:rPr lang="el-GR" sz="2800" dirty="0" smtClean="0"/>
            </a:br>
            <a:r>
              <a:rPr lang="el-GR" sz="2800" b="0" dirty="0" smtClean="0"/>
              <a:t>(1 από 7)</a:t>
            </a:r>
            <a:endParaRPr lang="en-US" b="0" dirty="0"/>
          </a:p>
        </p:txBody>
      </p:sp>
      <p:sp>
        <p:nvSpPr>
          <p:cNvPr id="3" name="Content Placeholder 2"/>
          <p:cNvSpPr>
            <a:spLocks noGrp="1"/>
          </p:cNvSpPr>
          <p:nvPr>
            <p:ph idx="1"/>
          </p:nvPr>
        </p:nvSpPr>
        <p:spPr/>
        <p:txBody>
          <a:bodyPr/>
          <a:lstStyle/>
          <a:p>
            <a:pPr marL="0" indent="0">
              <a:buNone/>
            </a:pPr>
            <a:r>
              <a:rPr lang="el-GR" sz="2400" dirty="0" smtClean="0"/>
              <a:t>Ο αυτισμός είναι μια από τις 5 μορφές διάχυτων αναπτυξιακών διαταραχών (</a:t>
            </a:r>
            <a:r>
              <a:rPr lang="en-US" sz="2400" dirty="0" smtClean="0"/>
              <a:t>Pervasive Developmental Disorder)</a:t>
            </a:r>
            <a:r>
              <a:rPr lang="el-GR" sz="2400" dirty="0" smtClean="0"/>
              <a:t>:</a:t>
            </a:r>
          </a:p>
          <a:p>
            <a:pPr marL="354013" lvl="1" indent="-354013">
              <a:buFont typeface="Arial" panose="020B0604020202020204" pitchFamily="34" charset="0"/>
              <a:buChar char="•"/>
            </a:pPr>
            <a:r>
              <a:rPr lang="el-GR" sz="2400" i="1" dirty="0" smtClean="0"/>
              <a:t>Αυτιστική διαταραχή (αυτισμός)</a:t>
            </a:r>
          </a:p>
          <a:p>
            <a:pPr marL="354013" lvl="1" indent="-354013">
              <a:buFont typeface="Arial" panose="020B0604020202020204" pitchFamily="34" charset="0"/>
              <a:buChar char="•"/>
            </a:pPr>
            <a:r>
              <a:rPr lang="el-GR" sz="2400" i="1" dirty="0" smtClean="0"/>
              <a:t>Διαταραχή </a:t>
            </a:r>
            <a:r>
              <a:rPr lang="en-US" sz="2400" i="1" dirty="0" err="1" smtClean="0"/>
              <a:t>Asperger</a:t>
            </a:r>
            <a:endParaRPr lang="en-US" sz="2400" i="1" dirty="0" smtClean="0"/>
          </a:p>
          <a:p>
            <a:pPr marL="354013" lvl="1" indent="-354013">
              <a:buFont typeface="Arial" panose="020B0604020202020204" pitchFamily="34" charset="0"/>
              <a:buChar char="•"/>
            </a:pPr>
            <a:r>
              <a:rPr lang="el-GR" sz="2400" i="1" dirty="0" smtClean="0"/>
              <a:t>Διαταραχή </a:t>
            </a:r>
            <a:r>
              <a:rPr lang="en-US" sz="2400" i="1" dirty="0" err="1" smtClean="0"/>
              <a:t>Rett</a:t>
            </a:r>
            <a:endParaRPr lang="en-US" sz="2400" i="1" dirty="0" smtClean="0"/>
          </a:p>
          <a:p>
            <a:pPr marL="354013" lvl="1" indent="-354013">
              <a:buFont typeface="Arial" panose="020B0604020202020204" pitchFamily="34" charset="0"/>
              <a:buChar char="•"/>
            </a:pPr>
            <a:r>
              <a:rPr lang="el-GR" sz="2400" i="1" dirty="0" smtClean="0"/>
              <a:t>Παιδική αποδιοργανωτική διαταραχή</a:t>
            </a:r>
          </a:p>
          <a:p>
            <a:pPr marL="354013" lvl="1" indent="-354013">
              <a:buFont typeface="Arial" panose="020B0604020202020204" pitchFamily="34" charset="0"/>
              <a:buChar char="•"/>
            </a:pPr>
            <a:r>
              <a:rPr lang="el-GR" sz="2400" i="1" dirty="0" smtClean="0"/>
              <a:t>Διάχυτη διαταραχή της ανάπτυξης μη προσδιοριζόμενη αλλιώς</a:t>
            </a:r>
            <a:r>
              <a:rPr lang="en-US" sz="2400" b="1" i="1" dirty="0" smtClean="0"/>
              <a:t> </a:t>
            </a: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
        <p:nvSpPr>
          <p:cNvPr id="4" name="Rectangle 3"/>
          <p:cNvSpPr/>
          <p:nvPr/>
        </p:nvSpPr>
        <p:spPr>
          <a:xfrm>
            <a:off x="3059832" y="4365104"/>
            <a:ext cx="5184576" cy="830997"/>
          </a:xfrm>
          <a:prstGeom prst="rect">
            <a:avLst/>
          </a:prstGeom>
        </p:spPr>
        <p:txBody>
          <a:bodyPr wrap="square">
            <a:spAutoFit/>
          </a:bodyPr>
          <a:lstStyle/>
          <a:p>
            <a:pPr lvl="1">
              <a:buNone/>
            </a:pPr>
            <a:r>
              <a:rPr lang="en-US" sz="1600" dirty="0">
                <a:latin typeface="+mn-lt"/>
              </a:rPr>
              <a:t>(American Psychiatric Association, 2000; Johnson, Myers &amp; Council of children with disabilities, 2007; World Health Organization, 2007)</a:t>
            </a:r>
          </a:p>
        </p:txBody>
      </p:sp>
    </p:spTree>
    <p:extLst>
      <p:ext uri="{BB962C8B-B14F-4D97-AF65-F5344CB8AC3E}">
        <p14:creationId xmlns:p14="http://schemas.microsoft.com/office/powerpoint/2010/main" val="26449226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a:t>2. </a:t>
            </a:r>
            <a:r>
              <a:rPr lang="el-GR" sz="4000" b="1" dirty="0"/>
              <a:t>Μορφές και </a:t>
            </a:r>
            <a:r>
              <a:rPr lang="el-GR" sz="4000" b="1" dirty="0" smtClean="0"/>
              <a:t>κατηγοριοποίηση</a:t>
            </a:r>
            <a:br>
              <a:rPr lang="el-GR" sz="4000" b="1" dirty="0" smtClean="0"/>
            </a:br>
            <a:r>
              <a:rPr lang="el-GR" sz="2800" b="0" dirty="0" smtClean="0"/>
              <a:t>(2 από 7)</a:t>
            </a:r>
            <a:endParaRPr lang="en-US" b="0" dirty="0"/>
          </a:p>
        </p:txBody>
      </p:sp>
      <p:sp>
        <p:nvSpPr>
          <p:cNvPr id="3" name="Content Placeholder 2"/>
          <p:cNvSpPr>
            <a:spLocks noGrp="1"/>
          </p:cNvSpPr>
          <p:nvPr>
            <p:ph idx="1"/>
          </p:nvPr>
        </p:nvSpPr>
        <p:spPr/>
        <p:txBody>
          <a:bodyPr/>
          <a:lstStyle/>
          <a:p>
            <a:r>
              <a:rPr lang="el-GR" sz="2400" dirty="0" smtClean="0"/>
              <a:t>Όλες οι μορφές παρουσιάζουν κοινά χαρακτηριστικά στον τομέα της επικοινωνίας και της κοινωνικής προσαρμογής</a:t>
            </a:r>
          </a:p>
          <a:p>
            <a:pPr>
              <a:buNone/>
            </a:pPr>
            <a:endParaRPr lang="el-GR" sz="900" dirty="0" smtClean="0"/>
          </a:p>
          <a:p>
            <a:r>
              <a:rPr lang="el-GR" sz="2400" dirty="0" smtClean="0"/>
              <a:t>Ο βαθμός και η έκταση των διαταραχών εξαρτάται ανάλογα με την περίπτωση </a:t>
            </a:r>
          </a:p>
          <a:p>
            <a:endParaRPr lang="en-US"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val="16861767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t>2</a:t>
            </a:r>
            <a:r>
              <a:rPr lang="en-US" sz="4000" b="1" dirty="0"/>
              <a:t>. </a:t>
            </a:r>
            <a:r>
              <a:rPr lang="el-GR" sz="4000" b="1" dirty="0"/>
              <a:t>Μορφές και </a:t>
            </a:r>
            <a:r>
              <a:rPr lang="el-GR" sz="4000" b="1" dirty="0" smtClean="0"/>
              <a:t>κατηγοριοποίηση</a:t>
            </a:r>
            <a:r>
              <a:rPr lang="el-GR" sz="4000" dirty="0" smtClean="0"/>
              <a:t/>
            </a:r>
            <a:br>
              <a:rPr lang="el-GR" sz="4000" dirty="0" smtClean="0"/>
            </a:br>
            <a:r>
              <a:rPr lang="el-GR" sz="2800" b="0" dirty="0" smtClean="0"/>
              <a:t>(3 από 7)</a:t>
            </a:r>
            <a:endParaRPr lang="en-US" b="0" dirty="0"/>
          </a:p>
        </p:txBody>
      </p:sp>
      <p:sp>
        <p:nvSpPr>
          <p:cNvPr id="3" name="Content Placeholder 2"/>
          <p:cNvSpPr>
            <a:spLocks noGrp="1"/>
          </p:cNvSpPr>
          <p:nvPr>
            <p:ph idx="1"/>
          </p:nvPr>
        </p:nvSpPr>
        <p:spPr>
          <a:xfrm>
            <a:off x="457200" y="1135792"/>
            <a:ext cx="8229600" cy="5461560"/>
          </a:xfrm>
        </p:spPr>
        <p:txBody>
          <a:bodyPr>
            <a:normAutofit/>
          </a:bodyPr>
          <a:lstStyle/>
          <a:p>
            <a:pPr>
              <a:spcAft>
                <a:spcPts val="1200"/>
              </a:spcAft>
              <a:buNone/>
            </a:pPr>
            <a:r>
              <a:rPr lang="el-GR" sz="2600" b="1" dirty="0" smtClean="0">
                <a:solidFill>
                  <a:srgbClr val="820000"/>
                </a:solidFill>
              </a:rPr>
              <a:t>Αυτιστική διαταραχή</a:t>
            </a:r>
          </a:p>
          <a:p>
            <a:r>
              <a:rPr lang="el-GR" sz="2400" dirty="0" smtClean="0"/>
              <a:t>Ποιοτική έκπτωση στην κοινωνική αλληλεπίδραση, στην επικοινωνία και στη φαντασία</a:t>
            </a:r>
          </a:p>
          <a:p>
            <a:r>
              <a:rPr lang="el-GR" sz="2400" dirty="0" smtClean="0"/>
              <a:t>Ελλείψεις στις γνωστικές λειτουργίες</a:t>
            </a:r>
            <a:endParaRPr lang="en-US" sz="2400" dirty="0" smtClean="0"/>
          </a:p>
          <a:p>
            <a:r>
              <a:rPr lang="el-GR" sz="2400" dirty="0" smtClean="0"/>
              <a:t>Οι ενδείξεις ξεκινούν πριν την ηλικία των 3 ετών</a:t>
            </a:r>
          </a:p>
          <a:p>
            <a:r>
              <a:rPr lang="el-GR" sz="2400" dirty="0" smtClean="0"/>
              <a:t>Χαρακτηρίζεται από στερεότυπες συμπεριφορές, περιορισμένα ενδιαφέροντα και δραστηριότητες</a:t>
            </a:r>
          </a:p>
          <a:p>
            <a:r>
              <a:rPr lang="el-GR" sz="2400" dirty="0" smtClean="0"/>
              <a:t>Δεν παρουσιάζονται αποκλίσεις στην σωματική ανάπτυξη</a:t>
            </a:r>
          </a:p>
          <a:p>
            <a:r>
              <a:rPr lang="el-GR" sz="2400" dirty="0" smtClean="0"/>
              <a:t>Προβλήματα κινητικού συντονισμού και καθυστέρηση κινητικών δεξιοτήτων</a:t>
            </a:r>
            <a:endParaRPr lang="en-US" sz="2400" dirty="0" smtClean="0"/>
          </a:p>
          <a:p>
            <a:pPr>
              <a:buNone/>
            </a:pPr>
            <a:endParaRPr lang="en-US" sz="900" dirty="0" smtClean="0"/>
          </a:p>
          <a:p>
            <a:pPr marL="342900" lvl="1" indent="-342900">
              <a:buNone/>
            </a:pPr>
            <a:r>
              <a:rPr lang="en-US" sz="1600" dirty="0" smtClean="0"/>
              <a:t>	(American Psychiatric Association, 2000; Johnson, Myers &amp; Council of children with disabilities, 2007; World Health Organization, 2007)</a:t>
            </a:r>
          </a:p>
          <a:p>
            <a:pPr marL="342900" lvl="1" indent="-342900">
              <a:buNone/>
            </a:pPr>
            <a:endParaRPr lang="en-US" sz="1600" dirty="0" smtClean="0"/>
          </a:p>
          <a:p>
            <a:endParaRPr lang="el-GR" dirty="0" smtClean="0"/>
          </a:p>
          <a:p>
            <a:endParaRPr lang="en-US"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cxnSp>
        <p:nvCxnSpPr>
          <p:cNvPr id="6" name="Straight Connector 5"/>
          <p:cNvCxnSpPr/>
          <p:nvPr/>
        </p:nvCxnSpPr>
        <p:spPr>
          <a:xfrm>
            <a:off x="539552" y="1628800"/>
            <a:ext cx="74168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537436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955334c7c7caa58646dde0227d53a19c9294899"/>
  <p:tag name="ARTICULATE_PROJECT_OPEN" val="0"/>
  <p:tag name="ISPRING_RESOURCE_PATHS_HASH_PRESENTER" val="ee82febd56d116d29ae1257eb0b3b6aa30a22b"/>
</p:tagLst>
</file>

<file path=ppt/theme/theme1.xml><?xml version="1.0" encoding="utf-8"?>
<a:theme xmlns:a="http://schemas.openxmlformats.org/drawingml/2006/main" name="OC_template_updated">
  <a:themeElements>
    <a:clrScheme name="Custom 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200</TotalTime>
  <Words>2849</Words>
  <Application>Microsoft Office PowerPoint</Application>
  <PresentationFormat>On-screen Show (4:3)</PresentationFormat>
  <Paragraphs>443</Paragraphs>
  <Slides>48</Slides>
  <Notes>11</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OC_template_updated</vt:lpstr>
      <vt:lpstr>Προσαρμοσμένη Κινητική Δραστηριότητα</vt:lpstr>
      <vt:lpstr>Αυτισμός και προσαρμοσμένη φυσική δραστηριότητα</vt:lpstr>
      <vt:lpstr>Περιεχόμενα</vt:lpstr>
      <vt:lpstr>1. Τι είναι ο Αυτισμός; (1 από 3)</vt:lpstr>
      <vt:lpstr>1. Τι είναι ο Αυτισμός; (2 από 3)</vt:lpstr>
      <vt:lpstr>1. Τι είναι ο Αυτισμός; (3 από 3)</vt:lpstr>
      <vt:lpstr>2. Μορφές και κατηγοριοποίηση (1 από 7)</vt:lpstr>
      <vt:lpstr>2. Μορφές και κατηγοριοποίηση (2 από 7)</vt:lpstr>
      <vt:lpstr>2. Μορφές και κατηγοριοποίηση (3 από 7)</vt:lpstr>
      <vt:lpstr>2. Μορφές και κατηγοριοποίηση (4 από 7)</vt:lpstr>
      <vt:lpstr>2. Μορφές και κατηγοριοποίηση (5 από 7)</vt:lpstr>
      <vt:lpstr>2. Μορφές και κατηγοριοποίηση (6 από 7)</vt:lpstr>
      <vt:lpstr>2. Μορφές και κατηγοριοποίηση (7 από 7)</vt:lpstr>
      <vt:lpstr>3. Που οφείλεται ο αυτισμός; (1 από 3)</vt:lpstr>
      <vt:lpstr>3. Που οφείλεται ο αυτισμός; (2 από 3)</vt:lpstr>
      <vt:lpstr>3. Που οφείλεται ο αυτισμός; (3 από 3)</vt:lpstr>
      <vt:lpstr>4. Διάγνωση  (1 από 3)</vt:lpstr>
      <vt:lpstr>4. Διάγνωση  (2 από 3)</vt:lpstr>
      <vt:lpstr>4. Διάγνωση (2 από 3)</vt:lpstr>
      <vt:lpstr>5. Χαρακτηριστικά του αυτισμού (1 από 3)</vt:lpstr>
      <vt:lpstr> 5. Χαρακτηριστικά του αυτισμού (2 από 2)</vt:lpstr>
      <vt:lpstr>6. Εκπαιδευτικές παρεμβάσεις - θεραπευτικές προσεγγίσεις (1 από 2)</vt:lpstr>
      <vt:lpstr>6. Εκπαιδευτικές παρεμβάσεις - θεραπευτικές προσεγγίσεις (2 από 2) </vt:lpstr>
      <vt:lpstr>7. Προσαρμοσμένη φυσική δραστηριότητα και αυτισμός (1 από 5)</vt:lpstr>
      <vt:lpstr>7. Προσαρμοσμένη φυσική δραστηριότητα και αυτισμός (2 από 5)</vt:lpstr>
      <vt:lpstr>7. Προσαρμοσμένη φυσική δραστηριότητα και αυτισμός (3 από 5)</vt:lpstr>
      <vt:lpstr>7. Προσαρμοσμένη φυσική δραστηριότητα και αυτισμός (4 από 5)</vt:lpstr>
      <vt:lpstr> 7. Προσαρμοσμένη φυσική δραστηριότητα και αυτισμός (5 από 5) </vt:lpstr>
      <vt:lpstr>8. Χρήσιμες πρακτικές (1 από 3)</vt:lpstr>
      <vt:lpstr>8. Χρήσιμες πρακτικές (2 από 3)</vt:lpstr>
      <vt:lpstr>8. Χρήσιμες πρακτικές (3 από 3)</vt:lpstr>
      <vt:lpstr>9. Έρευνες (1 από 6)  </vt:lpstr>
      <vt:lpstr>9. Έρευνες (2 από 6)  </vt:lpstr>
      <vt:lpstr>9. Έρευνες (3 από 6)  </vt:lpstr>
      <vt:lpstr>9. Έρευνες (4 από 6)  </vt:lpstr>
      <vt:lpstr>9. Έρευνες (5 από 6)  </vt:lpstr>
      <vt:lpstr>9. Έρευνες (6 από 6)  </vt:lpstr>
      <vt:lpstr>10. Σύνδεσμοι</vt:lpstr>
      <vt:lpstr>11. Προτεινόμενη Βιβλιογραφία (1 από 4)</vt:lpstr>
      <vt:lpstr>11. Προτεινόμενη Βιβλιογραφία (2 από 4)</vt:lpstr>
      <vt:lpstr>11. Προτεινόμενη Βιβλιογραφία (3 από 4)</vt:lpstr>
      <vt:lpstr>11. Προτεινόμενη Βιβλιογραφία (4 από 4)</vt:lpstr>
      <vt:lpstr>Τέλος Ενότητας</vt:lpstr>
      <vt:lpstr>Σημειώματα</vt:lpstr>
      <vt:lpstr>Σημείωμα Αναφοράς</vt:lpstr>
      <vt:lpstr>Σημείωμα Αδειοδότησης</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alex</cp:lastModifiedBy>
  <cp:revision>47</cp:revision>
  <dcterms:created xsi:type="dcterms:W3CDTF">2013-03-04T13:35:19Z</dcterms:created>
  <dcterms:modified xsi:type="dcterms:W3CDTF">2015-09-22T07:04:58Z</dcterms:modified>
</cp:coreProperties>
</file>