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256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257" r:id="rId19"/>
    <p:sldId id="262" r:id="rId20"/>
    <p:sldId id="264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9" autoAdjust="0"/>
    <p:restoredTop sz="94660"/>
  </p:normalViewPr>
  <p:slideViewPr>
    <p:cSldViewPr>
      <p:cViewPr>
        <p:scale>
          <a:sx n="90" d="100"/>
          <a:sy n="90" d="100"/>
        </p:scale>
        <p:origin x="-23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1135">
              <a:lnSpc>
                <a:spcPct val="100000"/>
              </a:lnSpc>
              <a:defRPr sz="400" b="0" i="0">
                <a:solidFill>
                  <a:srgbClr val="656500"/>
                </a:solidFill>
                <a:latin typeface="Verdana"/>
                <a:cs typeface="Verdana"/>
              </a:defRPr>
            </a:lvl1pPr>
          </a:lstStyle>
          <a:p>
            <a:r>
              <a:rPr lang="el-GR" spc="-4" dirty="0" smtClean="0"/>
              <a:t>Σ</a:t>
            </a:r>
            <a:r>
              <a:rPr lang="el-GR" dirty="0" smtClean="0"/>
              <a:t>χ</a:t>
            </a:r>
            <a:r>
              <a:rPr lang="el-GR" spc="-9" dirty="0" smtClean="0"/>
              <a:t>ε</a:t>
            </a:r>
            <a:r>
              <a:rPr lang="el-GR" spc="4" dirty="0" smtClean="0"/>
              <a:t>δί</a:t>
            </a:r>
            <a:r>
              <a:rPr lang="el-GR" spc="-4" dirty="0" smtClean="0"/>
              <a:t>α</a:t>
            </a:r>
            <a:r>
              <a:rPr lang="el-GR" spc="-9" dirty="0" smtClean="0"/>
              <a:t>σ</a:t>
            </a:r>
            <a:r>
              <a:rPr lang="el-GR" dirty="0" smtClean="0"/>
              <a:t>η</a:t>
            </a:r>
            <a:r>
              <a:rPr lang="el-GR" spc="-4" dirty="0" smtClean="0"/>
              <a:t> </a:t>
            </a:r>
            <a:r>
              <a:rPr lang="el-GR" spc="-9" dirty="0" smtClean="0"/>
              <a:t>Υ</a:t>
            </a:r>
            <a:r>
              <a:rPr lang="el-GR" dirty="0" smtClean="0"/>
              <a:t>π</a:t>
            </a:r>
            <a:r>
              <a:rPr lang="el-GR" spc="-9" dirty="0" smtClean="0"/>
              <a:t>ο</a:t>
            </a:r>
            <a:r>
              <a:rPr lang="el-GR" dirty="0" smtClean="0"/>
              <a:t>λ</a:t>
            </a:r>
            <a:r>
              <a:rPr lang="el-GR" spc="-9" dirty="0" smtClean="0"/>
              <a:t>ο</a:t>
            </a:r>
            <a:r>
              <a:rPr lang="el-GR" dirty="0" smtClean="0"/>
              <a:t>γ</a:t>
            </a:r>
            <a:r>
              <a:rPr lang="el-GR" spc="4" dirty="0" smtClean="0"/>
              <a:t>ι</a:t>
            </a:r>
            <a:r>
              <a:rPr lang="el-GR" spc="-9" dirty="0" smtClean="0"/>
              <a:t>στ</a:t>
            </a:r>
            <a:r>
              <a:rPr lang="el-GR" spc="4" dirty="0" smtClean="0"/>
              <a:t>ι</a:t>
            </a:r>
            <a:r>
              <a:rPr lang="el-GR" spc="-9" dirty="0" smtClean="0"/>
              <a:t>κ</a:t>
            </a:r>
            <a:r>
              <a:rPr lang="el-GR" spc="-4" dirty="0" smtClean="0"/>
              <a:t>ώ</a:t>
            </a:r>
            <a:r>
              <a:rPr lang="el-GR" dirty="0" smtClean="0"/>
              <a:t>ν</a:t>
            </a:r>
            <a:r>
              <a:rPr lang="el-GR" spc="-9" dirty="0" smtClean="0"/>
              <a:t> </a:t>
            </a:r>
            <a:r>
              <a:rPr lang="el-GR" spc="-4" dirty="0" smtClean="0"/>
              <a:t>Σ</a:t>
            </a:r>
            <a:r>
              <a:rPr lang="el-GR" spc="4" dirty="0" smtClean="0"/>
              <a:t>υ</a:t>
            </a:r>
            <a:r>
              <a:rPr lang="el-GR" spc="-9" dirty="0" smtClean="0"/>
              <a:t>σ</a:t>
            </a:r>
            <a:r>
              <a:rPr lang="el-GR" dirty="0" smtClean="0"/>
              <a:t>τ</a:t>
            </a:r>
            <a:r>
              <a:rPr lang="el-GR" spc="-9" dirty="0" smtClean="0"/>
              <a:t>η</a:t>
            </a:r>
            <a:r>
              <a:rPr lang="el-GR" dirty="0" smtClean="0"/>
              <a:t>µ</a:t>
            </a:r>
            <a:r>
              <a:rPr lang="el-GR" spc="-4" dirty="0" smtClean="0"/>
              <a:t>ά</a:t>
            </a:r>
            <a:r>
              <a:rPr lang="el-GR" dirty="0" smtClean="0"/>
              <a:t>τ</a:t>
            </a:r>
            <a:r>
              <a:rPr lang="el-GR" spc="-13" dirty="0" smtClean="0"/>
              <a:t>ω</a:t>
            </a:r>
            <a:r>
              <a:rPr lang="el-GR" dirty="0" smtClean="0"/>
              <a:t>ν</a:t>
            </a:r>
            <a:endParaRPr lang="el-G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0"/>
            <a:ext cx="83820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44</a:t>
            </a:r>
            <a:r>
              <a:rPr lang="pl-PL"/>
              <a:t>8</a:t>
            </a:r>
            <a:r>
              <a:rPr lang="en-US"/>
              <a:t> – </a:t>
            </a:r>
            <a:r>
              <a:rPr lang="pl-PL"/>
              <a:t>FPGA and ASIC Design with VHDL</a:t>
            </a:r>
          </a:p>
        </p:txBody>
      </p:sp>
    </p:spTree>
    <p:extLst>
      <p:ext uri="{BB962C8B-B14F-4D97-AF65-F5344CB8AC3E}">
        <p14:creationId xmlns:p14="http://schemas.microsoft.com/office/powerpoint/2010/main" val="185427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Σχεδίαση ψηφιακών συστημάτων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Επεξεργαστές ειδικού σκοπού (</a:t>
            </a:r>
            <a:r>
              <a:rPr lang="en-US" sz="2600" dirty="0" smtClean="0"/>
              <a:t>Special purpose processors</a:t>
            </a:r>
            <a:r>
              <a:rPr lang="el-GR" sz="2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Βογιατζής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Μηχανικών Πληροφορικής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5C9755-7909-487D-A248-D0CA3C40B8E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ακολουθιακής λογικής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484188" y="1600200"/>
            <a:ext cx="3749675" cy="4338638"/>
            <a:chOff x="175" y="1008"/>
            <a:chExt cx="2362" cy="2733"/>
          </a:xfrm>
        </p:grpSpPr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227" y="1177"/>
              <a:ext cx="2248" cy="694"/>
              <a:chOff x="227" y="1157"/>
              <a:chExt cx="2248" cy="694"/>
            </a:xfrm>
          </p:grpSpPr>
          <p:sp>
            <p:nvSpPr>
              <p:cNvPr id="22646" name="Text Box 6"/>
              <p:cNvSpPr txBox="1">
                <a:spLocks noChangeArrowheads="1"/>
              </p:cNvSpPr>
              <p:nvPr/>
            </p:nvSpPr>
            <p:spPr bwMode="auto">
              <a:xfrm>
                <a:off x="420" y="1371"/>
                <a:ext cx="230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47" name="Text Box 7"/>
              <p:cNvSpPr txBox="1">
                <a:spLocks noChangeArrowheads="1"/>
              </p:cNvSpPr>
              <p:nvPr/>
            </p:nvSpPr>
            <p:spPr bwMode="auto">
              <a:xfrm>
                <a:off x="342" y="1429"/>
                <a:ext cx="58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48" name="Text Box 8"/>
              <p:cNvSpPr txBox="1">
                <a:spLocks noChangeArrowheads="1"/>
              </p:cNvSpPr>
              <p:nvPr/>
            </p:nvSpPr>
            <p:spPr bwMode="auto">
              <a:xfrm>
                <a:off x="342" y="1659"/>
                <a:ext cx="5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49" name="Text Box 9"/>
              <p:cNvSpPr txBox="1">
                <a:spLocks noChangeArrowheads="1"/>
              </p:cNvSpPr>
              <p:nvPr/>
            </p:nvSpPr>
            <p:spPr bwMode="auto">
              <a:xfrm>
                <a:off x="280" y="1157"/>
                <a:ext cx="380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   </a:t>
                </a:r>
                <a:r>
                  <a:rPr lang="en-US" sz="1000"/>
                  <a:t>Q1Q0</a:t>
                </a:r>
                <a:endParaRPr lang="en-US" sz="1200"/>
              </a:p>
            </p:txBody>
          </p:sp>
          <p:sp>
            <p:nvSpPr>
              <p:cNvPr id="22650" name="Text Box 10"/>
              <p:cNvSpPr txBox="1">
                <a:spLocks noChangeArrowheads="1"/>
              </p:cNvSpPr>
              <p:nvPr/>
            </p:nvSpPr>
            <p:spPr bwMode="auto">
              <a:xfrm>
                <a:off x="227" y="1171"/>
                <a:ext cx="11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 b="1"/>
                  <a:t> I1</a:t>
                </a:r>
              </a:p>
            </p:txBody>
          </p:sp>
          <p:sp>
            <p:nvSpPr>
              <p:cNvPr id="22651" name="Text Box 11"/>
              <p:cNvSpPr txBox="1">
                <a:spLocks noChangeArrowheads="1"/>
              </p:cNvSpPr>
              <p:nvPr/>
            </p:nvSpPr>
            <p:spPr bwMode="auto">
              <a:xfrm>
                <a:off x="1453" y="1508"/>
                <a:ext cx="1022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 b="1"/>
                  <a:t>  I1 = Q1’Q0a + Q1a’ + Q1Q0’</a:t>
                </a:r>
              </a:p>
            </p:txBody>
          </p:sp>
          <p:sp>
            <p:nvSpPr>
              <p:cNvPr id="22652" name="Text Box 12"/>
              <p:cNvSpPr txBox="1">
                <a:spLocks noChangeArrowheads="1"/>
              </p:cNvSpPr>
              <p:nvPr/>
            </p:nvSpPr>
            <p:spPr bwMode="auto">
              <a:xfrm>
                <a:off x="650" y="1371"/>
                <a:ext cx="231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53" name="Text Box 13"/>
              <p:cNvSpPr txBox="1">
                <a:spLocks noChangeArrowheads="1"/>
              </p:cNvSpPr>
              <p:nvPr/>
            </p:nvSpPr>
            <p:spPr bwMode="auto">
              <a:xfrm>
                <a:off x="881" y="1371"/>
                <a:ext cx="230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54" name="Text Box 14"/>
              <p:cNvSpPr txBox="1">
                <a:spLocks noChangeArrowheads="1"/>
              </p:cNvSpPr>
              <p:nvPr/>
            </p:nvSpPr>
            <p:spPr bwMode="auto">
              <a:xfrm>
                <a:off x="1111" y="1602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55" name="Text Box 15"/>
              <p:cNvSpPr txBox="1">
                <a:spLocks noChangeArrowheads="1"/>
              </p:cNvSpPr>
              <p:nvPr/>
            </p:nvSpPr>
            <p:spPr bwMode="auto">
              <a:xfrm>
                <a:off x="1111" y="1371"/>
                <a:ext cx="230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56" name="Text Box 16"/>
              <p:cNvSpPr txBox="1">
                <a:spLocks noChangeArrowheads="1"/>
              </p:cNvSpPr>
              <p:nvPr/>
            </p:nvSpPr>
            <p:spPr bwMode="auto">
              <a:xfrm>
                <a:off x="881" y="1602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57" name="Text Box 17"/>
              <p:cNvSpPr txBox="1">
                <a:spLocks noChangeArrowheads="1"/>
              </p:cNvSpPr>
              <p:nvPr/>
            </p:nvSpPr>
            <p:spPr bwMode="auto">
              <a:xfrm>
                <a:off x="650" y="1602"/>
                <a:ext cx="231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58" name="Text Box 18"/>
              <p:cNvSpPr txBox="1">
                <a:spLocks noChangeArrowheads="1"/>
              </p:cNvSpPr>
              <p:nvPr/>
            </p:nvSpPr>
            <p:spPr bwMode="auto">
              <a:xfrm>
                <a:off x="420" y="1602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59" name="Text Box 19"/>
              <p:cNvSpPr txBox="1">
                <a:spLocks noChangeArrowheads="1"/>
              </p:cNvSpPr>
              <p:nvPr/>
            </p:nvSpPr>
            <p:spPr bwMode="auto">
              <a:xfrm>
                <a:off x="477" y="1256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00</a:t>
                </a:r>
              </a:p>
            </p:txBody>
          </p:sp>
          <p:sp>
            <p:nvSpPr>
              <p:cNvPr id="22660" name="Text Box 20"/>
              <p:cNvSpPr txBox="1">
                <a:spLocks noChangeArrowheads="1"/>
              </p:cNvSpPr>
              <p:nvPr/>
            </p:nvSpPr>
            <p:spPr bwMode="auto">
              <a:xfrm>
                <a:off x="938" y="1256"/>
                <a:ext cx="11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11</a:t>
                </a:r>
              </a:p>
            </p:txBody>
          </p:sp>
          <p:sp>
            <p:nvSpPr>
              <p:cNvPr id="22661" name="Text Box 21"/>
              <p:cNvSpPr txBox="1">
                <a:spLocks noChangeArrowheads="1"/>
              </p:cNvSpPr>
              <p:nvPr/>
            </p:nvSpPr>
            <p:spPr bwMode="auto">
              <a:xfrm>
                <a:off x="1109" y="1256"/>
                <a:ext cx="17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  10</a:t>
                </a:r>
              </a:p>
            </p:txBody>
          </p:sp>
          <p:sp>
            <p:nvSpPr>
              <p:cNvPr id="22662" name="Text Box 22"/>
              <p:cNvSpPr txBox="1">
                <a:spLocks noChangeArrowheads="1"/>
              </p:cNvSpPr>
              <p:nvPr/>
            </p:nvSpPr>
            <p:spPr bwMode="auto">
              <a:xfrm>
                <a:off x="252" y="1291"/>
                <a:ext cx="110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</a:t>
                </a:r>
                <a:r>
                  <a:rPr lang="en-US" sz="1000"/>
                  <a:t>a</a:t>
                </a:r>
              </a:p>
            </p:txBody>
          </p:sp>
          <p:sp>
            <p:nvSpPr>
              <p:cNvPr id="22663" name="AutoShape 23"/>
              <p:cNvSpPr>
                <a:spLocks noChangeArrowheads="1"/>
              </p:cNvSpPr>
              <p:nvPr/>
            </p:nvSpPr>
            <p:spPr bwMode="auto">
              <a:xfrm rot="5400000">
                <a:off x="1057" y="1313"/>
                <a:ext cx="133" cy="372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64" name="AutoShape 24"/>
              <p:cNvSpPr>
                <a:spLocks noChangeArrowheads="1"/>
              </p:cNvSpPr>
              <p:nvPr/>
            </p:nvSpPr>
            <p:spPr bwMode="auto">
              <a:xfrm>
                <a:off x="708" y="1665"/>
                <a:ext cx="115" cy="155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65" name="Text Box 25"/>
              <p:cNvSpPr txBox="1">
                <a:spLocks noChangeArrowheads="1"/>
              </p:cNvSpPr>
              <p:nvPr/>
            </p:nvSpPr>
            <p:spPr bwMode="auto">
              <a:xfrm>
                <a:off x="708" y="1256"/>
                <a:ext cx="11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01</a:t>
                </a:r>
              </a:p>
            </p:txBody>
          </p:sp>
          <p:sp>
            <p:nvSpPr>
              <p:cNvPr id="22666" name="Freeform 26"/>
              <p:cNvSpPr>
                <a:spLocks/>
              </p:cNvSpPr>
              <p:nvPr/>
            </p:nvSpPr>
            <p:spPr bwMode="auto">
              <a:xfrm>
                <a:off x="350" y="1295"/>
                <a:ext cx="64" cy="75"/>
              </a:xfrm>
              <a:custGeom>
                <a:avLst/>
                <a:gdLst>
                  <a:gd name="T0" fmla="*/ 64 w 64"/>
                  <a:gd name="T1" fmla="*/ 75 h 75"/>
                  <a:gd name="T2" fmla="*/ 0 w 64"/>
                  <a:gd name="T3" fmla="*/ 0 h 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4" h="75">
                    <a:moveTo>
                      <a:pt x="64" y="75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67" name="AutoShape 27"/>
              <p:cNvSpPr>
                <a:spLocks noChangeArrowheads="1"/>
              </p:cNvSpPr>
              <p:nvPr/>
            </p:nvSpPr>
            <p:spPr bwMode="auto">
              <a:xfrm>
                <a:off x="1169" y="1429"/>
                <a:ext cx="147" cy="372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254" y="2038"/>
              <a:ext cx="2157" cy="663"/>
              <a:chOff x="254" y="1928"/>
              <a:chExt cx="2157" cy="663"/>
            </a:xfrm>
          </p:grpSpPr>
          <p:sp>
            <p:nvSpPr>
              <p:cNvPr id="22624" name="Text Box 29"/>
              <p:cNvSpPr txBox="1">
                <a:spLocks noChangeArrowheads="1"/>
              </p:cNvSpPr>
              <p:nvPr/>
            </p:nvSpPr>
            <p:spPr bwMode="auto">
              <a:xfrm>
                <a:off x="447" y="2130"/>
                <a:ext cx="230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25" name="Text Box 30"/>
              <p:cNvSpPr txBox="1">
                <a:spLocks noChangeArrowheads="1"/>
              </p:cNvSpPr>
              <p:nvPr/>
            </p:nvSpPr>
            <p:spPr bwMode="auto">
              <a:xfrm>
                <a:off x="908" y="2361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26" name="Text Box 31"/>
              <p:cNvSpPr txBox="1">
                <a:spLocks noChangeArrowheads="1"/>
              </p:cNvSpPr>
              <p:nvPr/>
            </p:nvSpPr>
            <p:spPr bwMode="auto">
              <a:xfrm>
                <a:off x="1138" y="2130"/>
                <a:ext cx="230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27" name="Text Box 32"/>
              <p:cNvSpPr txBox="1">
                <a:spLocks noChangeArrowheads="1"/>
              </p:cNvSpPr>
              <p:nvPr/>
            </p:nvSpPr>
            <p:spPr bwMode="auto">
              <a:xfrm>
                <a:off x="447" y="2361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28" name="Text Box 33"/>
              <p:cNvSpPr txBox="1">
                <a:spLocks noChangeArrowheads="1"/>
              </p:cNvSpPr>
              <p:nvPr/>
            </p:nvSpPr>
            <p:spPr bwMode="auto">
              <a:xfrm>
                <a:off x="677" y="2361"/>
                <a:ext cx="231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29" name="Text Box 34"/>
              <p:cNvSpPr txBox="1">
                <a:spLocks noChangeArrowheads="1"/>
              </p:cNvSpPr>
              <p:nvPr/>
            </p:nvSpPr>
            <p:spPr bwMode="auto">
              <a:xfrm>
                <a:off x="1138" y="2361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30" name="Text Box 35"/>
              <p:cNvSpPr txBox="1">
                <a:spLocks noChangeArrowheads="1"/>
              </p:cNvSpPr>
              <p:nvPr/>
            </p:nvSpPr>
            <p:spPr bwMode="auto">
              <a:xfrm>
                <a:off x="908" y="2130"/>
                <a:ext cx="230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31" name="Text Box 36"/>
              <p:cNvSpPr txBox="1">
                <a:spLocks noChangeArrowheads="1"/>
              </p:cNvSpPr>
              <p:nvPr/>
            </p:nvSpPr>
            <p:spPr bwMode="auto">
              <a:xfrm>
                <a:off x="479" y="2005"/>
                <a:ext cx="148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 00</a:t>
                </a:r>
              </a:p>
            </p:txBody>
          </p:sp>
          <p:sp>
            <p:nvSpPr>
              <p:cNvPr id="22632" name="Text Box 37"/>
              <p:cNvSpPr txBox="1">
                <a:spLocks noChangeArrowheads="1"/>
              </p:cNvSpPr>
              <p:nvPr/>
            </p:nvSpPr>
            <p:spPr bwMode="auto">
              <a:xfrm>
                <a:off x="657" y="2015"/>
                <a:ext cx="221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   01</a:t>
                </a:r>
              </a:p>
            </p:txBody>
          </p:sp>
          <p:sp>
            <p:nvSpPr>
              <p:cNvPr id="22633" name="Text Box 38"/>
              <p:cNvSpPr txBox="1">
                <a:spLocks noChangeArrowheads="1"/>
              </p:cNvSpPr>
              <p:nvPr/>
            </p:nvSpPr>
            <p:spPr bwMode="auto">
              <a:xfrm>
                <a:off x="905" y="2015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  11</a:t>
                </a:r>
              </a:p>
            </p:txBody>
          </p:sp>
          <p:sp>
            <p:nvSpPr>
              <p:cNvPr id="22634" name="Text Box 39"/>
              <p:cNvSpPr txBox="1">
                <a:spLocks noChangeArrowheads="1"/>
              </p:cNvSpPr>
              <p:nvPr/>
            </p:nvSpPr>
            <p:spPr bwMode="auto">
              <a:xfrm>
                <a:off x="268" y="2060"/>
                <a:ext cx="121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</a:t>
                </a:r>
                <a:r>
                  <a:rPr lang="en-US" sz="1000"/>
                  <a:t>a</a:t>
                </a:r>
              </a:p>
            </p:txBody>
          </p:sp>
          <p:sp>
            <p:nvSpPr>
              <p:cNvPr id="22635" name="Text Box 40"/>
              <p:cNvSpPr txBox="1">
                <a:spLocks noChangeArrowheads="1"/>
              </p:cNvSpPr>
              <p:nvPr/>
            </p:nvSpPr>
            <p:spPr bwMode="auto">
              <a:xfrm>
                <a:off x="677" y="2130"/>
                <a:ext cx="231" cy="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36" name="Text Box 41"/>
              <p:cNvSpPr txBox="1">
                <a:spLocks noChangeArrowheads="1"/>
              </p:cNvSpPr>
              <p:nvPr/>
            </p:nvSpPr>
            <p:spPr bwMode="auto">
              <a:xfrm>
                <a:off x="1073" y="2015"/>
                <a:ext cx="24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</a:pPr>
                <a:r>
                  <a:rPr lang="en-US" sz="1200"/>
                  <a:t>     10</a:t>
                </a:r>
              </a:p>
            </p:txBody>
          </p:sp>
          <p:sp>
            <p:nvSpPr>
              <p:cNvPr id="22637" name="Freeform 42"/>
              <p:cNvSpPr>
                <a:spLocks/>
              </p:cNvSpPr>
              <p:nvPr/>
            </p:nvSpPr>
            <p:spPr bwMode="auto">
              <a:xfrm>
                <a:off x="389" y="2073"/>
                <a:ext cx="57" cy="52"/>
              </a:xfrm>
              <a:custGeom>
                <a:avLst/>
                <a:gdLst>
                  <a:gd name="T0" fmla="*/ 2 w 143"/>
                  <a:gd name="T1" fmla="*/ 1 h 131"/>
                  <a:gd name="T2" fmla="*/ 0 w 143"/>
                  <a:gd name="T3" fmla="*/ 0 h 1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3" h="131">
                    <a:moveTo>
                      <a:pt x="143" y="13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38" name="Text Box 43"/>
              <p:cNvSpPr txBox="1">
                <a:spLocks noChangeArrowheads="1"/>
              </p:cNvSpPr>
              <p:nvPr/>
            </p:nvSpPr>
            <p:spPr bwMode="auto">
              <a:xfrm>
                <a:off x="254" y="1957"/>
                <a:ext cx="115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 b="1"/>
                  <a:t> I0</a:t>
                </a:r>
              </a:p>
            </p:txBody>
          </p:sp>
          <p:sp>
            <p:nvSpPr>
              <p:cNvPr id="22639" name="Text Box 44"/>
              <p:cNvSpPr txBox="1">
                <a:spLocks noChangeArrowheads="1"/>
              </p:cNvSpPr>
              <p:nvPr/>
            </p:nvSpPr>
            <p:spPr bwMode="auto">
              <a:xfrm>
                <a:off x="332" y="1928"/>
                <a:ext cx="278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000"/>
                  <a:t>    Q1Q0</a:t>
                </a:r>
                <a:endParaRPr lang="en-US" sz="1200"/>
              </a:p>
            </p:txBody>
          </p:sp>
          <p:sp>
            <p:nvSpPr>
              <p:cNvPr id="22640" name="Text Box 45"/>
              <p:cNvSpPr txBox="1">
                <a:spLocks noChangeArrowheads="1"/>
              </p:cNvSpPr>
              <p:nvPr/>
            </p:nvSpPr>
            <p:spPr bwMode="auto">
              <a:xfrm>
                <a:off x="1501" y="2219"/>
                <a:ext cx="91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 b="1"/>
                  <a:t>I0 = Q0a’ + Q0’a</a:t>
                </a:r>
              </a:p>
              <a:p>
                <a:pPr>
                  <a:spcBef>
                    <a:spcPct val="0"/>
                  </a:spcBef>
                </a:pPr>
                <a:endParaRPr lang="en-US" sz="1200" b="1"/>
              </a:p>
            </p:txBody>
          </p:sp>
          <p:sp>
            <p:nvSpPr>
              <p:cNvPr id="22641" name="AutoShape 46"/>
              <p:cNvSpPr>
                <a:spLocks noChangeArrowheads="1"/>
              </p:cNvSpPr>
              <p:nvPr/>
            </p:nvSpPr>
            <p:spPr bwMode="auto">
              <a:xfrm>
                <a:off x="452" y="2409"/>
                <a:ext cx="183" cy="162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42" name="Text Box 47"/>
              <p:cNvSpPr txBox="1">
                <a:spLocks noChangeArrowheads="1"/>
              </p:cNvSpPr>
              <p:nvPr/>
            </p:nvSpPr>
            <p:spPr bwMode="auto">
              <a:xfrm>
                <a:off x="379" y="2205"/>
                <a:ext cx="5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43" name="Text Box 48"/>
              <p:cNvSpPr txBox="1">
                <a:spLocks noChangeArrowheads="1"/>
              </p:cNvSpPr>
              <p:nvPr/>
            </p:nvSpPr>
            <p:spPr bwMode="auto">
              <a:xfrm>
                <a:off x="374" y="2418"/>
                <a:ext cx="58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44" name="AutoShape 49"/>
              <p:cNvSpPr>
                <a:spLocks noChangeArrowheads="1"/>
              </p:cNvSpPr>
              <p:nvPr/>
            </p:nvSpPr>
            <p:spPr bwMode="auto">
              <a:xfrm>
                <a:off x="1196" y="2418"/>
                <a:ext cx="172" cy="152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45" name="AutoShape 50"/>
              <p:cNvSpPr>
                <a:spLocks noChangeArrowheads="1"/>
              </p:cNvSpPr>
              <p:nvPr/>
            </p:nvSpPr>
            <p:spPr bwMode="auto">
              <a:xfrm>
                <a:off x="735" y="2188"/>
                <a:ext cx="345" cy="157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239" y="2869"/>
              <a:ext cx="2201" cy="687"/>
              <a:chOff x="239" y="2869"/>
              <a:chExt cx="2201" cy="687"/>
            </a:xfrm>
          </p:grpSpPr>
          <p:sp>
            <p:nvSpPr>
              <p:cNvPr id="22603" name="Text Box 52"/>
              <p:cNvSpPr txBox="1">
                <a:spLocks noChangeArrowheads="1"/>
              </p:cNvSpPr>
              <p:nvPr/>
            </p:nvSpPr>
            <p:spPr bwMode="auto">
              <a:xfrm>
                <a:off x="405" y="2920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l-GR" sz="1200"/>
              </a:p>
            </p:txBody>
          </p:sp>
          <p:sp>
            <p:nvSpPr>
              <p:cNvPr id="22604" name="AutoShape 53"/>
              <p:cNvSpPr>
                <a:spLocks noChangeArrowheads="1"/>
              </p:cNvSpPr>
              <p:nvPr/>
            </p:nvSpPr>
            <p:spPr bwMode="auto">
              <a:xfrm>
                <a:off x="971" y="3153"/>
                <a:ext cx="131" cy="378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05" name="Text Box 54"/>
              <p:cNvSpPr txBox="1">
                <a:spLocks noChangeArrowheads="1"/>
              </p:cNvSpPr>
              <p:nvPr/>
            </p:nvSpPr>
            <p:spPr bwMode="auto">
              <a:xfrm>
                <a:off x="463" y="3326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06" name="Text Box 55"/>
              <p:cNvSpPr txBox="1">
                <a:spLocks noChangeArrowheads="1"/>
              </p:cNvSpPr>
              <p:nvPr/>
            </p:nvSpPr>
            <p:spPr bwMode="auto">
              <a:xfrm>
                <a:off x="693" y="3326"/>
                <a:ext cx="231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07" name="Text Box 56"/>
              <p:cNvSpPr txBox="1">
                <a:spLocks noChangeArrowheads="1"/>
              </p:cNvSpPr>
              <p:nvPr/>
            </p:nvSpPr>
            <p:spPr bwMode="auto">
              <a:xfrm>
                <a:off x="693" y="3096"/>
                <a:ext cx="231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08" name="Text Box 57"/>
              <p:cNvSpPr txBox="1">
                <a:spLocks noChangeArrowheads="1"/>
              </p:cNvSpPr>
              <p:nvPr/>
            </p:nvSpPr>
            <p:spPr bwMode="auto">
              <a:xfrm>
                <a:off x="924" y="3326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09" name="Text Box 58"/>
              <p:cNvSpPr txBox="1">
                <a:spLocks noChangeArrowheads="1"/>
              </p:cNvSpPr>
              <p:nvPr/>
            </p:nvSpPr>
            <p:spPr bwMode="auto">
              <a:xfrm>
                <a:off x="924" y="3096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10" name="Text Box 59"/>
              <p:cNvSpPr txBox="1">
                <a:spLocks noChangeArrowheads="1"/>
              </p:cNvSpPr>
              <p:nvPr/>
            </p:nvSpPr>
            <p:spPr bwMode="auto">
              <a:xfrm>
                <a:off x="1154" y="3326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11" name="Text Box 60"/>
              <p:cNvSpPr txBox="1">
                <a:spLocks noChangeArrowheads="1"/>
              </p:cNvSpPr>
              <p:nvPr/>
            </p:nvSpPr>
            <p:spPr bwMode="auto">
              <a:xfrm>
                <a:off x="1154" y="3096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12" name="Text Box 61"/>
              <p:cNvSpPr txBox="1">
                <a:spLocks noChangeArrowheads="1"/>
              </p:cNvSpPr>
              <p:nvPr/>
            </p:nvSpPr>
            <p:spPr bwMode="auto">
              <a:xfrm>
                <a:off x="515" y="2980"/>
                <a:ext cx="15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00</a:t>
                </a:r>
              </a:p>
            </p:txBody>
          </p:sp>
          <p:sp>
            <p:nvSpPr>
              <p:cNvPr id="22613" name="Text Box 62"/>
              <p:cNvSpPr txBox="1">
                <a:spLocks noChangeArrowheads="1"/>
              </p:cNvSpPr>
              <p:nvPr/>
            </p:nvSpPr>
            <p:spPr bwMode="auto">
              <a:xfrm>
                <a:off x="736" y="2980"/>
                <a:ext cx="16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01</a:t>
                </a:r>
              </a:p>
            </p:txBody>
          </p:sp>
          <p:sp>
            <p:nvSpPr>
              <p:cNvPr id="22614" name="Text Box 63"/>
              <p:cNvSpPr txBox="1">
                <a:spLocks noChangeArrowheads="1"/>
              </p:cNvSpPr>
              <p:nvPr/>
            </p:nvSpPr>
            <p:spPr bwMode="auto">
              <a:xfrm>
                <a:off x="966" y="2980"/>
                <a:ext cx="16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11</a:t>
                </a:r>
              </a:p>
            </p:txBody>
          </p:sp>
          <p:sp>
            <p:nvSpPr>
              <p:cNvPr id="22615" name="Text Box 64"/>
              <p:cNvSpPr txBox="1">
                <a:spLocks noChangeArrowheads="1"/>
              </p:cNvSpPr>
              <p:nvPr/>
            </p:nvSpPr>
            <p:spPr bwMode="auto">
              <a:xfrm>
                <a:off x="1119" y="2980"/>
                <a:ext cx="226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   10</a:t>
                </a:r>
              </a:p>
            </p:txBody>
          </p:sp>
          <p:sp>
            <p:nvSpPr>
              <p:cNvPr id="22616" name="Text Box 65"/>
              <p:cNvSpPr txBox="1">
                <a:spLocks noChangeArrowheads="1"/>
              </p:cNvSpPr>
              <p:nvPr/>
            </p:nvSpPr>
            <p:spPr bwMode="auto">
              <a:xfrm>
                <a:off x="1501" y="3142"/>
                <a:ext cx="939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 b="1"/>
                  <a:t>x = Q1Q0</a:t>
                </a:r>
              </a:p>
            </p:txBody>
          </p:sp>
          <p:sp>
            <p:nvSpPr>
              <p:cNvPr id="22617" name="Text Box 66"/>
              <p:cNvSpPr txBox="1">
                <a:spLocks noChangeArrowheads="1"/>
              </p:cNvSpPr>
              <p:nvPr/>
            </p:nvSpPr>
            <p:spPr bwMode="auto">
              <a:xfrm>
                <a:off x="239" y="2869"/>
                <a:ext cx="115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 b="1"/>
                  <a:t>  x</a:t>
                </a:r>
              </a:p>
            </p:txBody>
          </p:sp>
          <p:sp>
            <p:nvSpPr>
              <p:cNvPr id="22618" name="Text Box 67"/>
              <p:cNvSpPr txBox="1">
                <a:spLocks noChangeArrowheads="1"/>
              </p:cNvSpPr>
              <p:nvPr/>
            </p:nvSpPr>
            <p:spPr bwMode="auto">
              <a:xfrm>
                <a:off x="405" y="3153"/>
                <a:ext cx="58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19" name="Text Box 68"/>
              <p:cNvSpPr txBox="1">
                <a:spLocks noChangeArrowheads="1"/>
              </p:cNvSpPr>
              <p:nvPr/>
            </p:nvSpPr>
            <p:spPr bwMode="auto">
              <a:xfrm>
                <a:off x="405" y="3384"/>
                <a:ext cx="11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2620" name="Text Box 69"/>
              <p:cNvSpPr txBox="1">
                <a:spLocks noChangeArrowheads="1"/>
              </p:cNvSpPr>
              <p:nvPr/>
            </p:nvSpPr>
            <p:spPr bwMode="auto">
              <a:xfrm>
                <a:off x="463" y="3096"/>
                <a:ext cx="230" cy="2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13716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2621" name="Freeform 70"/>
              <p:cNvSpPr>
                <a:spLocks/>
              </p:cNvSpPr>
              <p:nvPr/>
            </p:nvSpPr>
            <p:spPr bwMode="auto">
              <a:xfrm>
                <a:off x="356" y="3010"/>
                <a:ext cx="107" cy="86"/>
              </a:xfrm>
              <a:custGeom>
                <a:avLst/>
                <a:gdLst>
                  <a:gd name="T0" fmla="*/ 107 w 107"/>
                  <a:gd name="T1" fmla="*/ 86 h 86"/>
                  <a:gd name="T2" fmla="*/ 0 w 107"/>
                  <a:gd name="T3" fmla="*/ 0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7" h="86">
                    <a:moveTo>
                      <a:pt x="107" y="8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22" name="Text Box 71"/>
              <p:cNvSpPr txBox="1">
                <a:spLocks noChangeArrowheads="1"/>
              </p:cNvSpPr>
              <p:nvPr/>
            </p:nvSpPr>
            <p:spPr bwMode="auto">
              <a:xfrm>
                <a:off x="280" y="3021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 </a:t>
                </a:r>
                <a:r>
                  <a:rPr lang="en-US" sz="1000"/>
                  <a:t>a</a:t>
                </a:r>
              </a:p>
            </p:txBody>
          </p:sp>
          <p:sp>
            <p:nvSpPr>
              <p:cNvPr id="22623" name="Text Box 72"/>
              <p:cNvSpPr txBox="1">
                <a:spLocks noChangeArrowheads="1"/>
              </p:cNvSpPr>
              <p:nvPr/>
            </p:nvSpPr>
            <p:spPr bwMode="auto">
              <a:xfrm>
                <a:off x="391" y="2884"/>
                <a:ext cx="291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000"/>
                  <a:t>Q1Q0</a:t>
                </a:r>
              </a:p>
            </p:txBody>
          </p:sp>
        </p:grpSp>
        <p:sp>
          <p:nvSpPr>
            <p:cNvPr id="22602" name="Text Box 73"/>
            <p:cNvSpPr txBox="1">
              <a:spLocks noChangeArrowheads="1"/>
            </p:cNvSpPr>
            <p:nvPr/>
          </p:nvSpPr>
          <p:spPr bwMode="auto">
            <a:xfrm>
              <a:off x="175" y="1008"/>
              <a:ext cx="2362" cy="273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E) </a:t>
              </a:r>
              <a:r>
                <a:rPr lang="el-GR" sz="1200"/>
                <a:t>Ελαχιστοποίηση Συναρτήσεων εξόδου</a:t>
              </a:r>
              <a:endParaRPr lang="en-US" sz="2400"/>
            </a:p>
          </p:txBody>
        </p: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4895850" y="1570038"/>
            <a:ext cx="3487738" cy="4311650"/>
            <a:chOff x="3124" y="1013"/>
            <a:chExt cx="2197" cy="2716"/>
          </a:xfrm>
        </p:grpSpPr>
        <p:sp>
          <p:nvSpPr>
            <p:cNvPr id="22534" name="Text Box 81"/>
            <p:cNvSpPr txBox="1">
              <a:spLocks noChangeArrowheads="1"/>
            </p:cNvSpPr>
            <p:nvPr/>
          </p:nvSpPr>
          <p:spPr bwMode="auto">
            <a:xfrm>
              <a:off x="3124" y="1013"/>
              <a:ext cx="2197" cy="2716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F) </a:t>
              </a:r>
              <a:r>
                <a:rPr lang="el-GR" sz="1200"/>
                <a:t>Συνδυαστική λογική</a:t>
              </a:r>
              <a:endParaRPr lang="en-US" sz="1200"/>
            </a:p>
          </p:txBody>
        </p:sp>
        <p:grpSp>
          <p:nvGrpSpPr>
            <p:cNvPr id="7" name="Group 162"/>
            <p:cNvGrpSpPr>
              <a:grpSpLocks/>
            </p:cNvGrpSpPr>
            <p:nvPr/>
          </p:nvGrpSpPr>
          <p:grpSpPr bwMode="auto">
            <a:xfrm>
              <a:off x="3289" y="1413"/>
              <a:ext cx="1947" cy="2084"/>
              <a:chOff x="2954" y="1413"/>
              <a:chExt cx="1947" cy="2084"/>
            </a:xfrm>
          </p:grpSpPr>
          <p:sp>
            <p:nvSpPr>
              <p:cNvPr id="22536" name="Oval 98"/>
              <p:cNvSpPr>
                <a:spLocks noChangeArrowheads="1"/>
              </p:cNvSpPr>
              <p:nvPr/>
            </p:nvSpPr>
            <p:spPr bwMode="auto">
              <a:xfrm>
                <a:off x="3654" y="2786"/>
                <a:ext cx="41" cy="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37" name="Oval 99"/>
              <p:cNvSpPr>
                <a:spLocks noChangeArrowheads="1"/>
              </p:cNvSpPr>
              <p:nvPr/>
            </p:nvSpPr>
            <p:spPr bwMode="auto">
              <a:xfrm>
                <a:off x="3654" y="3008"/>
                <a:ext cx="41" cy="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38" name="Freeform 100"/>
              <p:cNvSpPr>
                <a:spLocks/>
              </p:cNvSpPr>
              <p:nvPr/>
            </p:nvSpPr>
            <p:spPr bwMode="auto">
              <a:xfrm>
                <a:off x="3263" y="3132"/>
                <a:ext cx="471" cy="0"/>
              </a:xfrm>
              <a:custGeom>
                <a:avLst/>
                <a:gdLst>
                  <a:gd name="T0" fmla="*/ 0 w 800"/>
                  <a:gd name="T1" fmla="*/ 0 h 1"/>
                  <a:gd name="T2" fmla="*/ 57 w 80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00" h="1">
                    <a:moveTo>
                      <a:pt x="0" y="0"/>
                    </a:moveTo>
                    <a:lnTo>
                      <a:pt x="800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39" name="Freeform 101"/>
              <p:cNvSpPr>
                <a:spLocks/>
              </p:cNvSpPr>
              <p:nvPr/>
            </p:nvSpPr>
            <p:spPr bwMode="auto">
              <a:xfrm>
                <a:off x="3995" y="3085"/>
                <a:ext cx="67" cy="1"/>
              </a:xfrm>
              <a:custGeom>
                <a:avLst/>
                <a:gdLst>
                  <a:gd name="T0" fmla="*/ 0 w 67"/>
                  <a:gd name="T1" fmla="*/ 1 h 1"/>
                  <a:gd name="T2" fmla="*/ 67 w 6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7" h="1">
                    <a:moveTo>
                      <a:pt x="0" y="1"/>
                    </a:moveTo>
                    <a:lnTo>
                      <a:pt x="67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0" name="Freeform 102"/>
              <p:cNvSpPr>
                <a:spLocks/>
              </p:cNvSpPr>
              <p:nvPr/>
            </p:nvSpPr>
            <p:spPr bwMode="auto">
              <a:xfrm>
                <a:off x="4062" y="3000"/>
                <a:ext cx="1" cy="85"/>
              </a:xfrm>
              <a:custGeom>
                <a:avLst/>
                <a:gdLst>
                  <a:gd name="T0" fmla="*/ 0 w 1"/>
                  <a:gd name="T1" fmla="*/ 0 h 85"/>
                  <a:gd name="T2" fmla="*/ 0 w 1"/>
                  <a:gd name="T3" fmla="*/ 85 h 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5">
                    <a:moveTo>
                      <a:pt x="0" y="0"/>
                    </a:moveTo>
                    <a:lnTo>
                      <a:pt x="0" y="8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1" name="Freeform 103"/>
              <p:cNvSpPr>
                <a:spLocks/>
              </p:cNvSpPr>
              <p:nvPr/>
            </p:nvSpPr>
            <p:spPr bwMode="auto">
              <a:xfrm>
                <a:off x="4062" y="3000"/>
                <a:ext cx="133" cy="2"/>
              </a:xfrm>
              <a:custGeom>
                <a:avLst/>
                <a:gdLst>
                  <a:gd name="T0" fmla="*/ 0 w 133"/>
                  <a:gd name="T1" fmla="*/ 0 h 2"/>
                  <a:gd name="T2" fmla="*/ 133 w 133"/>
                  <a:gd name="T3" fmla="*/ 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" h="2">
                    <a:moveTo>
                      <a:pt x="0" y="0"/>
                    </a:moveTo>
                    <a:lnTo>
                      <a:pt x="133" y="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2" name="AutoShape 104"/>
              <p:cNvSpPr>
                <a:spLocks noChangeArrowheads="1"/>
              </p:cNvSpPr>
              <p:nvPr/>
            </p:nvSpPr>
            <p:spPr bwMode="auto">
              <a:xfrm>
                <a:off x="3738" y="2972"/>
                <a:ext cx="254" cy="22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 type="non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3" name="AutoShape 105"/>
              <p:cNvSpPr>
                <a:spLocks noChangeArrowheads="1"/>
              </p:cNvSpPr>
              <p:nvPr/>
            </p:nvSpPr>
            <p:spPr bwMode="auto">
              <a:xfrm>
                <a:off x="3738" y="2676"/>
                <a:ext cx="254" cy="22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 type="non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4" name="AutoShape 106"/>
              <p:cNvSpPr>
                <a:spLocks noChangeArrowheads="1"/>
              </p:cNvSpPr>
              <p:nvPr/>
            </p:nvSpPr>
            <p:spPr bwMode="auto">
              <a:xfrm rot="5400000">
                <a:off x="3556" y="2763"/>
                <a:ext cx="111" cy="85"/>
              </a:xfrm>
              <a:prstGeom prst="flowChartExtra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5" name="AutoShape 107"/>
              <p:cNvSpPr>
                <a:spLocks noChangeArrowheads="1"/>
              </p:cNvSpPr>
              <p:nvPr/>
            </p:nvSpPr>
            <p:spPr bwMode="auto">
              <a:xfrm rot="5400000">
                <a:off x="3557" y="2984"/>
                <a:ext cx="110" cy="85"/>
              </a:xfrm>
              <a:prstGeom prst="flowChartExtra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6" name="AutoShape 108"/>
              <p:cNvSpPr>
                <a:spLocks noChangeArrowheads="1"/>
              </p:cNvSpPr>
              <p:nvPr/>
            </p:nvSpPr>
            <p:spPr bwMode="auto">
              <a:xfrm rot="10800000">
                <a:off x="4161" y="2823"/>
                <a:ext cx="255" cy="222"/>
              </a:xfrm>
              <a:prstGeom prst="flowChartOnlineStorag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7" name="Freeform 109"/>
              <p:cNvSpPr>
                <a:spLocks/>
              </p:cNvSpPr>
              <p:nvPr/>
            </p:nvSpPr>
            <p:spPr bwMode="auto">
              <a:xfrm>
                <a:off x="3992" y="2791"/>
                <a:ext cx="74" cy="0"/>
              </a:xfrm>
              <a:custGeom>
                <a:avLst/>
                <a:gdLst>
                  <a:gd name="T0" fmla="*/ 9 w 127"/>
                  <a:gd name="T1" fmla="*/ 0 h 1"/>
                  <a:gd name="T2" fmla="*/ 0 w 12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7" h="1">
                    <a:moveTo>
                      <a:pt x="1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8" name="Freeform 110"/>
              <p:cNvSpPr>
                <a:spLocks/>
              </p:cNvSpPr>
              <p:nvPr/>
            </p:nvSpPr>
            <p:spPr bwMode="auto">
              <a:xfrm>
                <a:off x="4069" y="2794"/>
                <a:ext cx="1" cy="120"/>
              </a:xfrm>
              <a:custGeom>
                <a:avLst/>
                <a:gdLst>
                  <a:gd name="T0" fmla="*/ 0 w 1"/>
                  <a:gd name="T1" fmla="*/ 0 h 235"/>
                  <a:gd name="T2" fmla="*/ 0 w 1"/>
                  <a:gd name="T3" fmla="*/ 8 h 2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35">
                    <a:moveTo>
                      <a:pt x="0" y="0"/>
                    </a:moveTo>
                    <a:lnTo>
                      <a:pt x="0" y="23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9" name="Freeform 111"/>
              <p:cNvSpPr>
                <a:spLocks/>
              </p:cNvSpPr>
              <p:nvPr/>
            </p:nvSpPr>
            <p:spPr bwMode="auto">
              <a:xfrm>
                <a:off x="4069" y="2914"/>
                <a:ext cx="132" cy="2"/>
              </a:xfrm>
              <a:custGeom>
                <a:avLst/>
                <a:gdLst>
                  <a:gd name="T0" fmla="*/ 0 w 225"/>
                  <a:gd name="T1" fmla="*/ 0 h 1"/>
                  <a:gd name="T2" fmla="*/ 15 w 22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5" h="1">
                    <a:moveTo>
                      <a:pt x="0" y="0"/>
                    </a:moveTo>
                    <a:lnTo>
                      <a:pt x="22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0" name="Freeform 112"/>
              <p:cNvSpPr>
                <a:spLocks/>
              </p:cNvSpPr>
              <p:nvPr/>
            </p:nvSpPr>
            <p:spPr bwMode="auto">
              <a:xfrm>
                <a:off x="4416" y="2935"/>
                <a:ext cx="214" cy="1"/>
              </a:xfrm>
              <a:custGeom>
                <a:avLst/>
                <a:gdLst>
                  <a:gd name="T0" fmla="*/ 0 w 214"/>
                  <a:gd name="T1" fmla="*/ 0 h 1"/>
                  <a:gd name="T2" fmla="*/ 214 w 214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4" h="1">
                    <a:moveTo>
                      <a:pt x="0" y="0"/>
                    </a:moveTo>
                    <a:lnTo>
                      <a:pt x="214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1" name="Freeform 113"/>
              <p:cNvSpPr>
                <a:spLocks/>
              </p:cNvSpPr>
              <p:nvPr/>
            </p:nvSpPr>
            <p:spPr bwMode="auto">
              <a:xfrm>
                <a:off x="3698" y="2801"/>
                <a:ext cx="36" cy="1"/>
              </a:xfrm>
              <a:custGeom>
                <a:avLst/>
                <a:gdLst>
                  <a:gd name="T0" fmla="*/ 0 w 60"/>
                  <a:gd name="T1" fmla="*/ 0 h 1"/>
                  <a:gd name="T2" fmla="*/ 5 w 6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1">
                    <a:moveTo>
                      <a:pt x="0" y="0"/>
                    </a:moveTo>
                    <a:lnTo>
                      <a:pt x="6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2" name="Freeform 114"/>
              <p:cNvSpPr>
                <a:spLocks/>
              </p:cNvSpPr>
              <p:nvPr/>
            </p:nvSpPr>
            <p:spPr bwMode="auto">
              <a:xfrm>
                <a:off x="3270" y="2805"/>
                <a:ext cx="291" cy="0"/>
              </a:xfrm>
              <a:custGeom>
                <a:avLst/>
                <a:gdLst>
                  <a:gd name="T0" fmla="*/ 0 w 495"/>
                  <a:gd name="T1" fmla="*/ 0 h 1"/>
                  <a:gd name="T2" fmla="*/ 35 w 49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5" h="1">
                    <a:moveTo>
                      <a:pt x="0" y="0"/>
                    </a:moveTo>
                    <a:lnTo>
                      <a:pt x="49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3" name="Freeform 115"/>
              <p:cNvSpPr>
                <a:spLocks/>
              </p:cNvSpPr>
              <p:nvPr/>
            </p:nvSpPr>
            <p:spPr bwMode="auto">
              <a:xfrm>
                <a:off x="3394" y="2717"/>
                <a:ext cx="344" cy="0"/>
              </a:xfrm>
              <a:custGeom>
                <a:avLst/>
                <a:gdLst>
                  <a:gd name="T0" fmla="*/ 0 w 585"/>
                  <a:gd name="T1" fmla="*/ 0 h 1"/>
                  <a:gd name="T2" fmla="*/ 41 w 58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85" h="1">
                    <a:moveTo>
                      <a:pt x="0" y="0"/>
                    </a:moveTo>
                    <a:lnTo>
                      <a:pt x="58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4" name="Freeform 116"/>
              <p:cNvSpPr>
                <a:spLocks/>
              </p:cNvSpPr>
              <p:nvPr/>
            </p:nvSpPr>
            <p:spPr bwMode="auto">
              <a:xfrm>
                <a:off x="3392" y="3028"/>
                <a:ext cx="174" cy="0"/>
              </a:xfrm>
              <a:custGeom>
                <a:avLst/>
                <a:gdLst>
                  <a:gd name="T0" fmla="*/ 0 w 295"/>
                  <a:gd name="T1" fmla="*/ 0 h 1"/>
                  <a:gd name="T2" fmla="*/ 21 w 29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5" h="1">
                    <a:moveTo>
                      <a:pt x="0" y="0"/>
                    </a:moveTo>
                    <a:lnTo>
                      <a:pt x="29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5" name="Freeform 117"/>
              <p:cNvSpPr>
                <a:spLocks/>
              </p:cNvSpPr>
              <p:nvPr/>
            </p:nvSpPr>
            <p:spPr bwMode="auto">
              <a:xfrm>
                <a:off x="3698" y="3028"/>
                <a:ext cx="36" cy="0"/>
              </a:xfrm>
              <a:custGeom>
                <a:avLst/>
                <a:gdLst>
                  <a:gd name="T0" fmla="*/ 0 w 60"/>
                  <a:gd name="T1" fmla="*/ 0 h 1"/>
                  <a:gd name="T2" fmla="*/ 5 w 6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1">
                    <a:moveTo>
                      <a:pt x="0" y="0"/>
                    </a:moveTo>
                    <a:lnTo>
                      <a:pt x="6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6" name="Freeform 118"/>
              <p:cNvSpPr>
                <a:spLocks/>
              </p:cNvSpPr>
              <p:nvPr/>
            </p:nvSpPr>
            <p:spPr bwMode="auto">
              <a:xfrm>
                <a:off x="4104" y="2129"/>
                <a:ext cx="91" cy="2"/>
              </a:xfrm>
              <a:custGeom>
                <a:avLst/>
                <a:gdLst>
                  <a:gd name="T0" fmla="*/ 91 w 91"/>
                  <a:gd name="T1" fmla="*/ 2 h 2"/>
                  <a:gd name="T2" fmla="*/ 0 w 9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1" h="2">
                    <a:moveTo>
                      <a:pt x="91" y="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7" name="Freeform 119"/>
              <p:cNvSpPr>
                <a:spLocks/>
              </p:cNvSpPr>
              <p:nvPr/>
            </p:nvSpPr>
            <p:spPr bwMode="auto">
              <a:xfrm>
                <a:off x="4100" y="2230"/>
                <a:ext cx="105" cy="2"/>
              </a:xfrm>
              <a:custGeom>
                <a:avLst/>
                <a:gdLst>
                  <a:gd name="T0" fmla="*/ 105 w 105"/>
                  <a:gd name="T1" fmla="*/ 0 h 2"/>
                  <a:gd name="T2" fmla="*/ 0 w 105"/>
                  <a:gd name="T3" fmla="*/ 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5" h="2">
                    <a:moveTo>
                      <a:pt x="105" y="0"/>
                    </a:moveTo>
                    <a:lnTo>
                      <a:pt x="0" y="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8" name="AutoShape 120"/>
              <p:cNvSpPr>
                <a:spLocks noChangeArrowheads="1"/>
              </p:cNvSpPr>
              <p:nvPr/>
            </p:nvSpPr>
            <p:spPr bwMode="auto">
              <a:xfrm rot="10800000">
                <a:off x="4161" y="2085"/>
                <a:ext cx="255" cy="211"/>
              </a:xfrm>
              <a:prstGeom prst="flowChartOnlineStorag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9" name="AutoShape 121"/>
              <p:cNvSpPr>
                <a:spLocks noChangeArrowheads="1"/>
              </p:cNvSpPr>
              <p:nvPr/>
            </p:nvSpPr>
            <p:spPr bwMode="auto">
              <a:xfrm>
                <a:off x="3738" y="1778"/>
                <a:ext cx="254" cy="222"/>
              </a:xfrm>
              <a:prstGeom prst="flowChartDelay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0" name="AutoShape 122"/>
              <p:cNvSpPr>
                <a:spLocks noChangeArrowheads="1"/>
              </p:cNvSpPr>
              <p:nvPr/>
            </p:nvSpPr>
            <p:spPr bwMode="auto">
              <a:xfrm>
                <a:off x="3738" y="2074"/>
                <a:ext cx="254" cy="222"/>
              </a:xfrm>
              <a:prstGeom prst="flowChartDelay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1" name="AutoShape 123"/>
              <p:cNvSpPr>
                <a:spLocks noChangeArrowheads="1"/>
              </p:cNvSpPr>
              <p:nvPr/>
            </p:nvSpPr>
            <p:spPr bwMode="auto">
              <a:xfrm>
                <a:off x="3738" y="2365"/>
                <a:ext cx="254" cy="222"/>
              </a:xfrm>
              <a:prstGeom prst="flowChartDelay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2" name="AutoShape 124"/>
              <p:cNvSpPr>
                <a:spLocks noChangeArrowheads="1"/>
              </p:cNvSpPr>
              <p:nvPr/>
            </p:nvSpPr>
            <p:spPr bwMode="auto">
              <a:xfrm rot="5400000">
                <a:off x="3557" y="1776"/>
                <a:ext cx="110" cy="85"/>
              </a:xfrm>
              <a:prstGeom prst="flowChartExtra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3" name="AutoShape 125"/>
              <p:cNvSpPr>
                <a:spLocks noChangeArrowheads="1"/>
              </p:cNvSpPr>
              <p:nvPr/>
            </p:nvSpPr>
            <p:spPr bwMode="auto">
              <a:xfrm rot="5400000">
                <a:off x="3556" y="2198"/>
                <a:ext cx="111" cy="85"/>
              </a:xfrm>
              <a:prstGeom prst="flowChartExtra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4" name="AutoShape 126"/>
              <p:cNvSpPr>
                <a:spLocks noChangeArrowheads="1"/>
              </p:cNvSpPr>
              <p:nvPr/>
            </p:nvSpPr>
            <p:spPr bwMode="auto">
              <a:xfrm rot="5400000">
                <a:off x="3556" y="2478"/>
                <a:ext cx="111" cy="85"/>
              </a:xfrm>
              <a:prstGeom prst="flowChartExtra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5" name="Freeform 127"/>
              <p:cNvSpPr>
                <a:spLocks/>
              </p:cNvSpPr>
              <p:nvPr/>
            </p:nvSpPr>
            <p:spPr bwMode="auto">
              <a:xfrm>
                <a:off x="3485" y="2437"/>
                <a:ext cx="253" cy="0"/>
              </a:xfrm>
              <a:custGeom>
                <a:avLst/>
                <a:gdLst>
                  <a:gd name="T0" fmla="*/ 0 w 430"/>
                  <a:gd name="T1" fmla="*/ 0 h 1"/>
                  <a:gd name="T2" fmla="*/ 31 w 43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0" h="1">
                    <a:moveTo>
                      <a:pt x="0" y="0"/>
                    </a:moveTo>
                    <a:lnTo>
                      <a:pt x="43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6" name="Freeform 128"/>
              <p:cNvSpPr>
                <a:spLocks/>
              </p:cNvSpPr>
              <p:nvPr/>
            </p:nvSpPr>
            <p:spPr bwMode="auto">
              <a:xfrm>
                <a:off x="3397" y="2520"/>
                <a:ext cx="170" cy="0"/>
              </a:xfrm>
              <a:custGeom>
                <a:avLst/>
                <a:gdLst>
                  <a:gd name="T0" fmla="*/ 0 w 290"/>
                  <a:gd name="T1" fmla="*/ 0 h 1"/>
                  <a:gd name="T2" fmla="*/ 21 w 29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0" h="1">
                    <a:moveTo>
                      <a:pt x="0" y="0"/>
                    </a:moveTo>
                    <a:lnTo>
                      <a:pt x="29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7" name="Freeform 129"/>
              <p:cNvSpPr>
                <a:spLocks/>
              </p:cNvSpPr>
              <p:nvPr/>
            </p:nvSpPr>
            <p:spPr bwMode="auto">
              <a:xfrm>
                <a:off x="3691" y="2520"/>
                <a:ext cx="52" cy="2"/>
              </a:xfrm>
              <a:custGeom>
                <a:avLst/>
                <a:gdLst>
                  <a:gd name="T0" fmla="*/ 52 w 52"/>
                  <a:gd name="T1" fmla="*/ 2 h 2"/>
                  <a:gd name="T2" fmla="*/ 0 w 52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2">
                    <a:moveTo>
                      <a:pt x="52" y="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8" name="Freeform 130"/>
              <p:cNvSpPr>
                <a:spLocks/>
              </p:cNvSpPr>
              <p:nvPr/>
            </p:nvSpPr>
            <p:spPr bwMode="auto">
              <a:xfrm>
                <a:off x="3694" y="2240"/>
                <a:ext cx="41" cy="0"/>
              </a:xfrm>
              <a:custGeom>
                <a:avLst/>
                <a:gdLst>
                  <a:gd name="T0" fmla="*/ 0 w 70"/>
                  <a:gd name="T1" fmla="*/ 0 h 1"/>
                  <a:gd name="T2" fmla="*/ 5 w 7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7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9" name="Freeform 131"/>
              <p:cNvSpPr>
                <a:spLocks/>
              </p:cNvSpPr>
              <p:nvPr/>
            </p:nvSpPr>
            <p:spPr bwMode="auto">
              <a:xfrm>
                <a:off x="3270" y="2242"/>
                <a:ext cx="297" cy="0"/>
              </a:xfrm>
              <a:custGeom>
                <a:avLst/>
                <a:gdLst>
                  <a:gd name="T0" fmla="*/ 36 w 505"/>
                  <a:gd name="T1" fmla="*/ 0 h 1"/>
                  <a:gd name="T2" fmla="*/ 0 w 50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5" h="1">
                    <a:moveTo>
                      <a:pt x="50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0" name="Freeform 132"/>
              <p:cNvSpPr>
                <a:spLocks/>
              </p:cNvSpPr>
              <p:nvPr/>
            </p:nvSpPr>
            <p:spPr bwMode="auto">
              <a:xfrm>
                <a:off x="3488" y="2142"/>
                <a:ext cx="247" cy="0"/>
              </a:xfrm>
              <a:custGeom>
                <a:avLst/>
                <a:gdLst>
                  <a:gd name="T0" fmla="*/ 0 w 420"/>
                  <a:gd name="T1" fmla="*/ 0 h 1"/>
                  <a:gd name="T2" fmla="*/ 29 w 42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0" h="1">
                    <a:moveTo>
                      <a:pt x="0" y="0"/>
                    </a:moveTo>
                    <a:lnTo>
                      <a:pt x="42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1" name="Freeform 133"/>
              <p:cNvSpPr>
                <a:spLocks/>
              </p:cNvSpPr>
              <p:nvPr/>
            </p:nvSpPr>
            <p:spPr bwMode="auto">
              <a:xfrm>
                <a:off x="3688" y="1818"/>
                <a:ext cx="44" cy="0"/>
              </a:xfrm>
              <a:custGeom>
                <a:avLst/>
                <a:gdLst>
                  <a:gd name="T0" fmla="*/ 0 w 75"/>
                  <a:gd name="T1" fmla="*/ 0 h 1"/>
                  <a:gd name="T2" fmla="*/ 5 w 7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5" h="1">
                    <a:moveTo>
                      <a:pt x="0" y="0"/>
                    </a:moveTo>
                    <a:lnTo>
                      <a:pt x="7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2" name="Freeform 134"/>
              <p:cNvSpPr>
                <a:spLocks/>
              </p:cNvSpPr>
              <p:nvPr/>
            </p:nvSpPr>
            <p:spPr bwMode="auto">
              <a:xfrm>
                <a:off x="3488" y="1816"/>
                <a:ext cx="76" cy="0"/>
              </a:xfrm>
              <a:custGeom>
                <a:avLst/>
                <a:gdLst>
                  <a:gd name="T0" fmla="*/ 9 w 130"/>
                  <a:gd name="T1" fmla="*/ 0 h 1"/>
                  <a:gd name="T2" fmla="*/ 0 w 13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0" h="1">
                    <a:moveTo>
                      <a:pt x="13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3" name="Freeform 135"/>
              <p:cNvSpPr>
                <a:spLocks/>
              </p:cNvSpPr>
              <p:nvPr/>
            </p:nvSpPr>
            <p:spPr bwMode="auto">
              <a:xfrm>
                <a:off x="3397" y="1889"/>
                <a:ext cx="341" cy="0"/>
              </a:xfrm>
              <a:custGeom>
                <a:avLst/>
                <a:gdLst>
                  <a:gd name="T0" fmla="*/ 0 w 580"/>
                  <a:gd name="T1" fmla="*/ 0 h 1"/>
                  <a:gd name="T2" fmla="*/ 41 w 58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80" h="1">
                    <a:moveTo>
                      <a:pt x="0" y="0"/>
                    </a:moveTo>
                    <a:lnTo>
                      <a:pt x="58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4" name="Freeform 136"/>
              <p:cNvSpPr>
                <a:spLocks/>
              </p:cNvSpPr>
              <p:nvPr/>
            </p:nvSpPr>
            <p:spPr bwMode="auto">
              <a:xfrm>
                <a:off x="3272" y="1945"/>
                <a:ext cx="460" cy="0"/>
              </a:xfrm>
              <a:custGeom>
                <a:avLst/>
                <a:gdLst>
                  <a:gd name="T0" fmla="*/ 0 w 783"/>
                  <a:gd name="T1" fmla="*/ 0 h 1"/>
                  <a:gd name="T2" fmla="*/ 55 w 78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3" h="1">
                    <a:moveTo>
                      <a:pt x="0" y="0"/>
                    </a:moveTo>
                    <a:lnTo>
                      <a:pt x="783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5" name="Freeform 137"/>
              <p:cNvSpPr>
                <a:spLocks/>
              </p:cNvSpPr>
              <p:nvPr/>
            </p:nvSpPr>
            <p:spPr bwMode="auto">
              <a:xfrm>
                <a:off x="3988" y="2182"/>
                <a:ext cx="217" cy="2"/>
              </a:xfrm>
              <a:custGeom>
                <a:avLst/>
                <a:gdLst>
                  <a:gd name="T0" fmla="*/ 0 w 217"/>
                  <a:gd name="T1" fmla="*/ 2 h 2"/>
                  <a:gd name="T2" fmla="*/ 217 w 21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7" h="2">
                    <a:moveTo>
                      <a:pt x="0" y="2"/>
                    </a:moveTo>
                    <a:lnTo>
                      <a:pt x="217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6" name="Freeform 138"/>
              <p:cNvSpPr>
                <a:spLocks/>
              </p:cNvSpPr>
              <p:nvPr/>
            </p:nvSpPr>
            <p:spPr bwMode="auto">
              <a:xfrm>
                <a:off x="4097" y="2232"/>
                <a:ext cx="1" cy="254"/>
              </a:xfrm>
              <a:custGeom>
                <a:avLst/>
                <a:gdLst>
                  <a:gd name="T0" fmla="*/ 0 w 1"/>
                  <a:gd name="T1" fmla="*/ 0 h 520"/>
                  <a:gd name="T2" fmla="*/ 0 w 1"/>
                  <a:gd name="T3" fmla="*/ 15 h 5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20">
                    <a:moveTo>
                      <a:pt x="0" y="0"/>
                    </a:moveTo>
                    <a:lnTo>
                      <a:pt x="0" y="52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7" name="Freeform 139"/>
              <p:cNvSpPr>
                <a:spLocks/>
              </p:cNvSpPr>
              <p:nvPr/>
            </p:nvSpPr>
            <p:spPr bwMode="auto">
              <a:xfrm>
                <a:off x="3994" y="2483"/>
                <a:ext cx="100" cy="0"/>
              </a:xfrm>
              <a:custGeom>
                <a:avLst/>
                <a:gdLst>
                  <a:gd name="T0" fmla="*/ 0 w 170"/>
                  <a:gd name="T1" fmla="*/ 0 h 1"/>
                  <a:gd name="T2" fmla="*/ 12 w 17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0" h="1">
                    <a:moveTo>
                      <a:pt x="0" y="0"/>
                    </a:moveTo>
                    <a:lnTo>
                      <a:pt x="17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8" name="Freeform 140"/>
              <p:cNvSpPr>
                <a:spLocks/>
              </p:cNvSpPr>
              <p:nvPr/>
            </p:nvSpPr>
            <p:spPr bwMode="auto">
              <a:xfrm>
                <a:off x="4097" y="1894"/>
                <a:ext cx="1" cy="236"/>
              </a:xfrm>
              <a:custGeom>
                <a:avLst/>
                <a:gdLst>
                  <a:gd name="T0" fmla="*/ 0 w 1"/>
                  <a:gd name="T1" fmla="*/ 13 h 485"/>
                  <a:gd name="T2" fmla="*/ 0 w 1"/>
                  <a:gd name="T3" fmla="*/ 0 h 4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85">
                    <a:moveTo>
                      <a:pt x="0" y="4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9" name="Freeform 141"/>
              <p:cNvSpPr>
                <a:spLocks/>
              </p:cNvSpPr>
              <p:nvPr/>
            </p:nvSpPr>
            <p:spPr bwMode="auto">
              <a:xfrm>
                <a:off x="3994" y="1896"/>
                <a:ext cx="103" cy="0"/>
              </a:xfrm>
              <a:custGeom>
                <a:avLst/>
                <a:gdLst>
                  <a:gd name="T0" fmla="*/ 0 w 175"/>
                  <a:gd name="T1" fmla="*/ 0 h 1"/>
                  <a:gd name="T2" fmla="*/ 12 w 17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5" h="1">
                    <a:moveTo>
                      <a:pt x="0" y="0"/>
                    </a:moveTo>
                    <a:lnTo>
                      <a:pt x="17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0" name="Freeform 142"/>
              <p:cNvSpPr>
                <a:spLocks/>
              </p:cNvSpPr>
              <p:nvPr/>
            </p:nvSpPr>
            <p:spPr bwMode="auto">
              <a:xfrm>
                <a:off x="4420" y="2193"/>
                <a:ext cx="221" cy="1"/>
              </a:xfrm>
              <a:custGeom>
                <a:avLst/>
                <a:gdLst>
                  <a:gd name="T0" fmla="*/ 221 w 221"/>
                  <a:gd name="T1" fmla="*/ 0 h 1"/>
                  <a:gd name="T2" fmla="*/ 0 w 22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1" h="1">
                    <a:moveTo>
                      <a:pt x="22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1" name="Oval 143"/>
              <p:cNvSpPr>
                <a:spLocks noChangeArrowheads="1"/>
              </p:cNvSpPr>
              <p:nvPr/>
            </p:nvSpPr>
            <p:spPr bwMode="auto">
              <a:xfrm>
                <a:off x="3653" y="1805"/>
                <a:ext cx="42" cy="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2" name="Oval 144"/>
              <p:cNvSpPr>
                <a:spLocks noChangeArrowheads="1"/>
              </p:cNvSpPr>
              <p:nvPr/>
            </p:nvSpPr>
            <p:spPr bwMode="auto">
              <a:xfrm>
                <a:off x="3653" y="2225"/>
                <a:ext cx="42" cy="3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3" name="Oval 145"/>
              <p:cNvSpPr>
                <a:spLocks noChangeArrowheads="1"/>
              </p:cNvSpPr>
              <p:nvPr/>
            </p:nvSpPr>
            <p:spPr bwMode="auto">
              <a:xfrm>
                <a:off x="3653" y="2506"/>
                <a:ext cx="42" cy="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4" name="Rectangle 146"/>
              <p:cNvSpPr>
                <a:spLocks noChangeArrowheads="1"/>
              </p:cNvSpPr>
              <p:nvPr/>
            </p:nvSpPr>
            <p:spPr bwMode="auto">
              <a:xfrm>
                <a:off x="3144" y="1413"/>
                <a:ext cx="1356" cy="18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5" name="Text Box 147"/>
              <p:cNvSpPr txBox="1">
                <a:spLocks noChangeArrowheads="1"/>
              </p:cNvSpPr>
              <p:nvPr/>
            </p:nvSpPr>
            <p:spPr bwMode="auto">
              <a:xfrm>
                <a:off x="2954" y="1421"/>
                <a:ext cx="149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a</a:t>
                </a:r>
              </a:p>
            </p:txBody>
          </p:sp>
          <p:sp>
            <p:nvSpPr>
              <p:cNvPr id="22586" name="AutoShape 148"/>
              <p:cNvSpPr>
                <a:spLocks noChangeArrowheads="1"/>
              </p:cNvSpPr>
              <p:nvPr/>
            </p:nvSpPr>
            <p:spPr bwMode="auto">
              <a:xfrm>
                <a:off x="3736" y="1484"/>
                <a:ext cx="255" cy="221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 type="non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7" name="Freeform 149"/>
              <p:cNvSpPr>
                <a:spLocks/>
              </p:cNvSpPr>
              <p:nvPr/>
            </p:nvSpPr>
            <p:spPr bwMode="auto">
              <a:xfrm>
                <a:off x="3481" y="1557"/>
                <a:ext cx="255" cy="1"/>
              </a:xfrm>
              <a:custGeom>
                <a:avLst/>
                <a:gdLst>
                  <a:gd name="T0" fmla="*/ 30 w 437"/>
                  <a:gd name="T1" fmla="*/ 1 h 2"/>
                  <a:gd name="T2" fmla="*/ 0 w 43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7" h="2">
                    <a:moveTo>
                      <a:pt x="437" y="2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8" name="Freeform 150"/>
              <p:cNvSpPr>
                <a:spLocks/>
              </p:cNvSpPr>
              <p:nvPr/>
            </p:nvSpPr>
            <p:spPr bwMode="auto">
              <a:xfrm>
                <a:off x="3392" y="1630"/>
                <a:ext cx="346" cy="2"/>
              </a:xfrm>
              <a:custGeom>
                <a:avLst/>
                <a:gdLst>
                  <a:gd name="T0" fmla="*/ 0 w 346"/>
                  <a:gd name="T1" fmla="*/ 2 h 2"/>
                  <a:gd name="T2" fmla="*/ 346 w 34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6" h="2">
                    <a:moveTo>
                      <a:pt x="0" y="2"/>
                    </a:moveTo>
                    <a:lnTo>
                      <a:pt x="34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9" name="Freeform 151"/>
              <p:cNvSpPr>
                <a:spLocks/>
              </p:cNvSpPr>
              <p:nvPr/>
            </p:nvSpPr>
            <p:spPr bwMode="auto">
              <a:xfrm>
                <a:off x="3991" y="1591"/>
                <a:ext cx="628" cy="2"/>
              </a:xfrm>
              <a:custGeom>
                <a:avLst/>
                <a:gdLst>
                  <a:gd name="T0" fmla="*/ 0 w 628"/>
                  <a:gd name="T1" fmla="*/ 0 h 2"/>
                  <a:gd name="T2" fmla="*/ 628 w 628"/>
                  <a:gd name="T3" fmla="*/ 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28" h="2">
                    <a:moveTo>
                      <a:pt x="0" y="0"/>
                    </a:moveTo>
                    <a:lnTo>
                      <a:pt x="628" y="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90" name="Freeform 152"/>
              <p:cNvSpPr>
                <a:spLocks/>
              </p:cNvSpPr>
              <p:nvPr/>
            </p:nvSpPr>
            <p:spPr bwMode="auto">
              <a:xfrm>
                <a:off x="3069" y="1486"/>
                <a:ext cx="188" cy="1"/>
              </a:xfrm>
              <a:custGeom>
                <a:avLst/>
                <a:gdLst>
                  <a:gd name="T0" fmla="*/ 0 w 188"/>
                  <a:gd name="T1" fmla="*/ 1 h 1"/>
                  <a:gd name="T2" fmla="*/ 188 w 18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8" h="1">
                    <a:moveTo>
                      <a:pt x="0" y="1"/>
                    </a:moveTo>
                    <a:lnTo>
                      <a:pt x="188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91" name="Freeform 153"/>
              <p:cNvSpPr>
                <a:spLocks/>
              </p:cNvSpPr>
              <p:nvPr/>
            </p:nvSpPr>
            <p:spPr bwMode="auto">
              <a:xfrm>
                <a:off x="3478" y="1557"/>
                <a:ext cx="1" cy="1783"/>
              </a:xfrm>
              <a:custGeom>
                <a:avLst/>
                <a:gdLst>
                  <a:gd name="T0" fmla="*/ 0 w 1"/>
                  <a:gd name="T1" fmla="*/ 0 h 1783"/>
                  <a:gd name="T2" fmla="*/ 0 w 1"/>
                  <a:gd name="T3" fmla="*/ 1783 h 17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783">
                    <a:moveTo>
                      <a:pt x="0" y="0"/>
                    </a:moveTo>
                    <a:lnTo>
                      <a:pt x="0" y="1783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92" name="Freeform 154"/>
              <p:cNvSpPr>
                <a:spLocks/>
              </p:cNvSpPr>
              <p:nvPr/>
            </p:nvSpPr>
            <p:spPr bwMode="auto">
              <a:xfrm>
                <a:off x="3388" y="1625"/>
                <a:ext cx="1" cy="1720"/>
              </a:xfrm>
              <a:custGeom>
                <a:avLst/>
                <a:gdLst>
                  <a:gd name="T0" fmla="*/ 0 w 1"/>
                  <a:gd name="T1" fmla="*/ 0 h 1720"/>
                  <a:gd name="T2" fmla="*/ 0 w 1"/>
                  <a:gd name="T3" fmla="*/ 1720 h 17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720">
                    <a:moveTo>
                      <a:pt x="0" y="0"/>
                    </a:moveTo>
                    <a:lnTo>
                      <a:pt x="0" y="172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93" name="Freeform 155"/>
              <p:cNvSpPr>
                <a:spLocks/>
              </p:cNvSpPr>
              <p:nvPr/>
            </p:nvSpPr>
            <p:spPr bwMode="auto">
              <a:xfrm>
                <a:off x="3255" y="1486"/>
                <a:ext cx="2" cy="1641"/>
              </a:xfrm>
              <a:custGeom>
                <a:avLst/>
                <a:gdLst>
                  <a:gd name="T0" fmla="*/ 2 w 2"/>
                  <a:gd name="T1" fmla="*/ 0 h 1641"/>
                  <a:gd name="T2" fmla="*/ 0 w 2"/>
                  <a:gd name="T3" fmla="*/ 1641 h 16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641">
                    <a:moveTo>
                      <a:pt x="2" y="0"/>
                    </a:moveTo>
                    <a:lnTo>
                      <a:pt x="0" y="164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94" name="Text Box 156"/>
              <p:cNvSpPr txBox="1">
                <a:spLocks noChangeArrowheads="1"/>
              </p:cNvSpPr>
              <p:nvPr/>
            </p:nvSpPr>
            <p:spPr bwMode="auto">
              <a:xfrm>
                <a:off x="3300" y="3357"/>
                <a:ext cx="169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900"/>
                  <a:t> </a:t>
                </a:r>
                <a:r>
                  <a:rPr lang="en-US" sz="1200"/>
                  <a:t>Q1</a:t>
                </a:r>
                <a:endParaRPr lang="en-US" sz="900"/>
              </a:p>
            </p:txBody>
          </p:sp>
          <p:sp>
            <p:nvSpPr>
              <p:cNvPr id="22595" name="Text Box 157"/>
              <p:cNvSpPr txBox="1">
                <a:spLocks noChangeArrowheads="1"/>
              </p:cNvSpPr>
              <p:nvPr/>
            </p:nvSpPr>
            <p:spPr bwMode="auto">
              <a:xfrm>
                <a:off x="3439" y="3357"/>
                <a:ext cx="171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900"/>
                  <a:t> </a:t>
                </a:r>
                <a:r>
                  <a:rPr lang="en-US" sz="1200"/>
                  <a:t>Q0</a:t>
                </a:r>
              </a:p>
            </p:txBody>
          </p:sp>
          <p:sp>
            <p:nvSpPr>
              <p:cNvPr id="22596" name="Text Box 158"/>
              <p:cNvSpPr txBox="1">
                <a:spLocks noChangeArrowheads="1"/>
              </p:cNvSpPr>
              <p:nvPr/>
            </p:nvSpPr>
            <p:spPr bwMode="auto">
              <a:xfrm>
                <a:off x="4647" y="2875"/>
                <a:ext cx="25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900"/>
                  <a:t>   </a:t>
                </a:r>
                <a:r>
                  <a:rPr lang="en-US" sz="1200"/>
                  <a:t>I0</a:t>
                </a:r>
              </a:p>
            </p:txBody>
          </p:sp>
          <p:sp>
            <p:nvSpPr>
              <p:cNvPr id="22597" name="Text Box 159"/>
              <p:cNvSpPr txBox="1">
                <a:spLocks noChangeArrowheads="1"/>
              </p:cNvSpPr>
              <p:nvPr/>
            </p:nvSpPr>
            <p:spPr bwMode="auto">
              <a:xfrm>
                <a:off x="4642" y="2133"/>
                <a:ext cx="222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900"/>
                  <a:t>   </a:t>
                </a:r>
                <a:r>
                  <a:rPr lang="en-US" sz="1200"/>
                  <a:t>I1</a:t>
                </a:r>
              </a:p>
            </p:txBody>
          </p:sp>
          <p:sp>
            <p:nvSpPr>
              <p:cNvPr id="22598" name="Text Box 160"/>
              <p:cNvSpPr txBox="1">
                <a:spLocks noChangeArrowheads="1"/>
              </p:cNvSpPr>
              <p:nvPr/>
            </p:nvSpPr>
            <p:spPr bwMode="auto">
              <a:xfrm>
                <a:off x="4689" y="1523"/>
                <a:ext cx="139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900"/>
                  <a:t> </a:t>
                </a:r>
                <a:r>
                  <a:rPr lang="en-US" sz="1200"/>
                  <a:t>x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smtClean="0"/>
              <a:t>Ένα μαγαζί έχει χωρητικότητα</a:t>
            </a:r>
            <a:r>
              <a:rPr lang="el-GR" sz="2400" b="1" smtClean="0"/>
              <a:t> </a:t>
            </a:r>
            <a:r>
              <a:rPr lang="el-GR" sz="2400" smtClean="0"/>
              <a:t>3 ατόμων και χρησιμοποιεί δύο αισθητήρες </a:t>
            </a:r>
          </a:p>
          <a:p>
            <a:pPr lvl="1"/>
            <a:r>
              <a:rPr lang="en-US" sz="2000" smtClean="0"/>
              <a:t>S</a:t>
            </a:r>
            <a:r>
              <a:rPr lang="el-GR" sz="2000" smtClean="0"/>
              <a:t>1 πελάτης εισέρχεται στο μαγαζί </a:t>
            </a:r>
          </a:p>
          <a:p>
            <a:pPr lvl="1"/>
            <a:r>
              <a:rPr lang="en-US" sz="2000" smtClean="0"/>
              <a:t>S</a:t>
            </a:r>
            <a:r>
              <a:rPr lang="el-GR" sz="2000" smtClean="0"/>
              <a:t>2 πελάτης φεύγει. </a:t>
            </a:r>
          </a:p>
          <a:p>
            <a:r>
              <a:rPr lang="el-GR" sz="2400" smtClean="0"/>
              <a:t>Αρχικά, κανένας πελάτης δεν υπάρχει στο μαγαζί. </a:t>
            </a:r>
          </a:p>
          <a:p>
            <a:r>
              <a:rPr lang="el-GR" sz="2400" smtClean="0"/>
              <a:t>Θεωρούμε ότι όταν το μαγαζί είναι γεμάτο κανείς πελάτης δεν επιχειρεί να εισέλθει. </a:t>
            </a:r>
          </a:p>
          <a:p>
            <a:r>
              <a:rPr lang="el-GR" sz="2400" smtClean="0"/>
              <a:t>Το σύστημα έχει μια έξοδο (</a:t>
            </a:r>
            <a:r>
              <a:rPr lang="en-US" sz="2400" smtClean="0"/>
              <a:t>bit</a:t>
            </a:r>
            <a:r>
              <a:rPr lang="el-GR" sz="2400" smtClean="0"/>
              <a:t>) που είναι 1 όταν το μαγαζί είναι γεμάτο, και 0 σε κάθε άλλη περίπτωση. </a:t>
            </a:r>
          </a:p>
          <a:p>
            <a:r>
              <a:rPr lang="el-GR" sz="2400" smtClean="0"/>
              <a:t>Θεωρούμε ότι δε μπορεί την ίδια στιγμή να μπει και να βγει πελάτης </a:t>
            </a:r>
          </a:p>
          <a:p>
            <a:r>
              <a:rPr lang="el-GR" sz="2400" smtClean="0"/>
              <a:t>Ερωτήσεις:</a:t>
            </a:r>
          </a:p>
          <a:p>
            <a:pPr lvl="1"/>
            <a:r>
              <a:rPr lang="el-GR" sz="2000" smtClean="0"/>
              <a:t>Πόσες καταστάσεις έχει το σύστημα και πόσα </a:t>
            </a:r>
            <a:r>
              <a:rPr lang="en-US" sz="2000" smtClean="0"/>
              <a:t>flip flop</a:t>
            </a:r>
            <a:r>
              <a:rPr lang="el-GR" sz="2000" smtClean="0"/>
              <a:t> χρειάζονται για να υλοποιηθεί. </a:t>
            </a:r>
          </a:p>
          <a:p>
            <a:pPr lvl="1"/>
            <a:r>
              <a:rPr lang="el-GR" sz="2000" smtClean="0"/>
              <a:t>Δώστε τον πίνακα μετάβασης και το κύκλωμα υπολογισμού εξόδου για τον καταχωρητή κατάστασης του κυκλώματος. </a:t>
            </a:r>
          </a:p>
          <a:p>
            <a:endParaRPr lang="el-GR" sz="2400" smtClean="0"/>
          </a:p>
          <a:p>
            <a:endParaRPr lang="el-GR" sz="240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D061E3-ED0A-4D4A-8E5B-6B69BABA85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AF1AC0-E754-4886-8D0F-666E96D1BD8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Μοντέλο μονάδας ελέγχου</a:t>
            </a:r>
            <a:endParaRPr lang="en-US" smtClean="0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711200" y="2046288"/>
            <a:ext cx="2473325" cy="3756025"/>
            <a:chOff x="448" y="1289"/>
            <a:chExt cx="1558" cy="2366"/>
          </a:xfrm>
        </p:grpSpPr>
        <p:sp>
          <p:nvSpPr>
            <p:cNvPr id="24629" name="Text Box 6"/>
            <p:cNvSpPr txBox="1">
              <a:spLocks noChangeArrowheads="1"/>
            </p:cNvSpPr>
            <p:nvPr/>
          </p:nvSpPr>
          <p:spPr bwMode="auto">
            <a:xfrm>
              <a:off x="590" y="3493"/>
              <a:ext cx="12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controller and datapath</a:t>
              </a:r>
            </a:p>
          </p:txBody>
        </p:sp>
        <p:sp>
          <p:nvSpPr>
            <p:cNvPr id="24630" name="Text Box 7"/>
            <p:cNvSpPr txBox="1">
              <a:spLocks noChangeArrowheads="1"/>
            </p:cNvSpPr>
            <p:nvPr/>
          </p:nvSpPr>
          <p:spPr bwMode="auto">
            <a:xfrm>
              <a:off x="448" y="1948"/>
              <a:ext cx="519" cy="6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controller</a:t>
              </a:r>
            </a:p>
          </p:txBody>
        </p:sp>
        <p:sp>
          <p:nvSpPr>
            <p:cNvPr id="24631" name="Text Box 8"/>
            <p:cNvSpPr txBox="1">
              <a:spLocks noChangeArrowheads="1"/>
            </p:cNvSpPr>
            <p:nvPr/>
          </p:nvSpPr>
          <p:spPr bwMode="auto">
            <a:xfrm>
              <a:off x="1487" y="1948"/>
              <a:ext cx="519" cy="6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datapath</a:t>
              </a:r>
            </a:p>
          </p:txBody>
        </p:sp>
        <p:sp>
          <p:nvSpPr>
            <p:cNvPr id="24632" name="Freeform 9"/>
            <p:cNvSpPr>
              <a:spLocks/>
            </p:cNvSpPr>
            <p:nvPr/>
          </p:nvSpPr>
          <p:spPr bwMode="auto">
            <a:xfrm>
              <a:off x="967" y="2164"/>
              <a:ext cx="521" cy="2"/>
            </a:xfrm>
            <a:custGeom>
              <a:avLst/>
              <a:gdLst>
                <a:gd name="T0" fmla="*/ 0 w 521"/>
                <a:gd name="T1" fmla="*/ 0 h 2"/>
                <a:gd name="T2" fmla="*/ 521 w 521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1" h="2">
                  <a:moveTo>
                    <a:pt x="0" y="0"/>
                  </a:moveTo>
                  <a:lnTo>
                    <a:pt x="521" y="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3" name="Freeform 10"/>
            <p:cNvSpPr>
              <a:spLocks/>
            </p:cNvSpPr>
            <p:nvPr/>
          </p:nvSpPr>
          <p:spPr bwMode="auto">
            <a:xfrm>
              <a:off x="978" y="2322"/>
              <a:ext cx="509" cy="4"/>
            </a:xfrm>
            <a:custGeom>
              <a:avLst/>
              <a:gdLst>
                <a:gd name="T0" fmla="*/ 509 w 509"/>
                <a:gd name="T1" fmla="*/ 4 h 4"/>
                <a:gd name="T2" fmla="*/ 0 w 50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9" h="4">
                  <a:moveTo>
                    <a:pt x="509" y="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4" name="Line 11"/>
            <p:cNvSpPr>
              <a:spLocks noChangeShapeType="1"/>
            </p:cNvSpPr>
            <p:nvPr/>
          </p:nvSpPr>
          <p:spPr bwMode="auto">
            <a:xfrm>
              <a:off x="621" y="1732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5" name="Line 12"/>
            <p:cNvSpPr>
              <a:spLocks noChangeShapeType="1"/>
            </p:cNvSpPr>
            <p:nvPr/>
          </p:nvSpPr>
          <p:spPr bwMode="auto">
            <a:xfrm>
              <a:off x="794" y="1732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6" name="Line 13"/>
            <p:cNvSpPr>
              <a:spLocks noChangeShapeType="1"/>
            </p:cNvSpPr>
            <p:nvPr/>
          </p:nvSpPr>
          <p:spPr bwMode="auto">
            <a:xfrm>
              <a:off x="621" y="2595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7" name="Line 14"/>
            <p:cNvSpPr>
              <a:spLocks noChangeShapeType="1"/>
            </p:cNvSpPr>
            <p:nvPr/>
          </p:nvSpPr>
          <p:spPr bwMode="auto">
            <a:xfrm>
              <a:off x="794" y="2595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8" name="Text Box 15"/>
            <p:cNvSpPr txBox="1">
              <a:spLocks noChangeArrowheads="1"/>
            </p:cNvSpPr>
            <p:nvPr/>
          </p:nvSpPr>
          <p:spPr bwMode="auto">
            <a:xfrm>
              <a:off x="621" y="1624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639" name="Text Box 16"/>
            <p:cNvSpPr txBox="1">
              <a:spLocks noChangeArrowheads="1"/>
            </p:cNvSpPr>
            <p:nvPr/>
          </p:nvSpPr>
          <p:spPr bwMode="auto">
            <a:xfrm>
              <a:off x="621" y="2649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640" name="Text Box 17"/>
            <p:cNvSpPr txBox="1">
              <a:spLocks noChangeArrowheads="1"/>
            </p:cNvSpPr>
            <p:nvPr/>
          </p:nvSpPr>
          <p:spPr bwMode="auto">
            <a:xfrm>
              <a:off x="448" y="1289"/>
              <a:ext cx="51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external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control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inputs</a:t>
              </a:r>
            </a:p>
          </p:txBody>
        </p:sp>
        <p:sp>
          <p:nvSpPr>
            <p:cNvPr id="24641" name="Text Box 18"/>
            <p:cNvSpPr txBox="1">
              <a:spLocks noChangeArrowheads="1"/>
            </p:cNvSpPr>
            <p:nvPr/>
          </p:nvSpPr>
          <p:spPr bwMode="auto">
            <a:xfrm>
              <a:off x="448" y="2811"/>
              <a:ext cx="51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external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control outputs</a:t>
              </a:r>
            </a:p>
          </p:txBody>
        </p:sp>
        <p:sp>
          <p:nvSpPr>
            <p:cNvPr id="24642" name="Line 19"/>
            <p:cNvSpPr>
              <a:spLocks noChangeShapeType="1"/>
            </p:cNvSpPr>
            <p:nvPr/>
          </p:nvSpPr>
          <p:spPr bwMode="auto">
            <a:xfrm>
              <a:off x="1660" y="1732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3" name="Line 20"/>
            <p:cNvSpPr>
              <a:spLocks noChangeShapeType="1"/>
            </p:cNvSpPr>
            <p:nvPr/>
          </p:nvSpPr>
          <p:spPr bwMode="auto">
            <a:xfrm>
              <a:off x="1833" y="1732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4" name="Text Box 21"/>
            <p:cNvSpPr txBox="1">
              <a:spLocks noChangeArrowheads="1"/>
            </p:cNvSpPr>
            <p:nvPr/>
          </p:nvSpPr>
          <p:spPr bwMode="auto">
            <a:xfrm>
              <a:off x="1660" y="1624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645" name="Text Box 22"/>
            <p:cNvSpPr txBox="1">
              <a:spLocks noChangeArrowheads="1"/>
            </p:cNvSpPr>
            <p:nvPr/>
          </p:nvSpPr>
          <p:spPr bwMode="auto">
            <a:xfrm>
              <a:off x="1487" y="1310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external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data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 inputs</a:t>
              </a:r>
            </a:p>
          </p:txBody>
        </p:sp>
        <p:sp>
          <p:nvSpPr>
            <p:cNvPr id="24646" name="Line 23"/>
            <p:cNvSpPr>
              <a:spLocks noChangeShapeType="1"/>
            </p:cNvSpPr>
            <p:nvPr/>
          </p:nvSpPr>
          <p:spPr bwMode="auto">
            <a:xfrm>
              <a:off x="1660" y="2595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7" name="Line 24"/>
            <p:cNvSpPr>
              <a:spLocks noChangeShapeType="1"/>
            </p:cNvSpPr>
            <p:nvPr/>
          </p:nvSpPr>
          <p:spPr bwMode="auto">
            <a:xfrm>
              <a:off x="1833" y="2595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8" name="Text Box 25"/>
            <p:cNvSpPr txBox="1">
              <a:spLocks noChangeArrowheads="1"/>
            </p:cNvSpPr>
            <p:nvPr/>
          </p:nvSpPr>
          <p:spPr bwMode="auto">
            <a:xfrm>
              <a:off x="1660" y="2649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649" name="Text Box 26"/>
            <p:cNvSpPr txBox="1">
              <a:spLocks noChangeArrowheads="1"/>
            </p:cNvSpPr>
            <p:nvPr/>
          </p:nvSpPr>
          <p:spPr bwMode="auto">
            <a:xfrm>
              <a:off x="1487" y="2811"/>
              <a:ext cx="51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external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data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outputs</a:t>
              </a:r>
            </a:p>
          </p:txBody>
        </p:sp>
        <p:sp>
          <p:nvSpPr>
            <p:cNvPr id="24650" name="Text Box 27"/>
            <p:cNvSpPr txBox="1">
              <a:spLocks noChangeArrowheads="1"/>
            </p:cNvSpPr>
            <p:nvPr/>
          </p:nvSpPr>
          <p:spPr bwMode="auto">
            <a:xfrm>
              <a:off x="967" y="1736"/>
              <a:ext cx="52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datapath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control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inputs</a:t>
              </a:r>
            </a:p>
          </p:txBody>
        </p:sp>
        <p:sp>
          <p:nvSpPr>
            <p:cNvPr id="24651" name="Text Box 28"/>
            <p:cNvSpPr txBox="1">
              <a:spLocks noChangeArrowheads="1"/>
            </p:cNvSpPr>
            <p:nvPr/>
          </p:nvSpPr>
          <p:spPr bwMode="auto">
            <a:xfrm>
              <a:off x="967" y="2374"/>
              <a:ext cx="52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datapath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control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outputs</a:t>
              </a: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4329113" y="1736725"/>
            <a:ext cx="3846512" cy="4183063"/>
            <a:chOff x="2727" y="1094"/>
            <a:chExt cx="2423" cy="2635"/>
          </a:xfrm>
        </p:grpSpPr>
        <p:sp>
          <p:nvSpPr>
            <p:cNvPr id="24586" name="Text Box 43"/>
            <p:cNvSpPr txBox="1">
              <a:spLocks noChangeArrowheads="1"/>
            </p:cNvSpPr>
            <p:nvPr/>
          </p:nvSpPr>
          <p:spPr bwMode="auto">
            <a:xfrm>
              <a:off x="3503" y="1114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587" name="Text Box 44"/>
            <p:cNvSpPr txBox="1">
              <a:spLocks noChangeArrowheads="1"/>
            </p:cNvSpPr>
            <p:nvPr/>
          </p:nvSpPr>
          <p:spPr bwMode="auto">
            <a:xfrm>
              <a:off x="4864" y="1094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588" name="Text Box 5"/>
            <p:cNvSpPr txBox="1">
              <a:spLocks noChangeArrowheads="1"/>
            </p:cNvSpPr>
            <p:nvPr/>
          </p:nvSpPr>
          <p:spPr bwMode="auto">
            <a:xfrm>
              <a:off x="2773" y="3482"/>
              <a:ext cx="237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l-GR" sz="1200"/>
                <a:t>Μέσα στο </a:t>
              </a:r>
              <a:r>
                <a:rPr lang="en-US" sz="1200"/>
                <a:t>controller and datapath</a:t>
              </a:r>
            </a:p>
          </p:txBody>
        </p:sp>
        <p:sp>
          <p:nvSpPr>
            <p:cNvPr id="24589" name="Text Box 29"/>
            <p:cNvSpPr txBox="1">
              <a:spLocks noChangeArrowheads="1"/>
            </p:cNvSpPr>
            <p:nvPr/>
          </p:nvSpPr>
          <p:spPr bwMode="auto">
            <a:xfrm>
              <a:off x="2727" y="1409"/>
              <a:ext cx="1038" cy="17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controller</a:t>
              </a:r>
            </a:p>
          </p:txBody>
        </p:sp>
        <p:sp>
          <p:nvSpPr>
            <p:cNvPr id="24590" name="Text Box 30"/>
            <p:cNvSpPr txBox="1">
              <a:spLocks noChangeArrowheads="1"/>
            </p:cNvSpPr>
            <p:nvPr/>
          </p:nvSpPr>
          <p:spPr bwMode="auto">
            <a:xfrm>
              <a:off x="3939" y="1409"/>
              <a:ext cx="1209" cy="17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datapath</a:t>
              </a:r>
            </a:p>
          </p:txBody>
        </p:sp>
        <p:sp>
          <p:nvSpPr>
            <p:cNvPr id="24591" name="Line 31"/>
            <p:cNvSpPr>
              <a:spLocks noChangeShapeType="1"/>
            </p:cNvSpPr>
            <p:nvPr/>
          </p:nvSpPr>
          <p:spPr bwMode="auto">
            <a:xfrm>
              <a:off x="3419" y="1948"/>
              <a:ext cx="5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2" name="Line 32"/>
            <p:cNvSpPr>
              <a:spLocks noChangeShapeType="1"/>
            </p:cNvSpPr>
            <p:nvPr/>
          </p:nvSpPr>
          <p:spPr bwMode="auto">
            <a:xfrm rot="10800000">
              <a:off x="3419" y="2057"/>
              <a:ext cx="5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3" name="Line 33"/>
            <p:cNvSpPr>
              <a:spLocks noChangeShapeType="1"/>
            </p:cNvSpPr>
            <p:nvPr/>
          </p:nvSpPr>
          <p:spPr bwMode="auto">
            <a:xfrm>
              <a:off x="3506" y="1215"/>
              <a:ext cx="0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4" name="Line 34"/>
            <p:cNvSpPr>
              <a:spLocks noChangeShapeType="1"/>
            </p:cNvSpPr>
            <p:nvPr/>
          </p:nvSpPr>
          <p:spPr bwMode="auto">
            <a:xfrm>
              <a:off x="3679" y="1215"/>
              <a:ext cx="0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5" name="Line 35"/>
            <p:cNvSpPr>
              <a:spLocks noChangeShapeType="1"/>
            </p:cNvSpPr>
            <p:nvPr/>
          </p:nvSpPr>
          <p:spPr bwMode="auto">
            <a:xfrm>
              <a:off x="3506" y="3135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6" name="Line 36"/>
            <p:cNvSpPr>
              <a:spLocks noChangeShapeType="1"/>
            </p:cNvSpPr>
            <p:nvPr/>
          </p:nvSpPr>
          <p:spPr bwMode="auto">
            <a:xfrm>
              <a:off x="3679" y="3135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7" name="Text Box 37"/>
            <p:cNvSpPr txBox="1">
              <a:spLocks noChangeArrowheads="1"/>
            </p:cNvSpPr>
            <p:nvPr/>
          </p:nvSpPr>
          <p:spPr bwMode="auto">
            <a:xfrm>
              <a:off x="3506" y="3189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598" name="Line 38"/>
            <p:cNvSpPr>
              <a:spLocks noChangeShapeType="1"/>
            </p:cNvSpPr>
            <p:nvPr/>
          </p:nvSpPr>
          <p:spPr bwMode="auto">
            <a:xfrm>
              <a:off x="4881" y="1203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9" name="Line 39"/>
            <p:cNvSpPr>
              <a:spLocks noChangeShapeType="1"/>
            </p:cNvSpPr>
            <p:nvPr/>
          </p:nvSpPr>
          <p:spPr bwMode="auto">
            <a:xfrm>
              <a:off x="5054" y="1203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0" name="Line 40"/>
            <p:cNvSpPr>
              <a:spLocks noChangeShapeType="1"/>
            </p:cNvSpPr>
            <p:nvPr/>
          </p:nvSpPr>
          <p:spPr bwMode="auto">
            <a:xfrm>
              <a:off x="4881" y="3124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41"/>
            <p:cNvSpPr>
              <a:spLocks noChangeShapeType="1"/>
            </p:cNvSpPr>
            <p:nvPr/>
          </p:nvSpPr>
          <p:spPr bwMode="auto">
            <a:xfrm>
              <a:off x="5054" y="3124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Text Box 42"/>
            <p:cNvSpPr txBox="1">
              <a:spLocks noChangeArrowheads="1"/>
            </p:cNvSpPr>
            <p:nvPr/>
          </p:nvSpPr>
          <p:spPr bwMode="auto">
            <a:xfrm>
              <a:off x="4881" y="3178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…</a:t>
              </a:r>
            </a:p>
          </p:txBody>
        </p:sp>
        <p:sp>
          <p:nvSpPr>
            <p:cNvPr id="24603" name="Text Box 45"/>
            <p:cNvSpPr txBox="1">
              <a:spLocks noChangeArrowheads="1"/>
            </p:cNvSpPr>
            <p:nvPr/>
          </p:nvSpPr>
          <p:spPr bwMode="auto">
            <a:xfrm>
              <a:off x="2900" y="2488"/>
              <a:ext cx="519" cy="3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state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register</a:t>
              </a:r>
            </a:p>
          </p:txBody>
        </p:sp>
        <p:sp>
          <p:nvSpPr>
            <p:cNvPr id="24604" name="Text Box 46"/>
            <p:cNvSpPr txBox="1">
              <a:spLocks noChangeArrowheads="1"/>
            </p:cNvSpPr>
            <p:nvPr/>
          </p:nvSpPr>
          <p:spPr bwMode="auto">
            <a:xfrm>
              <a:off x="2900" y="1738"/>
              <a:ext cx="519" cy="6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next-state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and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control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logic</a:t>
              </a:r>
            </a:p>
          </p:txBody>
        </p:sp>
        <p:sp>
          <p:nvSpPr>
            <p:cNvPr id="24605" name="Freeform 47"/>
            <p:cNvSpPr>
              <a:spLocks/>
            </p:cNvSpPr>
            <p:nvPr/>
          </p:nvSpPr>
          <p:spPr bwMode="auto">
            <a:xfrm>
              <a:off x="3159" y="2272"/>
              <a:ext cx="347" cy="755"/>
            </a:xfrm>
            <a:custGeom>
              <a:avLst/>
              <a:gdLst>
                <a:gd name="T0" fmla="*/ 34 w 576"/>
                <a:gd name="T1" fmla="*/ 0 h 1008"/>
                <a:gd name="T2" fmla="*/ 46 w 576"/>
                <a:gd name="T3" fmla="*/ 0 h 1008"/>
                <a:gd name="T4" fmla="*/ 46 w 576"/>
                <a:gd name="T5" fmla="*/ 238 h 1008"/>
                <a:gd name="T6" fmla="*/ 0 w 576"/>
                <a:gd name="T7" fmla="*/ 238 h 1008"/>
                <a:gd name="T8" fmla="*/ 0 w 576"/>
                <a:gd name="T9" fmla="*/ 166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" h="1008">
                  <a:moveTo>
                    <a:pt x="432" y="0"/>
                  </a:moveTo>
                  <a:lnTo>
                    <a:pt x="576" y="0"/>
                  </a:lnTo>
                  <a:lnTo>
                    <a:pt x="576" y="1008"/>
                  </a:lnTo>
                  <a:lnTo>
                    <a:pt x="0" y="1008"/>
                  </a:lnTo>
                  <a:lnTo>
                    <a:pt x="0" y="70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6" name="Freeform 48"/>
            <p:cNvSpPr>
              <a:spLocks/>
            </p:cNvSpPr>
            <p:nvPr/>
          </p:nvSpPr>
          <p:spPr bwMode="auto">
            <a:xfrm>
              <a:off x="3419" y="2170"/>
              <a:ext cx="173" cy="857"/>
            </a:xfrm>
            <a:custGeom>
              <a:avLst/>
              <a:gdLst>
                <a:gd name="T0" fmla="*/ 0 w 288"/>
                <a:gd name="T1" fmla="*/ 0 h 1145"/>
                <a:gd name="T2" fmla="*/ 22 w 288"/>
                <a:gd name="T3" fmla="*/ 0 h 1145"/>
                <a:gd name="T4" fmla="*/ 22 w 288"/>
                <a:gd name="T5" fmla="*/ 269 h 1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145">
                  <a:moveTo>
                    <a:pt x="0" y="0"/>
                  </a:moveTo>
                  <a:lnTo>
                    <a:pt x="288" y="0"/>
                  </a:lnTo>
                  <a:lnTo>
                    <a:pt x="288" y="114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Line 49"/>
            <p:cNvSpPr>
              <a:spLocks noChangeShapeType="1"/>
            </p:cNvSpPr>
            <p:nvPr/>
          </p:nvSpPr>
          <p:spPr bwMode="auto">
            <a:xfrm flipH="1">
              <a:off x="3506" y="3027"/>
              <a:ext cx="86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8" name="Line 50"/>
            <p:cNvSpPr>
              <a:spLocks noChangeShapeType="1"/>
            </p:cNvSpPr>
            <p:nvPr/>
          </p:nvSpPr>
          <p:spPr bwMode="auto">
            <a:xfrm>
              <a:off x="3592" y="3027"/>
              <a:ext cx="87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Line 51"/>
            <p:cNvSpPr>
              <a:spLocks noChangeShapeType="1"/>
            </p:cNvSpPr>
            <p:nvPr/>
          </p:nvSpPr>
          <p:spPr bwMode="auto">
            <a:xfrm>
              <a:off x="3506" y="1430"/>
              <a:ext cx="86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Line 52"/>
            <p:cNvSpPr>
              <a:spLocks noChangeShapeType="1"/>
            </p:cNvSpPr>
            <p:nvPr/>
          </p:nvSpPr>
          <p:spPr bwMode="auto">
            <a:xfrm flipH="1">
              <a:off x="3592" y="1430"/>
              <a:ext cx="87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1" name="Freeform 53"/>
            <p:cNvSpPr>
              <a:spLocks/>
            </p:cNvSpPr>
            <p:nvPr/>
          </p:nvSpPr>
          <p:spPr bwMode="auto">
            <a:xfrm>
              <a:off x="3419" y="1533"/>
              <a:ext cx="173" cy="308"/>
            </a:xfrm>
            <a:custGeom>
              <a:avLst/>
              <a:gdLst>
                <a:gd name="T0" fmla="*/ 22 w 288"/>
                <a:gd name="T1" fmla="*/ 0 h 281"/>
                <a:gd name="T2" fmla="*/ 22 w 288"/>
                <a:gd name="T3" fmla="*/ 445 h 281"/>
                <a:gd name="T4" fmla="*/ 0 w 288"/>
                <a:gd name="T5" fmla="*/ 445 h 2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1">
                  <a:moveTo>
                    <a:pt x="288" y="0"/>
                  </a:moveTo>
                  <a:lnTo>
                    <a:pt x="288" y="281"/>
                  </a:lnTo>
                  <a:lnTo>
                    <a:pt x="0" y="28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Text Box 54"/>
            <p:cNvSpPr txBox="1">
              <a:spLocks noChangeArrowheads="1"/>
            </p:cNvSpPr>
            <p:nvPr/>
          </p:nvSpPr>
          <p:spPr bwMode="auto">
            <a:xfrm>
              <a:off x="4287" y="1727"/>
              <a:ext cx="520" cy="3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registers</a:t>
              </a:r>
            </a:p>
          </p:txBody>
        </p:sp>
        <p:sp>
          <p:nvSpPr>
            <p:cNvPr id="24613" name="Text Box 55"/>
            <p:cNvSpPr txBox="1">
              <a:spLocks noChangeArrowheads="1"/>
            </p:cNvSpPr>
            <p:nvPr/>
          </p:nvSpPr>
          <p:spPr bwMode="auto">
            <a:xfrm>
              <a:off x="4287" y="2477"/>
              <a:ext cx="520" cy="3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functional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units</a:t>
              </a:r>
            </a:p>
          </p:txBody>
        </p:sp>
        <p:sp>
          <p:nvSpPr>
            <p:cNvPr id="24614" name="Line 56"/>
            <p:cNvSpPr>
              <a:spLocks noChangeShapeType="1"/>
            </p:cNvSpPr>
            <p:nvPr/>
          </p:nvSpPr>
          <p:spPr bwMode="auto">
            <a:xfrm>
              <a:off x="4460" y="2045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5" name="Line 57"/>
            <p:cNvSpPr>
              <a:spLocks noChangeShapeType="1"/>
            </p:cNvSpPr>
            <p:nvPr/>
          </p:nvSpPr>
          <p:spPr bwMode="auto">
            <a:xfrm flipV="1">
              <a:off x="4633" y="2040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6" name="Line 58"/>
            <p:cNvSpPr>
              <a:spLocks noChangeShapeType="1"/>
            </p:cNvSpPr>
            <p:nvPr/>
          </p:nvSpPr>
          <p:spPr bwMode="auto">
            <a:xfrm>
              <a:off x="4881" y="1419"/>
              <a:ext cx="87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7" name="Line 59"/>
            <p:cNvSpPr>
              <a:spLocks noChangeShapeType="1"/>
            </p:cNvSpPr>
            <p:nvPr/>
          </p:nvSpPr>
          <p:spPr bwMode="auto">
            <a:xfrm flipH="1">
              <a:off x="4968" y="1419"/>
              <a:ext cx="86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8" name="Freeform 60"/>
            <p:cNvSpPr>
              <a:spLocks/>
            </p:cNvSpPr>
            <p:nvPr/>
          </p:nvSpPr>
          <p:spPr bwMode="auto">
            <a:xfrm>
              <a:off x="4807" y="1522"/>
              <a:ext cx="161" cy="308"/>
            </a:xfrm>
            <a:custGeom>
              <a:avLst/>
              <a:gdLst>
                <a:gd name="T0" fmla="*/ 21 w 268"/>
                <a:gd name="T1" fmla="*/ 0 h 411"/>
                <a:gd name="T2" fmla="*/ 21 w 268"/>
                <a:gd name="T3" fmla="*/ 97 h 411"/>
                <a:gd name="T4" fmla="*/ 0 w 268"/>
                <a:gd name="T5" fmla="*/ 97 h 4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" h="411">
                  <a:moveTo>
                    <a:pt x="268" y="0"/>
                  </a:moveTo>
                  <a:lnTo>
                    <a:pt x="268" y="411"/>
                  </a:lnTo>
                  <a:lnTo>
                    <a:pt x="0" y="41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9" name="Freeform 61"/>
            <p:cNvSpPr>
              <a:spLocks/>
            </p:cNvSpPr>
            <p:nvPr/>
          </p:nvSpPr>
          <p:spPr bwMode="auto">
            <a:xfrm>
              <a:off x="4807" y="1937"/>
              <a:ext cx="161" cy="1079"/>
            </a:xfrm>
            <a:custGeom>
              <a:avLst/>
              <a:gdLst>
                <a:gd name="T0" fmla="*/ 0 w 268"/>
                <a:gd name="T1" fmla="*/ 0 h 1441"/>
                <a:gd name="T2" fmla="*/ 21 w 268"/>
                <a:gd name="T3" fmla="*/ 0 h 1441"/>
                <a:gd name="T4" fmla="*/ 21 w 268"/>
                <a:gd name="T5" fmla="*/ 339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" h="1441">
                  <a:moveTo>
                    <a:pt x="0" y="0"/>
                  </a:moveTo>
                  <a:lnTo>
                    <a:pt x="268" y="0"/>
                  </a:lnTo>
                  <a:lnTo>
                    <a:pt x="268" y="144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0" name="Line 62"/>
            <p:cNvSpPr>
              <a:spLocks noChangeShapeType="1"/>
            </p:cNvSpPr>
            <p:nvPr/>
          </p:nvSpPr>
          <p:spPr bwMode="auto">
            <a:xfrm flipH="1">
              <a:off x="4881" y="3016"/>
              <a:ext cx="87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Line 63"/>
            <p:cNvSpPr>
              <a:spLocks noChangeShapeType="1"/>
            </p:cNvSpPr>
            <p:nvPr/>
          </p:nvSpPr>
          <p:spPr bwMode="auto">
            <a:xfrm>
              <a:off x="4968" y="3016"/>
              <a:ext cx="86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Line 64"/>
            <p:cNvSpPr>
              <a:spLocks noChangeShapeType="1"/>
            </p:cNvSpPr>
            <p:nvPr/>
          </p:nvSpPr>
          <p:spPr bwMode="auto">
            <a:xfrm flipV="1">
              <a:off x="3939" y="1841"/>
              <a:ext cx="96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65"/>
            <p:cNvSpPr>
              <a:spLocks noChangeShapeType="1"/>
            </p:cNvSpPr>
            <p:nvPr/>
          </p:nvSpPr>
          <p:spPr bwMode="auto">
            <a:xfrm>
              <a:off x="3939" y="1948"/>
              <a:ext cx="17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Line 66"/>
            <p:cNvSpPr>
              <a:spLocks noChangeShapeType="1"/>
            </p:cNvSpPr>
            <p:nvPr/>
          </p:nvSpPr>
          <p:spPr bwMode="auto">
            <a:xfrm>
              <a:off x="4035" y="1841"/>
              <a:ext cx="2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5" name="Freeform 67"/>
            <p:cNvSpPr>
              <a:spLocks/>
            </p:cNvSpPr>
            <p:nvPr/>
          </p:nvSpPr>
          <p:spPr bwMode="auto">
            <a:xfrm>
              <a:off x="4109" y="2045"/>
              <a:ext cx="178" cy="539"/>
            </a:xfrm>
            <a:custGeom>
              <a:avLst/>
              <a:gdLst>
                <a:gd name="T0" fmla="*/ 0 w 148"/>
                <a:gd name="T1" fmla="*/ 0 h 719"/>
                <a:gd name="T2" fmla="*/ 0 w 148"/>
                <a:gd name="T3" fmla="*/ 170 h 719"/>
                <a:gd name="T4" fmla="*/ 372 w 148"/>
                <a:gd name="T5" fmla="*/ 170 h 7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719">
                  <a:moveTo>
                    <a:pt x="0" y="0"/>
                  </a:moveTo>
                  <a:lnTo>
                    <a:pt x="0" y="719"/>
                  </a:lnTo>
                  <a:lnTo>
                    <a:pt x="148" y="71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6" name="Freeform 68"/>
            <p:cNvSpPr>
              <a:spLocks/>
            </p:cNvSpPr>
            <p:nvPr/>
          </p:nvSpPr>
          <p:spPr bwMode="auto">
            <a:xfrm>
              <a:off x="4035" y="2158"/>
              <a:ext cx="252" cy="540"/>
            </a:xfrm>
            <a:custGeom>
              <a:avLst/>
              <a:gdLst>
                <a:gd name="T0" fmla="*/ 185 w 272"/>
                <a:gd name="T1" fmla="*/ 171 h 720"/>
                <a:gd name="T2" fmla="*/ 0 w 272"/>
                <a:gd name="T3" fmla="*/ 171 h 720"/>
                <a:gd name="T4" fmla="*/ 0 w 272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720">
                  <a:moveTo>
                    <a:pt x="272" y="720"/>
                  </a:moveTo>
                  <a:lnTo>
                    <a:pt x="0" y="7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7" name="Line 69"/>
            <p:cNvSpPr>
              <a:spLocks noChangeShapeType="1"/>
            </p:cNvSpPr>
            <p:nvPr/>
          </p:nvSpPr>
          <p:spPr bwMode="auto">
            <a:xfrm flipH="1" flipV="1">
              <a:off x="3939" y="2057"/>
              <a:ext cx="96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8" name="Line 73"/>
            <p:cNvSpPr>
              <a:spLocks noChangeShapeType="1"/>
            </p:cNvSpPr>
            <p:nvPr/>
          </p:nvSpPr>
          <p:spPr bwMode="auto">
            <a:xfrm flipV="1">
              <a:off x="3155" y="2381"/>
              <a:ext cx="0" cy="115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24582" name="Line 76"/>
          <p:cNvSpPr>
            <a:spLocks noChangeShapeType="1"/>
          </p:cNvSpPr>
          <p:nvPr/>
        </p:nvSpPr>
        <p:spPr bwMode="auto">
          <a:xfrm>
            <a:off x="4622800" y="4114800"/>
            <a:ext cx="76200" cy="762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4583" name="Line 77"/>
          <p:cNvSpPr>
            <a:spLocks noChangeShapeType="1"/>
          </p:cNvSpPr>
          <p:nvPr/>
        </p:nvSpPr>
        <p:spPr bwMode="auto">
          <a:xfrm flipH="1">
            <a:off x="4603750" y="4191000"/>
            <a:ext cx="82550" cy="6985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4584" name="Line 78"/>
          <p:cNvSpPr>
            <a:spLocks noChangeShapeType="1"/>
          </p:cNvSpPr>
          <p:nvPr/>
        </p:nvSpPr>
        <p:spPr bwMode="auto">
          <a:xfrm>
            <a:off x="6832600" y="3028950"/>
            <a:ext cx="76200" cy="762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4585" name="Line 79"/>
          <p:cNvSpPr>
            <a:spLocks noChangeShapeType="1"/>
          </p:cNvSpPr>
          <p:nvPr/>
        </p:nvSpPr>
        <p:spPr bwMode="auto">
          <a:xfrm flipH="1">
            <a:off x="6813550" y="3105150"/>
            <a:ext cx="82550" cy="6985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7408E0-DE2F-43E3-ACEA-534A8F2A91D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42875" y="1422400"/>
            <a:ext cx="4002088" cy="4495800"/>
          </a:xfrm>
          <a:noFill/>
        </p:spPr>
        <p:txBody>
          <a:bodyPr/>
          <a:lstStyle/>
          <a:p>
            <a:r>
              <a:rPr lang="el-GR" smtClean="0"/>
              <a:t>Μπορούμε να αρχίσουμε με ένα </a:t>
            </a:r>
            <a:r>
              <a:rPr lang="en-US" smtClean="0"/>
              <a:t>state machine</a:t>
            </a:r>
          </a:p>
          <a:p>
            <a:r>
              <a:rPr lang="el-GR" smtClean="0"/>
              <a:t>Παράδειγμα</a:t>
            </a:r>
            <a:endParaRPr lang="en-US" smtClean="0"/>
          </a:p>
          <a:p>
            <a:pPr lvl="1"/>
            <a:r>
              <a:rPr lang="el-GR" smtClean="0"/>
              <a:t>«Γέφυρα» που μετατρέπει </a:t>
            </a:r>
            <a:r>
              <a:rPr lang="en-US" smtClean="0"/>
              <a:t>4-bit bus </a:t>
            </a:r>
            <a:r>
              <a:rPr lang="el-GR" smtClean="0"/>
              <a:t>σε </a:t>
            </a:r>
            <a:r>
              <a:rPr lang="en-US" smtClean="0"/>
              <a:t>8-bit bus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RT-level </a:t>
            </a:r>
            <a:r>
              <a:rPr lang="el-GR" smtClean="0"/>
              <a:t>σχεδιασμός συστήματος</a:t>
            </a:r>
            <a:endParaRPr lang="en-US" smtClean="0"/>
          </a:p>
        </p:txBody>
      </p:sp>
      <p:sp>
        <p:nvSpPr>
          <p:cNvPr id="25605" name="Text Box 48"/>
          <p:cNvSpPr txBox="1">
            <a:spLocks noChangeArrowheads="1"/>
          </p:cNvSpPr>
          <p:nvPr/>
        </p:nvSpPr>
        <p:spPr bwMode="auto">
          <a:xfrm rot="-5400000">
            <a:off x="3513931" y="2264570"/>
            <a:ext cx="15906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Problem Specification</a:t>
            </a:r>
          </a:p>
        </p:txBody>
      </p:sp>
      <p:sp>
        <p:nvSpPr>
          <p:cNvPr id="25606" name="Text Box 86"/>
          <p:cNvSpPr txBox="1">
            <a:spLocks noChangeArrowheads="1"/>
          </p:cNvSpPr>
          <p:nvPr/>
        </p:nvSpPr>
        <p:spPr bwMode="auto">
          <a:xfrm>
            <a:off x="5638800" y="1582738"/>
            <a:ext cx="2011363" cy="1425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Bridge</a:t>
            </a:r>
            <a:r>
              <a:rPr lang="el-GR" sz="1200"/>
              <a:t>: </a:t>
            </a:r>
            <a:r>
              <a:rPr lang="en-US" sz="1200"/>
              <a:t>A single-purpose processor that converts two 4-bit inputs, arriving one at a time over </a:t>
            </a:r>
            <a:r>
              <a:rPr lang="en-US" sz="1200" i="1"/>
              <a:t>data_in</a:t>
            </a:r>
            <a:r>
              <a:rPr lang="en-US" sz="1200"/>
              <a:t> along with a </a:t>
            </a:r>
            <a:r>
              <a:rPr lang="en-US" sz="1200" i="1"/>
              <a:t>rdy_in</a:t>
            </a:r>
            <a:r>
              <a:rPr lang="en-US" sz="1200"/>
              <a:t> pulse, into one 8-bit output on </a:t>
            </a:r>
            <a:r>
              <a:rPr lang="en-US" sz="1200" i="1"/>
              <a:t>data_out</a:t>
            </a:r>
            <a:r>
              <a:rPr lang="en-US" sz="1200"/>
              <a:t> along with a </a:t>
            </a:r>
            <a:r>
              <a:rPr lang="en-US" sz="1200" i="1"/>
              <a:t>rdy_out</a:t>
            </a:r>
            <a:r>
              <a:rPr lang="en-US" sz="1200"/>
              <a:t> pulse.</a:t>
            </a:r>
          </a:p>
        </p:txBody>
      </p:sp>
      <p:sp>
        <p:nvSpPr>
          <p:cNvPr id="25607" name="Rectangle 87"/>
          <p:cNvSpPr>
            <a:spLocks noChangeArrowheads="1"/>
          </p:cNvSpPr>
          <p:nvPr/>
        </p:nvSpPr>
        <p:spPr bwMode="auto">
          <a:xfrm>
            <a:off x="4414838" y="1908175"/>
            <a:ext cx="492125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/>
              <a:t>Sender</a:t>
            </a:r>
          </a:p>
        </p:txBody>
      </p:sp>
      <p:sp>
        <p:nvSpPr>
          <p:cNvPr id="25608" name="Line 88"/>
          <p:cNvSpPr>
            <a:spLocks noChangeShapeType="1"/>
          </p:cNvSpPr>
          <p:nvPr/>
        </p:nvSpPr>
        <p:spPr bwMode="auto">
          <a:xfrm>
            <a:off x="4906963" y="2687638"/>
            <a:ext cx="731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9" name="Text Box 89"/>
          <p:cNvSpPr txBox="1">
            <a:spLocks noChangeArrowheads="1"/>
          </p:cNvSpPr>
          <p:nvPr/>
        </p:nvSpPr>
        <p:spPr bwMode="auto">
          <a:xfrm>
            <a:off x="4906963" y="2727325"/>
            <a:ext cx="73183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data_in(4)</a:t>
            </a:r>
          </a:p>
        </p:txBody>
      </p:sp>
      <p:sp>
        <p:nvSpPr>
          <p:cNvPr id="25610" name="Line 90"/>
          <p:cNvSpPr>
            <a:spLocks noChangeShapeType="1"/>
          </p:cNvSpPr>
          <p:nvPr/>
        </p:nvSpPr>
        <p:spPr bwMode="auto">
          <a:xfrm>
            <a:off x="4906963" y="2085975"/>
            <a:ext cx="731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1" name="Text Box 91"/>
          <p:cNvSpPr txBox="1">
            <a:spLocks noChangeArrowheads="1"/>
          </p:cNvSpPr>
          <p:nvPr/>
        </p:nvSpPr>
        <p:spPr bwMode="auto">
          <a:xfrm>
            <a:off x="4953000" y="1908175"/>
            <a:ext cx="685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</a:t>
            </a:r>
          </a:p>
        </p:txBody>
      </p:sp>
      <p:sp>
        <p:nvSpPr>
          <p:cNvPr id="25612" name="Line 92"/>
          <p:cNvSpPr>
            <a:spLocks noChangeShapeType="1"/>
          </p:cNvSpPr>
          <p:nvPr/>
        </p:nvSpPr>
        <p:spPr bwMode="auto">
          <a:xfrm>
            <a:off x="7650163" y="2085975"/>
            <a:ext cx="731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3" name="Text Box 93"/>
          <p:cNvSpPr txBox="1">
            <a:spLocks noChangeArrowheads="1"/>
          </p:cNvSpPr>
          <p:nvPr/>
        </p:nvSpPr>
        <p:spPr bwMode="auto">
          <a:xfrm>
            <a:off x="7734300" y="2116138"/>
            <a:ext cx="685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/>
              <a:t>rdy_out</a:t>
            </a:r>
          </a:p>
        </p:txBody>
      </p:sp>
      <p:sp>
        <p:nvSpPr>
          <p:cNvPr id="25614" name="Line 94"/>
          <p:cNvSpPr>
            <a:spLocks noChangeShapeType="1"/>
          </p:cNvSpPr>
          <p:nvPr/>
        </p:nvSpPr>
        <p:spPr bwMode="auto">
          <a:xfrm>
            <a:off x="7650163" y="2687638"/>
            <a:ext cx="731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5" name="Text Box 95"/>
          <p:cNvSpPr txBox="1">
            <a:spLocks noChangeArrowheads="1"/>
          </p:cNvSpPr>
          <p:nvPr/>
        </p:nvSpPr>
        <p:spPr bwMode="auto">
          <a:xfrm>
            <a:off x="7650163" y="2727325"/>
            <a:ext cx="73183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data_out(8)</a:t>
            </a:r>
          </a:p>
        </p:txBody>
      </p:sp>
      <p:sp>
        <p:nvSpPr>
          <p:cNvPr id="25616" name="Rectangle 96"/>
          <p:cNvSpPr>
            <a:spLocks noChangeArrowheads="1"/>
          </p:cNvSpPr>
          <p:nvPr/>
        </p:nvSpPr>
        <p:spPr bwMode="auto">
          <a:xfrm>
            <a:off x="8382000" y="1908175"/>
            <a:ext cx="422275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/>
              <a:t>Receiver</a:t>
            </a:r>
          </a:p>
        </p:txBody>
      </p:sp>
      <p:sp>
        <p:nvSpPr>
          <p:cNvPr id="25617" name="Line 97"/>
          <p:cNvSpPr>
            <a:spLocks noChangeShapeType="1"/>
          </p:cNvSpPr>
          <p:nvPr/>
        </p:nvSpPr>
        <p:spPr bwMode="auto">
          <a:xfrm>
            <a:off x="5089525" y="2503488"/>
            <a:ext cx="549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8" name="Text Box 98"/>
          <p:cNvSpPr txBox="1">
            <a:spLocks noChangeArrowheads="1"/>
          </p:cNvSpPr>
          <p:nvPr/>
        </p:nvSpPr>
        <p:spPr bwMode="auto">
          <a:xfrm>
            <a:off x="4814888" y="2306638"/>
            <a:ext cx="86201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clock</a:t>
            </a:r>
          </a:p>
        </p:txBody>
      </p:sp>
      <p:sp>
        <p:nvSpPr>
          <p:cNvPr id="25619" name="Text Box 49"/>
          <p:cNvSpPr txBox="1">
            <a:spLocks noChangeArrowheads="1"/>
          </p:cNvSpPr>
          <p:nvPr/>
        </p:nvSpPr>
        <p:spPr bwMode="auto">
          <a:xfrm rot="-5400000">
            <a:off x="3670300" y="4786313"/>
            <a:ext cx="16843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FSMD</a:t>
            </a:r>
          </a:p>
        </p:txBody>
      </p:sp>
      <p:sp>
        <p:nvSpPr>
          <p:cNvPr id="25620" name="AutoShape 55"/>
          <p:cNvSpPr>
            <a:spLocks noChangeArrowheads="1"/>
          </p:cNvSpPr>
          <p:nvPr/>
        </p:nvSpPr>
        <p:spPr bwMode="auto">
          <a:xfrm>
            <a:off x="4919663" y="3746500"/>
            <a:ext cx="960437" cy="3667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200"/>
              <a:t>WaitFirst4</a:t>
            </a:r>
          </a:p>
        </p:txBody>
      </p:sp>
      <p:sp>
        <p:nvSpPr>
          <p:cNvPr id="25621" name="AutoShape 56"/>
          <p:cNvSpPr>
            <a:spLocks noChangeArrowheads="1"/>
          </p:cNvSpPr>
          <p:nvPr/>
        </p:nvSpPr>
        <p:spPr bwMode="auto">
          <a:xfrm>
            <a:off x="6153150" y="3746500"/>
            <a:ext cx="1006475" cy="3667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RecFirst4Start</a:t>
            </a:r>
          </a:p>
          <a:p>
            <a:pPr algn="ctr">
              <a:spcBef>
                <a:spcPct val="0"/>
              </a:spcBef>
            </a:pPr>
            <a:r>
              <a:rPr lang="en-US" sz="1000"/>
              <a:t>data_lo=data_in</a:t>
            </a:r>
          </a:p>
        </p:txBody>
      </p:sp>
      <p:sp>
        <p:nvSpPr>
          <p:cNvPr id="25622" name="AutoShape 57"/>
          <p:cNvSpPr>
            <a:spLocks noChangeArrowheads="1"/>
          </p:cNvSpPr>
          <p:nvPr/>
        </p:nvSpPr>
        <p:spPr bwMode="auto">
          <a:xfrm>
            <a:off x="4919663" y="4525963"/>
            <a:ext cx="960437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200"/>
              <a:t>WaitSecond4</a:t>
            </a:r>
          </a:p>
        </p:txBody>
      </p:sp>
      <p:sp>
        <p:nvSpPr>
          <p:cNvPr id="25623" name="Line 58"/>
          <p:cNvSpPr>
            <a:spLocks noChangeShapeType="1"/>
          </p:cNvSpPr>
          <p:nvPr/>
        </p:nvSpPr>
        <p:spPr bwMode="auto">
          <a:xfrm>
            <a:off x="4724400" y="3836988"/>
            <a:ext cx="182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24" name="Text Box 59"/>
          <p:cNvSpPr txBox="1">
            <a:spLocks noChangeArrowheads="1"/>
          </p:cNvSpPr>
          <p:nvPr/>
        </p:nvSpPr>
        <p:spPr bwMode="auto">
          <a:xfrm>
            <a:off x="5830888" y="3487738"/>
            <a:ext cx="6858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/>
              <a:t>rdy_in=1</a:t>
            </a:r>
          </a:p>
        </p:txBody>
      </p:sp>
      <p:sp>
        <p:nvSpPr>
          <p:cNvPr id="25625" name="Freeform 60"/>
          <p:cNvSpPr>
            <a:spLocks/>
          </p:cNvSpPr>
          <p:nvPr/>
        </p:nvSpPr>
        <p:spPr bwMode="auto">
          <a:xfrm>
            <a:off x="5876925" y="3836988"/>
            <a:ext cx="276225" cy="1587"/>
          </a:xfrm>
          <a:custGeom>
            <a:avLst/>
            <a:gdLst>
              <a:gd name="T0" fmla="*/ 0 w 437"/>
              <a:gd name="T1" fmla="*/ 0 h 2"/>
              <a:gd name="T2" fmla="*/ 2147483647 w 437"/>
              <a:gd name="T3" fmla="*/ 2147483647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7" h="2">
                <a:moveTo>
                  <a:pt x="0" y="0"/>
                </a:moveTo>
                <a:lnTo>
                  <a:pt x="437" y="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26" name="Freeform 61"/>
          <p:cNvSpPr>
            <a:spLocks/>
          </p:cNvSpPr>
          <p:nvPr/>
        </p:nvSpPr>
        <p:spPr bwMode="auto">
          <a:xfrm>
            <a:off x="7159625" y="3836988"/>
            <a:ext cx="228600" cy="1587"/>
          </a:xfrm>
          <a:custGeom>
            <a:avLst/>
            <a:gdLst>
              <a:gd name="T0" fmla="*/ 0 w 359"/>
              <a:gd name="T1" fmla="*/ 2147483647 h 1"/>
              <a:gd name="T2" fmla="*/ 2147483647 w 359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9" h="1">
                <a:moveTo>
                  <a:pt x="0" y="1"/>
                </a:moveTo>
                <a:lnTo>
                  <a:pt x="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27" name="Text Box 62"/>
          <p:cNvSpPr txBox="1">
            <a:spLocks noChangeArrowheads="1"/>
          </p:cNvSpPr>
          <p:nvPr/>
        </p:nvSpPr>
        <p:spPr bwMode="auto">
          <a:xfrm>
            <a:off x="5235575" y="3425825"/>
            <a:ext cx="514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rdy_in=0</a:t>
            </a:r>
          </a:p>
        </p:txBody>
      </p:sp>
      <p:sp>
        <p:nvSpPr>
          <p:cNvPr id="25628" name="Freeform 63"/>
          <p:cNvSpPr>
            <a:spLocks/>
          </p:cNvSpPr>
          <p:nvPr/>
        </p:nvSpPr>
        <p:spPr bwMode="auto">
          <a:xfrm>
            <a:off x="5238750" y="3608388"/>
            <a:ext cx="457200" cy="1381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29" name="AutoShape 64"/>
          <p:cNvSpPr>
            <a:spLocks noChangeArrowheads="1"/>
          </p:cNvSpPr>
          <p:nvPr/>
        </p:nvSpPr>
        <p:spPr bwMode="auto">
          <a:xfrm>
            <a:off x="7388225" y="3746500"/>
            <a:ext cx="1006475" cy="3667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200"/>
              <a:t>RecFirst4End</a:t>
            </a:r>
          </a:p>
        </p:txBody>
      </p:sp>
      <p:sp>
        <p:nvSpPr>
          <p:cNvPr id="25630" name="Freeform 65"/>
          <p:cNvSpPr>
            <a:spLocks/>
          </p:cNvSpPr>
          <p:nvPr/>
        </p:nvSpPr>
        <p:spPr bwMode="auto">
          <a:xfrm>
            <a:off x="7662863" y="3608388"/>
            <a:ext cx="457200" cy="1381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31" name="Text Box 66"/>
          <p:cNvSpPr txBox="1">
            <a:spLocks noChangeArrowheads="1"/>
          </p:cNvSpPr>
          <p:nvPr/>
        </p:nvSpPr>
        <p:spPr bwMode="auto">
          <a:xfrm>
            <a:off x="7646988" y="3425825"/>
            <a:ext cx="5270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rdy_in=1</a:t>
            </a:r>
          </a:p>
        </p:txBody>
      </p:sp>
      <p:sp>
        <p:nvSpPr>
          <p:cNvPr id="25632" name="Freeform 67"/>
          <p:cNvSpPr>
            <a:spLocks/>
          </p:cNvSpPr>
          <p:nvPr/>
        </p:nvSpPr>
        <p:spPr bwMode="auto">
          <a:xfrm>
            <a:off x="5880100" y="4613275"/>
            <a:ext cx="276225" cy="3175"/>
          </a:xfrm>
          <a:custGeom>
            <a:avLst/>
            <a:gdLst>
              <a:gd name="T0" fmla="*/ 0 w 435"/>
              <a:gd name="T1" fmla="*/ 2147483647 h 5"/>
              <a:gd name="T2" fmla="*/ 2147483647 w 435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" h="5">
                <a:moveTo>
                  <a:pt x="0" y="5"/>
                </a:moveTo>
                <a:lnTo>
                  <a:pt x="4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33" name="AutoShape 68"/>
          <p:cNvSpPr>
            <a:spLocks noChangeArrowheads="1"/>
          </p:cNvSpPr>
          <p:nvPr/>
        </p:nvSpPr>
        <p:spPr bwMode="auto">
          <a:xfrm>
            <a:off x="6153150" y="4525963"/>
            <a:ext cx="1006475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RecSecond4Start</a:t>
            </a:r>
          </a:p>
          <a:p>
            <a:pPr algn="ctr">
              <a:spcBef>
                <a:spcPct val="0"/>
              </a:spcBef>
            </a:pPr>
            <a:r>
              <a:rPr lang="en-US" sz="1000"/>
              <a:t>data_hi=data_in</a:t>
            </a:r>
          </a:p>
        </p:txBody>
      </p:sp>
      <p:sp>
        <p:nvSpPr>
          <p:cNvPr id="25634" name="Freeform 69"/>
          <p:cNvSpPr>
            <a:spLocks/>
          </p:cNvSpPr>
          <p:nvPr/>
        </p:nvSpPr>
        <p:spPr bwMode="auto">
          <a:xfrm>
            <a:off x="7159625" y="4613275"/>
            <a:ext cx="228600" cy="3175"/>
          </a:xfrm>
          <a:custGeom>
            <a:avLst/>
            <a:gdLst>
              <a:gd name="T0" fmla="*/ 0 w 359"/>
              <a:gd name="T1" fmla="*/ 2147483647 h 5"/>
              <a:gd name="T2" fmla="*/ 2147483647 w 359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9" h="5">
                <a:moveTo>
                  <a:pt x="0" y="5"/>
                </a:moveTo>
                <a:lnTo>
                  <a:pt x="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35" name="AutoShape 70"/>
          <p:cNvSpPr>
            <a:spLocks noChangeArrowheads="1"/>
          </p:cNvSpPr>
          <p:nvPr/>
        </p:nvSpPr>
        <p:spPr bwMode="auto">
          <a:xfrm>
            <a:off x="7326313" y="4525963"/>
            <a:ext cx="1081087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200"/>
              <a:t>RecSecond4End</a:t>
            </a:r>
          </a:p>
        </p:txBody>
      </p:sp>
      <p:sp>
        <p:nvSpPr>
          <p:cNvPr id="25636" name="Freeform 71"/>
          <p:cNvSpPr>
            <a:spLocks/>
          </p:cNvSpPr>
          <p:nvPr/>
        </p:nvSpPr>
        <p:spPr bwMode="auto">
          <a:xfrm>
            <a:off x="7662863" y="4387850"/>
            <a:ext cx="457200" cy="138113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37" name="Text Box 72"/>
          <p:cNvSpPr txBox="1">
            <a:spLocks noChangeArrowheads="1"/>
          </p:cNvSpPr>
          <p:nvPr/>
        </p:nvSpPr>
        <p:spPr bwMode="auto">
          <a:xfrm>
            <a:off x="7570788" y="4232275"/>
            <a:ext cx="685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000"/>
              <a:t>rdy_in=1</a:t>
            </a:r>
          </a:p>
        </p:txBody>
      </p:sp>
      <p:sp>
        <p:nvSpPr>
          <p:cNvPr id="25638" name="Freeform 73"/>
          <p:cNvSpPr>
            <a:spLocks/>
          </p:cNvSpPr>
          <p:nvPr/>
        </p:nvSpPr>
        <p:spPr bwMode="auto">
          <a:xfrm>
            <a:off x="5741988" y="4113213"/>
            <a:ext cx="2149475" cy="411162"/>
          </a:xfrm>
          <a:custGeom>
            <a:avLst/>
            <a:gdLst>
              <a:gd name="T0" fmla="*/ 2147483647 w 3384"/>
              <a:gd name="T1" fmla="*/ 0 h 647"/>
              <a:gd name="T2" fmla="*/ 2147483647 w 3384"/>
              <a:gd name="T3" fmla="*/ 2147483647 h 647"/>
              <a:gd name="T4" fmla="*/ 0 w 3384"/>
              <a:gd name="T5" fmla="*/ 2147483647 h 647"/>
              <a:gd name="T6" fmla="*/ 2147483647 w 3384"/>
              <a:gd name="T7" fmla="*/ 2147483647 h 6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84" h="647">
                <a:moveTo>
                  <a:pt x="3384" y="0"/>
                </a:moveTo>
                <a:lnTo>
                  <a:pt x="3384" y="144"/>
                </a:lnTo>
                <a:lnTo>
                  <a:pt x="0" y="144"/>
                </a:lnTo>
                <a:lnTo>
                  <a:pt x="1" y="64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39" name="Text Box 74"/>
          <p:cNvSpPr txBox="1">
            <a:spLocks noChangeArrowheads="1"/>
          </p:cNvSpPr>
          <p:nvPr/>
        </p:nvSpPr>
        <p:spPr bwMode="auto">
          <a:xfrm>
            <a:off x="6553200" y="4205288"/>
            <a:ext cx="685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000"/>
              <a:t>rdy_in=0</a:t>
            </a:r>
          </a:p>
        </p:txBody>
      </p:sp>
      <p:sp>
        <p:nvSpPr>
          <p:cNvPr id="25640" name="Text Box 75"/>
          <p:cNvSpPr txBox="1">
            <a:spLocks noChangeArrowheads="1"/>
          </p:cNvSpPr>
          <p:nvPr/>
        </p:nvSpPr>
        <p:spPr bwMode="auto">
          <a:xfrm>
            <a:off x="5873750" y="4379913"/>
            <a:ext cx="5016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rdy_in=1</a:t>
            </a:r>
          </a:p>
        </p:txBody>
      </p:sp>
      <p:sp>
        <p:nvSpPr>
          <p:cNvPr id="25641" name="Text Box 76"/>
          <p:cNvSpPr txBox="1">
            <a:spLocks noChangeArrowheads="1"/>
          </p:cNvSpPr>
          <p:nvPr/>
        </p:nvSpPr>
        <p:spPr bwMode="auto">
          <a:xfrm>
            <a:off x="4981575" y="4203700"/>
            <a:ext cx="685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000"/>
              <a:t>rdy_in=0</a:t>
            </a:r>
          </a:p>
        </p:txBody>
      </p:sp>
      <p:sp>
        <p:nvSpPr>
          <p:cNvPr id="25642" name="Freeform 77"/>
          <p:cNvSpPr>
            <a:spLocks/>
          </p:cNvSpPr>
          <p:nvPr/>
        </p:nvSpPr>
        <p:spPr bwMode="auto">
          <a:xfrm>
            <a:off x="5118100" y="4386263"/>
            <a:ext cx="457200" cy="1381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43" name="Freeform 78"/>
          <p:cNvSpPr>
            <a:spLocks/>
          </p:cNvSpPr>
          <p:nvPr/>
        </p:nvSpPr>
        <p:spPr bwMode="auto">
          <a:xfrm>
            <a:off x="5767388" y="4892675"/>
            <a:ext cx="2124075" cy="257175"/>
          </a:xfrm>
          <a:custGeom>
            <a:avLst/>
            <a:gdLst>
              <a:gd name="T0" fmla="*/ 2147483647 w 3384"/>
              <a:gd name="T1" fmla="*/ 0 h 503"/>
              <a:gd name="T2" fmla="*/ 2147483647 w 3384"/>
              <a:gd name="T3" fmla="*/ 2147483647 h 503"/>
              <a:gd name="T4" fmla="*/ 0 w 3384"/>
              <a:gd name="T5" fmla="*/ 2147483647 h 503"/>
              <a:gd name="T6" fmla="*/ 2147483647 w 3384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84" h="503">
                <a:moveTo>
                  <a:pt x="3384" y="0"/>
                </a:moveTo>
                <a:lnTo>
                  <a:pt x="3384" y="144"/>
                </a:lnTo>
                <a:lnTo>
                  <a:pt x="0" y="144"/>
                </a:lnTo>
                <a:lnTo>
                  <a:pt x="1" y="503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44" name="AutoShape 79"/>
          <p:cNvSpPr>
            <a:spLocks noChangeArrowheads="1"/>
          </p:cNvSpPr>
          <p:nvPr/>
        </p:nvSpPr>
        <p:spPr bwMode="auto">
          <a:xfrm>
            <a:off x="4765675" y="5137150"/>
            <a:ext cx="1112838" cy="615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900"/>
              <a:t>Send8Start</a:t>
            </a:r>
          </a:p>
          <a:p>
            <a:pPr algn="ctr">
              <a:spcBef>
                <a:spcPct val="0"/>
              </a:spcBef>
            </a:pPr>
            <a:r>
              <a:rPr lang="en-US" sz="900"/>
              <a:t>data_out=data_hi &amp; data_lo</a:t>
            </a:r>
          </a:p>
          <a:p>
            <a:pPr algn="ctr">
              <a:spcBef>
                <a:spcPct val="0"/>
              </a:spcBef>
            </a:pPr>
            <a:r>
              <a:rPr lang="en-US" sz="900"/>
              <a:t>rdy_out=1</a:t>
            </a:r>
          </a:p>
        </p:txBody>
      </p:sp>
      <p:sp>
        <p:nvSpPr>
          <p:cNvPr id="25645" name="Line 80"/>
          <p:cNvSpPr>
            <a:spLocks noChangeShapeType="1"/>
          </p:cNvSpPr>
          <p:nvPr/>
        </p:nvSpPr>
        <p:spPr bwMode="auto">
          <a:xfrm>
            <a:off x="5880100" y="5349875"/>
            <a:ext cx="273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46" name="AutoShape 81"/>
          <p:cNvSpPr>
            <a:spLocks noChangeArrowheads="1"/>
          </p:cNvSpPr>
          <p:nvPr/>
        </p:nvSpPr>
        <p:spPr bwMode="auto">
          <a:xfrm>
            <a:off x="6153150" y="5259388"/>
            <a:ext cx="1006475" cy="5492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Send8End</a:t>
            </a:r>
          </a:p>
          <a:p>
            <a:pPr algn="ctr">
              <a:spcBef>
                <a:spcPct val="0"/>
              </a:spcBef>
            </a:pPr>
            <a:r>
              <a:rPr lang="en-US" sz="1000"/>
              <a:t>rdy_out=0</a:t>
            </a:r>
          </a:p>
        </p:txBody>
      </p:sp>
      <p:sp>
        <p:nvSpPr>
          <p:cNvPr id="25647" name="Freeform 82"/>
          <p:cNvSpPr>
            <a:spLocks/>
          </p:cNvSpPr>
          <p:nvPr/>
        </p:nvSpPr>
        <p:spPr bwMode="auto">
          <a:xfrm>
            <a:off x="4691063" y="3975100"/>
            <a:ext cx="1966912" cy="1912938"/>
          </a:xfrm>
          <a:custGeom>
            <a:avLst/>
            <a:gdLst>
              <a:gd name="T0" fmla="*/ 2147483647 w 3097"/>
              <a:gd name="T1" fmla="*/ 2147483647 h 3003"/>
              <a:gd name="T2" fmla="*/ 2147483647 w 3097"/>
              <a:gd name="T3" fmla="*/ 2147483647 h 3003"/>
              <a:gd name="T4" fmla="*/ 0 w 3097"/>
              <a:gd name="T5" fmla="*/ 2147483647 h 3003"/>
              <a:gd name="T6" fmla="*/ 0 w 3097"/>
              <a:gd name="T7" fmla="*/ 0 h 3003"/>
              <a:gd name="T8" fmla="*/ 2147483647 w 3097"/>
              <a:gd name="T9" fmla="*/ 2147483647 h 3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7" h="3003">
                <a:moveTo>
                  <a:pt x="3096" y="2880"/>
                </a:moveTo>
                <a:lnTo>
                  <a:pt x="3097" y="3003"/>
                </a:lnTo>
                <a:lnTo>
                  <a:pt x="0" y="3000"/>
                </a:lnTo>
                <a:lnTo>
                  <a:pt x="0" y="0"/>
                </a:lnTo>
                <a:lnTo>
                  <a:pt x="337" y="3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48" name="Text Box 83"/>
          <p:cNvSpPr txBox="1">
            <a:spLocks noChangeArrowheads="1"/>
          </p:cNvSpPr>
          <p:nvPr/>
        </p:nvSpPr>
        <p:spPr bwMode="auto">
          <a:xfrm>
            <a:off x="6381750" y="33797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Bridge</a:t>
            </a:r>
          </a:p>
        </p:txBody>
      </p:sp>
      <p:sp>
        <p:nvSpPr>
          <p:cNvPr id="25649" name="Text Box 84"/>
          <p:cNvSpPr txBox="1">
            <a:spLocks noChangeArrowheads="1"/>
          </p:cNvSpPr>
          <p:nvPr/>
        </p:nvSpPr>
        <p:spPr bwMode="auto">
          <a:xfrm>
            <a:off x="6553200" y="4968875"/>
            <a:ext cx="685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rdy_in=0</a:t>
            </a:r>
          </a:p>
        </p:txBody>
      </p:sp>
      <p:sp>
        <p:nvSpPr>
          <p:cNvPr id="25650" name="Text Box 85"/>
          <p:cNvSpPr txBox="1">
            <a:spLocks noChangeArrowheads="1"/>
          </p:cNvSpPr>
          <p:nvPr/>
        </p:nvSpPr>
        <p:spPr bwMode="auto">
          <a:xfrm>
            <a:off x="7269163" y="5070475"/>
            <a:ext cx="15748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/>
              <a:t>Inputs</a:t>
            </a:r>
          </a:p>
          <a:p>
            <a:pPr>
              <a:spcBef>
                <a:spcPct val="0"/>
              </a:spcBef>
            </a:pPr>
            <a:r>
              <a:rPr lang="en-US" sz="900"/>
              <a:t>  rdy_in: bit; data_in: bit[4];</a:t>
            </a:r>
          </a:p>
          <a:p>
            <a:pPr>
              <a:spcBef>
                <a:spcPct val="0"/>
              </a:spcBef>
            </a:pPr>
            <a:r>
              <a:rPr lang="en-US" sz="900"/>
              <a:t>Outputs</a:t>
            </a:r>
          </a:p>
          <a:p>
            <a:pPr>
              <a:spcBef>
                <a:spcPct val="0"/>
              </a:spcBef>
            </a:pPr>
            <a:r>
              <a:rPr lang="en-US" sz="900"/>
              <a:t>  rdy_out: bit; data_out:bit[8]</a:t>
            </a:r>
          </a:p>
          <a:p>
            <a:pPr>
              <a:spcBef>
                <a:spcPct val="0"/>
              </a:spcBef>
            </a:pPr>
            <a:r>
              <a:rPr lang="en-US" sz="900"/>
              <a:t>Variables</a:t>
            </a:r>
          </a:p>
          <a:p>
            <a:pPr>
              <a:spcBef>
                <a:spcPct val="0"/>
              </a:spcBef>
            </a:pPr>
            <a:r>
              <a:rPr lang="en-US" sz="900"/>
              <a:t>  data_lo, data_hi: bit[4];</a:t>
            </a:r>
            <a:endParaRPr lang="en-US" sz="900" u="sng"/>
          </a:p>
          <a:p>
            <a:pPr>
              <a:spcBef>
                <a:spcPct val="0"/>
              </a:spcBef>
            </a:pPr>
            <a:endParaRPr lang="en-US" sz="900" u="sng"/>
          </a:p>
        </p:txBody>
      </p:sp>
      <p:sp>
        <p:nvSpPr>
          <p:cNvPr id="25651" name="Line 99"/>
          <p:cNvSpPr>
            <a:spLocks noChangeShapeType="1"/>
          </p:cNvSpPr>
          <p:nvPr/>
        </p:nvSpPr>
        <p:spPr bwMode="auto">
          <a:xfrm flipH="1">
            <a:off x="4324350" y="3009900"/>
            <a:ext cx="1304925" cy="1793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52" name="Line 100"/>
          <p:cNvSpPr>
            <a:spLocks noChangeShapeType="1"/>
          </p:cNvSpPr>
          <p:nvPr/>
        </p:nvSpPr>
        <p:spPr bwMode="auto">
          <a:xfrm>
            <a:off x="7650163" y="3003550"/>
            <a:ext cx="1168400" cy="1730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53" name="Rectangle 101"/>
          <p:cNvSpPr>
            <a:spLocks noChangeArrowheads="1"/>
          </p:cNvSpPr>
          <p:nvPr/>
        </p:nvSpPr>
        <p:spPr bwMode="auto">
          <a:xfrm>
            <a:off x="4321175" y="3248025"/>
            <a:ext cx="4522788" cy="2668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250819-79B1-4614-B94C-E2081BFF4A4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RT-level </a:t>
            </a:r>
            <a:r>
              <a:rPr lang="el-GR" dirty="0" smtClean="0"/>
              <a:t>σχεδιασμός επεξεργαστή ειδικού σκοπού</a:t>
            </a:r>
            <a:r>
              <a:rPr lang="en-US" dirty="0" smtClean="0"/>
              <a:t> </a:t>
            </a:r>
            <a:r>
              <a:rPr lang="en-US" sz="3200" b="0" dirty="0">
                <a:solidFill>
                  <a:prstClr val="white"/>
                </a:solidFill>
              </a:rPr>
              <a:t>1/2</a:t>
            </a:r>
            <a:endParaRPr lang="en-US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5400000">
            <a:off x="3513931" y="2264570"/>
            <a:ext cx="15906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Problem Specification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638800" y="1582738"/>
            <a:ext cx="2011363" cy="1425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Bridge</a:t>
            </a:r>
            <a:r>
              <a:rPr lang="el-GR" sz="1200"/>
              <a:t>: </a:t>
            </a:r>
            <a:r>
              <a:rPr lang="en-US" sz="1200"/>
              <a:t>A single-purpose processor that converts two 4-bit inputs, arriving one at a time over </a:t>
            </a:r>
            <a:r>
              <a:rPr lang="en-US" sz="1200" i="1"/>
              <a:t>data_in</a:t>
            </a:r>
            <a:r>
              <a:rPr lang="en-US" sz="1200"/>
              <a:t> along with a </a:t>
            </a:r>
            <a:r>
              <a:rPr lang="en-US" sz="1200" i="1"/>
              <a:t>rdy_in</a:t>
            </a:r>
            <a:r>
              <a:rPr lang="en-US" sz="1200"/>
              <a:t> pulse, into one 8-bit output on </a:t>
            </a:r>
            <a:r>
              <a:rPr lang="en-US" sz="1200" i="1"/>
              <a:t>data_out</a:t>
            </a:r>
            <a:r>
              <a:rPr lang="en-US" sz="1200"/>
              <a:t> along with a </a:t>
            </a:r>
            <a:r>
              <a:rPr lang="en-US" sz="1200" i="1"/>
              <a:t>rdy_out</a:t>
            </a:r>
            <a:r>
              <a:rPr lang="en-US" sz="1200"/>
              <a:t> pulse.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414838" y="1908175"/>
            <a:ext cx="492125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/>
              <a:t>Sender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906963" y="2687638"/>
            <a:ext cx="7318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906963" y="2727325"/>
            <a:ext cx="73183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data_in(4)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906963" y="2085975"/>
            <a:ext cx="7318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953000" y="1908175"/>
            <a:ext cx="685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650163" y="2085975"/>
            <a:ext cx="7318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734300" y="2116138"/>
            <a:ext cx="685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/>
              <a:t>rdy_out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7650163" y="2687638"/>
            <a:ext cx="7318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650163" y="2727325"/>
            <a:ext cx="73183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data_out(8)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382000" y="1908175"/>
            <a:ext cx="422275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/>
              <a:t>Receiver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089525" y="2503488"/>
            <a:ext cx="549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814888" y="2306638"/>
            <a:ext cx="862012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clock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 rot="-5400000">
            <a:off x="3670300" y="4786313"/>
            <a:ext cx="16843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FSMD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919663" y="3746500"/>
            <a:ext cx="960437" cy="3667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100">
                <a:latin typeface="Arial" charset="0"/>
              </a:rPr>
              <a:t>WaitFirst4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6153150" y="3746500"/>
            <a:ext cx="1006475" cy="3667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>
                <a:latin typeface="Arial" charset="0"/>
              </a:rPr>
              <a:t>RecFirst4Start</a:t>
            </a:r>
          </a:p>
          <a:p>
            <a:pPr algn="ctr">
              <a:spcBef>
                <a:spcPct val="0"/>
              </a:spcBef>
            </a:pPr>
            <a:r>
              <a:rPr lang="en-US" sz="1000">
                <a:latin typeface="Arial" charset="0"/>
              </a:rPr>
              <a:t>data_lo=data_in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4919663" y="4525963"/>
            <a:ext cx="960437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100">
                <a:latin typeface="Arial" charset="0"/>
              </a:rPr>
              <a:t>WaitSecond4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4724400" y="3836988"/>
            <a:ext cx="1825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830888" y="3487738"/>
            <a:ext cx="6858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/>
              <a:t>rdy_in=1</a:t>
            </a:r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5876925" y="3836988"/>
            <a:ext cx="276225" cy="1587"/>
          </a:xfrm>
          <a:custGeom>
            <a:avLst/>
            <a:gdLst>
              <a:gd name="T0" fmla="*/ 0 w 437"/>
              <a:gd name="T1" fmla="*/ 0 h 2"/>
              <a:gd name="T2" fmla="*/ 2147483647 w 437"/>
              <a:gd name="T3" fmla="*/ 2147483647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7" h="2">
                <a:moveTo>
                  <a:pt x="0" y="0"/>
                </a:moveTo>
                <a:lnTo>
                  <a:pt x="437" y="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7159625" y="3836988"/>
            <a:ext cx="228600" cy="1587"/>
          </a:xfrm>
          <a:custGeom>
            <a:avLst/>
            <a:gdLst>
              <a:gd name="T0" fmla="*/ 0 w 359"/>
              <a:gd name="T1" fmla="*/ 2147483647 h 1"/>
              <a:gd name="T2" fmla="*/ 2147483647 w 359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9" h="1">
                <a:moveTo>
                  <a:pt x="0" y="1"/>
                </a:moveTo>
                <a:lnTo>
                  <a:pt x="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235575" y="3425825"/>
            <a:ext cx="514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rdy_in=0</a:t>
            </a:r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5238750" y="3608388"/>
            <a:ext cx="457200" cy="1381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7388225" y="3746500"/>
            <a:ext cx="1006475" cy="3667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100">
                <a:latin typeface="Arial" charset="0"/>
              </a:rPr>
              <a:t>RecFirst4End</a:t>
            </a:r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7662863" y="3608388"/>
            <a:ext cx="457200" cy="1381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7646988" y="3425825"/>
            <a:ext cx="5270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rdy_in=1</a:t>
            </a:r>
          </a:p>
        </p:txBody>
      </p:sp>
      <p:sp>
        <p:nvSpPr>
          <p:cNvPr id="26655" name="Freeform 31"/>
          <p:cNvSpPr>
            <a:spLocks/>
          </p:cNvSpPr>
          <p:nvPr/>
        </p:nvSpPr>
        <p:spPr bwMode="auto">
          <a:xfrm>
            <a:off x="5880100" y="4613275"/>
            <a:ext cx="276225" cy="3175"/>
          </a:xfrm>
          <a:custGeom>
            <a:avLst/>
            <a:gdLst>
              <a:gd name="T0" fmla="*/ 0 w 435"/>
              <a:gd name="T1" fmla="*/ 2147483647 h 5"/>
              <a:gd name="T2" fmla="*/ 2147483647 w 435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" h="5">
                <a:moveTo>
                  <a:pt x="0" y="5"/>
                </a:moveTo>
                <a:lnTo>
                  <a:pt x="4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6153150" y="4525963"/>
            <a:ext cx="1006475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900">
                <a:latin typeface="Arial" charset="0"/>
              </a:rPr>
              <a:t>RecSecond4Start</a:t>
            </a:r>
          </a:p>
          <a:p>
            <a:pPr algn="ctr">
              <a:spcBef>
                <a:spcPct val="0"/>
              </a:spcBef>
            </a:pPr>
            <a:r>
              <a:rPr lang="en-US" sz="900">
                <a:latin typeface="Arial" charset="0"/>
              </a:rPr>
              <a:t>data_hi=data_in</a:t>
            </a:r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7159625" y="4613275"/>
            <a:ext cx="228600" cy="3175"/>
          </a:xfrm>
          <a:custGeom>
            <a:avLst/>
            <a:gdLst>
              <a:gd name="T0" fmla="*/ 0 w 359"/>
              <a:gd name="T1" fmla="*/ 2147483647 h 5"/>
              <a:gd name="T2" fmla="*/ 2147483647 w 359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9" h="5">
                <a:moveTo>
                  <a:pt x="0" y="5"/>
                </a:moveTo>
                <a:lnTo>
                  <a:pt x="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58" name="AutoShape 34"/>
          <p:cNvSpPr>
            <a:spLocks noChangeArrowheads="1"/>
          </p:cNvSpPr>
          <p:nvPr/>
        </p:nvSpPr>
        <p:spPr bwMode="auto">
          <a:xfrm>
            <a:off x="7326313" y="4525963"/>
            <a:ext cx="1081087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100">
                <a:latin typeface="Arial" charset="0"/>
              </a:rPr>
              <a:t>RecSecond4End</a:t>
            </a:r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7662863" y="4387850"/>
            <a:ext cx="457200" cy="138113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7570788" y="4232275"/>
            <a:ext cx="685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000"/>
              <a:t>rdy_in=1</a:t>
            </a:r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5741988" y="4113213"/>
            <a:ext cx="2149475" cy="411162"/>
          </a:xfrm>
          <a:custGeom>
            <a:avLst/>
            <a:gdLst>
              <a:gd name="T0" fmla="*/ 2147483647 w 3384"/>
              <a:gd name="T1" fmla="*/ 0 h 647"/>
              <a:gd name="T2" fmla="*/ 2147483647 w 3384"/>
              <a:gd name="T3" fmla="*/ 2147483647 h 647"/>
              <a:gd name="T4" fmla="*/ 0 w 3384"/>
              <a:gd name="T5" fmla="*/ 2147483647 h 647"/>
              <a:gd name="T6" fmla="*/ 2147483647 w 3384"/>
              <a:gd name="T7" fmla="*/ 2147483647 h 6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84" h="647">
                <a:moveTo>
                  <a:pt x="3384" y="0"/>
                </a:moveTo>
                <a:lnTo>
                  <a:pt x="3384" y="144"/>
                </a:lnTo>
                <a:lnTo>
                  <a:pt x="0" y="144"/>
                </a:lnTo>
                <a:lnTo>
                  <a:pt x="1" y="64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553200" y="4205288"/>
            <a:ext cx="685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000"/>
              <a:t>rdy_in=0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5873750" y="4379913"/>
            <a:ext cx="5016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rdy_in=1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4981575" y="4203700"/>
            <a:ext cx="685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000"/>
              <a:t>rdy_in=0</a:t>
            </a:r>
          </a:p>
        </p:txBody>
      </p:sp>
      <p:sp>
        <p:nvSpPr>
          <p:cNvPr id="26665" name="Freeform 41"/>
          <p:cNvSpPr>
            <a:spLocks/>
          </p:cNvSpPr>
          <p:nvPr/>
        </p:nvSpPr>
        <p:spPr bwMode="auto">
          <a:xfrm>
            <a:off x="5118100" y="4386263"/>
            <a:ext cx="457200" cy="1381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5767388" y="4892675"/>
            <a:ext cx="2124075" cy="257175"/>
          </a:xfrm>
          <a:custGeom>
            <a:avLst/>
            <a:gdLst>
              <a:gd name="T0" fmla="*/ 2147483647 w 3384"/>
              <a:gd name="T1" fmla="*/ 0 h 503"/>
              <a:gd name="T2" fmla="*/ 2147483647 w 3384"/>
              <a:gd name="T3" fmla="*/ 2147483647 h 503"/>
              <a:gd name="T4" fmla="*/ 0 w 3384"/>
              <a:gd name="T5" fmla="*/ 2147483647 h 503"/>
              <a:gd name="T6" fmla="*/ 2147483647 w 3384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84" h="503">
                <a:moveTo>
                  <a:pt x="3384" y="0"/>
                </a:moveTo>
                <a:lnTo>
                  <a:pt x="3384" y="144"/>
                </a:lnTo>
                <a:lnTo>
                  <a:pt x="0" y="144"/>
                </a:lnTo>
                <a:lnTo>
                  <a:pt x="1" y="503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67" name="AutoShape 43"/>
          <p:cNvSpPr>
            <a:spLocks noChangeArrowheads="1"/>
          </p:cNvSpPr>
          <p:nvPr/>
        </p:nvSpPr>
        <p:spPr bwMode="auto">
          <a:xfrm>
            <a:off x="4765675" y="5137150"/>
            <a:ext cx="1112838" cy="615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900">
                <a:latin typeface="Arial" charset="0"/>
              </a:rPr>
              <a:t>Send8Start</a:t>
            </a:r>
          </a:p>
          <a:p>
            <a:pPr algn="ctr">
              <a:spcBef>
                <a:spcPct val="0"/>
              </a:spcBef>
            </a:pPr>
            <a:r>
              <a:rPr lang="en-US" sz="900">
                <a:latin typeface="Arial" charset="0"/>
              </a:rPr>
              <a:t>data_out=data_hi &amp; data_lo</a:t>
            </a:r>
          </a:p>
          <a:p>
            <a:pPr algn="ctr">
              <a:spcBef>
                <a:spcPct val="0"/>
              </a:spcBef>
            </a:pPr>
            <a:r>
              <a:rPr lang="en-US" sz="900">
                <a:latin typeface="Arial" charset="0"/>
              </a:rPr>
              <a:t>rdy_out=1</a:t>
            </a:r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5880100" y="5349875"/>
            <a:ext cx="273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69" name="AutoShape 45"/>
          <p:cNvSpPr>
            <a:spLocks noChangeArrowheads="1"/>
          </p:cNvSpPr>
          <p:nvPr/>
        </p:nvSpPr>
        <p:spPr bwMode="auto">
          <a:xfrm>
            <a:off x="6153150" y="5259388"/>
            <a:ext cx="1006475" cy="5492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>
                <a:latin typeface="Arial" charset="0"/>
              </a:rPr>
              <a:t>Send8End</a:t>
            </a:r>
          </a:p>
          <a:p>
            <a:pPr algn="ctr">
              <a:spcBef>
                <a:spcPct val="0"/>
              </a:spcBef>
            </a:pPr>
            <a:r>
              <a:rPr lang="en-US" sz="1000">
                <a:latin typeface="Arial" charset="0"/>
              </a:rPr>
              <a:t>rdy_out=0</a:t>
            </a:r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4691063" y="3975100"/>
            <a:ext cx="1966912" cy="1912938"/>
          </a:xfrm>
          <a:custGeom>
            <a:avLst/>
            <a:gdLst>
              <a:gd name="T0" fmla="*/ 2147483647 w 3097"/>
              <a:gd name="T1" fmla="*/ 2147483647 h 3003"/>
              <a:gd name="T2" fmla="*/ 2147483647 w 3097"/>
              <a:gd name="T3" fmla="*/ 2147483647 h 3003"/>
              <a:gd name="T4" fmla="*/ 0 w 3097"/>
              <a:gd name="T5" fmla="*/ 2147483647 h 3003"/>
              <a:gd name="T6" fmla="*/ 0 w 3097"/>
              <a:gd name="T7" fmla="*/ 0 h 3003"/>
              <a:gd name="T8" fmla="*/ 2147483647 w 3097"/>
              <a:gd name="T9" fmla="*/ 2147483647 h 3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7" h="3003">
                <a:moveTo>
                  <a:pt x="3096" y="2880"/>
                </a:moveTo>
                <a:lnTo>
                  <a:pt x="3097" y="3003"/>
                </a:lnTo>
                <a:lnTo>
                  <a:pt x="0" y="3000"/>
                </a:lnTo>
                <a:lnTo>
                  <a:pt x="0" y="0"/>
                </a:lnTo>
                <a:lnTo>
                  <a:pt x="337" y="3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6381750" y="33797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Bridge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6553200" y="4968875"/>
            <a:ext cx="685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/>
              <a:t>rdy_in=0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7269163" y="5070475"/>
            <a:ext cx="15748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/>
              <a:t>Inputs</a:t>
            </a:r>
          </a:p>
          <a:p>
            <a:pPr>
              <a:spcBef>
                <a:spcPct val="0"/>
              </a:spcBef>
            </a:pPr>
            <a:r>
              <a:rPr lang="en-US" sz="900"/>
              <a:t>  rdy_in: bit; data_in: bit[4];</a:t>
            </a:r>
          </a:p>
          <a:p>
            <a:pPr>
              <a:spcBef>
                <a:spcPct val="0"/>
              </a:spcBef>
            </a:pPr>
            <a:r>
              <a:rPr lang="en-US" sz="900"/>
              <a:t>Outputs</a:t>
            </a:r>
          </a:p>
          <a:p>
            <a:pPr>
              <a:spcBef>
                <a:spcPct val="0"/>
              </a:spcBef>
            </a:pPr>
            <a:r>
              <a:rPr lang="en-US" sz="900"/>
              <a:t>  rdy_out: bit; data_out:bit[8]</a:t>
            </a:r>
          </a:p>
          <a:p>
            <a:pPr>
              <a:spcBef>
                <a:spcPct val="0"/>
              </a:spcBef>
            </a:pPr>
            <a:r>
              <a:rPr lang="en-US" sz="900"/>
              <a:t>Variables</a:t>
            </a:r>
          </a:p>
          <a:p>
            <a:pPr>
              <a:spcBef>
                <a:spcPct val="0"/>
              </a:spcBef>
            </a:pPr>
            <a:r>
              <a:rPr lang="en-US" sz="900"/>
              <a:t>  data_lo, data_hi: bit[4];</a:t>
            </a:r>
            <a:endParaRPr lang="en-US" sz="900" u="sng"/>
          </a:p>
          <a:p>
            <a:pPr>
              <a:spcBef>
                <a:spcPct val="0"/>
              </a:spcBef>
            </a:pPr>
            <a:endParaRPr lang="en-US" sz="900" u="sng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 flipH="1">
            <a:off x="4324350" y="3009900"/>
            <a:ext cx="1304925" cy="1793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7650163" y="3003550"/>
            <a:ext cx="1168400" cy="1730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4321175" y="3248025"/>
            <a:ext cx="4522788" cy="2668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1600"/>
          </a:p>
        </p:txBody>
      </p:sp>
      <p:sp>
        <p:nvSpPr>
          <p:cNvPr id="26677" name="Text Box 55"/>
          <p:cNvSpPr txBox="1">
            <a:spLocks noChangeArrowheads="1"/>
          </p:cNvSpPr>
          <p:nvPr/>
        </p:nvSpPr>
        <p:spPr bwMode="auto">
          <a:xfrm>
            <a:off x="442913" y="1516063"/>
            <a:ext cx="3163887" cy="202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/>
              <a:t>Bridge</a:t>
            </a:r>
            <a:r>
              <a:rPr lang="el-GR" sz="1800"/>
              <a:t>: </a:t>
            </a:r>
            <a:r>
              <a:rPr lang="en-US" sz="1800"/>
              <a:t>A single-purpose processor that converts two 4-bit inputs, arriving one at a time over </a:t>
            </a:r>
            <a:r>
              <a:rPr lang="en-US" sz="1800" i="1"/>
              <a:t>data_in</a:t>
            </a:r>
            <a:r>
              <a:rPr lang="en-US" sz="1800"/>
              <a:t> along with a </a:t>
            </a:r>
            <a:r>
              <a:rPr lang="en-US" sz="1800" i="1"/>
              <a:t>rdy_in</a:t>
            </a:r>
            <a:r>
              <a:rPr lang="en-US" sz="1800"/>
              <a:t> pulse, into one 8-bit output on </a:t>
            </a:r>
            <a:r>
              <a:rPr lang="en-US" sz="1800" i="1"/>
              <a:t>data_out</a:t>
            </a:r>
            <a:r>
              <a:rPr lang="en-US" sz="1800"/>
              <a:t> along with a </a:t>
            </a:r>
            <a:r>
              <a:rPr lang="en-US" sz="1800" i="1"/>
              <a:t>rdy_out</a:t>
            </a:r>
            <a:r>
              <a:rPr lang="en-US" sz="1800"/>
              <a:t> pulse.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7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RT-level σχεδιασμός επεξεργαστή ειδικού σκοπού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13A9DB-9B0A-4245-8BA6-6F83327CE8D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7652" name="AutoShape 7"/>
          <p:cNvSpPr>
            <a:spLocks noChangeArrowheads="1"/>
          </p:cNvSpPr>
          <p:nvPr/>
        </p:nvSpPr>
        <p:spPr bwMode="auto">
          <a:xfrm>
            <a:off x="3111500" y="2270125"/>
            <a:ext cx="906463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WaitFirst4</a:t>
            </a:r>
          </a:p>
        </p:txBody>
      </p:sp>
      <p:sp>
        <p:nvSpPr>
          <p:cNvPr id="27653" name="AutoShape 8"/>
          <p:cNvSpPr>
            <a:spLocks noChangeArrowheads="1"/>
          </p:cNvSpPr>
          <p:nvPr/>
        </p:nvSpPr>
        <p:spPr bwMode="auto">
          <a:xfrm>
            <a:off x="4289425" y="2270125"/>
            <a:ext cx="1000125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RecFirst4Start</a:t>
            </a:r>
          </a:p>
          <a:p>
            <a:pPr algn="ctr">
              <a:spcBef>
                <a:spcPct val="0"/>
              </a:spcBef>
            </a:pPr>
            <a:r>
              <a:rPr lang="en-US" sz="1000" b="1"/>
              <a:t>data_lo_ld=1</a:t>
            </a: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3063875" y="2984500"/>
            <a:ext cx="954088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WaitSecond4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2908300" y="2352675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881438" y="2108200"/>
            <a:ext cx="6810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rdy_in=1</a:t>
            </a:r>
          </a:p>
        </p:txBody>
      </p:sp>
      <p:sp>
        <p:nvSpPr>
          <p:cNvPr id="27657" name="Freeform 12"/>
          <p:cNvSpPr>
            <a:spLocks/>
          </p:cNvSpPr>
          <p:nvPr/>
        </p:nvSpPr>
        <p:spPr bwMode="auto">
          <a:xfrm>
            <a:off x="4014788" y="2352675"/>
            <a:ext cx="274637" cy="1588"/>
          </a:xfrm>
          <a:custGeom>
            <a:avLst/>
            <a:gdLst>
              <a:gd name="T0" fmla="*/ 0 w 437"/>
              <a:gd name="T1" fmla="*/ 0 h 2"/>
              <a:gd name="T2" fmla="*/ 2147483647 w 437"/>
              <a:gd name="T3" fmla="*/ 2147483647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7" h="2">
                <a:moveTo>
                  <a:pt x="0" y="0"/>
                </a:moveTo>
                <a:lnTo>
                  <a:pt x="437" y="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58" name="Freeform 13"/>
          <p:cNvSpPr>
            <a:spLocks/>
          </p:cNvSpPr>
          <p:nvPr/>
        </p:nvSpPr>
        <p:spPr bwMode="auto">
          <a:xfrm>
            <a:off x="5289550" y="2352675"/>
            <a:ext cx="225425" cy="1588"/>
          </a:xfrm>
          <a:custGeom>
            <a:avLst/>
            <a:gdLst>
              <a:gd name="T0" fmla="*/ 0 w 359"/>
              <a:gd name="T1" fmla="*/ 2147483647 h 1"/>
              <a:gd name="T2" fmla="*/ 2147483647 w 359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9" h="1">
                <a:moveTo>
                  <a:pt x="0" y="1"/>
                </a:moveTo>
                <a:lnTo>
                  <a:pt x="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3197225" y="1974850"/>
            <a:ext cx="6921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rdy_in=0</a:t>
            </a:r>
          </a:p>
        </p:txBody>
      </p:sp>
      <p:sp>
        <p:nvSpPr>
          <p:cNvPr id="27660" name="Freeform 15"/>
          <p:cNvSpPr>
            <a:spLocks/>
          </p:cNvSpPr>
          <p:nvPr/>
        </p:nvSpPr>
        <p:spPr bwMode="auto">
          <a:xfrm>
            <a:off x="3381375" y="2143125"/>
            <a:ext cx="454025" cy="127000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61" name="AutoShape 16"/>
          <p:cNvSpPr>
            <a:spLocks noChangeArrowheads="1"/>
          </p:cNvSpPr>
          <p:nvPr/>
        </p:nvSpPr>
        <p:spPr bwMode="auto">
          <a:xfrm>
            <a:off x="5516563" y="2270125"/>
            <a:ext cx="998537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RecFirst4End</a:t>
            </a:r>
          </a:p>
        </p:txBody>
      </p:sp>
      <p:sp>
        <p:nvSpPr>
          <p:cNvPr id="27662" name="Freeform 17"/>
          <p:cNvSpPr>
            <a:spLocks/>
          </p:cNvSpPr>
          <p:nvPr/>
        </p:nvSpPr>
        <p:spPr bwMode="auto">
          <a:xfrm>
            <a:off x="5788025" y="2143125"/>
            <a:ext cx="454025" cy="127000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5773738" y="1898650"/>
            <a:ext cx="6762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rdy_in=1</a:t>
            </a:r>
          </a:p>
        </p:txBody>
      </p:sp>
      <p:sp>
        <p:nvSpPr>
          <p:cNvPr id="27664" name="Freeform 19"/>
          <p:cNvSpPr>
            <a:spLocks/>
          </p:cNvSpPr>
          <p:nvPr/>
        </p:nvSpPr>
        <p:spPr bwMode="auto">
          <a:xfrm>
            <a:off x="4017963" y="3067050"/>
            <a:ext cx="274637" cy="1588"/>
          </a:xfrm>
          <a:custGeom>
            <a:avLst/>
            <a:gdLst>
              <a:gd name="T0" fmla="*/ 0 w 435"/>
              <a:gd name="T1" fmla="*/ 2147483647 h 5"/>
              <a:gd name="T2" fmla="*/ 2147483647 w 435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" h="5">
                <a:moveTo>
                  <a:pt x="0" y="5"/>
                </a:moveTo>
                <a:lnTo>
                  <a:pt x="4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65" name="AutoShape 20"/>
          <p:cNvSpPr>
            <a:spLocks noChangeArrowheads="1"/>
          </p:cNvSpPr>
          <p:nvPr/>
        </p:nvSpPr>
        <p:spPr bwMode="auto">
          <a:xfrm>
            <a:off x="4289425" y="2984500"/>
            <a:ext cx="1000125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RecSecond4Start</a:t>
            </a:r>
          </a:p>
          <a:p>
            <a:pPr algn="ctr">
              <a:spcBef>
                <a:spcPct val="0"/>
              </a:spcBef>
            </a:pPr>
            <a:r>
              <a:rPr lang="en-US" sz="1000" b="1"/>
              <a:t>data_hi_ld=1</a:t>
            </a:r>
          </a:p>
        </p:txBody>
      </p:sp>
      <p:sp>
        <p:nvSpPr>
          <p:cNvPr id="27666" name="Freeform 21"/>
          <p:cNvSpPr>
            <a:spLocks/>
          </p:cNvSpPr>
          <p:nvPr/>
        </p:nvSpPr>
        <p:spPr bwMode="auto">
          <a:xfrm>
            <a:off x="5289550" y="3067050"/>
            <a:ext cx="225425" cy="1588"/>
          </a:xfrm>
          <a:custGeom>
            <a:avLst/>
            <a:gdLst>
              <a:gd name="T0" fmla="*/ 0 w 359"/>
              <a:gd name="T1" fmla="*/ 2147483647 h 5"/>
              <a:gd name="T2" fmla="*/ 2147483647 w 359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9" h="5">
                <a:moveTo>
                  <a:pt x="0" y="5"/>
                </a:moveTo>
                <a:lnTo>
                  <a:pt x="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67" name="AutoShape 22"/>
          <p:cNvSpPr>
            <a:spLocks noChangeArrowheads="1"/>
          </p:cNvSpPr>
          <p:nvPr/>
        </p:nvSpPr>
        <p:spPr bwMode="auto">
          <a:xfrm>
            <a:off x="5516563" y="2984500"/>
            <a:ext cx="1065212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/>
              <a:t>RecSecond4End</a:t>
            </a:r>
          </a:p>
        </p:txBody>
      </p:sp>
      <p:sp>
        <p:nvSpPr>
          <p:cNvPr id="27668" name="Freeform 23"/>
          <p:cNvSpPr>
            <a:spLocks/>
          </p:cNvSpPr>
          <p:nvPr/>
        </p:nvSpPr>
        <p:spPr bwMode="auto">
          <a:xfrm>
            <a:off x="5788025" y="2859088"/>
            <a:ext cx="454025" cy="125412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69" name="Text Box 24"/>
          <p:cNvSpPr txBox="1">
            <a:spLocks noChangeArrowheads="1"/>
          </p:cNvSpPr>
          <p:nvPr/>
        </p:nvSpPr>
        <p:spPr bwMode="auto">
          <a:xfrm>
            <a:off x="5973763" y="2674938"/>
            <a:ext cx="6810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rdy_in=1</a:t>
            </a:r>
          </a:p>
        </p:txBody>
      </p:sp>
      <p:sp>
        <p:nvSpPr>
          <p:cNvPr id="27670" name="Freeform 25"/>
          <p:cNvSpPr>
            <a:spLocks/>
          </p:cNvSpPr>
          <p:nvPr/>
        </p:nvSpPr>
        <p:spPr bwMode="auto">
          <a:xfrm>
            <a:off x="3881438" y="2606675"/>
            <a:ext cx="2133600" cy="377825"/>
          </a:xfrm>
          <a:custGeom>
            <a:avLst/>
            <a:gdLst>
              <a:gd name="T0" fmla="*/ 2147483647 w 3384"/>
              <a:gd name="T1" fmla="*/ 0 h 647"/>
              <a:gd name="T2" fmla="*/ 2147483647 w 3384"/>
              <a:gd name="T3" fmla="*/ 2147483647 h 647"/>
              <a:gd name="T4" fmla="*/ 0 w 3384"/>
              <a:gd name="T5" fmla="*/ 2147483647 h 647"/>
              <a:gd name="T6" fmla="*/ 2147483647 w 3384"/>
              <a:gd name="T7" fmla="*/ 2147483647 h 6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84" h="647">
                <a:moveTo>
                  <a:pt x="3384" y="0"/>
                </a:moveTo>
                <a:lnTo>
                  <a:pt x="3384" y="144"/>
                </a:lnTo>
                <a:lnTo>
                  <a:pt x="0" y="144"/>
                </a:lnTo>
                <a:lnTo>
                  <a:pt x="1" y="64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4764088" y="2681288"/>
            <a:ext cx="6810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rdy_in=0</a:t>
            </a:r>
          </a:p>
        </p:txBody>
      </p:sp>
      <p:sp>
        <p:nvSpPr>
          <p:cNvPr id="27672" name="Text Box 27"/>
          <p:cNvSpPr txBox="1">
            <a:spLocks noChangeArrowheads="1"/>
          </p:cNvSpPr>
          <p:nvPr/>
        </p:nvSpPr>
        <p:spPr bwMode="auto">
          <a:xfrm>
            <a:off x="4024313" y="2794000"/>
            <a:ext cx="593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rdy_in=1</a:t>
            </a:r>
          </a:p>
        </p:txBody>
      </p:sp>
      <p:sp>
        <p:nvSpPr>
          <p:cNvPr id="27673" name="Text Box 28"/>
          <p:cNvSpPr txBox="1">
            <a:spLocks noChangeArrowheads="1"/>
          </p:cNvSpPr>
          <p:nvPr/>
        </p:nvSpPr>
        <p:spPr bwMode="auto">
          <a:xfrm>
            <a:off x="3040063" y="2651125"/>
            <a:ext cx="7572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rdy_in=0</a:t>
            </a:r>
          </a:p>
        </p:txBody>
      </p:sp>
      <p:sp>
        <p:nvSpPr>
          <p:cNvPr id="27674" name="Freeform 29"/>
          <p:cNvSpPr>
            <a:spLocks/>
          </p:cNvSpPr>
          <p:nvPr/>
        </p:nvSpPr>
        <p:spPr bwMode="auto">
          <a:xfrm>
            <a:off x="3262313" y="2857500"/>
            <a:ext cx="454025" cy="127000"/>
          </a:xfrm>
          <a:custGeom>
            <a:avLst/>
            <a:gdLst>
              <a:gd name="T0" fmla="*/ 2147483647 w 720"/>
              <a:gd name="T1" fmla="*/ 2147483647 h 216"/>
              <a:gd name="T2" fmla="*/ 2147483647 w 720"/>
              <a:gd name="T3" fmla="*/ 0 h 216"/>
              <a:gd name="T4" fmla="*/ 0 w 720"/>
              <a:gd name="T5" fmla="*/ 0 h 216"/>
              <a:gd name="T6" fmla="*/ 0 w 720"/>
              <a:gd name="T7" fmla="*/ 2147483647 h 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16">
                <a:moveTo>
                  <a:pt x="720" y="216"/>
                </a:moveTo>
                <a:lnTo>
                  <a:pt x="720" y="0"/>
                </a:lnTo>
                <a:lnTo>
                  <a:pt x="0" y="0"/>
                </a:lnTo>
                <a:lnTo>
                  <a:pt x="0" y="21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75" name="Freeform 30"/>
          <p:cNvSpPr>
            <a:spLocks/>
          </p:cNvSpPr>
          <p:nvPr/>
        </p:nvSpPr>
        <p:spPr bwMode="auto">
          <a:xfrm>
            <a:off x="3881438" y="3321050"/>
            <a:ext cx="2133600" cy="295275"/>
          </a:xfrm>
          <a:custGeom>
            <a:avLst/>
            <a:gdLst>
              <a:gd name="T0" fmla="*/ 2147483647 w 3384"/>
              <a:gd name="T1" fmla="*/ 0 h 503"/>
              <a:gd name="T2" fmla="*/ 2147483647 w 3384"/>
              <a:gd name="T3" fmla="*/ 2147483647 h 503"/>
              <a:gd name="T4" fmla="*/ 0 w 3384"/>
              <a:gd name="T5" fmla="*/ 2147483647 h 503"/>
              <a:gd name="T6" fmla="*/ 2147483647 w 3384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84" h="503">
                <a:moveTo>
                  <a:pt x="3384" y="0"/>
                </a:moveTo>
                <a:lnTo>
                  <a:pt x="3384" y="144"/>
                </a:lnTo>
                <a:lnTo>
                  <a:pt x="0" y="144"/>
                </a:lnTo>
                <a:lnTo>
                  <a:pt x="1" y="503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76" name="AutoShape 31"/>
          <p:cNvSpPr>
            <a:spLocks noChangeArrowheads="1"/>
          </p:cNvSpPr>
          <p:nvPr/>
        </p:nvSpPr>
        <p:spPr bwMode="auto">
          <a:xfrm>
            <a:off x="2890838" y="3616325"/>
            <a:ext cx="1792287" cy="5048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 i="1"/>
              <a:t>Send</a:t>
            </a:r>
            <a:r>
              <a:rPr lang="en-US" sz="1000"/>
              <a:t>8</a:t>
            </a:r>
            <a:r>
              <a:rPr lang="en-US" sz="1000" i="1"/>
              <a:t>Start</a:t>
            </a:r>
            <a:endParaRPr lang="en-US" sz="1000"/>
          </a:p>
          <a:p>
            <a:pPr algn="ctr">
              <a:spcBef>
                <a:spcPct val="0"/>
              </a:spcBef>
            </a:pPr>
            <a:r>
              <a:rPr lang="en-US" sz="1000" b="1"/>
              <a:t>data_out_ld=1</a:t>
            </a:r>
            <a:r>
              <a:rPr lang="el-GR" sz="1000" b="1"/>
              <a:t> </a:t>
            </a:r>
            <a:r>
              <a:rPr lang="en-US" sz="1000"/>
              <a:t>rdy_out=1</a:t>
            </a:r>
          </a:p>
        </p:txBody>
      </p:sp>
      <p:sp>
        <p:nvSpPr>
          <p:cNvPr id="27677" name="Line 32"/>
          <p:cNvSpPr>
            <a:spLocks noChangeShapeType="1"/>
          </p:cNvSpPr>
          <p:nvPr/>
        </p:nvSpPr>
        <p:spPr bwMode="auto">
          <a:xfrm>
            <a:off x="4713288" y="3743325"/>
            <a:ext cx="223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78" name="AutoShape 33"/>
          <p:cNvSpPr>
            <a:spLocks noChangeArrowheads="1"/>
          </p:cNvSpPr>
          <p:nvPr/>
        </p:nvSpPr>
        <p:spPr bwMode="auto">
          <a:xfrm>
            <a:off x="4956175" y="3659188"/>
            <a:ext cx="1000125" cy="5048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1000" i="1"/>
              <a:t>Send8End</a:t>
            </a:r>
            <a:endParaRPr lang="en-US" sz="1000"/>
          </a:p>
          <a:p>
            <a:pPr algn="ctr">
              <a:spcBef>
                <a:spcPct val="0"/>
              </a:spcBef>
            </a:pPr>
            <a:r>
              <a:rPr lang="en-US" sz="1000"/>
              <a:t>rdy_out=0</a:t>
            </a:r>
          </a:p>
        </p:txBody>
      </p:sp>
      <p:sp>
        <p:nvSpPr>
          <p:cNvPr id="27679" name="Freeform 34"/>
          <p:cNvSpPr>
            <a:spLocks/>
          </p:cNvSpPr>
          <p:nvPr/>
        </p:nvSpPr>
        <p:spPr bwMode="auto">
          <a:xfrm>
            <a:off x="2836863" y="2479675"/>
            <a:ext cx="2647950" cy="1755775"/>
          </a:xfrm>
          <a:custGeom>
            <a:avLst/>
            <a:gdLst>
              <a:gd name="T0" fmla="*/ 2147483647 w 3097"/>
              <a:gd name="T1" fmla="*/ 2147483647 h 3003"/>
              <a:gd name="T2" fmla="*/ 2147483647 w 3097"/>
              <a:gd name="T3" fmla="*/ 2147483647 h 3003"/>
              <a:gd name="T4" fmla="*/ 0 w 3097"/>
              <a:gd name="T5" fmla="*/ 2147483647 h 3003"/>
              <a:gd name="T6" fmla="*/ 0 w 3097"/>
              <a:gd name="T7" fmla="*/ 0 h 3003"/>
              <a:gd name="T8" fmla="*/ 2147483647 w 3097"/>
              <a:gd name="T9" fmla="*/ 2147483647 h 3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7" h="3003">
                <a:moveTo>
                  <a:pt x="3096" y="2880"/>
                </a:moveTo>
                <a:lnTo>
                  <a:pt x="3097" y="3003"/>
                </a:lnTo>
                <a:lnTo>
                  <a:pt x="0" y="3000"/>
                </a:lnTo>
                <a:lnTo>
                  <a:pt x="0" y="0"/>
                </a:lnTo>
                <a:lnTo>
                  <a:pt x="337" y="3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80" name="Rectangle 35"/>
          <p:cNvSpPr>
            <a:spLocks noChangeArrowheads="1"/>
          </p:cNvSpPr>
          <p:nvPr/>
        </p:nvSpPr>
        <p:spPr bwMode="auto">
          <a:xfrm>
            <a:off x="2746375" y="5005388"/>
            <a:ext cx="3813175" cy="841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900"/>
              <a:t>  </a:t>
            </a:r>
          </a:p>
        </p:txBody>
      </p:sp>
      <p:sp>
        <p:nvSpPr>
          <p:cNvPr id="27681" name="Rectangle 36"/>
          <p:cNvSpPr>
            <a:spLocks noChangeArrowheads="1"/>
          </p:cNvSpPr>
          <p:nvPr/>
        </p:nvSpPr>
        <p:spPr bwMode="auto">
          <a:xfrm>
            <a:off x="2746375" y="1806575"/>
            <a:ext cx="3898900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82" name="Text Box 37"/>
          <p:cNvSpPr txBox="1">
            <a:spLocks noChangeArrowheads="1"/>
          </p:cNvSpPr>
          <p:nvPr/>
        </p:nvSpPr>
        <p:spPr bwMode="auto">
          <a:xfrm>
            <a:off x="2836863" y="1806575"/>
            <a:ext cx="109696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b="1"/>
              <a:t>(a)</a:t>
            </a:r>
            <a:r>
              <a:rPr lang="en-US" sz="1200"/>
              <a:t> Controller</a:t>
            </a:r>
          </a:p>
        </p:txBody>
      </p:sp>
      <p:sp>
        <p:nvSpPr>
          <p:cNvPr id="27683" name="Text Box 38"/>
          <p:cNvSpPr txBox="1">
            <a:spLocks noChangeArrowheads="1"/>
          </p:cNvSpPr>
          <p:nvPr/>
        </p:nvSpPr>
        <p:spPr bwMode="auto">
          <a:xfrm>
            <a:off x="1571625" y="4332288"/>
            <a:ext cx="73818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1000"/>
              <a:t>rdy_in</a:t>
            </a:r>
          </a:p>
        </p:txBody>
      </p:sp>
      <p:sp>
        <p:nvSpPr>
          <p:cNvPr id="27684" name="Text Box 39"/>
          <p:cNvSpPr txBox="1">
            <a:spLocks noChangeArrowheads="1"/>
          </p:cNvSpPr>
          <p:nvPr/>
        </p:nvSpPr>
        <p:spPr bwMode="auto">
          <a:xfrm>
            <a:off x="6878638" y="4379913"/>
            <a:ext cx="5778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000"/>
              <a:t>rdy_out</a:t>
            </a:r>
          </a:p>
        </p:txBody>
      </p:sp>
      <p:sp>
        <p:nvSpPr>
          <p:cNvPr id="27685" name="Rectangle 40"/>
          <p:cNvSpPr>
            <a:spLocks noChangeArrowheads="1"/>
          </p:cNvSpPr>
          <p:nvPr/>
        </p:nvSpPr>
        <p:spPr bwMode="auto">
          <a:xfrm>
            <a:off x="4833938" y="5173663"/>
            <a:ext cx="636587" cy="1682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900"/>
              <a:t>data_lo</a:t>
            </a:r>
          </a:p>
        </p:txBody>
      </p:sp>
      <p:sp>
        <p:nvSpPr>
          <p:cNvPr id="27686" name="Rectangle 41"/>
          <p:cNvSpPr>
            <a:spLocks noChangeArrowheads="1"/>
          </p:cNvSpPr>
          <p:nvPr/>
        </p:nvSpPr>
        <p:spPr bwMode="auto">
          <a:xfrm>
            <a:off x="4017963" y="5173663"/>
            <a:ext cx="681037" cy="1682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900"/>
              <a:t>data_hi</a:t>
            </a:r>
          </a:p>
        </p:txBody>
      </p:sp>
      <p:sp>
        <p:nvSpPr>
          <p:cNvPr id="27687" name="Line 42"/>
          <p:cNvSpPr>
            <a:spLocks noChangeShapeType="1"/>
          </p:cNvSpPr>
          <p:nvPr/>
        </p:nvSpPr>
        <p:spPr bwMode="auto">
          <a:xfrm>
            <a:off x="2473325" y="4921250"/>
            <a:ext cx="2724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88" name="Text Box 43"/>
          <p:cNvSpPr txBox="1">
            <a:spLocks noChangeArrowheads="1"/>
          </p:cNvSpPr>
          <p:nvPr/>
        </p:nvSpPr>
        <p:spPr bwMode="auto">
          <a:xfrm>
            <a:off x="1598613" y="4838700"/>
            <a:ext cx="7270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1000"/>
              <a:t>data_in(4)</a:t>
            </a:r>
          </a:p>
        </p:txBody>
      </p:sp>
      <p:sp>
        <p:nvSpPr>
          <p:cNvPr id="27689" name="Text Box 44"/>
          <p:cNvSpPr txBox="1">
            <a:spLocks noChangeArrowheads="1"/>
          </p:cNvSpPr>
          <p:nvPr/>
        </p:nvSpPr>
        <p:spPr bwMode="auto">
          <a:xfrm>
            <a:off x="2836863" y="5678488"/>
            <a:ext cx="998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b="1"/>
              <a:t>(b)</a:t>
            </a:r>
            <a:r>
              <a:rPr lang="en-US" sz="1200"/>
              <a:t> Datapath</a:t>
            </a:r>
          </a:p>
        </p:txBody>
      </p:sp>
      <p:sp>
        <p:nvSpPr>
          <p:cNvPr id="27690" name="Line 45"/>
          <p:cNvSpPr>
            <a:spLocks noChangeShapeType="1"/>
          </p:cNvSpPr>
          <p:nvPr/>
        </p:nvSpPr>
        <p:spPr bwMode="auto">
          <a:xfrm>
            <a:off x="4379913" y="4921250"/>
            <a:ext cx="0" cy="2524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1" name="Line 46"/>
          <p:cNvSpPr>
            <a:spLocks noChangeShapeType="1"/>
          </p:cNvSpPr>
          <p:nvPr/>
        </p:nvSpPr>
        <p:spPr bwMode="auto">
          <a:xfrm>
            <a:off x="5197475" y="4921250"/>
            <a:ext cx="0" cy="2524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2" name="Freeform 47"/>
          <p:cNvSpPr>
            <a:spLocks/>
          </p:cNvSpPr>
          <p:nvPr/>
        </p:nvSpPr>
        <p:spPr bwMode="auto">
          <a:xfrm>
            <a:off x="2473325" y="4332288"/>
            <a:ext cx="635000" cy="168275"/>
          </a:xfrm>
          <a:custGeom>
            <a:avLst/>
            <a:gdLst>
              <a:gd name="T0" fmla="*/ 0 w 1008"/>
              <a:gd name="T1" fmla="*/ 2147483647 h 576"/>
              <a:gd name="T2" fmla="*/ 2147483647 w 1008"/>
              <a:gd name="T3" fmla="*/ 2147483647 h 576"/>
              <a:gd name="T4" fmla="*/ 2147483647 w 1008"/>
              <a:gd name="T5" fmla="*/ 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576">
                <a:moveTo>
                  <a:pt x="0" y="576"/>
                </a:moveTo>
                <a:lnTo>
                  <a:pt x="1008" y="576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3" name="Freeform 48"/>
          <p:cNvSpPr>
            <a:spLocks/>
          </p:cNvSpPr>
          <p:nvPr/>
        </p:nvSpPr>
        <p:spPr bwMode="auto">
          <a:xfrm flipH="1">
            <a:off x="6197600" y="4332288"/>
            <a:ext cx="635000" cy="168275"/>
          </a:xfrm>
          <a:custGeom>
            <a:avLst/>
            <a:gdLst>
              <a:gd name="T0" fmla="*/ 0 w 1008"/>
              <a:gd name="T1" fmla="*/ 2147483647 h 576"/>
              <a:gd name="T2" fmla="*/ 2147483647 w 1008"/>
              <a:gd name="T3" fmla="*/ 2147483647 h 576"/>
              <a:gd name="T4" fmla="*/ 2147483647 w 1008"/>
              <a:gd name="T5" fmla="*/ 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576">
                <a:moveTo>
                  <a:pt x="0" y="576"/>
                </a:moveTo>
                <a:lnTo>
                  <a:pt x="1008" y="576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4" name="Line 49"/>
          <p:cNvSpPr>
            <a:spLocks noChangeShapeType="1"/>
          </p:cNvSpPr>
          <p:nvPr/>
        </p:nvSpPr>
        <p:spPr bwMode="auto">
          <a:xfrm>
            <a:off x="5197475" y="5341938"/>
            <a:ext cx="0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5" name="Rectangle 50"/>
          <p:cNvSpPr>
            <a:spLocks noChangeArrowheads="1"/>
          </p:cNvSpPr>
          <p:nvPr/>
        </p:nvSpPr>
        <p:spPr bwMode="auto">
          <a:xfrm>
            <a:off x="4017963" y="5510213"/>
            <a:ext cx="1452562" cy="1682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900"/>
              <a:t>data_out</a:t>
            </a:r>
          </a:p>
        </p:txBody>
      </p:sp>
      <p:sp>
        <p:nvSpPr>
          <p:cNvPr id="27696" name="Line 51"/>
          <p:cNvSpPr>
            <a:spLocks noChangeShapeType="1"/>
          </p:cNvSpPr>
          <p:nvPr/>
        </p:nvSpPr>
        <p:spPr bwMode="auto">
          <a:xfrm>
            <a:off x="4379913" y="5341938"/>
            <a:ext cx="0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7" name="Freeform 52"/>
          <p:cNvSpPr>
            <a:spLocks/>
          </p:cNvSpPr>
          <p:nvPr/>
        </p:nvSpPr>
        <p:spPr bwMode="auto">
          <a:xfrm>
            <a:off x="3835400" y="4332288"/>
            <a:ext cx="182563" cy="925512"/>
          </a:xfrm>
          <a:custGeom>
            <a:avLst/>
            <a:gdLst>
              <a:gd name="T0" fmla="*/ 0 w 432"/>
              <a:gd name="T1" fmla="*/ 0 h 1440"/>
              <a:gd name="T2" fmla="*/ 0 w 432"/>
              <a:gd name="T3" fmla="*/ 2147483647 h 1440"/>
              <a:gd name="T4" fmla="*/ 2147483647 w 432"/>
              <a:gd name="T5" fmla="*/ 2147483647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0">
                <a:moveTo>
                  <a:pt x="0" y="0"/>
                </a:moveTo>
                <a:lnTo>
                  <a:pt x="0" y="1440"/>
                </a:lnTo>
                <a:lnTo>
                  <a:pt x="432" y="14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8" name="Freeform 53"/>
          <p:cNvSpPr>
            <a:spLocks/>
          </p:cNvSpPr>
          <p:nvPr/>
        </p:nvSpPr>
        <p:spPr bwMode="auto">
          <a:xfrm flipH="1">
            <a:off x="5470525" y="4332288"/>
            <a:ext cx="180975" cy="925512"/>
          </a:xfrm>
          <a:custGeom>
            <a:avLst/>
            <a:gdLst>
              <a:gd name="T0" fmla="*/ 0 w 432"/>
              <a:gd name="T1" fmla="*/ 0 h 1440"/>
              <a:gd name="T2" fmla="*/ 0 w 432"/>
              <a:gd name="T3" fmla="*/ 2147483647 h 1440"/>
              <a:gd name="T4" fmla="*/ 2147483647 w 432"/>
              <a:gd name="T5" fmla="*/ 2147483647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0">
                <a:moveTo>
                  <a:pt x="0" y="0"/>
                </a:moveTo>
                <a:lnTo>
                  <a:pt x="0" y="1440"/>
                </a:lnTo>
                <a:lnTo>
                  <a:pt x="432" y="14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99" name="Freeform 54"/>
          <p:cNvSpPr>
            <a:spLocks/>
          </p:cNvSpPr>
          <p:nvPr/>
        </p:nvSpPr>
        <p:spPr bwMode="auto">
          <a:xfrm>
            <a:off x="3654425" y="4332288"/>
            <a:ext cx="363538" cy="1262062"/>
          </a:xfrm>
          <a:custGeom>
            <a:avLst/>
            <a:gdLst>
              <a:gd name="T0" fmla="*/ 0 w 432"/>
              <a:gd name="T1" fmla="*/ 0 h 1440"/>
              <a:gd name="T2" fmla="*/ 0 w 432"/>
              <a:gd name="T3" fmla="*/ 2147483647 h 1440"/>
              <a:gd name="T4" fmla="*/ 2147483647 w 432"/>
              <a:gd name="T5" fmla="*/ 2147483647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0">
                <a:moveTo>
                  <a:pt x="0" y="0"/>
                </a:moveTo>
                <a:lnTo>
                  <a:pt x="0" y="1440"/>
                </a:lnTo>
                <a:lnTo>
                  <a:pt x="432" y="14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700" name="Text Box 55"/>
          <p:cNvSpPr txBox="1">
            <a:spLocks noChangeArrowheads="1"/>
          </p:cNvSpPr>
          <p:nvPr/>
        </p:nvSpPr>
        <p:spPr bwMode="auto">
          <a:xfrm rot="-5400000">
            <a:off x="3278982" y="5279231"/>
            <a:ext cx="6048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900"/>
              <a:t>data_out_ld</a:t>
            </a:r>
          </a:p>
        </p:txBody>
      </p:sp>
      <p:sp>
        <p:nvSpPr>
          <p:cNvPr id="27701" name="Text Box 56"/>
          <p:cNvSpPr txBox="1">
            <a:spLocks noChangeArrowheads="1"/>
          </p:cNvSpPr>
          <p:nvPr/>
        </p:nvSpPr>
        <p:spPr bwMode="auto">
          <a:xfrm rot="-5400000">
            <a:off x="3493294" y="5264944"/>
            <a:ext cx="576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900"/>
              <a:t>data_hi_ld</a:t>
            </a:r>
          </a:p>
        </p:txBody>
      </p:sp>
      <p:sp>
        <p:nvSpPr>
          <p:cNvPr id="27702" name="Text Box 57"/>
          <p:cNvSpPr txBox="1">
            <a:spLocks noChangeArrowheads="1"/>
          </p:cNvSpPr>
          <p:nvPr/>
        </p:nvSpPr>
        <p:spPr bwMode="auto">
          <a:xfrm rot="-5400000">
            <a:off x="5513388" y="5218112"/>
            <a:ext cx="577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900"/>
              <a:t>data_lo_ld</a:t>
            </a:r>
          </a:p>
        </p:txBody>
      </p:sp>
      <p:sp>
        <p:nvSpPr>
          <p:cNvPr id="27703" name="Text Box 58"/>
          <p:cNvSpPr txBox="1">
            <a:spLocks noChangeArrowheads="1"/>
          </p:cNvSpPr>
          <p:nvPr/>
        </p:nvSpPr>
        <p:spPr bwMode="auto">
          <a:xfrm>
            <a:off x="1760538" y="4575175"/>
            <a:ext cx="5286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1000"/>
              <a:t>clk</a:t>
            </a:r>
          </a:p>
        </p:txBody>
      </p:sp>
      <p:sp>
        <p:nvSpPr>
          <p:cNvPr id="27704" name="Rectangle 59"/>
          <p:cNvSpPr>
            <a:spLocks noChangeArrowheads="1"/>
          </p:cNvSpPr>
          <p:nvPr/>
        </p:nvSpPr>
        <p:spPr bwMode="auto">
          <a:xfrm>
            <a:off x="2563813" y="1638300"/>
            <a:ext cx="4178300" cy="429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705" name="Line 60"/>
          <p:cNvSpPr>
            <a:spLocks noChangeShapeType="1"/>
          </p:cNvSpPr>
          <p:nvPr/>
        </p:nvSpPr>
        <p:spPr bwMode="auto">
          <a:xfrm>
            <a:off x="2473325" y="4668838"/>
            <a:ext cx="81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706" name="Line 61"/>
          <p:cNvSpPr>
            <a:spLocks noChangeShapeType="1"/>
          </p:cNvSpPr>
          <p:nvPr/>
        </p:nvSpPr>
        <p:spPr bwMode="auto">
          <a:xfrm>
            <a:off x="3290888" y="466883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707" name="Line 62"/>
          <p:cNvSpPr>
            <a:spLocks noChangeShapeType="1"/>
          </p:cNvSpPr>
          <p:nvPr/>
        </p:nvSpPr>
        <p:spPr bwMode="auto">
          <a:xfrm flipV="1">
            <a:off x="3290888" y="4332288"/>
            <a:ext cx="0" cy="336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708" name="Text Box 63"/>
          <p:cNvSpPr txBox="1">
            <a:spLocks noChangeArrowheads="1"/>
          </p:cNvSpPr>
          <p:nvPr/>
        </p:nvSpPr>
        <p:spPr bwMode="auto">
          <a:xfrm rot="-5400000">
            <a:off x="2977357" y="5064919"/>
            <a:ext cx="5381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 i="1"/>
              <a:t>to all registers</a:t>
            </a:r>
          </a:p>
        </p:txBody>
      </p:sp>
      <p:sp>
        <p:nvSpPr>
          <p:cNvPr id="27709" name="Text Box 64"/>
          <p:cNvSpPr txBox="1">
            <a:spLocks noChangeArrowheads="1"/>
          </p:cNvSpPr>
          <p:nvPr/>
        </p:nvSpPr>
        <p:spPr bwMode="auto">
          <a:xfrm>
            <a:off x="6854825" y="4829175"/>
            <a:ext cx="7239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000"/>
              <a:t>data_out</a:t>
            </a:r>
          </a:p>
        </p:txBody>
      </p:sp>
      <p:sp>
        <p:nvSpPr>
          <p:cNvPr id="27710" name="Freeform 65"/>
          <p:cNvSpPr>
            <a:spLocks/>
          </p:cNvSpPr>
          <p:nvPr/>
        </p:nvSpPr>
        <p:spPr bwMode="auto">
          <a:xfrm>
            <a:off x="4743450" y="4921250"/>
            <a:ext cx="2089150" cy="841375"/>
          </a:xfrm>
          <a:custGeom>
            <a:avLst/>
            <a:gdLst>
              <a:gd name="T0" fmla="*/ 0 w 3312"/>
              <a:gd name="T1" fmla="*/ 2147483647 h 1584"/>
              <a:gd name="T2" fmla="*/ 0 w 3312"/>
              <a:gd name="T3" fmla="*/ 2147483647 h 1584"/>
              <a:gd name="T4" fmla="*/ 2147483647 w 3312"/>
              <a:gd name="T5" fmla="*/ 2147483647 h 1584"/>
              <a:gd name="T6" fmla="*/ 2147483647 w 3312"/>
              <a:gd name="T7" fmla="*/ 0 h 1584"/>
              <a:gd name="T8" fmla="*/ 2147483647 w 3312"/>
              <a:gd name="T9" fmla="*/ 0 h 1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12" h="1584">
                <a:moveTo>
                  <a:pt x="0" y="1440"/>
                </a:moveTo>
                <a:lnTo>
                  <a:pt x="0" y="1584"/>
                </a:lnTo>
                <a:lnTo>
                  <a:pt x="2304" y="1584"/>
                </a:lnTo>
                <a:lnTo>
                  <a:pt x="2304" y="0"/>
                </a:lnTo>
                <a:lnTo>
                  <a:pt x="3312" y="0"/>
                </a:lnTo>
              </a:path>
            </a:pathLst>
          </a:custGeom>
          <a:noFill/>
          <a:ln w="1587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711" name="Text Box 66"/>
          <p:cNvSpPr txBox="1">
            <a:spLocks noChangeArrowheads="1"/>
          </p:cNvSpPr>
          <p:nvPr/>
        </p:nvSpPr>
        <p:spPr bwMode="auto">
          <a:xfrm>
            <a:off x="4471988" y="1638300"/>
            <a:ext cx="35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900"/>
              <a:t>Bridge</a:t>
            </a:r>
          </a:p>
        </p:txBody>
      </p:sp>
      <p:sp>
        <p:nvSpPr>
          <p:cNvPr id="27712" name="Text Box 67"/>
          <p:cNvSpPr txBox="1">
            <a:spLocks noChangeArrowheads="1"/>
          </p:cNvSpPr>
          <p:nvPr/>
        </p:nvSpPr>
        <p:spPr bwMode="auto">
          <a:xfrm>
            <a:off x="3416300" y="2451100"/>
            <a:ext cx="269875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000</a:t>
            </a: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27713" name="Text Box 68"/>
          <p:cNvSpPr txBox="1">
            <a:spLocks noChangeArrowheads="1"/>
          </p:cNvSpPr>
          <p:nvPr/>
        </p:nvSpPr>
        <p:spPr bwMode="auto">
          <a:xfrm>
            <a:off x="4191000" y="2451100"/>
            <a:ext cx="26987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001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7714" name="Text Box 69"/>
          <p:cNvSpPr txBox="1">
            <a:spLocks noChangeArrowheads="1"/>
          </p:cNvSpPr>
          <p:nvPr/>
        </p:nvSpPr>
        <p:spPr bwMode="auto">
          <a:xfrm>
            <a:off x="5562600" y="2397125"/>
            <a:ext cx="266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010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7715" name="Text Box 70"/>
          <p:cNvSpPr txBox="1">
            <a:spLocks noChangeArrowheads="1"/>
          </p:cNvSpPr>
          <p:nvPr/>
        </p:nvSpPr>
        <p:spPr bwMode="auto">
          <a:xfrm>
            <a:off x="3116263" y="3216275"/>
            <a:ext cx="266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011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7716" name="Text Box 71"/>
          <p:cNvSpPr txBox="1">
            <a:spLocks noChangeArrowheads="1"/>
          </p:cNvSpPr>
          <p:nvPr/>
        </p:nvSpPr>
        <p:spPr bwMode="auto">
          <a:xfrm>
            <a:off x="4138613" y="3216275"/>
            <a:ext cx="266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100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7717" name="Text Box 72"/>
          <p:cNvSpPr txBox="1">
            <a:spLocks noChangeArrowheads="1"/>
          </p:cNvSpPr>
          <p:nvPr/>
        </p:nvSpPr>
        <p:spPr bwMode="auto">
          <a:xfrm>
            <a:off x="6249988" y="3216275"/>
            <a:ext cx="266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101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7718" name="Text Box 73"/>
          <p:cNvSpPr txBox="1">
            <a:spLocks noChangeArrowheads="1"/>
          </p:cNvSpPr>
          <p:nvPr/>
        </p:nvSpPr>
        <p:spPr bwMode="auto">
          <a:xfrm>
            <a:off x="2995613" y="3983038"/>
            <a:ext cx="266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110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7719" name="Text Box 74"/>
          <p:cNvSpPr txBox="1">
            <a:spLocks noChangeArrowheads="1"/>
          </p:cNvSpPr>
          <p:nvPr/>
        </p:nvSpPr>
        <p:spPr bwMode="auto">
          <a:xfrm>
            <a:off x="4945063" y="3983038"/>
            <a:ext cx="266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111</a:t>
            </a:r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Βογιατζής 2015. Ιωάννης Βογιατζής. «Σχεδίαση ψηφιακών συστημάτων.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Επεξεργαστές ειδικού σκοπού». 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 smtClean="0"/>
          </a:p>
          <a:p>
            <a:r>
              <a:rPr lang="el-GR" dirty="0" smtClean="0"/>
              <a:t>Συνδυαστική λογική </a:t>
            </a:r>
            <a:endParaRPr lang="en-US" dirty="0" smtClean="0"/>
          </a:p>
          <a:p>
            <a:r>
              <a:rPr lang="el-GR" dirty="0" smtClean="0"/>
              <a:t>Ακολουθιακή λογική</a:t>
            </a:r>
            <a:endParaRPr lang="en-US" dirty="0" smtClean="0"/>
          </a:p>
          <a:p>
            <a:r>
              <a:rPr kumimoji="0" lang="el-GR" dirty="0" smtClean="0"/>
              <a:t>Σχεδίαση σε επίπεδο </a:t>
            </a:r>
            <a:r>
              <a:rPr kumimoji="0" lang="en-US" dirty="0" smtClean="0"/>
              <a:t>RT-level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116750-F9A4-4F50-A277-7019A3C0BC1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CMOS transistor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Transistor</a:t>
            </a:r>
          </a:p>
          <a:p>
            <a:pPr lvl="1"/>
            <a:r>
              <a:rPr lang="el-GR" smtClean="0"/>
              <a:t>Το βασικό συστατικό σε ένα ψηφιακό σύστημα</a:t>
            </a:r>
            <a:endParaRPr lang="en-US" smtClean="0"/>
          </a:p>
          <a:p>
            <a:pPr lvl="1"/>
            <a:r>
              <a:rPr lang="el-GR" smtClean="0"/>
              <a:t>Λειτουγεί σα διακόπτης </a:t>
            </a:r>
            <a:r>
              <a:rPr lang="en-US" smtClean="0"/>
              <a:t>on/off</a:t>
            </a:r>
          </a:p>
          <a:p>
            <a:pPr lvl="1"/>
            <a:r>
              <a:rPr lang="el-GR" smtClean="0"/>
              <a:t>Η τάση στο </a:t>
            </a:r>
            <a:r>
              <a:rPr lang="en-US" smtClean="0"/>
              <a:t>“gate” </a:t>
            </a:r>
            <a:r>
              <a:rPr lang="el-GR" smtClean="0"/>
              <a:t>ελέγχει εάν θα ρεύσει ρεύμα από το </a:t>
            </a:r>
            <a:r>
              <a:rPr lang="en-US" smtClean="0"/>
              <a:t>source </a:t>
            </a:r>
            <a:r>
              <a:rPr lang="el-GR" smtClean="0"/>
              <a:t>προς το </a:t>
            </a:r>
            <a:r>
              <a:rPr lang="en-US" smtClean="0"/>
              <a:t>drain</a:t>
            </a:r>
          </a:p>
          <a:p>
            <a:pPr lvl="1"/>
            <a:r>
              <a:rPr lang="el-GR" smtClean="0"/>
              <a:t>Προσοχή: </a:t>
            </a:r>
            <a:r>
              <a:rPr lang="en-US" smtClean="0"/>
              <a:t>“gate” </a:t>
            </a:r>
            <a:r>
              <a:rPr lang="el-GR" smtClean="0"/>
              <a:t>είναι άλλο από τη λογική πύλη</a:t>
            </a:r>
            <a:endParaRPr lang="en-US" smtClean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AA99CE-1E3B-4424-B080-F19ADE8EF73B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762000" y="4237038"/>
            <a:ext cx="7162800" cy="1554162"/>
            <a:chOff x="480" y="2669"/>
            <a:chExt cx="4512" cy="979"/>
          </a:xfrm>
        </p:grpSpPr>
        <p:sp>
          <p:nvSpPr>
            <p:cNvPr id="15383" name="AutoShape 64"/>
            <p:cNvSpPr>
              <a:spLocks noChangeArrowheads="1"/>
            </p:cNvSpPr>
            <p:nvPr/>
          </p:nvSpPr>
          <p:spPr bwMode="auto">
            <a:xfrm>
              <a:off x="1859" y="2899"/>
              <a:ext cx="11" cy="83"/>
            </a:xfrm>
            <a:prstGeom prst="can">
              <a:avLst>
                <a:gd name="adj" fmla="val 188636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4" name="AutoShape 65"/>
            <p:cNvSpPr>
              <a:spLocks noChangeArrowheads="1"/>
            </p:cNvSpPr>
            <p:nvPr/>
          </p:nvSpPr>
          <p:spPr bwMode="auto">
            <a:xfrm>
              <a:off x="1879" y="2879"/>
              <a:ext cx="11" cy="83"/>
            </a:xfrm>
            <a:prstGeom prst="can">
              <a:avLst>
                <a:gd name="adj" fmla="val 188636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5" name="AutoShape 66"/>
            <p:cNvSpPr>
              <a:spLocks noChangeArrowheads="1"/>
            </p:cNvSpPr>
            <p:nvPr/>
          </p:nvSpPr>
          <p:spPr bwMode="auto">
            <a:xfrm>
              <a:off x="1796" y="2974"/>
              <a:ext cx="12" cy="84"/>
            </a:xfrm>
            <a:prstGeom prst="can">
              <a:avLst>
                <a:gd name="adj" fmla="val 1750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AutoShape 67"/>
            <p:cNvSpPr>
              <a:spLocks noChangeArrowheads="1"/>
            </p:cNvSpPr>
            <p:nvPr/>
          </p:nvSpPr>
          <p:spPr bwMode="auto">
            <a:xfrm>
              <a:off x="1841" y="2931"/>
              <a:ext cx="11" cy="83"/>
            </a:xfrm>
            <a:prstGeom prst="can">
              <a:avLst>
                <a:gd name="adj" fmla="val 188636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7" name="AutoShape 68"/>
            <p:cNvSpPr>
              <a:spLocks noChangeArrowheads="1"/>
            </p:cNvSpPr>
            <p:nvPr/>
          </p:nvSpPr>
          <p:spPr bwMode="auto">
            <a:xfrm>
              <a:off x="1817" y="2955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8" name="AutoShape 69"/>
            <p:cNvSpPr>
              <a:spLocks noChangeArrowheads="1"/>
            </p:cNvSpPr>
            <p:nvPr/>
          </p:nvSpPr>
          <p:spPr bwMode="auto">
            <a:xfrm>
              <a:off x="1767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9" name="AutoShape 70"/>
            <p:cNvSpPr>
              <a:spLocks noChangeArrowheads="1"/>
            </p:cNvSpPr>
            <p:nvPr/>
          </p:nvSpPr>
          <p:spPr bwMode="auto">
            <a:xfrm>
              <a:off x="1734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0" name="AutoShape 71"/>
            <p:cNvSpPr>
              <a:spLocks noChangeArrowheads="1"/>
            </p:cNvSpPr>
            <p:nvPr/>
          </p:nvSpPr>
          <p:spPr bwMode="auto">
            <a:xfrm>
              <a:off x="1701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1" name="AutoShape 72"/>
            <p:cNvSpPr>
              <a:spLocks noChangeArrowheads="1"/>
            </p:cNvSpPr>
            <p:nvPr/>
          </p:nvSpPr>
          <p:spPr bwMode="auto">
            <a:xfrm>
              <a:off x="1667" y="2979"/>
              <a:ext cx="12" cy="84"/>
            </a:xfrm>
            <a:prstGeom prst="can">
              <a:avLst>
                <a:gd name="adj" fmla="val 1750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2" name="AutoShape 73"/>
            <p:cNvSpPr>
              <a:spLocks noChangeArrowheads="1"/>
            </p:cNvSpPr>
            <p:nvPr/>
          </p:nvSpPr>
          <p:spPr bwMode="auto">
            <a:xfrm>
              <a:off x="1634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3" name="AutoShape 74"/>
            <p:cNvSpPr>
              <a:spLocks noChangeArrowheads="1"/>
            </p:cNvSpPr>
            <p:nvPr/>
          </p:nvSpPr>
          <p:spPr bwMode="auto">
            <a:xfrm>
              <a:off x="1601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4" name="AutoShape 75"/>
            <p:cNvSpPr>
              <a:spLocks noChangeArrowheads="1"/>
            </p:cNvSpPr>
            <p:nvPr/>
          </p:nvSpPr>
          <p:spPr bwMode="auto">
            <a:xfrm>
              <a:off x="1568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5" name="AutoShape 76"/>
            <p:cNvSpPr>
              <a:spLocks noChangeArrowheads="1"/>
            </p:cNvSpPr>
            <p:nvPr/>
          </p:nvSpPr>
          <p:spPr bwMode="auto">
            <a:xfrm>
              <a:off x="1534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6" name="AutoShape 77"/>
            <p:cNvSpPr>
              <a:spLocks noChangeArrowheads="1"/>
            </p:cNvSpPr>
            <p:nvPr/>
          </p:nvSpPr>
          <p:spPr bwMode="auto">
            <a:xfrm>
              <a:off x="1501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7" name="AutoShape 78"/>
            <p:cNvSpPr>
              <a:spLocks noChangeArrowheads="1"/>
            </p:cNvSpPr>
            <p:nvPr/>
          </p:nvSpPr>
          <p:spPr bwMode="auto">
            <a:xfrm>
              <a:off x="1468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8" name="AutoShape 79"/>
            <p:cNvSpPr>
              <a:spLocks noChangeArrowheads="1"/>
            </p:cNvSpPr>
            <p:nvPr/>
          </p:nvSpPr>
          <p:spPr bwMode="auto">
            <a:xfrm>
              <a:off x="1434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99" name="AutoShape 80"/>
            <p:cNvSpPr>
              <a:spLocks noChangeArrowheads="1"/>
            </p:cNvSpPr>
            <p:nvPr/>
          </p:nvSpPr>
          <p:spPr bwMode="auto">
            <a:xfrm>
              <a:off x="1401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0" name="AutoShape 81"/>
            <p:cNvSpPr>
              <a:spLocks noChangeArrowheads="1"/>
            </p:cNvSpPr>
            <p:nvPr/>
          </p:nvSpPr>
          <p:spPr bwMode="auto">
            <a:xfrm>
              <a:off x="1368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1" name="AutoShape 82"/>
            <p:cNvSpPr>
              <a:spLocks noChangeArrowheads="1"/>
            </p:cNvSpPr>
            <p:nvPr/>
          </p:nvSpPr>
          <p:spPr bwMode="auto">
            <a:xfrm>
              <a:off x="1335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2" name="AutoShape 83"/>
            <p:cNvSpPr>
              <a:spLocks noChangeArrowheads="1"/>
            </p:cNvSpPr>
            <p:nvPr/>
          </p:nvSpPr>
          <p:spPr bwMode="auto">
            <a:xfrm>
              <a:off x="1301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3" name="AutoShape 84"/>
            <p:cNvSpPr>
              <a:spLocks noChangeArrowheads="1"/>
            </p:cNvSpPr>
            <p:nvPr/>
          </p:nvSpPr>
          <p:spPr bwMode="auto">
            <a:xfrm>
              <a:off x="1268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4" name="AutoShape 85"/>
            <p:cNvSpPr>
              <a:spLocks noChangeArrowheads="1"/>
            </p:cNvSpPr>
            <p:nvPr/>
          </p:nvSpPr>
          <p:spPr bwMode="auto">
            <a:xfrm>
              <a:off x="1235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5" name="AutoShape 86"/>
            <p:cNvSpPr>
              <a:spLocks noChangeArrowheads="1"/>
            </p:cNvSpPr>
            <p:nvPr/>
          </p:nvSpPr>
          <p:spPr bwMode="auto">
            <a:xfrm>
              <a:off x="1201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6" name="AutoShape 87"/>
            <p:cNvSpPr>
              <a:spLocks noChangeArrowheads="1"/>
            </p:cNvSpPr>
            <p:nvPr/>
          </p:nvSpPr>
          <p:spPr bwMode="auto">
            <a:xfrm>
              <a:off x="1168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7" name="AutoShape 88"/>
            <p:cNvSpPr>
              <a:spLocks noChangeArrowheads="1"/>
            </p:cNvSpPr>
            <p:nvPr/>
          </p:nvSpPr>
          <p:spPr bwMode="auto">
            <a:xfrm>
              <a:off x="1135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8" name="AutoShape 89"/>
            <p:cNvSpPr>
              <a:spLocks noChangeArrowheads="1"/>
            </p:cNvSpPr>
            <p:nvPr/>
          </p:nvSpPr>
          <p:spPr bwMode="auto">
            <a:xfrm>
              <a:off x="1101" y="2979"/>
              <a:ext cx="12" cy="84"/>
            </a:xfrm>
            <a:prstGeom prst="can">
              <a:avLst>
                <a:gd name="adj" fmla="val 1750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9" name="AutoShape 90"/>
            <p:cNvSpPr>
              <a:spLocks noChangeArrowheads="1"/>
            </p:cNvSpPr>
            <p:nvPr/>
          </p:nvSpPr>
          <p:spPr bwMode="auto">
            <a:xfrm>
              <a:off x="1068" y="2979"/>
              <a:ext cx="11" cy="84"/>
            </a:xfrm>
            <a:prstGeom prst="can">
              <a:avLst>
                <a:gd name="adj" fmla="val 1909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0" name="Rectangle 91"/>
            <p:cNvSpPr>
              <a:spLocks noChangeArrowheads="1"/>
            </p:cNvSpPr>
            <p:nvPr/>
          </p:nvSpPr>
          <p:spPr bwMode="auto">
            <a:xfrm>
              <a:off x="1051" y="2945"/>
              <a:ext cx="742" cy="63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4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l-GR"/>
            </a:p>
          </p:txBody>
        </p:sp>
        <p:sp>
          <p:nvSpPr>
            <p:cNvPr id="15411" name="Line 92"/>
            <p:cNvSpPr>
              <a:spLocks noChangeShapeType="1"/>
            </p:cNvSpPr>
            <p:nvPr/>
          </p:nvSpPr>
          <p:spPr bwMode="auto">
            <a:xfrm flipH="1">
              <a:off x="1063" y="2914"/>
              <a:ext cx="31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2" name="Line 93"/>
            <p:cNvSpPr>
              <a:spLocks noChangeShapeType="1"/>
            </p:cNvSpPr>
            <p:nvPr/>
          </p:nvSpPr>
          <p:spPr bwMode="auto">
            <a:xfrm flipH="1">
              <a:off x="1108" y="2924"/>
              <a:ext cx="266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3" name="Line 94"/>
            <p:cNvSpPr>
              <a:spLocks noChangeShapeType="1"/>
            </p:cNvSpPr>
            <p:nvPr/>
          </p:nvSpPr>
          <p:spPr bwMode="auto">
            <a:xfrm flipH="1">
              <a:off x="1141" y="2914"/>
              <a:ext cx="255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4" name="Rectangle 95"/>
            <p:cNvSpPr>
              <a:spLocks noChangeArrowheads="1"/>
            </p:cNvSpPr>
            <p:nvPr/>
          </p:nvSpPr>
          <p:spPr bwMode="auto">
            <a:xfrm>
              <a:off x="1374" y="2904"/>
              <a:ext cx="228" cy="12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l-GR"/>
            </a:p>
          </p:txBody>
        </p:sp>
        <p:sp>
          <p:nvSpPr>
            <p:cNvPr id="15415" name="Rectangle 96"/>
            <p:cNvSpPr>
              <a:spLocks noChangeArrowheads="1"/>
            </p:cNvSpPr>
            <p:nvPr/>
          </p:nvSpPr>
          <p:spPr bwMode="auto">
            <a:xfrm>
              <a:off x="2478" y="3327"/>
              <a:ext cx="2514" cy="311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l-GR"/>
            </a:p>
          </p:txBody>
        </p:sp>
        <p:sp>
          <p:nvSpPr>
            <p:cNvPr id="15416" name="Rectangle 97"/>
            <p:cNvSpPr>
              <a:spLocks noChangeArrowheads="1"/>
            </p:cNvSpPr>
            <p:nvPr/>
          </p:nvSpPr>
          <p:spPr bwMode="auto">
            <a:xfrm>
              <a:off x="2652" y="3327"/>
              <a:ext cx="457" cy="155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source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5417" name="Rectangle 98"/>
            <p:cNvSpPr>
              <a:spLocks noChangeArrowheads="1"/>
            </p:cNvSpPr>
            <p:nvPr/>
          </p:nvSpPr>
          <p:spPr bwMode="auto">
            <a:xfrm>
              <a:off x="3679" y="3338"/>
              <a:ext cx="457" cy="155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drain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5418" name="Rectangle 99"/>
            <p:cNvSpPr>
              <a:spLocks noChangeArrowheads="1"/>
            </p:cNvSpPr>
            <p:nvPr/>
          </p:nvSpPr>
          <p:spPr bwMode="auto">
            <a:xfrm>
              <a:off x="3109" y="3186"/>
              <a:ext cx="570" cy="156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oxide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5419" name="Rectangle 100"/>
            <p:cNvSpPr>
              <a:spLocks noChangeArrowheads="1"/>
            </p:cNvSpPr>
            <p:nvPr/>
          </p:nvSpPr>
          <p:spPr bwMode="auto">
            <a:xfrm>
              <a:off x="3109" y="3030"/>
              <a:ext cx="570" cy="156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gate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5420" name="Freeform 101"/>
            <p:cNvSpPr>
              <a:spLocks/>
            </p:cNvSpPr>
            <p:nvPr/>
          </p:nvSpPr>
          <p:spPr bwMode="auto">
            <a:xfrm>
              <a:off x="1487" y="2669"/>
              <a:ext cx="1263" cy="240"/>
            </a:xfrm>
            <a:custGeom>
              <a:avLst/>
              <a:gdLst>
                <a:gd name="T0" fmla="*/ 0 w 1263"/>
                <a:gd name="T1" fmla="*/ 198 h 240"/>
                <a:gd name="T2" fmla="*/ 334 w 1263"/>
                <a:gd name="T3" fmla="*/ 71 h 240"/>
                <a:gd name="T4" fmla="*/ 669 w 1263"/>
                <a:gd name="T5" fmla="*/ 28 h 240"/>
                <a:gd name="T6" fmla="*/ 1263 w 1263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3" h="240">
                  <a:moveTo>
                    <a:pt x="0" y="198"/>
                  </a:moveTo>
                  <a:cubicBezTo>
                    <a:pt x="56" y="177"/>
                    <a:pt x="223" y="99"/>
                    <a:pt x="334" y="71"/>
                  </a:cubicBezTo>
                  <a:cubicBezTo>
                    <a:pt x="445" y="43"/>
                    <a:pt x="514" y="0"/>
                    <a:pt x="669" y="28"/>
                  </a:cubicBezTo>
                  <a:cubicBezTo>
                    <a:pt x="824" y="56"/>
                    <a:pt x="1139" y="196"/>
                    <a:pt x="1263" y="24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5421" name="Text Box 102"/>
            <p:cNvSpPr txBox="1">
              <a:spLocks noChangeArrowheads="1"/>
            </p:cNvSpPr>
            <p:nvPr/>
          </p:nvSpPr>
          <p:spPr bwMode="auto">
            <a:xfrm>
              <a:off x="480" y="3223"/>
              <a:ext cx="68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sz="1600"/>
                <a:t>IC package</a:t>
              </a:r>
              <a:endParaRPr lang="en-US" sz="900"/>
            </a:p>
          </p:txBody>
        </p:sp>
        <p:sp>
          <p:nvSpPr>
            <p:cNvPr id="15422" name="Text Box 103"/>
            <p:cNvSpPr txBox="1">
              <a:spLocks noChangeArrowheads="1"/>
            </p:cNvSpPr>
            <p:nvPr/>
          </p:nvSpPr>
          <p:spPr bwMode="auto">
            <a:xfrm>
              <a:off x="1621" y="3223"/>
              <a:ext cx="68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600"/>
                <a:t>IC </a:t>
              </a:r>
              <a:endParaRPr lang="en-US" sz="800"/>
            </a:p>
          </p:txBody>
        </p:sp>
        <p:sp>
          <p:nvSpPr>
            <p:cNvPr id="15423" name="Freeform 104"/>
            <p:cNvSpPr>
              <a:spLocks/>
            </p:cNvSpPr>
            <p:nvPr/>
          </p:nvSpPr>
          <p:spPr bwMode="auto">
            <a:xfrm>
              <a:off x="518" y="2968"/>
              <a:ext cx="395" cy="218"/>
            </a:xfrm>
            <a:custGeom>
              <a:avLst/>
              <a:gdLst>
                <a:gd name="T0" fmla="*/ 124 w 395"/>
                <a:gd name="T1" fmla="*/ 218 h 218"/>
                <a:gd name="T2" fmla="*/ 45 w 395"/>
                <a:gd name="T3" fmla="*/ 74 h 218"/>
                <a:gd name="T4" fmla="*/ 395 w 395"/>
                <a:gd name="T5" fmla="*/ 0 h 2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5" h="218">
                  <a:moveTo>
                    <a:pt x="124" y="218"/>
                  </a:moveTo>
                  <a:cubicBezTo>
                    <a:pt x="111" y="194"/>
                    <a:pt x="0" y="110"/>
                    <a:pt x="45" y="74"/>
                  </a:cubicBezTo>
                  <a:cubicBezTo>
                    <a:pt x="90" y="38"/>
                    <a:pt x="322" y="15"/>
                    <a:pt x="395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5424" name="Freeform 105"/>
            <p:cNvSpPr>
              <a:spLocks/>
            </p:cNvSpPr>
            <p:nvPr/>
          </p:nvSpPr>
          <p:spPr bwMode="auto">
            <a:xfrm>
              <a:off x="1646" y="2883"/>
              <a:ext cx="417" cy="334"/>
            </a:xfrm>
            <a:custGeom>
              <a:avLst/>
              <a:gdLst>
                <a:gd name="T0" fmla="*/ 324 w 417"/>
                <a:gd name="T1" fmla="*/ 334 h 334"/>
                <a:gd name="T2" fmla="*/ 403 w 417"/>
                <a:gd name="T3" fmla="*/ 170 h 334"/>
                <a:gd name="T4" fmla="*/ 350 w 417"/>
                <a:gd name="T5" fmla="*/ 26 h 334"/>
                <a:gd name="T6" fmla="*/ 0 w 417"/>
                <a:gd name="T7" fmla="*/ 16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7" h="334">
                  <a:moveTo>
                    <a:pt x="324" y="334"/>
                  </a:moveTo>
                  <a:cubicBezTo>
                    <a:pt x="337" y="307"/>
                    <a:pt x="399" y="221"/>
                    <a:pt x="403" y="170"/>
                  </a:cubicBezTo>
                  <a:cubicBezTo>
                    <a:pt x="407" y="119"/>
                    <a:pt x="417" y="52"/>
                    <a:pt x="350" y="26"/>
                  </a:cubicBezTo>
                  <a:cubicBezTo>
                    <a:pt x="283" y="0"/>
                    <a:pt x="73" y="18"/>
                    <a:pt x="0" y="16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5425" name="Rectangle 106"/>
            <p:cNvSpPr>
              <a:spLocks noChangeArrowheads="1"/>
            </p:cNvSpPr>
            <p:nvPr/>
          </p:nvSpPr>
          <p:spPr bwMode="auto">
            <a:xfrm>
              <a:off x="4136" y="3328"/>
              <a:ext cx="853" cy="309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l-GR"/>
            </a:p>
          </p:txBody>
        </p:sp>
        <p:sp>
          <p:nvSpPr>
            <p:cNvPr id="15426" name="Rectangle 107"/>
            <p:cNvSpPr>
              <a:spLocks noChangeArrowheads="1"/>
            </p:cNvSpPr>
            <p:nvPr/>
          </p:nvSpPr>
          <p:spPr bwMode="auto">
            <a:xfrm>
              <a:off x="3180" y="3337"/>
              <a:ext cx="45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channel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5427" name="Text Box 108"/>
            <p:cNvSpPr txBox="1">
              <a:spLocks noChangeArrowheads="1"/>
            </p:cNvSpPr>
            <p:nvPr/>
          </p:nvSpPr>
          <p:spPr bwMode="auto">
            <a:xfrm>
              <a:off x="4019" y="3492"/>
              <a:ext cx="91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600"/>
                <a:t>Silicon substrate</a:t>
              </a:r>
              <a:endParaRPr lang="en-US" sz="800"/>
            </a:p>
          </p:txBody>
        </p:sp>
        <p:sp>
          <p:nvSpPr>
            <p:cNvPr id="15428" name="Rectangle 109"/>
            <p:cNvSpPr>
              <a:spLocks noChangeArrowheads="1"/>
            </p:cNvSpPr>
            <p:nvPr/>
          </p:nvSpPr>
          <p:spPr bwMode="auto">
            <a:xfrm>
              <a:off x="3117" y="3346"/>
              <a:ext cx="95" cy="201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7243763" y="3643313"/>
            <a:ext cx="1579562" cy="796925"/>
            <a:chOff x="4563" y="2151"/>
            <a:chExt cx="995" cy="502"/>
          </a:xfrm>
        </p:grpSpPr>
        <p:sp>
          <p:nvSpPr>
            <p:cNvPr id="15371" name="Line 111"/>
            <p:cNvSpPr>
              <a:spLocks noChangeShapeType="1"/>
            </p:cNvSpPr>
            <p:nvPr/>
          </p:nvSpPr>
          <p:spPr bwMode="auto">
            <a:xfrm>
              <a:off x="4782" y="2393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2" name="Line 112"/>
            <p:cNvSpPr>
              <a:spLocks noChangeShapeType="1"/>
            </p:cNvSpPr>
            <p:nvPr/>
          </p:nvSpPr>
          <p:spPr bwMode="auto">
            <a:xfrm>
              <a:off x="4811" y="2393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3" name="Line 113"/>
            <p:cNvSpPr>
              <a:spLocks noChangeShapeType="1"/>
            </p:cNvSpPr>
            <p:nvPr/>
          </p:nvSpPr>
          <p:spPr bwMode="auto">
            <a:xfrm>
              <a:off x="4811" y="2393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4" name="Line 114"/>
            <p:cNvSpPr>
              <a:spLocks noChangeShapeType="1"/>
            </p:cNvSpPr>
            <p:nvPr/>
          </p:nvSpPr>
          <p:spPr bwMode="auto">
            <a:xfrm>
              <a:off x="4811" y="2509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5" name="Freeform 115"/>
            <p:cNvSpPr>
              <a:spLocks/>
            </p:cNvSpPr>
            <p:nvPr/>
          </p:nvSpPr>
          <p:spPr bwMode="auto">
            <a:xfrm>
              <a:off x="4869" y="2510"/>
              <a:ext cx="1" cy="132"/>
            </a:xfrm>
            <a:custGeom>
              <a:avLst/>
              <a:gdLst>
                <a:gd name="T0" fmla="*/ 0 w 1"/>
                <a:gd name="T1" fmla="*/ 132 h 132"/>
                <a:gd name="T2" fmla="*/ 1 w 1"/>
                <a:gd name="T3" fmla="*/ 0 h 1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2">
                  <a:moveTo>
                    <a:pt x="0" y="132"/>
                  </a:moveTo>
                  <a:lnTo>
                    <a:pt x="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6" name="Line 116"/>
            <p:cNvSpPr>
              <a:spLocks noChangeShapeType="1"/>
            </p:cNvSpPr>
            <p:nvPr/>
          </p:nvSpPr>
          <p:spPr bwMode="auto">
            <a:xfrm>
              <a:off x="4667" y="2451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7" name="Freeform 117"/>
            <p:cNvSpPr>
              <a:spLocks/>
            </p:cNvSpPr>
            <p:nvPr/>
          </p:nvSpPr>
          <p:spPr bwMode="auto">
            <a:xfrm>
              <a:off x="4869" y="2243"/>
              <a:ext cx="1" cy="149"/>
            </a:xfrm>
            <a:custGeom>
              <a:avLst/>
              <a:gdLst>
                <a:gd name="T0" fmla="*/ 0 w 1"/>
                <a:gd name="T1" fmla="*/ 149 h 149"/>
                <a:gd name="T2" fmla="*/ 0 w 1"/>
                <a:gd name="T3" fmla="*/ 0 h 1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8" name="Text Box 118"/>
            <p:cNvSpPr txBox="1">
              <a:spLocks noChangeArrowheads="1"/>
            </p:cNvSpPr>
            <p:nvPr/>
          </p:nvSpPr>
          <p:spPr bwMode="auto">
            <a:xfrm>
              <a:off x="4563" y="2324"/>
              <a:ext cx="2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gate</a:t>
              </a:r>
              <a:endParaRPr lang="en-US" sz="900"/>
            </a:p>
          </p:txBody>
        </p:sp>
        <p:sp>
          <p:nvSpPr>
            <p:cNvPr id="15379" name="Text Box 119"/>
            <p:cNvSpPr txBox="1">
              <a:spLocks noChangeArrowheads="1"/>
            </p:cNvSpPr>
            <p:nvPr/>
          </p:nvSpPr>
          <p:spPr bwMode="auto">
            <a:xfrm>
              <a:off x="4920" y="2151"/>
              <a:ext cx="32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source</a:t>
              </a:r>
            </a:p>
          </p:txBody>
        </p:sp>
        <p:sp>
          <p:nvSpPr>
            <p:cNvPr id="15380" name="Text Box 120"/>
            <p:cNvSpPr txBox="1">
              <a:spLocks noChangeArrowheads="1"/>
            </p:cNvSpPr>
            <p:nvPr/>
          </p:nvSpPr>
          <p:spPr bwMode="auto">
            <a:xfrm>
              <a:off x="4920" y="2567"/>
              <a:ext cx="3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drain</a:t>
              </a:r>
              <a:endParaRPr lang="en-US" sz="900"/>
            </a:p>
          </p:txBody>
        </p:sp>
        <p:sp>
          <p:nvSpPr>
            <p:cNvPr id="15381" name="Freeform 122"/>
            <p:cNvSpPr>
              <a:spLocks/>
            </p:cNvSpPr>
            <p:nvPr/>
          </p:nvSpPr>
          <p:spPr bwMode="auto">
            <a:xfrm>
              <a:off x="4943" y="2274"/>
              <a:ext cx="2" cy="293"/>
            </a:xfrm>
            <a:custGeom>
              <a:avLst/>
              <a:gdLst>
                <a:gd name="T0" fmla="*/ 0 w 2"/>
                <a:gd name="T1" fmla="*/ 0 h 293"/>
                <a:gd name="T2" fmla="*/ 2 w 2"/>
                <a:gd name="T3" fmla="*/ 293 h 2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93">
                  <a:moveTo>
                    <a:pt x="0" y="0"/>
                  </a:moveTo>
                  <a:lnTo>
                    <a:pt x="2" y="29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2" name="Text Box 123"/>
            <p:cNvSpPr txBox="1">
              <a:spLocks noChangeArrowheads="1"/>
            </p:cNvSpPr>
            <p:nvPr/>
          </p:nvSpPr>
          <p:spPr bwMode="auto">
            <a:xfrm>
              <a:off x="5078" y="2325"/>
              <a:ext cx="4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Conducts</a:t>
              </a:r>
            </a:p>
            <a:p>
              <a:pPr>
                <a:spcBef>
                  <a:spcPct val="0"/>
                </a:spcBef>
              </a:pPr>
              <a:r>
                <a:rPr lang="en-US" sz="1200"/>
                <a:t>if gate=1</a:t>
              </a:r>
            </a:p>
          </p:txBody>
        </p:sp>
      </p:grpSp>
      <p:sp>
        <p:nvSpPr>
          <p:cNvPr id="27772" name="Freeform 124"/>
          <p:cNvSpPr>
            <a:spLocks/>
          </p:cNvSpPr>
          <p:nvPr/>
        </p:nvSpPr>
        <p:spPr bwMode="auto">
          <a:xfrm>
            <a:off x="3860800" y="5116513"/>
            <a:ext cx="3644900" cy="406400"/>
          </a:xfrm>
          <a:custGeom>
            <a:avLst/>
            <a:gdLst>
              <a:gd name="T0" fmla="*/ 0 w 2296"/>
              <a:gd name="T1" fmla="*/ 2147483647 h 256"/>
              <a:gd name="T2" fmla="*/ 2147483647 w 2296"/>
              <a:gd name="T3" fmla="*/ 2147483647 h 256"/>
              <a:gd name="T4" fmla="*/ 2147483647 w 2296"/>
              <a:gd name="T5" fmla="*/ 2147483647 h 256"/>
              <a:gd name="T6" fmla="*/ 2147483647 w 2296"/>
              <a:gd name="T7" fmla="*/ 2147483647 h 256"/>
              <a:gd name="T8" fmla="*/ 2147483647 w 2296"/>
              <a:gd name="T9" fmla="*/ 2147483647 h 256"/>
              <a:gd name="T10" fmla="*/ 2147483647 w 2296"/>
              <a:gd name="T11" fmla="*/ 2147483647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96" h="256">
                <a:moveTo>
                  <a:pt x="0" y="57"/>
                </a:moveTo>
                <a:cubicBezTo>
                  <a:pt x="191" y="51"/>
                  <a:pt x="383" y="46"/>
                  <a:pt x="464" y="73"/>
                </a:cubicBezTo>
                <a:cubicBezTo>
                  <a:pt x="545" y="100"/>
                  <a:pt x="317" y="192"/>
                  <a:pt x="488" y="217"/>
                </a:cubicBezTo>
                <a:cubicBezTo>
                  <a:pt x="659" y="242"/>
                  <a:pt x="1300" y="256"/>
                  <a:pt x="1488" y="225"/>
                </a:cubicBezTo>
                <a:cubicBezTo>
                  <a:pt x="1676" y="194"/>
                  <a:pt x="1481" y="66"/>
                  <a:pt x="1616" y="33"/>
                </a:cubicBezTo>
                <a:cubicBezTo>
                  <a:pt x="1751" y="0"/>
                  <a:pt x="2023" y="12"/>
                  <a:pt x="2296" y="25"/>
                </a:cubicBezTo>
              </a:path>
            </a:pathLst>
          </a:custGeom>
          <a:noFill/>
          <a:ln w="9525" cap="sq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/>
          </a:p>
        </p:txBody>
      </p: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5384800" y="4254500"/>
            <a:ext cx="279400" cy="520700"/>
            <a:chOff x="3392" y="2680"/>
            <a:chExt cx="176" cy="328"/>
          </a:xfrm>
        </p:grpSpPr>
        <p:sp>
          <p:nvSpPr>
            <p:cNvPr id="15369" name="Line 125"/>
            <p:cNvSpPr>
              <a:spLocks noChangeShapeType="1"/>
            </p:cNvSpPr>
            <p:nvPr/>
          </p:nvSpPr>
          <p:spPr bwMode="auto">
            <a:xfrm>
              <a:off x="3448" y="2816"/>
              <a:ext cx="0" cy="192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5370" name="Text Box 127"/>
            <p:cNvSpPr txBox="1">
              <a:spLocks noChangeArrowheads="1"/>
            </p:cNvSpPr>
            <p:nvPr/>
          </p:nvSpPr>
          <p:spPr bwMode="auto">
            <a:xfrm>
              <a:off x="3392" y="2680"/>
              <a:ext cx="17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EA72B7-70D5-47CE-83D3-59F1AD8E0A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Υλοποιήσεις με </a:t>
            </a:r>
            <a:r>
              <a:rPr lang="en-US" smtClean="0"/>
              <a:t>CMOS transistor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11638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smtClean="0"/>
              <a:t>Complementary Metal Oxide Semiconductor</a:t>
            </a:r>
          </a:p>
          <a:p>
            <a:r>
              <a:rPr lang="el-GR" sz="2400" smtClean="0"/>
              <a:t>Λογικά επίπεδα</a:t>
            </a:r>
            <a:endParaRPr lang="en-US" sz="2400" smtClean="0"/>
          </a:p>
          <a:p>
            <a:pPr lvl="1"/>
            <a:r>
              <a:rPr lang="en-US" sz="2000" smtClean="0"/>
              <a:t>0 </a:t>
            </a:r>
            <a:r>
              <a:rPr lang="el-GR" sz="2000" smtClean="0"/>
              <a:t>=</a:t>
            </a:r>
            <a:r>
              <a:rPr lang="en-US" sz="2000" smtClean="0"/>
              <a:t> 0V, 1 </a:t>
            </a:r>
            <a:r>
              <a:rPr lang="el-GR" sz="2000" smtClean="0"/>
              <a:t>=</a:t>
            </a:r>
            <a:r>
              <a:rPr lang="en-US" sz="2000" smtClean="0"/>
              <a:t> 5V</a:t>
            </a:r>
          </a:p>
          <a:p>
            <a:r>
              <a:rPr lang="el-GR" sz="2400" smtClean="0"/>
              <a:t>Βασικοί τύποι</a:t>
            </a:r>
            <a:r>
              <a:rPr lang="en-US" sz="2400" smtClean="0"/>
              <a:t> CMOS </a:t>
            </a:r>
          </a:p>
          <a:p>
            <a:pPr lvl="1"/>
            <a:r>
              <a:rPr lang="en-US" sz="2000" smtClean="0"/>
              <a:t>nMOS </a:t>
            </a:r>
            <a:r>
              <a:rPr lang="el-GR" sz="2000" smtClean="0"/>
              <a:t>άγει αν </a:t>
            </a:r>
            <a:r>
              <a:rPr lang="en-US" sz="2000" smtClean="0"/>
              <a:t>gate=1</a:t>
            </a:r>
          </a:p>
          <a:p>
            <a:pPr lvl="1"/>
            <a:r>
              <a:rPr lang="en-US" sz="2000" smtClean="0"/>
              <a:t>pMOS </a:t>
            </a:r>
            <a:r>
              <a:rPr lang="el-GR" sz="2000" smtClean="0"/>
              <a:t>άγει αν </a:t>
            </a:r>
            <a:r>
              <a:rPr lang="en-US" sz="2000" smtClean="0"/>
              <a:t>gate=0</a:t>
            </a:r>
          </a:p>
          <a:p>
            <a:pPr lvl="1"/>
            <a:r>
              <a:rPr lang="el-GR" sz="2000" smtClean="0"/>
              <a:t>Εξ’ ού ο όρος </a:t>
            </a:r>
            <a:r>
              <a:rPr lang="en-US" sz="2000" smtClean="0"/>
              <a:t> “complementary”</a:t>
            </a:r>
          </a:p>
          <a:p>
            <a:r>
              <a:rPr lang="el-GR" sz="2400" smtClean="0"/>
              <a:t>Βασικές πύλες</a:t>
            </a:r>
            <a:endParaRPr lang="en-US" sz="2400" smtClean="0"/>
          </a:p>
          <a:p>
            <a:pPr lvl="1"/>
            <a:r>
              <a:rPr lang="el-GR" sz="2000" smtClean="0"/>
              <a:t>Αντιστροφέας</a:t>
            </a:r>
            <a:r>
              <a:rPr lang="en-US" sz="2000" smtClean="0"/>
              <a:t>, NAND, NOR</a:t>
            </a:r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4489450" y="3694113"/>
            <a:ext cx="1357313" cy="1795462"/>
            <a:chOff x="2521" y="2327"/>
            <a:chExt cx="855" cy="1131"/>
          </a:xfrm>
        </p:grpSpPr>
        <p:sp>
          <p:nvSpPr>
            <p:cNvPr id="16519" name="Line 99"/>
            <p:cNvSpPr>
              <a:spLocks noChangeShapeType="1"/>
            </p:cNvSpPr>
            <p:nvPr/>
          </p:nvSpPr>
          <p:spPr bwMode="auto">
            <a:xfrm flipV="1">
              <a:off x="2939" y="2384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0" name="Oval 100"/>
            <p:cNvSpPr>
              <a:spLocks noChangeArrowheads="1"/>
            </p:cNvSpPr>
            <p:nvPr/>
          </p:nvSpPr>
          <p:spPr bwMode="auto">
            <a:xfrm>
              <a:off x="2795" y="2528"/>
              <a:ext cx="57" cy="5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" name="Line 101"/>
            <p:cNvSpPr>
              <a:spLocks noChangeShapeType="1"/>
            </p:cNvSpPr>
            <p:nvPr/>
          </p:nvSpPr>
          <p:spPr bwMode="auto">
            <a:xfrm>
              <a:off x="2852" y="2499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2" name="Line 102"/>
            <p:cNvSpPr>
              <a:spLocks noChangeShapeType="1"/>
            </p:cNvSpPr>
            <p:nvPr/>
          </p:nvSpPr>
          <p:spPr bwMode="auto">
            <a:xfrm>
              <a:off x="2881" y="2499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3" name="Line 103"/>
            <p:cNvSpPr>
              <a:spLocks noChangeShapeType="1"/>
            </p:cNvSpPr>
            <p:nvPr/>
          </p:nvSpPr>
          <p:spPr bwMode="auto">
            <a:xfrm>
              <a:off x="2881" y="2499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4" name="Line 104"/>
            <p:cNvSpPr>
              <a:spLocks noChangeShapeType="1"/>
            </p:cNvSpPr>
            <p:nvPr/>
          </p:nvSpPr>
          <p:spPr bwMode="auto">
            <a:xfrm>
              <a:off x="2881" y="2615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5" name="Line 105"/>
            <p:cNvSpPr>
              <a:spLocks noChangeShapeType="1"/>
            </p:cNvSpPr>
            <p:nvPr/>
          </p:nvSpPr>
          <p:spPr bwMode="auto">
            <a:xfrm flipV="1">
              <a:off x="2939" y="2615"/>
              <a:ext cx="0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6" name="Line 106"/>
            <p:cNvSpPr>
              <a:spLocks noChangeShapeType="1"/>
            </p:cNvSpPr>
            <p:nvPr/>
          </p:nvSpPr>
          <p:spPr bwMode="auto">
            <a:xfrm flipV="1">
              <a:off x="2939" y="2672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7" name="Line 107"/>
            <p:cNvSpPr>
              <a:spLocks noChangeShapeType="1"/>
            </p:cNvSpPr>
            <p:nvPr/>
          </p:nvSpPr>
          <p:spPr bwMode="auto">
            <a:xfrm>
              <a:off x="2852" y="273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8" name="Line 108"/>
            <p:cNvSpPr>
              <a:spLocks noChangeShapeType="1"/>
            </p:cNvSpPr>
            <p:nvPr/>
          </p:nvSpPr>
          <p:spPr bwMode="auto">
            <a:xfrm>
              <a:off x="2881" y="273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29" name="Line 109"/>
            <p:cNvSpPr>
              <a:spLocks noChangeShapeType="1"/>
            </p:cNvSpPr>
            <p:nvPr/>
          </p:nvSpPr>
          <p:spPr bwMode="auto">
            <a:xfrm>
              <a:off x="2881" y="2730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0" name="Line 110"/>
            <p:cNvSpPr>
              <a:spLocks noChangeShapeType="1"/>
            </p:cNvSpPr>
            <p:nvPr/>
          </p:nvSpPr>
          <p:spPr bwMode="auto">
            <a:xfrm>
              <a:off x="2881" y="2845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1" name="Line 111"/>
            <p:cNvSpPr>
              <a:spLocks noChangeShapeType="1"/>
            </p:cNvSpPr>
            <p:nvPr/>
          </p:nvSpPr>
          <p:spPr bwMode="auto">
            <a:xfrm flipV="1">
              <a:off x="2939" y="2845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2" name="Line 112"/>
            <p:cNvSpPr>
              <a:spLocks noChangeShapeType="1"/>
            </p:cNvSpPr>
            <p:nvPr/>
          </p:nvSpPr>
          <p:spPr bwMode="auto">
            <a:xfrm flipH="1">
              <a:off x="2622" y="2672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3" name="Text Box 113"/>
            <p:cNvSpPr txBox="1">
              <a:spLocks noChangeArrowheads="1"/>
            </p:cNvSpPr>
            <p:nvPr/>
          </p:nvSpPr>
          <p:spPr bwMode="auto">
            <a:xfrm>
              <a:off x="2521" y="2603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</a:p>
          </p:txBody>
        </p:sp>
        <p:sp>
          <p:nvSpPr>
            <p:cNvPr id="16534" name="Line 114"/>
            <p:cNvSpPr>
              <a:spLocks noChangeShapeType="1"/>
            </p:cNvSpPr>
            <p:nvPr/>
          </p:nvSpPr>
          <p:spPr bwMode="auto">
            <a:xfrm flipH="1">
              <a:off x="2939" y="2672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5" name="Text Box 115"/>
            <p:cNvSpPr txBox="1">
              <a:spLocks noChangeArrowheads="1"/>
            </p:cNvSpPr>
            <p:nvPr/>
          </p:nvSpPr>
          <p:spPr bwMode="auto">
            <a:xfrm>
              <a:off x="3054" y="2618"/>
              <a:ext cx="32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F = x'</a:t>
              </a:r>
            </a:p>
          </p:txBody>
        </p:sp>
        <p:sp>
          <p:nvSpPr>
            <p:cNvPr id="16536" name="Line 116"/>
            <p:cNvSpPr>
              <a:spLocks noChangeShapeType="1"/>
            </p:cNvSpPr>
            <p:nvPr/>
          </p:nvSpPr>
          <p:spPr bwMode="auto">
            <a:xfrm>
              <a:off x="2910" y="2384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7" name="Line 117"/>
            <p:cNvSpPr>
              <a:spLocks noChangeShapeType="1"/>
            </p:cNvSpPr>
            <p:nvPr/>
          </p:nvSpPr>
          <p:spPr bwMode="auto">
            <a:xfrm flipV="1">
              <a:off x="2910" y="2327"/>
              <a:ext cx="29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8" name="Line 118"/>
            <p:cNvSpPr>
              <a:spLocks noChangeShapeType="1"/>
            </p:cNvSpPr>
            <p:nvPr/>
          </p:nvSpPr>
          <p:spPr bwMode="auto">
            <a:xfrm flipH="1" flipV="1">
              <a:off x="2939" y="2327"/>
              <a:ext cx="29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39" name="Line 119"/>
            <p:cNvSpPr>
              <a:spLocks noChangeShapeType="1"/>
            </p:cNvSpPr>
            <p:nvPr/>
          </p:nvSpPr>
          <p:spPr bwMode="auto">
            <a:xfrm>
              <a:off x="2881" y="2960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40" name="Line 120"/>
            <p:cNvSpPr>
              <a:spLocks noChangeShapeType="1"/>
            </p:cNvSpPr>
            <p:nvPr/>
          </p:nvSpPr>
          <p:spPr bwMode="auto">
            <a:xfrm>
              <a:off x="2910" y="2989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41" name="Freeform 121"/>
            <p:cNvSpPr>
              <a:spLocks/>
            </p:cNvSpPr>
            <p:nvPr/>
          </p:nvSpPr>
          <p:spPr bwMode="auto">
            <a:xfrm>
              <a:off x="2921" y="3017"/>
              <a:ext cx="33" cy="1"/>
            </a:xfrm>
            <a:custGeom>
              <a:avLst/>
              <a:gdLst>
                <a:gd name="T0" fmla="*/ 0 w 83"/>
                <a:gd name="T1" fmla="*/ 0 h 1"/>
                <a:gd name="T2" fmla="*/ 1 w 8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">
                  <a:moveTo>
                    <a:pt x="0" y="0"/>
                  </a:moveTo>
                  <a:lnTo>
                    <a:pt x="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42" name="Line 122"/>
            <p:cNvSpPr>
              <a:spLocks noChangeShapeType="1"/>
            </p:cNvSpPr>
            <p:nvPr/>
          </p:nvSpPr>
          <p:spPr bwMode="auto">
            <a:xfrm>
              <a:off x="2737" y="2557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43" name="Line 123"/>
            <p:cNvSpPr>
              <a:spLocks noChangeShapeType="1"/>
            </p:cNvSpPr>
            <p:nvPr/>
          </p:nvSpPr>
          <p:spPr bwMode="auto">
            <a:xfrm>
              <a:off x="2737" y="2787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44" name="Line 124"/>
            <p:cNvSpPr>
              <a:spLocks noChangeShapeType="1"/>
            </p:cNvSpPr>
            <p:nvPr/>
          </p:nvSpPr>
          <p:spPr bwMode="auto">
            <a:xfrm>
              <a:off x="2737" y="2557"/>
              <a:ext cx="0" cy="2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45" name="Text Box 125"/>
            <p:cNvSpPr txBox="1">
              <a:spLocks noChangeArrowheads="1"/>
            </p:cNvSpPr>
            <p:nvPr/>
          </p:nvSpPr>
          <p:spPr bwMode="auto">
            <a:xfrm>
              <a:off x="2737" y="2327"/>
              <a:ext cx="1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6546" name="Text Box 126"/>
            <p:cNvSpPr txBox="1">
              <a:spLocks noChangeArrowheads="1"/>
            </p:cNvSpPr>
            <p:nvPr/>
          </p:nvSpPr>
          <p:spPr bwMode="auto">
            <a:xfrm>
              <a:off x="2791" y="3329"/>
              <a:ext cx="33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inverter</a:t>
              </a:r>
            </a:p>
          </p:txBody>
        </p:sp>
        <p:sp>
          <p:nvSpPr>
            <p:cNvPr id="16547" name="Text Box 156"/>
            <p:cNvSpPr txBox="1">
              <a:spLocks noChangeArrowheads="1"/>
            </p:cNvSpPr>
            <p:nvPr/>
          </p:nvSpPr>
          <p:spPr bwMode="auto">
            <a:xfrm>
              <a:off x="2750" y="2948"/>
              <a:ext cx="16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0</a:t>
              </a:r>
              <a:endParaRPr lang="en-US" sz="900"/>
            </a:p>
          </p:txBody>
        </p:sp>
      </p:grpSp>
      <p:grpSp>
        <p:nvGrpSpPr>
          <p:cNvPr id="3" name="Group 200"/>
          <p:cNvGrpSpPr>
            <a:grpSpLocks/>
          </p:cNvGrpSpPr>
          <p:nvPr/>
        </p:nvGrpSpPr>
        <p:grpSpPr bwMode="auto">
          <a:xfrm>
            <a:off x="5949950" y="3694113"/>
            <a:ext cx="1344613" cy="1795462"/>
            <a:chOff x="3576" y="2327"/>
            <a:chExt cx="847" cy="1131"/>
          </a:xfrm>
        </p:grpSpPr>
        <p:sp>
          <p:nvSpPr>
            <p:cNvPr id="16471" name="Line 5"/>
            <p:cNvSpPr>
              <a:spLocks noChangeShapeType="1"/>
            </p:cNvSpPr>
            <p:nvPr/>
          </p:nvSpPr>
          <p:spPr bwMode="auto">
            <a:xfrm flipH="1">
              <a:off x="3692" y="2557"/>
              <a:ext cx="4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2" name="Oval 6"/>
            <p:cNvSpPr>
              <a:spLocks noChangeArrowheads="1"/>
            </p:cNvSpPr>
            <p:nvPr/>
          </p:nvSpPr>
          <p:spPr bwMode="auto">
            <a:xfrm>
              <a:off x="3738" y="2528"/>
              <a:ext cx="58" cy="5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73" name="Line 7"/>
            <p:cNvSpPr>
              <a:spLocks noChangeShapeType="1"/>
            </p:cNvSpPr>
            <p:nvPr/>
          </p:nvSpPr>
          <p:spPr bwMode="auto">
            <a:xfrm>
              <a:off x="3796" y="2499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4" name="Line 8"/>
            <p:cNvSpPr>
              <a:spLocks noChangeShapeType="1"/>
            </p:cNvSpPr>
            <p:nvPr/>
          </p:nvSpPr>
          <p:spPr bwMode="auto">
            <a:xfrm>
              <a:off x="3825" y="2499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5" name="Line 9"/>
            <p:cNvSpPr>
              <a:spLocks noChangeShapeType="1"/>
            </p:cNvSpPr>
            <p:nvPr/>
          </p:nvSpPr>
          <p:spPr bwMode="auto">
            <a:xfrm>
              <a:off x="3825" y="2499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6" name="Line 10"/>
            <p:cNvSpPr>
              <a:spLocks noChangeShapeType="1"/>
            </p:cNvSpPr>
            <p:nvPr/>
          </p:nvSpPr>
          <p:spPr bwMode="auto">
            <a:xfrm>
              <a:off x="3825" y="2614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7" name="Line 11"/>
            <p:cNvSpPr>
              <a:spLocks noChangeShapeType="1"/>
            </p:cNvSpPr>
            <p:nvPr/>
          </p:nvSpPr>
          <p:spPr bwMode="auto">
            <a:xfrm flipH="1">
              <a:off x="3688" y="2845"/>
              <a:ext cx="1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8" name="Line 12"/>
            <p:cNvSpPr>
              <a:spLocks noChangeShapeType="1"/>
            </p:cNvSpPr>
            <p:nvPr/>
          </p:nvSpPr>
          <p:spPr bwMode="auto">
            <a:xfrm>
              <a:off x="3846" y="2787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79" name="Line 13"/>
            <p:cNvSpPr>
              <a:spLocks noChangeShapeType="1"/>
            </p:cNvSpPr>
            <p:nvPr/>
          </p:nvSpPr>
          <p:spPr bwMode="auto">
            <a:xfrm>
              <a:off x="3875" y="2787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0" name="Line 14"/>
            <p:cNvSpPr>
              <a:spLocks noChangeShapeType="1"/>
            </p:cNvSpPr>
            <p:nvPr/>
          </p:nvSpPr>
          <p:spPr bwMode="auto">
            <a:xfrm>
              <a:off x="3875" y="2787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1" name="Line 15"/>
            <p:cNvSpPr>
              <a:spLocks noChangeShapeType="1"/>
            </p:cNvSpPr>
            <p:nvPr/>
          </p:nvSpPr>
          <p:spPr bwMode="auto">
            <a:xfrm>
              <a:off x="3875" y="2902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2" name="Line 16"/>
            <p:cNvSpPr>
              <a:spLocks noChangeShapeType="1"/>
            </p:cNvSpPr>
            <p:nvPr/>
          </p:nvSpPr>
          <p:spPr bwMode="auto">
            <a:xfrm flipH="1">
              <a:off x="3688" y="3018"/>
              <a:ext cx="1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3" name="Line 17"/>
            <p:cNvSpPr>
              <a:spLocks noChangeShapeType="1"/>
            </p:cNvSpPr>
            <p:nvPr/>
          </p:nvSpPr>
          <p:spPr bwMode="auto">
            <a:xfrm>
              <a:off x="3846" y="296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4" name="Line 18"/>
            <p:cNvSpPr>
              <a:spLocks noChangeShapeType="1"/>
            </p:cNvSpPr>
            <p:nvPr/>
          </p:nvSpPr>
          <p:spPr bwMode="auto">
            <a:xfrm>
              <a:off x="3875" y="296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5" name="Line 19"/>
            <p:cNvSpPr>
              <a:spLocks noChangeShapeType="1"/>
            </p:cNvSpPr>
            <p:nvPr/>
          </p:nvSpPr>
          <p:spPr bwMode="auto">
            <a:xfrm>
              <a:off x="3875" y="2960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6" name="Line 20"/>
            <p:cNvSpPr>
              <a:spLocks noChangeShapeType="1"/>
            </p:cNvSpPr>
            <p:nvPr/>
          </p:nvSpPr>
          <p:spPr bwMode="auto">
            <a:xfrm>
              <a:off x="3875" y="3075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7" name="Line 21"/>
            <p:cNvSpPr>
              <a:spLocks noChangeShapeType="1"/>
            </p:cNvSpPr>
            <p:nvPr/>
          </p:nvSpPr>
          <p:spPr bwMode="auto">
            <a:xfrm flipV="1">
              <a:off x="3933" y="2902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8" name="Line 22"/>
            <p:cNvSpPr>
              <a:spLocks noChangeShapeType="1"/>
            </p:cNvSpPr>
            <p:nvPr/>
          </p:nvSpPr>
          <p:spPr bwMode="auto">
            <a:xfrm>
              <a:off x="3904" y="2384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89" name="Line 23"/>
            <p:cNvSpPr>
              <a:spLocks noChangeShapeType="1"/>
            </p:cNvSpPr>
            <p:nvPr/>
          </p:nvSpPr>
          <p:spPr bwMode="auto">
            <a:xfrm flipV="1">
              <a:off x="3904" y="2327"/>
              <a:ext cx="29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90" name="Line 24"/>
            <p:cNvSpPr>
              <a:spLocks noChangeShapeType="1"/>
            </p:cNvSpPr>
            <p:nvPr/>
          </p:nvSpPr>
          <p:spPr bwMode="auto">
            <a:xfrm flipH="1" flipV="1">
              <a:off x="3933" y="2327"/>
              <a:ext cx="29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91" name="Line 25"/>
            <p:cNvSpPr>
              <a:spLocks noChangeShapeType="1"/>
            </p:cNvSpPr>
            <p:nvPr/>
          </p:nvSpPr>
          <p:spPr bwMode="auto">
            <a:xfrm flipV="1">
              <a:off x="3882" y="2442"/>
              <a:ext cx="0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92" name="Line 26"/>
            <p:cNvSpPr>
              <a:spLocks noChangeShapeType="1"/>
            </p:cNvSpPr>
            <p:nvPr/>
          </p:nvSpPr>
          <p:spPr bwMode="auto">
            <a:xfrm flipV="1">
              <a:off x="3933" y="2730"/>
              <a:ext cx="0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93" name="Line 27"/>
            <p:cNvSpPr>
              <a:spLocks noChangeShapeType="1"/>
            </p:cNvSpPr>
            <p:nvPr/>
          </p:nvSpPr>
          <p:spPr bwMode="auto">
            <a:xfrm flipV="1">
              <a:off x="3933" y="2672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94" name="Line 28"/>
            <p:cNvSpPr>
              <a:spLocks noChangeShapeType="1"/>
            </p:cNvSpPr>
            <p:nvPr/>
          </p:nvSpPr>
          <p:spPr bwMode="auto">
            <a:xfrm flipH="1">
              <a:off x="3933" y="2730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95" name="Text Box 29"/>
            <p:cNvSpPr txBox="1">
              <a:spLocks noChangeArrowheads="1"/>
            </p:cNvSpPr>
            <p:nvPr/>
          </p:nvSpPr>
          <p:spPr bwMode="auto">
            <a:xfrm>
              <a:off x="4062" y="2676"/>
              <a:ext cx="36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F = (xy)'</a:t>
              </a:r>
              <a:endParaRPr lang="en-US" sz="900"/>
            </a:p>
          </p:txBody>
        </p:sp>
        <p:sp>
          <p:nvSpPr>
            <p:cNvPr id="16496" name="Text Box 30"/>
            <p:cNvSpPr txBox="1">
              <a:spLocks noChangeArrowheads="1"/>
            </p:cNvSpPr>
            <p:nvPr/>
          </p:nvSpPr>
          <p:spPr bwMode="auto">
            <a:xfrm>
              <a:off x="3576" y="2479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6497" name="Text Box 31"/>
            <p:cNvSpPr txBox="1">
              <a:spLocks noChangeArrowheads="1"/>
            </p:cNvSpPr>
            <p:nvPr/>
          </p:nvSpPr>
          <p:spPr bwMode="auto">
            <a:xfrm>
              <a:off x="3735" y="2327"/>
              <a:ext cx="1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6498" name="Text Box 32"/>
            <p:cNvSpPr txBox="1">
              <a:spLocks noChangeArrowheads="1"/>
            </p:cNvSpPr>
            <p:nvPr/>
          </p:nvSpPr>
          <p:spPr bwMode="auto">
            <a:xfrm>
              <a:off x="3602" y="2768"/>
              <a:ext cx="10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6499" name="Text Box 33"/>
            <p:cNvSpPr txBox="1">
              <a:spLocks noChangeArrowheads="1"/>
            </p:cNvSpPr>
            <p:nvPr/>
          </p:nvSpPr>
          <p:spPr bwMode="auto">
            <a:xfrm>
              <a:off x="3586" y="2938"/>
              <a:ext cx="1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6500" name="Line 34"/>
            <p:cNvSpPr>
              <a:spLocks noChangeShapeType="1"/>
            </p:cNvSpPr>
            <p:nvPr/>
          </p:nvSpPr>
          <p:spPr bwMode="auto">
            <a:xfrm flipH="1">
              <a:off x="4138" y="2557"/>
              <a:ext cx="4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1" name="Oval 35"/>
            <p:cNvSpPr>
              <a:spLocks noChangeArrowheads="1"/>
            </p:cNvSpPr>
            <p:nvPr/>
          </p:nvSpPr>
          <p:spPr bwMode="auto">
            <a:xfrm>
              <a:off x="4080" y="2528"/>
              <a:ext cx="58" cy="5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02" name="Line 36"/>
            <p:cNvSpPr>
              <a:spLocks noChangeShapeType="1"/>
            </p:cNvSpPr>
            <p:nvPr/>
          </p:nvSpPr>
          <p:spPr bwMode="auto">
            <a:xfrm>
              <a:off x="4080" y="250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3" name="Line 37"/>
            <p:cNvSpPr>
              <a:spLocks noChangeShapeType="1"/>
            </p:cNvSpPr>
            <p:nvPr/>
          </p:nvSpPr>
          <p:spPr bwMode="auto">
            <a:xfrm>
              <a:off x="4048" y="250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4" name="Line 38"/>
            <p:cNvSpPr>
              <a:spLocks noChangeShapeType="1"/>
            </p:cNvSpPr>
            <p:nvPr/>
          </p:nvSpPr>
          <p:spPr bwMode="auto">
            <a:xfrm>
              <a:off x="3994" y="2500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5" name="Line 39"/>
            <p:cNvSpPr>
              <a:spLocks noChangeShapeType="1"/>
            </p:cNvSpPr>
            <p:nvPr/>
          </p:nvSpPr>
          <p:spPr bwMode="auto">
            <a:xfrm>
              <a:off x="3994" y="2615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6" name="Line 40"/>
            <p:cNvSpPr>
              <a:spLocks noChangeShapeType="1"/>
            </p:cNvSpPr>
            <p:nvPr/>
          </p:nvSpPr>
          <p:spPr bwMode="auto">
            <a:xfrm flipV="1">
              <a:off x="3998" y="2442"/>
              <a:ext cx="0" cy="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7" name="Line 41"/>
            <p:cNvSpPr>
              <a:spLocks noChangeShapeType="1"/>
            </p:cNvSpPr>
            <p:nvPr/>
          </p:nvSpPr>
          <p:spPr bwMode="auto">
            <a:xfrm>
              <a:off x="3875" y="2672"/>
              <a:ext cx="12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8" name="Line 42"/>
            <p:cNvSpPr>
              <a:spLocks noChangeShapeType="1"/>
            </p:cNvSpPr>
            <p:nvPr/>
          </p:nvSpPr>
          <p:spPr bwMode="auto">
            <a:xfrm flipV="1">
              <a:off x="3933" y="3075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09" name="Line 43"/>
            <p:cNvSpPr>
              <a:spLocks noChangeShapeType="1"/>
            </p:cNvSpPr>
            <p:nvPr/>
          </p:nvSpPr>
          <p:spPr bwMode="auto">
            <a:xfrm>
              <a:off x="3882" y="3191"/>
              <a:ext cx="11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0" name="Line 44"/>
            <p:cNvSpPr>
              <a:spLocks noChangeShapeType="1"/>
            </p:cNvSpPr>
            <p:nvPr/>
          </p:nvSpPr>
          <p:spPr bwMode="auto">
            <a:xfrm>
              <a:off x="3911" y="3219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1" name="Freeform 45"/>
            <p:cNvSpPr>
              <a:spLocks/>
            </p:cNvSpPr>
            <p:nvPr/>
          </p:nvSpPr>
          <p:spPr bwMode="auto">
            <a:xfrm>
              <a:off x="3922" y="3248"/>
              <a:ext cx="33" cy="0"/>
            </a:xfrm>
            <a:custGeom>
              <a:avLst/>
              <a:gdLst>
                <a:gd name="T0" fmla="*/ 0 w 83"/>
                <a:gd name="T1" fmla="*/ 0 h 1"/>
                <a:gd name="T2" fmla="*/ 1 w 8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">
                  <a:moveTo>
                    <a:pt x="0" y="0"/>
                  </a:moveTo>
                  <a:lnTo>
                    <a:pt x="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2" name="Text Box 46"/>
            <p:cNvSpPr txBox="1">
              <a:spLocks noChangeArrowheads="1"/>
            </p:cNvSpPr>
            <p:nvPr/>
          </p:nvSpPr>
          <p:spPr bwMode="auto">
            <a:xfrm>
              <a:off x="4196" y="2484"/>
              <a:ext cx="1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y</a:t>
              </a:r>
            </a:p>
          </p:txBody>
        </p:sp>
        <p:sp>
          <p:nvSpPr>
            <p:cNvPr id="16513" name="Line 47"/>
            <p:cNvSpPr>
              <a:spLocks noChangeShapeType="1"/>
            </p:cNvSpPr>
            <p:nvPr/>
          </p:nvSpPr>
          <p:spPr bwMode="auto">
            <a:xfrm>
              <a:off x="3882" y="2442"/>
              <a:ext cx="12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4" name="Line 48"/>
            <p:cNvSpPr>
              <a:spLocks noChangeShapeType="1"/>
            </p:cNvSpPr>
            <p:nvPr/>
          </p:nvSpPr>
          <p:spPr bwMode="auto">
            <a:xfrm flipV="1">
              <a:off x="3933" y="2384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5" name="Line 49"/>
            <p:cNvSpPr>
              <a:spLocks noChangeShapeType="1"/>
            </p:cNvSpPr>
            <p:nvPr/>
          </p:nvSpPr>
          <p:spPr bwMode="auto">
            <a:xfrm>
              <a:off x="3875" y="2614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6" name="Line 50"/>
            <p:cNvSpPr>
              <a:spLocks noChangeShapeType="1"/>
            </p:cNvSpPr>
            <p:nvPr/>
          </p:nvSpPr>
          <p:spPr bwMode="auto">
            <a:xfrm>
              <a:off x="3994" y="2615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17" name="Text Box 127"/>
            <p:cNvSpPr txBox="1">
              <a:spLocks noChangeArrowheads="1"/>
            </p:cNvSpPr>
            <p:nvPr/>
          </p:nvSpPr>
          <p:spPr bwMode="auto">
            <a:xfrm>
              <a:off x="3662" y="3340"/>
              <a:ext cx="55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NAND gate</a:t>
              </a:r>
              <a:endParaRPr lang="en-US" sz="900"/>
            </a:p>
          </p:txBody>
        </p:sp>
        <p:sp>
          <p:nvSpPr>
            <p:cNvPr id="16518" name="Text Box 157"/>
            <p:cNvSpPr txBox="1">
              <a:spLocks noChangeArrowheads="1"/>
            </p:cNvSpPr>
            <p:nvPr/>
          </p:nvSpPr>
          <p:spPr bwMode="auto">
            <a:xfrm>
              <a:off x="3725" y="3176"/>
              <a:ext cx="1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0</a:t>
              </a:r>
              <a:endParaRPr lang="en-US" sz="900"/>
            </a:p>
          </p:txBody>
        </p:sp>
      </p:grpSp>
      <p:grpSp>
        <p:nvGrpSpPr>
          <p:cNvPr id="4" name="Group 201"/>
          <p:cNvGrpSpPr>
            <a:grpSpLocks/>
          </p:cNvGrpSpPr>
          <p:nvPr/>
        </p:nvGrpSpPr>
        <p:grpSpPr bwMode="auto">
          <a:xfrm>
            <a:off x="7340600" y="3694113"/>
            <a:ext cx="1579563" cy="1795462"/>
            <a:chOff x="4624" y="2327"/>
            <a:chExt cx="995" cy="1131"/>
          </a:xfrm>
        </p:grpSpPr>
        <p:sp>
          <p:nvSpPr>
            <p:cNvPr id="16421" name="Oval 51"/>
            <p:cNvSpPr>
              <a:spLocks noChangeArrowheads="1"/>
            </p:cNvSpPr>
            <p:nvPr/>
          </p:nvSpPr>
          <p:spPr bwMode="auto">
            <a:xfrm>
              <a:off x="4833" y="2528"/>
              <a:ext cx="58" cy="5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22" name="Line 52"/>
            <p:cNvSpPr>
              <a:spLocks noChangeShapeType="1"/>
            </p:cNvSpPr>
            <p:nvPr/>
          </p:nvSpPr>
          <p:spPr bwMode="auto">
            <a:xfrm>
              <a:off x="4891" y="2499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23" name="Line 53"/>
            <p:cNvSpPr>
              <a:spLocks noChangeShapeType="1"/>
            </p:cNvSpPr>
            <p:nvPr/>
          </p:nvSpPr>
          <p:spPr bwMode="auto">
            <a:xfrm>
              <a:off x="4920" y="2499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24" name="Line 54"/>
            <p:cNvSpPr>
              <a:spLocks noChangeShapeType="1"/>
            </p:cNvSpPr>
            <p:nvPr/>
          </p:nvSpPr>
          <p:spPr bwMode="auto">
            <a:xfrm>
              <a:off x="4920" y="2499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25" name="Line 55"/>
            <p:cNvSpPr>
              <a:spLocks noChangeShapeType="1"/>
            </p:cNvSpPr>
            <p:nvPr/>
          </p:nvSpPr>
          <p:spPr bwMode="auto">
            <a:xfrm>
              <a:off x="4920" y="2615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26" name="Line 56"/>
            <p:cNvSpPr>
              <a:spLocks noChangeShapeType="1"/>
            </p:cNvSpPr>
            <p:nvPr/>
          </p:nvSpPr>
          <p:spPr bwMode="auto">
            <a:xfrm>
              <a:off x="4776" y="2557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27" name="Line 57"/>
            <p:cNvSpPr>
              <a:spLocks noChangeShapeType="1"/>
            </p:cNvSpPr>
            <p:nvPr/>
          </p:nvSpPr>
          <p:spPr bwMode="auto">
            <a:xfrm flipV="1">
              <a:off x="4977" y="2384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4948" y="2327"/>
              <a:ext cx="58" cy="57"/>
              <a:chOff x="3168" y="1872"/>
              <a:chExt cx="144" cy="144"/>
            </a:xfrm>
          </p:grpSpPr>
          <p:sp>
            <p:nvSpPr>
              <p:cNvPr id="16468" name="Line 59"/>
              <p:cNvSpPr>
                <a:spLocks noChangeShapeType="1"/>
              </p:cNvSpPr>
              <p:nvPr/>
            </p:nvSpPr>
            <p:spPr bwMode="auto">
              <a:xfrm>
                <a:off x="3168" y="2016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69" name="Line 60"/>
              <p:cNvSpPr>
                <a:spLocks noChangeShapeType="1"/>
              </p:cNvSpPr>
              <p:nvPr/>
            </p:nvSpPr>
            <p:spPr bwMode="auto">
              <a:xfrm flipV="1">
                <a:off x="3168" y="1872"/>
                <a:ext cx="72" cy="14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70" name="Line 61"/>
              <p:cNvSpPr>
                <a:spLocks noChangeShapeType="1"/>
              </p:cNvSpPr>
              <p:nvPr/>
            </p:nvSpPr>
            <p:spPr bwMode="auto">
              <a:xfrm flipH="1" flipV="1">
                <a:off x="3240" y="1872"/>
                <a:ext cx="72" cy="14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429" name="Text Box 62"/>
            <p:cNvSpPr txBox="1">
              <a:spLocks noChangeArrowheads="1"/>
            </p:cNvSpPr>
            <p:nvPr/>
          </p:nvSpPr>
          <p:spPr bwMode="auto">
            <a:xfrm>
              <a:off x="4790" y="2327"/>
              <a:ext cx="1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1</a:t>
              </a:r>
              <a:endParaRPr lang="en-US" sz="900"/>
            </a:p>
          </p:txBody>
        </p:sp>
        <p:sp>
          <p:nvSpPr>
            <p:cNvPr id="16430" name="Oval 63"/>
            <p:cNvSpPr>
              <a:spLocks noChangeArrowheads="1"/>
            </p:cNvSpPr>
            <p:nvPr/>
          </p:nvSpPr>
          <p:spPr bwMode="auto">
            <a:xfrm>
              <a:off x="4833" y="2701"/>
              <a:ext cx="58" cy="5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31" name="Line 64"/>
            <p:cNvSpPr>
              <a:spLocks noChangeShapeType="1"/>
            </p:cNvSpPr>
            <p:nvPr/>
          </p:nvSpPr>
          <p:spPr bwMode="auto">
            <a:xfrm>
              <a:off x="4891" y="2672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2" name="Line 65"/>
            <p:cNvSpPr>
              <a:spLocks noChangeShapeType="1"/>
            </p:cNvSpPr>
            <p:nvPr/>
          </p:nvSpPr>
          <p:spPr bwMode="auto">
            <a:xfrm>
              <a:off x="4920" y="2672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3" name="Line 66"/>
            <p:cNvSpPr>
              <a:spLocks noChangeShapeType="1"/>
            </p:cNvSpPr>
            <p:nvPr/>
          </p:nvSpPr>
          <p:spPr bwMode="auto">
            <a:xfrm>
              <a:off x="4920" y="2672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4" name="Line 67"/>
            <p:cNvSpPr>
              <a:spLocks noChangeShapeType="1"/>
            </p:cNvSpPr>
            <p:nvPr/>
          </p:nvSpPr>
          <p:spPr bwMode="auto">
            <a:xfrm>
              <a:off x="4920" y="2787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5" name="Line 68"/>
            <p:cNvSpPr>
              <a:spLocks noChangeShapeType="1"/>
            </p:cNvSpPr>
            <p:nvPr/>
          </p:nvSpPr>
          <p:spPr bwMode="auto">
            <a:xfrm>
              <a:off x="4776" y="2730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6" name="Line 69"/>
            <p:cNvSpPr>
              <a:spLocks noChangeShapeType="1"/>
            </p:cNvSpPr>
            <p:nvPr/>
          </p:nvSpPr>
          <p:spPr bwMode="auto">
            <a:xfrm flipV="1">
              <a:off x="4977" y="2613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7" name="Line 70"/>
            <p:cNvSpPr>
              <a:spLocks noChangeShapeType="1"/>
            </p:cNvSpPr>
            <p:nvPr/>
          </p:nvSpPr>
          <p:spPr bwMode="auto">
            <a:xfrm flipV="1">
              <a:off x="4977" y="2787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8" name="Line 71"/>
            <p:cNvSpPr>
              <a:spLocks noChangeShapeType="1"/>
            </p:cNvSpPr>
            <p:nvPr/>
          </p:nvSpPr>
          <p:spPr bwMode="auto">
            <a:xfrm flipH="1">
              <a:off x="4977" y="2845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39" name="Text Box 72"/>
            <p:cNvSpPr txBox="1">
              <a:spLocks noChangeArrowheads="1"/>
            </p:cNvSpPr>
            <p:nvPr/>
          </p:nvSpPr>
          <p:spPr bwMode="auto">
            <a:xfrm>
              <a:off x="5121" y="2781"/>
              <a:ext cx="4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F = (x+y)'</a:t>
              </a:r>
              <a:endParaRPr lang="en-US" sz="900"/>
            </a:p>
          </p:txBody>
        </p:sp>
        <p:sp>
          <p:nvSpPr>
            <p:cNvPr id="16440" name="Line 73"/>
            <p:cNvSpPr>
              <a:spLocks noChangeShapeType="1"/>
            </p:cNvSpPr>
            <p:nvPr/>
          </p:nvSpPr>
          <p:spPr bwMode="auto">
            <a:xfrm flipV="1">
              <a:off x="4977" y="2844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1" name="Line 74"/>
            <p:cNvSpPr>
              <a:spLocks noChangeShapeType="1"/>
            </p:cNvSpPr>
            <p:nvPr/>
          </p:nvSpPr>
          <p:spPr bwMode="auto">
            <a:xfrm>
              <a:off x="4920" y="2902"/>
              <a:ext cx="12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2" name="Line 75"/>
            <p:cNvSpPr>
              <a:spLocks noChangeShapeType="1"/>
            </p:cNvSpPr>
            <p:nvPr/>
          </p:nvSpPr>
          <p:spPr bwMode="auto">
            <a:xfrm>
              <a:off x="4833" y="296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3" name="Line 76"/>
            <p:cNvSpPr>
              <a:spLocks noChangeShapeType="1"/>
            </p:cNvSpPr>
            <p:nvPr/>
          </p:nvSpPr>
          <p:spPr bwMode="auto">
            <a:xfrm>
              <a:off x="4862" y="296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4" name="Line 77"/>
            <p:cNvSpPr>
              <a:spLocks noChangeShapeType="1"/>
            </p:cNvSpPr>
            <p:nvPr/>
          </p:nvSpPr>
          <p:spPr bwMode="auto">
            <a:xfrm>
              <a:off x="4862" y="2960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5" name="Line 78"/>
            <p:cNvSpPr>
              <a:spLocks noChangeShapeType="1"/>
            </p:cNvSpPr>
            <p:nvPr/>
          </p:nvSpPr>
          <p:spPr bwMode="auto">
            <a:xfrm>
              <a:off x="4862" y="3075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6" name="Line 79"/>
            <p:cNvSpPr>
              <a:spLocks noChangeShapeType="1"/>
            </p:cNvSpPr>
            <p:nvPr/>
          </p:nvSpPr>
          <p:spPr bwMode="auto">
            <a:xfrm flipV="1">
              <a:off x="4920" y="3075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7" name="Line 80"/>
            <p:cNvSpPr>
              <a:spLocks noChangeShapeType="1"/>
            </p:cNvSpPr>
            <p:nvPr/>
          </p:nvSpPr>
          <p:spPr bwMode="auto">
            <a:xfrm flipV="1">
              <a:off x="4920" y="2902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8" name="Line 81"/>
            <p:cNvSpPr>
              <a:spLocks noChangeShapeType="1"/>
            </p:cNvSpPr>
            <p:nvPr/>
          </p:nvSpPr>
          <p:spPr bwMode="auto">
            <a:xfrm flipV="1">
              <a:off x="5042" y="2902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49" name="Line 82"/>
            <p:cNvSpPr>
              <a:spLocks noChangeShapeType="1"/>
            </p:cNvSpPr>
            <p:nvPr/>
          </p:nvSpPr>
          <p:spPr bwMode="auto">
            <a:xfrm>
              <a:off x="5042" y="2960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0" name="Line 83"/>
            <p:cNvSpPr>
              <a:spLocks noChangeShapeType="1"/>
            </p:cNvSpPr>
            <p:nvPr/>
          </p:nvSpPr>
          <p:spPr bwMode="auto">
            <a:xfrm>
              <a:off x="5092" y="296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1" name="Line 84"/>
            <p:cNvSpPr>
              <a:spLocks noChangeShapeType="1"/>
            </p:cNvSpPr>
            <p:nvPr/>
          </p:nvSpPr>
          <p:spPr bwMode="auto">
            <a:xfrm>
              <a:off x="5121" y="2960"/>
              <a:ext cx="0" cy="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2" name="Line 85"/>
            <p:cNvSpPr>
              <a:spLocks noChangeShapeType="1"/>
            </p:cNvSpPr>
            <p:nvPr/>
          </p:nvSpPr>
          <p:spPr bwMode="auto">
            <a:xfrm flipV="1">
              <a:off x="5042" y="3075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3" name="Line 86"/>
            <p:cNvSpPr>
              <a:spLocks noChangeShapeType="1"/>
            </p:cNvSpPr>
            <p:nvPr/>
          </p:nvSpPr>
          <p:spPr bwMode="auto">
            <a:xfrm>
              <a:off x="5042" y="3075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4" name="Line 87"/>
            <p:cNvSpPr>
              <a:spLocks noChangeShapeType="1"/>
            </p:cNvSpPr>
            <p:nvPr/>
          </p:nvSpPr>
          <p:spPr bwMode="auto">
            <a:xfrm>
              <a:off x="4920" y="3133"/>
              <a:ext cx="12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5" name="Line 88"/>
            <p:cNvSpPr>
              <a:spLocks noChangeShapeType="1"/>
            </p:cNvSpPr>
            <p:nvPr/>
          </p:nvSpPr>
          <p:spPr bwMode="auto">
            <a:xfrm flipV="1">
              <a:off x="4977" y="3132"/>
              <a:ext cx="0" cy="5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4920" y="3190"/>
              <a:ext cx="115" cy="58"/>
              <a:chOff x="3096" y="3456"/>
              <a:chExt cx="288" cy="144"/>
            </a:xfrm>
          </p:grpSpPr>
          <p:sp>
            <p:nvSpPr>
              <p:cNvPr id="16465" name="Line 90"/>
              <p:cNvSpPr>
                <a:spLocks noChangeShapeType="1"/>
              </p:cNvSpPr>
              <p:nvPr/>
            </p:nvSpPr>
            <p:spPr bwMode="auto">
              <a:xfrm>
                <a:off x="3096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66" name="Line 91"/>
              <p:cNvSpPr>
                <a:spLocks noChangeShapeType="1"/>
              </p:cNvSpPr>
              <p:nvPr/>
            </p:nvSpPr>
            <p:spPr bwMode="auto">
              <a:xfrm>
                <a:off x="3168" y="352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67" name="Freeform 92"/>
              <p:cNvSpPr>
                <a:spLocks/>
              </p:cNvSpPr>
              <p:nvPr/>
            </p:nvSpPr>
            <p:spPr bwMode="auto">
              <a:xfrm>
                <a:off x="3195" y="3599"/>
                <a:ext cx="83" cy="1"/>
              </a:xfrm>
              <a:custGeom>
                <a:avLst/>
                <a:gdLst>
                  <a:gd name="T0" fmla="*/ 0 w 83"/>
                  <a:gd name="T1" fmla="*/ 0 h 1"/>
                  <a:gd name="T2" fmla="*/ 83 w 8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3" h="1">
                    <a:moveTo>
                      <a:pt x="0" y="0"/>
                    </a:moveTo>
                    <a:lnTo>
                      <a:pt x="83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457" name="Line 93"/>
            <p:cNvSpPr>
              <a:spLocks noChangeShapeType="1"/>
            </p:cNvSpPr>
            <p:nvPr/>
          </p:nvSpPr>
          <p:spPr bwMode="auto">
            <a:xfrm>
              <a:off x="4776" y="3018"/>
              <a:ext cx="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8" name="Line 94"/>
            <p:cNvSpPr>
              <a:spLocks noChangeShapeType="1"/>
            </p:cNvSpPr>
            <p:nvPr/>
          </p:nvSpPr>
          <p:spPr bwMode="auto">
            <a:xfrm>
              <a:off x="5121" y="3018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59" name="Text Box 95"/>
            <p:cNvSpPr txBox="1">
              <a:spLocks noChangeArrowheads="1"/>
            </p:cNvSpPr>
            <p:nvPr/>
          </p:nvSpPr>
          <p:spPr bwMode="auto">
            <a:xfrm>
              <a:off x="4667" y="2948"/>
              <a:ext cx="10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</a:p>
          </p:txBody>
        </p:sp>
        <p:sp>
          <p:nvSpPr>
            <p:cNvPr id="16460" name="Text Box 96"/>
            <p:cNvSpPr txBox="1">
              <a:spLocks noChangeArrowheads="1"/>
            </p:cNvSpPr>
            <p:nvPr/>
          </p:nvSpPr>
          <p:spPr bwMode="auto">
            <a:xfrm>
              <a:off x="5179" y="2959"/>
              <a:ext cx="1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6461" name="Text Box 97"/>
            <p:cNvSpPr txBox="1">
              <a:spLocks noChangeArrowheads="1"/>
            </p:cNvSpPr>
            <p:nvPr/>
          </p:nvSpPr>
          <p:spPr bwMode="auto">
            <a:xfrm>
              <a:off x="4647" y="2482"/>
              <a:ext cx="12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6462" name="Text Box 98"/>
            <p:cNvSpPr txBox="1">
              <a:spLocks noChangeArrowheads="1"/>
            </p:cNvSpPr>
            <p:nvPr/>
          </p:nvSpPr>
          <p:spPr bwMode="auto">
            <a:xfrm>
              <a:off x="4624" y="2659"/>
              <a:ext cx="16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6463" name="Text Box 128"/>
            <p:cNvSpPr txBox="1">
              <a:spLocks noChangeArrowheads="1"/>
            </p:cNvSpPr>
            <p:nvPr/>
          </p:nvSpPr>
          <p:spPr bwMode="auto">
            <a:xfrm>
              <a:off x="4741" y="3319"/>
              <a:ext cx="51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NOR gate</a:t>
              </a:r>
              <a:endParaRPr lang="en-US" sz="900" b="1"/>
            </a:p>
          </p:txBody>
        </p:sp>
        <p:sp>
          <p:nvSpPr>
            <p:cNvPr id="16464" name="Text Box 158"/>
            <p:cNvSpPr txBox="1">
              <a:spLocks noChangeArrowheads="1"/>
            </p:cNvSpPr>
            <p:nvPr/>
          </p:nvSpPr>
          <p:spPr bwMode="auto">
            <a:xfrm>
              <a:off x="4785" y="3179"/>
              <a:ext cx="1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0</a:t>
              </a:r>
              <a:endParaRPr lang="en-US" sz="900"/>
            </a:p>
          </p:txBody>
        </p:sp>
      </p:grpSp>
      <p:grpSp>
        <p:nvGrpSpPr>
          <p:cNvPr id="7" name="Group 202"/>
          <p:cNvGrpSpPr>
            <a:grpSpLocks/>
          </p:cNvGrpSpPr>
          <p:nvPr/>
        </p:nvGrpSpPr>
        <p:grpSpPr bwMode="auto">
          <a:xfrm>
            <a:off x="4894263" y="1738313"/>
            <a:ext cx="1579562" cy="1169987"/>
            <a:chOff x="3083" y="1095"/>
            <a:chExt cx="995" cy="737"/>
          </a:xfrm>
        </p:grpSpPr>
        <p:sp>
          <p:nvSpPr>
            <p:cNvPr id="16408" name="Line 166"/>
            <p:cNvSpPr>
              <a:spLocks noChangeShapeType="1"/>
            </p:cNvSpPr>
            <p:nvPr/>
          </p:nvSpPr>
          <p:spPr bwMode="auto">
            <a:xfrm>
              <a:off x="3302" y="1337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9" name="Line 167"/>
            <p:cNvSpPr>
              <a:spLocks noChangeShapeType="1"/>
            </p:cNvSpPr>
            <p:nvPr/>
          </p:nvSpPr>
          <p:spPr bwMode="auto">
            <a:xfrm>
              <a:off x="3331" y="1337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0" name="Line 168"/>
            <p:cNvSpPr>
              <a:spLocks noChangeShapeType="1"/>
            </p:cNvSpPr>
            <p:nvPr/>
          </p:nvSpPr>
          <p:spPr bwMode="auto">
            <a:xfrm>
              <a:off x="3331" y="1337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1" name="Line 169"/>
            <p:cNvSpPr>
              <a:spLocks noChangeShapeType="1"/>
            </p:cNvSpPr>
            <p:nvPr/>
          </p:nvSpPr>
          <p:spPr bwMode="auto">
            <a:xfrm>
              <a:off x="3331" y="1453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2" name="Freeform 170"/>
            <p:cNvSpPr>
              <a:spLocks/>
            </p:cNvSpPr>
            <p:nvPr/>
          </p:nvSpPr>
          <p:spPr bwMode="auto">
            <a:xfrm>
              <a:off x="3389" y="1454"/>
              <a:ext cx="1" cy="132"/>
            </a:xfrm>
            <a:custGeom>
              <a:avLst/>
              <a:gdLst>
                <a:gd name="T0" fmla="*/ 0 w 1"/>
                <a:gd name="T1" fmla="*/ 132 h 132"/>
                <a:gd name="T2" fmla="*/ 1 w 1"/>
                <a:gd name="T3" fmla="*/ 0 h 1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2">
                  <a:moveTo>
                    <a:pt x="0" y="132"/>
                  </a:moveTo>
                  <a:lnTo>
                    <a:pt x="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3" name="Line 171"/>
            <p:cNvSpPr>
              <a:spLocks noChangeShapeType="1"/>
            </p:cNvSpPr>
            <p:nvPr/>
          </p:nvSpPr>
          <p:spPr bwMode="auto">
            <a:xfrm>
              <a:off x="3187" y="1395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4" name="Freeform 172"/>
            <p:cNvSpPr>
              <a:spLocks/>
            </p:cNvSpPr>
            <p:nvPr/>
          </p:nvSpPr>
          <p:spPr bwMode="auto">
            <a:xfrm>
              <a:off x="3389" y="1187"/>
              <a:ext cx="1" cy="149"/>
            </a:xfrm>
            <a:custGeom>
              <a:avLst/>
              <a:gdLst>
                <a:gd name="T0" fmla="*/ 0 w 1"/>
                <a:gd name="T1" fmla="*/ 149 h 149"/>
                <a:gd name="T2" fmla="*/ 0 w 1"/>
                <a:gd name="T3" fmla="*/ 0 h 1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5" name="Text Box 173"/>
            <p:cNvSpPr txBox="1">
              <a:spLocks noChangeArrowheads="1"/>
            </p:cNvSpPr>
            <p:nvPr/>
          </p:nvSpPr>
          <p:spPr bwMode="auto">
            <a:xfrm>
              <a:off x="3083" y="1268"/>
              <a:ext cx="2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gate</a:t>
              </a:r>
              <a:endParaRPr lang="en-US" sz="900"/>
            </a:p>
          </p:txBody>
        </p:sp>
        <p:sp>
          <p:nvSpPr>
            <p:cNvPr id="16416" name="Text Box 174"/>
            <p:cNvSpPr txBox="1">
              <a:spLocks noChangeArrowheads="1"/>
            </p:cNvSpPr>
            <p:nvPr/>
          </p:nvSpPr>
          <p:spPr bwMode="auto">
            <a:xfrm>
              <a:off x="3440" y="1095"/>
              <a:ext cx="32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source</a:t>
              </a:r>
            </a:p>
          </p:txBody>
        </p:sp>
        <p:sp>
          <p:nvSpPr>
            <p:cNvPr id="16417" name="Text Box 175"/>
            <p:cNvSpPr txBox="1">
              <a:spLocks noChangeArrowheads="1"/>
            </p:cNvSpPr>
            <p:nvPr/>
          </p:nvSpPr>
          <p:spPr bwMode="auto">
            <a:xfrm>
              <a:off x="3440" y="1511"/>
              <a:ext cx="3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drain</a:t>
              </a:r>
              <a:endParaRPr lang="en-US" sz="900"/>
            </a:p>
          </p:txBody>
        </p:sp>
        <p:sp>
          <p:nvSpPr>
            <p:cNvPr id="16418" name="Text Box 176"/>
            <p:cNvSpPr txBox="1">
              <a:spLocks noChangeArrowheads="1"/>
            </p:cNvSpPr>
            <p:nvPr/>
          </p:nvSpPr>
          <p:spPr bwMode="auto">
            <a:xfrm>
              <a:off x="3367" y="1686"/>
              <a:ext cx="37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/>
                <a:t>nMOS</a:t>
              </a:r>
              <a:endParaRPr lang="en-US" sz="1200" b="1"/>
            </a:p>
          </p:txBody>
        </p:sp>
        <p:sp>
          <p:nvSpPr>
            <p:cNvPr id="16419" name="Freeform 177"/>
            <p:cNvSpPr>
              <a:spLocks/>
            </p:cNvSpPr>
            <p:nvPr/>
          </p:nvSpPr>
          <p:spPr bwMode="auto">
            <a:xfrm>
              <a:off x="3463" y="1218"/>
              <a:ext cx="2" cy="293"/>
            </a:xfrm>
            <a:custGeom>
              <a:avLst/>
              <a:gdLst>
                <a:gd name="T0" fmla="*/ 0 w 2"/>
                <a:gd name="T1" fmla="*/ 0 h 293"/>
                <a:gd name="T2" fmla="*/ 2 w 2"/>
                <a:gd name="T3" fmla="*/ 293 h 2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93">
                  <a:moveTo>
                    <a:pt x="0" y="0"/>
                  </a:moveTo>
                  <a:lnTo>
                    <a:pt x="2" y="29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20" name="Text Box 178"/>
            <p:cNvSpPr txBox="1">
              <a:spLocks noChangeArrowheads="1"/>
            </p:cNvSpPr>
            <p:nvPr/>
          </p:nvSpPr>
          <p:spPr bwMode="auto">
            <a:xfrm>
              <a:off x="3598" y="1269"/>
              <a:ext cx="4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Conducts</a:t>
              </a:r>
            </a:p>
            <a:p>
              <a:pPr>
                <a:spcBef>
                  <a:spcPct val="0"/>
                </a:spcBef>
              </a:pPr>
              <a:r>
                <a:rPr lang="en-US" sz="1200"/>
                <a:t>if gate=1</a:t>
              </a:r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6480175" y="1717675"/>
            <a:ext cx="1641475" cy="1169988"/>
            <a:chOff x="4126" y="1082"/>
            <a:chExt cx="1034" cy="737"/>
          </a:xfrm>
        </p:grpSpPr>
        <p:sp>
          <p:nvSpPr>
            <p:cNvPr id="16394" name="Line 180"/>
            <p:cNvSpPr>
              <a:spLocks noChangeShapeType="1"/>
            </p:cNvSpPr>
            <p:nvPr/>
          </p:nvSpPr>
          <p:spPr bwMode="auto">
            <a:xfrm>
              <a:off x="4384" y="1324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5" name="Line 181"/>
            <p:cNvSpPr>
              <a:spLocks noChangeShapeType="1"/>
            </p:cNvSpPr>
            <p:nvPr/>
          </p:nvSpPr>
          <p:spPr bwMode="auto">
            <a:xfrm>
              <a:off x="4413" y="1324"/>
              <a:ext cx="0" cy="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6" name="Line 182"/>
            <p:cNvSpPr>
              <a:spLocks noChangeShapeType="1"/>
            </p:cNvSpPr>
            <p:nvPr/>
          </p:nvSpPr>
          <p:spPr bwMode="auto">
            <a:xfrm>
              <a:off x="4413" y="1324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7" name="Line 183"/>
            <p:cNvSpPr>
              <a:spLocks noChangeShapeType="1"/>
            </p:cNvSpPr>
            <p:nvPr/>
          </p:nvSpPr>
          <p:spPr bwMode="auto">
            <a:xfrm>
              <a:off x="4413" y="1440"/>
              <a:ext cx="5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8" name="Freeform 184"/>
            <p:cNvSpPr>
              <a:spLocks/>
            </p:cNvSpPr>
            <p:nvPr/>
          </p:nvSpPr>
          <p:spPr bwMode="auto">
            <a:xfrm>
              <a:off x="4472" y="1441"/>
              <a:ext cx="1" cy="140"/>
            </a:xfrm>
            <a:custGeom>
              <a:avLst/>
              <a:gdLst>
                <a:gd name="T0" fmla="*/ 1 w 1"/>
                <a:gd name="T1" fmla="*/ 140 h 140"/>
                <a:gd name="T2" fmla="*/ 0 w 1"/>
                <a:gd name="T3" fmla="*/ 0 h 1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0">
                  <a:moveTo>
                    <a:pt x="1" y="14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9" name="Line 185"/>
            <p:cNvSpPr>
              <a:spLocks noChangeShapeType="1"/>
            </p:cNvSpPr>
            <p:nvPr/>
          </p:nvSpPr>
          <p:spPr bwMode="auto">
            <a:xfrm>
              <a:off x="4203" y="1382"/>
              <a:ext cx="11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0" name="Freeform 186"/>
            <p:cNvSpPr>
              <a:spLocks/>
            </p:cNvSpPr>
            <p:nvPr/>
          </p:nvSpPr>
          <p:spPr bwMode="auto">
            <a:xfrm>
              <a:off x="4471" y="1177"/>
              <a:ext cx="1" cy="149"/>
            </a:xfrm>
            <a:custGeom>
              <a:avLst/>
              <a:gdLst>
                <a:gd name="T0" fmla="*/ 0 w 1"/>
                <a:gd name="T1" fmla="*/ 149 h 149"/>
                <a:gd name="T2" fmla="*/ 0 w 1"/>
                <a:gd name="T3" fmla="*/ 0 h 1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1" name="Text Box 187"/>
            <p:cNvSpPr txBox="1">
              <a:spLocks noChangeArrowheads="1"/>
            </p:cNvSpPr>
            <p:nvPr/>
          </p:nvSpPr>
          <p:spPr bwMode="auto">
            <a:xfrm>
              <a:off x="4126" y="1255"/>
              <a:ext cx="2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gate</a:t>
              </a:r>
              <a:endParaRPr lang="en-US" sz="900"/>
            </a:p>
          </p:txBody>
        </p:sp>
        <p:sp>
          <p:nvSpPr>
            <p:cNvPr id="16402" name="Text Box 188"/>
            <p:cNvSpPr txBox="1">
              <a:spLocks noChangeArrowheads="1"/>
            </p:cNvSpPr>
            <p:nvPr/>
          </p:nvSpPr>
          <p:spPr bwMode="auto">
            <a:xfrm>
              <a:off x="4522" y="1082"/>
              <a:ext cx="32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source</a:t>
              </a:r>
            </a:p>
          </p:txBody>
        </p:sp>
        <p:sp>
          <p:nvSpPr>
            <p:cNvPr id="16403" name="Text Box 189"/>
            <p:cNvSpPr txBox="1">
              <a:spLocks noChangeArrowheads="1"/>
            </p:cNvSpPr>
            <p:nvPr/>
          </p:nvSpPr>
          <p:spPr bwMode="auto">
            <a:xfrm>
              <a:off x="4522" y="1498"/>
              <a:ext cx="3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drain</a:t>
              </a:r>
              <a:endParaRPr lang="en-US" sz="900"/>
            </a:p>
          </p:txBody>
        </p:sp>
        <p:sp>
          <p:nvSpPr>
            <p:cNvPr id="16404" name="Text Box 190"/>
            <p:cNvSpPr txBox="1">
              <a:spLocks noChangeArrowheads="1"/>
            </p:cNvSpPr>
            <p:nvPr/>
          </p:nvSpPr>
          <p:spPr bwMode="auto">
            <a:xfrm>
              <a:off x="4449" y="1673"/>
              <a:ext cx="37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/>
                <a:t>pMOS</a:t>
              </a:r>
              <a:endParaRPr lang="en-US" sz="1200" b="1"/>
            </a:p>
          </p:txBody>
        </p:sp>
        <p:sp>
          <p:nvSpPr>
            <p:cNvPr id="16405" name="Freeform 191"/>
            <p:cNvSpPr>
              <a:spLocks/>
            </p:cNvSpPr>
            <p:nvPr/>
          </p:nvSpPr>
          <p:spPr bwMode="auto">
            <a:xfrm>
              <a:off x="4547" y="1200"/>
              <a:ext cx="1" cy="298"/>
            </a:xfrm>
            <a:custGeom>
              <a:avLst/>
              <a:gdLst>
                <a:gd name="T0" fmla="*/ 1 w 1"/>
                <a:gd name="T1" fmla="*/ 0 h 298"/>
                <a:gd name="T2" fmla="*/ 0 w 1"/>
                <a:gd name="T3" fmla="*/ 298 h 2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98">
                  <a:moveTo>
                    <a:pt x="1" y="0"/>
                  </a:moveTo>
                  <a:lnTo>
                    <a:pt x="0" y="29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6" name="Text Box 192"/>
            <p:cNvSpPr txBox="1">
              <a:spLocks noChangeArrowheads="1"/>
            </p:cNvSpPr>
            <p:nvPr/>
          </p:nvSpPr>
          <p:spPr bwMode="auto">
            <a:xfrm>
              <a:off x="4680" y="1256"/>
              <a:ext cx="4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Conducts</a:t>
              </a:r>
            </a:p>
            <a:p>
              <a:pPr>
                <a:spcBef>
                  <a:spcPct val="0"/>
                </a:spcBef>
              </a:pPr>
              <a:r>
                <a:rPr lang="en-US" sz="1200"/>
                <a:t>if gate=0</a:t>
              </a:r>
            </a:p>
          </p:txBody>
        </p:sp>
        <p:sp>
          <p:nvSpPr>
            <p:cNvPr id="16407" name="Oval 194"/>
            <p:cNvSpPr>
              <a:spLocks noChangeArrowheads="1"/>
            </p:cNvSpPr>
            <p:nvPr/>
          </p:nvSpPr>
          <p:spPr bwMode="auto">
            <a:xfrm>
              <a:off x="4320" y="1356"/>
              <a:ext cx="58" cy="58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A56771-F0AC-4B33-B55F-E421E2C9B3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Βασικές λογικές πύλες</a:t>
            </a:r>
            <a:endParaRPr lang="en-US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622550" y="2686050"/>
            <a:ext cx="7413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x y</a:t>
            </a:r>
          </a:p>
          <a:p>
            <a:pPr>
              <a:spcBef>
                <a:spcPct val="0"/>
              </a:spcBef>
            </a:pPr>
            <a:r>
              <a:rPr lang="en-US"/>
              <a:t>AND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535238" y="4643438"/>
            <a:ext cx="749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(x y)’</a:t>
            </a:r>
          </a:p>
          <a:p>
            <a:pPr>
              <a:spcBef>
                <a:spcPct val="0"/>
              </a:spcBef>
            </a:pPr>
            <a:r>
              <a:rPr lang="en-US"/>
              <a:t>NAND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948488" y="2686050"/>
            <a:ext cx="7794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x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y</a:t>
            </a:r>
          </a:p>
          <a:p>
            <a:pPr>
              <a:spcBef>
                <a:spcPct val="0"/>
              </a:spcBef>
            </a:pPr>
            <a:r>
              <a:rPr lang="en-US"/>
              <a:t>XOR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742950" y="2686050"/>
            <a:ext cx="6143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x</a:t>
            </a:r>
          </a:p>
          <a:p>
            <a:pPr>
              <a:spcBef>
                <a:spcPct val="0"/>
              </a:spcBef>
            </a:pPr>
            <a:r>
              <a:rPr lang="en-US"/>
              <a:t>Driver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465138" y="4643438"/>
            <a:ext cx="7540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x’</a:t>
            </a:r>
          </a:p>
          <a:p>
            <a:pPr>
              <a:spcBef>
                <a:spcPct val="0"/>
              </a:spcBef>
            </a:pPr>
            <a:r>
              <a:rPr lang="en-US"/>
              <a:t>Inverter</a:t>
            </a:r>
          </a:p>
        </p:txBody>
      </p:sp>
      <p:grpSp>
        <p:nvGrpSpPr>
          <p:cNvPr id="2" name="Group 481"/>
          <p:cNvGrpSpPr>
            <a:grpSpLocks/>
          </p:cNvGrpSpPr>
          <p:nvPr/>
        </p:nvGrpSpPr>
        <p:grpSpPr bwMode="auto">
          <a:xfrm>
            <a:off x="615950" y="3937000"/>
            <a:ext cx="865188" cy="293688"/>
            <a:chOff x="171" y="2630"/>
            <a:chExt cx="545" cy="185"/>
          </a:xfrm>
        </p:grpSpPr>
        <p:sp>
          <p:nvSpPr>
            <p:cNvPr id="17652" name="Text Box 16"/>
            <p:cNvSpPr txBox="1">
              <a:spLocks noChangeArrowheads="1"/>
            </p:cNvSpPr>
            <p:nvPr/>
          </p:nvSpPr>
          <p:spPr bwMode="auto">
            <a:xfrm>
              <a:off x="171" y="2653"/>
              <a:ext cx="7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653" name="AutoShape 17"/>
            <p:cNvSpPr>
              <a:spLocks noChangeArrowheads="1"/>
            </p:cNvSpPr>
            <p:nvPr/>
          </p:nvSpPr>
          <p:spPr bwMode="auto">
            <a:xfrm rot="5400000">
              <a:off x="313" y="2648"/>
              <a:ext cx="185" cy="1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4" name="Freeform 18"/>
            <p:cNvSpPr>
              <a:spLocks/>
            </p:cNvSpPr>
            <p:nvPr/>
          </p:nvSpPr>
          <p:spPr bwMode="auto">
            <a:xfrm>
              <a:off x="265" y="2718"/>
              <a:ext cx="60" cy="3"/>
            </a:xfrm>
            <a:custGeom>
              <a:avLst/>
              <a:gdLst>
                <a:gd name="T0" fmla="*/ 60 w 60"/>
                <a:gd name="T1" fmla="*/ 3 h 3"/>
                <a:gd name="T2" fmla="*/ 0 w 6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3">
                  <a:moveTo>
                    <a:pt x="60" y="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55" name="Line 19"/>
            <p:cNvSpPr>
              <a:spLocks noChangeShapeType="1"/>
            </p:cNvSpPr>
            <p:nvPr/>
          </p:nvSpPr>
          <p:spPr bwMode="auto">
            <a:xfrm flipH="1">
              <a:off x="527" y="2723"/>
              <a:ext cx="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56" name="Oval 20"/>
            <p:cNvSpPr>
              <a:spLocks noChangeArrowheads="1"/>
            </p:cNvSpPr>
            <p:nvPr/>
          </p:nvSpPr>
          <p:spPr bwMode="auto">
            <a:xfrm>
              <a:off x="484" y="2695"/>
              <a:ext cx="38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7" name="Text Box 21"/>
            <p:cNvSpPr txBox="1">
              <a:spLocks noChangeArrowheads="1"/>
            </p:cNvSpPr>
            <p:nvPr/>
          </p:nvSpPr>
          <p:spPr bwMode="auto">
            <a:xfrm>
              <a:off x="642" y="2660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</p:grpSp>
      <p:sp>
        <p:nvSpPr>
          <p:cNvPr id="17418" name="Text Box 23"/>
          <p:cNvSpPr txBox="1">
            <a:spLocks noChangeArrowheads="1"/>
          </p:cNvSpPr>
          <p:nvPr/>
        </p:nvSpPr>
        <p:spPr bwMode="auto">
          <a:xfrm>
            <a:off x="4768850" y="2686050"/>
            <a:ext cx="7905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x + y</a:t>
            </a:r>
          </a:p>
          <a:p>
            <a:pPr>
              <a:spcBef>
                <a:spcPct val="0"/>
              </a:spcBef>
            </a:pPr>
            <a:r>
              <a:rPr lang="en-US"/>
              <a:t>OR</a:t>
            </a:r>
          </a:p>
        </p:txBody>
      </p:sp>
      <p:sp>
        <p:nvSpPr>
          <p:cNvPr id="17419" name="Text Box 25"/>
          <p:cNvSpPr txBox="1">
            <a:spLocks noChangeArrowheads="1"/>
          </p:cNvSpPr>
          <p:nvPr/>
        </p:nvSpPr>
        <p:spPr bwMode="auto">
          <a:xfrm>
            <a:off x="4714875" y="4643438"/>
            <a:ext cx="850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F = (x+y)’</a:t>
            </a:r>
          </a:p>
          <a:p>
            <a:pPr>
              <a:spcBef>
                <a:spcPct val="0"/>
              </a:spcBef>
            </a:pPr>
            <a:r>
              <a:rPr lang="en-US"/>
              <a:t>NOR</a:t>
            </a:r>
          </a:p>
        </p:txBody>
      </p:sp>
      <p:grpSp>
        <p:nvGrpSpPr>
          <p:cNvPr id="3" name="Group 467"/>
          <p:cNvGrpSpPr>
            <a:grpSpLocks/>
          </p:cNvGrpSpPr>
          <p:nvPr/>
        </p:nvGrpSpPr>
        <p:grpSpPr bwMode="auto">
          <a:xfrm>
            <a:off x="441325" y="1901825"/>
            <a:ext cx="1039813" cy="311150"/>
            <a:chOff x="278" y="1289"/>
            <a:chExt cx="655" cy="196"/>
          </a:xfrm>
        </p:grpSpPr>
        <p:sp>
          <p:nvSpPr>
            <p:cNvPr id="17647" name="Freeform 27"/>
            <p:cNvSpPr>
              <a:spLocks/>
            </p:cNvSpPr>
            <p:nvPr/>
          </p:nvSpPr>
          <p:spPr bwMode="auto">
            <a:xfrm>
              <a:off x="698" y="1374"/>
              <a:ext cx="84" cy="3"/>
            </a:xfrm>
            <a:custGeom>
              <a:avLst/>
              <a:gdLst>
                <a:gd name="T0" fmla="*/ 84 w 84"/>
                <a:gd name="T1" fmla="*/ 0 h 3"/>
                <a:gd name="T2" fmla="*/ 0 w 8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4" h="3">
                  <a:moveTo>
                    <a:pt x="84" y="0"/>
                  </a:move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48" name="Text Box 28"/>
            <p:cNvSpPr txBox="1">
              <a:spLocks noChangeArrowheads="1"/>
            </p:cNvSpPr>
            <p:nvPr/>
          </p:nvSpPr>
          <p:spPr bwMode="auto">
            <a:xfrm>
              <a:off x="278" y="1297"/>
              <a:ext cx="12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649" name="AutoShape 29"/>
            <p:cNvSpPr>
              <a:spLocks noChangeArrowheads="1"/>
            </p:cNvSpPr>
            <p:nvPr/>
          </p:nvSpPr>
          <p:spPr bwMode="auto">
            <a:xfrm rot="5400000">
              <a:off x="524" y="1289"/>
              <a:ext cx="173" cy="17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0" name="Freeform 30"/>
            <p:cNvSpPr>
              <a:spLocks/>
            </p:cNvSpPr>
            <p:nvPr/>
          </p:nvSpPr>
          <p:spPr bwMode="auto">
            <a:xfrm>
              <a:off x="403" y="1373"/>
              <a:ext cx="118" cy="2"/>
            </a:xfrm>
            <a:custGeom>
              <a:avLst/>
              <a:gdLst>
                <a:gd name="T0" fmla="*/ 118 w 118"/>
                <a:gd name="T1" fmla="*/ 0 h 2"/>
                <a:gd name="T2" fmla="*/ 0 w 118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2">
                  <a:moveTo>
                    <a:pt x="118" y="0"/>
                  </a:move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51" name="Text Box 31"/>
            <p:cNvSpPr txBox="1">
              <a:spLocks noChangeArrowheads="1"/>
            </p:cNvSpPr>
            <p:nvPr/>
          </p:nvSpPr>
          <p:spPr bwMode="auto">
            <a:xfrm>
              <a:off x="786" y="1310"/>
              <a:ext cx="14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F</a:t>
              </a:r>
            </a:p>
          </p:txBody>
        </p:sp>
      </p:grpSp>
      <p:grpSp>
        <p:nvGrpSpPr>
          <p:cNvPr id="4" name="Group 482"/>
          <p:cNvGrpSpPr>
            <a:grpSpLocks/>
          </p:cNvGrpSpPr>
          <p:nvPr/>
        </p:nvGrpSpPr>
        <p:grpSpPr bwMode="auto">
          <a:xfrm>
            <a:off x="2582863" y="3937000"/>
            <a:ext cx="954087" cy="519113"/>
            <a:chOff x="1527" y="2560"/>
            <a:chExt cx="601" cy="327"/>
          </a:xfrm>
        </p:grpSpPr>
        <p:sp>
          <p:nvSpPr>
            <p:cNvPr id="17639" name="Text Box 33"/>
            <p:cNvSpPr txBox="1">
              <a:spLocks noChangeArrowheads="1"/>
            </p:cNvSpPr>
            <p:nvPr/>
          </p:nvSpPr>
          <p:spPr bwMode="auto">
            <a:xfrm>
              <a:off x="1528" y="2560"/>
              <a:ext cx="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640" name="Text Box 34"/>
            <p:cNvSpPr txBox="1">
              <a:spLocks noChangeArrowheads="1"/>
            </p:cNvSpPr>
            <p:nvPr/>
          </p:nvSpPr>
          <p:spPr bwMode="auto">
            <a:xfrm>
              <a:off x="1527" y="2733"/>
              <a:ext cx="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7641" name="Line 35"/>
            <p:cNvSpPr>
              <a:spLocks noChangeShapeType="1"/>
            </p:cNvSpPr>
            <p:nvPr/>
          </p:nvSpPr>
          <p:spPr bwMode="auto">
            <a:xfrm flipH="1">
              <a:off x="1925" y="2725"/>
              <a:ext cx="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42" name="AutoShape 36"/>
            <p:cNvSpPr>
              <a:spLocks noChangeArrowheads="1"/>
            </p:cNvSpPr>
            <p:nvPr/>
          </p:nvSpPr>
          <p:spPr bwMode="auto">
            <a:xfrm>
              <a:off x="1681" y="2595"/>
              <a:ext cx="253" cy="253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3" name="Line 37"/>
            <p:cNvSpPr>
              <a:spLocks noChangeShapeType="1"/>
            </p:cNvSpPr>
            <p:nvPr/>
          </p:nvSpPr>
          <p:spPr bwMode="auto">
            <a:xfrm flipH="1">
              <a:off x="1597" y="2637"/>
              <a:ext cx="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44" name="Line 38"/>
            <p:cNvSpPr>
              <a:spLocks noChangeShapeType="1"/>
            </p:cNvSpPr>
            <p:nvPr/>
          </p:nvSpPr>
          <p:spPr bwMode="auto">
            <a:xfrm flipH="1">
              <a:off x="1597" y="2806"/>
              <a:ext cx="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45" name="Text Box 39"/>
            <p:cNvSpPr txBox="1">
              <a:spLocks noChangeArrowheads="1"/>
            </p:cNvSpPr>
            <p:nvPr/>
          </p:nvSpPr>
          <p:spPr bwMode="auto">
            <a:xfrm>
              <a:off x="2039" y="2666"/>
              <a:ext cx="8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  <p:sp>
          <p:nvSpPr>
            <p:cNvPr id="17646" name="Oval 40"/>
            <p:cNvSpPr>
              <a:spLocks noChangeArrowheads="1"/>
            </p:cNvSpPr>
            <p:nvPr/>
          </p:nvSpPr>
          <p:spPr bwMode="auto">
            <a:xfrm>
              <a:off x="1930" y="2701"/>
              <a:ext cx="42" cy="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2446338" y="1901825"/>
            <a:ext cx="1133475" cy="482600"/>
            <a:chOff x="1856" y="1427"/>
            <a:chExt cx="714" cy="304"/>
          </a:xfrm>
        </p:grpSpPr>
        <p:sp>
          <p:nvSpPr>
            <p:cNvPr id="17632" name="Text Box 42"/>
            <p:cNvSpPr txBox="1">
              <a:spLocks noChangeArrowheads="1"/>
            </p:cNvSpPr>
            <p:nvPr/>
          </p:nvSpPr>
          <p:spPr bwMode="auto">
            <a:xfrm>
              <a:off x="2462" y="1531"/>
              <a:ext cx="10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  <p:sp>
          <p:nvSpPr>
            <p:cNvPr id="17633" name="Line 43"/>
            <p:cNvSpPr>
              <a:spLocks noChangeShapeType="1"/>
            </p:cNvSpPr>
            <p:nvPr/>
          </p:nvSpPr>
          <p:spPr bwMode="auto">
            <a:xfrm flipH="1">
              <a:off x="2315" y="1585"/>
              <a:ext cx="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34" name="AutoShape 44"/>
            <p:cNvSpPr>
              <a:spLocks noChangeArrowheads="1"/>
            </p:cNvSpPr>
            <p:nvPr/>
          </p:nvSpPr>
          <p:spPr bwMode="auto">
            <a:xfrm>
              <a:off x="2056" y="1451"/>
              <a:ext cx="257" cy="26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5" name="Line 45"/>
            <p:cNvSpPr>
              <a:spLocks noChangeShapeType="1"/>
            </p:cNvSpPr>
            <p:nvPr/>
          </p:nvSpPr>
          <p:spPr bwMode="auto">
            <a:xfrm flipH="1">
              <a:off x="1960" y="1494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36" name="Line 46"/>
            <p:cNvSpPr>
              <a:spLocks noChangeShapeType="1"/>
            </p:cNvSpPr>
            <p:nvPr/>
          </p:nvSpPr>
          <p:spPr bwMode="auto">
            <a:xfrm flipH="1">
              <a:off x="1960" y="1668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37" name="Text Box 47"/>
            <p:cNvSpPr txBox="1">
              <a:spLocks noChangeArrowheads="1"/>
            </p:cNvSpPr>
            <p:nvPr/>
          </p:nvSpPr>
          <p:spPr bwMode="auto">
            <a:xfrm>
              <a:off x="1865" y="1427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638" name="Text Box 48"/>
            <p:cNvSpPr txBox="1">
              <a:spLocks noChangeArrowheads="1"/>
            </p:cNvSpPr>
            <p:nvPr/>
          </p:nvSpPr>
          <p:spPr bwMode="auto">
            <a:xfrm>
              <a:off x="1856" y="1591"/>
              <a:ext cx="9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</p:grpSp>
      <p:grpSp>
        <p:nvGrpSpPr>
          <p:cNvPr id="6" name="Group 480"/>
          <p:cNvGrpSpPr>
            <a:grpSpLocks/>
          </p:cNvGrpSpPr>
          <p:nvPr/>
        </p:nvGrpSpPr>
        <p:grpSpPr bwMode="auto">
          <a:xfrm>
            <a:off x="6896100" y="1901825"/>
            <a:ext cx="995363" cy="495300"/>
            <a:chOff x="4325" y="1230"/>
            <a:chExt cx="611" cy="285"/>
          </a:xfrm>
        </p:grpSpPr>
        <p:sp>
          <p:nvSpPr>
            <p:cNvPr id="17622" name="Freeform 60"/>
            <p:cNvSpPr>
              <a:spLocks/>
            </p:cNvSpPr>
            <p:nvPr/>
          </p:nvSpPr>
          <p:spPr bwMode="auto">
            <a:xfrm>
              <a:off x="4742" y="1375"/>
              <a:ext cx="74" cy="2"/>
            </a:xfrm>
            <a:custGeom>
              <a:avLst/>
              <a:gdLst>
                <a:gd name="T0" fmla="*/ 74 w 74"/>
                <a:gd name="T1" fmla="*/ 0 h 2"/>
                <a:gd name="T2" fmla="*/ 0 w 7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" h="2">
                  <a:moveTo>
                    <a:pt x="74" y="0"/>
                  </a:move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23" name="Freeform 61"/>
            <p:cNvSpPr>
              <a:spLocks/>
            </p:cNvSpPr>
            <p:nvPr/>
          </p:nvSpPr>
          <p:spPr bwMode="auto">
            <a:xfrm>
              <a:off x="4495" y="1255"/>
              <a:ext cx="34" cy="241"/>
            </a:xfrm>
            <a:custGeom>
              <a:avLst/>
              <a:gdLst>
                <a:gd name="T0" fmla="*/ 0 w 80"/>
                <a:gd name="T1" fmla="*/ 0 h 576"/>
                <a:gd name="T2" fmla="*/ 1 w 80"/>
                <a:gd name="T3" fmla="*/ 4 h 576"/>
                <a:gd name="T4" fmla="*/ 0 w 80"/>
                <a:gd name="T5" fmla="*/ 8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576">
                  <a:moveTo>
                    <a:pt x="0" y="0"/>
                  </a:moveTo>
                  <a:cubicBezTo>
                    <a:pt x="13" y="48"/>
                    <a:pt x="80" y="194"/>
                    <a:pt x="80" y="290"/>
                  </a:cubicBezTo>
                  <a:cubicBezTo>
                    <a:pt x="80" y="386"/>
                    <a:pt x="17" y="517"/>
                    <a:pt x="0" y="57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24" name="Freeform 62"/>
            <p:cNvSpPr>
              <a:spLocks/>
            </p:cNvSpPr>
            <p:nvPr/>
          </p:nvSpPr>
          <p:spPr bwMode="auto">
            <a:xfrm flipV="1">
              <a:off x="4495" y="1376"/>
              <a:ext cx="249" cy="120"/>
            </a:xfrm>
            <a:custGeom>
              <a:avLst/>
              <a:gdLst>
                <a:gd name="T0" fmla="*/ 0 w 576"/>
                <a:gd name="T1" fmla="*/ 0 h 288"/>
                <a:gd name="T2" fmla="*/ 6 w 576"/>
                <a:gd name="T3" fmla="*/ 1 h 288"/>
                <a:gd name="T4" fmla="*/ 9 w 576"/>
                <a:gd name="T5" fmla="*/ 4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25" name="Freeform 63"/>
            <p:cNvSpPr>
              <a:spLocks/>
            </p:cNvSpPr>
            <p:nvPr/>
          </p:nvSpPr>
          <p:spPr bwMode="auto">
            <a:xfrm>
              <a:off x="4495" y="1255"/>
              <a:ext cx="249" cy="121"/>
            </a:xfrm>
            <a:custGeom>
              <a:avLst/>
              <a:gdLst>
                <a:gd name="T0" fmla="*/ 0 w 576"/>
                <a:gd name="T1" fmla="*/ 0 h 288"/>
                <a:gd name="T2" fmla="*/ 6 w 576"/>
                <a:gd name="T3" fmla="*/ 1 h 288"/>
                <a:gd name="T4" fmla="*/ 9 w 576"/>
                <a:gd name="T5" fmla="*/ 4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26" name="Freeform 64"/>
            <p:cNvSpPr>
              <a:spLocks/>
            </p:cNvSpPr>
            <p:nvPr/>
          </p:nvSpPr>
          <p:spPr bwMode="auto">
            <a:xfrm>
              <a:off x="4460" y="1255"/>
              <a:ext cx="35" cy="241"/>
            </a:xfrm>
            <a:custGeom>
              <a:avLst/>
              <a:gdLst>
                <a:gd name="T0" fmla="*/ 0 w 80"/>
                <a:gd name="T1" fmla="*/ 0 h 576"/>
                <a:gd name="T2" fmla="*/ 1 w 80"/>
                <a:gd name="T3" fmla="*/ 4 h 576"/>
                <a:gd name="T4" fmla="*/ 0 w 80"/>
                <a:gd name="T5" fmla="*/ 8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576">
                  <a:moveTo>
                    <a:pt x="0" y="0"/>
                  </a:moveTo>
                  <a:cubicBezTo>
                    <a:pt x="13" y="48"/>
                    <a:pt x="80" y="194"/>
                    <a:pt x="80" y="290"/>
                  </a:cubicBezTo>
                  <a:cubicBezTo>
                    <a:pt x="80" y="386"/>
                    <a:pt x="17" y="517"/>
                    <a:pt x="0" y="57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27" name="Text Box 65"/>
            <p:cNvSpPr txBox="1">
              <a:spLocks noChangeArrowheads="1"/>
            </p:cNvSpPr>
            <p:nvPr/>
          </p:nvSpPr>
          <p:spPr bwMode="auto">
            <a:xfrm>
              <a:off x="4325" y="1230"/>
              <a:ext cx="8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628" name="Text Box 66"/>
            <p:cNvSpPr txBox="1">
              <a:spLocks noChangeArrowheads="1"/>
            </p:cNvSpPr>
            <p:nvPr/>
          </p:nvSpPr>
          <p:spPr bwMode="auto">
            <a:xfrm>
              <a:off x="4326" y="1386"/>
              <a:ext cx="8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7629" name="Text Box 67"/>
            <p:cNvSpPr txBox="1">
              <a:spLocks noChangeArrowheads="1"/>
            </p:cNvSpPr>
            <p:nvPr/>
          </p:nvSpPr>
          <p:spPr bwMode="auto">
            <a:xfrm>
              <a:off x="4854" y="1318"/>
              <a:ext cx="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  <p:sp>
          <p:nvSpPr>
            <p:cNvPr id="17630" name="Freeform 68"/>
            <p:cNvSpPr>
              <a:spLocks/>
            </p:cNvSpPr>
            <p:nvPr/>
          </p:nvSpPr>
          <p:spPr bwMode="auto">
            <a:xfrm>
              <a:off x="4412" y="1296"/>
              <a:ext cx="95" cy="0"/>
            </a:xfrm>
            <a:custGeom>
              <a:avLst/>
              <a:gdLst>
                <a:gd name="T0" fmla="*/ 10 w 165"/>
                <a:gd name="T1" fmla="*/ 1 h 1"/>
                <a:gd name="T2" fmla="*/ 0 w 16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" h="1">
                  <a:moveTo>
                    <a:pt x="165" y="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31" name="Freeform 69"/>
            <p:cNvSpPr>
              <a:spLocks/>
            </p:cNvSpPr>
            <p:nvPr/>
          </p:nvSpPr>
          <p:spPr bwMode="auto">
            <a:xfrm>
              <a:off x="4412" y="1455"/>
              <a:ext cx="95" cy="1"/>
            </a:xfrm>
            <a:custGeom>
              <a:avLst/>
              <a:gdLst>
                <a:gd name="T0" fmla="*/ 10 w 165"/>
                <a:gd name="T1" fmla="*/ 0 h 2"/>
                <a:gd name="T2" fmla="*/ 0 w 165"/>
                <a:gd name="T3" fmla="*/ 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" h="2">
                  <a:moveTo>
                    <a:pt x="165" y="0"/>
                  </a:move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" name="Group 483"/>
          <p:cNvGrpSpPr>
            <a:grpSpLocks/>
          </p:cNvGrpSpPr>
          <p:nvPr/>
        </p:nvGrpSpPr>
        <p:grpSpPr bwMode="auto">
          <a:xfrm>
            <a:off x="4714875" y="3937000"/>
            <a:ext cx="1038225" cy="441325"/>
            <a:chOff x="2885" y="2539"/>
            <a:chExt cx="654" cy="278"/>
          </a:xfrm>
        </p:grpSpPr>
        <p:sp>
          <p:nvSpPr>
            <p:cNvPr id="17612" name="Text Box 71"/>
            <p:cNvSpPr txBox="1">
              <a:spLocks noChangeArrowheads="1"/>
            </p:cNvSpPr>
            <p:nvPr/>
          </p:nvSpPr>
          <p:spPr bwMode="auto">
            <a:xfrm>
              <a:off x="2885" y="2539"/>
              <a:ext cx="8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x</a:t>
              </a:r>
            </a:p>
          </p:txBody>
        </p:sp>
        <p:sp>
          <p:nvSpPr>
            <p:cNvPr id="17613" name="Text Box 72"/>
            <p:cNvSpPr txBox="1">
              <a:spLocks noChangeArrowheads="1"/>
            </p:cNvSpPr>
            <p:nvPr/>
          </p:nvSpPr>
          <p:spPr bwMode="auto">
            <a:xfrm>
              <a:off x="2890" y="2681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7614" name="Freeform 73"/>
            <p:cNvSpPr>
              <a:spLocks/>
            </p:cNvSpPr>
            <p:nvPr/>
          </p:nvSpPr>
          <p:spPr bwMode="auto">
            <a:xfrm>
              <a:off x="3324" y="2677"/>
              <a:ext cx="91" cy="2"/>
            </a:xfrm>
            <a:custGeom>
              <a:avLst/>
              <a:gdLst>
                <a:gd name="T0" fmla="*/ 14 w 147"/>
                <a:gd name="T1" fmla="*/ 0 h 4"/>
                <a:gd name="T2" fmla="*/ 0 w 147"/>
                <a:gd name="T3" fmla="*/ 1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7" h="4">
                  <a:moveTo>
                    <a:pt x="147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15" name="Text Box 74"/>
            <p:cNvSpPr txBox="1">
              <a:spLocks noChangeArrowheads="1"/>
            </p:cNvSpPr>
            <p:nvPr/>
          </p:nvSpPr>
          <p:spPr bwMode="auto">
            <a:xfrm>
              <a:off x="3451" y="2612"/>
              <a:ext cx="8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  <p:sp>
          <p:nvSpPr>
            <p:cNvPr id="17616" name="Freeform 75"/>
            <p:cNvSpPr>
              <a:spLocks/>
            </p:cNvSpPr>
            <p:nvPr/>
          </p:nvSpPr>
          <p:spPr bwMode="auto">
            <a:xfrm flipV="1">
              <a:off x="3059" y="2676"/>
              <a:ext cx="267" cy="130"/>
            </a:xfrm>
            <a:custGeom>
              <a:avLst/>
              <a:gdLst>
                <a:gd name="T0" fmla="*/ 0 w 576"/>
                <a:gd name="T1" fmla="*/ 0 h 288"/>
                <a:gd name="T2" fmla="*/ 9 w 576"/>
                <a:gd name="T3" fmla="*/ 1 h 288"/>
                <a:gd name="T4" fmla="*/ 12 w 576"/>
                <a:gd name="T5" fmla="*/ 5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7" name="Freeform 76"/>
            <p:cNvSpPr>
              <a:spLocks/>
            </p:cNvSpPr>
            <p:nvPr/>
          </p:nvSpPr>
          <p:spPr bwMode="auto">
            <a:xfrm>
              <a:off x="3059" y="2547"/>
              <a:ext cx="37" cy="259"/>
            </a:xfrm>
            <a:custGeom>
              <a:avLst/>
              <a:gdLst>
                <a:gd name="T0" fmla="*/ 0 w 80"/>
                <a:gd name="T1" fmla="*/ 0 h 576"/>
                <a:gd name="T2" fmla="*/ 2 w 80"/>
                <a:gd name="T3" fmla="*/ 5 h 576"/>
                <a:gd name="T4" fmla="*/ 0 w 80"/>
                <a:gd name="T5" fmla="*/ 1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576">
                  <a:moveTo>
                    <a:pt x="0" y="0"/>
                  </a:moveTo>
                  <a:cubicBezTo>
                    <a:pt x="13" y="48"/>
                    <a:pt x="80" y="194"/>
                    <a:pt x="80" y="290"/>
                  </a:cubicBezTo>
                  <a:cubicBezTo>
                    <a:pt x="80" y="386"/>
                    <a:pt x="17" y="517"/>
                    <a:pt x="0" y="576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8" name="Freeform 77"/>
            <p:cNvSpPr>
              <a:spLocks/>
            </p:cNvSpPr>
            <p:nvPr/>
          </p:nvSpPr>
          <p:spPr bwMode="auto">
            <a:xfrm>
              <a:off x="3059" y="2547"/>
              <a:ext cx="267" cy="129"/>
            </a:xfrm>
            <a:custGeom>
              <a:avLst/>
              <a:gdLst>
                <a:gd name="T0" fmla="*/ 0 w 576"/>
                <a:gd name="T1" fmla="*/ 0 h 288"/>
                <a:gd name="T2" fmla="*/ 9 w 576"/>
                <a:gd name="T3" fmla="*/ 1 h 288"/>
                <a:gd name="T4" fmla="*/ 12 w 576"/>
                <a:gd name="T5" fmla="*/ 5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9" name="Oval 78"/>
            <p:cNvSpPr>
              <a:spLocks noChangeArrowheads="1"/>
            </p:cNvSpPr>
            <p:nvPr/>
          </p:nvSpPr>
          <p:spPr bwMode="auto">
            <a:xfrm>
              <a:off x="3315" y="2656"/>
              <a:ext cx="45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0" name="Freeform 79"/>
            <p:cNvSpPr>
              <a:spLocks/>
            </p:cNvSpPr>
            <p:nvPr/>
          </p:nvSpPr>
          <p:spPr bwMode="auto">
            <a:xfrm>
              <a:off x="2970" y="2756"/>
              <a:ext cx="104" cy="1"/>
            </a:xfrm>
            <a:custGeom>
              <a:avLst/>
              <a:gdLst>
                <a:gd name="T0" fmla="*/ 15 w 168"/>
                <a:gd name="T1" fmla="*/ 0 h 2"/>
                <a:gd name="T2" fmla="*/ 0 w 168"/>
                <a:gd name="T3" fmla="*/ 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8" h="2">
                  <a:moveTo>
                    <a:pt x="168" y="0"/>
                  </a:move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21" name="Freeform 80"/>
            <p:cNvSpPr>
              <a:spLocks/>
            </p:cNvSpPr>
            <p:nvPr/>
          </p:nvSpPr>
          <p:spPr bwMode="auto">
            <a:xfrm>
              <a:off x="2970" y="2602"/>
              <a:ext cx="109" cy="1"/>
            </a:xfrm>
            <a:custGeom>
              <a:avLst/>
              <a:gdLst>
                <a:gd name="T0" fmla="*/ 16 w 176"/>
                <a:gd name="T1" fmla="*/ 1 h 1"/>
                <a:gd name="T2" fmla="*/ 0 w 17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" h="1">
                  <a:moveTo>
                    <a:pt x="176" y="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484"/>
          <p:cNvGrpSpPr>
            <a:grpSpLocks/>
          </p:cNvGrpSpPr>
          <p:nvPr/>
        </p:nvGrpSpPr>
        <p:grpSpPr bwMode="auto">
          <a:xfrm>
            <a:off x="6884988" y="3937000"/>
            <a:ext cx="914400" cy="463550"/>
            <a:chOff x="4337" y="2573"/>
            <a:chExt cx="576" cy="292"/>
          </a:xfrm>
        </p:grpSpPr>
        <p:sp>
          <p:nvSpPr>
            <p:cNvPr id="17601" name="Freeform 82"/>
            <p:cNvSpPr>
              <a:spLocks/>
            </p:cNvSpPr>
            <p:nvPr/>
          </p:nvSpPr>
          <p:spPr bwMode="auto">
            <a:xfrm>
              <a:off x="4726" y="2726"/>
              <a:ext cx="95" cy="3"/>
            </a:xfrm>
            <a:custGeom>
              <a:avLst/>
              <a:gdLst>
                <a:gd name="T0" fmla="*/ 95 w 95"/>
                <a:gd name="T1" fmla="*/ 3 h 3"/>
                <a:gd name="T2" fmla="*/ 0 w 9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3">
                  <a:moveTo>
                    <a:pt x="95" y="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2" name="Freeform 83"/>
            <p:cNvSpPr>
              <a:spLocks/>
            </p:cNvSpPr>
            <p:nvPr/>
          </p:nvSpPr>
          <p:spPr bwMode="auto">
            <a:xfrm flipV="1">
              <a:off x="4502" y="2721"/>
              <a:ext cx="230" cy="127"/>
            </a:xfrm>
            <a:custGeom>
              <a:avLst/>
              <a:gdLst>
                <a:gd name="T0" fmla="*/ 0 w 576"/>
                <a:gd name="T1" fmla="*/ 0 h 288"/>
                <a:gd name="T2" fmla="*/ 4 w 576"/>
                <a:gd name="T3" fmla="*/ 1 h 288"/>
                <a:gd name="T4" fmla="*/ 6 w 576"/>
                <a:gd name="T5" fmla="*/ 5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3" name="Freeform 84"/>
            <p:cNvSpPr>
              <a:spLocks/>
            </p:cNvSpPr>
            <p:nvPr/>
          </p:nvSpPr>
          <p:spPr bwMode="auto">
            <a:xfrm>
              <a:off x="4502" y="2595"/>
              <a:ext cx="32" cy="253"/>
            </a:xfrm>
            <a:custGeom>
              <a:avLst/>
              <a:gdLst>
                <a:gd name="T0" fmla="*/ 0 w 80"/>
                <a:gd name="T1" fmla="*/ 0 h 576"/>
                <a:gd name="T2" fmla="*/ 1 w 80"/>
                <a:gd name="T3" fmla="*/ 5 h 576"/>
                <a:gd name="T4" fmla="*/ 0 w 80"/>
                <a:gd name="T5" fmla="*/ 1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576">
                  <a:moveTo>
                    <a:pt x="0" y="0"/>
                  </a:moveTo>
                  <a:cubicBezTo>
                    <a:pt x="13" y="48"/>
                    <a:pt x="80" y="194"/>
                    <a:pt x="80" y="290"/>
                  </a:cubicBezTo>
                  <a:cubicBezTo>
                    <a:pt x="80" y="386"/>
                    <a:pt x="17" y="517"/>
                    <a:pt x="0" y="57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4" name="Freeform 85"/>
            <p:cNvSpPr>
              <a:spLocks/>
            </p:cNvSpPr>
            <p:nvPr/>
          </p:nvSpPr>
          <p:spPr bwMode="auto">
            <a:xfrm>
              <a:off x="4502" y="2595"/>
              <a:ext cx="230" cy="126"/>
            </a:xfrm>
            <a:custGeom>
              <a:avLst/>
              <a:gdLst>
                <a:gd name="T0" fmla="*/ 0 w 576"/>
                <a:gd name="T1" fmla="*/ 0 h 288"/>
                <a:gd name="T2" fmla="*/ 4 w 576"/>
                <a:gd name="T3" fmla="*/ 1 h 288"/>
                <a:gd name="T4" fmla="*/ 6 w 576"/>
                <a:gd name="T5" fmla="*/ 5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5" name="Freeform 86"/>
            <p:cNvSpPr>
              <a:spLocks/>
            </p:cNvSpPr>
            <p:nvPr/>
          </p:nvSpPr>
          <p:spPr bwMode="auto">
            <a:xfrm>
              <a:off x="4470" y="2595"/>
              <a:ext cx="32" cy="253"/>
            </a:xfrm>
            <a:custGeom>
              <a:avLst/>
              <a:gdLst>
                <a:gd name="T0" fmla="*/ 0 w 80"/>
                <a:gd name="T1" fmla="*/ 0 h 576"/>
                <a:gd name="T2" fmla="*/ 1 w 80"/>
                <a:gd name="T3" fmla="*/ 5 h 576"/>
                <a:gd name="T4" fmla="*/ 0 w 80"/>
                <a:gd name="T5" fmla="*/ 1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576">
                  <a:moveTo>
                    <a:pt x="0" y="0"/>
                  </a:moveTo>
                  <a:cubicBezTo>
                    <a:pt x="13" y="48"/>
                    <a:pt x="80" y="194"/>
                    <a:pt x="80" y="290"/>
                  </a:cubicBezTo>
                  <a:cubicBezTo>
                    <a:pt x="80" y="386"/>
                    <a:pt x="17" y="517"/>
                    <a:pt x="0" y="57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6" name="Freeform 87"/>
            <p:cNvSpPr>
              <a:spLocks/>
            </p:cNvSpPr>
            <p:nvPr/>
          </p:nvSpPr>
          <p:spPr bwMode="auto">
            <a:xfrm>
              <a:off x="4425" y="2638"/>
              <a:ext cx="88" cy="0"/>
            </a:xfrm>
            <a:custGeom>
              <a:avLst/>
              <a:gdLst>
                <a:gd name="T0" fmla="*/ 7 w 165"/>
                <a:gd name="T1" fmla="*/ 1 h 1"/>
                <a:gd name="T2" fmla="*/ 0 w 16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" h="1">
                  <a:moveTo>
                    <a:pt x="165" y="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7" name="Freeform 88"/>
            <p:cNvSpPr>
              <a:spLocks/>
            </p:cNvSpPr>
            <p:nvPr/>
          </p:nvSpPr>
          <p:spPr bwMode="auto">
            <a:xfrm>
              <a:off x="4412" y="2803"/>
              <a:ext cx="101" cy="2"/>
            </a:xfrm>
            <a:custGeom>
              <a:avLst/>
              <a:gdLst>
                <a:gd name="T0" fmla="*/ 101 w 101"/>
                <a:gd name="T1" fmla="*/ 2 h 2"/>
                <a:gd name="T2" fmla="*/ 0 w 10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1" h="2">
                  <a:moveTo>
                    <a:pt x="101" y="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08" name="Text Box 89"/>
            <p:cNvSpPr txBox="1">
              <a:spLocks noChangeArrowheads="1"/>
            </p:cNvSpPr>
            <p:nvPr/>
          </p:nvSpPr>
          <p:spPr bwMode="auto">
            <a:xfrm>
              <a:off x="4337" y="2573"/>
              <a:ext cx="7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609" name="Text Box 90"/>
            <p:cNvSpPr txBox="1">
              <a:spLocks noChangeArrowheads="1"/>
            </p:cNvSpPr>
            <p:nvPr/>
          </p:nvSpPr>
          <p:spPr bwMode="auto">
            <a:xfrm>
              <a:off x="4346" y="2729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7610" name="Text Box 91"/>
            <p:cNvSpPr txBox="1">
              <a:spLocks noChangeArrowheads="1"/>
            </p:cNvSpPr>
            <p:nvPr/>
          </p:nvSpPr>
          <p:spPr bwMode="auto">
            <a:xfrm>
              <a:off x="4837" y="2668"/>
              <a:ext cx="7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  <p:sp>
          <p:nvSpPr>
            <p:cNvPr id="17611" name="Oval 92"/>
            <p:cNvSpPr>
              <a:spLocks noChangeArrowheads="1"/>
            </p:cNvSpPr>
            <p:nvPr/>
          </p:nvSpPr>
          <p:spPr bwMode="auto">
            <a:xfrm>
              <a:off x="4732" y="2704"/>
              <a:ext cx="38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486"/>
          <p:cNvGrpSpPr>
            <a:grpSpLocks/>
          </p:cNvGrpSpPr>
          <p:nvPr/>
        </p:nvGrpSpPr>
        <p:grpSpPr bwMode="auto">
          <a:xfrm>
            <a:off x="6994525" y="4643438"/>
            <a:ext cx="908050" cy="427037"/>
            <a:chOff x="4406" y="2925"/>
            <a:chExt cx="572" cy="269"/>
          </a:xfrm>
        </p:grpSpPr>
        <p:sp>
          <p:nvSpPr>
            <p:cNvPr id="17597" name="Text Box 94"/>
            <p:cNvSpPr txBox="1">
              <a:spLocks noChangeArrowheads="1"/>
            </p:cNvSpPr>
            <p:nvPr/>
          </p:nvSpPr>
          <p:spPr bwMode="auto">
            <a:xfrm>
              <a:off x="4406" y="2925"/>
              <a:ext cx="5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/>
                <a:t>F = x    y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XNOR</a:t>
              </a:r>
            </a:p>
          </p:txBody>
        </p:sp>
        <p:grpSp>
          <p:nvGrpSpPr>
            <p:cNvPr id="10" name="Group 485"/>
            <p:cNvGrpSpPr>
              <a:grpSpLocks/>
            </p:cNvGrpSpPr>
            <p:nvPr/>
          </p:nvGrpSpPr>
          <p:grpSpPr bwMode="auto">
            <a:xfrm>
              <a:off x="4677" y="2968"/>
              <a:ext cx="58" cy="58"/>
              <a:chOff x="4677" y="2968"/>
              <a:chExt cx="58" cy="58"/>
            </a:xfrm>
          </p:grpSpPr>
          <p:sp>
            <p:nvSpPr>
              <p:cNvPr id="17599" name="Oval 96"/>
              <p:cNvSpPr>
                <a:spLocks noChangeArrowheads="1"/>
              </p:cNvSpPr>
              <p:nvPr/>
            </p:nvSpPr>
            <p:spPr bwMode="auto">
              <a:xfrm>
                <a:off x="4677" y="2968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00" name="Oval 97"/>
              <p:cNvSpPr>
                <a:spLocks noChangeArrowheads="1"/>
              </p:cNvSpPr>
              <p:nvPr/>
            </p:nvSpPr>
            <p:spPr bwMode="auto">
              <a:xfrm>
                <a:off x="4689" y="2984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1" name="Group 212"/>
          <p:cNvGrpSpPr>
            <a:grpSpLocks/>
          </p:cNvGrpSpPr>
          <p:nvPr/>
        </p:nvGrpSpPr>
        <p:grpSpPr bwMode="auto">
          <a:xfrm>
            <a:off x="4679950" y="1901825"/>
            <a:ext cx="1150938" cy="434975"/>
            <a:chOff x="3313" y="1368"/>
            <a:chExt cx="725" cy="274"/>
          </a:xfrm>
        </p:grpSpPr>
        <p:sp>
          <p:nvSpPr>
            <p:cNvPr id="17588" name="Text Box 50"/>
            <p:cNvSpPr txBox="1">
              <a:spLocks noChangeArrowheads="1"/>
            </p:cNvSpPr>
            <p:nvPr/>
          </p:nvSpPr>
          <p:spPr bwMode="auto">
            <a:xfrm>
              <a:off x="3936" y="1452"/>
              <a:ext cx="1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F</a:t>
              </a:r>
              <a:endParaRPr lang="en-US" sz="900"/>
            </a:p>
          </p:txBody>
        </p:sp>
        <p:sp>
          <p:nvSpPr>
            <p:cNvPr id="17589" name="Text Box 51"/>
            <p:cNvSpPr txBox="1">
              <a:spLocks noChangeArrowheads="1"/>
            </p:cNvSpPr>
            <p:nvPr/>
          </p:nvSpPr>
          <p:spPr bwMode="auto">
            <a:xfrm>
              <a:off x="3313" y="1491"/>
              <a:ext cx="12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y</a:t>
              </a:r>
              <a:endParaRPr lang="en-US" sz="900"/>
            </a:p>
          </p:txBody>
        </p:sp>
        <p:sp>
          <p:nvSpPr>
            <p:cNvPr id="17590" name="Text Box 52"/>
            <p:cNvSpPr txBox="1">
              <a:spLocks noChangeArrowheads="1"/>
            </p:cNvSpPr>
            <p:nvPr/>
          </p:nvSpPr>
          <p:spPr bwMode="auto">
            <a:xfrm>
              <a:off x="3317" y="1371"/>
              <a:ext cx="1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/>
                <a:t>x</a:t>
              </a:r>
              <a:endParaRPr lang="en-US" sz="900"/>
            </a:p>
          </p:txBody>
        </p:sp>
        <p:sp>
          <p:nvSpPr>
            <p:cNvPr id="17591" name="Freeform 53"/>
            <p:cNvSpPr>
              <a:spLocks/>
            </p:cNvSpPr>
            <p:nvPr/>
          </p:nvSpPr>
          <p:spPr bwMode="auto">
            <a:xfrm>
              <a:off x="3792" y="1506"/>
              <a:ext cx="111" cy="2"/>
            </a:xfrm>
            <a:custGeom>
              <a:avLst/>
              <a:gdLst>
                <a:gd name="T0" fmla="*/ 111 w 111"/>
                <a:gd name="T1" fmla="*/ 2 h 2"/>
                <a:gd name="T2" fmla="*/ 0 w 11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" h="2">
                  <a:moveTo>
                    <a:pt x="111" y="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592" name="Freeform 54"/>
            <p:cNvSpPr>
              <a:spLocks/>
            </p:cNvSpPr>
            <p:nvPr/>
          </p:nvSpPr>
          <p:spPr bwMode="auto">
            <a:xfrm flipV="1">
              <a:off x="3486" y="1505"/>
              <a:ext cx="308" cy="137"/>
            </a:xfrm>
            <a:custGeom>
              <a:avLst/>
              <a:gdLst>
                <a:gd name="T0" fmla="*/ 0 w 576"/>
                <a:gd name="T1" fmla="*/ 0 h 288"/>
                <a:gd name="T2" fmla="*/ 18 w 576"/>
                <a:gd name="T3" fmla="*/ 1 h 288"/>
                <a:gd name="T4" fmla="*/ 25 w 576"/>
                <a:gd name="T5" fmla="*/ 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3" name="Freeform 55"/>
            <p:cNvSpPr>
              <a:spLocks/>
            </p:cNvSpPr>
            <p:nvPr/>
          </p:nvSpPr>
          <p:spPr bwMode="auto">
            <a:xfrm>
              <a:off x="3486" y="1368"/>
              <a:ext cx="308" cy="137"/>
            </a:xfrm>
            <a:custGeom>
              <a:avLst/>
              <a:gdLst>
                <a:gd name="T0" fmla="*/ 0 w 576"/>
                <a:gd name="T1" fmla="*/ 0 h 288"/>
                <a:gd name="T2" fmla="*/ 18 w 576"/>
                <a:gd name="T3" fmla="*/ 1 h 288"/>
                <a:gd name="T4" fmla="*/ 25 w 576"/>
                <a:gd name="T5" fmla="*/ 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288">
                  <a:moveTo>
                    <a:pt x="0" y="0"/>
                  </a:moveTo>
                  <a:cubicBezTo>
                    <a:pt x="68" y="8"/>
                    <a:pt x="314" y="2"/>
                    <a:pt x="410" y="50"/>
                  </a:cubicBezTo>
                  <a:cubicBezTo>
                    <a:pt x="506" y="98"/>
                    <a:pt x="542" y="238"/>
                    <a:pt x="576" y="28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4" name="Freeform 58"/>
            <p:cNvSpPr>
              <a:spLocks/>
            </p:cNvSpPr>
            <p:nvPr/>
          </p:nvSpPr>
          <p:spPr bwMode="auto">
            <a:xfrm>
              <a:off x="3486" y="1368"/>
              <a:ext cx="43" cy="274"/>
            </a:xfrm>
            <a:custGeom>
              <a:avLst/>
              <a:gdLst>
                <a:gd name="T0" fmla="*/ 0 w 80"/>
                <a:gd name="T1" fmla="*/ 0 h 576"/>
                <a:gd name="T2" fmla="*/ 3 w 80"/>
                <a:gd name="T3" fmla="*/ 7 h 576"/>
                <a:gd name="T4" fmla="*/ 0 w 80"/>
                <a:gd name="T5" fmla="*/ 14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576">
                  <a:moveTo>
                    <a:pt x="0" y="0"/>
                  </a:moveTo>
                  <a:cubicBezTo>
                    <a:pt x="13" y="48"/>
                    <a:pt x="80" y="194"/>
                    <a:pt x="80" y="290"/>
                  </a:cubicBezTo>
                  <a:cubicBezTo>
                    <a:pt x="80" y="386"/>
                    <a:pt x="17" y="517"/>
                    <a:pt x="0" y="576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5" name="Freeform 56"/>
            <p:cNvSpPr>
              <a:spLocks/>
            </p:cNvSpPr>
            <p:nvPr/>
          </p:nvSpPr>
          <p:spPr bwMode="auto">
            <a:xfrm>
              <a:off x="3388" y="1439"/>
              <a:ext cx="127" cy="1"/>
            </a:xfrm>
            <a:custGeom>
              <a:avLst/>
              <a:gdLst>
                <a:gd name="T0" fmla="*/ 127 w 127"/>
                <a:gd name="T1" fmla="*/ 0 h 1"/>
                <a:gd name="T2" fmla="*/ 0 w 12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7" h="1">
                  <a:moveTo>
                    <a:pt x="127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596" name="Freeform 57"/>
            <p:cNvSpPr>
              <a:spLocks/>
            </p:cNvSpPr>
            <p:nvPr/>
          </p:nvSpPr>
          <p:spPr bwMode="auto">
            <a:xfrm>
              <a:off x="3393" y="1561"/>
              <a:ext cx="128" cy="1"/>
            </a:xfrm>
            <a:custGeom>
              <a:avLst/>
              <a:gdLst>
                <a:gd name="T0" fmla="*/ 128 w 128"/>
                <a:gd name="T1" fmla="*/ 0 h 1"/>
                <a:gd name="T2" fmla="*/ 0 w 1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1">
                  <a:moveTo>
                    <a:pt x="128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" name="Group 215"/>
          <p:cNvGrpSpPr>
            <a:grpSpLocks/>
          </p:cNvGrpSpPr>
          <p:nvPr/>
        </p:nvGrpSpPr>
        <p:grpSpPr bwMode="auto">
          <a:xfrm>
            <a:off x="3592513" y="1909763"/>
            <a:ext cx="874712" cy="1138237"/>
            <a:chOff x="3805" y="1476"/>
            <a:chExt cx="551" cy="717"/>
          </a:xfrm>
        </p:grpSpPr>
        <p:sp>
          <p:nvSpPr>
            <p:cNvPr id="17566" name="Text Box 216"/>
            <p:cNvSpPr txBox="1">
              <a:spLocks noChangeArrowheads="1"/>
            </p:cNvSpPr>
            <p:nvPr/>
          </p:nvSpPr>
          <p:spPr bwMode="auto">
            <a:xfrm>
              <a:off x="3809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567" name="Text Box 217"/>
            <p:cNvSpPr txBox="1">
              <a:spLocks noChangeArrowheads="1"/>
            </p:cNvSpPr>
            <p:nvPr/>
          </p:nvSpPr>
          <p:spPr bwMode="auto">
            <a:xfrm>
              <a:off x="3809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68" name="Rectangle 218"/>
            <p:cNvSpPr>
              <a:spLocks noChangeArrowheads="1"/>
            </p:cNvSpPr>
            <p:nvPr/>
          </p:nvSpPr>
          <p:spPr bwMode="auto">
            <a:xfrm>
              <a:off x="3814" y="1477"/>
              <a:ext cx="530" cy="71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69" name="Freeform 219"/>
            <p:cNvSpPr>
              <a:spLocks/>
            </p:cNvSpPr>
            <p:nvPr/>
          </p:nvSpPr>
          <p:spPr bwMode="auto">
            <a:xfrm>
              <a:off x="3985" y="1479"/>
              <a:ext cx="2" cy="708"/>
            </a:xfrm>
            <a:custGeom>
              <a:avLst/>
              <a:gdLst>
                <a:gd name="T0" fmla="*/ 2 w 2"/>
                <a:gd name="T1" fmla="*/ 708 h 708"/>
                <a:gd name="T2" fmla="*/ 0 w 2"/>
                <a:gd name="T3" fmla="*/ 0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08">
                  <a:moveTo>
                    <a:pt x="2" y="708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70" name="Freeform 220"/>
            <p:cNvSpPr>
              <a:spLocks/>
            </p:cNvSpPr>
            <p:nvPr/>
          </p:nvSpPr>
          <p:spPr bwMode="auto">
            <a:xfrm>
              <a:off x="3814" y="1619"/>
              <a:ext cx="535" cy="1"/>
            </a:xfrm>
            <a:custGeom>
              <a:avLst/>
              <a:gdLst>
                <a:gd name="T0" fmla="*/ 535 w 535"/>
                <a:gd name="T1" fmla="*/ 0 h 1"/>
                <a:gd name="T2" fmla="*/ 0 w 53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5" h="1">
                  <a:moveTo>
                    <a:pt x="535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71" name="Freeform 221"/>
            <p:cNvSpPr>
              <a:spLocks/>
            </p:cNvSpPr>
            <p:nvPr/>
          </p:nvSpPr>
          <p:spPr bwMode="auto">
            <a:xfrm>
              <a:off x="3814" y="1763"/>
              <a:ext cx="529" cy="1"/>
            </a:xfrm>
            <a:custGeom>
              <a:avLst/>
              <a:gdLst>
                <a:gd name="T0" fmla="*/ 0 w 529"/>
                <a:gd name="T1" fmla="*/ 0 h 1"/>
                <a:gd name="T2" fmla="*/ 529 w 52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9" h="1">
                  <a:moveTo>
                    <a:pt x="0" y="0"/>
                  </a:moveTo>
                  <a:lnTo>
                    <a:pt x="529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72" name="Text Box 222"/>
            <p:cNvSpPr txBox="1">
              <a:spLocks noChangeArrowheads="1"/>
            </p:cNvSpPr>
            <p:nvPr/>
          </p:nvSpPr>
          <p:spPr bwMode="auto">
            <a:xfrm>
              <a:off x="3992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7573" name="Text Box 223"/>
            <p:cNvSpPr txBox="1">
              <a:spLocks noChangeArrowheads="1"/>
            </p:cNvSpPr>
            <p:nvPr/>
          </p:nvSpPr>
          <p:spPr bwMode="auto">
            <a:xfrm>
              <a:off x="3986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74" name="Text Box 224"/>
            <p:cNvSpPr txBox="1">
              <a:spLocks noChangeArrowheads="1"/>
            </p:cNvSpPr>
            <p:nvPr/>
          </p:nvSpPr>
          <p:spPr bwMode="auto">
            <a:xfrm>
              <a:off x="4183" y="148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575" name="Text Box 225"/>
            <p:cNvSpPr txBox="1">
              <a:spLocks noChangeArrowheads="1"/>
            </p:cNvSpPr>
            <p:nvPr/>
          </p:nvSpPr>
          <p:spPr bwMode="auto">
            <a:xfrm>
              <a:off x="4177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76" name="Freeform 226"/>
            <p:cNvSpPr>
              <a:spLocks/>
            </p:cNvSpPr>
            <p:nvPr/>
          </p:nvSpPr>
          <p:spPr bwMode="auto">
            <a:xfrm>
              <a:off x="4168" y="1476"/>
              <a:ext cx="1" cy="717"/>
            </a:xfrm>
            <a:custGeom>
              <a:avLst/>
              <a:gdLst>
                <a:gd name="T0" fmla="*/ 0 w 1"/>
                <a:gd name="T1" fmla="*/ 0 h 717"/>
                <a:gd name="T2" fmla="*/ 0 w 1"/>
                <a:gd name="T3" fmla="*/ 717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0"/>
                  </a:moveTo>
                  <a:lnTo>
                    <a:pt x="0" y="717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77" name="Freeform 227"/>
            <p:cNvSpPr>
              <a:spLocks/>
            </p:cNvSpPr>
            <p:nvPr/>
          </p:nvSpPr>
          <p:spPr bwMode="auto">
            <a:xfrm>
              <a:off x="3817" y="204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78" name="Freeform 228"/>
            <p:cNvSpPr>
              <a:spLocks/>
            </p:cNvSpPr>
            <p:nvPr/>
          </p:nvSpPr>
          <p:spPr bwMode="auto">
            <a:xfrm>
              <a:off x="3818" y="1905"/>
              <a:ext cx="525" cy="1"/>
            </a:xfrm>
            <a:custGeom>
              <a:avLst/>
              <a:gdLst>
                <a:gd name="T0" fmla="*/ 525 w 525"/>
                <a:gd name="T1" fmla="*/ 1 h 1"/>
                <a:gd name="T2" fmla="*/ 0 w 5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5" h="1">
                  <a:moveTo>
                    <a:pt x="525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79" name="Text Box 229"/>
            <p:cNvSpPr txBox="1">
              <a:spLocks noChangeArrowheads="1"/>
            </p:cNvSpPr>
            <p:nvPr/>
          </p:nvSpPr>
          <p:spPr bwMode="auto">
            <a:xfrm>
              <a:off x="3809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80" name="Text Box 230"/>
            <p:cNvSpPr txBox="1">
              <a:spLocks noChangeArrowheads="1"/>
            </p:cNvSpPr>
            <p:nvPr/>
          </p:nvSpPr>
          <p:spPr bwMode="auto">
            <a:xfrm>
              <a:off x="3987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81" name="Text Box 231"/>
            <p:cNvSpPr txBox="1">
              <a:spLocks noChangeArrowheads="1"/>
            </p:cNvSpPr>
            <p:nvPr/>
          </p:nvSpPr>
          <p:spPr bwMode="auto">
            <a:xfrm>
              <a:off x="4178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82" name="Text Box 232"/>
            <p:cNvSpPr txBox="1">
              <a:spLocks noChangeArrowheads="1"/>
            </p:cNvSpPr>
            <p:nvPr/>
          </p:nvSpPr>
          <p:spPr bwMode="auto">
            <a:xfrm>
              <a:off x="3805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83" name="Text Box 233"/>
            <p:cNvSpPr txBox="1">
              <a:spLocks noChangeArrowheads="1"/>
            </p:cNvSpPr>
            <p:nvPr/>
          </p:nvSpPr>
          <p:spPr bwMode="auto">
            <a:xfrm>
              <a:off x="3983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84" name="Text Box 234"/>
            <p:cNvSpPr txBox="1">
              <a:spLocks noChangeArrowheads="1"/>
            </p:cNvSpPr>
            <p:nvPr/>
          </p:nvSpPr>
          <p:spPr bwMode="auto">
            <a:xfrm>
              <a:off x="4174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85" name="Text Box 235"/>
            <p:cNvSpPr txBox="1">
              <a:spLocks noChangeArrowheads="1"/>
            </p:cNvSpPr>
            <p:nvPr/>
          </p:nvSpPr>
          <p:spPr bwMode="auto">
            <a:xfrm>
              <a:off x="3806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86" name="Text Box 236"/>
            <p:cNvSpPr txBox="1">
              <a:spLocks noChangeArrowheads="1"/>
            </p:cNvSpPr>
            <p:nvPr/>
          </p:nvSpPr>
          <p:spPr bwMode="auto">
            <a:xfrm>
              <a:off x="3984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87" name="Text Box 237"/>
            <p:cNvSpPr txBox="1">
              <a:spLocks noChangeArrowheads="1"/>
            </p:cNvSpPr>
            <p:nvPr/>
          </p:nvSpPr>
          <p:spPr bwMode="auto">
            <a:xfrm>
              <a:off x="4175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13" name="Group 261"/>
          <p:cNvGrpSpPr>
            <a:grpSpLocks/>
          </p:cNvGrpSpPr>
          <p:nvPr/>
        </p:nvGrpSpPr>
        <p:grpSpPr bwMode="auto">
          <a:xfrm>
            <a:off x="5800725" y="1909763"/>
            <a:ext cx="874713" cy="1138237"/>
            <a:chOff x="3805" y="1476"/>
            <a:chExt cx="551" cy="717"/>
          </a:xfrm>
        </p:grpSpPr>
        <p:sp>
          <p:nvSpPr>
            <p:cNvPr id="17544" name="Text Box 262"/>
            <p:cNvSpPr txBox="1">
              <a:spLocks noChangeArrowheads="1"/>
            </p:cNvSpPr>
            <p:nvPr/>
          </p:nvSpPr>
          <p:spPr bwMode="auto">
            <a:xfrm>
              <a:off x="3809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545" name="Text Box 263"/>
            <p:cNvSpPr txBox="1">
              <a:spLocks noChangeArrowheads="1"/>
            </p:cNvSpPr>
            <p:nvPr/>
          </p:nvSpPr>
          <p:spPr bwMode="auto">
            <a:xfrm>
              <a:off x="3809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46" name="Rectangle 264"/>
            <p:cNvSpPr>
              <a:spLocks noChangeArrowheads="1"/>
            </p:cNvSpPr>
            <p:nvPr/>
          </p:nvSpPr>
          <p:spPr bwMode="auto">
            <a:xfrm>
              <a:off x="3814" y="1477"/>
              <a:ext cx="530" cy="71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47" name="Freeform 265"/>
            <p:cNvSpPr>
              <a:spLocks/>
            </p:cNvSpPr>
            <p:nvPr/>
          </p:nvSpPr>
          <p:spPr bwMode="auto">
            <a:xfrm>
              <a:off x="3985" y="1479"/>
              <a:ext cx="2" cy="708"/>
            </a:xfrm>
            <a:custGeom>
              <a:avLst/>
              <a:gdLst>
                <a:gd name="T0" fmla="*/ 2 w 2"/>
                <a:gd name="T1" fmla="*/ 708 h 708"/>
                <a:gd name="T2" fmla="*/ 0 w 2"/>
                <a:gd name="T3" fmla="*/ 0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08">
                  <a:moveTo>
                    <a:pt x="2" y="708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48" name="Freeform 266"/>
            <p:cNvSpPr>
              <a:spLocks/>
            </p:cNvSpPr>
            <p:nvPr/>
          </p:nvSpPr>
          <p:spPr bwMode="auto">
            <a:xfrm>
              <a:off x="3814" y="1619"/>
              <a:ext cx="535" cy="1"/>
            </a:xfrm>
            <a:custGeom>
              <a:avLst/>
              <a:gdLst>
                <a:gd name="T0" fmla="*/ 535 w 535"/>
                <a:gd name="T1" fmla="*/ 0 h 1"/>
                <a:gd name="T2" fmla="*/ 0 w 53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5" h="1">
                  <a:moveTo>
                    <a:pt x="535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49" name="Freeform 267"/>
            <p:cNvSpPr>
              <a:spLocks/>
            </p:cNvSpPr>
            <p:nvPr/>
          </p:nvSpPr>
          <p:spPr bwMode="auto">
            <a:xfrm>
              <a:off x="3814" y="1763"/>
              <a:ext cx="529" cy="1"/>
            </a:xfrm>
            <a:custGeom>
              <a:avLst/>
              <a:gdLst>
                <a:gd name="T0" fmla="*/ 0 w 529"/>
                <a:gd name="T1" fmla="*/ 0 h 1"/>
                <a:gd name="T2" fmla="*/ 529 w 52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9" h="1">
                  <a:moveTo>
                    <a:pt x="0" y="0"/>
                  </a:moveTo>
                  <a:lnTo>
                    <a:pt x="529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50" name="Text Box 268"/>
            <p:cNvSpPr txBox="1">
              <a:spLocks noChangeArrowheads="1"/>
            </p:cNvSpPr>
            <p:nvPr/>
          </p:nvSpPr>
          <p:spPr bwMode="auto">
            <a:xfrm>
              <a:off x="3992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7551" name="Text Box 269"/>
            <p:cNvSpPr txBox="1">
              <a:spLocks noChangeArrowheads="1"/>
            </p:cNvSpPr>
            <p:nvPr/>
          </p:nvSpPr>
          <p:spPr bwMode="auto">
            <a:xfrm>
              <a:off x="3986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52" name="Text Box 270"/>
            <p:cNvSpPr txBox="1">
              <a:spLocks noChangeArrowheads="1"/>
            </p:cNvSpPr>
            <p:nvPr/>
          </p:nvSpPr>
          <p:spPr bwMode="auto">
            <a:xfrm>
              <a:off x="4183" y="148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553" name="Text Box 271"/>
            <p:cNvSpPr txBox="1">
              <a:spLocks noChangeArrowheads="1"/>
            </p:cNvSpPr>
            <p:nvPr/>
          </p:nvSpPr>
          <p:spPr bwMode="auto">
            <a:xfrm>
              <a:off x="4177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54" name="Freeform 272"/>
            <p:cNvSpPr>
              <a:spLocks/>
            </p:cNvSpPr>
            <p:nvPr/>
          </p:nvSpPr>
          <p:spPr bwMode="auto">
            <a:xfrm>
              <a:off x="4168" y="1476"/>
              <a:ext cx="1" cy="717"/>
            </a:xfrm>
            <a:custGeom>
              <a:avLst/>
              <a:gdLst>
                <a:gd name="T0" fmla="*/ 0 w 1"/>
                <a:gd name="T1" fmla="*/ 0 h 717"/>
                <a:gd name="T2" fmla="*/ 0 w 1"/>
                <a:gd name="T3" fmla="*/ 717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0"/>
                  </a:moveTo>
                  <a:lnTo>
                    <a:pt x="0" y="717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55" name="Freeform 273"/>
            <p:cNvSpPr>
              <a:spLocks/>
            </p:cNvSpPr>
            <p:nvPr/>
          </p:nvSpPr>
          <p:spPr bwMode="auto">
            <a:xfrm>
              <a:off x="3817" y="204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56" name="Freeform 274"/>
            <p:cNvSpPr>
              <a:spLocks/>
            </p:cNvSpPr>
            <p:nvPr/>
          </p:nvSpPr>
          <p:spPr bwMode="auto">
            <a:xfrm>
              <a:off x="3818" y="1905"/>
              <a:ext cx="525" cy="1"/>
            </a:xfrm>
            <a:custGeom>
              <a:avLst/>
              <a:gdLst>
                <a:gd name="T0" fmla="*/ 525 w 525"/>
                <a:gd name="T1" fmla="*/ 1 h 1"/>
                <a:gd name="T2" fmla="*/ 0 w 5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5" h="1">
                  <a:moveTo>
                    <a:pt x="525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57" name="Text Box 275"/>
            <p:cNvSpPr txBox="1">
              <a:spLocks noChangeArrowheads="1"/>
            </p:cNvSpPr>
            <p:nvPr/>
          </p:nvSpPr>
          <p:spPr bwMode="auto">
            <a:xfrm>
              <a:off x="3809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58" name="Text Box 276"/>
            <p:cNvSpPr txBox="1">
              <a:spLocks noChangeArrowheads="1"/>
            </p:cNvSpPr>
            <p:nvPr/>
          </p:nvSpPr>
          <p:spPr bwMode="auto">
            <a:xfrm>
              <a:off x="3987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59" name="Text Box 277"/>
            <p:cNvSpPr txBox="1">
              <a:spLocks noChangeArrowheads="1"/>
            </p:cNvSpPr>
            <p:nvPr/>
          </p:nvSpPr>
          <p:spPr bwMode="auto">
            <a:xfrm>
              <a:off x="4178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60" name="Text Box 278"/>
            <p:cNvSpPr txBox="1">
              <a:spLocks noChangeArrowheads="1"/>
            </p:cNvSpPr>
            <p:nvPr/>
          </p:nvSpPr>
          <p:spPr bwMode="auto">
            <a:xfrm>
              <a:off x="3805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61" name="Text Box 279"/>
            <p:cNvSpPr txBox="1">
              <a:spLocks noChangeArrowheads="1"/>
            </p:cNvSpPr>
            <p:nvPr/>
          </p:nvSpPr>
          <p:spPr bwMode="auto">
            <a:xfrm>
              <a:off x="3983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62" name="Text Box 280"/>
            <p:cNvSpPr txBox="1">
              <a:spLocks noChangeArrowheads="1"/>
            </p:cNvSpPr>
            <p:nvPr/>
          </p:nvSpPr>
          <p:spPr bwMode="auto">
            <a:xfrm>
              <a:off x="4174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63" name="Text Box 281"/>
            <p:cNvSpPr txBox="1">
              <a:spLocks noChangeArrowheads="1"/>
            </p:cNvSpPr>
            <p:nvPr/>
          </p:nvSpPr>
          <p:spPr bwMode="auto">
            <a:xfrm>
              <a:off x="3806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64" name="Text Box 282"/>
            <p:cNvSpPr txBox="1">
              <a:spLocks noChangeArrowheads="1"/>
            </p:cNvSpPr>
            <p:nvPr/>
          </p:nvSpPr>
          <p:spPr bwMode="auto">
            <a:xfrm>
              <a:off x="3984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65" name="Text Box 283"/>
            <p:cNvSpPr txBox="1">
              <a:spLocks noChangeArrowheads="1"/>
            </p:cNvSpPr>
            <p:nvPr/>
          </p:nvSpPr>
          <p:spPr bwMode="auto">
            <a:xfrm>
              <a:off x="4175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14" name="Group 307"/>
          <p:cNvGrpSpPr>
            <a:grpSpLocks/>
          </p:cNvGrpSpPr>
          <p:nvPr/>
        </p:nvGrpSpPr>
        <p:grpSpPr bwMode="auto">
          <a:xfrm>
            <a:off x="7950200" y="1909763"/>
            <a:ext cx="874713" cy="1138237"/>
            <a:chOff x="3805" y="1476"/>
            <a:chExt cx="551" cy="717"/>
          </a:xfrm>
        </p:grpSpPr>
        <p:sp>
          <p:nvSpPr>
            <p:cNvPr id="17522" name="Text Box 308"/>
            <p:cNvSpPr txBox="1">
              <a:spLocks noChangeArrowheads="1"/>
            </p:cNvSpPr>
            <p:nvPr/>
          </p:nvSpPr>
          <p:spPr bwMode="auto">
            <a:xfrm>
              <a:off x="3809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523" name="Text Box 309"/>
            <p:cNvSpPr txBox="1">
              <a:spLocks noChangeArrowheads="1"/>
            </p:cNvSpPr>
            <p:nvPr/>
          </p:nvSpPr>
          <p:spPr bwMode="auto">
            <a:xfrm>
              <a:off x="3809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24" name="Rectangle 310"/>
            <p:cNvSpPr>
              <a:spLocks noChangeArrowheads="1"/>
            </p:cNvSpPr>
            <p:nvPr/>
          </p:nvSpPr>
          <p:spPr bwMode="auto">
            <a:xfrm>
              <a:off x="3814" y="1477"/>
              <a:ext cx="530" cy="71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25" name="Freeform 311"/>
            <p:cNvSpPr>
              <a:spLocks/>
            </p:cNvSpPr>
            <p:nvPr/>
          </p:nvSpPr>
          <p:spPr bwMode="auto">
            <a:xfrm>
              <a:off x="3985" y="1479"/>
              <a:ext cx="2" cy="708"/>
            </a:xfrm>
            <a:custGeom>
              <a:avLst/>
              <a:gdLst>
                <a:gd name="T0" fmla="*/ 2 w 2"/>
                <a:gd name="T1" fmla="*/ 708 h 708"/>
                <a:gd name="T2" fmla="*/ 0 w 2"/>
                <a:gd name="T3" fmla="*/ 0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08">
                  <a:moveTo>
                    <a:pt x="2" y="708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26" name="Freeform 312"/>
            <p:cNvSpPr>
              <a:spLocks/>
            </p:cNvSpPr>
            <p:nvPr/>
          </p:nvSpPr>
          <p:spPr bwMode="auto">
            <a:xfrm>
              <a:off x="3814" y="1619"/>
              <a:ext cx="535" cy="1"/>
            </a:xfrm>
            <a:custGeom>
              <a:avLst/>
              <a:gdLst>
                <a:gd name="T0" fmla="*/ 535 w 535"/>
                <a:gd name="T1" fmla="*/ 0 h 1"/>
                <a:gd name="T2" fmla="*/ 0 w 53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5" h="1">
                  <a:moveTo>
                    <a:pt x="535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27" name="Freeform 313"/>
            <p:cNvSpPr>
              <a:spLocks/>
            </p:cNvSpPr>
            <p:nvPr/>
          </p:nvSpPr>
          <p:spPr bwMode="auto">
            <a:xfrm>
              <a:off x="3814" y="1763"/>
              <a:ext cx="529" cy="1"/>
            </a:xfrm>
            <a:custGeom>
              <a:avLst/>
              <a:gdLst>
                <a:gd name="T0" fmla="*/ 0 w 529"/>
                <a:gd name="T1" fmla="*/ 0 h 1"/>
                <a:gd name="T2" fmla="*/ 529 w 52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9" h="1">
                  <a:moveTo>
                    <a:pt x="0" y="0"/>
                  </a:moveTo>
                  <a:lnTo>
                    <a:pt x="529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28" name="Text Box 314"/>
            <p:cNvSpPr txBox="1">
              <a:spLocks noChangeArrowheads="1"/>
            </p:cNvSpPr>
            <p:nvPr/>
          </p:nvSpPr>
          <p:spPr bwMode="auto">
            <a:xfrm>
              <a:off x="3992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7529" name="Text Box 315"/>
            <p:cNvSpPr txBox="1">
              <a:spLocks noChangeArrowheads="1"/>
            </p:cNvSpPr>
            <p:nvPr/>
          </p:nvSpPr>
          <p:spPr bwMode="auto">
            <a:xfrm>
              <a:off x="3986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30" name="Text Box 316"/>
            <p:cNvSpPr txBox="1">
              <a:spLocks noChangeArrowheads="1"/>
            </p:cNvSpPr>
            <p:nvPr/>
          </p:nvSpPr>
          <p:spPr bwMode="auto">
            <a:xfrm>
              <a:off x="4183" y="148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531" name="Text Box 317"/>
            <p:cNvSpPr txBox="1">
              <a:spLocks noChangeArrowheads="1"/>
            </p:cNvSpPr>
            <p:nvPr/>
          </p:nvSpPr>
          <p:spPr bwMode="auto">
            <a:xfrm>
              <a:off x="4177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32" name="Freeform 318"/>
            <p:cNvSpPr>
              <a:spLocks/>
            </p:cNvSpPr>
            <p:nvPr/>
          </p:nvSpPr>
          <p:spPr bwMode="auto">
            <a:xfrm>
              <a:off x="4168" y="1476"/>
              <a:ext cx="1" cy="717"/>
            </a:xfrm>
            <a:custGeom>
              <a:avLst/>
              <a:gdLst>
                <a:gd name="T0" fmla="*/ 0 w 1"/>
                <a:gd name="T1" fmla="*/ 0 h 717"/>
                <a:gd name="T2" fmla="*/ 0 w 1"/>
                <a:gd name="T3" fmla="*/ 717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0"/>
                  </a:moveTo>
                  <a:lnTo>
                    <a:pt x="0" y="717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33" name="Freeform 319"/>
            <p:cNvSpPr>
              <a:spLocks/>
            </p:cNvSpPr>
            <p:nvPr/>
          </p:nvSpPr>
          <p:spPr bwMode="auto">
            <a:xfrm>
              <a:off x="3817" y="204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34" name="Freeform 320"/>
            <p:cNvSpPr>
              <a:spLocks/>
            </p:cNvSpPr>
            <p:nvPr/>
          </p:nvSpPr>
          <p:spPr bwMode="auto">
            <a:xfrm>
              <a:off x="3818" y="1905"/>
              <a:ext cx="525" cy="1"/>
            </a:xfrm>
            <a:custGeom>
              <a:avLst/>
              <a:gdLst>
                <a:gd name="T0" fmla="*/ 525 w 525"/>
                <a:gd name="T1" fmla="*/ 1 h 1"/>
                <a:gd name="T2" fmla="*/ 0 w 5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5" h="1">
                  <a:moveTo>
                    <a:pt x="525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35" name="Text Box 321"/>
            <p:cNvSpPr txBox="1">
              <a:spLocks noChangeArrowheads="1"/>
            </p:cNvSpPr>
            <p:nvPr/>
          </p:nvSpPr>
          <p:spPr bwMode="auto">
            <a:xfrm>
              <a:off x="3809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36" name="Text Box 322"/>
            <p:cNvSpPr txBox="1">
              <a:spLocks noChangeArrowheads="1"/>
            </p:cNvSpPr>
            <p:nvPr/>
          </p:nvSpPr>
          <p:spPr bwMode="auto">
            <a:xfrm>
              <a:off x="3987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37" name="Text Box 323"/>
            <p:cNvSpPr txBox="1">
              <a:spLocks noChangeArrowheads="1"/>
            </p:cNvSpPr>
            <p:nvPr/>
          </p:nvSpPr>
          <p:spPr bwMode="auto">
            <a:xfrm>
              <a:off x="4178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38" name="Text Box 324"/>
            <p:cNvSpPr txBox="1">
              <a:spLocks noChangeArrowheads="1"/>
            </p:cNvSpPr>
            <p:nvPr/>
          </p:nvSpPr>
          <p:spPr bwMode="auto">
            <a:xfrm>
              <a:off x="3805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39" name="Text Box 325"/>
            <p:cNvSpPr txBox="1">
              <a:spLocks noChangeArrowheads="1"/>
            </p:cNvSpPr>
            <p:nvPr/>
          </p:nvSpPr>
          <p:spPr bwMode="auto">
            <a:xfrm>
              <a:off x="3983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40" name="Text Box 326"/>
            <p:cNvSpPr txBox="1">
              <a:spLocks noChangeArrowheads="1"/>
            </p:cNvSpPr>
            <p:nvPr/>
          </p:nvSpPr>
          <p:spPr bwMode="auto">
            <a:xfrm>
              <a:off x="4174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41" name="Text Box 327"/>
            <p:cNvSpPr txBox="1">
              <a:spLocks noChangeArrowheads="1"/>
            </p:cNvSpPr>
            <p:nvPr/>
          </p:nvSpPr>
          <p:spPr bwMode="auto">
            <a:xfrm>
              <a:off x="3806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42" name="Text Box 328"/>
            <p:cNvSpPr txBox="1">
              <a:spLocks noChangeArrowheads="1"/>
            </p:cNvSpPr>
            <p:nvPr/>
          </p:nvSpPr>
          <p:spPr bwMode="auto">
            <a:xfrm>
              <a:off x="3984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43" name="Text Box 329"/>
            <p:cNvSpPr txBox="1">
              <a:spLocks noChangeArrowheads="1"/>
            </p:cNvSpPr>
            <p:nvPr/>
          </p:nvSpPr>
          <p:spPr bwMode="auto">
            <a:xfrm>
              <a:off x="4175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15" name="Group 353"/>
          <p:cNvGrpSpPr>
            <a:grpSpLocks/>
          </p:cNvGrpSpPr>
          <p:nvPr/>
        </p:nvGrpSpPr>
        <p:grpSpPr bwMode="auto">
          <a:xfrm>
            <a:off x="7950200" y="3924300"/>
            <a:ext cx="874713" cy="1138238"/>
            <a:chOff x="3805" y="1476"/>
            <a:chExt cx="551" cy="717"/>
          </a:xfrm>
        </p:grpSpPr>
        <p:sp>
          <p:nvSpPr>
            <p:cNvPr id="17500" name="Text Box 354"/>
            <p:cNvSpPr txBox="1">
              <a:spLocks noChangeArrowheads="1"/>
            </p:cNvSpPr>
            <p:nvPr/>
          </p:nvSpPr>
          <p:spPr bwMode="auto">
            <a:xfrm>
              <a:off x="3809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501" name="Text Box 355"/>
            <p:cNvSpPr txBox="1">
              <a:spLocks noChangeArrowheads="1"/>
            </p:cNvSpPr>
            <p:nvPr/>
          </p:nvSpPr>
          <p:spPr bwMode="auto">
            <a:xfrm>
              <a:off x="3809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02" name="Rectangle 356"/>
            <p:cNvSpPr>
              <a:spLocks noChangeArrowheads="1"/>
            </p:cNvSpPr>
            <p:nvPr/>
          </p:nvSpPr>
          <p:spPr bwMode="auto">
            <a:xfrm>
              <a:off x="3814" y="1477"/>
              <a:ext cx="530" cy="71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03" name="Freeform 357"/>
            <p:cNvSpPr>
              <a:spLocks/>
            </p:cNvSpPr>
            <p:nvPr/>
          </p:nvSpPr>
          <p:spPr bwMode="auto">
            <a:xfrm>
              <a:off x="3985" y="1479"/>
              <a:ext cx="2" cy="708"/>
            </a:xfrm>
            <a:custGeom>
              <a:avLst/>
              <a:gdLst>
                <a:gd name="T0" fmla="*/ 2 w 2"/>
                <a:gd name="T1" fmla="*/ 708 h 708"/>
                <a:gd name="T2" fmla="*/ 0 w 2"/>
                <a:gd name="T3" fmla="*/ 0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08">
                  <a:moveTo>
                    <a:pt x="2" y="708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04" name="Freeform 358"/>
            <p:cNvSpPr>
              <a:spLocks/>
            </p:cNvSpPr>
            <p:nvPr/>
          </p:nvSpPr>
          <p:spPr bwMode="auto">
            <a:xfrm>
              <a:off x="3814" y="1619"/>
              <a:ext cx="535" cy="1"/>
            </a:xfrm>
            <a:custGeom>
              <a:avLst/>
              <a:gdLst>
                <a:gd name="T0" fmla="*/ 535 w 535"/>
                <a:gd name="T1" fmla="*/ 0 h 1"/>
                <a:gd name="T2" fmla="*/ 0 w 53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5" h="1">
                  <a:moveTo>
                    <a:pt x="535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05" name="Freeform 359"/>
            <p:cNvSpPr>
              <a:spLocks/>
            </p:cNvSpPr>
            <p:nvPr/>
          </p:nvSpPr>
          <p:spPr bwMode="auto">
            <a:xfrm>
              <a:off x="3814" y="1763"/>
              <a:ext cx="529" cy="1"/>
            </a:xfrm>
            <a:custGeom>
              <a:avLst/>
              <a:gdLst>
                <a:gd name="T0" fmla="*/ 0 w 529"/>
                <a:gd name="T1" fmla="*/ 0 h 1"/>
                <a:gd name="T2" fmla="*/ 529 w 52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9" h="1">
                  <a:moveTo>
                    <a:pt x="0" y="0"/>
                  </a:moveTo>
                  <a:lnTo>
                    <a:pt x="529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06" name="Text Box 360"/>
            <p:cNvSpPr txBox="1">
              <a:spLocks noChangeArrowheads="1"/>
            </p:cNvSpPr>
            <p:nvPr/>
          </p:nvSpPr>
          <p:spPr bwMode="auto">
            <a:xfrm>
              <a:off x="3992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7507" name="Text Box 361"/>
            <p:cNvSpPr txBox="1">
              <a:spLocks noChangeArrowheads="1"/>
            </p:cNvSpPr>
            <p:nvPr/>
          </p:nvSpPr>
          <p:spPr bwMode="auto">
            <a:xfrm>
              <a:off x="3986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08" name="Text Box 362"/>
            <p:cNvSpPr txBox="1">
              <a:spLocks noChangeArrowheads="1"/>
            </p:cNvSpPr>
            <p:nvPr/>
          </p:nvSpPr>
          <p:spPr bwMode="auto">
            <a:xfrm>
              <a:off x="4183" y="148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509" name="Text Box 363"/>
            <p:cNvSpPr txBox="1">
              <a:spLocks noChangeArrowheads="1"/>
            </p:cNvSpPr>
            <p:nvPr/>
          </p:nvSpPr>
          <p:spPr bwMode="auto">
            <a:xfrm>
              <a:off x="4177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10" name="Freeform 364"/>
            <p:cNvSpPr>
              <a:spLocks/>
            </p:cNvSpPr>
            <p:nvPr/>
          </p:nvSpPr>
          <p:spPr bwMode="auto">
            <a:xfrm>
              <a:off x="4168" y="1476"/>
              <a:ext cx="1" cy="717"/>
            </a:xfrm>
            <a:custGeom>
              <a:avLst/>
              <a:gdLst>
                <a:gd name="T0" fmla="*/ 0 w 1"/>
                <a:gd name="T1" fmla="*/ 0 h 717"/>
                <a:gd name="T2" fmla="*/ 0 w 1"/>
                <a:gd name="T3" fmla="*/ 717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0"/>
                  </a:moveTo>
                  <a:lnTo>
                    <a:pt x="0" y="717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11" name="Freeform 365"/>
            <p:cNvSpPr>
              <a:spLocks/>
            </p:cNvSpPr>
            <p:nvPr/>
          </p:nvSpPr>
          <p:spPr bwMode="auto">
            <a:xfrm>
              <a:off x="3817" y="204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12" name="Freeform 366"/>
            <p:cNvSpPr>
              <a:spLocks/>
            </p:cNvSpPr>
            <p:nvPr/>
          </p:nvSpPr>
          <p:spPr bwMode="auto">
            <a:xfrm>
              <a:off x="3818" y="1905"/>
              <a:ext cx="525" cy="1"/>
            </a:xfrm>
            <a:custGeom>
              <a:avLst/>
              <a:gdLst>
                <a:gd name="T0" fmla="*/ 525 w 525"/>
                <a:gd name="T1" fmla="*/ 1 h 1"/>
                <a:gd name="T2" fmla="*/ 0 w 5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5" h="1">
                  <a:moveTo>
                    <a:pt x="525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513" name="Text Box 367"/>
            <p:cNvSpPr txBox="1">
              <a:spLocks noChangeArrowheads="1"/>
            </p:cNvSpPr>
            <p:nvPr/>
          </p:nvSpPr>
          <p:spPr bwMode="auto">
            <a:xfrm>
              <a:off x="3809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14" name="Text Box 368"/>
            <p:cNvSpPr txBox="1">
              <a:spLocks noChangeArrowheads="1"/>
            </p:cNvSpPr>
            <p:nvPr/>
          </p:nvSpPr>
          <p:spPr bwMode="auto">
            <a:xfrm>
              <a:off x="3987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15" name="Text Box 369"/>
            <p:cNvSpPr txBox="1">
              <a:spLocks noChangeArrowheads="1"/>
            </p:cNvSpPr>
            <p:nvPr/>
          </p:nvSpPr>
          <p:spPr bwMode="auto">
            <a:xfrm>
              <a:off x="4178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16" name="Text Box 370"/>
            <p:cNvSpPr txBox="1">
              <a:spLocks noChangeArrowheads="1"/>
            </p:cNvSpPr>
            <p:nvPr/>
          </p:nvSpPr>
          <p:spPr bwMode="auto">
            <a:xfrm>
              <a:off x="3805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17" name="Text Box 371"/>
            <p:cNvSpPr txBox="1">
              <a:spLocks noChangeArrowheads="1"/>
            </p:cNvSpPr>
            <p:nvPr/>
          </p:nvSpPr>
          <p:spPr bwMode="auto">
            <a:xfrm>
              <a:off x="3983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18" name="Text Box 372"/>
            <p:cNvSpPr txBox="1">
              <a:spLocks noChangeArrowheads="1"/>
            </p:cNvSpPr>
            <p:nvPr/>
          </p:nvSpPr>
          <p:spPr bwMode="auto">
            <a:xfrm>
              <a:off x="4174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519" name="Text Box 373"/>
            <p:cNvSpPr txBox="1">
              <a:spLocks noChangeArrowheads="1"/>
            </p:cNvSpPr>
            <p:nvPr/>
          </p:nvSpPr>
          <p:spPr bwMode="auto">
            <a:xfrm>
              <a:off x="3806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20" name="Text Box 374"/>
            <p:cNvSpPr txBox="1">
              <a:spLocks noChangeArrowheads="1"/>
            </p:cNvSpPr>
            <p:nvPr/>
          </p:nvSpPr>
          <p:spPr bwMode="auto">
            <a:xfrm>
              <a:off x="3984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521" name="Text Box 375"/>
            <p:cNvSpPr txBox="1">
              <a:spLocks noChangeArrowheads="1"/>
            </p:cNvSpPr>
            <p:nvPr/>
          </p:nvSpPr>
          <p:spPr bwMode="auto">
            <a:xfrm>
              <a:off x="4175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16" name="Group 399"/>
          <p:cNvGrpSpPr>
            <a:grpSpLocks/>
          </p:cNvGrpSpPr>
          <p:nvPr/>
        </p:nvGrpSpPr>
        <p:grpSpPr bwMode="auto">
          <a:xfrm>
            <a:off x="3592513" y="3924300"/>
            <a:ext cx="874712" cy="1138238"/>
            <a:chOff x="3805" y="1476"/>
            <a:chExt cx="551" cy="717"/>
          </a:xfrm>
        </p:grpSpPr>
        <p:sp>
          <p:nvSpPr>
            <p:cNvPr id="17478" name="Text Box 400"/>
            <p:cNvSpPr txBox="1">
              <a:spLocks noChangeArrowheads="1"/>
            </p:cNvSpPr>
            <p:nvPr/>
          </p:nvSpPr>
          <p:spPr bwMode="auto">
            <a:xfrm>
              <a:off x="3809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479" name="Text Box 401"/>
            <p:cNvSpPr txBox="1">
              <a:spLocks noChangeArrowheads="1"/>
            </p:cNvSpPr>
            <p:nvPr/>
          </p:nvSpPr>
          <p:spPr bwMode="auto">
            <a:xfrm>
              <a:off x="3809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80" name="Rectangle 402"/>
            <p:cNvSpPr>
              <a:spLocks noChangeArrowheads="1"/>
            </p:cNvSpPr>
            <p:nvPr/>
          </p:nvSpPr>
          <p:spPr bwMode="auto">
            <a:xfrm>
              <a:off x="3814" y="1477"/>
              <a:ext cx="530" cy="71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81" name="Freeform 403"/>
            <p:cNvSpPr>
              <a:spLocks/>
            </p:cNvSpPr>
            <p:nvPr/>
          </p:nvSpPr>
          <p:spPr bwMode="auto">
            <a:xfrm>
              <a:off x="3985" y="1479"/>
              <a:ext cx="2" cy="708"/>
            </a:xfrm>
            <a:custGeom>
              <a:avLst/>
              <a:gdLst>
                <a:gd name="T0" fmla="*/ 2 w 2"/>
                <a:gd name="T1" fmla="*/ 708 h 708"/>
                <a:gd name="T2" fmla="*/ 0 w 2"/>
                <a:gd name="T3" fmla="*/ 0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08">
                  <a:moveTo>
                    <a:pt x="2" y="708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82" name="Freeform 404"/>
            <p:cNvSpPr>
              <a:spLocks/>
            </p:cNvSpPr>
            <p:nvPr/>
          </p:nvSpPr>
          <p:spPr bwMode="auto">
            <a:xfrm>
              <a:off x="3814" y="1619"/>
              <a:ext cx="535" cy="1"/>
            </a:xfrm>
            <a:custGeom>
              <a:avLst/>
              <a:gdLst>
                <a:gd name="T0" fmla="*/ 535 w 535"/>
                <a:gd name="T1" fmla="*/ 0 h 1"/>
                <a:gd name="T2" fmla="*/ 0 w 53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5" h="1">
                  <a:moveTo>
                    <a:pt x="535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83" name="Freeform 405"/>
            <p:cNvSpPr>
              <a:spLocks/>
            </p:cNvSpPr>
            <p:nvPr/>
          </p:nvSpPr>
          <p:spPr bwMode="auto">
            <a:xfrm>
              <a:off x="3814" y="1763"/>
              <a:ext cx="529" cy="1"/>
            </a:xfrm>
            <a:custGeom>
              <a:avLst/>
              <a:gdLst>
                <a:gd name="T0" fmla="*/ 0 w 529"/>
                <a:gd name="T1" fmla="*/ 0 h 1"/>
                <a:gd name="T2" fmla="*/ 529 w 52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9" h="1">
                  <a:moveTo>
                    <a:pt x="0" y="0"/>
                  </a:moveTo>
                  <a:lnTo>
                    <a:pt x="529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84" name="Text Box 406"/>
            <p:cNvSpPr txBox="1">
              <a:spLocks noChangeArrowheads="1"/>
            </p:cNvSpPr>
            <p:nvPr/>
          </p:nvSpPr>
          <p:spPr bwMode="auto">
            <a:xfrm>
              <a:off x="3992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7485" name="Text Box 407"/>
            <p:cNvSpPr txBox="1">
              <a:spLocks noChangeArrowheads="1"/>
            </p:cNvSpPr>
            <p:nvPr/>
          </p:nvSpPr>
          <p:spPr bwMode="auto">
            <a:xfrm>
              <a:off x="3986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86" name="Text Box 408"/>
            <p:cNvSpPr txBox="1">
              <a:spLocks noChangeArrowheads="1"/>
            </p:cNvSpPr>
            <p:nvPr/>
          </p:nvSpPr>
          <p:spPr bwMode="auto">
            <a:xfrm>
              <a:off x="4183" y="148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487" name="Text Box 409"/>
            <p:cNvSpPr txBox="1">
              <a:spLocks noChangeArrowheads="1"/>
            </p:cNvSpPr>
            <p:nvPr/>
          </p:nvSpPr>
          <p:spPr bwMode="auto">
            <a:xfrm>
              <a:off x="4177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88" name="Freeform 410"/>
            <p:cNvSpPr>
              <a:spLocks/>
            </p:cNvSpPr>
            <p:nvPr/>
          </p:nvSpPr>
          <p:spPr bwMode="auto">
            <a:xfrm>
              <a:off x="4168" y="1476"/>
              <a:ext cx="1" cy="717"/>
            </a:xfrm>
            <a:custGeom>
              <a:avLst/>
              <a:gdLst>
                <a:gd name="T0" fmla="*/ 0 w 1"/>
                <a:gd name="T1" fmla="*/ 0 h 717"/>
                <a:gd name="T2" fmla="*/ 0 w 1"/>
                <a:gd name="T3" fmla="*/ 717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0"/>
                  </a:moveTo>
                  <a:lnTo>
                    <a:pt x="0" y="717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89" name="Freeform 411"/>
            <p:cNvSpPr>
              <a:spLocks/>
            </p:cNvSpPr>
            <p:nvPr/>
          </p:nvSpPr>
          <p:spPr bwMode="auto">
            <a:xfrm>
              <a:off x="3817" y="204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90" name="Freeform 412"/>
            <p:cNvSpPr>
              <a:spLocks/>
            </p:cNvSpPr>
            <p:nvPr/>
          </p:nvSpPr>
          <p:spPr bwMode="auto">
            <a:xfrm>
              <a:off x="3818" y="1905"/>
              <a:ext cx="525" cy="1"/>
            </a:xfrm>
            <a:custGeom>
              <a:avLst/>
              <a:gdLst>
                <a:gd name="T0" fmla="*/ 525 w 525"/>
                <a:gd name="T1" fmla="*/ 1 h 1"/>
                <a:gd name="T2" fmla="*/ 0 w 5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5" h="1">
                  <a:moveTo>
                    <a:pt x="525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91" name="Text Box 413"/>
            <p:cNvSpPr txBox="1">
              <a:spLocks noChangeArrowheads="1"/>
            </p:cNvSpPr>
            <p:nvPr/>
          </p:nvSpPr>
          <p:spPr bwMode="auto">
            <a:xfrm>
              <a:off x="3809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92" name="Text Box 414"/>
            <p:cNvSpPr txBox="1">
              <a:spLocks noChangeArrowheads="1"/>
            </p:cNvSpPr>
            <p:nvPr/>
          </p:nvSpPr>
          <p:spPr bwMode="auto">
            <a:xfrm>
              <a:off x="3987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93" name="Text Box 415"/>
            <p:cNvSpPr txBox="1">
              <a:spLocks noChangeArrowheads="1"/>
            </p:cNvSpPr>
            <p:nvPr/>
          </p:nvSpPr>
          <p:spPr bwMode="auto">
            <a:xfrm>
              <a:off x="4178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94" name="Text Box 416"/>
            <p:cNvSpPr txBox="1">
              <a:spLocks noChangeArrowheads="1"/>
            </p:cNvSpPr>
            <p:nvPr/>
          </p:nvSpPr>
          <p:spPr bwMode="auto">
            <a:xfrm>
              <a:off x="3805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95" name="Text Box 417"/>
            <p:cNvSpPr txBox="1">
              <a:spLocks noChangeArrowheads="1"/>
            </p:cNvSpPr>
            <p:nvPr/>
          </p:nvSpPr>
          <p:spPr bwMode="auto">
            <a:xfrm>
              <a:off x="3983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96" name="Text Box 418"/>
            <p:cNvSpPr txBox="1">
              <a:spLocks noChangeArrowheads="1"/>
            </p:cNvSpPr>
            <p:nvPr/>
          </p:nvSpPr>
          <p:spPr bwMode="auto">
            <a:xfrm>
              <a:off x="4174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97" name="Text Box 419"/>
            <p:cNvSpPr txBox="1">
              <a:spLocks noChangeArrowheads="1"/>
            </p:cNvSpPr>
            <p:nvPr/>
          </p:nvSpPr>
          <p:spPr bwMode="auto">
            <a:xfrm>
              <a:off x="3806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98" name="Text Box 420"/>
            <p:cNvSpPr txBox="1">
              <a:spLocks noChangeArrowheads="1"/>
            </p:cNvSpPr>
            <p:nvPr/>
          </p:nvSpPr>
          <p:spPr bwMode="auto">
            <a:xfrm>
              <a:off x="3984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99" name="Text Box 421"/>
            <p:cNvSpPr txBox="1">
              <a:spLocks noChangeArrowheads="1"/>
            </p:cNvSpPr>
            <p:nvPr/>
          </p:nvSpPr>
          <p:spPr bwMode="auto">
            <a:xfrm>
              <a:off x="4175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17" name="Group 422"/>
          <p:cNvGrpSpPr>
            <a:grpSpLocks/>
          </p:cNvGrpSpPr>
          <p:nvPr/>
        </p:nvGrpSpPr>
        <p:grpSpPr bwMode="auto">
          <a:xfrm>
            <a:off x="5800725" y="3924300"/>
            <a:ext cx="874713" cy="1138238"/>
            <a:chOff x="3805" y="1476"/>
            <a:chExt cx="551" cy="717"/>
          </a:xfrm>
        </p:grpSpPr>
        <p:sp>
          <p:nvSpPr>
            <p:cNvPr id="17456" name="Text Box 423"/>
            <p:cNvSpPr txBox="1">
              <a:spLocks noChangeArrowheads="1"/>
            </p:cNvSpPr>
            <p:nvPr/>
          </p:nvSpPr>
          <p:spPr bwMode="auto">
            <a:xfrm>
              <a:off x="3809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457" name="Text Box 424"/>
            <p:cNvSpPr txBox="1">
              <a:spLocks noChangeArrowheads="1"/>
            </p:cNvSpPr>
            <p:nvPr/>
          </p:nvSpPr>
          <p:spPr bwMode="auto">
            <a:xfrm>
              <a:off x="3809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58" name="Rectangle 425"/>
            <p:cNvSpPr>
              <a:spLocks noChangeArrowheads="1"/>
            </p:cNvSpPr>
            <p:nvPr/>
          </p:nvSpPr>
          <p:spPr bwMode="auto">
            <a:xfrm>
              <a:off x="3814" y="1477"/>
              <a:ext cx="530" cy="71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59" name="Freeform 426"/>
            <p:cNvSpPr>
              <a:spLocks/>
            </p:cNvSpPr>
            <p:nvPr/>
          </p:nvSpPr>
          <p:spPr bwMode="auto">
            <a:xfrm>
              <a:off x="3985" y="1479"/>
              <a:ext cx="2" cy="708"/>
            </a:xfrm>
            <a:custGeom>
              <a:avLst/>
              <a:gdLst>
                <a:gd name="T0" fmla="*/ 2 w 2"/>
                <a:gd name="T1" fmla="*/ 708 h 708"/>
                <a:gd name="T2" fmla="*/ 0 w 2"/>
                <a:gd name="T3" fmla="*/ 0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08">
                  <a:moveTo>
                    <a:pt x="2" y="708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60" name="Freeform 427"/>
            <p:cNvSpPr>
              <a:spLocks/>
            </p:cNvSpPr>
            <p:nvPr/>
          </p:nvSpPr>
          <p:spPr bwMode="auto">
            <a:xfrm>
              <a:off x="3814" y="1619"/>
              <a:ext cx="535" cy="1"/>
            </a:xfrm>
            <a:custGeom>
              <a:avLst/>
              <a:gdLst>
                <a:gd name="T0" fmla="*/ 535 w 535"/>
                <a:gd name="T1" fmla="*/ 0 h 1"/>
                <a:gd name="T2" fmla="*/ 0 w 53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5" h="1">
                  <a:moveTo>
                    <a:pt x="535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61" name="Freeform 428"/>
            <p:cNvSpPr>
              <a:spLocks/>
            </p:cNvSpPr>
            <p:nvPr/>
          </p:nvSpPr>
          <p:spPr bwMode="auto">
            <a:xfrm>
              <a:off x="3814" y="1763"/>
              <a:ext cx="529" cy="1"/>
            </a:xfrm>
            <a:custGeom>
              <a:avLst/>
              <a:gdLst>
                <a:gd name="T0" fmla="*/ 0 w 529"/>
                <a:gd name="T1" fmla="*/ 0 h 1"/>
                <a:gd name="T2" fmla="*/ 529 w 52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9" h="1">
                  <a:moveTo>
                    <a:pt x="0" y="0"/>
                  </a:moveTo>
                  <a:lnTo>
                    <a:pt x="529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62" name="Text Box 429"/>
            <p:cNvSpPr txBox="1">
              <a:spLocks noChangeArrowheads="1"/>
            </p:cNvSpPr>
            <p:nvPr/>
          </p:nvSpPr>
          <p:spPr bwMode="auto">
            <a:xfrm>
              <a:off x="3992" y="1478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7463" name="Text Box 430"/>
            <p:cNvSpPr txBox="1">
              <a:spLocks noChangeArrowheads="1"/>
            </p:cNvSpPr>
            <p:nvPr/>
          </p:nvSpPr>
          <p:spPr bwMode="auto">
            <a:xfrm>
              <a:off x="3986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64" name="Text Box 431"/>
            <p:cNvSpPr txBox="1">
              <a:spLocks noChangeArrowheads="1"/>
            </p:cNvSpPr>
            <p:nvPr/>
          </p:nvSpPr>
          <p:spPr bwMode="auto">
            <a:xfrm>
              <a:off x="4183" y="148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465" name="Text Box 432"/>
            <p:cNvSpPr txBox="1">
              <a:spLocks noChangeArrowheads="1"/>
            </p:cNvSpPr>
            <p:nvPr/>
          </p:nvSpPr>
          <p:spPr bwMode="auto">
            <a:xfrm>
              <a:off x="4177" y="1619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66" name="Freeform 433"/>
            <p:cNvSpPr>
              <a:spLocks/>
            </p:cNvSpPr>
            <p:nvPr/>
          </p:nvSpPr>
          <p:spPr bwMode="auto">
            <a:xfrm>
              <a:off x="4168" y="1476"/>
              <a:ext cx="1" cy="717"/>
            </a:xfrm>
            <a:custGeom>
              <a:avLst/>
              <a:gdLst>
                <a:gd name="T0" fmla="*/ 0 w 1"/>
                <a:gd name="T1" fmla="*/ 0 h 717"/>
                <a:gd name="T2" fmla="*/ 0 w 1"/>
                <a:gd name="T3" fmla="*/ 717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0"/>
                  </a:moveTo>
                  <a:lnTo>
                    <a:pt x="0" y="717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67" name="Freeform 434"/>
            <p:cNvSpPr>
              <a:spLocks/>
            </p:cNvSpPr>
            <p:nvPr/>
          </p:nvSpPr>
          <p:spPr bwMode="auto">
            <a:xfrm>
              <a:off x="3817" y="2044"/>
              <a:ext cx="526" cy="1"/>
            </a:xfrm>
            <a:custGeom>
              <a:avLst/>
              <a:gdLst>
                <a:gd name="T0" fmla="*/ 526 w 526"/>
                <a:gd name="T1" fmla="*/ 0 h 1"/>
                <a:gd name="T2" fmla="*/ 0 w 52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1">
                  <a:moveTo>
                    <a:pt x="526" y="0"/>
                  </a:moveTo>
                  <a:lnTo>
                    <a:pt x="0" y="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68" name="Freeform 435"/>
            <p:cNvSpPr>
              <a:spLocks/>
            </p:cNvSpPr>
            <p:nvPr/>
          </p:nvSpPr>
          <p:spPr bwMode="auto">
            <a:xfrm>
              <a:off x="3818" y="1905"/>
              <a:ext cx="525" cy="1"/>
            </a:xfrm>
            <a:custGeom>
              <a:avLst/>
              <a:gdLst>
                <a:gd name="T0" fmla="*/ 525 w 525"/>
                <a:gd name="T1" fmla="*/ 1 h 1"/>
                <a:gd name="T2" fmla="*/ 0 w 5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5" h="1">
                  <a:moveTo>
                    <a:pt x="525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69" name="Text Box 436"/>
            <p:cNvSpPr txBox="1">
              <a:spLocks noChangeArrowheads="1"/>
            </p:cNvSpPr>
            <p:nvPr/>
          </p:nvSpPr>
          <p:spPr bwMode="auto">
            <a:xfrm>
              <a:off x="3809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70" name="Text Box 437"/>
            <p:cNvSpPr txBox="1">
              <a:spLocks noChangeArrowheads="1"/>
            </p:cNvSpPr>
            <p:nvPr/>
          </p:nvSpPr>
          <p:spPr bwMode="auto">
            <a:xfrm>
              <a:off x="3987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71" name="Text Box 438"/>
            <p:cNvSpPr txBox="1">
              <a:spLocks noChangeArrowheads="1"/>
            </p:cNvSpPr>
            <p:nvPr/>
          </p:nvSpPr>
          <p:spPr bwMode="auto">
            <a:xfrm>
              <a:off x="4178" y="1766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72" name="Text Box 439"/>
            <p:cNvSpPr txBox="1">
              <a:spLocks noChangeArrowheads="1"/>
            </p:cNvSpPr>
            <p:nvPr/>
          </p:nvSpPr>
          <p:spPr bwMode="auto">
            <a:xfrm>
              <a:off x="3805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73" name="Text Box 440"/>
            <p:cNvSpPr txBox="1">
              <a:spLocks noChangeArrowheads="1"/>
            </p:cNvSpPr>
            <p:nvPr/>
          </p:nvSpPr>
          <p:spPr bwMode="auto">
            <a:xfrm>
              <a:off x="3983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74" name="Text Box 441"/>
            <p:cNvSpPr txBox="1">
              <a:spLocks noChangeArrowheads="1"/>
            </p:cNvSpPr>
            <p:nvPr/>
          </p:nvSpPr>
          <p:spPr bwMode="auto">
            <a:xfrm>
              <a:off x="4174" y="190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75" name="Text Box 442"/>
            <p:cNvSpPr txBox="1">
              <a:spLocks noChangeArrowheads="1"/>
            </p:cNvSpPr>
            <p:nvPr/>
          </p:nvSpPr>
          <p:spPr bwMode="auto">
            <a:xfrm>
              <a:off x="3806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76" name="Text Box 443"/>
            <p:cNvSpPr txBox="1">
              <a:spLocks noChangeArrowheads="1"/>
            </p:cNvSpPr>
            <p:nvPr/>
          </p:nvSpPr>
          <p:spPr bwMode="auto">
            <a:xfrm>
              <a:off x="3984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77" name="Text Box 444"/>
            <p:cNvSpPr txBox="1">
              <a:spLocks noChangeArrowheads="1"/>
            </p:cNvSpPr>
            <p:nvPr/>
          </p:nvSpPr>
          <p:spPr bwMode="auto">
            <a:xfrm>
              <a:off x="4175" y="204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18" name="Group 445"/>
          <p:cNvGrpSpPr>
            <a:grpSpLocks/>
          </p:cNvGrpSpPr>
          <p:nvPr/>
        </p:nvGrpSpPr>
        <p:grpSpPr bwMode="auto">
          <a:xfrm>
            <a:off x="1649413" y="1909763"/>
            <a:ext cx="565150" cy="687387"/>
            <a:chOff x="3138" y="1381"/>
            <a:chExt cx="356" cy="433"/>
          </a:xfrm>
        </p:grpSpPr>
        <p:sp>
          <p:nvSpPr>
            <p:cNvPr id="17446" name="Text Box 446"/>
            <p:cNvSpPr txBox="1">
              <a:spLocks noChangeArrowheads="1"/>
            </p:cNvSpPr>
            <p:nvPr/>
          </p:nvSpPr>
          <p:spPr bwMode="auto">
            <a:xfrm>
              <a:off x="3138" y="138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447" name="Text Box 447"/>
            <p:cNvSpPr txBox="1">
              <a:spLocks noChangeArrowheads="1"/>
            </p:cNvSpPr>
            <p:nvPr/>
          </p:nvSpPr>
          <p:spPr bwMode="auto">
            <a:xfrm>
              <a:off x="3321" y="138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448" name="Text Box 448"/>
            <p:cNvSpPr txBox="1">
              <a:spLocks noChangeArrowheads="1"/>
            </p:cNvSpPr>
            <p:nvPr/>
          </p:nvSpPr>
          <p:spPr bwMode="auto">
            <a:xfrm>
              <a:off x="3138" y="152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49" name="Text Box 449"/>
            <p:cNvSpPr txBox="1">
              <a:spLocks noChangeArrowheads="1"/>
            </p:cNvSpPr>
            <p:nvPr/>
          </p:nvSpPr>
          <p:spPr bwMode="auto">
            <a:xfrm>
              <a:off x="3315" y="152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50" name="Text Box 450"/>
            <p:cNvSpPr txBox="1">
              <a:spLocks noChangeArrowheads="1"/>
            </p:cNvSpPr>
            <p:nvPr/>
          </p:nvSpPr>
          <p:spPr bwMode="auto">
            <a:xfrm>
              <a:off x="3138" y="1670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51" name="Text Box 451"/>
            <p:cNvSpPr txBox="1">
              <a:spLocks noChangeArrowheads="1"/>
            </p:cNvSpPr>
            <p:nvPr/>
          </p:nvSpPr>
          <p:spPr bwMode="auto">
            <a:xfrm>
              <a:off x="3316" y="1670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52" name="Rectangle 452"/>
            <p:cNvSpPr>
              <a:spLocks noChangeArrowheads="1"/>
            </p:cNvSpPr>
            <p:nvPr/>
          </p:nvSpPr>
          <p:spPr bwMode="auto">
            <a:xfrm>
              <a:off x="3143" y="1381"/>
              <a:ext cx="351" cy="425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53" name="Freeform 453"/>
            <p:cNvSpPr>
              <a:spLocks/>
            </p:cNvSpPr>
            <p:nvPr/>
          </p:nvSpPr>
          <p:spPr bwMode="auto">
            <a:xfrm>
              <a:off x="3313" y="1383"/>
              <a:ext cx="1" cy="422"/>
            </a:xfrm>
            <a:custGeom>
              <a:avLst/>
              <a:gdLst>
                <a:gd name="T0" fmla="*/ 0 w 1"/>
                <a:gd name="T1" fmla="*/ 422 h 422"/>
                <a:gd name="T2" fmla="*/ 1 w 1"/>
                <a:gd name="T3" fmla="*/ 0 h 4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22">
                  <a:moveTo>
                    <a:pt x="0" y="422"/>
                  </a:moveTo>
                  <a:lnTo>
                    <a:pt x="1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54" name="Freeform 454"/>
            <p:cNvSpPr>
              <a:spLocks/>
            </p:cNvSpPr>
            <p:nvPr/>
          </p:nvSpPr>
          <p:spPr bwMode="auto">
            <a:xfrm>
              <a:off x="3143" y="1524"/>
              <a:ext cx="346" cy="1"/>
            </a:xfrm>
            <a:custGeom>
              <a:avLst/>
              <a:gdLst>
                <a:gd name="T0" fmla="*/ 346 w 346"/>
                <a:gd name="T1" fmla="*/ 0 h 1"/>
                <a:gd name="T2" fmla="*/ 0 w 34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6" h="1">
                  <a:moveTo>
                    <a:pt x="346" y="0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55" name="Freeform 455"/>
            <p:cNvSpPr>
              <a:spLocks/>
            </p:cNvSpPr>
            <p:nvPr/>
          </p:nvSpPr>
          <p:spPr bwMode="auto">
            <a:xfrm>
              <a:off x="3143" y="1667"/>
              <a:ext cx="351" cy="1"/>
            </a:xfrm>
            <a:custGeom>
              <a:avLst/>
              <a:gdLst>
                <a:gd name="T0" fmla="*/ 0 w 351"/>
                <a:gd name="T1" fmla="*/ 0 h 1"/>
                <a:gd name="T2" fmla="*/ 351 w 35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1">
                  <a:moveTo>
                    <a:pt x="0" y="0"/>
                  </a:moveTo>
                  <a:lnTo>
                    <a:pt x="351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9" name="Group 456"/>
          <p:cNvGrpSpPr>
            <a:grpSpLocks/>
          </p:cNvGrpSpPr>
          <p:nvPr/>
        </p:nvGrpSpPr>
        <p:grpSpPr bwMode="auto">
          <a:xfrm>
            <a:off x="1651000" y="3924300"/>
            <a:ext cx="565150" cy="687388"/>
            <a:chOff x="3138" y="1381"/>
            <a:chExt cx="356" cy="433"/>
          </a:xfrm>
        </p:grpSpPr>
        <p:sp>
          <p:nvSpPr>
            <p:cNvPr id="17436" name="Text Box 457"/>
            <p:cNvSpPr txBox="1">
              <a:spLocks noChangeArrowheads="1"/>
            </p:cNvSpPr>
            <p:nvPr/>
          </p:nvSpPr>
          <p:spPr bwMode="auto">
            <a:xfrm>
              <a:off x="3138" y="138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7437" name="Text Box 458"/>
            <p:cNvSpPr txBox="1">
              <a:spLocks noChangeArrowheads="1"/>
            </p:cNvSpPr>
            <p:nvPr/>
          </p:nvSpPr>
          <p:spPr bwMode="auto">
            <a:xfrm>
              <a:off x="3321" y="1382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7438" name="Text Box 459"/>
            <p:cNvSpPr txBox="1">
              <a:spLocks noChangeArrowheads="1"/>
            </p:cNvSpPr>
            <p:nvPr/>
          </p:nvSpPr>
          <p:spPr bwMode="auto">
            <a:xfrm>
              <a:off x="3138" y="1523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39" name="Text Box 460"/>
            <p:cNvSpPr txBox="1">
              <a:spLocks noChangeArrowheads="1"/>
            </p:cNvSpPr>
            <p:nvPr/>
          </p:nvSpPr>
          <p:spPr bwMode="auto">
            <a:xfrm>
              <a:off x="3315" y="1524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40" name="Text Box 461"/>
            <p:cNvSpPr txBox="1">
              <a:spLocks noChangeArrowheads="1"/>
            </p:cNvSpPr>
            <p:nvPr/>
          </p:nvSpPr>
          <p:spPr bwMode="auto">
            <a:xfrm>
              <a:off x="3138" y="1670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441" name="Text Box 462"/>
            <p:cNvSpPr txBox="1">
              <a:spLocks noChangeArrowheads="1"/>
            </p:cNvSpPr>
            <p:nvPr/>
          </p:nvSpPr>
          <p:spPr bwMode="auto">
            <a:xfrm>
              <a:off x="3316" y="1670"/>
              <a:ext cx="1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7442" name="Rectangle 463"/>
            <p:cNvSpPr>
              <a:spLocks noChangeArrowheads="1"/>
            </p:cNvSpPr>
            <p:nvPr/>
          </p:nvSpPr>
          <p:spPr bwMode="auto">
            <a:xfrm>
              <a:off x="3143" y="1381"/>
              <a:ext cx="351" cy="425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43" name="Freeform 464"/>
            <p:cNvSpPr>
              <a:spLocks/>
            </p:cNvSpPr>
            <p:nvPr/>
          </p:nvSpPr>
          <p:spPr bwMode="auto">
            <a:xfrm>
              <a:off x="3313" y="1383"/>
              <a:ext cx="1" cy="422"/>
            </a:xfrm>
            <a:custGeom>
              <a:avLst/>
              <a:gdLst>
                <a:gd name="T0" fmla="*/ 0 w 1"/>
                <a:gd name="T1" fmla="*/ 422 h 422"/>
                <a:gd name="T2" fmla="*/ 1 w 1"/>
                <a:gd name="T3" fmla="*/ 0 h 4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22">
                  <a:moveTo>
                    <a:pt x="0" y="422"/>
                  </a:moveTo>
                  <a:lnTo>
                    <a:pt x="1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44" name="Freeform 465"/>
            <p:cNvSpPr>
              <a:spLocks/>
            </p:cNvSpPr>
            <p:nvPr/>
          </p:nvSpPr>
          <p:spPr bwMode="auto">
            <a:xfrm>
              <a:off x="3143" y="1524"/>
              <a:ext cx="346" cy="1"/>
            </a:xfrm>
            <a:custGeom>
              <a:avLst/>
              <a:gdLst>
                <a:gd name="T0" fmla="*/ 346 w 346"/>
                <a:gd name="T1" fmla="*/ 0 h 1"/>
                <a:gd name="T2" fmla="*/ 0 w 34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6" h="1">
                  <a:moveTo>
                    <a:pt x="346" y="0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7445" name="Freeform 466"/>
            <p:cNvSpPr>
              <a:spLocks/>
            </p:cNvSpPr>
            <p:nvPr/>
          </p:nvSpPr>
          <p:spPr bwMode="auto">
            <a:xfrm>
              <a:off x="3143" y="1667"/>
              <a:ext cx="351" cy="1"/>
            </a:xfrm>
            <a:custGeom>
              <a:avLst/>
              <a:gdLst>
                <a:gd name="T0" fmla="*/ 0 w 351"/>
                <a:gd name="T1" fmla="*/ 0 h 1"/>
                <a:gd name="T2" fmla="*/ 351 w 35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1">
                  <a:moveTo>
                    <a:pt x="0" y="0"/>
                  </a:moveTo>
                  <a:lnTo>
                    <a:pt x="351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67349F-2DFB-44F5-8219-C3F2B3D97D6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Σχεδιασμός συνδυαστικής Λογικής</a:t>
            </a:r>
            <a:endParaRPr lang="en-US" smtClean="0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2413" y="1512888"/>
            <a:ext cx="2814637" cy="2028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600" dirty="0" smtClean="0"/>
              <a:t>  A) </a:t>
            </a:r>
            <a:r>
              <a:rPr lang="el-GR" sz="1600" dirty="0" smtClean="0"/>
              <a:t>Περιγραφή προβλήματος</a:t>
            </a:r>
            <a:endParaRPr lang="en-US" sz="1600" dirty="0" smtClean="0"/>
          </a:p>
          <a:p>
            <a:pPr algn="just">
              <a:spcBef>
                <a:spcPct val="0"/>
              </a:spcBef>
              <a:defRPr/>
            </a:pPr>
            <a:r>
              <a:rPr lang="el-GR" sz="1600" dirty="0" smtClean="0"/>
              <a:t>Είσοδοι: </a:t>
            </a:r>
            <a:r>
              <a:rPr lang="en-US" sz="1600" dirty="0" smtClean="0"/>
              <a:t>a, b, c  </a:t>
            </a:r>
          </a:p>
          <a:p>
            <a:pPr algn="just">
              <a:spcBef>
                <a:spcPct val="0"/>
              </a:spcBef>
              <a:defRPr/>
            </a:pPr>
            <a:r>
              <a:rPr lang="el-GR" sz="1600" dirty="0" smtClean="0"/>
              <a:t>Έξοδοι: </a:t>
            </a:r>
            <a:r>
              <a:rPr lang="en-US" sz="1600" dirty="0" smtClean="0"/>
              <a:t>y. z</a:t>
            </a:r>
            <a:endParaRPr lang="el-GR" sz="1600" dirty="0" smtClean="0"/>
          </a:p>
          <a:p>
            <a:pPr marL="285750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To y </a:t>
            </a:r>
            <a:r>
              <a:rPr lang="el-GR" sz="1600" dirty="0" smtClean="0"/>
              <a:t>είναι</a:t>
            </a:r>
            <a:r>
              <a:rPr lang="en-US" sz="1600" dirty="0" smtClean="0"/>
              <a:t> 1 </a:t>
            </a:r>
            <a:r>
              <a:rPr lang="el-GR" sz="1600" dirty="0" smtClean="0"/>
              <a:t>αν</a:t>
            </a:r>
            <a:r>
              <a:rPr lang="en-US" sz="1600" dirty="0" smtClean="0"/>
              <a:t> </a:t>
            </a:r>
            <a:r>
              <a:rPr lang="el-GR" sz="1600" dirty="0" smtClean="0"/>
              <a:t>το </a:t>
            </a:r>
            <a:r>
              <a:rPr lang="en-US" sz="1600" dirty="0" smtClean="0"/>
              <a:t>a </a:t>
            </a:r>
            <a:r>
              <a:rPr lang="el-GR" sz="1600" dirty="0" smtClean="0"/>
              <a:t>είναι</a:t>
            </a:r>
            <a:r>
              <a:rPr lang="en-US" sz="1600" dirty="0" smtClean="0"/>
              <a:t> 1, </a:t>
            </a:r>
            <a:r>
              <a:rPr lang="el-GR" sz="1600" dirty="0" smtClean="0"/>
              <a:t>ή</a:t>
            </a:r>
            <a:r>
              <a:rPr lang="en-US" sz="1600" dirty="0" smtClean="0"/>
              <a:t> </a:t>
            </a:r>
            <a:r>
              <a:rPr lang="el-GR" sz="1600" dirty="0" smtClean="0"/>
              <a:t>το </a:t>
            </a:r>
            <a:r>
              <a:rPr lang="en-US" sz="1600" dirty="0" smtClean="0"/>
              <a:t>b </a:t>
            </a:r>
            <a:r>
              <a:rPr lang="el-GR" sz="1600" dirty="0" smtClean="0"/>
              <a:t>και</a:t>
            </a:r>
            <a:r>
              <a:rPr lang="en-US" sz="1600" dirty="0" smtClean="0"/>
              <a:t> </a:t>
            </a:r>
            <a:r>
              <a:rPr lang="el-GR" sz="1600" dirty="0" smtClean="0"/>
              <a:t>το </a:t>
            </a:r>
            <a:r>
              <a:rPr lang="en-US" sz="1600" dirty="0" smtClean="0"/>
              <a:t>c </a:t>
            </a:r>
            <a:r>
              <a:rPr lang="el-GR" sz="1600" dirty="0" smtClean="0"/>
              <a:t>είναι</a:t>
            </a:r>
            <a:r>
              <a:rPr lang="en-US" sz="1600" dirty="0" smtClean="0"/>
              <a:t> 1.  </a:t>
            </a:r>
            <a:endParaRPr lang="el-GR" sz="1600" dirty="0" smtClean="0"/>
          </a:p>
          <a:p>
            <a:pPr marL="285750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1600" dirty="0" smtClean="0"/>
              <a:t>Το </a:t>
            </a:r>
            <a:r>
              <a:rPr lang="en-US" sz="1600" dirty="0" smtClean="0"/>
              <a:t>z </a:t>
            </a:r>
            <a:r>
              <a:rPr lang="el-GR" sz="1600" dirty="0" smtClean="0"/>
              <a:t>είναι</a:t>
            </a:r>
            <a:r>
              <a:rPr lang="en-US" sz="1600" dirty="0" smtClean="0"/>
              <a:t> 1 </a:t>
            </a:r>
            <a:r>
              <a:rPr lang="el-GR" sz="1600" dirty="0" smtClean="0"/>
              <a:t>αν</a:t>
            </a:r>
            <a:r>
              <a:rPr lang="en-US" sz="1600" dirty="0" smtClean="0"/>
              <a:t> b </a:t>
            </a:r>
            <a:r>
              <a:rPr lang="el-GR" sz="1600" dirty="0" smtClean="0"/>
              <a:t>ή</a:t>
            </a:r>
            <a:r>
              <a:rPr lang="en-US" sz="1600" dirty="0" smtClean="0"/>
              <a:t> c </a:t>
            </a:r>
            <a:r>
              <a:rPr lang="el-GR" sz="1600" dirty="0" smtClean="0"/>
              <a:t>είναι</a:t>
            </a:r>
            <a:r>
              <a:rPr lang="en-US" sz="1600" dirty="0" smtClean="0"/>
              <a:t> 1, </a:t>
            </a:r>
            <a:r>
              <a:rPr lang="el-GR" sz="1600" dirty="0" smtClean="0"/>
              <a:t>αλλά όχι και τα δύο ή αν όλα είναι </a:t>
            </a:r>
            <a:r>
              <a:rPr lang="en-US" sz="1600" dirty="0" smtClean="0"/>
              <a:t>1.</a:t>
            </a:r>
          </a:p>
        </p:txBody>
      </p:sp>
      <p:grpSp>
        <p:nvGrpSpPr>
          <p:cNvPr id="2" name="Group 389"/>
          <p:cNvGrpSpPr>
            <a:grpSpLocks/>
          </p:cNvGrpSpPr>
          <p:nvPr/>
        </p:nvGrpSpPr>
        <p:grpSpPr bwMode="auto">
          <a:xfrm>
            <a:off x="265113" y="3608388"/>
            <a:ext cx="2840037" cy="2570162"/>
            <a:chOff x="3650" y="998"/>
            <a:chExt cx="1789" cy="1619"/>
          </a:xfrm>
        </p:grpSpPr>
        <p:sp>
          <p:nvSpPr>
            <p:cNvPr id="18554" name="Text Box 33"/>
            <p:cNvSpPr txBox="1">
              <a:spLocks noChangeArrowheads="1"/>
            </p:cNvSpPr>
            <p:nvPr/>
          </p:nvSpPr>
          <p:spPr bwMode="auto">
            <a:xfrm>
              <a:off x="3650" y="998"/>
              <a:ext cx="1789" cy="16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D) </a:t>
              </a:r>
              <a:r>
                <a:rPr lang="el-GR" sz="1200"/>
                <a:t>Ελαχιστοποίηση εξισώσεων</a:t>
              </a:r>
              <a:endParaRPr lang="en-US" sz="1200"/>
            </a:p>
            <a:p>
              <a:pPr algn="ctr">
                <a:spcBef>
                  <a:spcPct val="0"/>
                </a:spcBef>
              </a:pPr>
              <a:endParaRPr lang="en-US" sz="1200"/>
            </a:p>
            <a:p>
              <a:pPr algn="ctr">
                <a:spcBef>
                  <a:spcPct val="0"/>
                </a:spcBef>
              </a:pPr>
              <a:endParaRPr lang="en-US" sz="900"/>
            </a:p>
          </p:txBody>
        </p:sp>
        <p:grpSp>
          <p:nvGrpSpPr>
            <p:cNvPr id="3" name="Group 385"/>
            <p:cNvGrpSpPr>
              <a:grpSpLocks/>
            </p:cNvGrpSpPr>
            <p:nvPr/>
          </p:nvGrpSpPr>
          <p:grpSpPr bwMode="auto">
            <a:xfrm>
              <a:off x="3989" y="1147"/>
              <a:ext cx="1070" cy="725"/>
              <a:chOff x="4109" y="1137"/>
              <a:chExt cx="1070" cy="725"/>
            </a:xfrm>
          </p:grpSpPr>
          <p:sp>
            <p:nvSpPr>
              <p:cNvPr id="18579" name="Text Box 34"/>
              <p:cNvSpPr txBox="1">
                <a:spLocks noChangeArrowheads="1"/>
              </p:cNvSpPr>
              <p:nvPr/>
            </p:nvSpPr>
            <p:spPr bwMode="auto">
              <a:xfrm>
                <a:off x="4258" y="1255"/>
                <a:ext cx="23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00</a:t>
                </a:r>
              </a:p>
            </p:txBody>
          </p:sp>
          <p:sp>
            <p:nvSpPr>
              <p:cNvPr id="18580" name="Text Box 35"/>
              <p:cNvSpPr txBox="1">
                <a:spLocks noChangeArrowheads="1"/>
              </p:cNvSpPr>
              <p:nvPr/>
            </p:nvSpPr>
            <p:spPr bwMode="auto">
              <a:xfrm>
                <a:off x="4200" y="1369"/>
                <a:ext cx="5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81" name="Text Box 36"/>
              <p:cNvSpPr txBox="1">
                <a:spLocks noChangeArrowheads="1"/>
              </p:cNvSpPr>
              <p:nvPr/>
            </p:nvSpPr>
            <p:spPr bwMode="auto">
              <a:xfrm>
                <a:off x="4200" y="1541"/>
                <a:ext cx="5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82" name="Text Box 37"/>
              <p:cNvSpPr txBox="1">
                <a:spLocks noChangeArrowheads="1"/>
              </p:cNvSpPr>
              <p:nvPr/>
            </p:nvSpPr>
            <p:spPr bwMode="auto">
              <a:xfrm>
                <a:off x="4488" y="1255"/>
                <a:ext cx="23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01</a:t>
                </a:r>
              </a:p>
            </p:txBody>
          </p:sp>
          <p:sp>
            <p:nvSpPr>
              <p:cNvPr id="18583" name="Text Box 38"/>
              <p:cNvSpPr txBox="1">
                <a:spLocks noChangeArrowheads="1"/>
              </p:cNvSpPr>
              <p:nvPr/>
            </p:nvSpPr>
            <p:spPr bwMode="auto">
              <a:xfrm>
                <a:off x="4719" y="1255"/>
                <a:ext cx="23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11</a:t>
                </a:r>
              </a:p>
            </p:txBody>
          </p:sp>
          <p:sp>
            <p:nvSpPr>
              <p:cNvPr id="18584" name="Text Box 39"/>
              <p:cNvSpPr txBox="1">
                <a:spLocks noChangeArrowheads="1"/>
              </p:cNvSpPr>
              <p:nvPr/>
            </p:nvSpPr>
            <p:spPr bwMode="auto">
              <a:xfrm>
                <a:off x="4949" y="1255"/>
                <a:ext cx="23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10</a:t>
                </a:r>
              </a:p>
            </p:txBody>
          </p:sp>
          <p:sp>
            <p:nvSpPr>
              <p:cNvPr id="18585" name="Text Box 40"/>
              <p:cNvSpPr txBox="1">
                <a:spLocks noChangeArrowheads="1"/>
              </p:cNvSpPr>
              <p:nvPr/>
            </p:nvSpPr>
            <p:spPr bwMode="auto">
              <a:xfrm>
                <a:off x="4258" y="1369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86" name="Text Box 41"/>
              <p:cNvSpPr txBox="1">
                <a:spLocks noChangeArrowheads="1"/>
              </p:cNvSpPr>
              <p:nvPr/>
            </p:nvSpPr>
            <p:spPr bwMode="auto">
              <a:xfrm>
                <a:off x="4258" y="1541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87" name="Text Box 42"/>
              <p:cNvSpPr txBox="1">
                <a:spLocks noChangeArrowheads="1"/>
              </p:cNvSpPr>
              <p:nvPr/>
            </p:nvSpPr>
            <p:spPr bwMode="auto">
              <a:xfrm>
                <a:off x="4488" y="1369"/>
                <a:ext cx="231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88" name="Text Box 43"/>
              <p:cNvSpPr txBox="1">
                <a:spLocks noChangeArrowheads="1"/>
              </p:cNvSpPr>
              <p:nvPr/>
            </p:nvSpPr>
            <p:spPr bwMode="auto">
              <a:xfrm>
                <a:off x="4719" y="1369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89" name="Text Box 44"/>
              <p:cNvSpPr txBox="1">
                <a:spLocks noChangeArrowheads="1"/>
              </p:cNvSpPr>
              <p:nvPr/>
            </p:nvSpPr>
            <p:spPr bwMode="auto">
              <a:xfrm>
                <a:off x="4949" y="1369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90" name="Text Box 45"/>
              <p:cNvSpPr txBox="1">
                <a:spLocks noChangeArrowheads="1"/>
              </p:cNvSpPr>
              <p:nvPr/>
            </p:nvSpPr>
            <p:spPr bwMode="auto">
              <a:xfrm>
                <a:off x="4488" y="1541"/>
                <a:ext cx="231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91" name="Text Box 46"/>
              <p:cNvSpPr txBox="1">
                <a:spLocks noChangeArrowheads="1"/>
              </p:cNvSpPr>
              <p:nvPr/>
            </p:nvSpPr>
            <p:spPr bwMode="auto">
              <a:xfrm>
                <a:off x="4719" y="1541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92" name="Text Box 47"/>
              <p:cNvSpPr txBox="1">
                <a:spLocks noChangeArrowheads="1"/>
              </p:cNvSpPr>
              <p:nvPr/>
            </p:nvSpPr>
            <p:spPr bwMode="auto">
              <a:xfrm>
                <a:off x="4949" y="1541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93" name="Text Box 48"/>
              <p:cNvSpPr txBox="1">
                <a:spLocks noChangeArrowheads="1"/>
              </p:cNvSpPr>
              <p:nvPr/>
            </p:nvSpPr>
            <p:spPr bwMode="auto">
              <a:xfrm>
                <a:off x="4123" y="1265"/>
                <a:ext cx="6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a</a:t>
                </a:r>
              </a:p>
            </p:txBody>
          </p:sp>
          <p:sp>
            <p:nvSpPr>
              <p:cNvPr id="18594" name="Text Box 49"/>
              <p:cNvSpPr txBox="1">
                <a:spLocks noChangeArrowheads="1"/>
              </p:cNvSpPr>
              <p:nvPr/>
            </p:nvSpPr>
            <p:spPr bwMode="auto">
              <a:xfrm>
                <a:off x="4200" y="1181"/>
                <a:ext cx="11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bc</a:t>
                </a:r>
              </a:p>
            </p:txBody>
          </p:sp>
          <p:sp>
            <p:nvSpPr>
              <p:cNvPr id="18595" name="Freeform 50"/>
              <p:cNvSpPr>
                <a:spLocks/>
              </p:cNvSpPr>
              <p:nvPr/>
            </p:nvSpPr>
            <p:spPr bwMode="auto">
              <a:xfrm>
                <a:off x="4168" y="1269"/>
                <a:ext cx="90" cy="100"/>
              </a:xfrm>
              <a:custGeom>
                <a:avLst/>
                <a:gdLst>
                  <a:gd name="T0" fmla="*/ 0 w 90"/>
                  <a:gd name="T1" fmla="*/ 0 h 100"/>
                  <a:gd name="T2" fmla="*/ 90 w 90"/>
                  <a:gd name="T3" fmla="*/ 100 h 1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0" h="100">
                    <a:moveTo>
                      <a:pt x="0" y="0"/>
                    </a:moveTo>
                    <a:lnTo>
                      <a:pt x="90" y="1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96" name="Text Box 51"/>
              <p:cNvSpPr txBox="1">
                <a:spLocks noChangeArrowheads="1"/>
              </p:cNvSpPr>
              <p:nvPr/>
            </p:nvSpPr>
            <p:spPr bwMode="auto">
              <a:xfrm>
                <a:off x="4109" y="1137"/>
                <a:ext cx="12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y</a:t>
                </a:r>
              </a:p>
            </p:txBody>
          </p:sp>
          <p:sp>
            <p:nvSpPr>
              <p:cNvPr id="18597" name="Text Box 68"/>
              <p:cNvSpPr txBox="1">
                <a:spLocks noChangeArrowheads="1"/>
              </p:cNvSpPr>
              <p:nvPr/>
            </p:nvSpPr>
            <p:spPr bwMode="auto">
              <a:xfrm>
                <a:off x="4258" y="1748"/>
                <a:ext cx="92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y = a + bc</a:t>
                </a:r>
              </a:p>
            </p:txBody>
          </p:sp>
          <p:sp>
            <p:nvSpPr>
              <p:cNvPr id="18598" name="AutoShape 69"/>
              <p:cNvSpPr>
                <a:spLocks noChangeArrowheads="1"/>
              </p:cNvSpPr>
              <p:nvPr/>
            </p:nvSpPr>
            <p:spPr bwMode="auto">
              <a:xfrm>
                <a:off x="4315" y="1570"/>
                <a:ext cx="836" cy="114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99" name="AutoShape 70"/>
              <p:cNvSpPr>
                <a:spLocks noChangeArrowheads="1"/>
              </p:cNvSpPr>
              <p:nvPr/>
            </p:nvSpPr>
            <p:spPr bwMode="auto">
              <a:xfrm>
                <a:off x="4776" y="1369"/>
                <a:ext cx="115" cy="344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" name="Group 386"/>
            <p:cNvGrpSpPr>
              <a:grpSpLocks/>
            </p:cNvGrpSpPr>
            <p:nvPr/>
          </p:nvGrpSpPr>
          <p:grpSpPr bwMode="auto">
            <a:xfrm>
              <a:off x="3948" y="1849"/>
              <a:ext cx="1121" cy="743"/>
              <a:chOff x="3948" y="1784"/>
              <a:chExt cx="1121" cy="743"/>
            </a:xfrm>
          </p:grpSpPr>
          <p:sp>
            <p:nvSpPr>
              <p:cNvPr id="18557" name="Text Box 52"/>
              <p:cNvSpPr txBox="1">
                <a:spLocks noChangeArrowheads="1"/>
              </p:cNvSpPr>
              <p:nvPr/>
            </p:nvSpPr>
            <p:spPr bwMode="auto">
              <a:xfrm>
                <a:off x="4148" y="1905"/>
                <a:ext cx="23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00</a:t>
                </a:r>
              </a:p>
            </p:txBody>
          </p:sp>
          <p:sp>
            <p:nvSpPr>
              <p:cNvPr id="18558" name="Text Box 53"/>
              <p:cNvSpPr txBox="1">
                <a:spLocks noChangeArrowheads="1"/>
              </p:cNvSpPr>
              <p:nvPr/>
            </p:nvSpPr>
            <p:spPr bwMode="auto">
              <a:xfrm>
                <a:off x="4090" y="2019"/>
                <a:ext cx="5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59" name="Text Box 54"/>
              <p:cNvSpPr txBox="1">
                <a:spLocks noChangeArrowheads="1"/>
              </p:cNvSpPr>
              <p:nvPr/>
            </p:nvSpPr>
            <p:spPr bwMode="auto">
              <a:xfrm>
                <a:off x="4090" y="2191"/>
                <a:ext cx="5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60" name="Text Box 55"/>
              <p:cNvSpPr txBox="1">
                <a:spLocks noChangeArrowheads="1"/>
              </p:cNvSpPr>
              <p:nvPr/>
            </p:nvSpPr>
            <p:spPr bwMode="auto">
              <a:xfrm>
                <a:off x="4378" y="1905"/>
                <a:ext cx="23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01</a:t>
                </a:r>
              </a:p>
            </p:txBody>
          </p:sp>
          <p:sp>
            <p:nvSpPr>
              <p:cNvPr id="18561" name="Text Box 56"/>
              <p:cNvSpPr txBox="1">
                <a:spLocks noChangeArrowheads="1"/>
              </p:cNvSpPr>
              <p:nvPr/>
            </p:nvSpPr>
            <p:spPr bwMode="auto">
              <a:xfrm>
                <a:off x="4609" y="1905"/>
                <a:ext cx="23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11</a:t>
                </a:r>
              </a:p>
            </p:txBody>
          </p:sp>
          <p:sp>
            <p:nvSpPr>
              <p:cNvPr id="18562" name="Text Box 57"/>
              <p:cNvSpPr txBox="1">
                <a:spLocks noChangeArrowheads="1"/>
              </p:cNvSpPr>
              <p:nvPr/>
            </p:nvSpPr>
            <p:spPr bwMode="auto">
              <a:xfrm>
                <a:off x="4839" y="1905"/>
                <a:ext cx="23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10</a:t>
                </a:r>
              </a:p>
            </p:txBody>
          </p:sp>
          <p:sp>
            <p:nvSpPr>
              <p:cNvPr id="18563" name="Text Box 58"/>
              <p:cNvSpPr txBox="1">
                <a:spLocks noChangeArrowheads="1"/>
              </p:cNvSpPr>
              <p:nvPr/>
            </p:nvSpPr>
            <p:spPr bwMode="auto">
              <a:xfrm>
                <a:off x="4148" y="2019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64" name="Text Box 59"/>
              <p:cNvSpPr txBox="1">
                <a:spLocks noChangeArrowheads="1"/>
              </p:cNvSpPr>
              <p:nvPr/>
            </p:nvSpPr>
            <p:spPr bwMode="auto">
              <a:xfrm>
                <a:off x="4148" y="2191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65" name="Text Box 60"/>
              <p:cNvSpPr txBox="1">
                <a:spLocks noChangeArrowheads="1"/>
              </p:cNvSpPr>
              <p:nvPr/>
            </p:nvSpPr>
            <p:spPr bwMode="auto">
              <a:xfrm>
                <a:off x="4378" y="2019"/>
                <a:ext cx="231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66" name="Text Box 61"/>
              <p:cNvSpPr txBox="1">
                <a:spLocks noChangeArrowheads="1"/>
              </p:cNvSpPr>
              <p:nvPr/>
            </p:nvSpPr>
            <p:spPr bwMode="auto">
              <a:xfrm>
                <a:off x="4609" y="2019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8567" name="Text Box 62"/>
              <p:cNvSpPr txBox="1">
                <a:spLocks noChangeArrowheads="1"/>
              </p:cNvSpPr>
              <p:nvPr/>
            </p:nvSpPr>
            <p:spPr bwMode="auto">
              <a:xfrm>
                <a:off x="4839" y="2019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68" name="Text Box 63"/>
              <p:cNvSpPr txBox="1">
                <a:spLocks noChangeArrowheads="1"/>
              </p:cNvSpPr>
              <p:nvPr/>
            </p:nvSpPr>
            <p:spPr bwMode="auto">
              <a:xfrm>
                <a:off x="4378" y="2191"/>
                <a:ext cx="231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69" name="Text Box 64"/>
              <p:cNvSpPr txBox="1">
                <a:spLocks noChangeArrowheads="1"/>
              </p:cNvSpPr>
              <p:nvPr/>
            </p:nvSpPr>
            <p:spPr bwMode="auto">
              <a:xfrm>
                <a:off x="4609" y="2191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70" name="Text Box 65"/>
              <p:cNvSpPr txBox="1">
                <a:spLocks noChangeArrowheads="1"/>
              </p:cNvSpPr>
              <p:nvPr/>
            </p:nvSpPr>
            <p:spPr bwMode="auto">
              <a:xfrm>
                <a:off x="4839" y="2191"/>
                <a:ext cx="230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8571" name="Freeform 66"/>
              <p:cNvSpPr>
                <a:spLocks/>
              </p:cNvSpPr>
              <p:nvPr/>
            </p:nvSpPr>
            <p:spPr bwMode="auto">
              <a:xfrm>
                <a:off x="4051" y="1933"/>
                <a:ext cx="97" cy="86"/>
              </a:xfrm>
              <a:custGeom>
                <a:avLst/>
                <a:gdLst>
                  <a:gd name="T0" fmla="*/ 0 w 97"/>
                  <a:gd name="T1" fmla="*/ 0 h 86"/>
                  <a:gd name="T2" fmla="*/ 97 w 97"/>
                  <a:gd name="T3" fmla="*/ 86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7" h="86">
                    <a:moveTo>
                      <a:pt x="0" y="0"/>
                    </a:moveTo>
                    <a:lnTo>
                      <a:pt x="97" y="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72" name="Text Box 67"/>
              <p:cNvSpPr txBox="1">
                <a:spLocks noChangeArrowheads="1"/>
              </p:cNvSpPr>
              <p:nvPr/>
            </p:nvSpPr>
            <p:spPr bwMode="auto">
              <a:xfrm>
                <a:off x="3948" y="1784"/>
                <a:ext cx="5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z</a:t>
                </a:r>
              </a:p>
            </p:txBody>
          </p:sp>
          <p:sp>
            <p:nvSpPr>
              <p:cNvPr id="18573" name="Text Box 71"/>
              <p:cNvSpPr txBox="1">
                <a:spLocks noChangeArrowheads="1"/>
              </p:cNvSpPr>
              <p:nvPr/>
            </p:nvSpPr>
            <p:spPr bwMode="auto">
              <a:xfrm>
                <a:off x="4148" y="2413"/>
                <a:ext cx="921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z = ab + b’c + bc’</a:t>
                </a:r>
              </a:p>
            </p:txBody>
          </p:sp>
          <p:sp>
            <p:nvSpPr>
              <p:cNvPr id="18574" name="AutoShape 72"/>
              <p:cNvSpPr>
                <a:spLocks noChangeArrowheads="1"/>
              </p:cNvSpPr>
              <p:nvPr/>
            </p:nvSpPr>
            <p:spPr bwMode="auto">
              <a:xfrm>
                <a:off x="4436" y="2019"/>
                <a:ext cx="115" cy="344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75" name="AutoShape 73"/>
              <p:cNvSpPr>
                <a:spLocks noChangeArrowheads="1"/>
              </p:cNvSpPr>
              <p:nvPr/>
            </p:nvSpPr>
            <p:spPr bwMode="auto">
              <a:xfrm>
                <a:off x="4897" y="2019"/>
                <a:ext cx="115" cy="344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76" name="AutoShape 74"/>
              <p:cNvSpPr>
                <a:spLocks noChangeArrowheads="1"/>
              </p:cNvSpPr>
              <p:nvPr/>
            </p:nvSpPr>
            <p:spPr bwMode="auto">
              <a:xfrm>
                <a:off x="4666" y="2219"/>
                <a:ext cx="375" cy="115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77" name="Text Box 75"/>
              <p:cNvSpPr txBox="1">
                <a:spLocks noChangeArrowheads="1"/>
              </p:cNvSpPr>
              <p:nvPr/>
            </p:nvSpPr>
            <p:spPr bwMode="auto">
              <a:xfrm>
                <a:off x="4024" y="1937"/>
                <a:ext cx="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a</a:t>
                </a:r>
              </a:p>
            </p:txBody>
          </p:sp>
          <p:sp>
            <p:nvSpPr>
              <p:cNvPr id="18578" name="Text Box 76"/>
              <p:cNvSpPr txBox="1">
                <a:spLocks noChangeArrowheads="1"/>
              </p:cNvSpPr>
              <p:nvPr/>
            </p:nvSpPr>
            <p:spPr bwMode="auto">
              <a:xfrm>
                <a:off x="4090" y="1841"/>
                <a:ext cx="11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200"/>
                  <a:t>bc</a:t>
                </a:r>
              </a:p>
            </p:txBody>
          </p:sp>
        </p:grpSp>
      </p:grpSp>
      <p:grpSp>
        <p:nvGrpSpPr>
          <p:cNvPr id="5" name="Group 424"/>
          <p:cNvGrpSpPr>
            <a:grpSpLocks/>
          </p:cNvGrpSpPr>
          <p:nvPr/>
        </p:nvGrpSpPr>
        <p:grpSpPr bwMode="auto">
          <a:xfrm>
            <a:off x="5780088" y="1541463"/>
            <a:ext cx="3079750" cy="1441450"/>
            <a:chOff x="3641" y="971"/>
            <a:chExt cx="1940" cy="908"/>
          </a:xfrm>
        </p:grpSpPr>
        <p:sp>
          <p:nvSpPr>
            <p:cNvPr id="18551" name="Text Box 84"/>
            <p:cNvSpPr txBox="1">
              <a:spLocks noChangeArrowheads="1"/>
            </p:cNvSpPr>
            <p:nvPr/>
          </p:nvSpPr>
          <p:spPr bwMode="auto">
            <a:xfrm>
              <a:off x="3641" y="971"/>
              <a:ext cx="1940" cy="9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/>
                <a:t>C) </a:t>
              </a:r>
              <a:r>
                <a:rPr lang="el-GR" sz="1800"/>
                <a:t>Εξισώσεις εξόδου</a:t>
              </a:r>
              <a:endParaRPr lang="en-US" sz="1800"/>
            </a:p>
            <a:p>
              <a:pPr algn="ctr">
                <a:spcBef>
                  <a:spcPct val="0"/>
                </a:spcBef>
              </a:pPr>
              <a:endParaRPr lang="en-US" sz="1800"/>
            </a:p>
          </p:txBody>
        </p:sp>
        <p:sp>
          <p:nvSpPr>
            <p:cNvPr id="18552" name="Text Box 85"/>
            <p:cNvSpPr txBox="1">
              <a:spLocks noChangeArrowheads="1"/>
            </p:cNvSpPr>
            <p:nvPr/>
          </p:nvSpPr>
          <p:spPr bwMode="auto">
            <a:xfrm>
              <a:off x="3951" y="1213"/>
              <a:ext cx="137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/>
                <a:t>y = a'bc + ab'c' + ab'c + abc' + abc</a:t>
              </a:r>
            </a:p>
          </p:txBody>
        </p:sp>
        <p:sp>
          <p:nvSpPr>
            <p:cNvPr id="18553" name="Text Box 86"/>
            <p:cNvSpPr txBox="1">
              <a:spLocks noChangeArrowheads="1"/>
            </p:cNvSpPr>
            <p:nvPr/>
          </p:nvSpPr>
          <p:spPr bwMode="auto">
            <a:xfrm>
              <a:off x="3940" y="1548"/>
              <a:ext cx="142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/>
                <a:t>z = a'b'c + a'bc' + ab'c + abc' + abc</a:t>
              </a:r>
            </a:p>
          </p:txBody>
        </p:sp>
      </p:grpSp>
      <p:grpSp>
        <p:nvGrpSpPr>
          <p:cNvPr id="6" name="Group 423"/>
          <p:cNvGrpSpPr>
            <a:grpSpLocks/>
          </p:cNvGrpSpPr>
          <p:nvPr/>
        </p:nvGrpSpPr>
        <p:grpSpPr bwMode="auto">
          <a:xfrm>
            <a:off x="3262313" y="1512888"/>
            <a:ext cx="2335212" cy="2538412"/>
            <a:chOff x="2055" y="953"/>
            <a:chExt cx="1471" cy="1599"/>
          </a:xfrm>
        </p:grpSpPr>
        <p:sp>
          <p:nvSpPr>
            <p:cNvPr id="18489" name="Text Box 16"/>
            <p:cNvSpPr txBox="1">
              <a:spLocks noChangeArrowheads="1"/>
            </p:cNvSpPr>
            <p:nvPr/>
          </p:nvSpPr>
          <p:spPr bwMode="auto">
            <a:xfrm>
              <a:off x="2055" y="953"/>
              <a:ext cx="1471" cy="15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B) </a:t>
              </a:r>
              <a:r>
                <a:rPr lang="el-GR" sz="1200"/>
                <a:t>Πίνακας αληθείας</a:t>
              </a:r>
              <a:endParaRPr lang="en-US" sz="900"/>
            </a:p>
            <a:p>
              <a:pPr algn="ctr">
                <a:spcBef>
                  <a:spcPct val="0"/>
                </a:spcBef>
              </a:pPr>
              <a:endParaRPr lang="en-US" sz="900"/>
            </a:p>
            <a:p>
              <a:pPr algn="ctr">
                <a:spcBef>
                  <a:spcPct val="0"/>
                </a:spcBef>
              </a:pPr>
              <a:endParaRPr lang="en-US" sz="900"/>
            </a:p>
          </p:txBody>
        </p:sp>
        <p:grpSp>
          <p:nvGrpSpPr>
            <p:cNvPr id="7" name="Group 422"/>
            <p:cNvGrpSpPr>
              <a:grpSpLocks/>
            </p:cNvGrpSpPr>
            <p:nvPr/>
          </p:nvGrpSpPr>
          <p:grpSpPr bwMode="auto">
            <a:xfrm>
              <a:off x="2206" y="1171"/>
              <a:ext cx="1156" cy="1141"/>
              <a:chOff x="2206" y="1131"/>
              <a:chExt cx="1156" cy="1141"/>
            </a:xfrm>
          </p:grpSpPr>
          <p:sp>
            <p:nvSpPr>
              <p:cNvPr id="18491" name="Text Box 270"/>
              <p:cNvSpPr txBox="1">
                <a:spLocks noChangeArrowheads="1"/>
              </p:cNvSpPr>
              <p:nvPr/>
            </p:nvSpPr>
            <p:spPr bwMode="auto">
              <a:xfrm>
                <a:off x="2227" y="1921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492" name="Text Box 271"/>
              <p:cNvSpPr txBox="1">
                <a:spLocks noChangeArrowheads="1"/>
              </p:cNvSpPr>
              <p:nvPr/>
            </p:nvSpPr>
            <p:spPr bwMode="auto">
              <a:xfrm>
                <a:off x="2450" y="1921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493" name="Text Box 272"/>
              <p:cNvSpPr txBox="1">
                <a:spLocks noChangeArrowheads="1"/>
              </p:cNvSpPr>
              <p:nvPr/>
            </p:nvSpPr>
            <p:spPr bwMode="auto">
              <a:xfrm>
                <a:off x="2674" y="1921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494" name="Text Box 273"/>
              <p:cNvSpPr txBox="1">
                <a:spLocks noChangeArrowheads="1"/>
              </p:cNvSpPr>
              <p:nvPr/>
            </p:nvSpPr>
            <p:spPr bwMode="auto">
              <a:xfrm>
                <a:off x="2892" y="1921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495" name="Text Box 274"/>
              <p:cNvSpPr txBox="1">
                <a:spLocks noChangeArrowheads="1"/>
              </p:cNvSpPr>
              <p:nvPr/>
            </p:nvSpPr>
            <p:spPr bwMode="auto">
              <a:xfrm>
                <a:off x="3131" y="1921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496" name="Text Box 292"/>
              <p:cNvSpPr txBox="1">
                <a:spLocks noChangeArrowheads="1"/>
              </p:cNvSpPr>
              <p:nvPr/>
            </p:nvSpPr>
            <p:spPr bwMode="auto">
              <a:xfrm>
                <a:off x="2227" y="2032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497" name="Text Box 293"/>
              <p:cNvSpPr txBox="1">
                <a:spLocks noChangeArrowheads="1"/>
              </p:cNvSpPr>
              <p:nvPr/>
            </p:nvSpPr>
            <p:spPr bwMode="auto">
              <a:xfrm>
                <a:off x="2450" y="2032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498" name="Text Box 294"/>
              <p:cNvSpPr txBox="1">
                <a:spLocks noChangeArrowheads="1"/>
              </p:cNvSpPr>
              <p:nvPr/>
            </p:nvSpPr>
            <p:spPr bwMode="auto">
              <a:xfrm>
                <a:off x="2674" y="2032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499" name="Text Box 295"/>
              <p:cNvSpPr txBox="1">
                <a:spLocks noChangeArrowheads="1"/>
              </p:cNvSpPr>
              <p:nvPr/>
            </p:nvSpPr>
            <p:spPr bwMode="auto">
              <a:xfrm>
                <a:off x="2892" y="2032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0" name="Text Box 296"/>
              <p:cNvSpPr txBox="1">
                <a:spLocks noChangeArrowheads="1"/>
              </p:cNvSpPr>
              <p:nvPr/>
            </p:nvSpPr>
            <p:spPr bwMode="auto">
              <a:xfrm>
                <a:off x="3131" y="2032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1" name="Text Box 314"/>
              <p:cNvSpPr txBox="1">
                <a:spLocks noChangeArrowheads="1"/>
              </p:cNvSpPr>
              <p:nvPr/>
            </p:nvSpPr>
            <p:spPr bwMode="auto">
              <a:xfrm>
                <a:off x="2227" y="214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2" name="Text Box 315"/>
              <p:cNvSpPr txBox="1">
                <a:spLocks noChangeArrowheads="1"/>
              </p:cNvSpPr>
              <p:nvPr/>
            </p:nvSpPr>
            <p:spPr bwMode="auto">
              <a:xfrm>
                <a:off x="2450" y="214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3" name="Text Box 316"/>
              <p:cNvSpPr txBox="1">
                <a:spLocks noChangeArrowheads="1"/>
              </p:cNvSpPr>
              <p:nvPr/>
            </p:nvSpPr>
            <p:spPr bwMode="auto">
              <a:xfrm>
                <a:off x="2674" y="214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4" name="Text Box 317"/>
              <p:cNvSpPr txBox="1">
                <a:spLocks noChangeArrowheads="1"/>
              </p:cNvSpPr>
              <p:nvPr/>
            </p:nvSpPr>
            <p:spPr bwMode="auto">
              <a:xfrm>
                <a:off x="2892" y="214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5" name="Text Box 318"/>
              <p:cNvSpPr txBox="1">
                <a:spLocks noChangeArrowheads="1"/>
              </p:cNvSpPr>
              <p:nvPr/>
            </p:nvSpPr>
            <p:spPr bwMode="auto">
              <a:xfrm>
                <a:off x="3131" y="214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6" name="Text Box 182"/>
              <p:cNvSpPr txBox="1">
                <a:spLocks noChangeArrowheads="1"/>
              </p:cNvSpPr>
              <p:nvPr/>
            </p:nvSpPr>
            <p:spPr bwMode="auto">
              <a:xfrm>
                <a:off x="2228" y="148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07" name="Text Box 183"/>
              <p:cNvSpPr txBox="1">
                <a:spLocks noChangeArrowheads="1"/>
              </p:cNvSpPr>
              <p:nvPr/>
            </p:nvSpPr>
            <p:spPr bwMode="auto">
              <a:xfrm>
                <a:off x="2451" y="148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08" name="Text Box 184"/>
              <p:cNvSpPr txBox="1">
                <a:spLocks noChangeArrowheads="1"/>
              </p:cNvSpPr>
              <p:nvPr/>
            </p:nvSpPr>
            <p:spPr bwMode="auto">
              <a:xfrm>
                <a:off x="2675" y="148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09" name="Text Box 185"/>
              <p:cNvSpPr txBox="1">
                <a:spLocks noChangeArrowheads="1"/>
              </p:cNvSpPr>
              <p:nvPr/>
            </p:nvSpPr>
            <p:spPr bwMode="auto">
              <a:xfrm>
                <a:off x="2893" y="148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10" name="Text Box 186"/>
              <p:cNvSpPr txBox="1">
                <a:spLocks noChangeArrowheads="1"/>
              </p:cNvSpPr>
              <p:nvPr/>
            </p:nvSpPr>
            <p:spPr bwMode="auto">
              <a:xfrm>
                <a:off x="3132" y="148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11" name="Text Box 204"/>
              <p:cNvSpPr txBox="1">
                <a:spLocks noChangeArrowheads="1"/>
              </p:cNvSpPr>
              <p:nvPr/>
            </p:nvSpPr>
            <p:spPr bwMode="auto">
              <a:xfrm>
                <a:off x="2227" y="159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12" name="Text Box 205"/>
              <p:cNvSpPr txBox="1">
                <a:spLocks noChangeArrowheads="1"/>
              </p:cNvSpPr>
              <p:nvPr/>
            </p:nvSpPr>
            <p:spPr bwMode="auto">
              <a:xfrm>
                <a:off x="2450" y="159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13" name="Text Box 206"/>
              <p:cNvSpPr txBox="1">
                <a:spLocks noChangeArrowheads="1"/>
              </p:cNvSpPr>
              <p:nvPr/>
            </p:nvSpPr>
            <p:spPr bwMode="auto">
              <a:xfrm>
                <a:off x="2674" y="159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14" name="Text Box 207"/>
              <p:cNvSpPr txBox="1">
                <a:spLocks noChangeArrowheads="1"/>
              </p:cNvSpPr>
              <p:nvPr/>
            </p:nvSpPr>
            <p:spPr bwMode="auto">
              <a:xfrm>
                <a:off x="2892" y="159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15" name="Text Box 208"/>
              <p:cNvSpPr txBox="1">
                <a:spLocks noChangeArrowheads="1"/>
              </p:cNvSpPr>
              <p:nvPr/>
            </p:nvSpPr>
            <p:spPr bwMode="auto">
              <a:xfrm>
                <a:off x="3131" y="1593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16" name="Text Box 226"/>
              <p:cNvSpPr txBox="1">
                <a:spLocks noChangeArrowheads="1"/>
              </p:cNvSpPr>
              <p:nvPr/>
            </p:nvSpPr>
            <p:spPr bwMode="auto">
              <a:xfrm>
                <a:off x="2227" y="1704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17" name="Text Box 227"/>
              <p:cNvSpPr txBox="1">
                <a:spLocks noChangeArrowheads="1"/>
              </p:cNvSpPr>
              <p:nvPr/>
            </p:nvSpPr>
            <p:spPr bwMode="auto">
              <a:xfrm>
                <a:off x="2450" y="1704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18" name="Text Box 228"/>
              <p:cNvSpPr txBox="1">
                <a:spLocks noChangeArrowheads="1"/>
              </p:cNvSpPr>
              <p:nvPr/>
            </p:nvSpPr>
            <p:spPr bwMode="auto">
              <a:xfrm>
                <a:off x="2674" y="1704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19" name="Text Box 229"/>
              <p:cNvSpPr txBox="1">
                <a:spLocks noChangeArrowheads="1"/>
              </p:cNvSpPr>
              <p:nvPr/>
            </p:nvSpPr>
            <p:spPr bwMode="auto">
              <a:xfrm>
                <a:off x="2892" y="1704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20" name="Text Box 230"/>
              <p:cNvSpPr txBox="1">
                <a:spLocks noChangeArrowheads="1"/>
              </p:cNvSpPr>
              <p:nvPr/>
            </p:nvSpPr>
            <p:spPr bwMode="auto">
              <a:xfrm>
                <a:off x="3131" y="1704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1" name="Text Box 248"/>
              <p:cNvSpPr txBox="1">
                <a:spLocks noChangeArrowheads="1"/>
              </p:cNvSpPr>
              <p:nvPr/>
            </p:nvSpPr>
            <p:spPr bwMode="auto">
              <a:xfrm>
                <a:off x="2227" y="1805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22" name="Text Box 249"/>
              <p:cNvSpPr txBox="1">
                <a:spLocks noChangeArrowheads="1"/>
              </p:cNvSpPr>
              <p:nvPr/>
            </p:nvSpPr>
            <p:spPr bwMode="auto">
              <a:xfrm>
                <a:off x="2450" y="1805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3" name="Text Box 250"/>
              <p:cNvSpPr txBox="1">
                <a:spLocks noChangeArrowheads="1"/>
              </p:cNvSpPr>
              <p:nvPr/>
            </p:nvSpPr>
            <p:spPr bwMode="auto">
              <a:xfrm>
                <a:off x="2674" y="1805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4" name="Text Box 251"/>
              <p:cNvSpPr txBox="1">
                <a:spLocks noChangeArrowheads="1"/>
              </p:cNvSpPr>
              <p:nvPr/>
            </p:nvSpPr>
            <p:spPr bwMode="auto">
              <a:xfrm>
                <a:off x="2892" y="1805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18525" name="Text Box 252"/>
              <p:cNvSpPr txBox="1">
                <a:spLocks noChangeArrowheads="1"/>
              </p:cNvSpPr>
              <p:nvPr/>
            </p:nvSpPr>
            <p:spPr bwMode="auto">
              <a:xfrm>
                <a:off x="3131" y="1805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6" name="Text Box 164"/>
              <p:cNvSpPr txBox="1">
                <a:spLocks noChangeArrowheads="1"/>
              </p:cNvSpPr>
              <p:nvPr/>
            </p:nvSpPr>
            <p:spPr bwMode="auto">
              <a:xfrm>
                <a:off x="3131" y="1376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7" name="Text Box 160"/>
              <p:cNvSpPr txBox="1">
                <a:spLocks noChangeArrowheads="1"/>
              </p:cNvSpPr>
              <p:nvPr/>
            </p:nvSpPr>
            <p:spPr bwMode="auto">
              <a:xfrm>
                <a:off x="2227" y="1376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8" name="Text Box 161"/>
              <p:cNvSpPr txBox="1">
                <a:spLocks noChangeArrowheads="1"/>
              </p:cNvSpPr>
              <p:nvPr/>
            </p:nvSpPr>
            <p:spPr bwMode="auto">
              <a:xfrm>
                <a:off x="2450" y="1376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29" name="Text Box 162"/>
              <p:cNvSpPr txBox="1">
                <a:spLocks noChangeArrowheads="1"/>
              </p:cNvSpPr>
              <p:nvPr/>
            </p:nvSpPr>
            <p:spPr bwMode="auto">
              <a:xfrm>
                <a:off x="2674" y="1376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30" name="Text Box 163"/>
              <p:cNvSpPr txBox="1">
                <a:spLocks noChangeArrowheads="1"/>
              </p:cNvSpPr>
              <p:nvPr/>
            </p:nvSpPr>
            <p:spPr bwMode="auto">
              <a:xfrm>
                <a:off x="2892" y="1376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18531" name="Rectangle 113"/>
              <p:cNvSpPr>
                <a:spLocks noChangeArrowheads="1"/>
              </p:cNvSpPr>
              <p:nvPr/>
            </p:nvSpPr>
            <p:spPr bwMode="auto">
              <a:xfrm>
                <a:off x="2206" y="1131"/>
                <a:ext cx="1152" cy="1141"/>
              </a:xfrm>
              <a:prstGeom prst="rect">
                <a:avLst/>
              </a:prstGeom>
              <a:noFill/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32" name="Text Box 115"/>
              <p:cNvSpPr txBox="1">
                <a:spLocks noChangeArrowheads="1"/>
              </p:cNvSpPr>
              <p:nvPr/>
            </p:nvSpPr>
            <p:spPr bwMode="auto">
              <a:xfrm>
                <a:off x="2248" y="1134"/>
                <a:ext cx="60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Inputs</a:t>
                </a:r>
              </a:p>
            </p:txBody>
          </p:sp>
          <p:sp>
            <p:nvSpPr>
              <p:cNvPr id="18533" name="Text Box 116"/>
              <p:cNvSpPr txBox="1">
                <a:spLocks noChangeArrowheads="1"/>
              </p:cNvSpPr>
              <p:nvPr/>
            </p:nvSpPr>
            <p:spPr bwMode="auto">
              <a:xfrm>
                <a:off x="2210" y="124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a</a:t>
                </a:r>
              </a:p>
            </p:txBody>
          </p:sp>
          <p:sp>
            <p:nvSpPr>
              <p:cNvPr id="18534" name="Text Box 117"/>
              <p:cNvSpPr txBox="1">
                <a:spLocks noChangeArrowheads="1"/>
              </p:cNvSpPr>
              <p:nvPr/>
            </p:nvSpPr>
            <p:spPr bwMode="auto">
              <a:xfrm>
                <a:off x="2439" y="124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b</a:t>
                </a:r>
              </a:p>
            </p:txBody>
          </p:sp>
          <p:sp>
            <p:nvSpPr>
              <p:cNvPr id="18535" name="Text Box 118"/>
              <p:cNvSpPr txBox="1">
                <a:spLocks noChangeArrowheads="1"/>
              </p:cNvSpPr>
              <p:nvPr/>
            </p:nvSpPr>
            <p:spPr bwMode="auto">
              <a:xfrm>
                <a:off x="2667" y="124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c</a:t>
                </a:r>
              </a:p>
            </p:txBody>
          </p:sp>
          <p:sp>
            <p:nvSpPr>
              <p:cNvPr id="18536" name="Text Box 120"/>
              <p:cNvSpPr txBox="1">
                <a:spLocks noChangeArrowheads="1"/>
              </p:cNvSpPr>
              <p:nvPr/>
            </p:nvSpPr>
            <p:spPr bwMode="auto">
              <a:xfrm>
                <a:off x="2937" y="1131"/>
                <a:ext cx="377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Outputs</a:t>
                </a:r>
              </a:p>
            </p:txBody>
          </p:sp>
          <p:sp>
            <p:nvSpPr>
              <p:cNvPr id="18537" name="Text Box 121"/>
              <p:cNvSpPr txBox="1">
                <a:spLocks noChangeArrowheads="1"/>
              </p:cNvSpPr>
              <p:nvPr/>
            </p:nvSpPr>
            <p:spPr bwMode="auto">
              <a:xfrm>
                <a:off x="2896" y="124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y</a:t>
                </a:r>
              </a:p>
            </p:txBody>
          </p:sp>
          <p:sp>
            <p:nvSpPr>
              <p:cNvPr id="18538" name="Text Box 122"/>
              <p:cNvSpPr txBox="1">
                <a:spLocks noChangeArrowheads="1"/>
              </p:cNvSpPr>
              <p:nvPr/>
            </p:nvSpPr>
            <p:spPr bwMode="auto">
              <a:xfrm>
                <a:off x="3124" y="1247"/>
                <a:ext cx="23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z</a:t>
                </a:r>
              </a:p>
            </p:txBody>
          </p:sp>
          <p:sp>
            <p:nvSpPr>
              <p:cNvPr id="18539" name="Freeform 131"/>
              <p:cNvSpPr>
                <a:spLocks/>
              </p:cNvSpPr>
              <p:nvPr/>
            </p:nvSpPr>
            <p:spPr bwMode="auto">
              <a:xfrm>
                <a:off x="2894" y="1132"/>
                <a:ext cx="1" cy="1140"/>
              </a:xfrm>
              <a:custGeom>
                <a:avLst/>
                <a:gdLst>
                  <a:gd name="T0" fmla="*/ 1 w 1"/>
                  <a:gd name="T1" fmla="*/ 0 h 1140"/>
                  <a:gd name="T2" fmla="*/ 0 w 1"/>
                  <a:gd name="T3" fmla="*/ 1140 h 11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140">
                    <a:moveTo>
                      <a:pt x="1" y="0"/>
                    </a:moveTo>
                    <a:lnTo>
                      <a:pt x="0" y="114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0" name="Freeform 354"/>
              <p:cNvSpPr>
                <a:spLocks/>
              </p:cNvSpPr>
              <p:nvPr/>
            </p:nvSpPr>
            <p:spPr bwMode="auto">
              <a:xfrm>
                <a:off x="2207" y="1376"/>
                <a:ext cx="1150" cy="1"/>
              </a:xfrm>
              <a:custGeom>
                <a:avLst/>
                <a:gdLst>
                  <a:gd name="T0" fmla="*/ 1150 w 1150"/>
                  <a:gd name="T1" fmla="*/ 0 h 1"/>
                  <a:gd name="T2" fmla="*/ 0 w 115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0" h="1">
                    <a:moveTo>
                      <a:pt x="1150" y="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1" name="Freeform 356"/>
              <p:cNvSpPr>
                <a:spLocks/>
              </p:cNvSpPr>
              <p:nvPr/>
            </p:nvSpPr>
            <p:spPr bwMode="auto">
              <a:xfrm>
                <a:off x="2432" y="1376"/>
                <a:ext cx="2" cy="891"/>
              </a:xfrm>
              <a:custGeom>
                <a:avLst/>
                <a:gdLst>
                  <a:gd name="T0" fmla="*/ 0 w 2"/>
                  <a:gd name="T1" fmla="*/ 891 h 891"/>
                  <a:gd name="T2" fmla="*/ 2 w 2"/>
                  <a:gd name="T3" fmla="*/ 0 h 89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91">
                    <a:moveTo>
                      <a:pt x="0" y="891"/>
                    </a:moveTo>
                    <a:lnTo>
                      <a:pt x="2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2" name="Freeform 358"/>
              <p:cNvSpPr>
                <a:spLocks/>
              </p:cNvSpPr>
              <p:nvPr/>
            </p:nvSpPr>
            <p:spPr bwMode="auto">
              <a:xfrm>
                <a:off x="2670" y="1376"/>
                <a:ext cx="1" cy="896"/>
              </a:xfrm>
              <a:custGeom>
                <a:avLst/>
                <a:gdLst>
                  <a:gd name="T0" fmla="*/ 1 w 1"/>
                  <a:gd name="T1" fmla="*/ 896 h 896"/>
                  <a:gd name="T2" fmla="*/ 0 w 1"/>
                  <a:gd name="T3" fmla="*/ 0 h 8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96">
                    <a:moveTo>
                      <a:pt x="1" y="89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3" name="Freeform 359"/>
              <p:cNvSpPr>
                <a:spLocks/>
              </p:cNvSpPr>
              <p:nvPr/>
            </p:nvSpPr>
            <p:spPr bwMode="auto">
              <a:xfrm>
                <a:off x="3126" y="1377"/>
                <a:ext cx="1" cy="890"/>
              </a:xfrm>
              <a:custGeom>
                <a:avLst/>
                <a:gdLst>
                  <a:gd name="T0" fmla="*/ 1 w 1"/>
                  <a:gd name="T1" fmla="*/ 890 h 890"/>
                  <a:gd name="T2" fmla="*/ 0 w 1"/>
                  <a:gd name="T3" fmla="*/ 0 h 8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90">
                    <a:moveTo>
                      <a:pt x="1" y="89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4" name="Freeform 361"/>
              <p:cNvSpPr>
                <a:spLocks/>
              </p:cNvSpPr>
              <p:nvPr/>
            </p:nvSpPr>
            <p:spPr bwMode="auto">
              <a:xfrm>
                <a:off x="2207" y="1493"/>
                <a:ext cx="1150" cy="1"/>
              </a:xfrm>
              <a:custGeom>
                <a:avLst/>
                <a:gdLst>
                  <a:gd name="T0" fmla="*/ 1150 w 1150"/>
                  <a:gd name="T1" fmla="*/ 0 h 1"/>
                  <a:gd name="T2" fmla="*/ 0 w 115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0" h="1">
                    <a:moveTo>
                      <a:pt x="1150" y="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5" name="Freeform 363"/>
              <p:cNvSpPr>
                <a:spLocks/>
              </p:cNvSpPr>
              <p:nvPr/>
            </p:nvSpPr>
            <p:spPr bwMode="auto">
              <a:xfrm>
                <a:off x="2207" y="1598"/>
                <a:ext cx="1149" cy="1"/>
              </a:xfrm>
              <a:custGeom>
                <a:avLst/>
                <a:gdLst>
                  <a:gd name="T0" fmla="*/ 1149 w 1149"/>
                  <a:gd name="T1" fmla="*/ 1 h 1"/>
                  <a:gd name="T2" fmla="*/ 0 w 1149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49" h="1">
                    <a:moveTo>
                      <a:pt x="1149" y="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6" name="Freeform 365"/>
              <p:cNvSpPr>
                <a:spLocks/>
              </p:cNvSpPr>
              <p:nvPr/>
            </p:nvSpPr>
            <p:spPr bwMode="auto">
              <a:xfrm>
                <a:off x="2207" y="1704"/>
                <a:ext cx="1150" cy="1"/>
              </a:xfrm>
              <a:custGeom>
                <a:avLst/>
                <a:gdLst>
                  <a:gd name="T0" fmla="*/ 1150 w 1150"/>
                  <a:gd name="T1" fmla="*/ 0 h 1"/>
                  <a:gd name="T2" fmla="*/ 0 w 115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0" h="1">
                    <a:moveTo>
                      <a:pt x="115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7" name="Freeform 367"/>
              <p:cNvSpPr>
                <a:spLocks/>
              </p:cNvSpPr>
              <p:nvPr/>
            </p:nvSpPr>
            <p:spPr bwMode="auto">
              <a:xfrm>
                <a:off x="2207" y="1808"/>
                <a:ext cx="1153" cy="2"/>
              </a:xfrm>
              <a:custGeom>
                <a:avLst/>
                <a:gdLst>
                  <a:gd name="T0" fmla="*/ 1153 w 1153"/>
                  <a:gd name="T1" fmla="*/ 0 h 2"/>
                  <a:gd name="T2" fmla="*/ 0 w 1153"/>
                  <a:gd name="T3" fmla="*/ 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3" h="2">
                    <a:moveTo>
                      <a:pt x="1153" y="0"/>
                    </a:moveTo>
                    <a:lnTo>
                      <a:pt x="0" y="2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8" name="Freeform 369"/>
              <p:cNvSpPr>
                <a:spLocks/>
              </p:cNvSpPr>
              <p:nvPr/>
            </p:nvSpPr>
            <p:spPr bwMode="auto">
              <a:xfrm>
                <a:off x="2207" y="1911"/>
                <a:ext cx="1150" cy="1"/>
              </a:xfrm>
              <a:custGeom>
                <a:avLst/>
                <a:gdLst>
                  <a:gd name="T0" fmla="*/ 1150 w 1150"/>
                  <a:gd name="T1" fmla="*/ 0 h 1"/>
                  <a:gd name="T2" fmla="*/ 0 w 115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0" h="1">
                    <a:moveTo>
                      <a:pt x="115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49" name="Freeform 371"/>
              <p:cNvSpPr>
                <a:spLocks/>
              </p:cNvSpPr>
              <p:nvPr/>
            </p:nvSpPr>
            <p:spPr bwMode="auto">
              <a:xfrm>
                <a:off x="2207" y="2031"/>
                <a:ext cx="1153" cy="1"/>
              </a:xfrm>
              <a:custGeom>
                <a:avLst/>
                <a:gdLst>
                  <a:gd name="T0" fmla="*/ 1153 w 1153"/>
                  <a:gd name="T1" fmla="*/ 0 h 1"/>
                  <a:gd name="T2" fmla="*/ 0 w 115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3" h="1">
                    <a:moveTo>
                      <a:pt x="1153" y="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550" name="Freeform 373"/>
              <p:cNvSpPr>
                <a:spLocks/>
              </p:cNvSpPr>
              <p:nvPr/>
            </p:nvSpPr>
            <p:spPr bwMode="auto">
              <a:xfrm>
                <a:off x="2207" y="2143"/>
                <a:ext cx="1148" cy="2"/>
              </a:xfrm>
              <a:custGeom>
                <a:avLst/>
                <a:gdLst>
                  <a:gd name="T0" fmla="*/ 1148 w 1148"/>
                  <a:gd name="T1" fmla="*/ 2 h 2"/>
                  <a:gd name="T2" fmla="*/ 0 w 1148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48" h="2">
                    <a:moveTo>
                      <a:pt x="1148" y="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</p:grpSp>
      </p:grpSp>
      <p:grpSp>
        <p:nvGrpSpPr>
          <p:cNvPr id="8" name="Group 421"/>
          <p:cNvGrpSpPr>
            <a:grpSpLocks/>
          </p:cNvGrpSpPr>
          <p:nvPr/>
        </p:nvGrpSpPr>
        <p:grpSpPr bwMode="auto">
          <a:xfrm>
            <a:off x="5826125" y="3489325"/>
            <a:ext cx="3033713" cy="2355850"/>
            <a:chOff x="3676" y="2198"/>
            <a:chExt cx="1911" cy="1484"/>
          </a:xfrm>
        </p:grpSpPr>
        <p:sp>
          <p:nvSpPr>
            <p:cNvPr id="18441" name="Text Box 5"/>
            <p:cNvSpPr txBox="1">
              <a:spLocks noChangeArrowheads="1"/>
            </p:cNvSpPr>
            <p:nvPr/>
          </p:nvSpPr>
          <p:spPr bwMode="auto">
            <a:xfrm>
              <a:off x="3676" y="2198"/>
              <a:ext cx="1911" cy="14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E) </a:t>
              </a:r>
              <a:r>
                <a:rPr lang="el-GR" sz="1200"/>
                <a:t>Υλοποίηση</a:t>
              </a:r>
              <a:endParaRPr lang="en-US" sz="1000"/>
            </a:p>
          </p:txBody>
        </p:sp>
        <p:grpSp>
          <p:nvGrpSpPr>
            <p:cNvPr id="9" name="Group 420"/>
            <p:cNvGrpSpPr>
              <a:grpSpLocks/>
            </p:cNvGrpSpPr>
            <p:nvPr/>
          </p:nvGrpSpPr>
          <p:grpSpPr bwMode="auto">
            <a:xfrm>
              <a:off x="3881" y="2526"/>
              <a:ext cx="1544" cy="1058"/>
              <a:chOff x="3766" y="2431"/>
              <a:chExt cx="1544" cy="1058"/>
            </a:xfrm>
          </p:grpSpPr>
          <p:sp>
            <p:nvSpPr>
              <p:cNvPr id="18443" name="AutoShape 17"/>
              <p:cNvSpPr>
                <a:spLocks noChangeArrowheads="1"/>
              </p:cNvSpPr>
              <p:nvPr/>
            </p:nvSpPr>
            <p:spPr bwMode="auto">
              <a:xfrm>
                <a:off x="4407" y="2644"/>
                <a:ext cx="173" cy="173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44" name="Text Box 19"/>
              <p:cNvSpPr txBox="1">
                <a:spLocks noChangeArrowheads="1"/>
              </p:cNvSpPr>
              <p:nvPr/>
            </p:nvSpPr>
            <p:spPr bwMode="auto">
              <a:xfrm>
                <a:off x="3766" y="2431"/>
                <a:ext cx="10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a</a:t>
                </a:r>
                <a:endParaRPr lang="en-US" sz="900"/>
              </a:p>
            </p:txBody>
          </p:sp>
          <p:sp>
            <p:nvSpPr>
              <p:cNvPr id="18445" name="Text Box 20"/>
              <p:cNvSpPr txBox="1">
                <a:spLocks noChangeArrowheads="1"/>
              </p:cNvSpPr>
              <p:nvPr/>
            </p:nvSpPr>
            <p:spPr bwMode="auto">
              <a:xfrm>
                <a:off x="3766" y="2541"/>
                <a:ext cx="115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b</a:t>
                </a:r>
                <a:endParaRPr lang="en-US" sz="900"/>
              </a:p>
            </p:txBody>
          </p:sp>
          <p:sp>
            <p:nvSpPr>
              <p:cNvPr id="18446" name="Text Box 21"/>
              <p:cNvSpPr txBox="1">
                <a:spLocks noChangeArrowheads="1"/>
              </p:cNvSpPr>
              <p:nvPr/>
            </p:nvSpPr>
            <p:spPr bwMode="auto">
              <a:xfrm>
                <a:off x="3766" y="2630"/>
                <a:ext cx="11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c</a:t>
                </a:r>
              </a:p>
            </p:txBody>
          </p:sp>
          <p:sp>
            <p:nvSpPr>
              <p:cNvPr id="18447" name="Text Box 22"/>
              <p:cNvSpPr txBox="1">
                <a:spLocks noChangeArrowheads="1"/>
              </p:cNvSpPr>
              <p:nvPr/>
            </p:nvSpPr>
            <p:spPr bwMode="auto">
              <a:xfrm>
                <a:off x="5200" y="2459"/>
                <a:ext cx="58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y</a:t>
                </a:r>
                <a:endParaRPr lang="en-US" sz="900"/>
              </a:p>
            </p:txBody>
          </p:sp>
          <p:sp>
            <p:nvSpPr>
              <p:cNvPr id="18448" name="Text Box 23"/>
              <p:cNvSpPr txBox="1">
                <a:spLocks noChangeArrowheads="1"/>
              </p:cNvSpPr>
              <p:nvPr/>
            </p:nvSpPr>
            <p:spPr bwMode="auto">
              <a:xfrm>
                <a:off x="5225" y="3132"/>
                <a:ext cx="8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200"/>
                  <a:t>z</a:t>
                </a:r>
              </a:p>
            </p:txBody>
          </p:sp>
          <p:grpSp>
            <p:nvGrpSpPr>
              <p:cNvPr id="10" name="Group 394"/>
              <p:cNvGrpSpPr>
                <a:grpSpLocks/>
              </p:cNvGrpSpPr>
              <p:nvPr/>
            </p:nvGrpSpPr>
            <p:grpSpPr bwMode="auto">
              <a:xfrm>
                <a:off x="4910" y="2446"/>
                <a:ext cx="234" cy="178"/>
                <a:chOff x="4705" y="2861"/>
                <a:chExt cx="234" cy="178"/>
              </a:xfrm>
            </p:grpSpPr>
            <p:sp>
              <p:nvSpPr>
                <p:cNvPr id="18485" name="Freeform 25"/>
                <p:cNvSpPr>
                  <a:spLocks/>
                </p:cNvSpPr>
                <p:nvPr/>
              </p:nvSpPr>
              <p:spPr bwMode="auto">
                <a:xfrm>
                  <a:off x="4886" y="2947"/>
                  <a:ext cx="53" cy="1"/>
                </a:xfrm>
                <a:custGeom>
                  <a:avLst/>
                  <a:gdLst>
                    <a:gd name="T0" fmla="*/ 53 w 53"/>
                    <a:gd name="T1" fmla="*/ 0 h 1"/>
                    <a:gd name="T2" fmla="*/ 0 w 53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3" h="1">
                      <a:moveTo>
                        <a:pt x="53" y="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6" name="Freeform 26"/>
                <p:cNvSpPr>
                  <a:spLocks/>
                </p:cNvSpPr>
                <p:nvPr/>
              </p:nvSpPr>
              <p:spPr bwMode="auto">
                <a:xfrm flipV="1">
                  <a:off x="4705" y="2953"/>
                  <a:ext cx="182" cy="86"/>
                </a:xfrm>
                <a:custGeom>
                  <a:avLst/>
                  <a:gdLst>
                    <a:gd name="T0" fmla="*/ 0 w 576"/>
                    <a:gd name="T1" fmla="*/ 0 h 288"/>
                    <a:gd name="T2" fmla="*/ 1 w 576"/>
                    <a:gd name="T3" fmla="*/ 0 h 288"/>
                    <a:gd name="T4" fmla="*/ 2 w 576"/>
                    <a:gd name="T5" fmla="*/ 1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6" h="288">
                      <a:moveTo>
                        <a:pt x="0" y="0"/>
                      </a:moveTo>
                      <a:cubicBezTo>
                        <a:pt x="68" y="8"/>
                        <a:pt x="314" y="2"/>
                        <a:pt x="410" y="50"/>
                      </a:cubicBezTo>
                      <a:cubicBezTo>
                        <a:pt x="506" y="98"/>
                        <a:pt x="542" y="238"/>
                        <a:pt x="576" y="28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7" name="Freeform 27"/>
                <p:cNvSpPr>
                  <a:spLocks/>
                </p:cNvSpPr>
                <p:nvPr/>
              </p:nvSpPr>
              <p:spPr bwMode="auto">
                <a:xfrm>
                  <a:off x="4705" y="2861"/>
                  <a:ext cx="26" cy="173"/>
                </a:xfrm>
                <a:custGeom>
                  <a:avLst/>
                  <a:gdLst>
                    <a:gd name="T0" fmla="*/ 0 w 80"/>
                    <a:gd name="T1" fmla="*/ 0 h 576"/>
                    <a:gd name="T2" fmla="*/ 0 w 80"/>
                    <a:gd name="T3" fmla="*/ 1 h 576"/>
                    <a:gd name="T4" fmla="*/ 0 w 80"/>
                    <a:gd name="T5" fmla="*/ 2 h 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576">
                      <a:moveTo>
                        <a:pt x="0" y="0"/>
                      </a:moveTo>
                      <a:cubicBezTo>
                        <a:pt x="13" y="48"/>
                        <a:pt x="80" y="194"/>
                        <a:pt x="80" y="290"/>
                      </a:cubicBezTo>
                      <a:cubicBezTo>
                        <a:pt x="80" y="386"/>
                        <a:pt x="17" y="517"/>
                        <a:pt x="0" y="57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8" name="Freeform 28"/>
                <p:cNvSpPr>
                  <a:spLocks/>
                </p:cNvSpPr>
                <p:nvPr/>
              </p:nvSpPr>
              <p:spPr bwMode="auto">
                <a:xfrm>
                  <a:off x="4705" y="2861"/>
                  <a:ext cx="182" cy="87"/>
                </a:xfrm>
                <a:custGeom>
                  <a:avLst/>
                  <a:gdLst>
                    <a:gd name="T0" fmla="*/ 0 w 576"/>
                    <a:gd name="T1" fmla="*/ 0 h 288"/>
                    <a:gd name="T2" fmla="*/ 1 w 576"/>
                    <a:gd name="T3" fmla="*/ 0 h 288"/>
                    <a:gd name="T4" fmla="*/ 2 w 576"/>
                    <a:gd name="T5" fmla="*/ 1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6" h="288">
                      <a:moveTo>
                        <a:pt x="0" y="0"/>
                      </a:moveTo>
                      <a:cubicBezTo>
                        <a:pt x="68" y="8"/>
                        <a:pt x="314" y="2"/>
                        <a:pt x="410" y="50"/>
                      </a:cubicBezTo>
                      <a:cubicBezTo>
                        <a:pt x="506" y="98"/>
                        <a:pt x="542" y="238"/>
                        <a:pt x="576" y="28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8450" name="AutoShape 31"/>
              <p:cNvSpPr>
                <a:spLocks noChangeArrowheads="1"/>
              </p:cNvSpPr>
              <p:nvPr/>
            </p:nvSpPr>
            <p:spPr bwMode="auto">
              <a:xfrm>
                <a:off x="4407" y="2874"/>
                <a:ext cx="173" cy="172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1" name="Group 395"/>
              <p:cNvGrpSpPr>
                <a:grpSpLocks/>
              </p:cNvGrpSpPr>
              <p:nvPr/>
            </p:nvGrpSpPr>
            <p:grpSpPr bwMode="auto">
              <a:xfrm>
                <a:off x="4945" y="3100"/>
                <a:ext cx="234" cy="171"/>
                <a:chOff x="4705" y="3265"/>
                <a:chExt cx="234" cy="171"/>
              </a:xfrm>
            </p:grpSpPr>
            <p:sp>
              <p:nvSpPr>
                <p:cNvPr id="18481" name="Freeform 78"/>
                <p:cNvSpPr>
                  <a:spLocks/>
                </p:cNvSpPr>
                <p:nvPr/>
              </p:nvSpPr>
              <p:spPr bwMode="auto">
                <a:xfrm>
                  <a:off x="4886" y="3350"/>
                  <a:ext cx="53" cy="1"/>
                </a:xfrm>
                <a:custGeom>
                  <a:avLst/>
                  <a:gdLst>
                    <a:gd name="T0" fmla="*/ 53 w 53"/>
                    <a:gd name="T1" fmla="*/ 0 h 1"/>
                    <a:gd name="T2" fmla="*/ 0 w 53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3" h="1">
                      <a:moveTo>
                        <a:pt x="53" y="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2" name="Freeform 79"/>
                <p:cNvSpPr>
                  <a:spLocks/>
                </p:cNvSpPr>
                <p:nvPr/>
              </p:nvSpPr>
              <p:spPr bwMode="auto">
                <a:xfrm flipV="1">
                  <a:off x="4705" y="3351"/>
                  <a:ext cx="182" cy="85"/>
                </a:xfrm>
                <a:custGeom>
                  <a:avLst/>
                  <a:gdLst>
                    <a:gd name="T0" fmla="*/ 0 w 576"/>
                    <a:gd name="T1" fmla="*/ 0 h 288"/>
                    <a:gd name="T2" fmla="*/ 1 w 576"/>
                    <a:gd name="T3" fmla="*/ 0 h 288"/>
                    <a:gd name="T4" fmla="*/ 2 w 576"/>
                    <a:gd name="T5" fmla="*/ 1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6" h="288">
                      <a:moveTo>
                        <a:pt x="0" y="0"/>
                      </a:moveTo>
                      <a:cubicBezTo>
                        <a:pt x="68" y="8"/>
                        <a:pt x="314" y="2"/>
                        <a:pt x="410" y="50"/>
                      </a:cubicBezTo>
                      <a:cubicBezTo>
                        <a:pt x="506" y="98"/>
                        <a:pt x="542" y="238"/>
                        <a:pt x="576" y="28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3" name="Freeform 80"/>
                <p:cNvSpPr>
                  <a:spLocks/>
                </p:cNvSpPr>
                <p:nvPr/>
              </p:nvSpPr>
              <p:spPr bwMode="auto">
                <a:xfrm>
                  <a:off x="4705" y="3265"/>
                  <a:ext cx="26" cy="171"/>
                </a:xfrm>
                <a:custGeom>
                  <a:avLst/>
                  <a:gdLst>
                    <a:gd name="T0" fmla="*/ 0 w 80"/>
                    <a:gd name="T1" fmla="*/ 0 h 576"/>
                    <a:gd name="T2" fmla="*/ 0 w 80"/>
                    <a:gd name="T3" fmla="*/ 1 h 576"/>
                    <a:gd name="T4" fmla="*/ 0 w 80"/>
                    <a:gd name="T5" fmla="*/ 1 h 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576">
                      <a:moveTo>
                        <a:pt x="0" y="0"/>
                      </a:moveTo>
                      <a:cubicBezTo>
                        <a:pt x="13" y="48"/>
                        <a:pt x="80" y="194"/>
                        <a:pt x="80" y="290"/>
                      </a:cubicBezTo>
                      <a:cubicBezTo>
                        <a:pt x="80" y="386"/>
                        <a:pt x="17" y="517"/>
                        <a:pt x="0" y="57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4" name="Freeform 81"/>
                <p:cNvSpPr>
                  <a:spLocks/>
                </p:cNvSpPr>
                <p:nvPr/>
              </p:nvSpPr>
              <p:spPr bwMode="auto">
                <a:xfrm>
                  <a:off x="4705" y="3265"/>
                  <a:ext cx="182" cy="86"/>
                </a:xfrm>
                <a:custGeom>
                  <a:avLst/>
                  <a:gdLst>
                    <a:gd name="T0" fmla="*/ 0 w 576"/>
                    <a:gd name="T1" fmla="*/ 0 h 288"/>
                    <a:gd name="T2" fmla="*/ 1 w 576"/>
                    <a:gd name="T3" fmla="*/ 0 h 288"/>
                    <a:gd name="T4" fmla="*/ 2 w 576"/>
                    <a:gd name="T5" fmla="*/ 1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6" h="288">
                      <a:moveTo>
                        <a:pt x="0" y="0"/>
                      </a:moveTo>
                      <a:cubicBezTo>
                        <a:pt x="68" y="8"/>
                        <a:pt x="314" y="2"/>
                        <a:pt x="410" y="50"/>
                      </a:cubicBezTo>
                      <a:cubicBezTo>
                        <a:pt x="506" y="98"/>
                        <a:pt x="542" y="238"/>
                        <a:pt x="576" y="28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392"/>
              <p:cNvGrpSpPr>
                <a:grpSpLocks/>
              </p:cNvGrpSpPr>
              <p:nvPr/>
            </p:nvGrpSpPr>
            <p:grpSpPr bwMode="auto">
              <a:xfrm>
                <a:off x="4292" y="3105"/>
                <a:ext cx="288" cy="171"/>
                <a:chOff x="4132" y="3230"/>
                <a:chExt cx="288" cy="171"/>
              </a:xfrm>
            </p:grpSpPr>
            <p:sp>
              <p:nvSpPr>
                <p:cNvPr id="18478" name="Freeform 12"/>
                <p:cNvSpPr>
                  <a:spLocks/>
                </p:cNvSpPr>
                <p:nvPr/>
              </p:nvSpPr>
              <p:spPr bwMode="auto">
                <a:xfrm>
                  <a:off x="4189" y="3271"/>
                  <a:ext cx="57" cy="1"/>
                </a:xfrm>
                <a:custGeom>
                  <a:avLst/>
                  <a:gdLst>
                    <a:gd name="T0" fmla="*/ 0 w 141"/>
                    <a:gd name="T1" fmla="*/ 0 h 1"/>
                    <a:gd name="T2" fmla="*/ 2 w 14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1" h="1">
                      <a:moveTo>
                        <a:pt x="0" y="0"/>
                      </a:moveTo>
                      <a:lnTo>
                        <a:pt x="141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79" name="AutoShape 32"/>
                <p:cNvSpPr>
                  <a:spLocks noChangeArrowheads="1"/>
                </p:cNvSpPr>
                <p:nvPr/>
              </p:nvSpPr>
              <p:spPr bwMode="auto">
                <a:xfrm>
                  <a:off x="4247" y="3230"/>
                  <a:ext cx="173" cy="171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80" name="AutoShape 87"/>
                <p:cNvSpPr>
                  <a:spLocks noChangeArrowheads="1"/>
                </p:cNvSpPr>
                <p:nvPr/>
              </p:nvSpPr>
              <p:spPr bwMode="auto">
                <a:xfrm rot="5400000">
                  <a:off x="4118" y="3244"/>
                  <a:ext cx="86" cy="57"/>
                </a:xfrm>
                <a:prstGeom prst="flowChartExtra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 type="non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393"/>
              <p:cNvGrpSpPr>
                <a:grpSpLocks/>
              </p:cNvGrpSpPr>
              <p:nvPr/>
            </p:nvGrpSpPr>
            <p:grpSpPr bwMode="auto">
              <a:xfrm>
                <a:off x="4292" y="3335"/>
                <a:ext cx="288" cy="154"/>
                <a:chOff x="4132" y="3460"/>
                <a:chExt cx="288" cy="154"/>
              </a:xfrm>
            </p:grpSpPr>
            <p:sp>
              <p:nvSpPr>
                <p:cNvPr id="18475" name="AutoShape 9"/>
                <p:cNvSpPr>
                  <a:spLocks noChangeArrowheads="1"/>
                </p:cNvSpPr>
                <p:nvPr/>
              </p:nvSpPr>
              <p:spPr bwMode="auto">
                <a:xfrm>
                  <a:off x="4247" y="3460"/>
                  <a:ext cx="173" cy="154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 type="non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76" name="Freeform 11"/>
                <p:cNvSpPr>
                  <a:spLocks/>
                </p:cNvSpPr>
                <p:nvPr/>
              </p:nvSpPr>
              <p:spPr bwMode="auto">
                <a:xfrm>
                  <a:off x="4189" y="3559"/>
                  <a:ext cx="55" cy="1"/>
                </a:xfrm>
                <a:custGeom>
                  <a:avLst/>
                  <a:gdLst>
                    <a:gd name="T0" fmla="*/ 0 w 138"/>
                    <a:gd name="T1" fmla="*/ 0 h 1"/>
                    <a:gd name="T2" fmla="*/ 2 w 138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8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77" name="AutoShape 88"/>
                <p:cNvSpPr>
                  <a:spLocks noChangeArrowheads="1"/>
                </p:cNvSpPr>
                <p:nvPr/>
              </p:nvSpPr>
              <p:spPr bwMode="auto">
                <a:xfrm rot="5400000">
                  <a:off x="4118" y="3532"/>
                  <a:ext cx="86" cy="57"/>
                </a:xfrm>
                <a:prstGeom prst="flowChartExtra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 type="non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8454" name="Oval 109"/>
              <p:cNvSpPr>
                <a:spLocks noChangeArrowheads="1"/>
              </p:cNvSpPr>
              <p:nvPr/>
            </p:nvSpPr>
            <p:spPr bwMode="auto">
              <a:xfrm>
                <a:off x="4344" y="3421"/>
                <a:ext cx="29" cy="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5" name="Oval 110"/>
              <p:cNvSpPr>
                <a:spLocks noChangeArrowheads="1"/>
              </p:cNvSpPr>
              <p:nvPr/>
            </p:nvSpPr>
            <p:spPr bwMode="auto">
              <a:xfrm>
                <a:off x="4344" y="3133"/>
                <a:ext cx="29" cy="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6" name="Freeform 397"/>
              <p:cNvSpPr>
                <a:spLocks/>
              </p:cNvSpPr>
              <p:nvPr/>
            </p:nvSpPr>
            <p:spPr bwMode="auto">
              <a:xfrm>
                <a:off x="3908" y="2501"/>
                <a:ext cx="1025" cy="1"/>
              </a:xfrm>
              <a:custGeom>
                <a:avLst/>
                <a:gdLst>
                  <a:gd name="T0" fmla="*/ 0 w 1025"/>
                  <a:gd name="T1" fmla="*/ 0 h 1"/>
                  <a:gd name="T2" fmla="*/ 1025 w 102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5" h="1">
                    <a:moveTo>
                      <a:pt x="0" y="0"/>
                    </a:moveTo>
                    <a:lnTo>
                      <a:pt x="1025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57" name="Freeform 398"/>
              <p:cNvSpPr>
                <a:spLocks/>
              </p:cNvSpPr>
              <p:nvPr/>
            </p:nvSpPr>
            <p:spPr bwMode="auto">
              <a:xfrm>
                <a:off x="3913" y="2596"/>
                <a:ext cx="489" cy="770"/>
              </a:xfrm>
              <a:custGeom>
                <a:avLst/>
                <a:gdLst>
                  <a:gd name="T0" fmla="*/ 0 w 489"/>
                  <a:gd name="T1" fmla="*/ 0 h 770"/>
                  <a:gd name="T2" fmla="*/ 186 w 489"/>
                  <a:gd name="T3" fmla="*/ 0 h 770"/>
                  <a:gd name="T4" fmla="*/ 186 w 489"/>
                  <a:gd name="T5" fmla="*/ 770 h 770"/>
                  <a:gd name="T6" fmla="*/ 489 w 489"/>
                  <a:gd name="T7" fmla="*/ 770 h 7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9" h="770">
                    <a:moveTo>
                      <a:pt x="0" y="0"/>
                    </a:moveTo>
                    <a:lnTo>
                      <a:pt x="186" y="0"/>
                    </a:lnTo>
                    <a:lnTo>
                      <a:pt x="186" y="770"/>
                    </a:lnTo>
                    <a:lnTo>
                      <a:pt x="489" y="77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58" name="Freeform 399"/>
              <p:cNvSpPr>
                <a:spLocks/>
              </p:cNvSpPr>
              <p:nvPr/>
            </p:nvSpPr>
            <p:spPr bwMode="auto">
              <a:xfrm>
                <a:off x="3913" y="2687"/>
                <a:ext cx="377" cy="748"/>
              </a:xfrm>
              <a:custGeom>
                <a:avLst/>
                <a:gdLst>
                  <a:gd name="T0" fmla="*/ 0 w 377"/>
                  <a:gd name="T1" fmla="*/ 0 h 748"/>
                  <a:gd name="T2" fmla="*/ 106 w 377"/>
                  <a:gd name="T3" fmla="*/ 0 h 748"/>
                  <a:gd name="T4" fmla="*/ 106 w 377"/>
                  <a:gd name="T5" fmla="*/ 748 h 748"/>
                  <a:gd name="T6" fmla="*/ 377 w 377"/>
                  <a:gd name="T7" fmla="*/ 748 h 7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748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48"/>
                    </a:lnTo>
                    <a:lnTo>
                      <a:pt x="377" y="748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59" name="Freeform 400"/>
              <p:cNvSpPr>
                <a:spLocks/>
              </p:cNvSpPr>
              <p:nvPr/>
            </p:nvSpPr>
            <p:spPr bwMode="auto">
              <a:xfrm>
                <a:off x="4184" y="2501"/>
                <a:ext cx="223" cy="419"/>
              </a:xfrm>
              <a:custGeom>
                <a:avLst/>
                <a:gdLst>
                  <a:gd name="T0" fmla="*/ 0 w 223"/>
                  <a:gd name="T1" fmla="*/ 0 h 419"/>
                  <a:gd name="T2" fmla="*/ 0 w 223"/>
                  <a:gd name="T3" fmla="*/ 419 h 419"/>
                  <a:gd name="T4" fmla="*/ 223 w 223"/>
                  <a:gd name="T5" fmla="*/ 419 h 4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" h="419">
                    <a:moveTo>
                      <a:pt x="0" y="0"/>
                    </a:moveTo>
                    <a:lnTo>
                      <a:pt x="0" y="419"/>
                    </a:lnTo>
                    <a:lnTo>
                      <a:pt x="223" y="419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0" name="Line 402"/>
              <p:cNvSpPr>
                <a:spLocks noChangeShapeType="1"/>
              </p:cNvSpPr>
              <p:nvPr/>
            </p:nvSpPr>
            <p:spPr bwMode="auto">
              <a:xfrm flipH="1">
                <a:off x="4094" y="2687"/>
                <a:ext cx="313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1" name="Line 403"/>
              <p:cNvSpPr>
                <a:spLocks noChangeShapeType="1"/>
              </p:cNvSpPr>
              <p:nvPr/>
            </p:nvSpPr>
            <p:spPr bwMode="auto">
              <a:xfrm flipH="1">
                <a:off x="4014" y="2750"/>
                <a:ext cx="393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2" name="Line 404"/>
              <p:cNvSpPr>
                <a:spLocks noChangeShapeType="1"/>
              </p:cNvSpPr>
              <p:nvPr/>
            </p:nvSpPr>
            <p:spPr bwMode="auto">
              <a:xfrm flipH="1">
                <a:off x="4094" y="2989"/>
                <a:ext cx="308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3" name="Line 405"/>
              <p:cNvSpPr>
                <a:spLocks noChangeShapeType="1"/>
              </p:cNvSpPr>
              <p:nvPr/>
            </p:nvSpPr>
            <p:spPr bwMode="auto">
              <a:xfrm flipH="1">
                <a:off x="4104" y="3143"/>
                <a:ext cx="186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4" name="Line 406"/>
              <p:cNvSpPr>
                <a:spLocks noChangeShapeType="1"/>
              </p:cNvSpPr>
              <p:nvPr/>
            </p:nvSpPr>
            <p:spPr bwMode="auto">
              <a:xfrm flipH="1">
                <a:off x="4030" y="3217"/>
                <a:ext cx="377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5" name="Oval 408"/>
              <p:cNvSpPr>
                <a:spLocks noChangeArrowheads="1"/>
              </p:cNvSpPr>
              <p:nvPr/>
            </p:nvSpPr>
            <p:spPr bwMode="auto">
              <a:xfrm>
                <a:off x="4170" y="249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6" name="Oval 409"/>
              <p:cNvSpPr>
                <a:spLocks noChangeArrowheads="1"/>
              </p:cNvSpPr>
              <p:nvPr/>
            </p:nvSpPr>
            <p:spPr bwMode="auto">
              <a:xfrm>
                <a:off x="4087" y="267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7" name="Oval 410"/>
              <p:cNvSpPr>
                <a:spLocks noChangeArrowheads="1"/>
              </p:cNvSpPr>
              <p:nvPr/>
            </p:nvSpPr>
            <p:spPr bwMode="auto">
              <a:xfrm>
                <a:off x="4004" y="2731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8" name="Oval 412"/>
              <p:cNvSpPr>
                <a:spLocks noChangeArrowheads="1"/>
              </p:cNvSpPr>
              <p:nvPr/>
            </p:nvSpPr>
            <p:spPr bwMode="auto">
              <a:xfrm>
                <a:off x="4090" y="296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69" name="Oval 414"/>
              <p:cNvSpPr>
                <a:spLocks noChangeArrowheads="1"/>
              </p:cNvSpPr>
              <p:nvPr/>
            </p:nvSpPr>
            <p:spPr bwMode="auto">
              <a:xfrm>
                <a:off x="4091" y="312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70" name="Oval 415"/>
              <p:cNvSpPr>
                <a:spLocks noChangeArrowheads="1"/>
              </p:cNvSpPr>
              <p:nvPr/>
            </p:nvSpPr>
            <p:spPr bwMode="auto">
              <a:xfrm>
                <a:off x="4007" y="320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71" name="Freeform 416"/>
              <p:cNvSpPr>
                <a:spLocks/>
              </p:cNvSpPr>
              <p:nvPr/>
            </p:nvSpPr>
            <p:spPr bwMode="auto">
              <a:xfrm>
                <a:off x="4587" y="2564"/>
                <a:ext cx="351" cy="154"/>
              </a:xfrm>
              <a:custGeom>
                <a:avLst/>
                <a:gdLst>
                  <a:gd name="T0" fmla="*/ 0 w 351"/>
                  <a:gd name="T1" fmla="*/ 154 h 154"/>
                  <a:gd name="T2" fmla="*/ 170 w 351"/>
                  <a:gd name="T3" fmla="*/ 154 h 154"/>
                  <a:gd name="T4" fmla="*/ 170 w 351"/>
                  <a:gd name="T5" fmla="*/ 0 h 154"/>
                  <a:gd name="T6" fmla="*/ 351 w 351"/>
                  <a:gd name="T7" fmla="*/ 0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1" h="154">
                    <a:moveTo>
                      <a:pt x="0" y="154"/>
                    </a:moveTo>
                    <a:lnTo>
                      <a:pt x="170" y="154"/>
                    </a:lnTo>
                    <a:lnTo>
                      <a:pt x="170" y="0"/>
                    </a:lnTo>
                    <a:lnTo>
                      <a:pt x="351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72" name="Line 417"/>
              <p:cNvSpPr>
                <a:spLocks noChangeShapeType="1"/>
              </p:cNvSpPr>
              <p:nvPr/>
            </p:nvSpPr>
            <p:spPr bwMode="auto">
              <a:xfrm>
                <a:off x="4587" y="3186"/>
                <a:ext cx="383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73" name="Freeform 418"/>
              <p:cNvSpPr>
                <a:spLocks/>
              </p:cNvSpPr>
              <p:nvPr/>
            </p:nvSpPr>
            <p:spPr bwMode="auto">
              <a:xfrm>
                <a:off x="4582" y="2947"/>
                <a:ext cx="377" cy="196"/>
              </a:xfrm>
              <a:custGeom>
                <a:avLst/>
                <a:gdLst>
                  <a:gd name="T0" fmla="*/ 0 w 377"/>
                  <a:gd name="T1" fmla="*/ 0 h 196"/>
                  <a:gd name="T2" fmla="*/ 181 w 377"/>
                  <a:gd name="T3" fmla="*/ 0 h 196"/>
                  <a:gd name="T4" fmla="*/ 181 w 377"/>
                  <a:gd name="T5" fmla="*/ 196 h 196"/>
                  <a:gd name="T6" fmla="*/ 377 w 377"/>
                  <a:gd name="T7" fmla="*/ 196 h 1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196">
                    <a:moveTo>
                      <a:pt x="0" y="0"/>
                    </a:moveTo>
                    <a:lnTo>
                      <a:pt x="181" y="0"/>
                    </a:lnTo>
                    <a:lnTo>
                      <a:pt x="181" y="196"/>
                    </a:lnTo>
                    <a:lnTo>
                      <a:pt x="377" y="196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8474" name="Freeform 419"/>
              <p:cNvSpPr>
                <a:spLocks/>
              </p:cNvSpPr>
              <p:nvPr/>
            </p:nvSpPr>
            <p:spPr bwMode="auto">
              <a:xfrm>
                <a:off x="4593" y="3223"/>
                <a:ext cx="366" cy="180"/>
              </a:xfrm>
              <a:custGeom>
                <a:avLst/>
                <a:gdLst>
                  <a:gd name="T0" fmla="*/ 0 w 366"/>
                  <a:gd name="T1" fmla="*/ 180 h 180"/>
                  <a:gd name="T2" fmla="*/ 170 w 366"/>
                  <a:gd name="T3" fmla="*/ 180 h 180"/>
                  <a:gd name="T4" fmla="*/ 170 w 366"/>
                  <a:gd name="T5" fmla="*/ 0 h 180"/>
                  <a:gd name="T6" fmla="*/ 366 w 366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180">
                    <a:moveTo>
                      <a:pt x="0" y="180"/>
                    </a:moveTo>
                    <a:lnTo>
                      <a:pt x="170" y="180"/>
                    </a:lnTo>
                    <a:lnTo>
                      <a:pt x="170" y="0"/>
                    </a:lnTo>
                    <a:lnTo>
                      <a:pt x="366" y="0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B9760B-D871-453B-B876-F2718B5185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Συνδυαστικές μονάδες</a:t>
            </a:r>
            <a:endParaRPr lang="en-US" smtClean="0"/>
          </a:p>
        </p:txBody>
      </p:sp>
      <p:grpSp>
        <p:nvGrpSpPr>
          <p:cNvPr id="2" name="Group 285"/>
          <p:cNvGrpSpPr>
            <a:grpSpLocks/>
          </p:cNvGrpSpPr>
          <p:nvPr/>
        </p:nvGrpSpPr>
        <p:grpSpPr bwMode="auto">
          <a:xfrm>
            <a:off x="225425" y="1547813"/>
            <a:ext cx="8677275" cy="4430712"/>
            <a:chOff x="142" y="975"/>
            <a:chExt cx="5466" cy="2791"/>
          </a:xfrm>
        </p:grpSpPr>
        <p:sp>
          <p:nvSpPr>
            <p:cNvPr id="19461" name="Rectangle 163"/>
            <p:cNvSpPr>
              <a:spLocks noChangeArrowheads="1"/>
            </p:cNvSpPr>
            <p:nvPr/>
          </p:nvSpPr>
          <p:spPr bwMode="auto">
            <a:xfrm>
              <a:off x="4514" y="975"/>
              <a:ext cx="1094" cy="1094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2" name="Rectangle 158"/>
            <p:cNvSpPr>
              <a:spLocks noChangeArrowheads="1"/>
            </p:cNvSpPr>
            <p:nvPr/>
          </p:nvSpPr>
          <p:spPr bwMode="auto">
            <a:xfrm>
              <a:off x="4514" y="2071"/>
              <a:ext cx="1094" cy="100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3" name="Rectangle 159"/>
            <p:cNvSpPr>
              <a:spLocks noChangeArrowheads="1"/>
            </p:cNvSpPr>
            <p:nvPr/>
          </p:nvSpPr>
          <p:spPr bwMode="auto">
            <a:xfrm>
              <a:off x="1236" y="2071"/>
              <a:ext cx="1094" cy="100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4" name="Rectangle 160"/>
            <p:cNvSpPr>
              <a:spLocks noChangeArrowheads="1"/>
            </p:cNvSpPr>
            <p:nvPr/>
          </p:nvSpPr>
          <p:spPr bwMode="auto">
            <a:xfrm>
              <a:off x="142" y="2071"/>
              <a:ext cx="1094" cy="100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5" name="Rectangle 161"/>
            <p:cNvSpPr>
              <a:spLocks noChangeArrowheads="1"/>
            </p:cNvSpPr>
            <p:nvPr/>
          </p:nvSpPr>
          <p:spPr bwMode="auto">
            <a:xfrm>
              <a:off x="2325" y="2071"/>
              <a:ext cx="1094" cy="100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6" name="Rectangle 162"/>
            <p:cNvSpPr>
              <a:spLocks noChangeArrowheads="1"/>
            </p:cNvSpPr>
            <p:nvPr/>
          </p:nvSpPr>
          <p:spPr bwMode="auto">
            <a:xfrm>
              <a:off x="3419" y="2071"/>
              <a:ext cx="1094" cy="100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7" name="Rectangle 164"/>
            <p:cNvSpPr>
              <a:spLocks noChangeArrowheads="1"/>
            </p:cNvSpPr>
            <p:nvPr/>
          </p:nvSpPr>
          <p:spPr bwMode="auto">
            <a:xfrm>
              <a:off x="1236" y="975"/>
              <a:ext cx="1094" cy="1094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8" name="Rectangle 165"/>
            <p:cNvSpPr>
              <a:spLocks noChangeArrowheads="1"/>
            </p:cNvSpPr>
            <p:nvPr/>
          </p:nvSpPr>
          <p:spPr bwMode="auto">
            <a:xfrm>
              <a:off x="142" y="975"/>
              <a:ext cx="1094" cy="1094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69" name="Rectangle 166"/>
            <p:cNvSpPr>
              <a:spLocks noChangeArrowheads="1"/>
            </p:cNvSpPr>
            <p:nvPr/>
          </p:nvSpPr>
          <p:spPr bwMode="auto">
            <a:xfrm>
              <a:off x="2325" y="975"/>
              <a:ext cx="1094" cy="1094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0" name="Rectangle 167"/>
            <p:cNvSpPr>
              <a:spLocks noChangeArrowheads="1"/>
            </p:cNvSpPr>
            <p:nvPr/>
          </p:nvSpPr>
          <p:spPr bwMode="auto">
            <a:xfrm>
              <a:off x="3419" y="975"/>
              <a:ext cx="1094" cy="1094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1" name="Rectangle 168"/>
            <p:cNvSpPr>
              <a:spLocks noChangeArrowheads="1"/>
            </p:cNvSpPr>
            <p:nvPr/>
          </p:nvSpPr>
          <p:spPr bwMode="auto">
            <a:xfrm>
              <a:off x="4514" y="3075"/>
              <a:ext cx="1094" cy="69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2" name="Rectangle 169"/>
            <p:cNvSpPr>
              <a:spLocks noChangeArrowheads="1"/>
            </p:cNvSpPr>
            <p:nvPr/>
          </p:nvSpPr>
          <p:spPr bwMode="auto">
            <a:xfrm>
              <a:off x="1236" y="3075"/>
              <a:ext cx="1094" cy="69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3" name="Rectangle 170"/>
            <p:cNvSpPr>
              <a:spLocks noChangeArrowheads="1"/>
            </p:cNvSpPr>
            <p:nvPr/>
          </p:nvSpPr>
          <p:spPr bwMode="auto">
            <a:xfrm>
              <a:off x="142" y="3075"/>
              <a:ext cx="1094" cy="69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4" name="Rectangle 171"/>
            <p:cNvSpPr>
              <a:spLocks noChangeArrowheads="1"/>
            </p:cNvSpPr>
            <p:nvPr/>
          </p:nvSpPr>
          <p:spPr bwMode="auto">
            <a:xfrm>
              <a:off x="2325" y="3075"/>
              <a:ext cx="1094" cy="69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5" name="Rectangle 172"/>
            <p:cNvSpPr>
              <a:spLocks noChangeArrowheads="1"/>
            </p:cNvSpPr>
            <p:nvPr/>
          </p:nvSpPr>
          <p:spPr bwMode="auto">
            <a:xfrm>
              <a:off x="3419" y="3075"/>
              <a:ext cx="1094" cy="69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19476" name="Text Box 174"/>
            <p:cNvSpPr txBox="1">
              <a:spLocks noChangeArrowheads="1"/>
            </p:cNvSpPr>
            <p:nvPr/>
          </p:nvSpPr>
          <p:spPr bwMode="auto">
            <a:xfrm>
              <a:off x="1307" y="3112"/>
              <a:ext cx="956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sz="1600">
                  <a:latin typeface="Calibri" pitchFamily="34" charset="0"/>
                </a:rPr>
                <a:t>Με είσοδο επίτρεψης </a:t>
              </a:r>
              <a:r>
                <a:rPr lang="en-US" sz="1600">
                  <a:latin typeface="Calibri" pitchFamily="34" charset="0"/>
                </a:rPr>
                <a:t>e </a:t>
              </a:r>
              <a:r>
                <a:rPr lang="en-US" sz="1600">
                  <a:latin typeface="Calibri" pitchFamily="34" charset="0"/>
                  <a:sym typeface="Wingdings" pitchFamily="2" charset="2"/>
                </a:rPr>
                <a:t> </a:t>
              </a:r>
              <a:r>
                <a:rPr lang="el-GR" sz="1600">
                  <a:latin typeface="Calibri" pitchFamily="34" charset="0"/>
                  <a:sym typeface="Wingdings" pitchFamily="2" charset="2"/>
                </a:rPr>
                <a:t>όλες οι </a:t>
              </a:r>
              <a:r>
                <a:rPr lang="en-US" sz="1600">
                  <a:latin typeface="Calibri" pitchFamily="34" charset="0"/>
                </a:rPr>
                <a:t>O’s </a:t>
              </a:r>
              <a:r>
                <a:rPr lang="el-GR" sz="1600">
                  <a:latin typeface="Calibri" pitchFamily="34" charset="0"/>
                </a:rPr>
                <a:t>είναι </a:t>
              </a:r>
              <a:r>
                <a:rPr lang="en-US" sz="1600">
                  <a:latin typeface="Calibri" pitchFamily="34" charset="0"/>
                </a:rPr>
                <a:t>0 </a:t>
              </a:r>
              <a:r>
                <a:rPr lang="el-GR" sz="1600">
                  <a:latin typeface="Calibri" pitchFamily="34" charset="0"/>
                </a:rPr>
                <a:t>αν </a:t>
              </a:r>
              <a:r>
                <a:rPr lang="en-US" sz="1600">
                  <a:latin typeface="Calibri" pitchFamily="34" charset="0"/>
                </a:rPr>
                <a:t> e=0</a:t>
              </a:r>
            </a:p>
          </p:txBody>
        </p:sp>
        <p:sp>
          <p:nvSpPr>
            <p:cNvPr id="19477" name="Text Box 176"/>
            <p:cNvSpPr txBox="1">
              <a:spLocks noChangeArrowheads="1"/>
            </p:cNvSpPr>
            <p:nvPr/>
          </p:nvSpPr>
          <p:spPr bwMode="auto">
            <a:xfrm>
              <a:off x="2401" y="3224"/>
              <a:ext cx="9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sz="1600">
                  <a:latin typeface="Calibri" pitchFamily="34" charset="0"/>
                </a:rPr>
                <a:t>Με είσοδο κρατουμένου </a:t>
              </a:r>
              <a:r>
                <a:rPr lang="en-US" sz="1600">
                  <a:latin typeface="Calibri" pitchFamily="34" charset="0"/>
                </a:rPr>
                <a:t>Ci</a:t>
              </a:r>
              <a:r>
                <a:rPr lang="en-US" sz="1600">
                  <a:latin typeface="Calibri" pitchFamily="34" charset="0"/>
                  <a:sym typeface="Wingdings" pitchFamily="2" charset="2"/>
                </a:rPr>
                <a:t></a:t>
              </a:r>
              <a:r>
                <a:rPr lang="el-GR" sz="1600">
                  <a:latin typeface="Calibri" pitchFamily="34" charset="0"/>
                  <a:sym typeface="Wingdings" pitchFamily="2" charset="2"/>
                </a:rPr>
                <a:t> </a:t>
              </a:r>
              <a:r>
                <a:rPr lang="en-US" sz="1600">
                  <a:latin typeface="Calibri" pitchFamily="34" charset="0"/>
                </a:rPr>
                <a:t>sum = A + B + Ci</a:t>
              </a:r>
            </a:p>
          </p:txBody>
        </p:sp>
        <p:sp>
          <p:nvSpPr>
            <p:cNvPr id="19478" name="Text Box 177"/>
            <p:cNvSpPr txBox="1">
              <a:spLocks noChangeArrowheads="1"/>
            </p:cNvSpPr>
            <p:nvPr/>
          </p:nvSpPr>
          <p:spPr bwMode="auto">
            <a:xfrm>
              <a:off x="4592" y="3232"/>
              <a:ext cx="9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May have status outputs carry, zero, etc.</a:t>
              </a:r>
            </a:p>
          </p:txBody>
        </p:sp>
        <p:sp>
          <p:nvSpPr>
            <p:cNvPr id="19479" name="Text Box 178"/>
            <p:cNvSpPr txBox="1">
              <a:spLocks noChangeArrowheads="1"/>
            </p:cNvSpPr>
            <p:nvPr/>
          </p:nvSpPr>
          <p:spPr bwMode="auto">
            <a:xfrm>
              <a:off x="189" y="2076"/>
              <a:ext cx="954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O =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I0 if S=0..00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I1 if S=0..01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…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I(m-1) if S=1..11</a:t>
              </a:r>
            </a:p>
          </p:txBody>
        </p:sp>
        <p:sp>
          <p:nvSpPr>
            <p:cNvPr id="19480" name="Text Box 179"/>
            <p:cNvSpPr txBox="1">
              <a:spLocks noChangeArrowheads="1"/>
            </p:cNvSpPr>
            <p:nvPr/>
          </p:nvSpPr>
          <p:spPr bwMode="auto">
            <a:xfrm>
              <a:off x="1286" y="2121"/>
              <a:ext cx="1009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O0 =1 if I=0..00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O1 =1 if I=0..01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…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O(n-1) =1 if I=1..11</a:t>
              </a:r>
            </a:p>
          </p:txBody>
        </p:sp>
        <p:sp>
          <p:nvSpPr>
            <p:cNvPr id="19481" name="Text Box 180"/>
            <p:cNvSpPr txBox="1">
              <a:spLocks noChangeArrowheads="1"/>
            </p:cNvSpPr>
            <p:nvPr/>
          </p:nvSpPr>
          <p:spPr bwMode="auto">
            <a:xfrm>
              <a:off x="2384" y="2124"/>
              <a:ext cx="986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sum = A+B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   (first n bits)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carry = (n+1)’th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   bit of A+B </a:t>
              </a:r>
            </a:p>
          </p:txBody>
        </p:sp>
        <p:sp>
          <p:nvSpPr>
            <p:cNvPr id="19482" name="Text Box 181"/>
            <p:cNvSpPr txBox="1">
              <a:spLocks noChangeArrowheads="1"/>
            </p:cNvSpPr>
            <p:nvPr/>
          </p:nvSpPr>
          <p:spPr bwMode="auto">
            <a:xfrm>
              <a:off x="3467" y="2118"/>
              <a:ext cx="1002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less    = 1 if A&lt;B 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equal  =1 if A=B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greater=1 if A&gt;B</a:t>
              </a:r>
            </a:p>
          </p:txBody>
        </p:sp>
        <p:sp>
          <p:nvSpPr>
            <p:cNvPr id="19483" name="Text Box 182"/>
            <p:cNvSpPr txBox="1">
              <a:spLocks noChangeArrowheads="1"/>
            </p:cNvSpPr>
            <p:nvPr/>
          </p:nvSpPr>
          <p:spPr bwMode="auto">
            <a:xfrm>
              <a:off x="4564" y="2119"/>
              <a:ext cx="993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O = A  </a:t>
              </a:r>
              <a:r>
                <a:rPr lang="en-US" sz="1600" i="1">
                  <a:latin typeface="Calibri" pitchFamily="34" charset="0"/>
                </a:rPr>
                <a:t>op</a:t>
              </a:r>
              <a:r>
                <a:rPr lang="en-US" sz="1600">
                  <a:latin typeface="Calibri" pitchFamily="34" charset="0"/>
                </a:rPr>
                <a:t>  B</a:t>
              </a:r>
            </a:p>
            <a:p>
              <a:pPr>
                <a:spcBef>
                  <a:spcPct val="0"/>
                </a:spcBef>
              </a:pPr>
              <a:r>
                <a:rPr lang="en-US" sz="1600" i="1">
                  <a:latin typeface="Calibri" pitchFamily="34" charset="0"/>
                </a:rPr>
                <a:t>op</a:t>
              </a:r>
              <a:r>
                <a:rPr lang="en-US" sz="1600">
                  <a:latin typeface="Calibri" pitchFamily="34" charset="0"/>
                </a:rPr>
                <a:t> determined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by S.</a:t>
              </a:r>
            </a:p>
            <a:p>
              <a:pPr>
                <a:spcBef>
                  <a:spcPct val="0"/>
                </a:spcBef>
              </a:pPr>
              <a:endParaRPr lang="en-US" sz="1600">
                <a:latin typeface="Calibri" pitchFamily="34" charset="0"/>
              </a:endParaRPr>
            </a:p>
          </p:txBody>
        </p:sp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305" y="1149"/>
              <a:ext cx="634" cy="787"/>
              <a:chOff x="345" y="1109"/>
              <a:chExt cx="634" cy="787"/>
            </a:xfrm>
          </p:grpSpPr>
          <p:sp>
            <p:nvSpPr>
              <p:cNvPr id="19560" name="Text Box 183"/>
              <p:cNvSpPr txBox="1">
                <a:spLocks noChangeArrowheads="1"/>
              </p:cNvSpPr>
              <p:nvPr/>
            </p:nvSpPr>
            <p:spPr bwMode="auto">
              <a:xfrm>
                <a:off x="547" y="1407"/>
                <a:ext cx="403" cy="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n-bit, m x 1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Multiplexor</a:t>
                </a:r>
              </a:p>
            </p:txBody>
          </p:sp>
          <p:sp>
            <p:nvSpPr>
              <p:cNvPr id="19561" name="Text Box 184"/>
              <p:cNvSpPr txBox="1">
                <a:spLocks noChangeArrowheads="1"/>
              </p:cNvSpPr>
              <p:nvPr/>
            </p:nvSpPr>
            <p:spPr bwMode="auto">
              <a:xfrm>
                <a:off x="673" y="1810"/>
                <a:ext cx="1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O</a:t>
                </a:r>
              </a:p>
            </p:txBody>
          </p:sp>
          <p:sp>
            <p:nvSpPr>
              <p:cNvPr id="19562" name="Freeform 185"/>
              <p:cNvSpPr>
                <a:spLocks/>
              </p:cNvSpPr>
              <p:nvPr/>
            </p:nvSpPr>
            <p:spPr bwMode="auto">
              <a:xfrm>
                <a:off x="402" y="1490"/>
                <a:ext cx="145" cy="1"/>
              </a:xfrm>
              <a:custGeom>
                <a:avLst/>
                <a:gdLst>
                  <a:gd name="T0" fmla="*/ 0 w 361"/>
                  <a:gd name="T1" fmla="*/ 0 h 3"/>
                  <a:gd name="T2" fmla="*/ 4 w 36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1" h="3">
                    <a:moveTo>
                      <a:pt x="0" y="3"/>
                    </a:moveTo>
                    <a:lnTo>
                      <a:pt x="3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63" name="Freeform 186"/>
              <p:cNvSpPr>
                <a:spLocks/>
              </p:cNvSpPr>
              <p:nvPr/>
            </p:nvSpPr>
            <p:spPr bwMode="auto">
              <a:xfrm>
                <a:off x="405" y="1518"/>
                <a:ext cx="142" cy="1"/>
              </a:xfrm>
              <a:custGeom>
                <a:avLst/>
                <a:gdLst>
                  <a:gd name="T0" fmla="*/ 0 w 354"/>
                  <a:gd name="T1" fmla="*/ 0 h 1"/>
                  <a:gd name="T2" fmla="*/ 4 w 354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4" h="1">
                    <a:moveTo>
                      <a:pt x="0" y="0"/>
                    </a:moveTo>
                    <a:lnTo>
                      <a:pt x="354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64" name="Text Box 187"/>
              <p:cNvSpPr txBox="1">
                <a:spLocks noChangeArrowheads="1"/>
              </p:cNvSpPr>
              <p:nvPr/>
            </p:nvSpPr>
            <p:spPr bwMode="auto">
              <a:xfrm>
                <a:off x="377" y="1490"/>
                <a:ext cx="1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…</a:t>
                </a:r>
              </a:p>
            </p:txBody>
          </p:sp>
          <p:sp>
            <p:nvSpPr>
              <p:cNvPr id="19565" name="Freeform 188"/>
              <p:cNvSpPr>
                <a:spLocks/>
              </p:cNvSpPr>
              <p:nvPr/>
            </p:nvSpPr>
            <p:spPr bwMode="auto">
              <a:xfrm>
                <a:off x="399" y="1576"/>
                <a:ext cx="148" cy="5"/>
              </a:xfrm>
              <a:custGeom>
                <a:avLst/>
                <a:gdLst>
                  <a:gd name="T0" fmla="*/ 0 w 369"/>
                  <a:gd name="T1" fmla="*/ 0 h 12"/>
                  <a:gd name="T2" fmla="*/ 4 w 369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9" h="12">
                    <a:moveTo>
                      <a:pt x="0" y="12"/>
                    </a:moveTo>
                    <a:lnTo>
                      <a:pt x="36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66" name="Text Box 189"/>
              <p:cNvSpPr txBox="1">
                <a:spLocks noChangeArrowheads="1"/>
              </p:cNvSpPr>
              <p:nvPr/>
            </p:nvSpPr>
            <p:spPr bwMode="auto">
              <a:xfrm>
                <a:off x="345" y="1403"/>
                <a:ext cx="14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S0</a:t>
                </a:r>
              </a:p>
            </p:txBody>
          </p:sp>
          <p:sp>
            <p:nvSpPr>
              <p:cNvPr id="19567" name="Text Box 190"/>
              <p:cNvSpPr txBox="1">
                <a:spLocks noChangeArrowheads="1"/>
              </p:cNvSpPr>
              <p:nvPr/>
            </p:nvSpPr>
            <p:spPr bwMode="auto">
              <a:xfrm>
                <a:off x="360" y="1598"/>
                <a:ext cx="25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S(log m)</a:t>
                </a:r>
              </a:p>
            </p:txBody>
          </p:sp>
          <p:sp>
            <p:nvSpPr>
              <p:cNvPr id="19568" name="Text Box 191"/>
              <p:cNvSpPr txBox="1">
                <a:spLocks noChangeArrowheads="1"/>
              </p:cNvSpPr>
              <p:nvPr/>
            </p:nvSpPr>
            <p:spPr bwMode="auto">
              <a:xfrm>
                <a:off x="497" y="1215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69" name="Text Box 192"/>
              <p:cNvSpPr txBox="1">
                <a:spLocks noChangeArrowheads="1"/>
              </p:cNvSpPr>
              <p:nvPr/>
            </p:nvSpPr>
            <p:spPr bwMode="auto">
              <a:xfrm>
                <a:off x="647" y="1634"/>
                <a:ext cx="8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70" name="Text Box 193"/>
              <p:cNvSpPr txBox="1">
                <a:spLocks noChangeArrowheads="1"/>
              </p:cNvSpPr>
              <p:nvPr/>
            </p:nvSpPr>
            <p:spPr bwMode="auto">
              <a:xfrm>
                <a:off x="479" y="1112"/>
                <a:ext cx="26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I(m-1)</a:t>
                </a:r>
              </a:p>
            </p:txBody>
          </p:sp>
          <p:sp>
            <p:nvSpPr>
              <p:cNvPr id="19571" name="Text Box 194"/>
              <p:cNvSpPr txBox="1">
                <a:spLocks noChangeArrowheads="1"/>
              </p:cNvSpPr>
              <p:nvPr/>
            </p:nvSpPr>
            <p:spPr bwMode="auto">
              <a:xfrm>
                <a:off x="735" y="1109"/>
                <a:ext cx="1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I1</a:t>
                </a:r>
              </a:p>
            </p:txBody>
          </p:sp>
          <p:sp>
            <p:nvSpPr>
              <p:cNvPr id="19572" name="Text Box 195"/>
              <p:cNvSpPr txBox="1">
                <a:spLocks noChangeArrowheads="1"/>
              </p:cNvSpPr>
              <p:nvPr/>
            </p:nvSpPr>
            <p:spPr bwMode="auto">
              <a:xfrm>
                <a:off x="837" y="1109"/>
                <a:ext cx="1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I0</a:t>
                </a:r>
              </a:p>
            </p:txBody>
          </p:sp>
          <p:sp>
            <p:nvSpPr>
              <p:cNvPr id="19573" name="Text Box 196"/>
              <p:cNvSpPr txBox="1">
                <a:spLocks noChangeArrowheads="1"/>
              </p:cNvSpPr>
              <p:nvPr/>
            </p:nvSpPr>
            <p:spPr bwMode="auto">
              <a:xfrm>
                <a:off x="656" y="1229"/>
                <a:ext cx="13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…</a:t>
                </a:r>
              </a:p>
            </p:txBody>
          </p:sp>
          <p:grpSp>
            <p:nvGrpSpPr>
              <p:cNvPr id="4" name="Group 197"/>
              <p:cNvGrpSpPr>
                <a:grpSpLocks/>
              </p:cNvGrpSpPr>
              <p:nvPr/>
            </p:nvGrpSpPr>
            <p:grpSpPr bwMode="auto">
              <a:xfrm>
                <a:off x="770" y="1195"/>
                <a:ext cx="72" cy="212"/>
                <a:chOff x="1848" y="2546"/>
                <a:chExt cx="180" cy="528"/>
              </a:xfrm>
            </p:grpSpPr>
            <p:sp>
              <p:nvSpPr>
                <p:cNvPr id="19584" name="Line 198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85" name="Freeform 199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" name="Group 200"/>
              <p:cNvGrpSpPr>
                <a:grpSpLocks/>
              </p:cNvGrpSpPr>
              <p:nvPr/>
            </p:nvGrpSpPr>
            <p:grpSpPr bwMode="auto">
              <a:xfrm>
                <a:off x="866" y="1195"/>
                <a:ext cx="72" cy="212"/>
                <a:chOff x="1848" y="2546"/>
                <a:chExt cx="180" cy="528"/>
              </a:xfrm>
            </p:grpSpPr>
            <p:sp>
              <p:nvSpPr>
                <p:cNvPr id="19582" name="Line 201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83" name="Freeform 202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6" name="Group 203"/>
              <p:cNvGrpSpPr>
                <a:grpSpLocks/>
              </p:cNvGrpSpPr>
              <p:nvPr/>
            </p:nvGrpSpPr>
            <p:grpSpPr bwMode="auto">
              <a:xfrm>
                <a:off x="708" y="1599"/>
                <a:ext cx="72" cy="211"/>
                <a:chOff x="1848" y="2546"/>
                <a:chExt cx="180" cy="528"/>
              </a:xfrm>
            </p:grpSpPr>
            <p:sp>
              <p:nvSpPr>
                <p:cNvPr id="19580" name="Line 204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81" name="Freeform 205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7" name="Group 206"/>
              <p:cNvGrpSpPr>
                <a:grpSpLocks/>
              </p:cNvGrpSpPr>
              <p:nvPr/>
            </p:nvGrpSpPr>
            <p:grpSpPr bwMode="auto">
              <a:xfrm>
                <a:off x="573" y="1195"/>
                <a:ext cx="72" cy="212"/>
                <a:chOff x="1848" y="2546"/>
                <a:chExt cx="180" cy="528"/>
              </a:xfrm>
            </p:grpSpPr>
            <p:sp>
              <p:nvSpPr>
                <p:cNvPr id="19578" name="Line 207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79" name="Freeform 208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8" name="Group 209"/>
            <p:cNvGrpSpPr>
              <a:grpSpLocks/>
            </p:cNvGrpSpPr>
            <p:nvPr/>
          </p:nvGrpSpPr>
          <p:grpSpPr bwMode="auto">
            <a:xfrm>
              <a:off x="1514" y="1102"/>
              <a:ext cx="507" cy="789"/>
              <a:chOff x="3950" y="2385"/>
              <a:chExt cx="1268" cy="1973"/>
            </a:xfrm>
          </p:grpSpPr>
          <p:sp>
            <p:nvSpPr>
              <p:cNvPr id="19545" name="Text Box 210"/>
              <p:cNvSpPr txBox="1">
                <a:spLocks noChangeArrowheads="1"/>
              </p:cNvSpPr>
              <p:nvPr/>
            </p:nvSpPr>
            <p:spPr bwMode="auto">
              <a:xfrm>
                <a:off x="4213" y="3134"/>
                <a:ext cx="796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log n x n 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Decoder</a:t>
                </a:r>
              </a:p>
            </p:txBody>
          </p:sp>
          <p:sp>
            <p:nvSpPr>
              <p:cNvPr id="19546" name="Line 211"/>
              <p:cNvSpPr>
                <a:spLocks noChangeShapeType="1"/>
              </p:cNvSpPr>
              <p:nvPr/>
            </p:nvSpPr>
            <p:spPr bwMode="auto">
              <a:xfrm>
                <a:off x="4786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47" name="Line 212"/>
              <p:cNvSpPr>
                <a:spLocks noChangeShapeType="1"/>
              </p:cNvSpPr>
              <p:nvPr/>
            </p:nvSpPr>
            <p:spPr bwMode="auto">
              <a:xfrm>
                <a:off x="4630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48" name="Text Box 213"/>
              <p:cNvSpPr txBox="1">
                <a:spLocks noChangeArrowheads="1"/>
              </p:cNvSpPr>
              <p:nvPr/>
            </p:nvSpPr>
            <p:spPr bwMode="auto">
              <a:xfrm>
                <a:off x="4322" y="3614"/>
                <a:ext cx="3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…</a:t>
                </a:r>
              </a:p>
            </p:txBody>
          </p:sp>
          <p:sp>
            <p:nvSpPr>
              <p:cNvPr id="19549" name="Line 214"/>
              <p:cNvSpPr>
                <a:spLocks noChangeShapeType="1"/>
              </p:cNvSpPr>
              <p:nvPr/>
            </p:nvSpPr>
            <p:spPr bwMode="auto">
              <a:xfrm>
                <a:off x="4931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50" name="Text Box 215"/>
              <p:cNvSpPr txBox="1">
                <a:spLocks noChangeArrowheads="1"/>
              </p:cNvSpPr>
              <p:nvPr/>
            </p:nvSpPr>
            <p:spPr bwMode="auto">
              <a:xfrm>
                <a:off x="4630" y="4142"/>
                <a:ext cx="30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O1</a:t>
                </a:r>
              </a:p>
            </p:txBody>
          </p:sp>
          <p:sp>
            <p:nvSpPr>
              <p:cNvPr id="19551" name="Text Box 216"/>
              <p:cNvSpPr txBox="1">
                <a:spLocks noChangeArrowheads="1"/>
              </p:cNvSpPr>
              <p:nvPr/>
            </p:nvSpPr>
            <p:spPr bwMode="auto">
              <a:xfrm>
                <a:off x="4862" y="4142"/>
                <a:ext cx="35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O0</a:t>
                </a:r>
              </a:p>
            </p:txBody>
          </p:sp>
          <p:sp>
            <p:nvSpPr>
              <p:cNvPr id="19552" name="Text Box 217"/>
              <p:cNvSpPr txBox="1">
                <a:spLocks noChangeArrowheads="1"/>
              </p:cNvSpPr>
              <p:nvPr/>
            </p:nvSpPr>
            <p:spPr bwMode="auto">
              <a:xfrm>
                <a:off x="4026" y="4142"/>
                <a:ext cx="60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O(n-1)</a:t>
                </a:r>
              </a:p>
            </p:txBody>
          </p:sp>
          <p:sp>
            <p:nvSpPr>
              <p:cNvPr id="19553" name="Text Box 218"/>
              <p:cNvSpPr txBox="1">
                <a:spLocks noChangeArrowheads="1"/>
              </p:cNvSpPr>
              <p:nvPr/>
            </p:nvSpPr>
            <p:spPr bwMode="auto">
              <a:xfrm>
                <a:off x="4689" y="2385"/>
                <a:ext cx="36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I0</a:t>
                </a:r>
              </a:p>
            </p:txBody>
          </p:sp>
          <p:sp>
            <p:nvSpPr>
              <p:cNvPr id="19554" name="Text Box 219"/>
              <p:cNvSpPr txBox="1">
                <a:spLocks noChangeArrowheads="1"/>
              </p:cNvSpPr>
              <p:nvPr/>
            </p:nvSpPr>
            <p:spPr bwMode="auto">
              <a:xfrm>
                <a:off x="3950" y="2399"/>
                <a:ext cx="83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I(log n  -1)</a:t>
                </a:r>
              </a:p>
            </p:txBody>
          </p:sp>
          <p:sp>
            <p:nvSpPr>
              <p:cNvPr id="19555" name="Line 220"/>
              <p:cNvSpPr>
                <a:spLocks noChangeShapeType="1"/>
              </p:cNvSpPr>
              <p:nvPr/>
            </p:nvSpPr>
            <p:spPr bwMode="auto">
              <a:xfrm>
                <a:off x="4391" y="260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56" name="Line 221"/>
              <p:cNvSpPr>
                <a:spLocks noChangeShapeType="1"/>
              </p:cNvSpPr>
              <p:nvPr/>
            </p:nvSpPr>
            <p:spPr bwMode="auto">
              <a:xfrm>
                <a:off x="4629" y="260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57" name="Text Box 222"/>
              <p:cNvSpPr txBox="1">
                <a:spLocks noChangeArrowheads="1"/>
              </p:cNvSpPr>
              <p:nvPr/>
            </p:nvSpPr>
            <p:spPr bwMode="auto">
              <a:xfrm>
                <a:off x="4344" y="2654"/>
                <a:ext cx="3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…</a:t>
                </a:r>
              </a:p>
            </p:txBody>
          </p:sp>
          <p:sp>
            <p:nvSpPr>
              <p:cNvPr id="19558" name="Line 223"/>
              <p:cNvSpPr>
                <a:spLocks noChangeShapeType="1"/>
              </p:cNvSpPr>
              <p:nvPr/>
            </p:nvSpPr>
            <p:spPr bwMode="auto">
              <a:xfrm>
                <a:off x="4838" y="260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59" name="Line 224"/>
              <p:cNvSpPr>
                <a:spLocks noChangeShapeType="1"/>
              </p:cNvSpPr>
              <p:nvPr/>
            </p:nvSpPr>
            <p:spPr bwMode="auto">
              <a:xfrm>
                <a:off x="4298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" name="Group 225"/>
            <p:cNvGrpSpPr>
              <a:grpSpLocks/>
            </p:cNvGrpSpPr>
            <p:nvPr/>
          </p:nvGrpSpPr>
          <p:grpSpPr bwMode="auto">
            <a:xfrm>
              <a:off x="2669" y="1109"/>
              <a:ext cx="377" cy="787"/>
              <a:chOff x="5451" y="2390"/>
              <a:chExt cx="941" cy="1968"/>
            </a:xfrm>
          </p:grpSpPr>
          <p:sp>
            <p:nvSpPr>
              <p:cNvPr id="19528" name="Text Box 226"/>
              <p:cNvSpPr txBox="1">
                <a:spLocks noChangeArrowheads="1"/>
              </p:cNvSpPr>
              <p:nvPr/>
            </p:nvSpPr>
            <p:spPr bwMode="auto">
              <a:xfrm>
                <a:off x="5519" y="3134"/>
                <a:ext cx="79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n-bit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Adder</a:t>
                </a:r>
              </a:p>
            </p:txBody>
          </p:sp>
          <p:sp>
            <p:nvSpPr>
              <p:cNvPr id="19529" name="Text Box 227"/>
              <p:cNvSpPr txBox="1">
                <a:spLocks noChangeArrowheads="1"/>
              </p:cNvSpPr>
              <p:nvPr/>
            </p:nvSpPr>
            <p:spPr bwMode="auto">
              <a:xfrm>
                <a:off x="5838" y="2654"/>
                <a:ext cx="20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30" name="Text Box 228"/>
              <p:cNvSpPr txBox="1">
                <a:spLocks noChangeArrowheads="1"/>
              </p:cNvSpPr>
              <p:nvPr/>
            </p:nvSpPr>
            <p:spPr bwMode="auto">
              <a:xfrm>
                <a:off x="5652" y="239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A</a:t>
                </a:r>
              </a:p>
            </p:txBody>
          </p:sp>
          <p:sp>
            <p:nvSpPr>
              <p:cNvPr id="19531" name="Text Box 229"/>
              <p:cNvSpPr txBox="1">
                <a:spLocks noChangeArrowheads="1"/>
              </p:cNvSpPr>
              <p:nvPr/>
            </p:nvSpPr>
            <p:spPr bwMode="auto">
              <a:xfrm>
                <a:off x="6021" y="240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B</a:t>
                </a:r>
              </a:p>
            </p:txBody>
          </p:sp>
          <p:sp>
            <p:nvSpPr>
              <p:cNvPr id="19532" name="Text Box 230"/>
              <p:cNvSpPr txBox="1">
                <a:spLocks noChangeArrowheads="1"/>
              </p:cNvSpPr>
              <p:nvPr/>
            </p:nvSpPr>
            <p:spPr bwMode="auto">
              <a:xfrm>
                <a:off x="5946" y="3662"/>
                <a:ext cx="20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33" name="Text Box 231"/>
              <p:cNvSpPr txBox="1">
                <a:spLocks noChangeArrowheads="1"/>
              </p:cNvSpPr>
              <p:nvPr/>
            </p:nvSpPr>
            <p:spPr bwMode="auto">
              <a:xfrm>
                <a:off x="6037" y="4142"/>
                <a:ext cx="35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sum</a:t>
                </a:r>
              </a:p>
            </p:txBody>
          </p:sp>
          <p:sp>
            <p:nvSpPr>
              <p:cNvPr id="19534" name="Line 232"/>
              <p:cNvSpPr>
                <a:spLocks noChangeShapeType="1"/>
              </p:cNvSpPr>
              <p:nvPr/>
            </p:nvSpPr>
            <p:spPr bwMode="auto">
              <a:xfrm>
                <a:off x="5750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35" name="Text Box 233"/>
              <p:cNvSpPr txBox="1">
                <a:spLocks noChangeArrowheads="1"/>
              </p:cNvSpPr>
              <p:nvPr/>
            </p:nvSpPr>
            <p:spPr bwMode="auto">
              <a:xfrm>
                <a:off x="5451" y="4142"/>
                <a:ext cx="55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carry</a:t>
                </a:r>
              </a:p>
            </p:txBody>
          </p:sp>
          <p:grpSp>
            <p:nvGrpSpPr>
              <p:cNvPr id="10" name="Group 234"/>
              <p:cNvGrpSpPr>
                <a:grpSpLocks/>
              </p:cNvGrpSpPr>
              <p:nvPr/>
            </p:nvGrpSpPr>
            <p:grpSpPr bwMode="auto">
              <a:xfrm>
                <a:off x="6115" y="3614"/>
                <a:ext cx="180" cy="528"/>
                <a:chOff x="1848" y="2546"/>
                <a:chExt cx="180" cy="528"/>
              </a:xfrm>
            </p:grpSpPr>
            <p:sp>
              <p:nvSpPr>
                <p:cNvPr id="19543" name="Line 235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44" name="Freeform 236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6035" y="2606"/>
                <a:ext cx="180" cy="528"/>
                <a:chOff x="1848" y="2546"/>
                <a:chExt cx="180" cy="528"/>
              </a:xfrm>
            </p:grpSpPr>
            <p:sp>
              <p:nvSpPr>
                <p:cNvPr id="19541" name="Line 238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42" name="Freeform 239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240"/>
              <p:cNvGrpSpPr>
                <a:grpSpLocks/>
              </p:cNvGrpSpPr>
              <p:nvPr/>
            </p:nvGrpSpPr>
            <p:grpSpPr bwMode="auto">
              <a:xfrm>
                <a:off x="5661" y="2606"/>
                <a:ext cx="180" cy="528"/>
                <a:chOff x="1848" y="2546"/>
                <a:chExt cx="180" cy="528"/>
              </a:xfrm>
            </p:grpSpPr>
            <p:sp>
              <p:nvSpPr>
                <p:cNvPr id="19539" name="Line 241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40" name="Freeform 242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13" name="Group 243"/>
            <p:cNvGrpSpPr>
              <a:grpSpLocks/>
            </p:cNvGrpSpPr>
            <p:nvPr/>
          </p:nvGrpSpPr>
          <p:grpSpPr bwMode="auto">
            <a:xfrm>
              <a:off x="3693" y="1115"/>
              <a:ext cx="541" cy="791"/>
              <a:chOff x="6791" y="2380"/>
              <a:chExt cx="1351" cy="1978"/>
            </a:xfrm>
          </p:grpSpPr>
          <p:sp>
            <p:nvSpPr>
              <p:cNvPr id="19511" name="Text Box 244"/>
              <p:cNvSpPr txBox="1">
                <a:spLocks noChangeArrowheads="1"/>
              </p:cNvSpPr>
              <p:nvPr/>
            </p:nvSpPr>
            <p:spPr bwMode="auto">
              <a:xfrm>
                <a:off x="6910" y="3134"/>
                <a:ext cx="950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n-bit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Comparator</a:t>
                </a:r>
              </a:p>
            </p:txBody>
          </p:sp>
          <p:sp>
            <p:nvSpPr>
              <p:cNvPr id="19512" name="Text Box 245"/>
              <p:cNvSpPr txBox="1">
                <a:spLocks noChangeArrowheads="1"/>
              </p:cNvSpPr>
              <p:nvPr/>
            </p:nvSpPr>
            <p:spPr bwMode="auto">
              <a:xfrm>
                <a:off x="6936" y="2644"/>
                <a:ext cx="20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13" name="Text Box 246"/>
              <p:cNvSpPr txBox="1">
                <a:spLocks noChangeArrowheads="1"/>
              </p:cNvSpPr>
              <p:nvPr/>
            </p:nvSpPr>
            <p:spPr bwMode="auto">
              <a:xfrm>
                <a:off x="7365" y="2644"/>
                <a:ext cx="20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14" name="Text Box 247"/>
              <p:cNvSpPr txBox="1">
                <a:spLocks noChangeArrowheads="1"/>
              </p:cNvSpPr>
              <p:nvPr/>
            </p:nvSpPr>
            <p:spPr bwMode="auto">
              <a:xfrm>
                <a:off x="7103" y="238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A</a:t>
                </a:r>
              </a:p>
            </p:txBody>
          </p:sp>
          <p:sp>
            <p:nvSpPr>
              <p:cNvPr id="19515" name="Text Box 248"/>
              <p:cNvSpPr txBox="1">
                <a:spLocks noChangeArrowheads="1"/>
              </p:cNvSpPr>
              <p:nvPr/>
            </p:nvSpPr>
            <p:spPr bwMode="auto">
              <a:xfrm>
                <a:off x="7544" y="238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B</a:t>
                </a:r>
              </a:p>
            </p:txBody>
          </p:sp>
          <p:sp>
            <p:nvSpPr>
              <p:cNvPr id="19516" name="Line 249"/>
              <p:cNvSpPr>
                <a:spLocks noChangeShapeType="1"/>
              </p:cNvSpPr>
              <p:nvPr/>
            </p:nvSpPr>
            <p:spPr bwMode="auto">
              <a:xfrm>
                <a:off x="6988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7" name="Text Box 250"/>
              <p:cNvSpPr txBox="1">
                <a:spLocks noChangeArrowheads="1"/>
              </p:cNvSpPr>
              <p:nvPr/>
            </p:nvSpPr>
            <p:spPr bwMode="auto">
              <a:xfrm>
                <a:off x="6791" y="4142"/>
                <a:ext cx="38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less</a:t>
                </a:r>
              </a:p>
            </p:txBody>
          </p:sp>
          <p:sp>
            <p:nvSpPr>
              <p:cNvPr id="19518" name="Line 251"/>
              <p:cNvSpPr>
                <a:spLocks noChangeShapeType="1"/>
              </p:cNvSpPr>
              <p:nvPr/>
            </p:nvSpPr>
            <p:spPr bwMode="auto">
              <a:xfrm>
                <a:off x="7389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9" name="Line 252"/>
              <p:cNvSpPr>
                <a:spLocks noChangeShapeType="1"/>
              </p:cNvSpPr>
              <p:nvPr/>
            </p:nvSpPr>
            <p:spPr bwMode="auto">
              <a:xfrm>
                <a:off x="7791" y="361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20" name="Text Box 253"/>
              <p:cNvSpPr txBox="1">
                <a:spLocks noChangeArrowheads="1"/>
              </p:cNvSpPr>
              <p:nvPr/>
            </p:nvSpPr>
            <p:spPr bwMode="auto">
              <a:xfrm>
                <a:off x="7166" y="4142"/>
                <a:ext cx="42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equal</a:t>
                </a:r>
              </a:p>
            </p:txBody>
          </p:sp>
          <p:sp>
            <p:nvSpPr>
              <p:cNvPr id="19521" name="Text Box 254"/>
              <p:cNvSpPr txBox="1">
                <a:spLocks noChangeArrowheads="1"/>
              </p:cNvSpPr>
              <p:nvPr/>
            </p:nvSpPr>
            <p:spPr bwMode="auto">
              <a:xfrm>
                <a:off x="7604" y="4142"/>
                <a:ext cx="53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greater</a:t>
                </a:r>
              </a:p>
            </p:txBody>
          </p:sp>
          <p:grpSp>
            <p:nvGrpSpPr>
              <p:cNvPr id="14" name="Group 255"/>
              <p:cNvGrpSpPr>
                <a:grpSpLocks/>
              </p:cNvGrpSpPr>
              <p:nvPr/>
            </p:nvGrpSpPr>
            <p:grpSpPr bwMode="auto">
              <a:xfrm>
                <a:off x="7559" y="2608"/>
                <a:ext cx="180" cy="528"/>
                <a:chOff x="1848" y="2546"/>
                <a:chExt cx="180" cy="528"/>
              </a:xfrm>
            </p:grpSpPr>
            <p:sp>
              <p:nvSpPr>
                <p:cNvPr id="19526" name="Line 256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27" name="Freeform 257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5" name="Group 258"/>
              <p:cNvGrpSpPr>
                <a:grpSpLocks/>
              </p:cNvGrpSpPr>
              <p:nvPr/>
            </p:nvGrpSpPr>
            <p:grpSpPr bwMode="auto">
              <a:xfrm>
                <a:off x="7113" y="2608"/>
                <a:ext cx="180" cy="528"/>
                <a:chOff x="1848" y="2546"/>
                <a:chExt cx="180" cy="528"/>
              </a:xfrm>
            </p:grpSpPr>
            <p:sp>
              <p:nvSpPr>
                <p:cNvPr id="19524" name="Line 259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25" name="Freeform 260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16" name="Group 283"/>
            <p:cNvGrpSpPr>
              <a:grpSpLocks/>
            </p:cNvGrpSpPr>
            <p:nvPr/>
          </p:nvGrpSpPr>
          <p:grpSpPr bwMode="auto">
            <a:xfrm>
              <a:off x="4837" y="1074"/>
              <a:ext cx="536" cy="878"/>
              <a:chOff x="4837" y="1074"/>
              <a:chExt cx="536" cy="878"/>
            </a:xfrm>
          </p:grpSpPr>
          <p:sp>
            <p:nvSpPr>
              <p:cNvPr id="19489" name="Text Box 261"/>
              <p:cNvSpPr txBox="1">
                <a:spLocks noChangeArrowheads="1"/>
              </p:cNvSpPr>
              <p:nvPr/>
            </p:nvSpPr>
            <p:spPr bwMode="auto">
              <a:xfrm>
                <a:off x="4843" y="1372"/>
                <a:ext cx="367" cy="2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n bit,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m function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>
                    <a:latin typeface="Calibri" pitchFamily="34" charset="0"/>
                  </a:rPr>
                  <a:t>ALU</a:t>
                </a:r>
              </a:p>
            </p:txBody>
          </p:sp>
          <p:sp>
            <p:nvSpPr>
              <p:cNvPr id="19490" name="Text Box 262"/>
              <p:cNvSpPr txBox="1">
                <a:spLocks noChangeArrowheads="1"/>
              </p:cNvSpPr>
              <p:nvPr/>
            </p:nvSpPr>
            <p:spPr bwMode="auto">
              <a:xfrm>
                <a:off x="4837" y="1188"/>
                <a:ext cx="8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491" name="Text Box 263"/>
              <p:cNvSpPr txBox="1">
                <a:spLocks noChangeArrowheads="1"/>
              </p:cNvSpPr>
              <p:nvPr/>
            </p:nvSpPr>
            <p:spPr bwMode="auto">
              <a:xfrm>
                <a:off x="5008" y="1180"/>
                <a:ext cx="8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492" name="Text Box 264"/>
              <p:cNvSpPr txBox="1">
                <a:spLocks noChangeArrowheads="1"/>
              </p:cNvSpPr>
              <p:nvPr/>
            </p:nvSpPr>
            <p:spPr bwMode="auto">
              <a:xfrm>
                <a:off x="4896" y="1074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A</a:t>
                </a:r>
              </a:p>
            </p:txBody>
          </p:sp>
          <p:sp>
            <p:nvSpPr>
              <p:cNvPr id="19493" name="Text Box 265"/>
              <p:cNvSpPr txBox="1">
                <a:spLocks noChangeArrowheads="1"/>
              </p:cNvSpPr>
              <p:nvPr/>
            </p:nvSpPr>
            <p:spPr bwMode="auto">
              <a:xfrm>
                <a:off x="5087" y="1074"/>
                <a:ext cx="8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B</a:t>
                </a:r>
              </a:p>
            </p:txBody>
          </p:sp>
          <p:sp>
            <p:nvSpPr>
              <p:cNvPr id="19494" name="Freeform 266"/>
              <p:cNvSpPr>
                <a:spLocks/>
              </p:cNvSpPr>
              <p:nvPr/>
            </p:nvSpPr>
            <p:spPr bwMode="auto">
              <a:xfrm>
                <a:off x="5216" y="1544"/>
                <a:ext cx="115" cy="4"/>
              </a:xfrm>
              <a:custGeom>
                <a:avLst/>
                <a:gdLst>
                  <a:gd name="T0" fmla="*/ 3 w 288"/>
                  <a:gd name="T1" fmla="*/ 0 h 8"/>
                  <a:gd name="T2" fmla="*/ 0 w 288"/>
                  <a:gd name="T3" fmla="*/ 1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8" h="8">
                    <a:moveTo>
                      <a:pt x="288" y="0"/>
                    </a:move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95" name="Freeform 267"/>
              <p:cNvSpPr>
                <a:spLocks/>
              </p:cNvSpPr>
              <p:nvPr/>
            </p:nvSpPr>
            <p:spPr bwMode="auto">
              <a:xfrm>
                <a:off x="5216" y="1574"/>
                <a:ext cx="118" cy="2"/>
              </a:xfrm>
              <a:custGeom>
                <a:avLst/>
                <a:gdLst>
                  <a:gd name="T0" fmla="*/ 3 w 296"/>
                  <a:gd name="T1" fmla="*/ 0 h 5"/>
                  <a:gd name="T2" fmla="*/ 0 w 296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6" h="5">
                    <a:moveTo>
                      <a:pt x="296" y="0"/>
                    </a:move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96" name="Text Box 268"/>
              <p:cNvSpPr txBox="1">
                <a:spLocks noChangeArrowheads="1"/>
              </p:cNvSpPr>
              <p:nvPr/>
            </p:nvSpPr>
            <p:spPr bwMode="auto">
              <a:xfrm flipH="1">
                <a:off x="5248" y="1548"/>
                <a:ext cx="12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…</a:t>
                </a:r>
              </a:p>
            </p:txBody>
          </p:sp>
          <p:sp>
            <p:nvSpPr>
              <p:cNvPr id="19497" name="Freeform 269"/>
              <p:cNvSpPr>
                <a:spLocks/>
              </p:cNvSpPr>
              <p:nvPr/>
            </p:nvSpPr>
            <p:spPr bwMode="auto">
              <a:xfrm>
                <a:off x="5216" y="1634"/>
                <a:ext cx="121" cy="0"/>
              </a:xfrm>
              <a:custGeom>
                <a:avLst/>
                <a:gdLst>
                  <a:gd name="T0" fmla="*/ 3 w 303"/>
                  <a:gd name="T1" fmla="*/ 1 h 1"/>
                  <a:gd name="T2" fmla="*/ 0 w 30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" h="1">
                    <a:moveTo>
                      <a:pt x="303" y="1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98" name="Text Box 270"/>
              <p:cNvSpPr txBox="1">
                <a:spLocks noChangeArrowheads="1"/>
              </p:cNvSpPr>
              <p:nvPr/>
            </p:nvSpPr>
            <p:spPr bwMode="auto">
              <a:xfrm flipH="1">
                <a:off x="5268" y="1457"/>
                <a:ext cx="10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S0</a:t>
                </a:r>
              </a:p>
            </p:txBody>
          </p:sp>
          <p:sp>
            <p:nvSpPr>
              <p:cNvPr id="19499" name="Text Box 271"/>
              <p:cNvSpPr txBox="1">
                <a:spLocks noChangeArrowheads="1"/>
              </p:cNvSpPr>
              <p:nvPr/>
            </p:nvSpPr>
            <p:spPr bwMode="auto">
              <a:xfrm flipH="1">
                <a:off x="5108" y="1648"/>
                <a:ext cx="2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S(log m)</a:t>
                </a:r>
              </a:p>
            </p:txBody>
          </p:sp>
          <p:sp>
            <p:nvSpPr>
              <p:cNvPr id="19500" name="Text Box 272"/>
              <p:cNvSpPr txBox="1">
                <a:spLocks noChangeArrowheads="1"/>
              </p:cNvSpPr>
              <p:nvPr/>
            </p:nvSpPr>
            <p:spPr bwMode="auto">
              <a:xfrm>
                <a:off x="4901" y="1674"/>
                <a:ext cx="8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n</a:t>
                </a:r>
              </a:p>
            </p:txBody>
          </p:sp>
          <p:sp>
            <p:nvSpPr>
              <p:cNvPr id="19501" name="Text Box 273"/>
              <p:cNvSpPr txBox="1">
                <a:spLocks noChangeArrowheads="1"/>
              </p:cNvSpPr>
              <p:nvPr/>
            </p:nvSpPr>
            <p:spPr bwMode="auto">
              <a:xfrm>
                <a:off x="4961" y="1866"/>
                <a:ext cx="1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900"/>
                  <a:t>O</a:t>
                </a:r>
              </a:p>
            </p:txBody>
          </p:sp>
          <p:grpSp>
            <p:nvGrpSpPr>
              <p:cNvPr id="17" name="Group 274"/>
              <p:cNvGrpSpPr>
                <a:grpSpLocks/>
              </p:cNvGrpSpPr>
              <p:nvPr/>
            </p:nvGrpSpPr>
            <p:grpSpPr bwMode="auto">
              <a:xfrm>
                <a:off x="4905" y="1165"/>
                <a:ext cx="72" cy="211"/>
                <a:chOff x="1848" y="2546"/>
                <a:chExt cx="180" cy="528"/>
              </a:xfrm>
            </p:grpSpPr>
            <p:sp>
              <p:nvSpPr>
                <p:cNvPr id="19509" name="Line 275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10" name="Freeform 276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8" name="Group 277"/>
              <p:cNvGrpSpPr>
                <a:grpSpLocks/>
              </p:cNvGrpSpPr>
              <p:nvPr/>
            </p:nvGrpSpPr>
            <p:grpSpPr bwMode="auto">
              <a:xfrm>
                <a:off x="5089" y="1165"/>
                <a:ext cx="72" cy="211"/>
                <a:chOff x="1848" y="2546"/>
                <a:chExt cx="180" cy="528"/>
              </a:xfrm>
            </p:grpSpPr>
            <p:sp>
              <p:nvSpPr>
                <p:cNvPr id="19507" name="Line 278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08" name="Freeform 279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9" name="Group 280"/>
              <p:cNvGrpSpPr>
                <a:grpSpLocks/>
              </p:cNvGrpSpPr>
              <p:nvPr/>
            </p:nvGrpSpPr>
            <p:grpSpPr bwMode="auto">
              <a:xfrm>
                <a:off x="4989" y="1655"/>
                <a:ext cx="72" cy="211"/>
                <a:chOff x="1848" y="2546"/>
                <a:chExt cx="180" cy="528"/>
              </a:xfrm>
            </p:grpSpPr>
            <p:sp>
              <p:nvSpPr>
                <p:cNvPr id="19505" name="Line 281"/>
                <p:cNvSpPr>
                  <a:spLocks noChangeShapeType="1"/>
                </p:cNvSpPr>
                <p:nvPr/>
              </p:nvSpPr>
              <p:spPr bwMode="auto">
                <a:xfrm>
                  <a:off x="1943" y="2546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06" name="Freeform 282"/>
                <p:cNvSpPr>
                  <a:spLocks/>
                </p:cNvSpPr>
                <p:nvPr/>
              </p:nvSpPr>
              <p:spPr bwMode="auto">
                <a:xfrm>
                  <a:off x="1848" y="2688"/>
                  <a:ext cx="180" cy="84"/>
                </a:xfrm>
                <a:custGeom>
                  <a:avLst/>
                  <a:gdLst>
                    <a:gd name="T0" fmla="*/ 0 w 180"/>
                    <a:gd name="T1" fmla="*/ 0 h 84"/>
                    <a:gd name="T2" fmla="*/ 180 w 180"/>
                    <a:gd name="T3" fmla="*/ 84 h 8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0" h="84">
                      <a:moveTo>
                        <a:pt x="0" y="0"/>
                      </a:moveTo>
                      <a:lnTo>
                        <a:pt x="180" y="8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63A4C3-E80D-4770-B100-688E22475B3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Ακολουθιακές μονάδες</a:t>
            </a:r>
            <a:endParaRPr lang="en-US" smtClean="0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22250" y="1846263"/>
            <a:ext cx="2889250" cy="18288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3116263" y="1846263"/>
            <a:ext cx="2889250" cy="18288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6010275" y="1846263"/>
            <a:ext cx="2889250" cy="18288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222250" y="3673475"/>
            <a:ext cx="2889250" cy="18288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116263" y="3673475"/>
            <a:ext cx="2889250" cy="18288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6010275" y="3673475"/>
            <a:ext cx="2889250" cy="18288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292100" y="3749675"/>
            <a:ext cx="2722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Q </a:t>
            </a:r>
            <a:r>
              <a:rPr lang="el-GR" sz="1600">
                <a:latin typeface="Calibri" pitchFamily="34" charset="0"/>
              </a:rPr>
              <a:t>:</a:t>
            </a:r>
            <a:r>
              <a:rPr lang="en-US" sz="1600">
                <a:latin typeface="Calibri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0 if clear=1,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I if load=1 and clock=1,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Q(previous) otherwise.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6069013" y="3756025"/>
            <a:ext cx="26622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Q = 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0 if clear=1,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Q(prev)+1 </a:t>
            </a:r>
            <a:endParaRPr lang="el-GR" sz="160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l-GR" sz="1600">
                <a:latin typeface="Calibri" pitchFamily="34" charset="0"/>
              </a:rPr>
              <a:t>       </a:t>
            </a:r>
            <a:r>
              <a:rPr lang="en-US" sz="1600">
                <a:latin typeface="Calibri" pitchFamily="34" charset="0"/>
              </a:rPr>
              <a:t>if count=1 and clock=1.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8800" y="1939925"/>
            <a:ext cx="1717675" cy="1563688"/>
            <a:chOff x="2098" y="1910"/>
            <a:chExt cx="1701" cy="1968"/>
          </a:xfrm>
        </p:grpSpPr>
        <p:sp>
          <p:nvSpPr>
            <p:cNvPr id="20517" name="Text Box 20"/>
            <p:cNvSpPr txBox="1">
              <a:spLocks noChangeArrowheads="1"/>
            </p:cNvSpPr>
            <p:nvPr/>
          </p:nvSpPr>
          <p:spPr bwMode="auto">
            <a:xfrm>
              <a:off x="2098" y="3062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clear</a:t>
              </a:r>
            </a:p>
          </p:txBody>
        </p:sp>
        <p:sp>
          <p:nvSpPr>
            <p:cNvPr id="20518" name="Text Box 21"/>
            <p:cNvSpPr txBox="1">
              <a:spLocks noChangeArrowheads="1"/>
            </p:cNvSpPr>
            <p:nvPr/>
          </p:nvSpPr>
          <p:spPr bwMode="auto">
            <a:xfrm>
              <a:off x="2647" y="2654"/>
              <a:ext cx="115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n-bit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Register </a:t>
              </a:r>
            </a:p>
          </p:txBody>
        </p:sp>
        <p:sp>
          <p:nvSpPr>
            <p:cNvPr id="20519" name="Line 22"/>
            <p:cNvSpPr>
              <a:spLocks noChangeShapeType="1"/>
            </p:cNvSpPr>
            <p:nvPr/>
          </p:nvSpPr>
          <p:spPr bwMode="auto">
            <a:xfrm>
              <a:off x="3267" y="2126"/>
              <a:ext cx="0" cy="5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0" name="Line 23"/>
            <p:cNvSpPr>
              <a:spLocks noChangeShapeType="1"/>
            </p:cNvSpPr>
            <p:nvPr/>
          </p:nvSpPr>
          <p:spPr bwMode="auto">
            <a:xfrm>
              <a:off x="3123" y="2294"/>
              <a:ext cx="303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1" name="Text Box 24"/>
            <p:cNvSpPr txBox="1">
              <a:spLocks noChangeArrowheads="1"/>
            </p:cNvSpPr>
            <p:nvPr/>
          </p:nvSpPr>
          <p:spPr bwMode="auto">
            <a:xfrm>
              <a:off x="2953" y="2198"/>
              <a:ext cx="13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</a:t>
              </a:r>
            </a:p>
          </p:txBody>
        </p:sp>
        <p:sp>
          <p:nvSpPr>
            <p:cNvPr id="20522" name="Line 25"/>
            <p:cNvSpPr>
              <a:spLocks noChangeShapeType="1"/>
            </p:cNvSpPr>
            <p:nvPr/>
          </p:nvSpPr>
          <p:spPr bwMode="auto">
            <a:xfrm>
              <a:off x="3138" y="3278"/>
              <a:ext cx="303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3" name="Line 26"/>
            <p:cNvSpPr>
              <a:spLocks noChangeShapeType="1"/>
            </p:cNvSpPr>
            <p:nvPr/>
          </p:nvSpPr>
          <p:spPr bwMode="auto">
            <a:xfrm>
              <a:off x="3267" y="3134"/>
              <a:ext cx="0" cy="5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4" name="Text Box 27"/>
            <p:cNvSpPr txBox="1">
              <a:spLocks noChangeArrowheads="1"/>
            </p:cNvSpPr>
            <p:nvPr/>
          </p:nvSpPr>
          <p:spPr bwMode="auto">
            <a:xfrm>
              <a:off x="2953" y="3182"/>
              <a:ext cx="13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</a:t>
              </a:r>
            </a:p>
          </p:txBody>
        </p:sp>
        <p:sp>
          <p:nvSpPr>
            <p:cNvPr id="20525" name="Line 28"/>
            <p:cNvSpPr>
              <a:spLocks noChangeShapeType="1"/>
            </p:cNvSpPr>
            <p:nvPr/>
          </p:nvSpPr>
          <p:spPr bwMode="auto">
            <a:xfrm rot="16200000" flipH="1">
              <a:off x="2384" y="2510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6" name="Line 29"/>
            <p:cNvSpPr>
              <a:spLocks noChangeShapeType="1"/>
            </p:cNvSpPr>
            <p:nvPr/>
          </p:nvSpPr>
          <p:spPr bwMode="auto">
            <a:xfrm rot="16200000" flipH="1">
              <a:off x="2377" y="2805"/>
              <a:ext cx="0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7" name="Text Box 30"/>
            <p:cNvSpPr txBox="1">
              <a:spLocks noChangeArrowheads="1"/>
            </p:cNvSpPr>
            <p:nvPr/>
          </p:nvSpPr>
          <p:spPr bwMode="auto">
            <a:xfrm>
              <a:off x="2120" y="2558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load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647" y="2846"/>
              <a:ext cx="116" cy="144"/>
              <a:chOff x="3010" y="6240"/>
              <a:chExt cx="116" cy="144"/>
            </a:xfrm>
          </p:grpSpPr>
          <p:sp>
            <p:nvSpPr>
              <p:cNvPr id="20532" name="Line 32"/>
              <p:cNvSpPr>
                <a:spLocks noChangeShapeType="1"/>
              </p:cNvSpPr>
              <p:nvPr/>
            </p:nvSpPr>
            <p:spPr bwMode="auto">
              <a:xfrm>
                <a:off x="3010" y="6240"/>
                <a:ext cx="116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33" name="Line 33"/>
              <p:cNvSpPr>
                <a:spLocks noChangeShapeType="1"/>
              </p:cNvSpPr>
              <p:nvPr/>
            </p:nvSpPr>
            <p:spPr bwMode="auto">
              <a:xfrm flipH="1">
                <a:off x="3011" y="6312"/>
                <a:ext cx="115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529" name="Text Box 34"/>
            <p:cNvSpPr txBox="1">
              <a:spLocks noChangeArrowheads="1"/>
            </p:cNvSpPr>
            <p:nvPr/>
          </p:nvSpPr>
          <p:spPr bwMode="auto">
            <a:xfrm>
              <a:off x="3086" y="1910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I</a:t>
              </a:r>
            </a:p>
          </p:txBody>
        </p:sp>
        <p:sp>
          <p:nvSpPr>
            <p:cNvPr id="20530" name="Text Box 35"/>
            <p:cNvSpPr txBox="1">
              <a:spLocks noChangeArrowheads="1"/>
            </p:cNvSpPr>
            <p:nvPr/>
          </p:nvSpPr>
          <p:spPr bwMode="auto">
            <a:xfrm>
              <a:off x="3166" y="3662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Q</a:t>
              </a:r>
            </a:p>
          </p:txBody>
        </p:sp>
        <p:sp>
          <p:nvSpPr>
            <p:cNvPr id="20531" name="Line 36"/>
            <p:cNvSpPr>
              <a:spLocks noChangeShapeType="1"/>
            </p:cNvSpPr>
            <p:nvPr/>
          </p:nvSpPr>
          <p:spPr bwMode="auto">
            <a:xfrm flipH="1">
              <a:off x="2120" y="291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30588" y="2459038"/>
            <a:ext cx="2190750" cy="561975"/>
            <a:chOff x="4309" y="2558"/>
            <a:chExt cx="2204" cy="720"/>
          </a:xfrm>
        </p:grpSpPr>
        <p:sp>
          <p:nvSpPr>
            <p:cNvPr id="20507" name="Line 38"/>
            <p:cNvSpPr>
              <a:spLocks noChangeShapeType="1"/>
            </p:cNvSpPr>
            <p:nvPr/>
          </p:nvSpPr>
          <p:spPr bwMode="auto">
            <a:xfrm rot="16200000" flipH="1">
              <a:off x="4573" y="2510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8" name="Text Box 39"/>
            <p:cNvSpPr txBox="1">
              <a:spLocks noChangeArrowheads="1"/>
            </p:cNvSpPr>
            <p:nvPr/>
          </p:nvSpPr>
          <p:spPr bwMode="auto">
            <a:xfrm>
              <a:off x="4309" y="2558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shift</a:t>
              </a:r>
            </a:p>
          </p:txBody>
        </p:sp>
        <p:sp>
          <p:nvSpPr>
            <p:cNvPr id="20509" name="Line 40"/>
            <p:cNvSpPr>
              <a:spLocks noChangeShapeType="1"/>
            </p:cNvSpPr>
            <p:nvPr/>
          </p:nvSpPr>
          <p:spPr bwMode="auto">
            <a:xfrm rot="16200000" flipH="1">
              <a:off x="4573" y="279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10" name="Text Box 41"/>
            <p:cNvSpPr txBox="1">
              <a:spLocks noChangeArrowheads="1"/>
            </p:cNvSpPr>
            <p:nvPr/>
          </p:nvSpPr>
          <p:spPr bwMode="auto">
            <a:xfrm>
              <a:off x="4309" y="3062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I</a:t>
              </a:r>
            </a:p>
          </p:txBody>
        </p:sp>
        <p:sp>
          <p:nvSpPr>
            <p:cNvPr id="20511" name="Line 42"/>
            <p:cNvSpPr>
              <a:spLocks noChangeShapeType="1"/>
            </p:cNvSpPr>
            <p:nvPr/>
          </p:nvSpPr>
          <p:spPr bwMode="auto">
            <a:xfrm rot="16200000" flipH="1">
              <a:off x="6249" y="279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12" name="Text Box 43"/>
            <p:cNvSpPr txBox="1">
              <a:spLocks noChangeArrowheads="1"/>
            </p:cNvSpPr>
            <p:nvPr/>
          </p:nvSpPr>
          <p:spPr bwMode="auto">
            <a:xfrm>
              <a:off x="6014" y="3062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Q</a:t>
              </a:r>
            </a:p>
          </p:txBody>
        </p:sp>
        <p:sp>
          <p:nvSpPr>
            <p:cNvPr id="20513" name="Text Box 44"/>
            <p:cNvSpPr txBox="1">
              <a:spLocks noChangeArrowheads="1"/>
            </p:cNvSpPr>
            <p:nvPr/>
          </p:nvSpPr>
          <p:spPr bwMode="auto">
            <a:xfrm>
              <a:off x="4837" y="2654"/>
              <a:ext cx="115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n-bit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Shift register</a:t>
              </a:r>
            </a:p>
          </p:txBody>
        </p:sp>
        <p:sp>
          <p:nvSpPr>
            <p:cNvPr id="20514" name="Line 45"/>
            <p:cNvSpPr>
              <a:spLocks noChangeShapeType="1"/>
            </p:cNvSpPr>
            <p:nvPr/>
          </p:nvSpPr>
          <p:spPr bwMode="auto">
            <a:xfrm>
              <a:off x="4837" y="2846"/>
              <a:ext cx="11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15" name="Line 46"/>
            <p:cNvSpPr>
              <a:spLocks noChangeShapeType="1"/>
            </p:cNvSpPr>
            <p:nvPr/>
          </p:nvSpPr>
          <p:spPr bwMode="auto">
            <a:xfrm flipH="1">
              <a:off x="4838" y="2918"/>
              <a:ext cx="115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16" name="Line 47"/>
            <p:cNvSpPr>
              <a:spLocks noChangeShapeType="1"/>
            </p:cNvSpPr>
            <p:nvPr/>
          </p:nvSpPr>
          <p:spPr bwMode="auto">
            <a:xfrm flipH="1">
              <a:off x="4309" y="2918"/>
              <a:ext cx="5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632575" y="2528888"/>
            <a:ext cx="1649413" cy="939800"/>
            <a:chOff x="6881" y="2654"/>
            <a:chExt cx="1684" cy="1224"/>
          </a:xfrm>
        </p:grpSpPr>
        <p:sp>
          <p:nvSpPr>
            <p:cNvPr id="20496" name="Text Box 49"/>
            <p:cNvSpPr txBox="1">
              <a:spLocks noChangeArrowheads="1"/>
            </p:cNvSpPr>
            <p:nvPr/>
          </p:nvSpPr>
          <p:spPr bwMode="auto">
            <a:xfrm>
              <a:off x="7413" y="2654"/>
              <a:ext cx="115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n-bit</a:t>
              </a:r>
            </a:p>
            <a:p>
              <a:pPr algn="ctr">
                <a:spcBef>
                  <a:spcPct val="0"/>
                </a:spcBef>
              </a:pPr>
              <a:r>
                <a:rPr lang="en-US" sz="1200"/>
                <a:t>Counter</a:t>
              </a:r>
            </a:p>
          </p:txBody>
        </p:sp>
        <p:sp>
          <p:nvSpPr>
            <p:cNvPr id="20497" name="Line 50"/>
            <p:cNvSpPr>
              <a:spLocks noChangeShapeType="1"/>
            </p:cNvSpPr>
            <p:nvPr/>
          </p:nvSpPr>
          <p:spPr bwMode="auto">
            <a:xfrm rot="16200000" flipH="1">
              <a:off x="7149" y="279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7413" y="2846"/>
              <a:ext cx="116" cy="144"/>
              <a:chOff x="3010" y="6240"/>
              <a:chExt cx="116" cy="144"/>
            </a:xfrm>
          </p:grpSpPr>
          <p:sp>
            <p:nvSpPr>
              <p:cNvPr id="20505" name="Line 52"/>
              <p:cNvSpPr>
                <a:spLocks noChangeShapeType="1"/>
              </p:cNvSpPr>
              <p:nvPr/>
            </p:nvSpPr>
            <p:spPr bwMode="auto">
              <a:xfrm>
                <a:off x="3010" y="6240"/>
                <a:ext cx="116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06" name="Line 53"/>
              <p:cNvSpPr>
                <a:spLocks noChangeShapeType="1"/>
              </p:cNvSpPr>
              <p:nvPr/>
            </p:nvSpPr>
            <p:spPr bwMode="auto">
              <a:xfrm flipH="1">
                <a:off x="3011" y="6312"/>
                <a:ext cx="115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499" name="Line 54"/>
            <p:cNvSpPr>
              <a:spLocks noChangeShapeType="1"/>
            </p:cNvSpPr>
            <p:nvPr/>
          </p:nvSpPr>
          <p:spPr bwMode="auto">
            <a:xfrm flipH="1">
              <a:off x="6881" y="291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0" name="Line 55"/>
            <p:cNvSpPr>
              <a:spLocks noChangeShapeType="1"/>
            </p:cNvSpPr>
            <p:nvPr/>
          </p:nvSpPr>
          <p:spPr bwMode="auto">
            <a:xfrm rot="16200000" flipH="1">
              <a:off x="7150" y="2510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1" name="Line 56"/>
            <p:cNvSpPr>
              <a:spLocks noChangeShapeType="1"/>
            </p:cNvSpPr>
            <p:nvPr/>
          </p:nvSpPr>
          <p:spPr bwMode="auto">
            <a:xfrm>
              <a:off x="7943" y="3278"/>
              <a:ext cx="303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2" name="Line 57"/>
            <p:cNvSpPr>
              <a:spLocks noChangeShapeType="1"/>
            </p:cNvSpPr>
            <p:nvPr/>
          </p:nvSpPr>
          <p:spPr bwMode="auto">
            <a:xfrm>
              <a:off x="8072" y="3134"/>
              <a:ext cx="0" cy="5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3" name="Text Box 58"/>
            <p:cNvSpPr txBox="1">
              <a:spLocks noChangeArrowheads="1"/>
            </p:cNvSpPr>
            <p:nvPr/>
          </p:nvSpPr>
          <p:spPr bwMode="auto">
            <a:xfrm>
              <a:off x="7758" y="3182"/>
              <a:ext cx="13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n</a:t>
              </a:r>
            </a:p>
          </p:txBody>
        </p:sp>
        <p:sp>
          <p:nvSpPr>
            <p:cNvPr id="20504" name="Text Box 59"/>
            <p:cNvSpPr txBox="1">
              <a:spLocks noChangeArrowheads="1"/>
            </p:cNvSpPr>
            <p:nvPr/>
          </p:nvSpPr>
          <p:spPr bwMode="auto">
            <a:xfrm>
              <a:off x="7891" y="3662"/>
              <a:ext cx="3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200"/>
                <a:t>Q</a:t>
              </a:r>
            </a:p>
          </p:txBody>
        </p:sp>
      </p:grpSp>
      <p:sp>
        <p:nvSpPr>
          <p:cNvPr id="20495" name="Text Box 60"/>
          <p:cNvSpPr txBox="1">
            <a:spLocks noChangeArrowheads="1"/>
          </p:cNvSpPr>
          <p:nvPr/>
        </p:nvSpPr>
        <p:spPr bwMode="auto">
          <a:xfrm>
            <a:off x="3200400" y="3724275"/>
            <a:ext cx="2722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Q </a:t>
            </a:r>
            <a:r>
              <a:rPr lang="el-GR" sz="1600">
                <a:latin typeface="Calibri" pitchFamily="34" charset="0"/>
              </a:rPr>
              <a:t>:</a:t>
            </a:r>
            <a:r>
              <a:rPr lang="en-US" sz="1600">
                <a:latin typeface="Calibri" pitchFamily="34" charset="0"/>
              </a:rPr>
              <a:t> lsb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- Content shifted</a:t>
            </a:r>
          </a:p>
          <a:p>
            <a:pPr>
              <a:spcBef>
                <a:spcPct val="0"/>
              </a:spcBef>
            </a:pPr>
            <a:r>
              <a:rPr lang="en-US" sz="1600">
                <a:latin typeface="Calibri" pitchFamily="34" charset="0"/>
              </a:rPr>
              <a:t>   - I stored in msb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75F4BB-4A5B-4803-B920-7766C119F8E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ακολουθιακής λογικής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4000" y="1193800"/>
            <a:ext cx="2370138" cy="1979613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/>
              <a:t>A) </a:t>
            </a:r>
            <a:r>
              <a:rPr lang="el-GR" sz="1200"/>
              <a:t>Περιγραφή προβλήματος</a:t>
            </a:r>
            <a:endParaRPr lang="en-US" sz="1200"/>
          </a:p>
          <a:p>
            <a:r>
              <a:rPr lang="el-GR" sz="1200"/>
              <a:t>Κατασκευή σύγχρονου «διαιρέτη συχνότητας»</a:t>
            </a:r>
            <a:r>
              <a:rPr lang="en-US" sz="1200"/>
              <a:t> </a:t>
            </a:r>
            <a:r>
              <a:rPr lang="el-GR" sz="1200"/>
              <a:t>Εμφανίζει 1 σε κάθε τέσσερεις φορές που η είσοδος </a:t>
            </a:r>
            <a:r>
              <a:rPr lang="en-US" sz="1200"/>
              <a:t>a</a:t>
            </a:r>
            <a:r>
              <a:rPr lang="el-GR" sz="1200"/>
              <a:t> έχει  τιμή 1 (κάτι σαν «διαιρέτης τάσης».</a:t>
            </a:r>
          </a:p>
          <a:p>
            <a:r>
              <a:rPr lang="el-GR" sz="1200"/>
              <a:t>Αρχικά η είσοδος </a:t>
            </a:r>
            <a:r>
              <a:rPr lang="en-US" sz="1200"/>
              <a:t>a </a:t>
            </a:r>
            <a:r>
              <a:rPr lang="el-GR" sz="1200"/>
              <a:t>έχει τιμή 0.</a:t>
            </a:r>
            <a:endParaRPr lang="en-US" sz="1200"/>
          </a:p>
        </p:txBody>
      </p:sp>
      <p:grpSp>
        <p:nvGrpSpPr>
          <p:cNvPr id="2" name="Group 281"/>
          <p:cNvGrpSpPr>
            <a:grpSpLocks/>
          </p:cNvGrpSpPr>
          <p:nvPr/>
        </p:nvGrpSpPr>
        <p:grpSpPr bwMode="auto">
          <a:xfrm>
            <a:off x="263525" y="3341688"/>
            <a:ext cx="2889250" cy="2078037"/>
            <a:chOff x="166" y="2105"/>
            <a:chExt cx="1820" cy="1309"/>
          </a:xfrm>
        </p:grpSpPr>
        <p:grpSp>
          <p:nvGrpSpPr>
            <p:cNvPr id="3" name="Group 279"/>
            <p:cNvGrpSpPr>
              <a:grpSpLocks/>
            </p:cNvGrpSpPr>
            <p:nvPr/>
          </p:nvGrpSpPr>
          <p:grpSpPr bwMode="auto">
            <a:xfrm>
              <a:off x="257" y="2360"/>
              <a:ext cx="1672" cy="940"/>
              <a:chOff x="257" y="2360"/>
              <a:chExt cx="1672" cy="940"/>
            </a:xfrm>
          </p:grpSpPr>
          <p:sp>
            <p:nvSpPr>
              <p:cNvPr id="21602" name="Oval 9"/>
              <p:cNvSpPr>
                <a:spLocks noChangeArrowheads="1"/>
              </p:cNvSpPr>
              <p:nvPr/>
            </p:nvSpPr>
            <p:spPr bwMode="auto">
              <a:xfrm>
                <a:off x="574" y="2475"/>
                <a:ext cx="202" cy="202"/>
              </a:xfrm>
              <a:prstGeom prst="ellips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/>
                  <a:t>0</a:t>
                </a:r>
                <a:endParaRPr lang="en-US" sz="2400"/>
              </a:p>
            </p:txBody>
          </p:sp>
          <p:sp>
            <p:nvSpPr>
              <p:cNvPr id="21603" name="Oval 10"/>
              <p:cNvSpPr>
                <a:spLocks noChangeArrowheads="1"/>
              </p:cNvSpPr>
              <p:nvPr/>
            </p:nvSpPr>
            <p:spPr bwMode="auto">
              <a:xfrm>
                <a:off x="574" y="2981"/>
                <a:ext cx="202" cy="202"/>
              </a:xfrm>
              <a:prstGeom prst="ellips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/>
                  <a:t>1</a:t>
                </a:r>
                <a:endParaRPr lang="en-US" sz="2400"/>
              </a:p>
            </p:txBody>
          </p:sp>
          <p:sp>
            <p:nvSpPr>
              <p:cNvPr id="21604" name="Oval 11"/>
              <p:cNvSpPr>
                <a:spLocks noChangeArrowheads="1"/>
              </p:cNvSpPr>
              <p:nvPr/>
            </p:nvSpPr>
            <p:spPr bwMode="auto">
              <a:xfrm>
                <a:off x="1366" y="2981"/>
                <a:ext cx="202" cy="202"/>
              </a:xfrm>
              <a:prstGeom prst="ellips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/>
                  <a:t>2</a:t>
                </a:r>
                <a:endParaRPr lang="en-US" sz="2400"/>
              </a:p>
            </p:txBody>
          </p:sp>
          <p:sp>
            <p:nvSpPr>
              <p:cNvPr id="21605" name="Oval 12"/>
              <p:cNvSpPr>
                <a:spLocks noChangeArrowheads="1"/>
              </p:cNvSpPr>
              <p:nvPr/>
            </p:nvSpPr>
            <p:spPr bwMode="auto">
              <a:xfrm>
                <a:off x="1366" y="2475"/>
                <a:ext cx="202" cy="202"/>
              </a:xfrm>
              <a:prstGeom prst="ellips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/>
                  <a:t>3</a:t>
                </a:r>
                <a:endParaRPr lang="en-US" sz="2400"/>
              </a:p>
            </p:txBody>
          </p:sp>
          <p:sp>
            <p:nvSpPr>
              <p:cNvPr id="21606" name="Line 14"/>
              <p:cNvSpPr>
                <a:spLocks noChangeShapeType="1"/>
              </p:cNvSpPr>
              <p:nvPr/>
            </p:nvSpPr>
            <p:spPr bwMode="auto">
              <a:xfrm>
                <a:off x="676" y="2687"/>
                <a:ext cx="0" cy="287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07" name="Line 15"/>
              <p:cNvSpPr>
                <a:spLocks noChangeShapeType="1"/>
              </p:cNvSpPr>
              <p:nvPr/>
            </p:nvSpPr>
            <p:spPr bwMode="auto">
              <a:xfrm flipV="1">
                <a:off x="1462" y="2687"/>
                <a:ext cx="0" cy="287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08" name="Line 17"/>
              <p:cNvSpPr>
                <a:spLocks noChangeShapeType="1"/>
              </p:cNvSpPr>
              <p:nvPr/>
            </p:nvSpPr>
            <p:spPr bwMode="auto">
              <a:xfrm flipH="1">
                <a:off x="787" y="2565"/>
                <a:ext cx="579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09" name="Line 18"/>
              <p:cNvSpPr>
                <a:spLocks noChangeShapeType="1"/>
              </p:cNvSpPr>
              <p:nvPr/>
            </p:nvSpPr>
            <p:spPr bwMode="auto">
              <a:xfrm>
                <a:off x="787" y="3086"/>
                <a:ext cx="579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10" name="Freeform 20"/>
              <p:cNvSpPr>
                <a:spLocks/>
              </p:cNvSpPr>
              <p:nvPr/>
            </p:nvSpPr>
            <p:spPr bwMode="auto">
              <a:xfrm>
                <a:off x="405" y="2372"/>
                <a:ext cx="175" cy="161"/>
              </a:xfrm>
              <a:custGeom>
                <a:avLst/>
                <a:gdLst>
                  <a:gd name="T0" fmla="*/ 143 w 175"/>
                  <a:gd name="T1" fmla="*/ 161 h 161"/>
                  <a:gd name="T2" fmla="*/ 21 w 175"/>
                  <a:gd name="T3" fmla="*/ 135 h 161"/>
                  <a:gd name="T4" fmla="*/ 16 w 175"/>
                  <a:gd name="T5" fmla="*/ 55 h 161"/>
                  <a:gd name="T6" fmla="*/ 85 w 175"/>
                  <a:gd name="T7" fmla="*/ 7 h 161"/>
                  <a:gd name="T8" fmla="*/ 175 w 175"/>
                  <a:gd name="T9" fmla="*/ 98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61">
                    <a:moveTo>
                      <a:pt x="143" y="161"/>
                    </a:moveTo>
                    <a:cubicBezTo>
                      <a:pt x="123" y="156"/>
                      <a:pt x="42" y="153"/>
                      <a:pt x="21" y="135"/>
                    </a:cubicBezTo>
                    <a:cubicBezTo>
                      <a:pt x="0" y="117"/>
                      <a:pt x="5" y="76"/>
                      <a:pt x="16" y="55"/>
                    </a:cubicBezTo>
                    <a:cubicBezTo>
                      <a:pt x="27" y="34"/>
                      <a:pt x="59" y="0"/>
                      <a:pt x="85" y="7"/>
                    </a:cubicBezTo>
                    <a:cubicBezTo>
                      <a:pt x="111" y="14"/>
                      <a:pt x="156" y="79"/>
                      <a:pt x="175" y="98"/>
                    </a:cubicBez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11" name="Freeform 21"/>
              <p:cNvSpPr>
                <a:spLocks/>
              </p:cNvSpPr>
              <p:nvPr/>
            </p:nvSpPr>
            <p:spPr bwMode="auto">
              <a:xfrm>
                <a:off x="436" y="3128"/>
                <a:ext cx="165" cy="157"/>
              </a:xfrm>
              <a:custGeom>
                <a:avLst/>
                <a:gdLst>
                  <a:gd name="T0" fmla="*/ 165 w 165"/>
                  <a:gd name="T1" fmla="*/ 69 h 157"/>
                  <a:gd name="T2" fmla="*/ 91 w 165"/>
                  <a:gd name="T3" fmla="*/ 149 h 157"/>
                  <a:gd name="T4" fmla="*/ 17 w 165"/>
                  <a:gd name="T5" fmla="*/ 117 h 157"/>
                  <a:gd name="T6" fmla="*/ 17 w 165"/>
                  <a:gd name="T7" fmla="*/ 27 h 157"/>
                  <a:gd name="T8" fmla="*/ 117 w 165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157">
                    <a:moveTo>
                      <a:pt x="165" y="69"/>
                    </a:moveTo>
                    <a:cubicBezTo>
                      <a:pt x="153" y="82"/>
                      <a:pt x="116" y="141"/>
                      <a:pt x="91" y="149"/>
                    </a:cubicBezTo>
                    <a:cubicBezTo>
                      <a:pt x="66" y="157"/>
                      <a:pt x="29" y="137"/>
                      <a:pt x="17" y="117"/>
                    </a:cubicBezTo>
                    <a:cubicBezTo>
                      <a:pt x="5" y="97"/>
                      <a:pt x="0" y="46"/>
                      <a:pt x="17" y="27"/>
                    </a:cubicBezTo>
                    <a:cubicBezTo>
                      <a:pt x="34" y="8"/>
                      <a:pt x="96" y="6"/>
                      <a:pt x="117" y="0"/>
                    </a:cubicBez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12" name="Freeform 23"/>
              <p:cNvSpPr>
                <a:spLocks/>
              </p:cNvSpPr>
              <p:nvPr/>
            </p:nvSpPr>
            <p:spPr bwMode="auto">
              <a:xfrm>
                <a:off x="1568" y="2376"/>
                <a:ext cx="163" cy="166"/>
              </a:xfrm>
              <a:custGeom>
                <a:avLst/>
                <a:gdLst>
                  <a:gd name="T0" fmla="*/ 0 w 163"/>
                  <a:gd name="T1" fmla="*/ 113 h 166"/>
                  <a:gd name="T2" fmla="*/ 58 w 163"/>
                  <a:gd name="T3" fmla="*/ 14 h 166"/>
                  <a:gd name="T4" fmla="*/ 148 w 163"/>
                  <a:gd name="T5" fmla="*/ 28 h 166"/>
                  <a:gd name="T6" fmla="*/ 143 w 163"/>
                  <a:gd name="T7" fmla="*/ 118 h 166"/>
                  <a:gd name="T8" fmla="*/ 26 w 163"/>
                  <a:gd name="T9" fmla="*/ 16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" h="166">
                    <a:moveTo>
                      <a:pt x="0" y="113"/>
                    </a:moveTo>
                    <a:cubicBezTo>
                      <a:pt x="10" y="97"/>
                      <a:pt x="33" y="28"/>
                      <a:pt x="58" y="14"/>
                    </a:cubicBezTo>
                    <a:cubicBezTo>
                      <a:pt x="83" y="0"/>
                      <a:pt x="134" y="11"/>
                      <a:pt x="148" y="28"/>
                    </a:cubicBezTo>
                    <a:cubicBezTo>
                      <a:pt x="162" y="45"/>
                      <a:pt x="163" y="95"/>
                      <a:pt x="143" y="118"/>
                    </a:cubicBezTo>
                    <a:cubicBezTo>
                      <a:pt x="123" y="141"/>
                      <a:pt x="50" y="156"/>
                      <a:pt x="26" y="166"/>
                    </a:cubicBez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13" name="Freeform 24"/>
              <p:cNvSpPr>
                <a:spLocks/>
              </p:cNvSpPr>
              <p:nvPr/>
            </p:nvSpPr>
            <p:spPr bwMode="auto">
              <a:xfrm>
                <a:off x="1573" y="3111"/>
                <a:ext cx="158" cy="152"/>
              </a:xfrm>
              <a:custGeom>
                <a:avLst/>
                <a:gdLst>
                  <a:gd name="T0" fmla="*/ 21 w 158"/>
                  <a:gd name="T1" fmla="*/ 12 h 152"/>
                  <a:gd name="T2" fmla="*/ 111 w 158"/>
                  <a:gd name="T3" fmla="*/ 12 h 152"/>
                  <a:gd name="T4" fmla="*/ 154 w 158"/>
                  <a:gd name="T5" fmla="*/ 86 h 152"/>
                  <a:gd name="T6" fmla="*/ 85 w 158"/>
                  <a:gd name="T7" fmla="*/ 150 h 152"/>
                  <a:gd name="T8" fmla="*/ 0 w 158"/>
                  <a:gd name="T9" fmla="*/ 7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52">
                    <a:moveTo>
                      <a:pt x="21" y="12"/>
                    </a:moveTo>
                    <a:cubicBezTo>
                      <a:pt x="36" y="12"/>
                      <a:pt x="89" y="0"/>
                      <a:pt x="111" y="12"/>
                    </a:cubicBezTo>
                    <a:cubicBezTo>
                      <a:pt x="133" y="24"/>
                      <a:pt x="158" y="63"/>
                      <a:pt x="154" y="86"/>
                    </a:cubicBezTo>
                    <a:cubicBezTo>
                      <a:pt x="150" y="109"/>
                      <a:pt x="111" y="152"/>
                      <a:pt x="85" y="150"/>
                    </a:cubicBezTo>
                    <a:cubicBezTo>
                      <a:pt x="59" y="148"/>
                      <a:pt x="18" y="91"/>
                      <a:pt x="0" y="75"/>
                    </a:cubicBez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614" name="Text Box 27"/>
              <p:cNvSpPr txBox="1">
                <a:spLocks noChangeArrowheads="1"/>
              </p:cNvSpPr>
              <p:nvPr/>
            </p:nvSpPr>
            <p:spPr bwMode="auto">
              <a:xfrm>
                <a:off x="1325" y="3176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x=0</a:t>
                </a:r>
                <a:endParaRPr lang="en-US" sz="2400"/>
              </a:p>
            </p:txBody>
          </p:sp>
          <p:sp>
            <p:nvSpPr>
              <p:cNvPr id="21615" name="Text Box 28"/>
              <p:cNvSpPr txBox="1">
                <a:spLocks noChangeArrowheads="1"/>
              </p:cNvSpPr>
              <p:nvPr/>
            </p:nvSpPr>
            <p:spPr bwMode="auto">
              <a:xfrm>
                <a:off x="1325" y="2360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x=1</a:t>
                </a:r>
                <a:endParaRPr lang="en-US" sz="2400"/>
              </a:p>
            </p:txBody>
          </p:sp>
          <p:sp>
            <p:nvSpPr>
              <p:cNvPr id="21616" name="Text Box 29"/>
              <p:cNvSpPr txBox="1">
                <a:spLocks noChangeArrowheads="1"/>
              </p:cNvSpPr>
              <p:nvPr/>
            </p:nvSpPr>
            <p:spPr bwMode="auto">
              <a:xfrm>
                <a:off x="684" y="2365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x=0</a:t>
                </a:r>
                <a:endParaRPr lang="en-US" sz="2400"/>
              </a:p>
            </p:txBody>
          </p:sp>
          <p:sp>
            <p:nvSpPr>
              <p:cNvPr id="21617" name="Text Box 30"/>
              <p:cNvSpPr txBox="1">
                <a:spLocks noChangeArrowheads="1"/>
              </p:cNvSpPr>
              <p:nvPr/>
            </p:nvSpPr>
            <p:spPr bwMode="auto">
              <a:xfrm>
                <a:off x="684" y="3185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x=0</a:t>
                </a:r>
                <a:endParaRPr lang="en-US" sz="2400"/>
              </a:p>
            </p:txBody>
          </p:sp>
          <p:sp>
            <p:nvSpPr>
              <p:cNvPr id="21618" name="Text Box 32"/>
              <p:cNvSpPr txBox="1">
                <a:spLocks noChangeArrowheads="1"/>
              </p:cNvSpPr>
              <p:nvPr/>
            </p:nvSpPr>
            <p:spPr bwMode="auto">
              <a:xfrm>
                <a:off x="690" y="2728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a=1</a:t>
                </a:r>
                <a:endParaRPr lang="en-US" sz="2400"/>
              </a:p>
            </p:txBody>
          </p:sp>
          <p:sp>
            <p:nvSpPr>
              <p:cNvPr id="21619" name="Text Box 33"/>
              <p:cNvSpPr txBox="1">
                <a:spLocks noChangeArrowheads="1"/>
              </p:cNvSpPr>
              <p:nvPr/>
            </p:nvSpPr>
            <p:spPr bwMode="auto">
              <a:xfrm>
                <a:off x="1476" y="2734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a=1</a:t>
                </a:r>
                <a:endParaRPr lang="en-US" sz="2400"/>
              </a:p>
            </p:txBody>
          </p:sp>
          <p:sp>
            <p:nvSpPr>
              <p:cNvPr id="21620" name="Text Box 34"/>
              <p:cNvSpPr txBox="1">
                <a:spLocks noChangeArrowheads="1"/>
              </p:cNvSpPr>
              <p:nvPr/>
            </p:nvSpPr>
            <p:spPr bwMode="auto">
              <a:xfrm>
                <a:off x="1004" y="3077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a=1</a:t>
                </a:r>
                <a:endParaRPr lang="en-US" sz="2400"/>
              </a:p>
            </p:txBody>
          </p:sp>
          <p:sp>
            <p:nvSpPr>
              <p:cNvPr id="21621" name="Text Box 35"/>
              <p:cNvSpPr txBox="1">
                <a:spLocks noChangeArrowheads="1"/>
              </p:cNvSpPr>
              <p:nvPr/>
            </p:nvSpPr>
            <p:spPr bwMode="auto">
              <a:xfrm>
                <a:off x="982" y="2546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a=1</a:t>
                </a:r>
                <a:endParaRPr lang="en-US" sz="2400"/>
              </a:p>
            </p:txBody>
          </p:sp>
          <p:sp>
            <p:nvSpPr>
              <p:cNvPr id="21622" name="Text Box 36"/>
              <p:cNvSpPr txBox="1">
                <a:spLocks noChangeArrowheads="1"/>
              </p:cNvSpPr>
              <p:nvPr/>
            </p:nvSpPr>
            <p:spPr bwMode="auto">
              <a:xfrm>
                <a:off x="1748" y="3138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a=0</a:t>
                </a:r>
                <a:endParaRPr lang="en-US" sz="2400"/>
              </a:p>
            </p:txBody>
          </p:sp>
          <p:sp>
            <p:nvSpPr>
              <p:cNvPr id="21623" name="Text Box 37"/>
              <p:cNvSpPr txBox="1">
                <a:spLocks noChangeArrowheads="1"/>
              </p:cNvSpPr>
              <p:nvPr/>
            </p:nvSpPr>
            <p:spPr bwMode="auto">
              <a:xfrm>
                <a:off x="1749" y="2369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a=0</a:t>
                </a:r>
                <a:endParaRPr lang="en-US" sz="2400"/>
              </a:p>
            </p:txBody>
          </p:sp>
          <p:sp>
            <p:nvSpPr>
              <p:cNvPr id="21624" name="Text Box 38"/>
              <p:cNvSpPr txBox="1">
                <a:spLocks noChangeArrowheads="1"/>
              </p:cNvSpPr>
              <p:nvPr/>
            </p:nvSpPr>
            <p:spPr bwMode="auto">
              <a:xfrm>
                <a:off x="273" y="3145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a=0</a:t>
                </a:r>
                <a:endParaRPr lang="en-US" sz="2400"/>
              </a:p>
            </p:txBody>
          </p:sp>
          <p:sp>
            <p:nvSpPr>
              <p:cNvPr id="21625" name="Text Box 39"/>
              <p:cNvSpPr txBox="1">
                <a:spLocks noChangeArrowheads="1"/>
              </p:cNvSpPr>
              <p:nvPr/>
            </p:nvSpPr>
            <p:spPr bwMode="auto">
              <a:xfrm>
                <a:off x="257" y="2370"/>
                <a:ext cx="180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a=0</a:t>
                </a:r>
                <a:endParaRPr lang="en-US" sz="2400"/>
              </a:p>
            </p:txBody>
          </p:sp>
        </p:grpSp>
        <p:sp>
          <p:nvSpPr>
            <p:cNvPr id="21601" name="Text Box 41"/>
            <p:cNvSpPr txBox="1">
              <a:spLocks noChangeArrowheads="1"/>
            </p:cNvSpPr>
            <p:nvPr/>
          </p:nvSpPr>
          <p:spPr bwMode="auto">
            <a:xfrm>
              <a:off x="166" y="2105"/>
              <a:ext cx="1820" cy="1309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B) </a:t>
              </a:r>
              <a:r>
                <a:rPr lang="el-GR" sz="1200"/>
                <a:t>Διάγραμμα καταστάσεων</a:t>
              </a:r>
              <a:endParaRPr lang="en-US" sz="1200"/>
            </a:p>
            <a:p>
              <a:endParaRPr lang="en-US" sz="1200"/>
            </a:p>
          </p:txBody>
        </p:sp>
      </p:grpSp>
      <p:sp>
        <p:nvSpPr>
          <p:cNvPr id="33983" name="Text Box 191"/>
          <p:cNvSpPr txBox="1">
            <a:spLocks noChangeArrowheads="1"/>
          </p:cNvSpPr>
          <p:nvPr/>
        </p:nvSpPr>
        <p:spPr bwMode="auto">
          <a:xfrm>
            <a:off x="6288088" y="1635125"/>
            <a:ext cx="2493962" cy="2792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/>
              <a:t>D) </a:t>
            </a:r>
            <a:r>
              <a:rPr lang="el-GR" sz="1200"/>
              <a:t>Πίνακας καταστάσεων</a:t>
            </a:r>
            <a:br>
              <a:rPr lang="el-GR" sz="1200"/>
            </a:br>
            <a:r>
              <a:rPr lang="en-US" sz="1200"/>
              <a:t> </a:t>
            </a:r>
            <a:endParaRPr lang="en-US" sz="900"/>
          </a:p>
        </p:txBody>
      </p:sp>
      <p:grpSp>
        <p:nvGrpSpPr>
          <p:cNvPr id="4" name="Group 277"/>
          <p:cNvGrpSpPr>
            <a:grpSpLocks/>
          </p:cNvGrpSpPr>
          <p:nvPr/>
        </p:nvGrpSpPr>
        <p:grpSpPr bwMode="auto">
          <a:xfrm>
            <a:off x="6424613" y="2173288"/>
            <a:ext cx="2212975" cy="1795462"/>
            <a:chOff x="311" y="2108"/>
            <a:chExt cx="1394" cy="1131"/>
          </a:xfrm>
        </p:grpSpPr>
        <p:sp>
          <p:nvSpPr>
            <p:cNvPr id="21534" name="Text Box 192"/>
            <p:cNvSpPr txBox="1">
              <a:spLocks noChangeArrowheads="1"/>
            </p:cNvSpPr>
            <p:nvPr/>
          </p:nvSpPr>
          <p:spPr bwMode="auto">
            <a:xfrm>
              <a:off x="332" y="2898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35" name="Text Box 193"/>
            <p:cNvSpPr txBox="1">
              <a:spLocks noChangeArrowheads="1"/>
            </p:cNvSpPr>
            <p:nvPr/>
          </p:nvSpPr>
          <p:spPr bwMode="auto">
            <a:xfrm>
              <a:off x="555" y="2898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36" name="Text Box 194"/>
            <p:cNvSpPr txBox="1">
              <a:spLocks noChangeArrowheads="1"/>
            </p:cNvSpPr>
            <p:nvPr/>
          </p:nvSpPr>
          <p:spPr bwMode="auto">
            <a:xfrm>
              <a:off x="779" y="2898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37" name="Text Box 195"/>
            <p:cNvSpPr txBox="1">
              <a:spLocks noChangeArrowheads="1"/>
            </p:cNvSpPr>
            <p:nvPr/>
          </p:nvSpPr>
          <p:spPr bwMode="auto">
            <a:xfrm>
              <a:off x="997" y="2898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38" name="Text Box 196"/>
            <p:cNvSpPr txBox="1">
              <a:spLocks noChangeArrowheads="1"/>
            </p:cNvSpPr>
            <p:nvPr/>
          </p:nvSpPr>
          <p:spPr bwMode="auto">
            <a:xfrm>
              <a:off x="1236" y="2898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39" name="Text Box 197"/>
            <p:cNvSpPr txBox="1">
              <a:spLocks noChangeArrowheads="1"/>
            </p:cNvSpPr>
            <p:nvPr/>
          </p:nvSpPr>
          <p:spPr bwMode="auto">
            <a:xfrm>
              <a:off x="332" y="3009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0" name="Text Box 198"/>
            <p:cNvSpPr txBox="1">
              <a:spLocks noChangeArrowheads="1"/>
            </p:cNvSpPr>
            <p:nvPr/>
          </p:nvSpPr>
          <p:spPr bwMode="auto">
            <a:xfrm>
              <a:off x="555" y="3009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1" name="Text Box 199"/>
            <p:cNvSpPr txBox="1">
              <a:spLocks noChangeArrowheads="1"/>
            </p:cNvSpPr>
            <p:nvPr/>
          </p:nvSpPr>
          <p:spPr bwMode="auto">
            <a:xfrm>
              <a:off x="779" y="3009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42" name="Text Box 200"/>
            <p:cNvSpPr txBox="1">
              <a:spLocks noChangeArrowheads="1"/>
            </p:cNvSpPr>
            <p:nvPr/>
          </p:nvSpPr>
          <p:spPr bwMode="auto">
            <a:xfrm>
              <a:off x="997" y="3009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3" name="Text Box 201"/>
            <p:cNvSpPr txBox="1">
              <a:spLocks noChangeArrowheads="1"/>
            </p:cNvSpPr>
            <p:nvPr/>
          </p:nvSpPr>
          <p:spPr bwMode="auto">
            <a:xfrm>
              <a:off x="1236" y="3009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4" name="Text Box 202"/>
            <p:cNvSpPr txBox="1">
              <a:spLocks noChangeArrowheads="1"/>
            </p:cNvSpPr>
            <p:nvPr/>
          </p:nvSpPr>
          <p:spPr bwMode="auto">
            <a:xfrm>
              <a:off x="332" y="312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5" name="Text Box 203"/>
            <p:cNvSpPr txBox="1">
              <a:spLocks noChangeArrowheads="1"/>
            </p:cNvSpPr>
            <p:nvPr/>
          </p:nvSpPr>
          <p:spPr bwMode="auto">
            <a:xfrm>
              <a:off x="555" y="312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6" name="Text Box 204"/>
            <p:cNvSpPr txBox="1">
              <a:spLocks noChangeArrowheads="1"/>
            </p:cNvSpPr>
            <p:nvPr/>
          </p:nvSpPr>
          <p:spPr bwMode="auto">
            <a:xfrm>
              <a:off x="779" y="312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47" name="Text Box 205"/>
            <p:cNvSpPr txBox="1">
              <a:spLocks noChangeArrowheads="1"/>
            </p:cNvSpPr>
            <p:nvPr/>
          </p:nvSpPr>
          <p:spPr bwMode="auto">
            <a:xfrm>
              <a:off x="997" y="312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48" name="Text Box 206"/>
            <p:cNvSpPr txBox="1">
              <a:spLocks noChangeArrowheads="1"/>
            </p:cNvSpPr>
            <p:nvPr/>
          </p:nvSpPr>
          <p:spPr bwMode="auto">
            <a:xfrm>
              <a:off x="1236" y="312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49" name="Text Box 217"/>
            <p:cNvSpPr txBox="1">
              <a:spLocks noChangeArrowheads="1"/>
            </p:cNvSpPr>
            <p:nvPr/>
          </p:nvSpPr>
          <p:spPr bwMode="auto">
            <a:xfrm>
              <a:off x="333" y="246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50" name="Text Box 218"/>
            <p:cNvSpPr txBox="1">
              <a:spLocks noChangeArrowheads="1"/>
            </p:cNvSpPr>
            <p:nvPr/>
          </p:nvSpPr>
          <p:spPr bwMode="auto">
            <a:xfrm>
              <a:off x="556" y="246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51" name="Text Box 219"/>
            <p:cNvSpPr txBox="1">
              <a:spLocks noChangeArrowheads="1"/>
            </p:cNvSpPr>
            <p:nvPr/>
          </p:nvSpPr>
          <p:spPr bwMode="auto">
            <a:xfrm>
              <a:off x="780" y="246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52" name="Text Box 220"/>
            <p:cNvSpPr txBox="1">
              <a:spLocks noChangeArrowheads="1"/>
            </p:cNvSpPr>
            <p:nvPr/>
          </p:nvSpPr>
          <p:spPr bwMode="auto">
            <a:xfrm>
              <a:off x="998" y="246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53" name="Text Box 221"/>
            <p:cNvSpPr txBox="1">
              <a:spLocks noChangeArrowheads="1"/>
            </p:cNvSpPr>
            <p:nvPr/>
          </p:nvSpPr>
          <p:spPr bwMode="auto">
            <a:xfrm>
              <a:off x="1237" y="246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54" name="Text Box 222"/>
            <p:cNvSpPr txBox="1">
              <a:spLocks noChangeArrowheads="1"/>
            </p:cNvSpPr>
            <p:nvPr/>
          </p:nvSpPr>
          <p:spPr bwMode="auto">
            <a:xfrm>
              <a:off x="332" y="257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55" name="Text Box 223"/>
            <p:cNvSpPr txBox="1">
              <a:spLocks noChangeArrowheads="1"/>
            </p:cNvSpPr>
            <p:nvPr/>
          </p:nvSpPr>
          <p:spPr bwMode="auto">
            <a:xfrm>
              <a:off x="555" y="257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56" name="Text Box 224"/>
            <p:cNvSpPr txBox="1">
              <a:spLocks noChangeArrowheads="1"/>
            </p:cNvSpPr>
            <p:nvPr/>
          </p:nvSpPr>
          <p:spPr bwMode="auto">
            <a:xfrm>
              <a:off x="779" y="257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57" name="Text Box 225"/>
            <p:cNvSpPr txBox="1">
              <a:spLocks noChangeArrowheads="1"/>
            </p:cNvSpPr>
            <p:nvPr/>
          </p:nvSpPr>
          <p:spPr bwMode="auto">
            <a:xfrm>
              <a:off x="997" y="257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58" name="Text Box 226"/>
            <p:cNvSpPr txBox="1">
              <a:spLocks noChangeArrowheads="1"/>
            </p:cNvSpPr>
            <p:nvPr/>
          </p:nvSpPr>
          <p:spPr bwMode="auto">
            <a:xfrm>
              <a:off x="1236" y="257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59" name="Text Box 227"/>
            <p:cNvSpPr txBox="1">
              <a:spLocks noChangeArrowheads="1"/>
            </p:cNvSpPr>
            <p:nvPr/>
          </p:nvSpPr>
          <p:spPr bwMode="auto">
            <a:xfrm>
              <a:off x="332" y="2681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60" name="Text Box 228"/>
            <p:cNvSpPr txBox="1">
              <a:spLocks noChangeArrowheads="1"/>
            </p:cNvSpPr>
            <p:nvPr/>
          </p:nvSpPr>
          <p:spPr bwMode="auto">
            <a:xfrm>
              <a:off x="555" y="2681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61" name="Text Box 229"/>
            <p:cNvSpPr txBox="1">
              <a:spLocks noChangeArrowheads="1"/>
            </p:cNvSpPr>
            <p:nvPr/>
          </p:nvSpPr>
          <p:spPr bwMode="auto">
            <a:xfrm>
              <a:off x="779" y="2681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62" name="Text Box 230"/>
            <p:cNvSpPr txBox="1">
              <a:spLocks noChangeArrowheads="1"/>
            </p:cNvSpPr>
            <p:nvPr/>
          </p:nvSpPr>
          <p:spPr bwMode="auto">
            <a:xfrm>
              <a:off x="997" y="2681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63" name="Text Box 231"/>
            <p:cNvSpPr txBox="1">
              <a:spLocks noChangeArrowheads="1"/>
            </p:cNvSpPr>
            <p:nvPr/>
          </p:nvSpPr>
          <p:spPr bwMode="auto">
            <a:xfrm>
              <a:off x="1236" y="2681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64" name="Text Box 232"/>
            <p:cNvSpPr txBox="1">
              <a:spLocks noChangeArrowheads="1"/>
            </p:cNvSpPr>
            <p:nvPr/>
          </p:nvSpPr>
          <p:spPr bwMode="auto">
            <a:xfrm>
              <a:off x="332" y="2782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65" name="Text Box 233"/>
            <p:cNvSpPr txBox="1">
              <a:spLocks noChangeArrowheads="1"/>
            </p:cNvSpPr>
            <p:nvPr/>
          </p:nvSpPr>
          <p:spPr bwMode="auto">
            <a:xfrm>
              <a:off x="555" y="2782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66" name="Text Box 234"/>
            <p:cNvSpPr txBox="1">
              <a:spLocks noChangeArrowheads="1"/>
            </p:cNvSpPr>
            <p:nvPr/>
          </p:nvSpPr>
          <p:spPr bwMode="auto">
            <a:xfrm>
              <a:off x="779" y="2782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67" name="Text Box 235"/>
            <p:cNvSpPr txBox="1">
              <a:spLocks noChangeArrowheads="1"/>
            </p:cNvSpPr>
            <p:nvPr/>
          </p:nvSpPr>
          <p:spPr bwMode="auto">
            <a:xfrm>
              <a:off x="997" y="2782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68" name="Text Box 236"/>
            <p:cNvSpPr txBox="1">
              <a:spLocks noChangeArrowheads="1"/>
            </p:cNvSpPr>
            <p:nvPr/>
          </p:nvSpPr>
          <p:spPr bwMode="auto">
            <a:xfrm>
              <a:off x="1236" y="2782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69" name="Text Box 237"/>
            <p:cNvSpPr txBox="1">
              <a:spLocks noChangeArrowheads="1"/>
            </p:cNvSpPr>
            <p:nvPr/>
          </p:nvSpPr>
          <p:spPr bwMode="auto">
            <a:xfrm>
              <a:off x="1236" y="2353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70" name="Text Box 238"/>
            <p:cNvSpPr txBox="1">
              <a:spLocks noChangeArrowheads="1"/>
            </p:cNvSpPr>
            <p:nvPr/>
          </p:nvSpPr>
          <p:spPr bwMode="auto">
            <a:xfrm>
              <a:off x="332" y="2353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71" name="Text Box 239"/>
            <p:cNvSpPr txBox="1">
              <a:spLocks noChangeArrowheads="1"/>
            </p:cNvSpPr>
            <p:nvPr/>
          </p:nvSpPr>
          <p:spPr bwMode="auto">
            <a:xfrm>
              <a:off x="555" y="2353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72" name="Text Box 240"/>
            <p:cNvSpPr txBox="1">
              <a:spLocks noChangeArrowheads="1"/>
            </p:cNvSpPr>
            <p:nvPr/>
          </p:nvSpPr>
          <p:spPr bwMode="auto">
            <a:xfrm>
              <a:off x="779" y="2353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73" name="Text Box 241"/>
            <p:cNvSpPr txBox="1">
              <a:spLocks noChangeArrowheads="1"/>
            </p:cNvSpPr>
            <p:nvPr/>
          </p:nvSpPr>
          <p:spPr bwMode="auto">
            <a:xfrm>
              <a:off x="997" y="2353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74" name="Rectangle 242"/>
            <p:cNvSpPr>
              <a:spLocks noChangeArrowheads="1"/>
            </p:cNvSpPr>
            <p:nvPr/>
          </p:nvSpPr>
          <p:spPr bwMode="auto">
            <a:xfrm>
              <a:off x="311" y="2108"/>
              <a:ext cx="1386" cy="113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75" name="Text Box 243"/>
            <p:cNvSpPr txBox="1">
              <a:spLocks noChangeArrowheads="1"/>
            </p:cNvSpPr>
            <p:nvPr/>
          </p:nvSpPr>
          <p:spPr bwMode="auto">
            <a:xfrm>
              <a:off x="353" y="2111"/>
              <a:ext cx="6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Inputs</a:t>
              </a:r>
            </a:p>
          </p:txBody>
        </p:sp>
        <p:sp>
          <p:nvSpPr>
            <p:cNvPr id="21576" name="Text Box 244"/>
            <p:cNvSpPr txBox="1">
              <a:spLocks noChangeArrowheads="1"/>
            </p:cNvSpPr>
            <p:nvPr/>
          </p:nvSpPr>
          <p:spPr bwMode="auto">
            <a:xfrm>
              <a:off x="315" y="222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Q1</a:t>
              </a:r>
            </a:p>
          </p:txBody>
        </p:sp>
        <p:sp>
          <p:nvSpPr>
            <p:cNvPr id="21577" name="Text Box 245"/>
            <p:cNvSpPr txBox="1">
              <a:spLocks noChangeArrowheads="1"/>
            </p:cNvSpPr>
            <p:nvPr/>
          </p:nvSpPr>
          <p:spPr bwMode="auto">
            <a:xfrm>
              <a:off x="544" y="222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Q0</a:t>
              </a:r>
            </a:p>
          </p:txBody>
        </p:sp>
        <p:sp>
          <p:nvSpPr>
            <p:cNvPr id="21578" name="Text Box 246"/>
            <p:cNvSpPr txBox="1">
              <a:spLocks noChangeArrowheads="1"/>
            </p:cNvSpPr>
            <p:nvPr/>
          </p:nvSpPr>
          <p:spPr bwMode="auto">
            <a:xfrm>
              <a:off x="772" y="222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a</a:t>
              </a:r>
            </a:p>
          </p:txBody>
        </p:sp>
        <p:sp>
          <p:nvSpPr>
            <p:cNvPr id="21579" name="Text Box 247"/>
            <p:cNvSpPr txBox="1">
              <a:spLocks noChangeArrowheads="1"/>
            </p:cNvSpPr>
            <p:nvPr/>
          </p:nvSpPr>
          <p:spPr bwMode="auto">
            <a:xfrm>
              <a:off x="1152" y="2108"/>
              <a:ext cx="37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Outputs</a:t>
              </a:r>
            </a:p>
          </p:txBody>
        </p:sp>
        <p:sp>
          <p:nvSpPr>
            <p:cNvPr id="21580" name="Text Box 248"/>
            <p:cNvSpPr txBox="1">
              <a:spLocks noChangeArrowheads="1"/>
            </p:cNvSpPr>
            <p:nvPr/>
          </p:nvSpPr>
          <p:spPr bwMode="auto">
            <a:xfrm>
              <a:off x="1001" y="222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I1</a:t>
              </a:r>
            </a:p>
          </p:txBody>
        </p:sp>
        <p:sp>
          <p:nvSpPr>
            <p:cNvPr id="21581" name="Text Box 249"/>
            <p:cNvSpPr txBox="1">
              <a:spLocks noChangeArrowheads="1"/>
            </p:cNvSpPr>
            <p:nvPr/>
          </p:nvSpPr>
          <p:spPr bwMode="auto">
            <a:xfrm>
              <a:off x="1229" y="2224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I0</a:t>
              </a:r>
            </a:p>
          </p:txBody>
        </p:sp>
        <p:sp>
          <p:nvSpPr>
            <p:cNvPr id="21582" name="Freeform 250"/>
            <p:cNvSpPr>
              <a:spLocks/>
            </p:cNvSpPr>
            <p:nvPr/>
          </p:nvSpPr>
          <p:spPr bwMode="auto">
            <a:xfrm>
              <a:off x="998" y="2109"/>
              <a:ext cx="2" cy="1130"/>
            </a:xfrm>
            <a:custGeom>
              <a:avLst/>
              <a:gdLst>
                <a:gd name="T0" fmla="*/ 2 w 2"/>
                <a:gd name="T1" fmla="*/ 0 h 1130"/>
                <a:gd name="T2" fmla="*/ 0 w 2"/>
                <a:gd name="T3" fmla="*/ 1130 h 11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30">
                  <a:moveTo>
                    <a:pt x="2" y="0"/>
                  </a:moveTo>
                  <a:lnTo>
                    <a:pt x="0" y="113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3" name="Freeform 251"/>
            <p:cNvSpPr>
              <a:spLocks/>
            </p:cNvSpPr>
            <p:nvPr/>
          </p:nvSpPr>
          <p:spPr bwMode="auto">
            <a:xfrm>
              <a:off x="312" y="2352"/>
              <a:ext cx="1376" cy="2"/>
            </a:xfrm>
            <a:custGeom>
              <a:avLst/>
              <a:gdLst>
                <a:gd name="T0" fmla="*/ 1376 w 1376"/>
                <a:gd name="T1" fmla="*/ 0 h 2"/>
                <a:gd name="T2" fmla="*/ 0 w 1376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6" h="2">
                  <a:moveTo>
                    <a:pt x="1376" y="0"/>
                  </a:moveTo>
                  <a:lnTo>
                    <a:pt x="0" y="2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4" name="Freeform 252"/>
            <p:cNvSpPr>
              <a:spLocks/>
            </p:cNvSpPr>
            <p:nvPr/>
          </p:nvSpPr>
          <p:spPr bwMode="auto">
            <a:xfrm>
              <a:off x="539" y="2353"/>
              <a:ext cx="3" cy="886"/>
            </a:xfrm>
            <a:custGeom>
              <a:avLst/>
              <a:gdLst>
                <a:gd name="T0" fmla="*/ 3 w 3"/>
                <a:gd name="T1" fmla="*/ 886 h 886"/>
                <a:gd name="T2" fmla="*/ 0 w 3"/>
                <a:gd name="T3" fmla="*/ 0 h 8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86">
                  <a:moveTo>
                    <a:pt x="3" y="886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5" name="Freeform 253"/>
            <p:cNvSpPr>
              <a:spLocks/>
            </p:cNvSpPr>
            <p:nvPr/>
          </p:nvSpPr>
          <p:spPr bwMode="auto">
            <a:xfrm>
              <a:off x="775" y="2358"/>
              <a:ext cx="1" cy="881"/>
            </a:xfrm>
            <a:custGeom>
              <a:avLst/>
              <a:gdLst>
                <a:gd name="T0" fmla="*/ 0 w 1"/>
                <a:gd name="T1" fmla="*/ 881 h 881"/>
                <a:gd name="T2" fmla="*/ 0 w 1"/>
                <a:gd name="T3" fmla="*/ 0 h 8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81">
                  <a:moveTo>
                    <a:pt x="0" y="88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6" name="Freeform 254"/>
            <p:cNvSpPr>
              <a:spLocks/>
            </p:cNvSpPr>
            <p:nvPr/>
          </p:nvSpPr>
          <p:spPr bwMode="auto">
            <a:xfrm>
              <a:off x="1231" y="2354"/>
              <a:ext cx="1" cy="885"/>
            </a:xfrm>
            <a:custGeom>
              <a:avLst/>
              <a:gdLst>
                <a:gd name="T0" fmla="*/ 1 w 1"/>
                <a:gd name="T1" fmla="*/ 885 h 885"/>
                <a:gd name="T2" fmla="*/ 0 w 1"/>
                <a:gd name="T3" fmla="*/ 0 h 8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85">
                  <a:moveTo>
                    <a:pt x="1" y="885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7" name="Freeform 255"/>
            <p:cNvSpPr>
              <a:spLocks/>
            </p:cNvSpPr>
            <p:nvPr/>
          </p:nvSpPr>
          <p:spPr bwMode="auto">
            <a:xfrm>
              <a:off x="312" y="2469"/>
              <a:ext cx="1148" cy="2"/>
            </a:xfrm>
            <a:custGeom>
              <a:avLst/>
              <a:gdLst>
                <a:gd name="T0" fmla="*/ 1148 w 1148"/>
                <a:gd name="T1" fmla="*/ 0 h 2"/>
                <a:gd name="T2" fmla="*/ 0 w 1148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8" h="2">
                  <a:moveTo>
                    <a:pt x="1148" y="0"/>
                  </a:moveTo>
                  <a:lnTo>
                    <a:pt x="0" y="2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8" name="Freeform 256"/>
            <p:cNvSpPr>
              <a:spLocks/>
            </p:cNvSpPr>
            <p:nvPr/>
          </p:nvSpPr>
          <p:spPr bwMode="auto">
            <a:xfrm>
              <a:off x="312" y="2575"/>
              <a:ext cx="1387" cy="1"/>
            </a:xfrm>
            <a:custGeom>
              <a:avLst/>
              <a:gdLst>
                <a:gd name="T0" fmla="*/ 1387 w 1387"/>
                <a:gd name="T1" fmla="*/ 0 h 1"/>
                <a:gd name="T2" fmla="*/ 0 w 138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7" h="1">
                  <a:moveTo>
                    <a:pt x="1387" y="0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89" name="Freeform 257"/>
            <p:cNvSpPr>
              <a:spLocks/>
            </p:cNvSpPr>
            <p:nvPr/>
          </p:nvSpPr>
          <p:spPr bwMode="auto">
            <a:xfrm>
              <a:off x="312" y="2681"/>
              <a:ext cx="1153" cy="1"/>
            </a:xfrm>
            <a:custGeom>
              <a:avLst/>
              <a:gdLst>
                <a:gd name="T0" fmla="*/ 1153 w 1153"/>
                <a:gd name="T1" fmla="*/ 0 h 1"/>
                <a:gd name="T2" fmla="*/ 0 w 115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53" h="1">
                  <a:moveTo>
                    <a:pt x="1153" y="0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90" name="Freeform 258"/>
            <p:cNvSpPr>
              <a:spLocks/>
            </p:cNvSpPr>
            <p:nvPr/>
          </p:nvSpPr>
          <p:spPr bwMode="auto">
            <a:xfrm>
              <a:off x="312" y="2787"/>
              <a:ext cx="1387" cy="1"/>
            </a:xfrm>
            <a:custGeom>
              <a:avLst/>
              <a:gdLst>
                <a:gd name="T0" fmla="*/ 1387 w 1387"/>
                <a:gd name="T1" fmla="*/ 0 h 1"/>
                <a:gd name="T2" fmla="*/ 0 w 138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7" h="1">
                  <a:moveTo>
                    <a:pt x="1387" y="0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91" name="Freeform 259"/>
            <p:cNvSpPr>
              <a:spLocks/>
            </p:cNvSpPr>
            <p:nvPr/>
          </p:nvSpPr>
          <p:spPr bwMode="auto">
            <a:xfrm>
              <a:off x="312" y="2888"/>
              <a:ext cx="1153" cy="1"/>
            </a:xfrm>
            <a:custGeom>
              <a:avLst/>
              <a:gdLst>
                <a:gd name="T0" fmla="*/ 1153 w 1153"/>
                <a:gd name="T1" fmla="*/ 0 h 1"/>
                <a:gd name="T2" fmla="*/ 0 w 115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53" h="1">
                  <a:moveTo>
                    <a:pt x="1153" y="0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92" name="Freeform 260"/>
            <p:cNvSpPr>
              <a:spLocks/>
            </p:cNvSpPr>
            <p:nvPr/>
          </p:nvSpPr>
          <p:spPr bwMode="auto">
            <a:xfrm>
              <a:off x="312" y="3009"/>
              <a:ext cx="1387" cy="1"/>
            </a:xfrm>
            <a:custGeom>
              <a:avLst/>
              <a:gdLst>
                <a:gd name="T0" fmla="*/ 1387 w 1387"/>
                <a:gd name="T1" fmla="*/ 1 h 1"/>
                <a:gd name="T2" fmla="*/ 0 w 138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7" h="1">
                  <a:moveTo>
                    <a:pt x="1387" y="1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93" name="Freeform 261"/>
            <p:cNvSpPr>
              <a:spLocks/>
            </p:cNvSpPr>
            <p:nvPr/>
          </p:nvSpPr>
          <p:spPr bwMode="auto">
            <a:xfrm>
              <a:off x="312" y="3120"/>
              <a:ext cx="1153" cy="2"/>
            </a:xfrm>
            <a:custGeom>
              <a:avLst/>
              <a:gdLst>
                <a:gd name="T0" fmla="*/ 1153 w 1153"/>
                <a:gd name="T1" fmla="*/ 2 h 2"/>
                <a:gd name="T2" fmla="*/ 0 w 115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53" h="2">
                  <a:moveTo>
                    <a:pt x="1153" y="2"/>
                  </a:moveTo>
                  <a:lnTo>
                    <a:pt x="0" y="0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94" name="Freeform 265"/>
            <p:cNvSpPr>
              <a:spLocks/>
            </p:cNvSpPr>
            <p:nvPr/>
          </p:nvSpPr>
          <p:spPr bwMode="auto">
            <a:xfrm>
              <a:off x="1465" y="2352"/>
              <a:ext cx="1" cy="881"/>
            </a:xfrm>
            <a:custGeom>
              <a:avLst/>
              <a:gdLst>
                <a:gd name="T0" fmla="*/ 0 w 1"/>
                <a:gd name="T1" fmla="*/ 0 h 881"/>
                <a:gd name="T2" fmla="*/ 0 w 1"/>
                <a:gd name="T3" fmla="*/ 881 h 8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81">
                  <a:moveTo>
                    <a:pt x="0" y="0"/>
                  </a:moveTo>
                  <a:lnTo>
                    <a:pt x="0" y="881"/>
                  </a:lnTo>
                </a:path>
              </a:pathLst>
            </a:custGeom>
            <a:noFill/>
            <a:ln w="952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21595" name="Text Box 268"/>
            <p:cNvSpPr txBox="1">
              <a:spLocks noChangeArrowheads="1"/>
            </p:cNvSpPr>
            <p:nvPr/>
          </p:nvSpPr>
          <p:spPr bwMode="auto">
            <a:xfrm>
              <a:off x="1472" y="3061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1</a:t>
              </a:r>
              <a:endParaRPr lang="en-US" sz="2400"/>
            </a:p>
          </p:txBody>
        </p:sp>
        <p:sp>
          <p:nvSpPr>
            <p:cNvPr id="21596" name="Text Box 271"/>
            <p:cNvSpPr txBox="1">
              <a:spLocks noChangeArrowheads="1"/>
            </p:cNvSpPr>
            <p:nvPr/>
          </p:nvSpPr>
          <p:spPr bwMode="auto">
            <a:xfrm>
              <a:off x="1473" y="2410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97" name="Text Box 273"/>
            <p:cNvSpPr txBox="1">
              <a:spLocks noChangeArrowheads="1"/>
            </p:cNvSpPr>
            <p:nvPr/>
          </p:nvSpPr>
          <p:spPr bwMode="auto">
            <a:xfrm>
              <a:off x="1472" y="2617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98" name="Text Box 274"/>
            <p:cNvSpPr txBox="1">
              <a:spLocks noChangeArrowheads="1"/>
            </p:cNvSpPr>
            <p:nvPr/>
          </p:nvSpPr>
          <p:spPr bwMode="auto">
            <a:xfrm>
              <a:off x="1472" y="2828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0</a:t>
              </a:r>
              <a:endParaRPr lang="en-US" sz="2400"/>
            </a:p>
          </p:txBody>
        </p:sp>
        <p:sp>
          <p:nvSpPr>
            <p:cNvPr id="21599" name="Text Box 276"/>
            <p:cNvSpPr txBox="1">
              <a:spLocks noChangeArrowheads="1"/>
            </p:cNvSpPr>
            <p:nvPr/>
          </p:nvSpPr>
          <p:spPr bwMode="auto">
            <a:xfrm>
              <a:off x="1475" y="2235"/>
              <a:ext cx="2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/>
                <a:t>x</a:t>
              </a:r>
            </a:p>
          </p:txBody>
        </p:sp>
      </p:grpSp>
      <p:sp>
        <p:nvSpPr>
          <p:cNvPr id="34070" name="Rectangle 278"/>
          <p:cNvSpPr>
            <a:spLocks noGrp="1" noChangeArrowheads="1"/>
          </p:cNvSpPr>
          <p:nvPr>
            <p:ph type="body" idx="1"/>
          </p:nvPr>
        </p:nvSpPr>
        <p:spPr>
          <a:xfrm>
            <a:off x="3398838" y="4705350"/>
            <a:ext cx="5386387" cy="115252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l-GR" sz="2400" smtClean="0"/>
              <a:t>Με αυτό το μοντέλο υλοποίησης</a:t>
            </a:r>
            <a:endParaRPr lang="en-US" sz="2400" smtClean="0"/>
          </a:p>
          <a:p>
            <a:pPr lvl="1"/>
            <a:r>
              <a:rPr lang="el-GR" sz="2000" smtClean="0"/>
              <a:t>Η ακολουθιακή λογική μετατρέπεται σε συνδυαστική λογική</a:t>
            </a:r>
            <a:endParaRPr lang="en-US" sz="2000" smtClean="0"/>
          </a:p>
        </p:txBody>
      </p:sp>
      <p:grpSp>
        <p:nvGrpSpPr>
          <p:cNvPr id="5" name="Group 285"/>
          <p:cNvGrpSpPr>
            <a:grpSpLocks/>
          </p:cNvGrpSpPr>
          <p:nvPr/>
        </p:nvGrpSpPr>
        <p:grpSpPr bwMode="auto">
          <a:xfrm>
            <a:off x="3379788" y="1635125"/>
            <a:ext cx="2703512" cy="2801938"/>
            <a:chOff x="2129" y="1030"/>
            <a:chExt cx="1703" cy="1765"/>
          </a:xfrm>
        </p:grpSpPr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2129" y="1030"/>
              <a:ext cx="1703" cy="1765"/>
              <a:chOff x="171" y="1981"/>
              <a:chExt cx="1703" cy="1765"/>
            </a:xfrm>
          </p:grpSpPr>
          <p:sp>
            <p:nvSpPr>
              <p:cNvPr id="21517" name="Text Box 42"/>
              <p:cNvSpPr txBox="1">
                <a:spLocks noChangeArrowheads="1"/>
              </p:cNvSpPr>
              <p:nvPr/>
            </p:nvSpPr>
            <p:spPr bwMode="auto">
              <a:xfrm>
                <a:off x="171" y="1981"/>
                <a:ext cx="1703" cy="1765"/>
              </a:xfrm>
              <a:prstGeom prst="rect">
                <a:avLst/>
              </a:prstGeom>
              <a:noFill/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C) </a:t>
                </a:r>
                <a:r>
                  <a:rPr lang="el-GR" sz="1200"/>
                  <a:t>Υλοποίηση </a:t>
                </a:r>
                <a:endParaRPr lang="en-US" sz="1200"/>
              </a:p>
              <a:p>
                <a:endParaRPr lang="en-US" sz="1200"/>
              </a:p>
            </p:txBody>
          </p:sp>
          <p:sp>
            <p:nvSpPr>
              <p:cNvPr id="21518" name="Text Box 69"/>
              <p:cNvSpPr txBox="1">
                <a:spLocks noChangeArrowheads="1"/>
              </p:cNvSpPr>
              <p:nvPr/>
            </p:nvSpPr>
            <p:spPr bwMode="auto">
              <a:xfrm>
                <a:off x="488" y="2336"/>
                <a:ext cx="967" cy="523"/>
              </a:xfrm>
              <a:prstGeom prst="rect">
                <a:avLst/>
              </a:prstGeom>
              <a:noFill/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Combinational logic</a:t>
                </a:r>
              </a:p>
            </p:txBody>
          </p:sp>
          <p:sp>
            <p:nvSpPr>
              <p:cNvPr id="21519" name="Text Box 70"/>
              <p:cNvSpPr txBox="1">
                <a:spLocks noChangeArrowheads="1"/>
              </p:cNvSpPr>
              <p:nvPr/>
            </p:nvSpPr>
            <p:spPr bwMode="auto">
              <a:xfrm>
                <a:off x="488" y="3132"/>
                <a:ext cx="977" cy="236"/>
              </a:xfrm>
              <a:prstGeom prst="rect">
                <a:avLst/>
              </a:prstGeom>
              <a:noFill/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/>
                  <a:t>State register</a:t>
                </a:r>
              </a:p>
            </p:txBody>
          </p:sp>
          <p:sp>
            <p:nvSpPr>
              <p:cNvPr id="21520" name="Line 72"/>
              <p:cNvSpPr>
                <a:spLocks noChangeShapeType="1"/>
              </p:cNvSpPr>
              <p:nvPr/>
            </p:nvSpPr>
            <p:spPr bwMode="auto">
              <a:xfrm flipV="1">
                <a:off x="759" y="2856"/>
                <a:ext cx="0" cy="271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521" name="Line 73"/>
              <p:cNvSpPr>
                <a:spLocks noChangeShapeType="1"/>
              </p:cNvSpPr>
              <p:nvPr/>
            </p:nvSpPr>
            <p:spPr bwMode="auto">
              <a:xfrm flipV="1">
                <a:off x="1215" y="2857"/>
                <a:ext cx="0" cy="271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522" name="Line 74"/>
              <p:cNvSpPr>
                <a:spLocks noChangeShapeType="1"/>
              </p:cNvSpPr>
              <p:nvPr/>
            </p:nvSpPr>
            <p:spPr bwMode="auto">
              <a:xfrm>
                <a:off x="250" y="2458"/>
                <a:ext cx="233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523" name="Line 75"/>
              <p:cNvSpPr>
                <a:spLocks noChangeShapeType="1"/>
              </p:cNvSpPr>
              <p:nvPr/>
            </p:nvSpPr>
            <p:spPr bwMode="auto">
              <a:xfrm>
                <a:off x="1455" y="2410"/>
                <a:ext cx="297" cy="0"/>
              </a:xfrm>
              <a:prstGeom prst="line">
                <a:avLst/>
              </a:prstGeom>
              <a:noFill/>
              <a:ln w="9525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524" name="Freeform 77"/>
              <p:cNvSpPr>
                <a:spLocks/>
              </p:cNvSpPr>
              <p:nvPr/>
            </p:nvSpPr>
            <p:spPr bwMode="auto">
              <a:xfrm>
                <a:off x="759" y="2558"/>
                <a:ext cx="967" cy="1105"/>
              </a:xfrm>
              <a:custGeom>
                <a:avLst/>
                <a:gdLst>
                  <a:gd name="T0" fmla="*/ 701 w 967"/>
                  <a:gd name="T1" fmla="*/ 0 h 1105"/>
                  <a:gd name="T2" fmla="*/ 967 w 967"/>
                  <a:gd name="T3" fmla="*/ 0 h 1105"/>
                  <a:gd name="T4" fmla="*/ 967 w 967"/>
                  <a:gd name="T5" fmla="*/ 1105 h 1105"/>
                  <a:gd name="T6" fmla="*/ 0 w 967"/>
                  <a:gd name="T7" fmla="*/ 1105 h 1105"/>
                  <a:gd name="T8" fmla="*/ 0 w 967"/>
                  <a:gd name="T9" fmla="*/ 808 h 1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7" h="1105">
                    <a:moveTo>
                      <a:pt x="701" y="0"/>
                    </a:moveTo>
                    <a:lnTo>
                      <a:pt x="967" y="0"/>
                    </a:lnTo>
                    <a:lnTo>
                      <a:pt x="967" y="1105"/>
                    </a:lnTo>
                    <a:lnTo>
                      <a:pt x="0" y="1105"/>
                    </a:lnTo>
                    <a:lnTo>
                      <a:pt x="0" y="808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525" name="Freeform 78"/>
              <p:cNvSpPr>
                <a:spLocks/>
              </p:cNvSpPr>
              <p:nvPr/>
            </p:nvSpPr>
            <p:spPr bwMode="auto">
              <a:xfrm>
                <a:off x="1221" y="2724"/>
                <a:ext cx="393" cy="785"/>
              </a:xfrm>
              <a:custGeom>
                <a:avLst/>
                <a:gdLst>
                  <a:gd name="T0" fmla="*/ 240 w 393"/>
                  <a:gd name="T1" fmla="*/ 0 h 785"/>
                  <a:gd name="T2" fmla="*/ 393 w 393"/>
                  <a:gd name="T3" fmla="*/ 0 h 785"/>
                  <a:gd name="T4" fmla="*/ 393 w 393"/>
                  <a:gd name="T5" fmla="*/ 785 h 785"/>
                  <a:gd name="T6" fmla="*/ 0 w 393"/>
                  <a:gd name="T7" fmla="*/ 785 h 785"/>
                  <a:gd name="T8" fmla="*/ 0 w 393"/>
                  <a:gd name="T9" fmla="*/ 647 h 7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3" h="785">
                    <a:moveTo>
                      <a:pt x="240" y="0"/>
                    </a:moveTo>
                    <a:lnTo>
                      <a:pt x="393" y="0"/>
                    </a:lnTo>
                    <a:lnTo>
                      <a:pt x="393" y="785"/>
                    </a:lnTo>
                    <a:lnTo>
                      <a:pt x="0" y="785"/>
                    </a:lnTo>
                    <a:lnTo>
                      <a:pt x="0" y="647"/>
                    </a:lnTo>
                  </a:path>
                </a:pathLst>
              </a:custGeom>
              <a:noFill/>
              <a:ln w="952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526" name="Text Box 80"/>
              <p:cNvSpPr txBox="1">
                <a:spLocks noChangeArrowheads="1"/>
              </p:cNvSpPr>
              <p:nvPr/>
            </p:nvSpPr>
            <p:spPr bwMode="auto">
              <a:xfrm>
                <a:off x="255" y="2320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a</a:t>
                </a:r>
              </a:p>
            </p:txBody>
          </p:sp>
          <p:sp>
            <p:nvSpPr>
              <p:cNvPr id="21527" name="Text Box 82"/>
              <p:cNvSpPr txBox="1">
                <a:spLocks noChangeArrowheads="1"/>
              </p:cNvSpPr>
              <p:nvPr/>
            </p:nvSpPr>
            <p:spPr bwMode="auto">
              <a:xfrm>
                <a:off x="1500" y="2268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x</a:t>
                </a:r>
              </a:p>
            </p:txBody>
          </p:sp>
          <p:sp>
            <p:nvSpPr>
              <p:cNvPr id="21528" name="Text Box 86"/>
              <p:cNvSpPr txBox="1">
                <a:spLocks noChangeArrowheads="1"/>
              </p:cNvSpPr>
              <p:nvPr/>
            </p:nvSpPr>
            <p:spPr bwMode="auto">
              <a:xfrm>
                <a:off x="1512" y="2600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I0</a:t>
                </a:r>
              </a:p>
            </p:txBody>
          </p:sp>
          <p:sp>
            <p:nvSpPr>
              <p:cNvPr id="21529" name="Text Box 89"/>
              <p:cNvSpPr txBox="1">
                <a:spLocks noChangeArrowheads="1"/>
              </p:cNvSpPr>
              <p:nvPr/>
            </p:nvSpPr>
            <p:spPr bwMode="auto">
              <a:xfrm>
                <a:off x="1077" y="3376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I0</a:t>
                </a:r>
              </a:p>
            </p:txBody>
          </p:sp>
          <p:sp>
            <p:nvSpPr>
              <p:cNvPr id="21530" name="Text Box 90"/>
              <p:cNvSpPr txBox="1">
                <a:spLocks noChangeArrowheads="1"/>
              </p:cNvSpPr>
              <p:nvPr/>
            </p:nvSpPr>
            <p:spPr bwMode="auto">
              <a:xfrm>
                <a:off x="1511" y="2439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I1</a:t>
                </a:r>
              </a:p>
            </p:txBody>
          </p:sp>
          <p:sp>
            <p:nvSpPr>
              <p:cNvPr id="21531" name="Text Box 91"/>
              <p:cNvSpPr txBox="1">
                <a:spLocks noChangeArrowheads="1"/>
              </p:cNvSpPr>
              <p:nvPr/>
            </p:nvSpPr>
            <p:spPr bwMode="auto">
              <a:xfrm>
                <a:off x="620" y="3379"/>
                <a:ext cx="9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I1</a:t>
                </a:r>
              </a:p>
            </p:txBody>
          </p:sp>
          <p:sp>
            <p:nvSpPr>
              <p:cNvPr id="21532" name="Text Box 92"/>
              <p:cNvSpPr txBox="1">
                <a:spLocks noChangeArrowheads="1"/>
              </p:cNvSpPr>
              <p:nvPr/>
            </p:nvSpPr>
            <p:spPr bwMode="auto">
              <a:xfrm>
                <a:off x="600" y="2861"/>
                <a:ext cx="148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Q1</a:t>
                </a:r>
              </a:p>
            </p:txBody>
          </p:sp>
          <p:sp>
            <p:nvSpPr>
              <p:cNvPr id="21533" name="Text Box 93"/>
              <p:cNvSpPr txBox="1">
                <a:spLocks noChangeArrowheads="1"/>
              </p:cNvSpPr>
              <p:nvPr/>
            </p:nvSpPr>
            <p:spPr bwMode="auto">
              <a:xfrm>
                <a:off x="1057" y="2872"/>
                <a:ext cx="14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/>
                  <a:t>Q0</a:t>
                </a:r>
              </a:p>
            </p:txBody>
          </p:sp>
        </p:grpSp>
        <p:sp>
          <p:nvSpPr>
            <p:cNvPr id="21515" name="Line 283"/>
            <p:cNvSpPr>
              <a:spLocks noChangeShapeType="1"/>
            </p:cNvSpPr>
            <p:nvPr/>
          </p:nvSpPr>
          <p:spPr bwMode="auto">
            <a:xfrm>
              <a:off x="2462" y="2286"/>
              <a:ext cx="48" cy="48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21516" name="Line 284"/>
            <p:cNvSpPr>
              <a:spLocks noChangeShapeType="1"/>
            </p:cNvSpPr>
            <p:nvPr/>
          </p:nvSpPr>
          <p:spPr bwMode="auto">
            <a:xfrm flipH="1">
              <a:off x="2450" y="2334"/>
              <a:ext cx="52" cy="44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 autoUpdateAnimBg="0"/>
      <p:bldP spid="33983" grpId="0" animBg="1"/>
      <p:bldP spid="34070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160</TotalTime>
  <Words>2140</Words>
  <Application>Microsoft Office PowerPoint</Application>
  <PresentationFormat>Προβολή στην οθόνη (4:3)</PresentationFormat>
  <Paragraphs>818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template</vt:lpstr>
      <vt:lpstr>1_exo-opistho_simeiomata</vt:lpstr>
      <vt:lpstr>OC_template_updated</vt:lpstr>
      <vt:lpstr>Σχεδίαση ψηφιακών συστημάτων </vt:lpstr>
      <vt:lpstr>Outline</vt:lpstr>
      <vt:lpstr>CMOS transistor</vt:lpstr>
      <vt:lpstr>Υλοποιήσεις με CMOS transistor</vt:lpstr>
      <vt:lpstr>Βασικές λογικές πύλες</vt:lpstr>
      <vt:lpstr>Σχεδιασμός συνδυαστικής Λογικής</vt:lpstr>
      <vt:lpstr>Συνδυαστικές μονάδες</vt:lpstr>
      <vt:lpstr>Ακολουθιακές μονάδες</vt:lpstr>
      <vt:lpstr>Σχεδιασμός ακολουθιακής λογικής 1/2</vt:lpstr>
      <vt:lpstr>Σχεδιασμός ακολουθιακής λογικής 2/2</vt:lpstr>
      <vt:lpstr>Άσκηση</vt:lpstr>
      <vt:lpstr>Μοντέλο μονάδας ελέγχου</vt:lpstr>
      <vt:lpstr>RT-level σχεδιασμός συστήματος</vt:lpstr>
      <vt:lpstr>RT-level σχεδιασμός επεξεργαστή ειδικού σκοπού 1/2</vt:lpstr>
      <vt:lpstr>RT-level σχεδιασμός επεξεργαστή ειδικού σκοπού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natasakar new</cp:lastModifiedBy>
  <cp:revision>40</cp:revision>
  <dcterms:created xsi:type="dcterms:W3CDTF">2015-05-07T06:49:08Z</dcterms:created>
  <dcterms:modified xsi:type="dcterms:W3CDTF">2015-11-13T09:51:02Z</dcterms:modified>
</cp:coreProperties>
</file>