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12" r:id="rId3"/>
  </p:sldMasterIdLst>
  <p:notesMasterIdLst>
    <p:notesMasterId r:id="rId75"/>
  </p:notesMasterIdLst>
  <p:handoutMasterIdLst>
    <p:handoutMasterId r:id="rId76"/>
  </p:handoutMasterIdLst>
  <p:sldIdLst>
    <p:sldId id="428" r:id="rId4"/>
    <p:sldId id="337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86" r:id="rId51"/>
    <p:sldId id="387" r:id="rId52"/>
    <p:sldId id="388" r:id="rId53"/>
    <p:sldId id="389" r:id="rId54"/>
    <p:sldId id="390" r:id="rId55"/>
    <p:sldId id="391" r:id="rId56"/>
    <p:sldId id="392" r:id="rId57"/>
    <p:sldId id="393" r:id="rId58"/>
    <p:sldId id="394" r:id="rId59"/>
    <p:sldId id="395" r:id="rId60"/>
    <p:sldId id="396" r:id="rId61"/>
    <p:sldId id="398" r:id="rId62"/>
    <p:sldId id="399" r:id="rId63"/>
    <p:sldId id="400" r:id="rId64"/>
    <p:sldId id="401" r:id="rId65"/>
    <p:sldId id="427" r:id="rId66"/>
    <p:sldId id="257" r:id="rId67"/>
    <p:sldId id="262" r:id="rId68"/>
    <p:sldId id="264" r:id="rId69"/>
    <p:sldId id="334" r:id="rId70"/>
    <p:sldId id="335" r:id="rId71"/>
    <p:sldId id="429" r:id="rId72"/>
    <p:sldId id="266" r:id="rId73"/>
    <p:sldId id="261" r:id="rId74"/>
  </p:sldIdLst>
  <p:sldSz cx="9144000" cy="6858000" type="screen4x3"/>
  <p:notesSz cx="7104063" cy="10234613"/>
  <p:custDataLst>
    <p:tags r:id="rId7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22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82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94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9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8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3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5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1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9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1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2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C052-EC1E-4CF0-95B5-482407916A6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9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5F-8C98-48F8-99A3-AA8F040ACC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12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D3F8-AA93-4568-B6F7-5217DCB36C4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9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2820-62AF-4F34-9F91-5156F5B5A0C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25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1E75-1FD1-42C5-A27A-33B46373588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i.com/1996-1944/8/2/652/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Sorption_Isotherms_for_Microcrystalline_Cellulose_Fig_B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Dvstechnique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chopen.com/books/nanocrystals-synthesis-characterization-and-applications/recent-development-in-applications-of-cellulose-nanocrystals-for-advanced-polymer-based-nanocomposi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opscience.iop.org/0022-3727/42/8/082003/fulltex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Sorption_Isotherms_for_Microcrystalline_Cellulose_Fig_B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Dvstechnique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Sorption_Isotherms_for_Microcrystalline_Cellulose_Fig_B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Dvstechnique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Sorption_Isotherms_for_Microcrystalline_Cellulose_Fig_B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Dvstechnique&amp;action=edit&amp;redlink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Sorption_Isotherms_for_Microcrystalline_Cellulose_Fig_B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Dvstechnique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ter_Sorption_Isotherms_for_Microcrystalline_Cellulose_Fig_B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Dvstechnique&amp;action=edit&amp;redlink=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publications.uef.fi/pub/urn_isbn_978-951-27-0783-6/urn_isbn_978-951-27-0783-6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publications.uef.fi/pub/urn_isbn_978-951-27-0783-6/urn_isbn_978-951-27-0783-6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rzpuck.ru/arz058.html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zpuck.ru/arz058.html" TargetMode="Externa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cen/news/84/i35/8435surface.html" TargetMode="External"/><Relationship Id="rId7" Type="http://schemas.openxmlformats.org/officeDocument/2006/relationships/hyperlink" Target="http://static.sewanee.edu/chem/Chem&amp;Art/Detail_Pages/Paper/Science_for_vol2.htm" TargetMode="External"/><Relationship Id="rId2" Type="http://schemas.openxmlformats.org/officeDocument/2006/relationships/hyperlink" Target="http://www.decodedscience.com/super-paper-magnetic-waterproof-glowing-anti-bacterial-cellulose-sheets/13093/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sakshivashist7/all-about-paper-making-process?next_slideshow=1" TargetMode="External"/><Relationship Id="rId5" Type="http://schemas.openxmlformats.org/officeDocument/2006/relationships/hyperlink" Target="https://celbiotech.upc.edu/news/oriol-cusola-patented" TargetMode="External"/><Relationship Id="rId4" Type="http://schemas.openxmlformats.org/officeDocument/2006/relationships/hyperlink" Target="http://pubs.rsc.org/en/content/articlelanding/2011/jm/c0jm02356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ce.cz/fcht/uchtml/odcp/zamestnaci/connectivity.ht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ce.cz/fcht/uchtml/odcp/zamestnaci/connectivity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Εκτυπωτικά Υποστρώματα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96542"/>
            <a:ext cx="8496944" cy="213265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Επίδραση της υγρασίας, της θερμοκρασίας και του φωτός στις ιδιότητες κυτταρίνης - χαρτιού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Βασιλική </a:t>
            </a:r>
            <a:r>
              <a:rPr lang="el-GR" sz="2200" dirty="0" err="1" smtClean="0"/>
              <a:t>Μπέλεση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000" dirty="0" err="1"/>
              <a:t>Επίκ</a:t>
            </a:r>
            <a:r>
              <a:rPr lang="el-GR" sz="2000" dirty="0"/>
              <a:t>. Καθηγήτρια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</a:t>
            </a:r>
            <a:r>
              <a:rPr lang="el-GR" sz="2200" dirty="0" smtClean="0"/>
              <a:t>Γραφιστικής 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Κατεύθυνση Τεχνολογίας Γραφικών 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2080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Materials 08 00652 g005 1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4339" name="AutoShape 4" descr="Materials 08 00652 g005 10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4340" name="AutoShape 6" descr="http://www.mdpi.com/materials/materials-08-00652/article_deploy/html/images/materials-08-00652-g005-10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sp>
        <p:nvSpPr>
          <p:cNvPr id="14341" name="AutoShape 8" descr="http://www.mdpi.com/materials/materials-08-00652/article_deploy/html/images/materials-08-00652-g005-10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l-GR" altLang="el-GR"/>
          </a:p>
        </p:txBody>
      </p:sp>
      <p:pic>
        <p:nvPicPr>
          <p:cNvPr id="14342" name="Picture 9" descr="C:\Users\Vassiliki\Desktop\materials-08-00652-g005-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5992"/>
            <a:ext cx="7344816" cy="45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6040" y="1196752"/>
            <a:ext cx="8380455" cy="1374992"/>
          </a:xfrm>
        </p:spPr>
        <p:txBody>
          <a:bodyPr>
            <a:norm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n-US" sz="2200" dirty="0"/>
              <a:t>H </a:t>
            </a:r>
            <a:r>
              <a:rPr lang="el-GR" sz="2200" b="1" dirty="0" smtClean="0">
                <a:solidFill>
                  <a:srgbClr val="820000"/>
                </a:solidFill>
              </a:rPr>
              <a:t>διάλυση </a:t>
            </a:r>
            <a:r>
              <a:rPr lang="el-GR" sz="2200" b="1" dirty="0">
                <a:solidFill>
                  <a:srgbClr val="820000"/>
                </a:solidFill>
              </a:rPr>
              <a:t>της κυτταρίνης στο νερό </a:t>
            </a:r>
            <a:r>
              <a:rPr lang="el-GR" sz="2200" dirty="0"/>
              <a:t>παρεμποδίζεται από την </a:t>
            </a:r>
            <a:r>
              <a:rPr lang="el-GR" sz="2200" b="1" dirty="0">
                <a:solidFill>
                  <a:srgbClr val="820000"/>
                </a:solidFill>
              </a:rPr>
              <a:t>κανονικότητα</a:t>
            </a:r>
            <a:r>
              <a:rPr lang="el-GR" sz="2200" dirty="0"/>
              <a:t> της </a:t>
            </a:r>
            <a:r>
              <a:rPr lang="el-GR" sz="2200" b="1" dirty="0" err="1">
                <a:solidFill>
                  <a:srgbClr val="820000"/>
                </a:solidFill>
              </a:rPr>
              <a:t>υπερμοριακής</a:t>
            </a:r>
            <a:r>
              <a:rPr lang="el-GR" sz="2200" b="1" dirty="0">
                <a:solidFill>
                  <a:srgbClr val="820000"/>
                </a:solidFill>
              </a:rPr>
              <a:t> δομής </a:t>
            </a:r>
            <a:r>
              <a:rPr lang="el-GR" sz="2200" dirty="0"/>
              <a:t>της.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 rot="16200000">
            <a:off x="-1859645" y="4264400"/>
            <a:ext cx="44312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+mn-lt"/>
              </a:rPr>
              <a:t>Terzopoulou</a:t>
            </a:r>
            <a:r>
              <a:rPr lang="en-US" sz="1100" dirty="0">
                <a:latin typeface="+mn-lt"/>
              </a:rPr>
              <a:t>, Z.; </a:t>
            </a:r>
            <a:r>
              <a:rPr lang="en-US" sz="1100" dirty="0" err="1">
                <a:latin typeface="+mn-lt"/>
              </a:rPr>
              <a:t>Kyzas</a:t>
            </a:r>
            <a:r>
              <a:rPr lang="en-US" sz="1100" dirty="0">
                <a:latin typeface="+mn-lt"/>
              </a:rPr>
              <a:t>, G.Z.; </a:t>
            </a:r>
            <a:r>
              <a:rPr lang="en-US" sz="1100" dirty="0" err="1">
                <a:latin typeface="+mn-lt"/>
              </a:rPr>
              <a:t>Bikiaris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smtClean="0">
                <a:latin typeface="+mn-lt"/>
              </a:rPr>
              <a:t>D.N.</a:t>
            </a:r>
            <a:r>
              <a:rPr lang="el-GR" sz="1100" dirty="0" smtClean="0">
                <a:latin typeface="+mn-lt"/>
              </a:rPr>
              <a:t> </a:t>
            </a:r>
            <a:r>
              <a:rPr lang="en-US" sz="1100" dirty="0" smtClean="0">
                <a:latin typeface="+mn-lt"/>
                <a:hlinkClick r:id="rId3"/>
              </a:rPr>
              <a:t>Recent </a:t>
            </a:r>
            <a:r>
              <a:rPr lang="en-US" sz="1100" dirty="0">
                <a:latin typeface="+mn-lt"/>
                <a:hlinkClick r:id="rId3"/>
              </a:rPr>
              <a:t>Advances in Nanocomposite Materials of Graphene Derivatives with Polysaccharides. Materials </a:t>
            </a:r>
            <a:r>
              <a:rPr lang="en-US" sz="1100" dirty="0">
                <a:latin typeface="+mn-lt"/>
              </a:rPr>
              <a:t>2015, 8, </a:t>
            </a:r>
            <a:r>
              <a:rPr lang="en-US" sz="1100" dirty="0" smtClean="0">
                <a:latin typeface="+mn-lt"/>
              </a:rPr>
              <a:t>652-683 </a:t>
            </a:r>
            <a:r>
              <a:rPr lang="el-GR" sz="1100" dirty="0" smtClean="0">
                <a:latin typeface="+mn-lt"/>
              </a:rPr>
              <a:t>διαθέσιμο με άδεια </a:t>
            </a:r>
            <a:r>
              <a:rPr lang="en-US" sz="1100" dirty="0">
                <a:latin typeface="+mn-lt"/>
                <a:hlinkClick r:id="rId4"/>
              </a:rPr>
              <a:t>CC BY </a:t>
            </a:r>
            <a:r>
              <a:rPr lang="en-US" sz="1100" dirty="0" smtClean="0">
                <a:latin typeface="+mn-lt"/>
                <a:hlinkClick r:id="rId4"/>
              </a:rPr>
              <a:t>4.0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1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001071" cy="90872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5364" name="Picture 5" descr="http://upload.wikimedia.org/wikipedia/commons/0/02/Water_Sorption_Isotherms_for_Microcrystalline_Cellulose_Fig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40768"/>
            <a:ext cx="4071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199" y="1196752"/>
            <a:ext cx="4365625" cy="54006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Επιπλέον, το ίδιο δείγμα χαρτιού κάτω από τις ίδιες συνθήκες υγρασίας και θερμοκρασίας, μπορεί να προσροφά διαφορετικές ποσότητες νερού και άρα να έχει διαφορετικό περιεχόμενο υγρασίας. </a:t>
            </a:r>
          </a:p>
          <a:p>
            <a:r>
              <a:rPr lang="el-GR" dirty="0"/>
              <a:t>Αυτό σχετίζεται με το αν το χαρτί «προσεγγίζει» τις δεδομένες συνθήκες από μια πιο ξηρή ή πιο υγρή κατάσταση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9" name="Rectangle 7"/>
          <p:cNvSpPr/>
          <p:nvPr/>
        </p:nvSpPr>
        <p:spPr>
          <a:xfrm>
            <a:off x="4860031" y="4163641"/>
            <a:ext cx="407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Water Sorption Isotherms for Microcrystalline Cellulose Fig </a:t>
            </a:r>
            <a:r>
              <a:rPr lang="en-US" sz="1200" dirty="0" smtClean="0">
                <a:latin typeface="+mn-lt"/>
                <a:hlinkClick r:id="rId3"/>
              </a:rPr>
              <a:t>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Dvstechnique (page does not exist)"/>
              </a:rPr>
              <a:t>Dvstechnique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50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5727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b="1" dirty="0">
                <a:solidFill>
                  <a:schemeClr val="tx2"/>
                </a:solidFill>
              </a:rPr>
              <a:t>αλληλεπίδραση κυτταρίνης – νερού </a:t>
            </a:r>
            <a:r>
              <a:rPr lang="el-GR" dirty="0"/>
              <a:t>μπορεί να γίνει κατανοητή ως ένας </a:t>
            </a:r>
            <a:r>
              <a:rPr lang="el-GR" b="1" dirty="0">
                <a:solidFill>
                  <a:schemeClr val="tx2"/>
                </a:solidFill>
              </a:rPr>
              <a:t>ανταγωνιστικός σχηματισμός δεσμών υδρογόνου</a:t>
            </a:r>
            <a:r>
              <a:rPr lang="el-GR" dirty="0"/>
              <a:t> μεταξύ των </a:t>
            </a:r>
            <a:r>
              <a:rPr lang="el-GR" dirty="0" err="1"/>
              <a:t>υδροξυλομάδων</a:t>
            </a:r>
            <a:r>
              <a:rPr lang="el-GR" dirty="0"/>
              <a:t> του πολυμερούς και των </a:t>
            </a:r>
            <a:r>
              <a:rPr lang="el-GR" dirty="0" err="1"/>
              <a:t>υδροξυλομάδων</a:t>
            </a:r>
            <a:r>
              <a:rPr lang="el-GR" dirty="0"/>
              <a:t> του πολυμερούς με τα μόρια νερού (ακόλουθο σχήμα).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35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αλληλεπίδραση </a:t>
            </a:r>
            <a:r>
              <a:rPr lang="el-GR" b="1" dirty="0">
                <a:solidFill>
                  <a:schemeClr val="tx2"/>
                </a:solidFill>
              </a:rPr>
              <a:t>κυτταρίνης-νερού</a:t>
            </a:r>
            <a:r>
              <a:rPr lang="el-GR" dirty="0"/>
              <a:t> εξαρτάται σε μεγάλο βαθμό από την </a:t>
            </a:r>
            <a:r>
              <a:rPr lang="el-GR" b="1" dirty="0">
                <a:solidFill>
                  <a:schemeClr val="tx2"/>
                </a:solidFill>
              </a:rPr>
              <a:t>ποσότητα του ήδη προσροφημένου νερού </a:t>
            </a:r>
            <a:r>
              <a:rPr lang="el-GR" dirty="0"/>
              <a:t>καθώς και από παράγοντες όπως η </a:t>
            </a:r>
            <a:r>
              <a:rPr lang="el-GR" b="1" dirty="0">
                <a:solidFill>
                  <a:schemeClr val="tx2"/>
                </a:solidFill>
              </a:rPr>
              <a:t>θερμοκρασία</a:t>
            </a:r>
            <a:r>
              <a:rPr lang="el-GR" b="1" dirty="0" smtClean="0">
                <a:solidFill>
                  <a:schemeClr val="tx2"/>
                </a:solidFill>
              </a:rPr>
              <a:t>.</a:t>
            </a: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5" name="Picture 5" descr="http://www.intechopen.com/source/html/38562/media/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00313"/>
            <a:ext cx="86582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Επίσης, η </a:t>
            </a:r>
            <a:r>
              <a:rPr lang="el-GR" b="1" dirty="0">
                <a:solidFill>
                  <a:schemeClr val="tx2"/>
                </a:solidFill>
              </a:rPr>
              <a:t>προσρόφηση νερού </a:t>
            </a:r>
            <a:r>
              <a:rPr lang="el-GR" dirty="0"/>
              <a:t>περιορίζεται στις </a:t>
            </a:r>
            <a:r>
              <a:rPr lang="el-GR" b="1" dirty="0">
                <a:solidFill>
                  <a:schemeClr val="tx2"/>
                </a:solidFill>
              </a:rPr>
              <a:t>μη κρυσταλλικές περιοχές</a:t>
            </a:r>
            <a:r>
              <a:rPr lang="el-GR" dirty="0"/>
              <a:t> της κυτταρίνης και στο </a:t>
            </a:r>
            <a:r>
              <a:rPr lang="el-GR" b="1" dirty="0">
                <a:solidFill>
                  <a:schemeClr val="tx2"/>
                </a:solidFill>
              </a:rPr>
              <a:t>σύστημα πόρων</a:t>
            </a:r>
            <a:r>
              <a:rPr lang="el-GR" dirty="0"/>
              <a:t> και κενών.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2573" y="6213212"/>
            <a:ext cx="86227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+mn-lt"/>
              </a:rPr>
              <a:t>Chengjun</a:t>
            </a:r>
            <a:r>
              <a:rPr lang="en-US" sz="1100" dirty="0">
                <a:latin typeface="+mn-lt"/>
              </a:rPr>
              <a:t> Zhou and Qinglin Wu (2012). Recent Development in Applications of Cellulose Nanocrystals for Advanced Polymer-Based Nanocomposites by Novel Fabrication Strategies, Nanocrystals - Synthesis, Characterization and Applications, Dr. </a:t>
            </a:r>
            <a:r>
              <a:rPr lang="en-US" sz="1100" dirty="0" err="1">
                <a:latin typeface="+mn-lt"/>
              </a:rPr>
              <a:t>Sudheer</a:t>
            </a:r>
            <a:r>
              <a:rPr lang="en-US" sz="1100" dirty="0">
                <a:latin typeface="+mn-lt"/>
              </a:rPr>
              <a:t> </a:t>
            </a:r>
            <a:r>
              <a:rPr lang="en-US" sz="1100" dirty="0" err="1">
                <a:latin typeface="+mn-lt"/>
              </a:rPr>
              <a:t>Neralla</a:t>
            </a:r>
            <a:r>
              <a:rPr lang="en-US" sz="1100" dirty="0">
                <a:latin typeface="+mn-lt"/>
              </a:rPr>
              <a:t> (Ed.), ISBN: 978-953-51-0714-9, </a:t>
            </a:r>
            <a:r>
              <a:rPr lang="en-US" sz="1100" dirty="0" err="1">
                <a:latin typeface="+mn-lt"/>
              </a:rPr>
              <a:t>InTech</a:t>
            </a:r>
            <a:r>
              <a:rPr lang="en-US" sz="1100" dirty="0">
                <a:latin typeface="+mn-lt"/>
              </a:rPr>
              <a:t>, DOI: 10.5772/48727. Available </a:t>
            </a:r>
            <a:r>
              <a:rPr lang="en-US" sz="1100" dirty="0" smtClean="0">
                <a:latin typeface="+mn-lt"/>
              </a:rPr>
              <a:t>from:</a:t>
            </a:r>
            <a:r>
              <a:rPr lang="el-GR" sz="1100" dirty="0" smtClean="0">
                <a:latin typeface="+mn-lt"/>
              </a:rPr>
              <a:t> </a:t>
            </a:r>
            <a:r>
              <a:rPr lang="en-US" sz="1100" dirty="0" smtClean="0">
                <a:latin typeface="+mn-lt"/>
                <a:hlinkClick r:id="rId3"/>
              </a:rPr>
              <a:t>intechopen.com</a:t>
            </a:r>
            <a:endParaRPr lang="el-G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9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9" name="Picture 2" descr="http://pubs.rsc.org/services/images/RSCpubs.ePlatform.Service.FreeContent.ImageService.svc/ImageService/Articleimage/2012/NR/c2nr30260h/c2nr30260h-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7832" cy="34563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ej.iop.org/images/0022-3727/42/8/082003/Full/jphysd306519fi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06" y="3258500"/>
            <a:ext cx="4535382" cy="30683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64943" y="5680551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+mn-lt"/>
              </a:rPr>
              <a:t>Gyu</a:t>
            </a:r>
            <a:r>
              <a:rPr lang="en-US" sz="1200" dirty="0">
                <a:latin typeface="+mn-lt"/>
              </a:rPr>
              <a:t>-Young Yun, </a:t>
            </a:r>
            <a:r>
              <a:rPr lang="en-US" sz="1200" dirty="0" err="1">
                <a:latin typeface="+mn-lt"/>
              </a:rPr>
              <a:t>Joo-Hyung</a:t>
            </a:r>
            <a:r>
              <a:rPr lang="en-US" sz="1200" dirty="0">
                <a:latin typeface="+mn-lt"/>
              </a:rPr>
              <a:t> Kim and </a:t>
            </a:r>
            <a:r>
              <a:rPr lang="en-US" sz="1200" dirty="0" err="1">
                <a:latin typeface="+mn-lt"/>
              </a:rPr>
              <a:t>Jaehwan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Kim</a:t>
            </a:r>
            <a:r>
              <a:rPr lang="el-GR" sz="1200" dirty="0" smtClean="0">
                <a:latin typeface="+mn-lt"/>
              </a:rPr>
              <a:t>, </a:t>
            </a:r>
            <a:r>
              <a:rPr lang="en-US" sz="1200" dirty="0">
                <a:latin typeface="+mn-lt"/>
                <a:hlinkClick r:id="rId4"/>
              </a:rPr>
              <a:t>Dielectric and polarization </a:t>
            </a:r>
            <a:r>
              <a:rPr lang="en-US" sz="1200" dirty="0" err="1">
                <a:latin typeface="+mn-lt"/>
                <a:hlinkClick r:id="rId4"/>
              </a:rPr>
              <a:t>behaviour</a:t>
            </a:r>
            <a:r>
              <a:rPr lang="en-US" sz="1200" dirty="0">
                <a:latin typeface="+mn-lt"/>
                <a:hlinkClick r:id="rId4"/>
              </a:rPr>
              <a:t> of cellulose electro-active paper (</a:t>
            </a:r>
            <a:r>
              <a:rPr lang="en-US" sz="1200" dirty="0" err="1">
                <a:latin typeface="+mn-lt"/>
                <a:hlinkClick r:id="rId4"/>
              </a:rPr>
              <a:t>EAPap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l-GR" sz="1200" dirty="0" smtClean="0">
                <a:latin typeface="+mn-lt"/>
              </a:rPr>
              <a:t>, </a:t>
            </a:r>
            <a:r>
              <a:rPr lang="en-US" sz="1200" dirty="0">
                <a:latin typeface="+mn-lt"/>
              </a:rPr>
              <a:t>J. Phys. D: Appl. Phys. 42 No 8 (21 April 2009) 082003 (6pp)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83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Πάντως σε κάθε περίπτωση προσροφά ή </a:t>
            </a:r>
            <a:r>
              <a:rPr lang="el-GR" dirty="0" err="1"/>
              <a:t>εκροφά</a:t>
            </a:r>
            <a:r>
              <a:rPr lang="el-GR" dirty="0"/>
              <a:t> υγρασία ανάλογα με τις συνθήκες του περιβάλλοντος, έως ότου υπεισέλθει ισορροπία μεταξύ της υγρασίας του χώρου και του </a:t>
            </a:r>
            <a:r>
              <a:rPr lang="el-GR" dirty="0" smtClean="0"/>
              <a:t>χαρτιού.</a:t>
            </a:r>
            <a:endParaRPr lang="el-GR" dirty="0"/>
          </a:p>
        </p:txBody>
      </p:sp>
      <p:pic>
        <p:nvPicPr>
          <p:cNvPr id="5" name="Picture 5" descr="http://upload.wikimedia.org/wikipedia/commons/0/02/Water_Sorption_Isotherms_for_Microcrystalline_Cellulose_Fig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22873"/>
            <a:ext cx="4071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/>
          <p:nvPr/>
        </p:nvSpPr>
        <p:spPr>
          <a:xfrm>
            <a:off x="2771800" y="5845746"/>
            <a:ext cx="407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Water Sorption Isotherms for Microcrystalline Cellulose Fig </a:t>
            </a:r>
            <a:r>
              <a:rPr lang="en-US" sz="1200" dirty="0" smtClean="0">
                <a:latin typeface="+mn-lt"/>
                <a:hlinkClick r:id="rId3"/>
              </a:rPr>
              <a:t>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Dvstechnique (page does not exist)"/>
              </a:rPr>
              <a:t>Dvstechnique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8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Στο ακόλουθο σχήμα απεικονίζεται η ισόθερμη ρόφησης-</a:t>
            </a:r>
            <a:r>
              <a:rPr lang="el-GR" dirty="0" err="1"/>
              <a:t>εκρόφησης</a:t>
            </a:r>
            <a:r>
              <a:rPr lang="el-GR" dirty="0"/>
              <a:t> υδρατμών από καθαρές </a:t>
            </a:r>
            <a:r>
              <a:rPr lang="el-GR" dirty="0" err="1"/>
              <a:t>κυτταρινούχες</a:t>
            </a:r>
            <a:r>
              <a:rPr lang="el-GR" dirty="0"/>
              <a:t> ίνες (βαμβάκι). </a:t>
            </a:r>
          </a:p>
        </p:txBody>
      </p:sp>
      <p:pic>
        <p:nvPicPr>
          <p:cNvPr id="7" name="Picture 5" descr="http://upload.wikimedia.org/wikipedia/commons/0/02/Water_Sorption_Isotherms_for_Microcrystalline_Cellulose_Fig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97" y="2636912"/>
            <a:ext cx="4071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28497" y="5459785"/>
            <a:ext cx="407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Water Sorption Isotherms for Microcrystalline Cellulose Fig </a:t>
            </a:r>
            <a:r>
              <a:rPr lang="en-US" sz="1200" dirty="0" smtClean="0">
                <a:latin typeface="+mn-lt"/>
                <a:hlinkClick r:id="rId3"/>
              </a:rPr>
              <a:t>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Dvstechnique (page does not exist)"/>
              </a:rPr>
              <a:t>Dvstechnique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251520" y="1196752"/>
            <a:ext cx="4896544" cy="566124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σιγμοειδές σχήμα της ισόθερμης ρόφησης - </a:t>
            </a:r>
            <a:r>
              <a:rPr lang="el-GR" dirty="0" err="1"/>
              <a:t>εκρόφησης</a:t>
            </a:r>
            <a:r>
              <a:rPr lang="el-GR" dirty="0"/>
              <a:t> υδρατμών που είναι συνάρτηση της σχετικής υγρασίας </a:t>
            </a:r>
            <a:r>
              <a:rPr lang="el-GR" dirty="0" smtClean="0"/>
              <a:t>οφείλεται:</a:t>
            </a:r>
            <a:endParaRPr lang="el-GR" dirty="0"/>
          </a:p>
          <a:p>
            <a:pPr marL="514350" indent="-514350">
              <a:buFont typeface="+mj-lt"/>
              <a:buAutoNum type="romanLcPeriod"/>
            </a:pPr>
            <a:r>
              <a:rPr lang="el-GR" b="1" dirty="0" smtClean="0"/>
              <a:t>στην </a:t>
            </a:r>
            <a:r>
              <a:rPr lang="el-GR" b="1" dirty="0"/>
              <a:t>υπέρθεση </a:t>
            </a:r>
            <a:r>
              <a:rPr lang="el-GR" b="1" dirty="0" err="1"/>
              <a:t>χημιορροφημένων</a:t>
            </a:r>
            <a:r>
              <a:rPr lang="el-GR" b="1" dirty="0"/>
              <a:t> μορίων νερού σε ελεύθερες </a:t>
            </a:r>
            <a:r>
              <a:rPr lang="el-GR" b="1" dirty="0" err="1" smtClean="0"/>
              <a:t>υδροξυλομάδες</a:t>
            </a:r>
            <a:r>
              <a:rPr lang="el-GR" b="1" dirty="0" smtClean="0"/>
              <a:t>,</a:t>
            </a:r>
            <a:endParaRPr lang="el-GR" b="1" dirty="0"/>
          </a:p>
          <a:p>
            <a:pPr marL="514350" indent="-514350">
              <a:buFont typeface="+mj-lt"/>
              <a:buAutoNum type="romanLcPeriod"/>
            </a:pPr>
            <a:r>
              <a:rPr lang="el-GR" b="1" dirty="0" smtClean="0">
                <a:solidFill>
                  <a:schemeClr val="tx2"/>
                </a:solidFill>
              </a:rPr>
              <a:t>στο </a:t>
            </a:r>
            <a:r>
              <a:rPr lang="el-GR" b="1" dirty="0">
                <a:solidFill>
                  <a:schemeClr val="tx2"/>
                </a:solidFill>
              </a:rPr>
              <a:t>σχηματισμό </a:t>
            </a:r>
            <a:r>
              <a:rPr lang="el-GR" b="1" dirty="0" err="1">
                <a:solidFill>
                  <a:schemeClr val="tx2"/>
                </a:solidFill>
              </a:rPr>
              <a:t>μονομοριακού</a:t>
            </a:r>
            <a:r>
              <a:rPr lang="el-GR" b="1" dirty="0">
                <a:solidFill>
                  <a:schemeClr val="tx2"/>
                </a:solidFill>
              </a:rPr>
              <a:t> στρώματος νερού (αλλά και </a:t>
            </a:r>
            <a:r>
              <a:rPr lang="el-GR" b="1" dirty="0" err="1">
                <a:solidFill>
                  <a:schemeClr val="tx2"/>
                </a:solidFill>
              </a:rPr>
              <a:t>πολυστρωματικών</a:t>
            </a:r>
            <a:r>
              <a:rPr lang="el-GR" b="1" dirty="0">
                <a:solidFill>
                  <a:schemeClr val="tx2"/>
                </a:solidFill>
              </a:rPr>
              <a:t>) στις προσιτές επιφάνειες (</a:t>
            </a:r>
            <a:r>
              <a:rPr lang="el-GR" b="1" dirty="0" err="1">
                <a:solidFill>
                  <a:schemeClr val="tx2"/>
                </a:solidFill>
              </a:rPr>
              <a:t>accessible</a:t>
            </a:r>
            <a:r>
              <a:rPr lang="el-GR" b="1" dirty="0">
                <a:solidFill>
                  <a:schemeClr val="tx2"/>
                </a:solidFill>
              </a:rPr>
              <a:t> </a:t>
            </a:r>
            <a:r>
              <a:rPr lang="el-GR" b="1" dirty="0" err="1">
                <a:solidFill>
                  <a:schemeClr val="tx2"/>
                </a:solidFill>
              </a:rPr>
              <a:t>surfaces</a:t>
            </a:r>
            <a:r>
              <a:rPr lang="el-GR" b="1" dirty="0">
                <a:solidFill>
                  <a:schemeClr val="tx2"/>
                </a:solidFill>
              </a:rPr>
              <a:t>) και </a:t>
            </a:r>
          </a:p>
          <a:p>
            <a:pPr marL="514350" indent="-514350">
              <a:buFont typeface="+mj-lt"/>
              <a:buAutoNum type="romanLcPeriod"/>
            </a:pPr>
            <a:r>
              <a:rPr lang="el-GR" b="1" dirty="0" smtClean="0">
                <a:solidFill>
                  <a:srgbClr val="820000"/>
                </a:solidFill>
              </a:rPr>
              <a:t>στην </a:t>
            </a:r>
            <a:r>
              <a:rPr lang="el-GR" b="1" dirty="0">
                <a:solidFill>
                  <a:srgbClr val="820000"/>
                </a:solidFill>
              </a:rPr>
              <a:t>τριχοειδή συμπύκνωση στο σύστημα πόρων και κενών που έχει αυξηθεί σε όγκο λόγω της διόγκωσης της κυτταρίνης. </a:t>
            </a:r>
          </a:p>
          <a:p>
            <a:endParaRPr lang="el-GR" dirty="0"/>
          </a:p>
        </p:txBody>
      </p:sp>
      <p:pic>
        <p:nvPicPr>
          <p:cNvPr id="6" name="Picture 5" descr="http://upload.wikimedia.org/wikipedia/commons/0/02/Water_Sorption_Isotherms_for_Microcrystalline_Cellulose_Fig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86" y="1329259"/>
            <a:ext cx="4071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/>
          <p:nvPr/>
        </p:nvSpPr>
        <p:spPr>
          <a:xfrm>
            <a:off x="5062786" y="4152132"/>
            <a:ext cx="407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Water Sorption Isotherms for Microcrystalline Cellulose Fig </a:t>
            </a:r>
            <a:r>
              <a:rPr lang="en-US" sz="1200" dirty="0" smtClean="0">
                <a:latin typeface="+mn-lt"/>
                <a:hlinkClick r:id="rId3"/>
              </a:rPr>
              <a:t>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Dvstechnique (page does not exist)"/>
              </a:rPr>
              <a:t>Dvstechnique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1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95536" y="1196752"/>
            <a:ext cx="4536504" cy="554461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ποσότητα του νερού που </a:t>
            </a:r>
            <a:r>
              <a:rPr lang="el-GR" dirty="0" err="1"/>
              <a:t>προσροφάται</a:t>
            </a:r>
            <a:r>
              <a:rPr lang="el-GR" dirty="0"/>
              <a:t> εξαρτάται από την σχετική υγρασία και την θερμοκρασία του χώρου που το περιβάλλει. </a:t>
            </a:r>
          </a:p>
          <a:p>
            <a:r>
              <a:rPr lang="el-GR" dirty="0"/>
              <a:t>Έτσι για παράδειγμα, το χαρτί σε συνήθεις συνθήκες θερμοκρασίας 20-25°C και σχετικής υγρασίας 50-60%, προσροφά περίπου 5-10% του βάρους του σε νερό, ποσοστό που μπορεί να φτάσει το 25-27% όταν η σχετική υγρασία γίνει 100%. </a:t>
            </a:r>
          </a:p>
          <a:p>
            <a:endParaRPr lang="el-GR" dirty="0"/>
          </a:p>
        </p:txBody>
      </p:sp>
      <p:pic>
        <p:nvPicPr>
          <p:cNvPr id="6" name="Picture 5" descr="http://upload.wikimedia.org/wikipedia/commons/0/02/Water_Sorption_Isotherms_for_Microcrystalline_Cellulose_Fig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86" y="1348433"/>
            <a:ext cx="4071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/>
          <p:nvPr/>
        </p:nvSpPr>
        <p:spPr>
          <a:xfrm>
            <a:off x="4957686" y="4171306"/>
            <a:ext cx="407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Water Sorption Isotherms for Microcrystalline Cellulose Fig </a:t>
            </a:r>
            <a:r>
              <a:rPr lang="en-US" sz="1200" dirty="0" smtClean="0">
                <a:latin typeface="+mn-lt"/>
                <a:hlinkClick r:id="rId3"/>
              </a:rPr>
              <a:t>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Dvstechnique (page does not exist)"/>
              </a:rPr>
              <a:t>Dvstechnique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1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χαρτί είναι ένα υλικό του οποίου η </a:t>
            </a:r>
            <a:r>
              <a:rPr lang="el-GR" b="1" dirty="0">
                <a:solidFill>
                  <a:schemeClr val="tx2"/>
                </a:solidFill>
              </a:rPr>
              <a:t>σταθερότητα</a:t>
            </a:r>
            <a:r>
              <a:rPr lang="el-GR" dirty="0"/>
              <a:t> και η </a:t>
            </a:r>
            <a:r>
              <a:rPr lang="el-GR" b="1" dirty="0">
                <a:solidFill>
                  <a:schemeClr val="tx2"/>
                </a:solidFill>
              </a:rPr>
              <a:t>αντοχή</a:t>
            </a:r>
            <a:r>
              <a:rPr lang="el-GR" dirty="0"/>
              <a:t> επηρεάζονται σημαντικά από τις </a:t>
            </a:r>
            <a:r>
              <a:rPr lang="el-GR" b="1" dirty="0">
                <a:solidFill>
                  <a:schemeClr val="tx2"/>
                </a:solidFill>
              </a:rPr>
              <a:t>συνθήκες</a:t>
            </a:r>
            <a:r>
              <a:rPr lang="el-GR" dirty="0"/>
              <a:t> που επικρατούν στο </a:t>
            </a:r>
            <a:r>
              <a:rPr lang="el-GR" b="1" dirty="0">
                <a:solidFill>
                  <a:schemeClr val="tx2"/>
                </a:solidFill>
              </a:rPr>
              <a:t>περιβάλλον </a:t>
            </a:r>
            <a:r>
              <a:rPr lang="el-GR" dirty="0"/>
              <a:t>στο οποίο βρίσκεται.</a:t>
            </a:r>
          </a:p>
          <a:p>
            <a:r>
              <a:rPr lang="el-GR" dirty="0"/>
              <a:t>Οι </a:t>
            </a:r>
            <a:r>
              <a:rPr lang="el-GR" b="1" dirty="0">
                <a:solidFill>
                  <a:schemeClr val="tx2"/>
                </a:solidFill>
              </a:rPr>
              <a:t>κυριότεροι παράγοντες </a:t>
            </a:r>
            <a:r>
              <a:rPr lang="el-GR" dirty="0"/>
              <a:t>που επιδρούν στις ιδιότητές του είναι </a:t>
            </a:r>
            <a:r>
              <a:rPr lang="el-GR" b="1" dirty="0">
                <a:solidFill>
                  <a:schemeClr val="tx2"/>
                </a:solidFill>
              </a:rPr>
              <a:t>η υγρασία, η θερμοκρασία, το ηλιακό φως και οι ατμοσφαιρικοί ρύποι.</a:t>
            </a:r>
          </a:p>
          <a:p>
            <a:r>
              <a:rPr lang="el-GR" dirty="0"/>
              <a:t>Προηγούμενα όμως θα γίνει μια παρένθεση για παράθεση μερικών ορισμών, που θα φανούν εξαιρετικά χρήσιμοι στην κατανόηση των όσων θα αναφερθούν παρακάτω.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4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3600400"/>
          </a:xfrm>
        </p:spPr>
        <p:txBody>
          <a:bodyPr>
            <a:noAutofit/>
          </a:bodyPr>
          <a:lstStyle/>
          <a:p>
            <a:r>
              <a:rPr lang="el-GR" sz="2200" dirty="0"/>
              <a:t>Αν για παράδειγμα προσεγγίζεται η επιθυμητή τιμή σχετικής υγρασίας της ατμόσφαιρας από μικρότερες σχετικές υγρασίες, τότε το δείγμα χαρτιού περιέχει λιγότερο νερό.</a:t>
            </a:r>
          </a:p>
          <a:p>
            <a:r>
              <a:rPr lang="el-GR" sz="2200" dirty="0"/>
              <a:t>Αντίθετα, αν προσεγγίζεται από υψηλότερες τιμές σχετικής υγρασίας τότε το δείγμα χαρτιού θα περιέχει περισσότερο νερό.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67544" y="4873862"/>
            <a:ext cx="8424936" cy="136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Το φαινόμενο αυτό ονομάζεται υστέρηση.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Έτσι, είναι σύνηθες να προσεγγίζεται η ισορροπία από μία πιο ξηρή κατάσταση για να αποφεύγεται το φαινόμενο της υστέρησης.</a:t>
            </a:r>
          </a:p>
        </p:txBody>
      </p:sp>
      <p:pic>
        <p:nvPicPr>
          <p:cNvPr id="7" name="Picture 5" descr="http://upload.wikimedia.org/wikipedia/commons/0/02/Water_Sorption_Isotherms_for_Microcrystalline_Cellulose_Fig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63" y="1340768"/>
            <a:ext cx="4071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43463" y="4163641"/>
            <a:ext cx="407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Water Sorption Isotherms for Microcrystalline Cellulose Fig </a:t>
            </a:r>
            <a:r>
              <a:rPr lang="en-US" sz="1200" dirty="0" smtClean="0">
                <a:latin typeface="+mn-lt"/>
                <a:hlinkClick r:id="rId3"/>
              </a:rPr>
              <a:t>B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Dvstechnique (page does not exist)"/>
              </a:rPr>
              <a:t>Dvstechnique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34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υστέρηση που παρατηρείται αποδίδεται σε πιθανές </a:t>
            </a:r>
            <a:r>
              <a:rPr lang="el-GR" b="1" dirty="0">
                <a:solidFill>
                  <a:schemeClr val="tx2"/>
                </a:solidFill>
              </a:rPr>
              <a:t>μόνιμες μεταβολές της σχετικής θέσης των </a:t>
            </a:r>
            <a:r>
              <a:rPr lang="el-GR" b="1" dirty="0" err="1">
                <a:solidFill>
                  <a:schemeClr val="tx2"/>
                </a:solidFill>
              </a:rPr>
              <a:t>μακρομορίων</a:t>
            </a:r>
            <a:r>
              <a:rPr lang="el-GR" b="1" dirty="0">
                <a:solidFill>
                  <a:schemeClr val="tx2"/>
                </a:solidFill>
              </a:rPr>
              <a:t> ή τμημάτων τους</a:t>
            </a:r>
            <a:r>
              <a:rPr lang="el-GR" dirty="0"/>
              <a:t> λόγω προηγούμενης ρόφησης. </a:t>
            </a:r>
          </a:p>
          <a:p>
            <a:r>
              <a:rPr lang="el-GR" dirty="0"/>
              <a:t>Επίσης, μπορεί να οφείλεται στην </a:t>
            </a:r>
            <a:r>
              <a:rPr lang="el-GR" b="1" dirty="0">
                <a:solidFill>
                  <a:schemeClr val="tx2"/>
                </a:solidFill>
              </a:rPr>
              <a:t>επίμονη σύνδεση των τελευταίων ιχνών του νερού</a:t>
            </a:r>
            <a:r>
              <a:rPr lang="el-GR" dirty="0"/>
              <a:t> κατά την πλήρη </a:t>
            </a:r>
            <a:r>
              <a:rPr lang="el-GR" dirty="0" err="1"/>
              <a:t>εκρόφηση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18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72224"/>
              </p:ext>
            </p:extLst>
          </p:nvPr>
        </p:nvGraphicFramePr>
        <p:xfrm>
          <a:off x="516890" y="1628800"/>
          <a:ext cx="8110220" cy="3960442"/>
        </p:xfrm>
        <a:graphic>
          <a:graphicData uri="http://schemas.openxmlformats.org/drawingml/2006/table">
            <a:tbl>
              <a:tblPr/>
              <a:tblGrid>
                <a:gridCol w="4048760"/>
                <a:gridCol w="2030730"/>
                <a:gridCol w="2030730"/>
              </a:tblGrid>
              <a:tr h="1510961">
                <a:tc rowSpan="2">
                  <a:txBody>
                    <a:bodyPr/>
                    <a:lstStyle/>
                    <a:p>
                      <a:pPr marL="1143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Τύπος χαρτιού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Περιεχόμενη υγρασία στην κατάσταση ισορροπίας (%) για 50% 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754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Από 35%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Από 80%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2644">
                <a:tc>
                  <a:txBody>
                    <a:bodyPr/>
                    <a:lstStyle/>
                    <a:p>
                      <a:pPr marL="1143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Φίλτρου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(Filter. </a:t>
                      </a: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rag)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6.6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7.2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547">
                <a:tc>
                  <a:txBody>
                    <a:bodyPr/>
                    <a:lstStyle/>
                    <a:p>
                      <a:pPr marL="1143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Bond </a:t>
                      </a: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(100%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rag)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6.6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7.5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547">
                <a:tc>
                  <a:txBody>
                    <a:bodyPr/>
                    <a:lstStyle/>
                    <a:p>
                      <a:pPr marL="1143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Bond (100% softwood)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7.4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8.4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547">
                <a:tc>
                  <a:txBody>
                    <a:bodyPr/>
                    <a:lstStyle/>
                    <a:p>
                      <a:pPr marL="1143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Περιτυλίγματος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(Wrapping, kiaft)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7.8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9.3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649">
                <a:tc>
                  <a:txBody>
                    <a:bodyPr/>
                    <a:lstStyle/>
                    <a:p>
                      <a:pPr marL="11430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Εφημερίδας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(Newsprint)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9.0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10.9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3875" y="370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983780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75417"/>
              </p:ext>
            </p:extLst>
          </p:nvPr>
        </p:nvGraphicFramePr>
        <p:xfrm>
          <a:off x="590871" y="2348879"/>
          <a:ext cx="8229601" cy="4464497"/>
        </p:xfrm>
        <a:graphic>
          <a:graphicData uri="http://schemas.openxmlformats.org/drawingml/2006/table">
            <a:tbl>
              <a:tblPr/>
              <a:tblGrid>
                <a:gridCol w="2518263"/>
                <a:gridCol w="1893828"/>
                <a:gridCol w="1908755"/>
                <a:gridCol w="1908755"/>
              </a:tblGrid>
              <a:tr h="443937">
                <a:tc rowSpan="2"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Θερμοκρασία 22.8 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°C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Περιεχόμενη υγρασία (</a:t>
                      </a:r>
                      <a:r>
                        <a:rPr lang="el-GR" sz="2000" i="1" spc="-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33350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 χαρτί από κουρέλια (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Rag </a:t>
                      </a:r>
                      <a:r>
                        <a:rPr lang="en-US" sz="20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Paper</a:t>
                      </a: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Λευκασμένος </a:t>
                      </a:r>
                      <a:r>
                        <a:rPr lang="el-GR" sz="20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θειώδης </a:t>
                      </a: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χαρτοπολτός (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Bleached Sulfite</a:t>
                      </a: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Μηχανικός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χαρτοπολτός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(Ground-wood)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271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52.4 %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εκρόφηση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8.37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450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52.6 %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εκρόφηση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5.86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60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52.4 %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προσρόφηση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7.88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450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48.0 %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εκρόφηση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7.89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60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48.0 %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προσρόφηση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7.62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3960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50.0 % 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προσρόφηση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20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9.70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70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Στον ακόλουθο πίνακα φαίνονται ενδεικτικές τιμές της περιεχόμενης υγρασίας (%) διαφόρων τύπων χαρτιού για διάφορες τιμές σχετικής υγρασίας. </a:t>
            </a:r>
          </a:p>
        </p:txBody>
      </p:sp>
    </p:spTree>
    <p:extLst>
      <p:ext uri="{BB962C8B-B14F-4D97-AF65-F5344CB8AC3E}">
        <p14:creationId xmlns:p14="http://schemas.microsoft.com/office/powerpoint/2010/main" val="23910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71088"/>
              </p:ext>
            </p:extLst>
          </p:nvPr>
        </p:nvGraphicFramePr>
        <p:xfrm>
          <a:off x="590871" y="3717031"/>
          <a:ext cx="8229601" cy="3096345"/>
        </p:xfrm>
        <a:graphic>
          <a:graphicData uri="http://schemas.openxmlformats.org/drawingml/2006/table">
            <a:tbl>
              <a:tblPr/>
              <a:tblGrid>
                <a:gridCol w="2518263"/>
                <a:gridCol w="1893828"/>
                <a:gridCol w="1908755"/>
                <a:gridCol w="1908755"/>
              </a:tblGrid>
              <a:tr h="307892">
                <a:tc rowSpan="2"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Θερμοκρασία 22.8 </a:t>
                      </a:r>
                      <a:r>
                        <a:rPr lang="en-US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°C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Περιεχόμενη υγρασία (</a:t>
                      </a:r>
                      <a:r>
                        <a:rPr lang="el-GR" sz="1600" i="1" spc="-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2485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 χαρτί από κουρέλια (</a:t>
                      </a:r>
                      <a:r>
                        <a:rPr lang="en-US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Rag </a:t>
                      </a:r>
                      <a:r>
                        <a:rPr lang="en-US" sz="16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Paper</a:t>
                      </a: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Λευκασμένος </a:t>
                      </a:r>
                      <a:r>
                        <a:rPr lang="el-GR" sz="16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θειώδης </a:t>
                      </a: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χαρτοπολτός (</a:t>
                      </a:r>
                      <a:r>
                        <a:rPr lang="en-US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Bleached Sulfite</a:t>
                      </a: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Μηχανικός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χαρτοπολτός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ts val="2420"/>
                        </a:lnSpc>
                        <a:spcAft>
                          <a:spcPts val="0"/>
                        </a:spcAft>
                      </a:pPr>
                      <a:r>
                        <a:rPr lang="en-US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(Ground-wood)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27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52.4 % </a:t>
                      </a:r>
                      <a:r>
                        <a:rPr lang="en-US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εκρόφηση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8.37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618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52.6 % </a:t>
                      </a:r>
                      <a:r>
                        <a:rPr lang="en-US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εκρόφηση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5.86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779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52.4 % </a:t>
                      </a:r>
                      <a:r>
                        <a:rPr lang="en-US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προσρόφηση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7.88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618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48.0 % </a:t>
                      </a:r>
                      <a:r>
                        <a:rPr lang="en-US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εκρόφηση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7.89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779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48.0 % </a:t>
                      </a:r>
                      <a:r>
                        <a:rPr lang="en-US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προσρόφηση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7.62</a:t>
                      </a:r>
                      <a:endParaRPr lang="el-GR" sz="16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779">
                <a:tc>
                  <a:txBody>
                    <a:bodyPr/>
                    <a:lstStyle/>
                    <a:p>
                      <a:pPr marL="11430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50.0 % </a:t>
                      </a:r>
                      <a:r>
                        <a:rPr lang="en-US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RH </a:t>
                      </a:r>
                      <a:r>
                        <a:rPr lang="el-GR" sz="16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προσρόφηση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l-GR" sz="1600" b="1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9.70</a:t>
                      </a:r>
                      <a:endParaRPr lang="el-GR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219" marR="62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Παρατηρούμε ότι οι πιο καθαρές και κρυσταλλικές μορφές κυτταρίνης προσροφούν λιγότερο νερό υπό δεδομένες ατμοσφαιρικές συνθήκες σε σχέση με εκείνες που περιέχουν άμορφα και </a:t>
            </a:r>
            <a:r>
              <a:rPr lang="el-GR" sz="2200" dirty="0" err="1"/>
              <a:t>επιφλοιωμένα</a:t>
            </a:r>
            <a:r>
              <a:rPr lang="el-GR" sz="2200" dirty="0"/>
              <a:t> (</a:t>
            </a:r>
            <a:r>
              <a:rPr lang="el-GR" sz="2200" dirty="0" err="1"/>
              <a:t>encrusting</a:t>
            </a:r>
            <a:r>
              <a:rPr lang="el-GR" sz="2200" dirty="0"/>
              <a:t>) υλικά.</a:t>
            </a:r>
          </a:p>
          <a:p>
            <a:r>
              <a:rPr lang="el-GR" sz="2200" dirty="0" smtClean="0"/>
              <a:t>Η </a:t>
            </a:r>
            <a:r>
              <a:rPr lang="el-GR" sz="2200" dirty="0"/>
              <a:t>απορρόφηση δηλαδή του νερού γίνεται κυρίως στην άμορφη περιοχή της ίνας όπως έχει ήδη προαναφερθεί</a:t>
            </a:r>
            <a:r>
              <a:rPr lang="el-GR" sz="2200" dirty="0" smtClean="0"/>
              <a:t>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1246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Τέλος, ένα πολύ σημαντικό κομμάτι αφορά τις αλλαγές που υπεισέρχονται στις περισσότερες </a:t>
            </a:r>
            <a:r>
              <a:rPr lang="el-GR" b="1" dirty="0">
                <a:solidFill>
                  <a:schemeClr val="tx2"/>
                </a:solidFill>
              </a:rPr>
              <a:t>φυσικές ιδιότητες του χαρτιού</a:t>
            </a:r>
            <a:r>
              <a:rPr lang="el-GR" dirty="0"/>
              <a:t> σαν αποτέλεσμα των μεταβολών της περιεχόμενης υγρασίας.</a:t>
            </a:r>
          </a:p>
          <a:p>
            <a:r>
              <a:rPr lang="el-GR" dirty="0"/>
              <a:t>Το </a:t>
            </a:r>
            <a:r>
              <a:rPr lang="el-GR" b="1" dirty="0">
                <a:solidFill>
                  <a:srgbClr val="820000"/>
                </a:solidFill>
              </a:rPr>
              <a:t>νερό επιδρά στις ίνες </a:t>
            </a:r>
            <a:r>
              <a:rPr lang="el-GR" dirty="0"/>
              <a:t>κυτταρίνης κάνοντάς τες </a:t>
            </a:r>
            <a:r>
              <a:rPr lang="el-GR" b="1" dirty="0">
                <a:solidFill>
                  <a:srgbClr val="820000"/>
                </a:solidFill>
              </a:rPr>
              <a:t>πιο εύκαμπτες - ελαστικές</a:t>
            </a:r>
            <a:r>
              <a:rPr lang="el-GR" dirty="0"/>
              <a:t> (</a:t>
            </a:r>
            <a:r>
              <a:rPr lang="el-GR" dirty="0" err="1"/>
              <a:t>plasticizing</a:t>
            </a:r>
            <a:r>
              <a:rPr lang="el-GR" dirty="0"/>
              <a:t>), </a:t>
            </a:r>
            <a:r>
              <a:rPr lang="el-GR" b="1" dirty="0">
                <a:solidFill>
                  <a:srgbClr val="820000"/>
                </a:solidFill>
              </a:rPr>
              <a:t>χαλαρώνοντας και εξασθενώντας τους δεσμούς μεταξύ των ινών</a:t>
            </a:r>
            <a:r>
              <a:rPr lang="el-GR" dirty="0"/>
              <a:t> (</a:t>
            </a:r>
            <a:r>
              <a:rPr lang="el-GR" dirty="0" err="1"/>
              <a:t>interfiber</a:t>
            </a:r>
            <a:r>
              <a:rPr lang="el-GR" dirty="0"/>
              <a:t> </a:t>
            </a:r>
            <a:r>
              <a:rPr lang="el-GR" dirty="0" err="1"/>
              <a:t>bonding</a:t>
            </a:r>
            <a:r>
              <a:rPr lang="el-GR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313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χαρτί γίνεται σημαντικά </a:t>
            </a:r>
            <a:r>
              <a:rPr lang="el-GR" b="1" dirty="0">
                <a:solidFill>
                  <a:schemeClr val="tx2"/>
                </a:solidFill>
              </a:rPr>
              <a:t>πιο δύσκαμπτο </a:t>
            </a:r>
            <a:r>
              <a:rPr lang="el-GR" dirty="0"/>
              <a:t>(</a:t>
            </a:r>
            <a:r>
              <a:rPr lang="el-GR" dirty="0" err="1"/>
              <a:t>stiffer</a:t>
            </a:r>
            <a:r>
              <a:rPr lang="el-GR" dirty="0"/>
              <a:t>) κάτω από </a:t>
            </a:r>
            <a:r>
              <a:rPr lang="el-GR" b="1" dirty="0">
                <a:solidFill>
                  <a:schemeClr val="tx2"/>
                </a:solidFill>
              </a:rPr>
              <a:t>ξηρές συνθήκες</a:t>
            </a:r>
            <a:r>
              <a:rPr lang="el-GR" dirty="0"/>
              <a:t>.</a:t>
            </a:r>
          </a:p>
          <a:p>
            <a:r>
              <a:rPr lang="el-GR" dirty="0"/>
              <a:t>Έτσι, ιδιότητες όπως </a:t>
            </a:r>
            <a:r>
              <a:rPr lang="el-GR" b="1" dirty="0">
                <a:solidFill>
                  <a:schemeClr val="tx2"/>
                </a:solidFill>
              </a:rPr>
              <a:t>η αντοχή στην αναδίπλωση </a:t>
            </a:r>
            <a:r>
              <a:rPr lang="el-GR" dirty="0"/>
              <a:t>(</a:t>
            </a:r>
            <a:r>
              <a:rPr lang="el-GR" dirty="0" err="1"/>
              <a:t>folding</a:t>
            </a:r>
            <a:r>
              <a:rPr lang="el-GR" dirty="0"/>
              <a:t> </a:t>
            </a:r>
            <a:r>
              <a:rPr lang="el-GR" dirty="0" err="1"/>
              <a:t>endurance</a:t>
            </a:r>
            <a:r>
              <a:rPr lang="el-GR" dirty="0"/>
              <a:t>), </a:t>
            </a:r>
            <a:r>
              <a:rPr lang="el-GR" b="1" dirty="0">
                <a:solidFill>
                  <a:schemeClr val="tx2"/>
                </a:solidFill>
              </a:rPr>
              <a:t>η αντοχή στο σχίσιμο </a:t>
            </a:r>
            <a:r>
              <a:rPr lang="el-GR" dirty="0"/>
              <a:t>(</a:t>
            </a:r>
            <a:r>
              <a:rPr lang="el-GR" dirty="0" err="1"/>
              <a:t>tearing</a:t>
            </a:r>
            <a:r>
              <a:rPr lang="el-GR" dirty="0"/>
              <a:t> </a:t>
            </a:r>
            <a:r>
              <a:rPr lang="el-GR" dirty="0" err="1"/>
              <a:t>strength</a:t>
            </a:r>
            <a:r>
              <a:rPr lang="el-GR" dirty="0"/>
              <a:t>) και </a:t>
            </a:r>
            <a:r>
              <a:rPr lang="el-GR" b="1" dirty="0">
                <a:solidFill>
                  <a:schemeClr val="tx2"/>
                </a:solidFill>
              </a:rPr>
              <a:t>η δυνατότητά του να τεντωθεί - επιμηκυνθεί</a:t>
            </a:r>
            <a:r>
              <a:rPr lang="el-GR" dirty="0"/>
              <a:t> (</a:t>
            </a:r>
            <a:r>
              <a:rPr lang="el-GR" dirty="0" err="1"/>
              <a:t>stretch</a:t>
            </a:r>
            <a:r>
              <a:rPr lang="el-GR" dirty="0"/>
              <a:t>) </a:t>
            </a:r>
            <a:r>
              <a:rPr lang="el-GR" b="1" dirty="0">
                <a:solidFill>
                  <a:schemeClr val="tx2"/>
                </a:solidFill>
              </a:rPr>
              <a:t>φθάνουν </a:t>
            </a:r>
            <a:r>
              <a:rPr lang="el-GR" b="1" dirty="0">
                <a:solidFill>
                  <a:srgbClr val="820000"/>
                </a:solidFill>
              </a:rPr>
              <a:t>τις μέγιστες τιμές τους σε σχετικά υψηλές τιμές σχετικής υγρασίας (80-90 % R.H.) </a:t>
            </a:r>
            <a:r>
              <a:rPr lang="el-GR" dirty="0"/>
              <a:t>και μειώνονται σε χαμηλές τιμές υγρασίας όπου οι ίνες γίνονται περισσότερο δύσκαμπτες (</a:t>
            </a:r>
            <a:r>
              <a:rPr lang="el-GR" dirty="0" err="1"/>
              <a:t>stiff</a:t>
            </a:r>
            <a:r>
              <a:rPr lang="el-GR" dirty="0"/>
              <a:t>) και εύθραυστες (</a:t>
            </a:r>
            <a:r>
              <a:rPr lang="el-GR" dirty="0" err="1"/>
              <a:t>brittle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2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αντοχή στον εφελκυσμό </a:t>
            </a:r>
            <a:r>
              <a:rPr lang="el-GR" dirty="0"/>
              <a:t>(</a:t>
            </a:r>
            <a:r>
              <a:rPr lang="el-GR" dirty="0" err="1"/>
              <a:t>tensile</a:t>
            </a:r>
            <a:r>
              <a:rPr lang="el-GR" dirty="0"/>
              <a:t> </a:t>
            </a:r>
            <a:r>
              <a:rPr lang="el-GR" dirty="0" err="1"/>
              <a:t>strength</a:t>
            </a:r>
            <a:r>
              <a:rPr lang="el-GR" dirty="0"/>
              <a:t>) φθάνει την </a:t>
            </a:r>
            <a:r>
              <a:rPr lang="el-GR" b="1" dirty="0">
                <a:solidFill>
                  <a:schemeClr val="tx2"/>
                </a:solidFill>
              </a:rPr>
              <a:t>μέγιστη τιμή της </a:t>
            </a:r>
            <a:r>
              <a:rPr lang="el-GR" dirty="0"/>
              <a:t>σε περιοχή </a:t>
            </a:r>
            <a:r>
              <a:rPr lang="el-GR" b="1" dirty="0">
                <a:solidFill>
                  <a:schemeClr val="tx2"/>
                </a:solidFill>
              </a:rPr>
              <a:t>χαμηλής υγρασίας </a:t>
            </a:r>
            <a:r>
              <a:rPr lang="el-GR" dirty="0"/>
              <a:t>και μειώνεται σταθερά με αύξηση της περιεχόμενης υγρασίας πιθανώς λόγω της </a:t>
            </a:r>
            <a:r>
              <a:rPr lang="el-GR" b="1" dirty="0">
                <a:solidFill>
                  <a:schemeClr val="tx2"/>
                </a:solidFill>
              </a:rPr>
              <a:t>εξασθένισης</a:t>
            </a:r>
            <a:r>
              <a:rPr lang="el-GR" dirty="0"/>
              <a:t> των δεσμών μεταξύ των ινών (</a:t>
            </a:r>
            <a:r>
              <a:rPr lang="el-GR" dirty="0" err="1"/>
              <a:t>interfiber</a:t>
            </a:r>
            <a:r>
              <a:rPr lang="el-GR" dirty="0"/>
              <a:t> </a:t>
            </a:r>
            <a:r>
              <a:rPr lang="el-GR" dirty="0" err="1"/>
              <a:t>bonding</a:t>
            </a:r>
            <a:r>
              <a:rPr lang="el-GR" dirty="0"/>
              <a:t>).</a:t>
            </a:r>
          </a:p>
          <a:p>
            <a:r>
              <a:rPr lang="el-GR" dirty="0"/>
              <a:t>Επίσης, η αυξημένη υγρασία προκαλεί </a:t>
            </a:r>
            <a:r>
              <a:rPr lang="el-GR" b="1" dirty="0">
                <a:solidFill>
                  <a:schemeClr val="tx2"/>
                </a:solidFill>
              </a:rPr>
              <a:t>αύξηση του βάρους του χαρτιού </a:t>
            </a:r>
            <a:r>
              <a:rPr lang="el-GR" dirty="0"/>
              <a:t>και επομένως του βάρους ανά επιφάνεια του χαρτιού.</a:t>
            </a:r>
          </a:p>
          <a:p>
            <a:r>
              <a:rPr lang="el-GR" dirty="0"/>
              <a:t>Οι περισσότερες από αυτές τις μεταβολές στις ιδιότητες του χαρτιού λόγω της μεταβολής της υγρασίας είναι πλήρως αντιστρεπτές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96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Πάντως, υπάρχουν και ορισμένες ιδιότητες που δεν είναι αντιστρεπτές, όπως για παράδειγμα ορισμένα χαρτιά υφίστανται </a:t>
            </a:r>
            <a:r>
              <a:rPr lang="el-GR" b="1" dirty="0">
                <a:solidFill>
                  <a:srgbClr val="820000"/>
                </a:solidFill>
              </a:rPr>
              <a:t>μόνιμο χάσιμο της γυαλάδας </a:t>
            </a:r>
            <a:r>
              <a:rPr lang="el-GR" dirty="0"/>
              <a:t>τους όταν εκτίθενται σε </a:t>
            </a:r>
            <a:r>
              <a:rPr lang="el-GR" b="1" dirty="0">
                <a:solidFill>
                  <a:srgbClr val="820000"/>
                </a:solidFill>
              </a:rPr>
              <a:t>υγρασίες μεγαλύτερες του 85%.</a:t>
            </a:r>
          </a:p>
          <a:p>
            <a:r>
              <a:rPr lang="el-GR" dirty="0"/>
              <a:t>Τα ανωτέρω ισχύουν για περιοχή υγρασίας από εντελώς ξηρή έως τις επικρατούσες συνθήκες </a:t>
            </a:r>
            <a:r>
              <a:rPr lang="el-GR" b="1" dirty="0">
                <a:solidFill>
                  <a:srgbClr val="820000"/>
                </a:solidFill>
              </a:rPr>
              <a:t>σχετικής υγρασίας 95% και σε θερμοκρασία δωματίου.</a:t>
            </a:r>
          </a:p>
          <a:p>
            <a:r>
              <a:rPr lang="el-GR" dirty="0"/>
              <a:t>Οποιαδήποτε </a:t>
            </a:r>
            <a:r>
              <a:rPr lang="el-GR" b="1" dirty="0">
                <a:solidFill>
                  <a:schemeClr val="tx2"/>
                </a:solidFill>
              </a:rPr>
              <a:t>επιπλέον διαβροχή</a:t>
            </a:r>
            <a:r>
              <a:rPr lang="el-GR" dirty="0"/>
              <a:t> οδηγεί στην </a:t>
            </a:r>
            <a:r>
              <a:rPr lang="el-GR" b="1" dirty="0">
                <a:solidFill>
                  <a:schemeClr val="tx2"/>
                </a:solidFill>
              </a:rPr>
              <a:t>παρουσία ελεύθερου νερού </a:t>
            </a:r>
            <a:r>
              <a:rPr lang="el-GR" dirty="0"/>
              <a:t>στο φύλλο, προκαλώντας περισσότερο βαθιά (</a:t>
            </a:r>
            <a:r>
              <a:rPr lang="el-GR" dirty="0" err="1"/>
              <a:t>profound</a:t>
            </a:r>
            <a:r>
              <a:rPr lang="el-GR" dirty="0"/>
              <a:t>) και μόνιμα αποτελέσματα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6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Συνοψίζοντας, καταλήγουμε ότι η υγρασία έχει αξιοσημείωτη επίδραση σε πολλές ιδιότητες του χαρτιού και κατά συνέπεια στην ποιότητά του.</a:t>
            </a:r>
          </a:p>
          <a:p>
            <a:r>
              <a:rPr lang="el-GR" dirty="0"/>
              <a:t>Για αυτό το λόγο θα πρέπει οι ιδιότητες του χαρτιού όπως θα δούμε και ακολούθως να εκτιμώνται υπό καθορισμένες συνθήκες σχετικής υγρασίας και θερμοκρασίας (</a:t>
            </a:r>
            <a:r>
              <a:rPr lang="el-GR" b="1" dirty="0">
                <a:solidFill>
                  <a:srgbClr val="820000"/>
                </a:solidFill>
              </a:rPr>
              <a:t>σχετική υγρασία 50% ± 2% και θερμοκρασία </a:t>
            </a:r>
            <a:r>
              <a:rPr lang="el-GR" b="1" dirty="0" smtClean="0">
                <a:solidFill>
                  <a:srgbClr val="820000"/>
                </a:solidFill>
              </a:rPr>
              <a:t>23</a:t>
            </a:r>
            <a:r>
              <a:rPr lang="el-GR" b="1" baseline="30000" dirty="0" smtClean="0">
                <a:solidFill>
                  <a:srgbClr val="820000"/>
                </a:solidFill>
              </a:rPr>
              <a:t>ο</a:t>
            </a:r>
            <a:r>
              <a:rPr lang="el-GR" b="1" dirty="0" smtClean="0">
                <a:solidFill>
                  <a:srgbClr val="820000"/>
                </a:solidFill>
              </a:rPr>
              <a:t> C</a:t>
            </a:r>
            <a:r>
              <a:rPr lang="el-GR" dirty="0"/>
              <a:t>) μια και αυτές επιδρούν στην περιεχόμενη υγρασία στην κατάσταση ισορροπίας (EMC, </a:t>
            </a:r>
            <a:r>
              <a:rPr lang="el-GR" dirty="0" err="1"/>
              <a:t>equilibrium</a:t>
            </a:r>
            <a:r>
              <a:rPr lang="el-GR" dirty="0"/>
              <a:t> </a:t>
            </a:r>
            <a:r>
              <a:rPr lang="el-GR" dirty="0" err="1"/>
              <a:t>moisture</a:t>
            </a:r>
            <a:r>
              <a:rPr lang="el-GR" dirty="0"/>
              <a:t> </a:t>
            </a:r>
            <a:r>
              <a:rPr lang="el-GR" dirty="0" err="1"/>
              <a:t>content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44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/>
          <a:lstStyle/>
          <a:p>
            <a:r>
              <a:rPr lang="el-GR" dirty="0"/>
              <a:t>Έτσι, ως </a:t>
            </a:r>
            <a:r>
              <a:rPr lang="el-GR" b="1" dirty="0">
                <a:solidFill>
                  <a:schemeClr val="tx2"/>
                </a:solidFill>
              </a:rPr>
              <a:t>Απόλυτη Υγρασία </a:t>
            </a:r>
            <a:r>
              <a:rPr lang="el-GR" dirty="0"/>
              <a:t>(</a:t>
            </a:r>
            <a:r>
              <a:rPr lang="el-GR" dirty="0" err="1"/>
              <a:t>absolute</a:t>
            </a:r>
            <a:r>
              <a:rPr lang="el-GR" dirty="0"/>
              <a:t> </a:t>
            </a:r>
            <a:r>
              <a:rPr lang="el-GR" dirty="0" err="1"/>
              <a:t>humidity</a:t>
            </a:r>
            <a:r>
              <a:rPr lang="el-GR" dirty="0"/>
              <a:t>) ορίζεται το βάρος της υγρασίας που περιέχεται σε έναν όγκο αέρος με δεδομένο βάρος και εκφράζεται σε γραμμάρια υγρασίας ανά κυβικό μέτρο αέρος (</a:t>
            </a:r>
            <a:r>
              <a:rPr lang="el-GR" b="1" dirty="0">
                <a:solidFill>
                  <a:schemeClr val="tx2"/>
                </a:solidFill>
              </a:rPr>
              <a:t>g/m</a:t>
            </a:r>
            <a:r>
              <a:rPr lang="el-GR" b="1" baseline="30000" dirty="0">
                <a:solidFill>
                  <a:schemeClr val="tx2"/>
                </a:solidFill>
              </a:rPr>
              <a:t>3</a:t>
            </a:r>
            <a:r>
              <a:rPr lang="el-GR" dirty="0"/>
              <a:t>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Απόλυτη Υγρασία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absolute humidity)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2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Διαστασιακή</a:t>
            </a:r>
            <a:r>
              <a:rPr lang="el-GR" dirty="0"/>
              <a:t> σταθερότητα του χαρτιού 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l-GR" sz="3300" b="0" dirty="0" err="1"/>
              <a:t>Dimensional</a:t>
            </a:r>
            <a:r>
              <a:rPr lang="el-GR" sz="3300" b="0" dirty="0"/>
              <a:t> </a:t>
            </a:r>
            <a:r>
              <a:rPr lang="el-GR" sz="3300" b="0" dirty="0" err="1"/>
              <a:t>stability</a:t>
            </a:r>
            <a:r>
              <a:rPr lang="el-GR" sz="3300" b="0" dirty="0"/>
              <a:t>)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Μία ακόμη σημαντική συνέπεια της προσρόφησης και </a:t>
            </a:r>
            <a:r>
              <a:rPr lang="el-GR" dirty="0" err="1"/>
              <a:t>εκρόφησης</a:t>
            </a:r>
            <a:r>
              <a:rPr lang="el-GR" dirty="0"/>
              <a:t> του νερού από το χαρτί είναι </a:t>
            </a:r>
            <a:r>
              <a:rPr lang="el-GR" b="1" dirty="0">
                <a:solidFill>
                  <a:schemeClr val="tx2"/>
                </a:solidFill>
              </a:rPr>
              <a:t>η μεταβολή των διαστάσεών του</a:t>
            </a:r>
            <a:r>
              <a:rPr lang="el-GR" dirty="0"/>
              <a:t>, που συνήθως συνοδεύει τις μεταβολές της περιεχόμενης υγρασίας.</a:t>
            </a:r>
          </a:p>
          <a:p>
            <a:r>
              <a:rPr lang="el-GR" dirty="0"/>
              <a:t>Τέτοιες αλλαγές στις διαστάσεις μπορούν να επηρεάσουν σημαντικά την </a:t>
            </a:r>
            <a:r>
              <a:rPr lang="el-GR" b="1" dirty="0">
                <a:solidFill>
                  <a:schemeClr val="tx2"/>
                </a:solidFill>
              </a:rPr>
              <a:t>εκτυπωτική διαδικασία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00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835871"/>
            <a:ext cx="7877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/>
          <a:lstStyle/>
          <a:p>
            <a:r>
              <a:rPr lang="el-GR" dirty="0"/>
              <a:t>Οι άνισες μεταβολές των διαστάσεων προκαλούν ανεπιθύμητα </a:t>
            </a:r>
            <a:r>
              <a:rPr lang="el-GR" b="1" dirty="0">
                <a:solidFill>
                  <a:srgbClr val="820000"/>
                </a:solidFill>
              </a:rPr>
              <a:t>ζαρώματα</a:t>
            </a:r>
            <a:r>
              <a:rPr lang="el-GR" dirty="0"/>
              <a:t> (</a:t>
            </a:r>
            <a:r>
              <a:rPr lang="el-GR" dirty="0" err="1"/>
              <a:t>cockling</a:t>
            </a:r>
            <a:r>
              <a:rPr lang="el-GR" dirty="0"/>
              <a:t>) και </a:t>
            </a:r>
            <a:r>
              <a:rPr lang="el-GR" b="1" dirty="0">
                <a:solidFill>
                  <a:srgbClr val="820000"/>
                </a:solidFill>
              </a:rPr>
              <a:t>κυρτώσεις</a:t>
            </a:r>
            <a:r>
              <a:rPr lang="el-GR" dirty="0"/>
              <a:t> (</a:t>
            </a:r>
            <a:r>
              <a:rPr lang="el-GR" dirty="0" err="1"/>
              <a:t>curling</a:t>
            </a:r>
            <a:r>
              <a:rPr lang="el-GR" dirty="0"/>
              <a:t>).</a:t>
            </a:r>
          </a:p>
          <a:p>
            <a:r>
              <a:rPr lang="el-GR" dirty="0"/>
              <a:t>Για αυτούς τους λόγους έχει αφιερωθεί πολύ μελέτη και προσπάθεια ώστε να μειωθούν οι αιτίες συρρίκνωσης και απλώματος του χαρτιού και να </a:t>
            </a:r>
            <a:r>
              <a:rPr lang="el-GR" b="1" dirty="0">
                <a:solidFill>
                  <a:srgbClr val="820000"/>
                </a:solidFill>
              </a:rPr>
              <a:t>επινοηθούν μέσα </a:t>
            </a:r>
            <a:r>
              <a:rPr lang="el-GR" dirty="0"/>
              <a:t>που να οδηγούν στην αύξηση της </a:t>
            </a:r>
            <a:r>
              <a:rPr lang="el-GR" dirty="0" err="1"/>
              <a:t>διαστασιακής</a:t>
            </a:r>
            <a:r>
              <a:rPr lang="el-GR" dirty="0"/>
              <a:t> </a:t>
            </a:r>
            <a:r>
              <a:rPr lang="el-GR" dirty="0" smtClean="0"/>
              <a:t>σταθερότητας.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907704" y="6123728"/>
            <a:ext cx="5328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TEEMU </a:t>
            </a:r>
            <a:r>
              <a:rPr lang="en-US" sz="1200" dirty="0" smtClean="0">
                <a:latin typeface="+mn-lt"/>
              </a:rPr>
              <a:t>LEPPÄNEN</a:t>
            </a:r>
            <a:r>
              <a:rPr lang="el-GR" sz="1200" dirty="0" smtClean="0">
                <a:latin typeface="+mn-lt"/>
              </a:rPr>
              <a:t>, </a:t>
            </a:r>
            <a:r>
              <a:rPr lang="en-US" sz="1200" dirty="0" smtClean="0">
                <a:latin typeface="+mn-lt"/>
                <a:hlinkClick r:id="rId3"/>
              </a:rPr>
              <a:t>Effect </a:t>
            </a:r>
            <a:r>
              <a:rPr lang="en-US" sz="1200" dirty="0">
                <a:latin typeface="+mn-lt"/>
                <a:hlinkClick r:id="rId3"/>
              </a:rPr>
              <a:t>of Fiber Orientation </a:t>
            </a:r>
            <a:r>
              <a:rPr lang="en-US" sz="1200" dirty="0" smtClean="0">
                <a:latin typeface="+mn-lt"/>
                <a:hlinkClick r:id="rId3"/>
              </a:rPr>
              <a:t>on</a:t>
            </a:r>
            <a:r>
              <a:rPr lang="el-GR" sz="1200" dirty="0" smtClean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Cockling </a:t>
            </a:r>
            <a:r>
              <a:rPr lang="en-US" sz="1200" dirty="0">
                <a:latin typeface="+mn-lt"/>
                <a:hlinkClick r:id="rId3"/>
              </a:rPr>
              <a:t>of Paper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0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6867" name="Picture 6" descr="FIG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458351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διαστασιακές</a:t>
            </a:r>
            <a:r>
              <a:rPr lang="el-GR" dirty="0"/>
              <a:t> μεταβολές οφείλονται </a:t>
            </a:r>
            <a:r>
              <a:rPr lang="el-GR" b="1" dirty="0">
                <a:solidFill>
                  <a:srgbClr val="820000"/>
                </a:solidFill>
              </a:rPr>
              <a:t>στη διόγκωση </a:t>
            </a:r>
            <a:r>
              <a:rPr lang="el-GR" dirty="0"/>
              <a:t>(</a:t>
            </a:r>
            <a:r>
              <a:rPr lang="el-GR" dirty="0" err="1"/>
              <a:t>swelling</a:t>
            </a:r>
            <a:r>
              <a:rPr lang="el-GR" dirty="0"/>
              <a:t>) </a:t>
            </a:r>
            <a:r>
              <a:rPr lang="el-GR" b="1" dirty="0">
                <a:solidFill>
                  <a:srgbClr val="820000"/>
                </a:solidFill>
              </a:rPr>
              <a:t>των ανεξάρτητων ινών κατά την προσρόφηση νερού</a:t>
            </a:r>
            <a:r>
              <a:rPr lang="el-GR" dirty="0"/>
              <a:t> σε μεγάλες τιμές σχετικής υγρασίας και τη </a:t>
            </a:r>
            <a:r>
              <a:rPr lang="el-GR" b="1" dirty="0">
                <a:solidFill>
                  <a:schemeClr val="tx2"/>
                </a:solidFill>
              </a:rPr>
              <a:t>συστολή τους κατά την </a:t>
            </a:r>
            <a:r>
              <a:rPr lang="el-GR" b="1" dirty="0" err="1">
                <a:solidFill>
                  <a:schemeClr val="tx2"/>
                </a:solidFill>
              </a:rPr>
              <a:t>εκρόφηση</a:t>
            </a:r>
            <a:r>
              <a:rPr lang="el-GR" dirty="0"/>
              <a:t> υγρασίας σε χαμηλές τιμές σχετικής υγρασίας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0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7891" name="Picture 6" descr="FIG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3212976"/>
            <a:ext cx="447438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Παρατηρήθηκε ότι όταν οι </a:t>
            </a:r>
            <a:r>
              <a:rPr lang="el-GR" dirty="0" err="1"/>
              <a:t>κυτταρινούχες</a:t>
            </a:r>
            <a:r>
              <a:rPr lang="el-GR" dirty="0"/>
              <a:t> ίνες διογκώνονται περνώντας από ξηρές συνθήκες στο σημείο κορεσμού των ινών (</a:t>
            </a:r>
            <a:r>
              <a:rPr lang="el-GR" dirty="0" err="1"/>
              <a:t>fiber</a:t>
            </a:r>
            <a:r>
              <a:rPr lang="el-GR" dirty="0"/>
              <a:t> </a:t>
            </a:r>
            <a:r>
              <a:rPr lang="el-GR" dirty="0" err="1"/>
              <a:t>saturation</a:t>
            </a:r>
            <a:r>
              <a:rPr lang="el-GR" dirty="0"/>
              <a:t> </a:t>
            </a:r>
            <a:r>
              <a:rPr lang="el-GR" dirty="0" err="1"/>
              <a:t>point</a:t>
            </a:r>
            <a:r>
              <a:rPr lang="el-GR" dirty="0"/>
              <a:t>), τότε </a:t>
            </a:r>
            <a:r>
              <a:rPr lang="el-GR" b="1" dirty="0">
                <a:solidFill>
                  <a:schemeClr val="tx2"/>
                </a:solidFill>
              </a:rPr>
              <a:t>αυξάνεται κατά 15-20 % η διάμετρος των ινών τους</a:t>
            </a:r>
            <a:r>
              <a:rPr lang="el-GR" b="1" dirty="0" smtClean="0">
                <a:solidFill>
                  <a:schemeClr val="tx2"/>
                </a:solidFill>
              </a:rPr>
              <a:t>.</a:t>
            </a: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Είναι </a:t>
            </a:r>
            <a:r>
              <a:rPr lang="el-GR" dirty="0"/>
              <a:t>αδύνατο να είμαστε ακριβείς για το βαθμό διόγκωσης των ινών, </a:t>
            </a:r>
            <a:r>
              <a:rPr lang="el-GR" dirty="0" smtClean="0"/>
              <a:t>επειδή:</a:t>
            </a:r>
            <a:endParaRPr lang="el-GR" dirty="0"/>
          </a:p>
          <a:p>
            <a:r>
              <a:rPr lang="el-GR" b="1" dirty="0">
                <a:solidFill>
                  <a:schemeClr val="tx2"/>
                </a:solidFill>
              </a:rPr>
              <a:t>οι ίνες που χρησιμοποιούνται στην παραγωγή του χαρτιού διαφέρουν ως προς αυτή την ιδιότητα, </a:t>
            </a:r>
            <a:r>
              <a:rPr lang="el-GR" dirty="0"/>
              <a:t>αλλά και </a:t>
            </a:r>
            <a:r>
              <a:rPr lang="el-GR" dirty="0" smtClean="0"/>
              <a:t>γιατί</a:t>
            </a:r>
            <a:endParaRPr lang="el-GR" dirty="0"/>
          </a:p>
          <a:p>
            <a:r>
              <a:rPr lang="el-GR" dirty="0"/>
              <a:t>η </a:t>
            </a:r>
            <a:r>
              <a:rPr lang="el-GR" b="1" dirty="0"/>
              <a:t>ακανόνιστη διατομή (</a:t>
            </a:r>
            <a:r>
              <a:rPr lang="el-GR" b="1" dirty="0" err="1"/>
              <a:t>cross</a:t>
            </a:r>
            <a:r>
              <a:rPr lang="el-GR" b="1" dirty="0"/>
              <a:t> </a:t>
            </a:r>
            <a:r>
              <a:rPr lang="el-GR" b="1" dirty="0" err="1"/>
              <a:t>section</a:t>
            </a:r>
            <a:r>
              <a:rPr lang="el-GR" b="1" dirty="0"/>
              <a:t>) τους δημιουργεί δυσκολία στον καθορισμό της διαμέτρου</a:t>
            </a:r>
            <a:r>
              <a:rPr lang="el-GR" dirty="0"/>
              <a:t>.</a:t>
            </a:r>
          </a:p>
          <a:p>
            <a:r>
              <a:rPr lang="el-GR" dirty="0"/>
              <a:t>Επιπλέον, ο ορισμός του </a:t>
            </a:r>
            <a:r>
              <a:rPr lang="el-GR" b="1" dirty="0">
                <a:solidFill>
                  <a:srgbClr val="820000"/>
                </a:solidFill>
              </a:rPr>
              <a:t>σημείου κορεσμού </a:t>
            </a:r>
            <a:r>
              <a:rPr lang="el-GR" dirty="0"/>
              <a:t>των ινών </a:t>
            </a:r>
            <a:r>
              <a:rPr lang="el-GR" b="1" dirty="0">
                <a:solidFill>
                  <a:srgbClr val="820000"/>
                </a:solidFill>
              </a:rPr>
              <a:t>δεν είναι ακριβής.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22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34626"/>
            <a:ext cx="7560840" cy="307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-38496" y="5445224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TEEMU </a:t>
            </a:r>
            <a:r>
              <a:rPr lang="en-US" sz="1200" dirty="0" smtClean="0">
                <a:latin typeface="+mn-lt"/>
              </a:rPr>
              <a:t>LEPPÄNEN</a:t>
            </a:r>
            <a:r>
              <a:rPr lang="el-GR" sz="1200" dirty="0" smtClean="0">
                <a:latin typeface="+mn-lt"/>
              </a:rPr>
              <a:t>, </a:t>
            </a:r>
            <a:r>
              <a:rPr lang="en-US" sz="1200" dirty="0" smtClean="0">
                <a:latin typeface="+mn-lt"/>
                <a:hlinkClick r:id="rId3"/>
              </a:rPr>
              <a:t>Effect </a:t>
            </a:r>
            <a:r>
              <a:rPr lang="en-US" sz="1200" dirty="0">
                <a:latin typeface="+mn-lt"/>
                <a:hlinkClick r:id="rId3"/>
              </a:rPr>
              <a:t>of Fiber Orientation </a:t>
            </a:r>
            <a:r>
              <a:rPr lang="en-US" sz="1200" dirty="0" smtClean="0">
                <a:latin typeface="+mn-lt"/>
                <a:hlinkClick r:id="rId3"/>
              </a:rPr>
              <a:t>on</a:t>
            </a:r>
            <a:r>
              <a:rPr lang="el-GR" sz="1200" dirty="0" smtClean="0">
                <a:latin typeface="+mn-lt"/>
                <a:hlinkClick r:id="rId3"/>
              </a:rPr>
              <a:t> </a:t>
            </a:r>
            <a:r>
              <a:rPr lang="en-US" sz="1200" dirty="0" smtClean="0">
                <a:latin typeface="+mn-lt"/>
                <a:hlinkClick r:id="rId3"/>
              </a:rPr>
              <a:t>Cockling </a:t>
            </a:r>
            <a:r>
              <a:rPr lang="en-US" sz="1200" dirty="0">
                <a:latin typeface="+mn-lt"/>
                <a:hlinkClick r:id="rId3"/>
              </a:rPr>
              <a:t>of Paper</a:t>
            </a:r>
            <a:endParaRPr lang="el-GR" sz="1200" dirty="0">
              <a:latin typeface="+mn-lt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040560"/>
          </a:xfrm>
        </p:spPr>
        <p:txBody>
          <a:bodyPr>
            <a:normAutofit/>
          </a:bodyPr>
          <a:lstStyle/>
          <a:p>
            <a:r>
              <a:rPr lang="el-GR" sz="2000" dirty="0"/>
              <a:t>Πάντως, σε αντίθεση με την αξιοσημείωτη αύξηση της διαμέτρου των ινών (</a:t>
            </a:r>
            <a:r>
              <a:rPr lang="el-GR" sz="2000" dirty="0" err="1"/>
              <a:t>lateral</a:t>
            </a:r>
            <a:r>
              <a:rPr lang="el-GR" sz="2000" dirty="0"/>
              <a:t> </a:t>
            </a:r>
            <a:r>
              <a:rPr lang="el-GR" sz="2000" dirty="0" err="1"/>
              <a:t>dimension</a:t>
            </a:r>
            <a:r>
              <a:rPr lang="el-GR" sz="2000" dirty="0"/>
              <a:t>) που ουσιαστικά συμβαίνει κάθετα στην πορεία κίνησης της </a:t>
            </a:r>
            <a:r>
              <a:rPr lang="el-GR" sz="2000" dirty="0" err="1"/>
              <a:t>χαρτοποιητικής</a:t>
            </a:r>
            <a:r>
              <a:rPr lang="el-GR" sz="2000" dirty="0"/>
              <a:t> μηχανής (CD, </a:t>
            </a:r>
            <a:r>
              <a:rPr lang="el-GR" sz="2000" dirty="0" err="1"/>
              <a:t>cross</a:t>
            </a:r>
            <a:r>
              <a:rPr lang="el-GR" sz="2000" dirty="0"/>
              <a:t> </a:t>
            </a:r>
            <a:r>
              <a:rPr lang="el-GR" sz="2000" dirty="0" err="1"/>
              <a:t>direction</a:t>
            </a:r>
            <a:r>
              <a:rPr lang="el-GR" sz="2000" dirty="0"/>
              <a:t>), η αύξηση κατά μήκος (</a:t>
            </a:r>
            <a:r>
              <a:rPr lang="el-GR" sz="2000" dirty="0" err="1"/>
              <a:t>longitudinal</a:t>
            </a:r>
            <a:r>
              <a:rPr lang="el-GR" sz="2000" dirty="0"/>
              <a:t> </a:t>
            </a:r>
            <a:r>
              <a:rPr lang="el-GR" sz="2000" dirty="0" err="1"/>
              <a:t>dimension</a:t>
            </a:r>
            <a:r>
              <a:rPr lang="el-GR" sz="2000" dirty="0"/>
              <a:t>) των ινών που αντιστοιχεί στην φορά κίνησης της μηχανής (MD, </a:t>
            </a:r>
            <a:r>
              <a:rPr lang="el-GR" sz="2000" dirty="0" err="1"/>
              <a:t>machine</a:t>
            </a:r>
            <a:r>
              <a:rPr lang="el-GR" sz="2000" dirty="0"/>
              <a:t> </a:t>
            </a:r>
            <a:r>
              <a:rPr lang="el-GR" sz="2000" dirty="0" err="1"/>
              <a:t>direction</a:t>
            </a:r>
            <a:r>
              <a:rPr lang="el-GR" sz="2000" dirty="0"/>
              <a:t>) είναι πρακτικά αμελητέα (αντιστοιχεί περίπου στο 5% της αύξησης της διαμέτρου των ινών).</a:t>
            </a:r>
          </a:p>
          <a:p>
            <a:r>
              <a:rPr lang="el-GR" sz="2000" dirty="0"/>
              <a:t>Άρα, η </a:t>
            </a:r>
            <a:r>
              <a:rPr lang="el-GR" sz="2000" dirty="0" err="1"/>
              <a:t>διαστασιακή</a:t>
            </a:r>
            <a:r>
              <a:rPr lang="el-GR" sz="2000" dirty="0"/>
              <a:t> σταθερότητα είναι περισσότερο κρίσιμη στην διεύθυνση CD παρά στην MD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898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5483"/>
            <a:ext cx="7731522" cy="19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Μάλιστα, μπορεί η γνώση αυτή να χρησιμοποιηθεί προκειμένου </a:t>
            </a:r>
            <a:r>
              <a:rPr lang="el-GR" sz="2200" b="1" dirty="0">
                <a:solidFill>
                  <a:srgbClr val="820000"/>
                </a:solidFill>
              </a:rPr>
              <a:t>να καθοριστούν οι δύο διευθύνσεις του χαρτιού.</a:t>
            </a:r>
          </a:p>
          <a:p>
            <a:r>
              <a:rPr lang="el-GR" sz="2200" dirty="0"/>
              <a:t>Αυτό πραγματοποιείται με την ύγρανση ενός δείγματος χαρτιού.</a:t>
            </a:r>
          </a:p>
          <a:p>
            <a:r>
              <a:rPr lang="el-GR" sz="2200" dirty="0" err="1"/>
              <a:t>Oι</a:t>
            </a:r>
            <a:r>
              <a:rPr lang="el-GR" sz="2200" dirty="0"/>
              <a:t> ίνες διογκώνονται καθώς </a:t>
            </a:r>
            <a:r>
              <a:rPr lang="el-GR" sz="2200" dirty="0" err="1"/>
              <a:t>προσροφάται</a:t>
            </a:r>
            <a:r>
              <a:rPr lang="el-GR" sz="2200" dirty="0"/>
              <a:t> γρήγορα νερό (περισσότερο όπως προαναφέρθηκε κατά την διεύθυνση CD).</a:t>
            </a:r>
          </a:p>
          <a:p>
            <a:r>
              <a:rPr lang="el-GR" sz="2200" dirty="0"/>
              <a:t>Αυτό έχει ως αποτέλεσμα το χαρτί να τείνει να σχηματίσει έναν κύλινδρο ο άξονας του οποίου αντιστοιχεί στην διεύθυνση MD, όπως φαίνεται και στο </a:t>
            </a:r>
            <a:r>
              <a:rPr lang="el-GR" sz="2200" dirty="0" smtClean="0"/>
              <a:t>ακόλουθο </a:t>
            </a:r>
            <a:r>
              <a:rPr lang="el-GR" sz="2200" dirty="0"/>
              <a:t>σχήμα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5" name="Rectangle 4"/>
          <p:cNvSpPr/>
          <p:nvPr/>
        </p:nvSpPr>
        <p:spPr>
          <a:xfrm>
            <a:off x="4427984" y="6568689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3"/>
              </a:rPr>
              <a:t>arzpuck.ru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6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616" y="4653136"/>
            <a:ext cx="5758832" cy="15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Curl in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1860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Curl in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ίδια τάση υπάρχει και κατά την </a:t>
            </a:r>
            <a:r>
              <a:rPr lang="el-GR" dirty="0" err="1"/>
              <a:t>εκρόφηση</a:t>
            </a:r>
            <a:r>
              <a:rPr lang="el-GR" dirty="0"/>
              <a:t> υγρασίας όταν το χαρτί βρίσκεται σε ξηρές κλιματικές συνθήκες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283968" y="6291690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arzpuck.ru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0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Γενικά, κατά την παρασκευή χαρτιού δύο σημεία βρίθουν ιδιαίτερης προσοχής.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Nα</a:t>
            </a:r>
            <a:r>
              <a:rPr lang="el-GR" dirty="0" smtClean="0"/>
              <a:t> </a:t>
            </a:r>
            <a:r>
              <a:rPr lang="el-GR" dirty="0"/>
              <a:t>υπάρχουν </a:t>
            </a:r>
            <a:r>
              <a:rPr lang="el-GR" b="1" dirty="0">
                <a:solidFill>
                  <a:schemeClr val="tx2"/>
                </a:solidFill>
              </a:rPr>
              <a:t>καθορισμένες συνθήκες υγρασίας </a:t>
            </a:r>
            <a:r>
              <a:rPr lang="el-GR" dirty="0"/>
              <a:t>που </a:t>
            </a:r>
            <a:r>
              <a:rPr lang="el-GR" b="1" dirty="0">
                <a:solidFill>
                  <a:schemeClr val="tx2"/>
                </a:solidFill>
              </a:rPr>
              <a:t>θα ομοιάζουν </a:t>
            </a:r>
            <a:r>
              <a:rPr lang="el-GR" dirty="0"/>
              <a:t>με αυτές που θα εφαρμόζονται κατά την </a:t>
            </a:r>
            <a:r>
              <a:rPr lang="el-GR" b="1" dirty="0">
                <a:solidFill>
                  <a:schemeClr val="tx2"/>
                </a:solidFill>
              </a:rPr>
              <a:t>χρήση</a:t>
            </a:r>
            <a:r>
              <a:rPr lang="el-GR" dirty="0"/>
              <a:t> του.</a:t>
            </a:r>
          </a:p>
          <a:p>
            <a:pPr marL="444500" indent="0">
              <a:spcBef>
                <a:spcPts val="200"/>
              </a:spcBef>
              <a:buNone/>
              <a:tabLst>
                <a:tab pos="444500" algn="l"/>
              </a:tabLst>
            </a:pPr>
            <a:r>
              <a:rPr lang="el-GR" dirty="0" smtClean="0"/>
              <a:t>Το </a:t>
            </a:r>
            <a:r>
              <a:rPr lang="el-GR" b="1" dirty="0">
                <a:solidFill>
                  <a:schemeClr val="tx2"/>
                </a:solidFill>
              </a:rPr>
              <a:t>ποσοστό σχετικής υγρασίας </a:t>
            </a:r>
            <a:r>
              <a:rPr lang="el-GR" dirty="0"/>
              <a:t>που συστήνεται κατά την </a:t>
            </a:r>
            <a:r>
              <a:rPr lang="el-GR" b="1" dirty="0">
                <a:solidFill>
                  <a:schemeClr val="tx2"/>
                </a:solidFill>
              </a:rPr>
              <a:t>εκτύπωσή</a:t>
            </a:r>
            <a:r>
              <a:rPr lang="el-GR" dirty="0"/>
              <a:t> του, αλλά και τη γραμμή </a:t>
            </a:r>
            <a:r>
              <a:rPr lang="el-GR" b="1" dirty="0">
                <a:solidFill>
                  <a:schemeClr val="tx2"/>
                </a:solidFill>
              </a:rPr>
              <a:t>συσκευασίας</a:t>
            </a:r>
            <a:r>
              <a:rPr lang="el-GR" dirty="0"/>
              <a:t> του χαρτιού και χαρτονιού να είναι </a:t>
            </a:r>
            <a:r>
              <a:rPr lang="el-GR" b="1" dirty="0">
                <a:solidFill>
                  <a:schemeClr val="tx2"/>
                </a:solidFill>
              </a:rPr>
              <a:t>45-60 %</a:t>
            </a:r>
            <a:r>
              <a:rPr lang="el-GR" dirty="0"/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Να </a:t>
            </a:r>
            <a:r>
              <a:rPr lang="el-GR" b="1" dirty="0">
                <a:solidFill>
                  <a:srgbClr val="820000"/>
                </a:solidFill>
              </a:rPr>
              <a:t>χρησιμοποιηθούν οι διαθέσιμες τεχνικές </a:t>
            </a:r>
            <a:r>
              <a:rPr lang="el-GR" dirty="0"/>
              <a:t>που έχουν οι χαρτοποιοί ώστε να </a:t>
            </a:r>
            <a:r>
              <a:rPr lang="el-GR" b="1" dirty="0">
                <a:solidFill>
                  <a:srgbClr val="820000"/>
                </a:solidFill>
              </a:rPr>
              <a:t>διατηρήσουν αυτές τις συνθήκες υγρασίας</a:t>
            </a:r>
            <a:r>
              <a:rPr lang="el-GR" dirty="0"/>
              <a:t> κατά την διάρκεια παραγωγής.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1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Αν και η </a:t>
            </a:r>
            <a:r>
              <a:rPr lang="el-GR" b="1" dirty="0">
                <a:solidFill>
                  <a:schemeClr val="tx2"/>
                </a:solidFill>
              </a:rPr>
              <a:t>διόγκωση των ινών </a:t>
            </a:r>
            <a:r>
              <a:rPr lang="el-GR" dirty="0"/>
              <a:t>είναι η αιτία της </a:t>
            </a:r>
            <a:r>
              <a:rPr lang="el-GR" b="1" dirty="0">
                <a:solidFill>
                  <a:schemeClr val="tx2"/>
                </a:solidFill>
              </a:rPr>
              <a:t>διαστολής</a:t>
            </a:r>
            <a:r>
              <a:rPr lang="el-GR" dirty="0"/>
              <a:t> και της </a:t>
            </a:r>
            <a:r>
              <a:rPr lang="el-GR" b="1" dirty="0">
                <a:solidFill>
                  <a:schemeClr val="tx2"/>
                </a:solidFill>
              </a:rPr>
              <a:t>συστολής</a:t>
            </a:r>
            <a:r>
              <a:rPr lang="el-GR" b="1" dirty="0"/>
              <a:t> </a:t>
            </a:r>
            <a:r>
              <a:rPr lang="el-GR" dirty="0"/>
              <a:t>του χαρτιού </a:t>
            </a:r>
            <a:r>
              <a:rPr lang="el-GR" b="1" dirty="0">
                <a:solidFill>
                  <a:srgbClr val="820000"/>
                </a:solidFill>
              </a:rPr>
              <a:t>δεν υπάρχει κάποια άμεση συσχέτιση</a:t>
            </a:r>
            <a:r>
              <a:rPr lang="el-GR" dirty="0"/>
              <a:t> μεταξύ των δύο φαινομένων.</a:t>
            </a:r>
          </a:p>
          <a:p>
            <a:r>
              <a:rPr lang="el-GR" dirty="0"/>
              <a:t>Έστω ότι διαθέτουμε δείγματα χαρτιού από την ίδια ίνα και έστω ότι έχουν τα ίδια χαρακτηριστικά διόγκωσης ινών.</a:t>
            </a:r>
          </a:p>
          <a:p>
            <a:r>
              <a:rPr lang="el-GR" dirty="0"/>
              <a:t>Αυτά μπορεί να εμφανίζουν </a:t>
            </a:r>
            <a:r>
              <a:rPr lang="el-GR" b="1" dirty="0">
                <a:solidFill>
                  <a:schemeClr val="tx2"/>
                </a:solidFill>
              </a:rPr>
              <a:t>είτε αμελητέες, είτε μέγιστες </a:t>
            </a:r>
            <a:r>
              <a:rPr lang="el-GR" b="1" dirty="0" err="1">
                <a:solidFill>
                  <a:schemeClr val="tx2"/>
                </a:solidFill>
              </a:rPr>
              <a:t>διαστασιακές</a:t>
            </a:r>
            <a:r>
              <a:rPr lang="el-GR" dirty="0"/>
              <a:t> μεταβολές, ανάλογα με τις συνθήκες αποθήκευσης και τις συνθήκες σχηματισμού και ξήρανσης του φύλλου.</a:t>
            </a:r>
          </a:p>
          <a:p>
            <a:r>
              <a:rPr lang="el-GR" dirty="0"/>
              <a:t>Γι αυτό το χαρτί θα πρέπει να διατηρείται σε περιβάλλον </a:t>
            </a:r>
            <a:r>
              <a:rPr lang="el-GR" b="1" dirty="0">
                <a:solidFill>
                  <a:schemeClr val="tx2"/>
                </a:solidFill>
              </a:rPr>
              <a:t>σταθερής υγρασίας </a:t>
            </a:r>
            <a:r>
              <a:rPr lang="el-GR" dirty="0"/>
              <a:t>ώστε να μην λαμβάνουν χώρα μεταβολές στις διαστάσεις του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Σχετική Υγρασία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relative humidity)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r>
              <a:rPr lang="el-GR" dirty="0" smtClean="0"/>
              <a:t>Ενώ</a:t>
            </a:r>
            <a:r>
              <a:rPr lang="el-GR" dirty="0"/>
              <a:t>, </a:t>
            </a:r>
            <a:r>
              <a:rPr lang="el-GR" b="1" dirty="0">
                <a:solidFill>
                  <a:schemeClr val="tx2"/>
                </a:solidFill>
              </a:rPr>
              <a:t>ως Σχετική Υγρασία </a:t>
            </a:r>
            <a:r>
              <a:rPr lang="el-GR" dirty="0"/>
              <a:t>(</a:t>
            </a:r>
            <a:r>
              <a:rPr lang="el-GR" dirty="0" err="1"/>
              <a:t>relative</a:t>
            </a:r>
            <a:r>
              <a:rPr lang="el-GR" dirty="0"/>
              <a:t> </a:t>
            </a:r>
            <a:r>
              <a:rPr lang="el-GR" dirty="0" err="1"/>
              <a:t>humidity</a:t>
            </a:r>
            <a:r>
              <a:rPr lang="el-GR" dirty="0"/>
              <a:t>) </a:t>
            </a:r>
            <a:r>
              <a:rPr lang="el-GR" dirty="0" smtClean="0"/>
              <a:t>ορίζεται</a:t>
            </a: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l-GR" dirty="0"/>
              <a:t>λόγος, εκφρασμένος ως ποσοστό, της </a:t>
            </a:r>
            <a:r>
              <a:rPr lang="el-GR" b="1" dirty="0">
                <a:solidFill>
                  <a:schemeClr val="tx2"/>
                </a:solidFill>
              </a:rPr>
              <a:t>τρέχουσας περιεκτικότητας του αέρα σε υγρασία</a:t>
            </a:r>
            <a:r>
              <a:rPr lang="el-GR" dirty="0"/>
              <a:t> προς </a:t>
            </a:r>
            <a:r>
              <a:rPr lang="el-GR" b="1" dirty="0">
                <a:solidFill>
                  <a:schemeClr val="tx2"/>
                </a:solidFill>
              </a:rPr>
              <a:t>την θεωρητική περιεκτικότητα του αέρα σε υγρασία</a:t>
            </a:r>
            <a:r>
              <a:rPr lang="el-GR" dirty="0"/>
              <a:t> όταν ο αέρας είναι κορεσμένος σε υδρατμούς στην επικρατούσα θερμοκρασία.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94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/>
              <a:t>ακόλουθες παράμετροι θεωρούνται ότι είναι οι πιο σημαντικοί για την </a:t>
            </a:r>
            <a:r>
              <a:rPr lang="el-GR" dirty="0" err="1"/>
              <a:t>διαστασιακή</a:t>
            </a:r>
            <a:r>
              <a:rPr lang="el-GR" dirty="0"/>
              <a:t> σταθερότητα του χαρτιού. 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Το </a:t>
            </a:r>
            <a:r>
              <a:rPr lang="el-GR" b="1" dirty="0" err="1">
                <a:solidFill>
                  <a:schemeClr val="tx2"/>
                </a:solidFill>
              </a:rPr>
              <a:t>ριτίδιασμα</a:t>
            </a:r>
            <a:r>
              <a:rPr lang="el-GR" dirty="0"/>
              <a:t> (</a:t>
            </a:r>
            <a:r>
              <a:rPr lang="el-GR" dirty="0" err="1"/>
              <a:t>shrinkage</a:t>
            </a:r>
            <a:r>
              <a:rPr lang="el-GR" dirty="0"/>
              <a:t>) κατά τη διάρκεια της </a:t>
            </a:r>
            <a:r>
              <a:rPr lang="el-GR" dirty="0" smtClean="0"/>
              <a:t>ξήρανσης.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Ο βαθμός διασύνδεσης των </a:t>
            </a:r>
            <a:r>
              <a:rPr lang="el-GR" dirty="0" smtClean="0"/>
              <a:t>ινών.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Η </a:t>
            </a:r>
            <a:r>
              <a:rPr lang="el-GR" b="1" dirty="0" err="1">
                <a:solidFill>
                  <a:schemeClr val="tx2"/>
                </a:solidFill>
              </a:rPr>
              <a:t>ενδοδιασύνδεση</a:t>
            </a:r>
            <a:r>
              <a:rPr lang="el-GR" dirty="0"/>
              <a:t> των ινών </a:t>
            </a:r>
            <a:r>
              <a:rPr lang="el-GR" dirty="0" smtClean="0"/>
              <a:t>κυτταρίνης.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Οι μη διογκούμενες </a:t>
            </a:r>
            <a:r>
              <a:rPr lang="el-GR" dirty="0" smtClean="0"/>
              <a:t>ίνες.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7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Χρήσιμοι σύνδεσμοι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Super Paper! Magnetic, Waterproof, Glowing, or Anti-Bacterial!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fr-FR" sz="2200" dirty="0" err="1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Polymerization</a:t>
            </a: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technique </a:t>
            </a:r>
            <a:r>
              <a:rPr lang="fr-FR" sz="2200" dirty="0" err="1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yields</a:t>
            </a: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</a:t>
            </a:r>
            <a:r>
              <a:rPr lang="fr-FR" sz="2200" dirty="0" err="1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superhydrophobic</a:t>
            </a: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 cellulose surfaces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Luminescent cellulose sheet fabricated by facile self-assembly of cadmium selenide nanoparticles on cellulose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nanofibres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Oriol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Cusola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 has worked in the patent developed by the group CELBIOTECH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All about paper making process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Science for </a:t>
            </a:r>
            <a:r>
              <a:rPr lang="en-US" sz="2200" dirty="0" err="1" smtClean="0">
                <a:solidFill>
                  <a:schemeClr val="accent6">
                    <a:lumMod val="75000"/>
                  </a:schemeClr>
                </a:solidFill>
                <a:hlinkClick r:id="rId7"/>
              </a:rPr>
              <a:t>Handpapermakers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68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/>
              <a:t>Επίδραση της θερμοκρασίας του χώρου</a:t>
            </a:r>
            <a:br>
              <a:rPr lang="el-GR" dirty="0"/>
            </a:br>
            <a:r>
              <a:rPr lang="el-GR" dirty="0"/>
              <a:t>στις ιδιότητες του χαρτιού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/>
              <a:t>Το χαρτί επηρεάζεται σημαντικά από την θερμοκρασία του χώρου στον οποίο βρίσκεται.</a:t>
            </a:r>
          </a:p>
          <a:p>
            <a:r>
              <a:rPr lang="el-GR" dirty="0"/>
              <a:t>Οι </a:t>
            </a:r>
            <a:r>
              <a:rPr lang="el-GR" b="1" dirty="0">
                <a:solidFill>
                  <a:schemeClr val="tx2"/>
                </a:solidFill>
              </a:rPr>
              <a:t>υψηλές θερμοκρασίες </a:t>
            </a:r>
            <a:r>
              <a:rPr lang="el-GR" dirty="0"/>
              <a:t>πρέπει </a:t>
            </a:r>
            <a:r>
              <a:rPr lang="el-GR" b="1" dirty="0">
                <a:solidFill>
                  <a:schemeClr val="tx2"/>
                </a:solidFill>
              </a:rPr>
              <a:t>να αποφεύγονται </a:t>
            </a:r>
            <a:r>
              <a:rPr lang="el-GR" dirty="0"/>
              <a:t>γιατί προκαλείται </a:t>
            </a:r>
            <a:r>
              <a:rPr lang="el-GR" b="1" dirty="0">
                <a:solidFill>
                  <a:schemeClr val="tx2"/>
                </a:solidFill>
              </a:rPr>
              <a:t>θερμική αποικοδόμηση </a:t>
            </a:r>
            <a:r>
              <a:rPr lang="el-GR" dirty="0"/>
              <a:t>της κυτταρίνης και </a:t>
            </a:r>
            <a:r>
              <a:rPr lang="el-GR" b="1" dirty="0">
                <a:solidFill>
                  <a:schemeClr val="tx2"/>
                </a:solidFill>
              </a:rPr>
              <a:t>μείωση της αντοχής </a:t>
            </a:r>
            <a:r>
              <a:rPr lang="el-GR" dirty="0"/>
              <a:t>της. </a:t>
            </a:r>
          </a:p>
          <a:p>
            <a:r>
              <a:rPr lang="el-GR" b="1" dirty="0" err="1"/>
              <a:t>Συνεργιστικά</a:t>
            </a:r>
            <a:r>
              <a:rPr lang="el-GR" dirty="0"/>
              <a:t> στην αποικοδόμησή του </a:t>
            </a:r>
            <a:r>
              <a:rPr lang="el-GR" b="1" dirty="0"/>
              <a:t>δρα το </a:t>
            </a:r>
            <a:r>
              <a:rPr lang="el-GR" b="1" dirty="0" err="1"/>
              <a:t>pH</a:t>
            </a:r>
            <a:r>
              <a:rPr lang="el-GR" b="1" dirty="0"/>
              <a:t> </a:t>
            </a:r>
            <a:r>
              <a:rPr lang="el-GR" dirty="0"/>
              <a:t>(ο σημαντικότερος παράγοντας θερμικής γήρανσης.</a:t>
            </a:r>
          </a:p>
          <a:p>
            <a:r>
              <a:rPr lang="el-GR" b="1" dirty="0" err="1">
                <a:solidFill>
                  <a:srgbClr val="820000"/>
                </a:solidFill>
              </a:rPr>
              <a:t>Xαμηλές</a:t>
            </a:r>
            <a:r>
              <a:rPr lang="el-GR" b="1" dirty="0">
                <a:solidFill>
                  <a:srgbClr val="820000"/>
                </a:solidFill>
              </a:rPr>
              <a:t> τιμές </a:t>
            </a:r>
            <a:r>
              <a:rPr lang="el-GR" b="1" dirty="0" err="1">
                <a:solidFill>
                  <a:srgbClr val="820000"/>
                </a:solidFill>
              </a:rPr>
              <a:t>pH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dirty="0" err="1"/>
              <a:t>οδηγoύν</a:t>
            </a:r>
            <a:r>
              <a:rPr lang="el-GR" dirty="0"/>
              <a:t> σε </a:t>
            </a:r>
            <a:r>
              <a:rPr lang="el-GR" b="1" dirty="0">
                <a:solidFill>
                  <a:srgbClr val="820000"/>
                </a:solidFill>
              </a:rPr>
              <a:t>επιτάχυνση</a:t>
            </a:r>
            <a:r>
              <a:rPr lang="el-GR" dirty="0"/>
              <a:t> της θερμικής γήρανσης) και η </a:t>
            </a:r>
            <a:r>
              <a:rPr lang="el-GR" b="1" dirty="0">
                <a:solidFill>
                  <a:srgbClr val="820000"/>
                </a:solidFill>
              </a:rPr>
              <a:t>παρουσία οξυγόνου </a:t>
            </a:r>
            <a:r>
              <a:rPr lang="el-GR" dirty="0"/>
              <a:t>(οδηγεί σε μεγαλύτερη αποικοδόμηση της κυτταρίνης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7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θερμική γήρανση του χαρτιού </a:t>
            </a:r>
            <a:r>
              <a:rPr lang="el-GR" dirty="0" smtClean="0"/>
              <a:t>προκαλεί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/>
          <a:lstStyle/>
          <a:p>
            <a:r>
              <a:rPr lang="el-GR" b="1" dirty="0" err="1" smtClean="0"/>
              <a:t>Ενδοδιασύνδεση</a:t>
            </a:r>
            <a:r>
              <a:rPr lang="el-GR" b="1" dirty="0" smtClean="0"/>
              <a:t> </a:t>
            </a:r>
            <a:r>
              <a:rPr lang="el-GR" b="1" dirty="0"/>
              <a:t>των </a:t>
            </a:r>
            <a:r>
              <a:rPr lang="el-GR" b="1" dirty="0" err="1"/>
              <a:t>μακρομορίων</a:t>
            </a:r>
            <a:r>
              <a:rPr lang="el-GR" b="1" dirty="0"/>
              <a:t> </a:t>
            </a:r>
            <a:r>
              <a:rPr lang="el-GR" dirty="0"/>
              <a:t>της κυτταρίνης (</a:t>
            </a:r>
            <a:r>
              <a:rPr lang="el-GR" dirty="0" err="1"/>
              <a:t>crosslinking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err="1" smtClean="0">
                <a:solidFill>
                  <a:srgbClr val="820000"/>
                </a:solidFill>
              </a:rPr>
              <a:t>Απόπολυμερισμό</a:t>
            </a:r>
            <a:r>
              <a:rPr lang="el-GR" b="1" dirty="0" smtClean="0">
                <a:solidFill>
                  <a:srgbClr val="820000"/>
                </a:solidFill>
              </a:rPr>
              <a:t> </a:t>
            </a:r>
            <a:r>
              <a:rPr lang="el-GR" dirty="0"/>
              <a:t>κυρίως στα όξινα </a:t>
            </a:r>
            <a:r>
              <a:rPr lang="el-GR" dirty="0" smtClean="0"/>
              <a:t>χαρτιά.</a:t>
            </a:r>
            <a:endParaRPr lang="el-GR" dirty="0"/>
          </a:p>
          <a:p>
            <a:r>
              <a:rPr lang="el-GR" b="1" dirty="0" smtClean="0">
                <a:solidFill>
                  <a:schemeClr val="tx2"/>
                </a:solidFill>
              </a:rPr>
              <a:t>Οξειδωτική </a:t>
            </a:r>
            <a:r>
              <a:rPr lang="el-GR" b="1" dirty="0">
                <a:solidFill>
                  <a:schemeClr val="tx2"/>
                </a:solidFill>
              </a:rPr>
              <a:t>διάσπαση </a:t>
            </a:r>
            <a:r>
              <a:rPr lang="el-GR" dirty="0"/>
              <a:t>της κυτταρίνης (σε υψηλές θερμοκρασίες) και </a:t>
            </a:r>
            <a:r>
              <a:rPr lang="el-GR" dirty="0" smtClean="0"/>
              <a:t>άρα: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μείωση του βαθμού </a:t>
            </a:r>
            <a:r>
              <a:rPr lang="el-GR" dirty="0" smtClean="0"/>
              <a:t>πολυμερισμού,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ελάττωση των μηχανικών </a:t>
            </a:r>
            <a:r>
              <a:rPr lang="el-GR" dirty="0" smtClean="0"/>
              <a:t>αντοχών,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ελάττωση του </a:t>
            </a:r>
            <a:r>
              <a:rPr lang="el-GR" dirty="0" err="1"/>
              <a:t>pH</a:t>
            </a:r>
            <a:r>
              <a:rPr lang="el-GR" dirty="0"/>
              <a:t> και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υποβάθμιση των οπτικών </a:t>
            </a:r>
            <a:r>
              <a:rPr lang="el-GR" dirty="0" smtClean="0"/>
              <a:t>ιδιοτήτων.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8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Παρατεταμένη θέρμανση του χαρτιού στους </a:t>
            </a:r>
            <a:r>
              <a:rPr lang="el-GR" b="1" dirty="0">
                <a:solidFill>
                  <a:srgbClr val="820000"/>
                </a:solidFill>
              </a:rPr>
              <a:t>120°C </a:t>
            </a:r>
            <a:r>
              <a:rPr lang="el-GR" dirty="0"/>
              <a:t>προκαλεί </a:t>
            </a:r>
            <a:r>
              <a:rPr lang="el-GR" b="1" dirty="0">
                <a:solidFill>
                  <a:srgbClr val="820000"/>
                </a:solidFill>
              </a:rPr>
              <a:t>κιτρίνισμα. </a:t>
            </a:r>
          </a:p>
          <a:p>
            <a:r>
              <a:rPr lang="el-GR" dirty="0"/>
              <a:t>Θέρμανση σε θερμοκρασία μεγαλύτερη των 120°C οδηγεί σε </a:t>
            </a:r>
            <a:r>
              <a:rPr lang="el-GR" b="1" dirty="0">
                <a:solidFill>
                  <a:schemeClr val="tx2"/>
                </a:solidFill>
              </a:rPr>
              <a:t>διάσπαση </a:t>
            </a:r>
            <a:r>
              <a:rPr lang="el-GR" dirty="0"/>
              <a:t>λόγω οξειδώσεων και τελικά καύση ή πυρόλυση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37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Εγκλιματισμός του χαρτιού </a:t>
            </a:r>
            <a:br>
              <a:rPr lang="el-GR" dirty="0"/>
            </a:br>
            <a:r>
              <a:rPr lang="el-GR" sz="3300" b="0" dirty="0"/>
              <a:t>(</a:t>
            </a:r>
            <a:r>
              <a:rPr lang="el-GR" sz="3300" b="0" dirty="0" err="1"/>
              <a:t>Conditioning</a:t>
            </a:r>
            <a:r>
              <a:rPr lang="el-GR" sz="3300" b="0" dirty="0"/>
              <a:t> </a:t>
            </a:r>
            <a:r>
              <a:rPr lang="el-GR" sz="3300" b="0" dirty="0" err="1"/>
              <a:t>of</a:t>
            </a:r>
            <a:r>
              <a:rPr lang="el-GR" sz="3300" b="0" dirty="0"/>
              <a:t> </a:t>
            </a:r>
            <a:r>
              <a:rPr lang="el-GR" sz="3300" b="0" dirty="0" err="1"/>
              <a:t>paper</a:t>
            </a:r>
            <a:r>
              <a:rPr lang="el-GR" sz="3300" b="0" dirty="0" smtClean="0"/>
              <a:t>)</a:t>
            </a:r>
            <a:endParaRPr lang="el-GR" sz="33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r>
              <a:rPr lang="el-GR" dirty="0"/>
              <a:t>Οι αξιοσημείωτες επιδράσεις της περιεχόμενης υγρασίας και της θερμοκρασίας στις ιδιότητες του χαρτιού προϋποθέτουν ότι ο έλεγχος των περισσότερων χαρτιών θα πρέπει να διεξάγεται υπό καθορισμένες και ελεγχόμενες συνθήκες υγρασίας και θερμοκρασίας.</a:t>
            </a:r>
          </a:p>
          <a:p>
            <a:r>
              <a:rPr lang="el-GR" dirty="0"/>
              <a:t>Το </a:t>
            </a:r>
            <a:r>
              <a:rPr lang="el-GR" dirty="0" err="1"/>
              <a:t>Tappi</a:t>
            </a:r>
            <a:r>
              <a:rPr lang="el-GR" dirty="0"/>
              <a:t> Standard T402 καθορίζει ως απαιτούμενη σχετική υγρασία 50% ± 2% και θερμοκρασία </a:t>
            </a:r>
            <a:r>
              <a:rPr lang="el-GR" dirty="0" smtClean="0"/>
              <a:t>23</a:t>
            </a:r>
            <a:r>
              <a:rPr lang="el-GR" baseline="30000" dirty="0" smtClean="0"/>
              <a:t>ο</a:t>
            </a:r>
            <a:r>
              <a:rPr lang="el-GR" dirty="0" smtClean="0"/>
              <a:t>C </a:t>
            </a:r>
            <a:r>
              <a:rPr lang="el-GR" dirty="0"/>
              <a:t>± </a:t>
            </a:r>
            <a:r>
              <a:rPr lang="el-GR" dirty="0" smtClean="0"/>
              <a:t>2</a:t>
            </a:r>
            <a:r>
              <a:rPr lang="el-GR" baseline="30000" dirty="0" smtClean="0"/>
              <a:t>o</a:t>
            </a:r>
            <a:r>
              <a:rPr lang="el-GR" dirty="0" smtClean="0"/>
              <a:t>C.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66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μέθοδος επίσης καθορίζει την </a:t>
            </a:r>
            <a:r>
              <a:rPr lang="el-GR" b="1" dirty="0">
                <a:solidFill>
                  <a:schemeClr val="tx2"/>
                </a:solidFill>
              </a:rPr>
              <a:t>ανακύκλωση του αέρα </a:t>
            </a:r>
            <a:r>
              <a:rPr lang="el-GR" dirty="0"/>
              <a:t>αυτού με ελεύθερη πρόσβαση σε όλες τις επιφάνειες του δείγματος και περιγράφει τον προσδιορισμό της ισορροπίας με διαδοχικές ζυγίσεις.</a:t>
            </a:r>
          </a:p>
          <a:p>
            <a:r>
              <a:rPr lang="el-GR" dirty="0"/>
              <a:t>Σε αυτό το σημείο να αναφέρουμε και πάλι ότι δεν μας ενδιαφέρει η γνώση της απόλυτης υγρασίας, αλλά η </a:t>
            </a:r>
            <a:r>
              <a:rPr lang="el-GR" b="1" dirty="0">
                <a:solidFill>
                  <a:srgbClr val="820000"/>
                </a:solidFill>
              </a:rPr>
              <a:t>σχετική υγρασία</a:t>
            </a:r>
            <a:r>
              <a:rPr lang="el-GR" dirty="0"/>
              <a:t>, που είναι εκείνη </a:t>
            </a:r>
            <a:r>
              <a:rPr lang="el-GR" b="1" dirty="0">
                <a:solidFill>
                  <a:srgbClr val="820000"/>
                </a:solidFill>
              </a:rPr>
              <a:t>η υγρασία στην οποία το χαρτί βρίσκεται σε ισορροπία</a:t>
            </a:r>
            <a:r>
              <a:rPr lang="el-GR" dirty="0"/>
              <a:t>, δηλαδή </a:t>
            </a:r>
            <a:r>
              <a:rPr lang="el-GR" b="1" dirty="0">
                <a:solidFill>
                  <a:srgbClr val="820000"/>
                </a:solidFill>
              </a:rPr>
              <a:t>το χαρτί δεν αποβάλλει αλλά ούτε προσλαμβάνει υδρατμούς. </a:t>
            </a:r>
          </a:p>
        </p:txBody>
      </p:sp>
    </p:spTree>
    <p:extLst>
      <p:ext uri="{BB962C8B-B14F-4D97-AF65-F5344CB8AC3E}">
        <p14:creationId xmlns:p14="http://schemas.microsoft.com/office/powerpoint/2010/main" val="5594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σύνηθες να προσεγγίζεται η ισορροπία από την πιο ξηρή κατάσταση για να αποφεύγεται το φαινόμενο της υστέρησης. </a:t>
            </a:r>
          </a:p>
          <a:p>
            <a:r>
              <a:rPr lang="el-GR" dirty="0"/>
              <a:t>Γενικά, η ισορροπία μπορεί να επιτυγχάνεται σε </a:t>
            </a:r>
            <a:r>
              <a:rPr lang="el-GR" b="1" dirty="0"/>
              <a:t>15-30 </a:t>
            </a:r>
            <a:r>
              <a:rPr lang="el-GR" b="1" dirty="0" err="1"/>
              <a:t>min</a:t>
            </a:r>
            <a:r>
              <a:rPr lang="el-GR" b="1" dirty="0"/>
              <a:t> </a:t>
            </a:r>
            <a:r>
              <a:rPr lang="el-GR" dirty="0"/>
              <a:t>στην περίπτωση των </a:t>
            </a:r>
            <a:r>
              <a:rPr lang="el-GR" b="1" dirty="0"/>
              <a:t>ελαφριών απορροφητικών χαρτιών </a:t>
            </a:r>
            <a:r>
              <a:rPr lang="el-GR" dirty="0"/>
              <a:t>(</a:t>
            </a:r>
            <a:r>
              <a:rPr lang="el-GR" dirty="0" err="1"/>
              <a:t>light</a:t>
            </a:r>
            <a:r>
              <a:rPr lang="el-GR" dirty="0"/>
              <a:t>-</a:t>
            </a:r>
            <a:r>
              <a:rPr lang="el-GR" dirty="0" err="1"/>
              <a:t>weight</a:t>
            </a:r>
            <a:r>
              <a:rPr lang="el-GR" dirty="0"/>
              <a:t> </a:t>
            </a:r>
            <a:r>
              <a:rPr lang="el-GR" dirty="0" err="1"/>
              <a:t>absorbent</a:t>
            </a:r>
            <a:r>
              <a:rPr lang="el-GR" dirty="0"/>
              <a:t> </a:t>
            </a:r>
            <a:r>
              <a:rPr lang="el-GR" dirty="0" err="1"/>
              <a:t>papers</a:t>
            </a:r>
            <a:r>
              <a:rPr lang="el-GR" dirty="0"/>
              <a:t>).</a:t>
            </a:r>
          </a:p>
          <a:p>
            <a:r>
              <a:rPr lang="el-GR" b="1" dirty="0">
                <a:solidFill>
                  <a:schemeClr val="tx2"/>
                </a:solidFill>
              </a:rPr>
              <a:t>Πολύ περισσότερος χρόνος </a:t>
            </a:r>
            <a:r>
              <a:rPr lang="el-GR" dirty="0"/>
              <a:t>απαιτείται για την περίπτωση χαρτιών </a:t>
            </a:r>
            <a:r>
              <a:rPr lang="el-GR" b="1" dirty="0">
                <a:solidFill>
                  <a:schemeClr val="tx2"/>
                </a:solidFill>
              </a:rPr>
              <a:t>μεγαλύτερου βάρους</a:t>
            </a:r>
            <a:r>
              <a:rPr lang="el-GR" dirty="0"/>
              <a:t>, λόγω του αργού ρυθμού διάχυσης της υγρασίας στο εσωτερικό των δειγμάτων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4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r>
              <a:rPr lang="el-GR" dirty="0"/>
              <a:t>Καθώς η πυκνότητα και το βάρος του χαρτιού ή του χαρτονιού αυξάνεται, η ισορροπία απαιτεί πολύ περισσότερο χρόνο, λόγω του αργού ρυθμού διάχυσης της υγρασίας στο εσωτερικό του δείγματος.</a:t>
            </a:r>
          </a:p>
          <a:p>
            <a:r>
              <a:rPr lang="el-GR" dirty="0"/>
              <a:t>Η υγρασία στο χαρτί προσδιορίζεται κανονικά από τη μείωση του βάρους του κατά την ξήρανσή του στους 105 </a:t>
            </a:r>
            <a:r>
              <a:rPr lang="el-GR" dirty="0" err="1"/>
              <a:t>οC</a:t>
            </a:r>
            <a:r>
              <a:rPr lang="el-GR" dirty="0"/>
              <a:t> ± 3 </a:t>
            </a:r>
            <a:r>
              <a:rPr lang="el-GR" dirty="0" err="1"/>
              <a:t>oC</a:t>
            </a:r>
            <a:r>
              <a:rPr lang="el-GR" dirty="0"/>
              <a:t>. H μέθοδος αυτή είναι ικανοποιητική για χαρτιά που δεν περιέχουν πτητικά ή εύτηκτα συστατικά.</a:t>
            </a:r>
          </a:p>
          <a:p>
            <a:r>
              <a:rPr lang="el-GR" dirty="0"/>
              <a:t>Τέλος, </a:t>
            </a:r>
            <a:r>
              <a:rPr lang="el-GR" b="1" dirty="0">
                <a:solidFill>
                  <a:schemeClr val="tx2"/>
                </a:solidFill>
              </a:rPr>
              <a:t>το χαρτί δεν πρέπει να έχει μεγάλη υγρασία </a:t>
            </a:r>
            <a:r>
              <a:rPr lang="el-GR" dirty="0"/>
              <a:t>γιατί τότε δεν είναι εύχρηστο και </a:t>
            </a:r>
            <a:r>
              <a:rPr lang="el-GR" b="1" dirty="0">
                <a:solidFill>
                  <a:schemeClr val="tx2"/>
                </a:solidFill>
              </a:rPr>
              <a:t>δεν πρέπει να είναι ξερό </a:t>
            </a:r>
            <a:r>
              <a:rPr lang="el-GR" dirty="0"/>
              <a:t>γιατί τότε τσακίζεται και σχίζεται πολύ εύκολα.</a:t>
            </a:r>
          </a:p>
          <a:p>
            <a:r>
              <a:rPr lang="el-GR" dirty="0"/>
              <a:t>Υγρασία 5-7% είναι </a:t>
            </a:r>
            <a:r>
              <a:rPr lang="el-GR" dirty="0" smtClean="0"/>
              <a:t>ιδανική.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53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σημειωθεί επίσης ότι η αντίσταση και η διηλεκτρική σταθερά του χαρτιού μεταβάλλονται με την περιεχόμενη υγρασία.</a:t>
            </a:r>
          </a:p>
          <a:p>
            <a:r>
              <a:rPr lang="el-GR" dirty="0"/>
              <a:t>Να σημειωθεί ότι υπάρχουν κατάλληλα μηχανήματα τα οποία είναι τοποθετημένα κατά μήκος της </a:t>
            </a:r>
            <a:r>
              <a:rPr lang="el-GR" dirty="0" err="1"/>
              <a:t>χαρτοποιητικής</a:t>
            </a:r>
            <a:r>
              <a:rPr lang="el-GR" dirty="0"/>
              <a:t> μηχανής και τα οποία ανιχνεύουν την υγρασία του.</a:t>
            </a:r>
          </a:p>
          <a:p>
            <a:r>
              <a:rPr lang="el-GR" dirty="0"/>
              <a:t>Οι πρακτικές δυσκολίες όμως που εμφανίζονται στην καταγραφή των μετρήσεων έχουν οδηγήσει στον περιορισμό της χρήσης τους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97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9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4" y="1268760"/>
            <a:ext cx="45135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Εικόνα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44" y="3861048"/>
            <a:ext cx="447218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566124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Επομένως </a:t>
            </a:r>
            <a:r>
              <a:rPr lang="el-GR" dirty="0"/>
              <a:t>όσο διαφοροποιείται το περιεχόμενο ποσοστό υγρασίας του αέρα, τότε μεταβάλλεται το σημείο (θερμοκρασία) κορεσμού του αέρα. </a:t>
            </a:r>
          </a:p>
          <a:p>
            <a:r>
              <a:rPr lang="el-GR" dirty="0" smtClean="0"/>
              <a:t>Σε </a:t>
            </a:r>
            <a:r>
              <a:rPr lang="el-GR" dirty="0"/>
              <a:t>χαμηλές θερμοκρασίες ο κορεσμός επέρχεται σε λιγότερη περιεχόμενη υγρασία, δεδομένου ότι ο κρύος αέρας έχει μικρότερη δυνατότητα να περιέχει υγρασία από τον θερμό αέρα.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0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 άλλα λόγια είναι απαραίτητος ο εγκλιματισμός (</a:t>
            </a:r>
            <a:r>
              <a:rPr lang="el-GR" dirty="0" err="1"/>
              <a:t>conditioning</a:t>
            </a:r>
            <a:r>
              <a:rPr lang="el-GR" dirty="0"/>
              <a:t>) και συχνά ο </a:t>
            </a:r>
            <a:r>
              <a:rPr lang="el-GR" dirty="0" err="1"/>
              <a:t>προεγκλιματισμός</a:t>
            </a:r>
            <a:r>
              <a:rPr lang="el-GR" dirty="0"/>
              <a:t> (</a:t>
            </a:r>
            <a:r>
              <a:rPr lang="el-GR" dirty="0" err="1"/>
              <a:t>preconditioning</a:t>
            </a:r>
            <a:r>
              <a:rPr lang="el-GR" dirty="0"/>
              <a:t>) του χαρτιού.</a:t>
            </a:r>
          </a:p>
          <a:p>
            <a:r>
              <a:rPr lang="el-GR" dirty="0"/>
              <a:t>Να σημειωθεί ότι ο εγκλιματισμός και ο </a:t>
            </a:r>
            <a:r>
              <a:rPr lang="el-GR" dirty="0" err="1"/>
              <a:t>προεγκλιματισμός</a:t>
            </a:r>
            <a:r>
              <a:rPr lang="el-GR" dirty="0"/>
              <a:t> επηρεάζουν την ορθότητα (</a:t>
            </a:r>
            <a:r>
              <a:rPr lang="el-GR" dirty="0" err="1"/>
              <a:t>accuracy</a:t>
            </a:r>
            <a:r>
              <a:rPr lang="el-GR" dirty="0"/>
              <a:t>) και την </a:t>
            </a:r>
            <a:r>
              <a:rPr lang="el-GR" dirty="0" err="1"/>
              <a:t>επαναληψιμότητα</a:t>
            </a:r>
            <a:r>
              <a:rPr lang="el-GR" dirty="0"/>
              <a:t> (</a:t>
            </a:r>
            <a:r>
              <a:rPr lang="el-GR" dirty="0" err="1"/>
              <a:t>repeatability</a:t>
            </a:r>
            <a:r>
              <a:rPr lang="el-GR" dirty="0"/>
              <a:t>) των μετρήσεων.</a:t>
            </a:r>
          </a:p>
          <a:p>
            <a:r>
              <a:rPr lang="el-GR" dirty="0"/>
              <a:t>Ο κλιματισμός των δειγμάτων στις πρότυπες συνθήκες αποτελεί ένα πειραματικό πρωτόκολλο που εγγυάται την </a:t>
            </a:r>
            <a:r>
              <a:rPr lang="el-GR" dirty="0" err="1"/>
              <a:t>επαναληψιμότητα</a:t>
            </a:r>
            <a:r>
              <a:rPr lang="el-GR" dirty="0"/>
              <a:t> και την συγκρισιμότητα των αποτελεσμάτων ανεξαρτήτως των κλιματικών συνθηκών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4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Έτσι, λόγω της σημαντικής εξάρτησης των μηχανικών αντοχών από τις συνθήκες του περιβάλλοντος, επιβάλλεται ο κλιματισμός των δειγμάτων σε πρότυπες συνθήκες </a:t>
            </a:r>
            <a:r>
              <a:rPr lang="el-GR" b="1" dirty="0">
                <a:solidFill>
                  <a:schemeClr val="tx2"/>
                </a:solidFill>
              </a:rPr>
              <a:t>(23°C και 50% RH, TAPPI Τ402)</a:t>
            </a:r>
            <a:r>
              <a:rPr lang="el-GR" dirty="0"/>
              <a:t> για τουλάχιστον 24 ώρες πριν από την εκτέλεση των μετρήσεων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81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Κατά τον εγκλιματισμό των δειγμάτων τα δείγματα τοποθετούνται σε ειδικούς θαλάμους που έχουν την δυνατότητα να εξασφαλίζουν τις απαιτούμενες συνθήκες υγρασίας και θερμοκρασίας.</a:t>
            </a:r>
          </a:p>
          <a:p>
            <a:r>
              <a:rPr lang="el-GR" dirty="0"/>
              <a:t>Ως χρόνος παραμονής των δειγμάτων σε θάλαμο εγκλιματισμού πριν από την εκτέλεση των μετρήσεων και ειδικά για την περίπτωση που επρόκειτο να εκτιμηθούν μηχανικές αντοχές ορίζεται χρονικό διάστημα τουλάχιστον 24 ωρών. </a:t>
            </a:r>
          </a:p>
        </p:txBody>
      </p:sp>
    </p:spTree>
    <p:extLst>
      <p:ext uri="{BB962C8B-B14F-4D97-AF65-F5344CB8AC3E}">
        <p14:creationId xmlns:p14="http://schemas.microsoft.com/office/powerpoint/2010/main" val="35468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προσδιορισμός της κατάστασης ισορροπίας της περιεκτικότητας σε υγρασία του δείγματος και της ατμόσφαιρας γίνεται αντιληπτός με </a:t>
            </a:r>
            <a:r>
              <a:rPr lang="el-GR" b="1" dirty="0">
                <a:solidFill>
                  <a:schemeClr val="tx2"/>
                </a:solidFill>
              </a:rPr>
              <a:t>διαδοχικές ζυγίσεις </a:t>
            </a:r>
            <a:r>
              <a:rPr lang="el-GR" dirty="0"/>
              <a:t>του.</a:t>
            </a:r>
          </a:p>
          <a:p>
            <a:r>
              <a:rPr lang="el-GR" dirty="0"/>
              <a:t>Προφανώς όταν διαδοχικές ζυγίσεις δειγμάτων μέσα σε χρονικό διάστημα μιας ώρας είναι πρακτικά αμετάβλητες (διαφορά μικρότερη από το </a:t>
            </a:r>
            <a:r>
              <a:rPr lang="el-GR" b="1" dirty="0">
                <a:solidFill>
                  <a:schemeClr val="tx2"/>
                </a:solidFill>
              </a:rPr>
              <a:t>0.25 % της ολικής μάζας</a:t>
            </a:r>
            <a:r>
              <a:rPr lang="el-GR" dirty="0"/>
              <a:t>) τότε έχει υπεισέλθει ισορροπία. </a:t>
            </a:r>
          </a:p>
        </p:txBody>
      </p:sp>
    </p:spTree>
    <p:extLst>
      <p:ext uri="{BB962C8B-B14F-4D97-AF65-F5344CB8AC3E}">
        <p14:creationId xmlns:p14="http://schemas.microsoft.com/office/powerpoint/2010/main" val="30257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</a:t>
            </a:r>
            <a:r>
              <a:rPr lang="el-GR" dirty="0"/>
              <a:t>αυτό το σημείο να αναφέρουμε και πάλι ότι δεν μας ενδιαφέρει η γνώση της απόλυτης υγρασίας, αλλά η </a:t>
            </a:r>
            <a:r>
              <a:rPr lang="el-GR" b="1" dirty="0">
                <a:solidFill>
                  <a:schemeClr val="tx2"/>
                </a:solidFill>
              </a:rPr>
              <a:t>σχετική υγρασία</a:t>
            </a:r>
            <a:r>
              <a:rPr lang="el-GR" dirty="0"/>
              <a:t>, που είναι εκείνη η υγρασία στην οποία το χαρτί βρίσκεται σε ισορροπία, δηλαδή το χαρτί δεν αποβάλλει αλλά ούτε προσλαμβάνει υδρατμούς.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0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Προκλιματισμός</a:t>
            </a:r>
            <a:r>
              <a:rPr lang="el-GR" dirty="0"/>
              <a:t> του χαρτιού </a:t>
            </a:r>
            <a:r>
              <a:rPr lang="el-GR" sz="3300" b="0" dirty="0"/>
              <a:t>(</a:t>
            </a:r>
            <a:r>
              <a:rPr lang="el-GR" sz="3300" b="0" dirty="0" err="1"/>
              <a:t>preconditioning</a:t>
            </a:r>
            <a:r>
              <a:rPr lang="el-GR" sz="3300" b="0" dirty="0"/>
              <a:t> </a:t>
            </a:r>
            <a:r>
              <a:rPr lang="el-GR" sz="3300" b="0" dirty="0" err="1"/>
              <a:t>of</a:t>
            </a:r>
            <a:r>
              <a:rPr lang="el-GR" sz="3300" b="0" dirty="0"/>
              <a:t> </a:t>
            </a:r>
            <a:r>
              <a:rPr lang="el-GR" sz="3300" b="0" dirty="0" err="1"/>
              <a:t>paper</a:t>
            </a:r>
            <a:r>
              <a:rPr lang="el-GR" sz="3300" b="0" dirty="0"/>
              <a:t>)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5544616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l-GR" sz="2200" dirty="0"/>
              <a:t>Συχνά είναι σημαντικό τα δείγματα χαρτιού να υπόκεινται σε εγκλιματισμό αφού προηγούμενα έχουν τοποθετηθεί σε κατάλληλο θάλαμο με μικρότερη υγρασία.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l-GR" sz="2200" b="1" dirty="0">
                <a:solidFill>
                  <a:schemeClr val="tx2"/>
                </a:solidFill>
              </a:rPr>
              <a:t>Ο </a:t>
            </a:r>
            <a:r>
              <a:rPr lang="el-GR" sz="2200" b="1" dirty="0" err="1">
                <a:solidFill>
                  <a:schemeClr val="tx2"/>
                </a:solidFill>
              </a:rPr>
              <a:t>προεγκλιματισμός</a:t>
            </a:r>
            <a:r>
              <a:rPr lang="el-GR" sz="2200" b="1" dirty="0">
                <a:solidFill>
                  <a:schemeClr val="tx2"/>
                </a:solidFill>
              </a:rPr>
              <a:t> απαιτεί το χαρτί να βρίσκεται σε συνθήκες θερμοκρασίες έως 39 </a:t>
            </a:r>
            <a:r>
              <a:rPr lang="el-GR" sz="2200" b="1" dirty="0" err="1">
                <a:solidFill>
                  <a:schemeClr val="tx2"/>
                </a:solidFill>
              </a:rPr>
              <a:t>οC</a:t>
            </a:r>
            <a:r>
              <a:rPr lang="el-GR" sz="2200" b="1" dirty="0">
                <a:solidFill>
                  <a:schemeClr val="tx2"/>
                </a:solidFill>
              </a:rPr>
              <a:t> και σχετική υγρασία που κυμαίνεται από 20 έως 35% RH (TAPPI Τ402) για μία επαρκή χρονική περίοδο (συνήθως 24 ωρών, αν απαιτηθεί παραπάνω χρόνος, συνήθως 2 ημέρες είναι αρκετές).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l-GR" sz="2200" dirty="0"/>
              <a:t>Έτσι, επιτρέπεται στο χαρτί η σταθεροποίησή του.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l-GR" sz="2200" dirty="0"/>
              <a:t>Στη συνέχεια, το χαρτί φέρεται στις τελικές απαιτούμενες συνθήκες από μία πιο ξηρή κατάσταση. Αυτό βοηθά ώστε οι απαιτούμενες συνθήκες υγρασίας του χαρτιού να επιτυγχάνονται στην ελάχιστη χρονική περίοδο.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l-GR" sz="2200" dirty="0"/>
              <a:t>Ο </a:t>
            </a:r>
            <a:r>
              <a:rPr lang="el-GR" sz="2200" dirty="0" err="1"/>
              <a:t>προεγκλιματισμός</a:t>
            </a:r>
            <a:r>
              <a:rPr lang="el-GR" sz="2200" dirty="0"/>
              <a:t> δεν απαιτείται σε όλες τις περιπτώσεις. </a:t>
            </a:r>
          </a:p>
        </p:txBody>
      </p:sp>
    </p:spTree>
    <p:extLst>
      <p:ext uri="{BB962C8B-B14F-4D97-AF65-F5344CB8AC3E}">
        <p14:creationId xmlns:p14="http://schemas.microsoft.com/office/powerpoint/2010/main" val="3834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l-GR" dirty="0" err="1"/>
              <a:t>προκλιματισμός</a:t>
            </a:r>
            <a:r>
              <a:rPr lang="el-GR" dirty="0"/>
              <a:t> </a:t>
            </a:r>
            <a:r>
              <a:rPr lang="el-GR" b="1" dirty="0">
                <a:solidFill>
                  <a:schemeClr val="tx2"/>
                </a:solidFill>
              </a:rPr>
              <a:t>εφαρμόζεται</a:t>
            </a:r>
            <a:r>
              <a:rPr lang="el-GR" dirty="0"/>
              <a:t> για παράδειγμα </a:t>
            </a:r>
            <a:r>
              <a:rPr lang="el-GR" b="1" dirty="0">
                <a:solidFill>
                  <a:schemeClr val="tx2"/>
                </a:solidFill>
              </a:rPr>
              <a:t>πριν την μέτρηση των μηχανικών αντοχών,</a:t>
            </a:r>
            <a:r>
              <a:rPr lang="el-GR" dirty="0"/>
              <a:t> επειδή επηρεάζονται από την ποσότητα του νερού που περιέχεται σε αυτό. </a:t>
            </a:r>
          </a:p>
          <a:p>
            <a:r>
              <a:rPr lang="el-GR" dirty="0"/>
              <a:t>Για παράδειγμα, </a:t>
            </a:r>
            <a:r>
              <a:rPr lang="el-GR" b="1" dirty="0"/>
              <a:t>είναι απαραίτητο στάδιο αν πρόκειται να εκτιμηθούν και να συγκριθούν  οι μηχανικές ιδιότητες κάποιου χαρτιού πριν και μετά από υδατικές κατεργασίες</a:t>
            </a:r>
            <a:r>
              <a:rPr lang="el-GR" dirty="0"/>
              <a:t>.</a:t>
            </a:r>
          </a:p>
          <a:p>
            <a:r>
              <a:rPr lang="el-GR" dirty="0"/>
              <a:t>Έτσι, </a:t>
            </a:r>
            <a:r>
              <a:rPr lang="el-GR" b="1" dirty="0"/>
              <a:t>αν για κάποιο λόγο δεν πραγματοποιηθεί </a:t>
            </a:r>
            <a:r>
              <a:rPr lang="el-GR" dirty="0"/>
              <a:t>το στάδιο αυτό τότε τα χαρτιά που έχουν υποστεί υδατικές κατεργασίες θα προσεγγίσουν τις τιμές σχετικής υγρασίας 50% από μια πιο υγρή κατάσταση (100% RH) και έτσι </a:t>
            </a:r>
            <a:r>
              <a:rPr lang="el-GR" b="1" dirty="0"/>
              <a:t>θα περιέχουν στην κατάσταση ισορροπίας περισσότερο νερό από ότι αν είχαν </a:t>
            </a:r>
            <a:r>
              <a:rPr lang="el-GR" b="1" dirty="0" err="1"/>
              <a:t>προκλιματιστεί</a:t>
            </a:r>
            <a:r>
              <a:rPr lang="el-GR" b="1" dirty="0" smtClean="0"/>
              <a:t>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1212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Αυτό θα έχει ως αποτέλεσμα τα πειραματικά αποτελέσματα να συνοδεύονται από </a:t>
            </a:r>
            <a:r>
              <a:rPr lang="el-GR" b="1" dirty="0">
                <a:solidFill>
                  <a:srgbClr val="820000"/>
                </a:solidFill>
              </a:rPr>
              <a:t>σημαντικά σφάλματα</a:t>
            </a:r>
            <a:r>
              <a:rPr lang="el-GR" dirty="0"/>
              <a:t>.</a:t>
            </a:r>
          </a:p>
          <a:p>
            <a:r>
              <a:rPr lang="el-GR" dirty="0"/>
              <a:t>Για παράδειγμα, αν μετράται αντοχή στις </a:t>
            </a:r>
            <a:r>
              <a:rPr lang="el-GR" b="1" dirty="0">
                <a:solidFill>
                  <a:schemeClr val="tx2"/>
                </a:solidFill>
              </a:rPr>
              <a:t>αναδιπλώσεις</a:t>
            </a:r>
            <a:r>
              <a:rPr lang="el-GR" dirty="0"/>
              <a:t> (</a:t>
            </a:r>
            <a:r>
              <a:rPr lang="el-GR" dirty="0" err="1"/>
              <a:t>folding</a:t>
            </a:r>
            <a:r>
              <a:rPr lang="el-GR" dirty="0"/>
              <a:t> </a:t>
            </a:r>
            <a:r>
              <a:rPr lang="el-GR" dirty="0" err="1"/>
              <a:t>endurance</a:t>
            </a:r>
            <a:r>
              <a:rPr lang="el-GR" dirty="0"/>
              <a:t>) οι πειραματικές τιμές θα είναι </a:t>
            </a:r>
            <a:r>
              <a:rPr lang="el-GR" b="1" dirty="0">
                <a:solidFill>
                  <a:schemeClr val="tx2"/>
                </a:solidFill>
              </a:rPr>
              <a:t>ψευδώς μεγαλύτερες </a:t>
            </a:r>
            <a:r>
              <a:rPr lang="el-GR" dirty="0"/>
              <a:t>από τις αληθινές (η ιδιότητα αυτή φθάνει τις μέγιστες τιμές της σε σχετικά υψηλές τιμές σχετικής υγρασίας). </a:t>
            </a:r>
          </a:p>
          <a:p>
            <a:r>
              <a:rPr lang="el-GR" dirty="0"/>
              <a:t>Αν πάλι μετράται η </a:t>
            </a:r>
            <a:r>
              <a:rPr lang="el-GR" b="1" dirty="0">
                <a:solidFill>
                  <a:schemeClr val="tx2"/>
                </a:solidFill>
              </a:rPr>
              <a:t>αντοχή στον εφελκυσμό </a:t>
            </a:r>
            <a:r>
              <a:rPr lang="el-GR" dirty="0"/>
              <a:t>(</a:t>
            </a:r>
            <a:r>
              <a:rPr lang="el-GR" dirty="0" err="1"/>
              <a:t>tensile</a:t>
            </a:r>
            <a:r>
              <a:rPr lang="el-GR" dirty="0"/>
              <a:t> </a:t>
            </a:r>
            <a:r>
              <a:rPr lang="el-GR" dirty="0" err="1"/>
              <a:t>strength</a:t>
            </a:r>
            <a:r>
              <a:rPr lang="el-GR" dirty="0"/>
              <a:t>) οι πειραματικές τιμές θα είναι </a:t>
            </a:r>
            <a:r>
              <a:rPr lang="el-GR" b="1" dirty="0">
                <a:solidFill>
                  <a:schemeClr val="tx2"/>
                </a:solidFill>
              </a:rPr>
              <a:t>ψευδώς μικρότερες </a:t>
            </a:r>
            <a:r>
              <a:rPr lang="el-GR" dirty="0"/>
              <a:t>από τις αληθινές τιμές (η ιδιότητα αυτή μειώνεται σταθερά με αύξηση της περιεχόμενης υγρασίας).</a:t>
            </a:r>
          </a:p>
          <a:p>
            <a:r>
              <a:rPr lang="el-GR" dirty="0"/>
              <a:t>Γενικά, από τις ιδιότητες των μηχανικών αντοχών η αντοχή στις αναδιπλώσεις και η </a:t>
            </a:r>
            <a:r>
              <a:rPr lang="el-GR" dirty="0" err="1"/>
              <a:t>εφελκυστική</a:t>
            </a:r>
            <a:r>
              <a:rPr lang="el-GR" dirty="0"/>
              <a:t> αντοχή εμφανίζουν την μεγαλύτερη και μικρότερη ευαισθησία, αντίστοιχα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7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</a:t>
            </a:r>
            <a:r>
              <a:rPr lang="el-GR" dirty="0" err="1"/>
              <a:t>προκλιματισμός</a:t>
            </a:r>
            <a:r>
              <a:rPr lang="el-GR" dirty="0"/>
              <a:t> των δειγμάτων σε ορισμένες περιπτώσεις είναι απολύτως απαραίτητος, γιατί </a:t>
            </a:r>
            <a:r>
              <a:rPr lang="el-GR" b="1" dirty="0">
                <a:solidFill>
                  <a:srgbClr val="820000"/>
                </a:solidFill>
              </a:rPr>
              <a:t>"σβήνει" τη θερμική και </a:t>
            </a:r>
            <a:r>
              <a:rPr lang="el-GR" b="1" dirty="0" err="1">
                <a:solidFill>
                  <a:srgbClr val="820000"/>
                </a:solidFill>
              </a:rPr>
              <a:t>υγρασιακή</a:t>
            </a:r>
            <a:r>
              <a:rPr lang="el-GR" b="1" dirty="0">
                <a:solidFill>
                  <a:srgbClr val="820000"/>
                </a:solidFill>
              </a:rPr>
              <a:t> ιστορία των δειγμάτων</a:t>
            </a:r>
            <a:r>
              <a:rPr lang="el-GR" dirty="0"/>
              <a:t>, επιτρέποντας τον καθορισμό του περιεχόμενου νερού τους με απόλυτο τρόπο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06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Επίδραση του φωτός στις ιδιότητες του χαρτιού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r>
              <a:rPr lang="el-GR" dirty="0"/>
              <a:t>Είναι γνωστό από την καθημερινή εμπειρία μας, ότι όταν το χαρτί εκτίθεται στο ηλιακό φως κιτρινίζει (πίνακας). Το πόσο θα κιτρινίσει το χαρτί εξαρτάται </a:t>
            </a:r>
            <a:r>
              <a:rPr lang="el-GR" dirty="0" smtClean="0"/>
              <a:t>από</a:t>
            </a:r>
            <a:r>
              <a:rPr lang="el-GR" dirty="0"/>
              <a:t>: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την ποιότητά </a:t>
            </a:r>
            <a:r>
              <a:rPr lang="el-GR" dirty="0" smtClean="0"/>
              <a:t>του,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τον χρόνο έκθεσης στο ηλιακό </a:t>
            </a:r>
            <a:r>
              <a:rPr lang="el-GR" dirty="0" smtClean="0"/>
              <a:t>φως,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την </a:t>
            </a:r>
            <a:r>
              <a:rPr lang="el-GR" dirty="0" smtClean="0"/>
              <a:t>υγρασία,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την </a:t>
            </a:r>
            <a:r>
              <a:rPr lang="el-GR" dirty="0" smtClean="0"/>
              <a:t>θερμοκρασία,</a:t>
            </a:r>
            <a:endParaRPr lang="el-GR" dirty="0"/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dirty="0"/>
              <a:t>και την περιεκτικότητά του σε φωτοευαίσθητα συστατικά (κυρίως </a:t>
            </a:r>
            <a:r>
              <a:rPr lang="el-GR" dirty="0" err="1"/>
              <a:t>λιγνίνη</a:t>
            </a:r>
            <a:r>
              <a:rPr lang="el-GR" dirty="0"/>
              <a:t> και Fe</a:t>
            </a:r>
            <a:r>
              <a:rPr lang="el-GR" baseline="30000" dirty="0"/>
              <a:t>3</a:t>
            </a:r>
            <a:r>
              <a:rPr lang="el-GR" baseline="30000" dirty="0" smtClean="0"/>
              <a:t>+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0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b="1" dirty="0">
                <a:solidFill>
                  <a:schemeClr val="tx2"/>
                </a:solidFill>
              </a:rPr>
              <a:t>φυσικές και μηχανικές ιδιότητες του χαρτιού </a:t>
            </a:r>
            <a:r>
              <a:rPr lang="el-GR" dirty="0"/>
              <a:t>επηρεάζονται σε σημαντικό βαθμό από </a:t>
            </a:r>
            <a:r>
              <a:rPr lang="el-GR" b="1" dirty="0">
                <a:solidFill>
                  <a:schemeClr val="tx2"/>
                </a:solidFill>
              </a:rPr>
              <a:t>την θερμοκρασία </a:t>
            </a:r>
            <a:r>
              <a:rPr lang="el-GR" dirty="0"/>
              <a:t>και την περιεκτικότητα του περιβάλλοντα χώρου σε </a:t>
            </a:r>
            <a:r>
              <a:rPr lang="el-GR" b="1" dirty="0">
                <a:solidFill>
                  <a:schemeClr val="tx2"/>
                </a:solidFill>
              </a:rPr>
              <a:t>υγρασία.</a:t>
            </a:r>
          </a:p>
          <a:p>
            <a:r>
              <a:rPr lang="el-GR" dirty="0"/>
              <a:t>Για αυτό πριν πραγματοποιηθεί οποιαδήποτε εκτίμηση ιδιοτήτων του χαρτιού επιβάλλεται να έχει γίνει μία προετοιμασία του ώστε να βρίσκεται σε ισορροπία σε πρότυπες συνθήκες θερμοκρασίας και σχετικής υγρασίας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κύριες χημικές μεταβολές που προκαλούνται από την επίδραση του φωτός οφείλονται:</a:t>
            </a:r>
          </a:p>
          <a:p>
            <a:r>
              <a:rPr lang="el-GR" b="1" dirty="0">
                <a:solidFill>
                  <a:schemeClr val="tx2"/>
                </a:solidFill>
              </a:rPr>
              <a:t>Στην οξείδωση των </a:t>
            </a:r>
            <a:r>
              <a:rPr lang="el-GR" b="1" dirty="0" err="1">
                <a:solidFill>
                  <a:schemeClr val="tx2"/>
                </a:solidFill>
              </a:rPr>
              <a:t>υδροξυλομάδων</a:t>
            </a:r>
            <a:r>
              <a:rPr lang="el-GR" b="1" dirty="0">
                <a:solidFill>
                  <a:schemeClr val="tx2"/>
                </a:solidFill>
              </a:rPr>
              <a:t> -ΟΗ </a:t>
            </a:r>
            <a:r>
              <a:rPr lang="el-GR" dirty="0"/>
              <a:t>που οδηγούν στον σχηματισμό είτε </a:t>
            </a:r>
            <a:r>
              <a:rPr lang="el-GR" dirty="0" err="1"/>
              <a:t>καρβονυλομάδων</a:t>
            </a:r>
            <a:r>
              <a:rPr lang="el-GR" dirty="0"/>
              <a:t> </a:t>
            </a:r>
            <a:r>
              <a:rPr lang="el-GR" b="1" dirty="0">
                <a:solidFill>
                  <a:srgbClr val="820000"/>
                </a:solidFill>
              </a:rPr>
              <a:t>-CH=O, </a:t>
            </a:r>
            <a:r>
              <a:rPr lang="el-GR" dirty="0"/>
              <a:t>είτε </a:t>
            </a:r>
            <a:r>
              <a:rPr lang="el-GR" dirty="0" err="1"/>
              <a:t>καρβοξυλομάδων</a:t>
            </a:r>
            <a:r>
              <a:rPr lang="el-GR" dirty="0"/>
              <a:t> </a:t>
            </a:r>
            <a:r>
              <a:rPr lang="el-GR" b="1" dirty="0">
                <a:solidFill>
                  <a:srgbClr val="820000"/>
                </a:solidFill>
              </a:rPr>
              <a:t>–COOH</a:t>
            </a:r>
            <a:r>
              <a:rPr lang="el-GR" dirty="0"/>
              <a:t>.</a:t>
            </a:r>
          </a:p>
          <a:p>
            <a:pPr marL="355600" indent="0">
              <a:buNone/>
            </a:pPr>
            <a:r>
              <a:rPr lang="el-GR" dirty="0" smtClean="0"/>
              <a:t>Στην </a:t>
            </a:r>
            <a:r>
              <a:rPr lang="el-GR" dirty="0"/>
              <a:t>πρώτη περίπτωση δημιουργείται </a:t>
            </a:r>
            <a:r>
              <a:rPr lang="el-GR" b="1" dirty="0"/>
              <a:t>κίτρινος χρωματισμός</a:t>
            </a:r>
            <a:r>
              <a:rPr lang="el-GR" dirty="0"/>
              <a:t>, ενώ στην δεύτερη αυξάνεται η οξύτητα του χαρτιού.</a:t>
            </a:r>
          </a:p>
          <a:p>
            <a:r>
              <a:rPr lang="el-GR" b="1" dirty="0">
                <a:solidFill>
                  <a:schemeClr val="tx2"/>
                </a:solidFill>
              </a:rPr>
              <a:t>Στην υδρόλυση της κυτταρίνης</a:t>
            </a:r>
            <a:r>
              <a:rPr lang="el-GR" dirty="0"/>
              <a:t>, που οδηγεί στην υποβάθμιση των μηχανικών αντοχών </a:t>
            </a:r>
            <a:r>
              <a:rPr lang="el-GR" dirty="0" smtClean="0"/>
              <a:t>της.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1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10598"/>
              </p:ext>
            </p:extLst>
          </p:nvPr>
        </p:nvGraphicFramePr>
        <p:xfrm>
          <a:off x="395536" y="3284985"/>
          <a:ext cx="8496944" cy="2808312"/>
        </p:xfrm>
        <a:graphic>
          <a:graphicData uri="http://schemas.openxmlformats.org/drawingml/2006/table">
            <a:tbl>
              <a:tblPr/>
              <a:tblGrid>
                <a:gridCol w="1971162"/>
                <a:gridCol w="2175261"/>
                <a:gridCol w="2165861"/>
                <a:gridCol w="2184660"/>
              </a:tblGrid>
              <a:tr h="70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Συστατικά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50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Απορρόφηση </a:t>
                      </a:r>
                      <a:r>
                        <a:rPr lang="el-GR" sz="20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σε</a:t>
                      </a:r>
                      <a:r>
                        <a:rPr lang="el-GR" sz="20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l-GR" sz="20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λ&lt;200 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Απορρόφηση σε 200&lt;λ&lt;400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Απορρόφηση σε λ&gt; 400 </a:t>
                      </a:r>
                      <a:r>
                        <a:rPr lang="en-US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nm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1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500"/>
                        </a:spcAft>
                      </a:pPr>
                      <a:r>
                        <a:rPr lang="el-GR" sz="20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Καθαρή</a:t>
                      </a:r>
                      <a:r>
                        <a:rPr lang="el-GR" sz="2000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l-GR" sz="20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κυτταρίνη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ναι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ασθενή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600"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Ημικυτταρίνες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ναι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ασθενή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9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Φυσική και τροποποιημένη λιγνίνη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ναι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ναι&lt; 350</a:t>
                      </a:r>
                      <a:endParaRPr lang="el-GR" sz="20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ναι</a:t>
                      </a:r>
                      <a:endParaRPr lang="el-GR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/>
          <a:lstStyle/>
          <a:p>
            <a:r>
              <a:rPr lang="el-GR" dirty="0"/>
              <a:t>Από τον ακόλουθο πίνακα καταλαβαίνουμε γιατί ιδιαίτερα οι μηχανικοί πολτοί, που περιέχουν αυξημένες ποσότητες </a:t>
            </a:r>
            <a:r>
              <a:rPr lang="el-GR" dirty="0" err="1"/>
              <a:t>λιγνίνης</a:t>
            </a:r>
            <a:r>
              <a:rPr lang="el-GR" dirty="0"/>
              <a:t>, εμφανίζουν φαινόμενα όπως η χρωματική αστάθεια, που οφείλεται στην </a:t>
            </a:r>
            <a:r>
              <a:rPr lang="el-GR" dirty="0" err="1"/>
              <a:t>φωτοοξείδωση</a:t>
            </a:r>
            <a:r>
              <a:rPr lang="el-GR" dirty="0"/>
              <a:t> της </a:t>
            </a:r>
            <a:r>
              <a:rPr lang="el-GR" dirty="0" err="1"/>
              <a:t>λιγνίνης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Επιγραμματικά θα αναφέρουμε ότι οι μηχανισμοί επίδρασης του φωτός είναι:</a:t>
            </a: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chemeClr val="tx2"/>
                </a:solidFill>
              </a:rPr>
              <a:t>Άμεση </a:t>
            </a:r>
            <a:r>
              <a:rPr lang="el-GR" b="1" dirty="0" smtClean="0">
                <a:solidFill>
                  <a:schemeClr val="tx2"/>
                </a:solidFill>
              </a:rPr>
              <a:t>φωτόλυση.</a:t>
            </a:r>
            <a:endParaRPr lang="el-GR" b="1" dirty="0">
              <a:solidFill>
                <a:schemeClr val="tx2"/>
              </a:solidFill>
            </a:endParaRP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chemeClr val="tx2"/>
                </a:solidFill>
              </a:rPr>
              <a:t>Αποικοδόμηση λόγω παρουσίας </a:t>
            </a:r>
            <a:r>
              <a:rPr lang="el-GR" b="1" dirty="0" err="1">
                <a:solidFill>
                  <a:schemeClr val="tx2"/>
                </a:solidFill>
              </a:rPr>
              <a:t>φωτοευαισθητοποιητών</a:t>
            </a:r>
            <a:r>
              <a:rPr lang="el-GR" b="1" dirty="0">
                <a:solidFill>
                  <a:schemeClr val="tx2"/>
                </a:solidFill>
              </a:rPr>
              <a:t> (</a:t>
            </a:r>
            <a:r>
              <a:rPr lang="el-GR" b="1" dirty="0" err="1">
                <a:solidFill>
                  <a:schemeClr val="tx2"/>
                </a:solidFill>
              </a:rPr>
              <a:t>photosensitized</a:t>
            </a:r>
            <a:r>
              <a:rPr lang="el-GR" b="1" dirty="0">
                <a:solidFill>
                  <a:schemeClr val="tx2"/>
                </a:solidFill>
              </a:rPr>
              <a:t> </a:t>
            </a:r>
            <a:r>
              <a:rPr lang="el-GR" b="1" dirty="0" err="1">
                <a:solidFill>
                  <a:schemeClr val="tx2"/>
                </a:solidFill>
              </a:rPr>
              <a:t>degradation</a:t>
            </a:r>
            <a:r>
              <a:rPr lang="el-GR" b="1" dirty="0" smtClean="0">
                <a:solidFill>
                  <a:schemeClr val="tx2"/>
                </a:solidFill>
              </a:rPr>
              <a:t>).</a:t>
            </a:r>
            <a:endParaRPr lang="el-GR" b="1" dirty="0">
              <a:solidFill>
                <a:schemeClr val="tx2"/>
              </a:solidFill>
            </a:endParaRPr>
          </a:p>
          <a:p>
            <a:pPr lvl="1" indent="-387350">
              <a:buFont typeface="Courier New" panose="02070309020205020404" pitchFamily="49" charset="0"/>
              <a:buChar char="o"/>
            </a:pPr>
            <a:r>
              <a:rPr lang="el-GR" b="1" dirty="0">
                <a:solidFill>
                  <a:schemeClr val="tx2"/>
                </a:solidFill>
              </a:rPr>
              <a:t>Φωτοχημική δημιουργία ελευθέρων </a:t>
            </a:r>
            <a:r>
              <a:rPr lang="el-GR" b="1" dirty="0" smtClean="0">
                <a:solidFill>
                  <a:schemeClr val="tx2"/>
                </a:solidFill>
              </a:rPr>
              <a:t>ριζών.</a:t>
            </a: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/>
              <a:t>Ξενόγλωσση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/>
              <a:t>Biermann C.J., </a:t>
            </a:r>
            <a:r>
              <a:rPr lang="en-US" sz="2000" dirty="0" smtClean="0"/>
              <a:t>Handbook of pulping and papermaking, Second Edition, Academic Press, 1996.</a:t>
            </a:r>
            <a:endParaRPr lang="el-GR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/>
              <a:t>Kirwan M.J., Paper and Paperboard Packaging Technology, London, Blackwell Publishing, 2005.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dirty="0" err="1" smtClean="0"/>
              <a:t>Klemm</a:t>
            </a:r>
            <a:r>
              <a:rPr lang="en-GB" sz="2000" dirty="0" smtClean="0"/>
              <a:t> </a:t>
            </a:r>
            <a:r>
              <a:rPr lang="en-GB" sz="2000" dirty="0"/>
              <a:t>D., </a:t>
            </a:r>
            <a:r>
              <a:rPr lang="en-GB" sz="2000" dirty="0" smtClean="0"/>
              <a:t>B. Philipp, T. </a:t>
            </a:r>
            <a:r>
              <a:rPr lang="en-GB" sz="2000" dirty="0" err="1" smtClean="0"/>
              <a:t>Heinze</a:t>
            </a:r>
            <a:r>
              <a:rPr lang="en-GB" sz="2000" dirty="0" smtClean="0"/>
              <a:t>, U. </a:t>
            </a:r>
            <a:r>
              <a:rPr lang="en-GB" sz="2000" dirty="0" err="1" smtClean="0"/>
              <a:t>Heinze</a:t>
            </a:r>
            <a:r>
              <a:rPr lang="en-GB" sz="2000" dirty="0" smtClean="0"/>
              <a:t>, W. </a:t>
            </a:r>
            <a:r>
              <a:rPr lang="en-GB" sz="2000" dirty="0" err="1" smtClean="0"/>
              <a:t>Wagenknecht</a:t>
            </a:r>
            <a:r>
              <a:rPr lang="en-GB" sz="2000" dirty="0" smtClean="0"/>
              <a:t>, Comprehensive Cellulose Chemistry, Volume 1, Fundamentals and Analytical Methods, ed. Wiley – VCH, 1998.</a:t>
            </a:r>
            <a:endParaRPr lang="el-GR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/>
              <a:t>Thomson</a:t>
            </a:r>
            <a:r>
              <a:rPr lang="el-GR" sz="2000" dirty="0"/>
              <a:t> Β., Υλικά Εκτυπώσεων, Εκδόσεις ΙΩΝ, </a:t>
            </a:r>
            <a:r>
              <a:rPr lang="el-GR" sz="2000" dirty="0" smtClean="0"/>
              <a:t>2002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>
                <a:hlinkClick r:id="rId2"/>
              </a:rPr>
              <a:t>Zamestnaci, Connectivity between hydrogen bonding system in paper and paper products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sz="2000" b="1" dirty="0" smtClean="0"/>
              <a:t>Ελληνική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000" dirty="0" smtClean="0"/>
              <a:t>Ζερβός </a:t>
            </a:r>
            <a:r>
              <a:rPr lang="el-GR" sz="2000" dirty="0"/>
              <a:t>Σ., </a:t>
            </a:r>
            <a:r>
              <a:rPr lang="el-GR" sz="2000" dirty="0" smtClean="0"/>
              <a:t>Διδακτορική διατριβή, Κριτήρια και Μεθοδολογία Αποτίμησης Καταλληλότητας Επεμβάσεων Συντήρησης Χαρτιού, Τμήμα Χημικών Μηχανικών, Ε.Μ.Π., Αθήνα, 2004.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000" dirty="0" err="1"/>
              <a:t>Χρύσου</a:t>
            </a:r>
            <a:r>
              <a:rPr lang="el-GR" sz="2000" dirty="0"/>
              <a:t> Κ., Προσωπικές σημειώσεις, Χημείο του Κράτους, 2012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18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Βασιλική Μπέλεση 2014</a:t>
            </a:r>
            <a:r>
              <a:rPr lang="el-GR" sz="2000" dirty="0"/>
              <a:t>. </a:t>
            </a:r>
            <a:r>
              <a:rPr lang="el-GR" sz="2000" smtClean="0"/>
              <a:t>Βασιλική Μπέλεση . </a:t>
            </a:r>
            <a:r>
              <a:rPr lang="el-GR" sz="2000" dirty="0"/>
              <a:t>«Εκτυπωτικά Υποστρώματα </a:t>
            </a:r>
            <a:r>
              <a:rPr lang="el-GR" sz="2000" dirty="0" smtClean="0"/>
              <a:t>(</a:t>
            </a:r>
            <a:r>
              <a:rPr lang="el-GR" sz="2000" dirty="0"/>
              <a:t>Θ</a:t>
            </a:r>
            <a:r>
              <a:rPr lang="el-GR" sz="2000" dirty="0" smtClean="0"/>
              <a:t>). </a:t>
            </a:r>
            <a:r>
              <a:rPr lang="el-GR" sz="2000" dirty="0"/>
              <a:t>Ενότητα </a:t>
            </a:r>
            <a:r>
              <a:rPr lang="en-US" sz="2000" dirty="0"/>
              <a:t>6</a:t>
            </a:r>
            <a:r>
              <a:rPr lang="el-GR" sz="2000" dirty="0"/>
              <a:t>: Επίδραση της υγρασίας, της θερμοκρασίας και του φωτός στις ιδιότητες κυτταρίνης - </a:t>
            </a:r>
            <a:r>
              <a:rPr lang="el-GR" sz="2000" dirty="0" smtClean="0"/>
              <a:t>χαρτιού».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/>
              <a:t>Biermann C.J., Handbook of pulping and papermaking, Second Edition, Academic Press, 1996.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/>
              <a:t>Kirwan M.J., Paper and Paperboard Packaging Technology, London, Blackwell Publishing, 2005.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2000" dirty="0" err="1"/>
              <a:t>Klemm</a:t>
            </a:r>
            <a:r>
              <a:rPr lang="en-GB" sz="2000" dirty="0"/>
              <a:t> D., B. Philipp, T. </a:t>
            </a:r>
            <a:r>
              <a:rPr lang="en-GB" sz="2000" dirty="0" err="1"/>
              <a:t>Heinze</a:t>
            </a:r>
            <a:r>
              <a:rPr lang="en-GB" sz="2000" dirty="0"/>
              <a:t>, U. </a:t>
            </a:r>
            <a:r>
              <a:rPr lang="en-GB" sz="2000" dirty="0" err="1"/>
              <a:t>Heinze</a:t>
            </a:r>
            <a:r>
              <a:rPr lang="en-GB" sz="2000" dirty="0"/>
              <a:t>, W. </a:t>
            </a:r>
            <a:r>
              <a:rPr lang="en-GB" sz="2000" dirty="0" err="1"/>
              <a:t>Wagenknecht</a:t>
            </a:r>
            <a:r>
              <a:rPr lang="en-GB" sz="2000" dirty="0"/>
              <a:t>, Comprehensive Cellulose Chemistry, Volume 1, Fundamentals and Analytical Methods, ed. Wiley – VCH, 1998.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/>
              <a:t>Thomson</a:t>
            </a:r>
            <a:r>
              <a:rPr lang="el-GR" sz="2000" dirty="0"/>
              <a:t> Β., Υλικά Εκτυπώσεων, Εκδόσεις ΙΩΝ, 2002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dirty="0" err="1">
                <a:hlinkClick r:id="rId3"/>
              </a:rPr>
              <a:t>Zamestnaci</a:t>
            </a:r>
            <a:r>
              <a:rPr lang="en-US" sz="2000" dirty="0">
                <a:hlinkClick r:id="rId3"/>
              </a:rPr>
              <a:t>, Connectivity between hydrogen bonding system in paper and paper products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000" dirty="0" smtClean="0"/>
              <a:t>Ζερβός </a:t>
            </a:r>
            <a:r>
              <a:rPr lang="el-GR" sz="2000" dirty="0"/>
              <a:t>Σ., Διδακτορική διατριβή, Κριτήρια και Μεθοδολογία Αποτίμησης Καταλληλότητας Επεμβάσεων Συντήρησης Χαρτιού, Τμήμα Χημικών Μηχανικών, Ε.Μ.Π., Αθήνα, 2004.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l-GR" sz="2000" dirty="0" err="1"/>
              <a:t>Χρύσου</a:t>
            </a:r>
            <a:r>
              <a:rPr lang="el-GR" sz="2000" dirty="0"/>
              <a:t> Κ., Προσωπικές σημειώσεις, Χημείο του Κράτους, 2012.</a:t>
            </a:r>
          </a:p>
        </p:txBody>
      </p:sp>
    </p:spTree>
    <p:extLst>
      <p:ext uri="{BB962C8B-B14F-4D97-AF65-F5344CB8AC3E}">
        <p14:creationId xmlns:p14="http://schemas.microsoft.com/office/powerpoint/2010/main" val="30150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3042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 smtClean="0"/>
              <a:t>Στην </a:t>
            </a:r>
            <a:r>
              <a:rPr lang="el-GR" dirty="0"/>
              <a:t>συνέχεια θα δούμε εν συντομία πως επιδρά η υγρασία και η θερμοκρασία στις ιδιότητες του </a:t>
            </a:r>
            <a:r>
              <a:rPr lang="el-GR" dirty="0" smtClean="0"/>
              <a:t>χαρτιού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26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>
                <a:solidFill>
                  <a:schemeClr val="tx2"/>
                </a:solidFill>
              </a:rPr>
              <a:t>κυτταρίνη</a:t>
            </a:r>
            <a:r>
              <a:rPr lang="el-GR" dirty="0"/>
              <a:t> και η </a:t>
            </a:r>
            <a:r>
              <a:rPr lang="el-GR" b="1" dirty="0" err="1">
                <a:solidFill>
                  <a:schemeClr val="tx2"/>
                </a:solidFill>
              </a:rPr>
              <a:t>ημικυτταρίνη</a:t>
            </a:r>
            <a:r>
              <a:rPr lang="el-GR" dirty="0"/>
              <a:t> είναι </a:t>
            </a:r>
            <a:r>
              <a:rPr lang="el-GR" b="1" dirty="0">
                <a:solidFill>
                  <a:schemeClr val="tx2"/>
                </a:solidFill>
              </a:rPr>
              <a:t>υγροσκοπικές</a:t>
            </a:r>
            <a:r>
              <a:rPr lang="el-GR" dirty="0"/>
              <a:t> και γι αυτό το χαρτί είναι και αυτό ένα υγροσκοπικό υλικό.</a:t>
            </a:r>
          </a:p>
          <a:p>
            <a:r>
              <a:rPr lang="el-GR" dirty="0"/>
              <a:t>Αυτό έχει σαν αποτέλεσμα να </a:t>
            </a:r>
            <a:r>
              <a:rPr lang="el-GR" b="1" dirty="0">
                <a:solidFill>
                  <a:schemeClr val="tx2"/>
                </a:solidFill>
              </a:rPr>
              <a:t>προσροφά μόρια νερού </a:t>
            </a:r>
            <a:r>
              <a:rPr lang="el-GR" dirty="0"/>
              <a:t>από τον περιβάλλοντα χώρο. </a:t>
            </a:r>
          </a:p>
          <a:p>
            <a:r>
              <a:rPr lang="el-GR" dirty="0"/>
              <a:t>Αντίστοιχα, το χαρτί μπορεί να </a:t>
            </a:r>
            <a:r>
              <a:rPr lang="el-GR" b="1" dirty="0">
                <a:solidFill>
                  <a:schemeClr val="tx2"/>
                </a:solidFill>
              </a:rPr>
              <a:t>αποβάλλει υγρασία.</a:t>
            </a:r>
          </a:p>
          <a:p>
            <a:r>
              <a:rPr lang="el-GR" dirty="0"/>
              <a:t>Έτσι, όταν εκτεθεί σε περιβάλλον με υγρασία σχηματίζει </a:t>
            </a:r>
            <a:r>
              <a:rPr lang="el-GR" b="1" dirty="0">
                <a:solidFill>
                  <a:srgbClr val="820000"/>
                </a:solidFill>
              </a:rPr>
              <a:t>δεσμούς υδρογόνου </a:t>
            </a:r>
            <a:r>
              <a:rPr lang="el-GR" dirty="0"/>
              <a:t>και </a:t>
            </a:r>
            <a:r>
              <a:rPr lang="el-GR" b="1" dirty="0">
                <a:solidFill>
                  <a:srgbClr val="820000"/>
                </a:solidFill>
              </a:rPr>
              <a:t>διογκώνεται </a:t>
            </a:r>
            <a:r>
              <a:rPr lang="el-GR" dirty="0"/>
              <a:t>καθώς </a:t>
            </a:r>
            <a:r>
              <a:rPr lang="el-GR" b="1" dirty="0">
                <a:solidFill>
                  <a:srgbClr val="820000"/>
                </a:solidFill>
              </a:rPr>
              <a:t>το νερό συνδέεται με τις ίνες με δεσμούς υδρογόνου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571750"/>
            <a:ext cx="5727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μεγάλη </a:t>
            </a:r>
            <a:r>
              <a:rPr lang="el-GR" dirty="0" err="1"/>
              <a:t>υγροσκοπικότητα</a:t>
            </a:r>
            <a:r>
              <a:rPr lang="el-GR" dirty="0"/>
              <a:t> οφείλεται στην </a:t>
            </a:r>
            <a:r>
              <a:rPr lang="el-GR" b="1" dirty="0">
                <a:solidFill>
                  <a:srgbClr val="820000"/>
                </a:solidFill>
              </a:rPr>
              <a:t>αλληλεπίδραση </a:t>
            </a:r>
            <a:r>
              <a:rPr lang="el-GR" dirty="0"/>
              <a:t>των </a:t>
            </a:r>
            <a:r>
              <a:rPr lang="el-GR" b="1" dirty="0" err="1">
                <a:solidFill>
                  <a:srgbClr val="820000"/>
                </a:solidFill>
              </a:rPr>
              <a:t>υδροξυλομάδων</a:t>
            </a:r>
            <a:r>
              <a:rPr lang="el-GR" b="1" dirty="0">
                <a:solidFill>
                  <a:srgbClr val="820000"/>
                </a:solidFill>
              </a:rPr>
              <a:t> της κυτταρίνης με τα μόρια νερού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82b18ba112c7bb737fb439f2a44813a56183c6c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1020</TotalTime>
  <Words>4592</Words>
  <Application>Microsoft Office PowerPoint</Application>
  <PresentationFormat>On-screen Show (4:3)</PresentationFormat>
  <Paragraphs>419</Paragraphs>
  <Slides>71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exo-opistho_simeiomata</vt:lpstr>
      <vt:lpstr>OC_template_updated</vt:lpstr>
      <vt:lpstr>1_exo-opistho_simeiomata</vt:lpstr>
      <vt:lpstr>Εκτυπωτικά Υποστρώματα (Θ)</vt:lpstr>
      <vt:lpstr>PowerPoint Presentation</vt:lpstr>
      <vt:lpstr>Απόλυτη Υγρασία  (absolute humidity) </vt:lpstr>
      <vt:lpstr>Σχετική Υγρασία  (relative humidity) </vt:lpstr>
      <vt:lpstr>PowerPoint Presentation</vt:lpstr>
      <vt:lpstr>PowerPoint Presentation</vt:lpstr>
      <vt:lpstr>Στην συνέχεια θα δούμε εν συντομία πως επιδρά η υγρασία και η θερμοκρασία στις ιδιότητες του χαρτιού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Διαστασιακή σταθερότητα του χαρτιού  (Dimensional stability)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Χρήσιμοι σύνδεσμοι</vt:lpstr>
      <vt:lpstr>Επίδραση της θερμοκρασίας του χώρου στις ιδιότητες του χαρτιού </vt:lpstr>
      <vt:lpstr>Η θερμική γήρανση του χαρτιού προκαλεί</vt:lpstr>
      <vt:lpstr>PowerPoint Presentation</vt:lpstr>
      <vt:lpstr>Εγκλιματισμός του χαρτιού  (Conditioning of paper)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Προκλιματισμός του χαρτιού (preconditioning of paper) </vt:lpstr>
      <vt:lpstr>PowerPoint Presentation</vt:lpstr>
      <vt:lpstr>PowerPoint Presentation</vt:lpstr>
      <vt:lpstr>PowerPoint Presentation</vt:lpstr>
      <vt:lpstr>Επίδραση του φωτός στις ιδιότητες του χαρτιού </vt:lpstr>
      <vt:lpstr>PowerPoint Presentation</vt:lpstr>
      <vt:lpstr>PowerPoint Presentation</vt:lpstr>
      <vt:lpstr>PowerPoint Presentation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Σημείωμα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229</cp:revision>
  <dcterms:created xsi:type="dcterms:W3CDTF">2015-05-19T06:24:50Z</dcterms:created>
  <dcterms:modified xsi:type="dcterms:W3CDTF">2015-10-16T12:15:23Z</dcterms:modified>
</cp:coreProperties>
</file>