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40"/>
  </p:notesMasterIdLst>
  <p:handoutMasterIdLst>
    <p:handoutMasterId r:id="rId41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5" r:id="rId30"/>
    <p:sldId id="293" r:id="rId31"/>
    <p:sldId id="294" r:id="rId32"/>
    <p:sldId id="257" r:id="rId33"/>
    <p:sldId id="262" r:id="rId34"/>
    <p:sldId id="264" r:id="rId35"/>
    <p:sldId id="296" r:id="rId36"/>
    <p:sldId id="297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E6E3D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61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0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b="1" dirty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/>
              <a:t>Σπηλαίωση</a:t>
            </a:r>
            <a:r>
              <a:rPr lang="el-GR" sz="2600" dirty="0"/>
              <a:t> ελίκων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9/13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Κοντά στο χείλος πρόσπτωσης του πτερυγίου δημιουργείται το σημείο ανακοπής (</a:t>
            </a:r>
            <a:r>
              <a:rPr lang="en-US" dirty="0"/>
              <a:t>stagnation point), </a:t>
            </a:r>
            <a:r>
              <a:rPr lang="el-GR" dirty="0"/>
              <a:t>όπου η ταχύτητα ροής  είναι μηδενική. Στο </a:t>
            </a:r>
            <a:r>
              <a:rPr lang="el-GR" b="1" dirty="0"/>
              <a:t>σημείο αυτό </a:t>
            </a:r>
            <a:r>
              <a:rPr lang="el-GR" dirty="0"/>
              <a:t>ισχύει:</a:t>
            </a:r>
          </a:p>
          <a:p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74871"/>
              </p:ext>
            </p:extLst>
          </p:nvPr>
        </p:nvGraphicFramePr>
        <p:xfrm>
          <a:off x="2771799" y="2996952"/>
          <a:ext cx="309367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Εξίσωση" r:id="rId3" imgW="1409400" imgH="393480" progId="Equation.3">
                  <p:embed/>
                </p:oleObj>
              </mc:Choice>
              <mc:Fallback>
                <p:oleObj name="Εξίσωση" r:id="rId3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99" y="2996952"/>
                        <a:ext cx="3093677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392" y="422108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Η πίεση </a:t>
            </a:r>
            <a:r>
              <a:rPr lang="en-US" sz="2400" b="1" dirty="0" smtClean="0">
                <a:latin typeface="+mn-lt"/>
              </a:rPr>
              <a:t>q </a:t>
            </a:r>
            <a:r>
              <a:rPr lang="el-GR" sz="2400" dirty="0" smtClean="0">
                <a:latin typeface="+mn-lt"/>
              </a:rPr>
              <a:t>ονομάζεται </a:t>
            </a:r>
            <a:r>
              <a:rPr lang="el-GR" sz="2400" b="1" dirty="0" smtClean="0">
                <a:latin typeface="+mn-lt"/>
              </a:rPr>
              <a:t>πίεση ανακοπής.</a:t>
            </a:r>
          </a:p>
          <a:p>
            <a:r>
              <a:rPr lang="el-GR" sz="2400" dirty="0" smtClean="0">
                <a:latin typeface="+mn-lt"/>
              </a:rPr>
              <a:t>Λόγω της μορφής </a:t>
            </a:r>
            <a:r>
              <a:rPr lang="el-GR" sz="2400" dirty="0" err="1" smtClean="0">
                <a:latin typeface="+mn-lt"/>
              </a:rPr>
              <a:t>υδροτομής</a:t>
            </a:r>
            <a:r>
              <a:rPr lang="el-GR" sz="2400" dirty="0" smtClean="0">
                <a:latin typeface="+mn-lt"/>
              </a:rPr>
              <a:t> που έχουν τα πτερύγια, στην πίσω όψη δημιουργείται </a:t>
            </a:r>
            <a:r>
              <a:rPr lang="el-GR" sz="2400" dirty="0" err="1" smtClean="0">
                <a:latin typeface="+mn-lt"/>
              </a:rPr>
              <a:t>υποπίεση</a:t>
            </a:r>
            <a:r>
              <a:rPr lang="el-GR" sz="2400" dirty="0" smtClean="0">
                <a:latin typeface="+mn-lt"/>
              </a:rPr>
              <a:t> ενώ στην μπροστά </a:t>
            </a:r>
            <a:r>
              <a:rPr lang="el-GR" sz="2400" dirty="0" err="1" smtClean="0">
                <a:latin typeface="+mn-lt"/>
              </a:rPr>
              <a:t>υπερπίεση</a:t>
            </a:r>
            <a:r>
              <a:rPr lang="el-GR" sz="2400" dirty="0" smtClean="0">
                <a:latin typeface="+mn-lt"/>
              </a:rPr>
              <a:t>, και σ’ αυτή τη διαφορά οφείλεται η δύναμη ώσης.</a:t>
            </a:r>
            <a:endParaRPr lang="en-US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6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10/13</a:t>
            </a:r>
            <a:endParaRPr lang="en-US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18"/>
          <a:stretch/>
        </p:blipFill>
        <p:spPr bwMode="auto">
          <a:xfrm>
            <a:off x="2195736" y="1772816"/>
            <a:ext cx="4500563" cy="4283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2729" y="6228020"/>
            <a:ext cx="526355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55600" indent="0">
              <a:buNone/>
            </a:pPr>
            <a:r>
              <a:rPr lang="el-GR" dirty="0" smtClean="0"/>
              <a:t>Ροή και κατανομή πίεσης γύρω από </a:t>
            </a:r>
            <a:r>
              <a:rPr lang="el-GR" dirty="0" err="1" smtClean="0"/>
              <a:t>υδροτομή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32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11/13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λόγος Δ</a:t>
            </a:r>
            <a:r>
              <a:rPr lang="en-US" dirty="0"/>
              <a:t>p/q </a:t>
            </a:r>
            <a:r>
              <a:rPr lang="el-GR" dirty="0"/>
              <a:t>εξαρτάται από το σχήμα της </a:t>
            </a:r>
            <a:r>
              <a:rPr lang="el-GR" dirty="0" err="1"/>
              <a:t>υδροτομής</a:t>
            </a:r>
            <a:r>
              <a:rPr lang="el-GR" dirty="0"/>
              <a:t> και την γωνία πρόσπτωσης και μπορεί να υπολογισθεί </a:t>
            </a:r>
            <a:r>
              <a:rPr lang="el-GR" dirty="0" smtClean="0"/>
              <a:t>πειραματικά ή και </a:t>
            </a:r>
            <a:r>
              <a:rPr lang="el-GR" dirty="0"/>
              <a:t>αναλυτικά.</a:t>
            </a:r>
          </a:p>
          <a:p>
            <a:r>
              <a:rPr lang="el-GR" dirty="0"/>
              <a:t>Στην πράξη </a:t>
            </a:r>
            <a:r>
              <a:rPr lang="el-GR" dirty="0" err="1"/>
              <a:t>σπηλαίωση</a:t>
            </a:r>
            <a:r>
              <a:rPr lang="el-GR" dirty="0"/>
              <a:t> εμφανίζεται πριν η τοπική πίεση φτάσει την πίεση υδρατμών διότι το θαλασσινό νερό περιέχει ποσοστό αέρα σε διάλυση και διάφορα μόρια στερεών, γεγονός που επιταχύνει την έναρξη της </a:t>
            </a:r>
            <a:r>
              <a:rPr lang="el-GR" dirty="0" err="1"/>
              <a:t>σπηλαίωσης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6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12/13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Το φαινόμενο της </a:t>
            </a:r>
            <a:r>
              <a:rPr lang="el-GR" sz="2200" dirty="0" err="1"/>
              <a:t>σπηλαίωσης</a:t>
            </a:r>
            <a:r>
              <a:rPr lang="el-GR" sz="2200" dirty="0"/>
              <a:t> θα συμβεί όταν</a:t>
            </a:r>
            <a:r>
              <a:rPr lang="el-GR" sz="2200" dirty="0" smtClean="0"/>
              <a:t>:</a:t>
            </a:r>
            <a:endParaRPr lang="el-GR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72703"/>
              </p:ext>
            </p:extLst>
          </p:nvPr>
        </p:nvGraphicFramePr>
        <p:xfrm>
          <a:off x="1907704" y="2060849"/>
          <a:ext cx="4534036" cy="205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Εξίσωση" r:id="rId3" imgW="2438280" imgH="1104840" progId="Equation.3">
                  <p:embed/>
                </p:oleObj>
              </mc:Choice>
              <mc:Fallback>
                <p:oleObj name="Εξίσωση" r:id="rId3" imgW="243828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60849"/>
                        <a:ext cx="4534036" cy="2053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86916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Η ποσότητα:</a:t>
            </a:r>
          </a:p>
        </p:txBody>
      </p:sp>
      <p:graphicFrame>
        <p:nvGraphicFramePr>
          <p:cNvPr id="80899" name="Object 1"/>
          <p:cNvGraphicFramePr>
            <a:graphicFrameLocks noChangeAspect="1"/>
          </p:cNvGraphicFramePr>
          <p:nvPr/>
        </p:nvGraphicFramePr>
        <p:xfrm>
          <a:off x="2895600" y="4648200"/>
          <a:ext cx="174148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Εξίσωση" r:id="rId5" imgW="799920" imgH="419040" progId="Equation.3">
                  <p:embed/>
                </p:oleObj>
              </mc:Choice>
              <mc:Fallback>
                <p:oleObj name="Εξίσωση" r:id="rId5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48200"/>
                        <a:ext cx="1741488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5550023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Ονομάζεται </a:t>
            </a:r>
            <a:r>
              <a:rPr lang="el-GR" sz="2200" b="1" dirty="0" smtClean="0">
                <a:latin typeface="+mn-lt"/>
              </a:rPr>
              <a:t>αριθμός </a:t>
            </a:r>
            <a:r>
              <a:rPr lang="el-GR" sz="2200" b="1" dirty="0" err="1" smtClean="0">
                <a:latin typeface="+mn-lt"/>
              </a:rPr>
              <a:t>σπηλαίωσης</a:t>
            </a:r>
            <a:r>
              <a:rPr lang="el-GR" sz="2200" b="1" dirty="0" smtClean="0">
                <a:latin typeface="+mn-lt"/>
              </a:rPr>
              <a:t>, </a:t>
            </a:r>
            <a:r>
              <a:rPr lang="el-GR" sz="2200" dirty="0" smtClean="0">
                <a:latin typeface="+mn-lt"/>
              </a:rPr>
              <a:t>και η τιμή του αποτελεί μια ένδειξη για την εμφάνιση </a:t>
            </a:r>
            <a:r>
              <a:rPr lang="el-GR" sz="2200" dirty="0" err="1" smtClean="0">
                <a:latin typeface="+mn-lt"/>
              </a:rPr>
              <a:t>σπηλαίωσης</a:t>
            </a:r>
            <a:r>
              <a:rPr lang="el-GR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291497"/>
            <a:ext cx="8227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Όπου, </a:t>
            </a:r>
            <a:r>
              <a:rPr lang="en-US" sz="2200" b="1" dirty="0" err="1" smtClean="0">
                <a:latin typeface="+mn-lt"/>
              </a:rPr>
              <a:t>p</a:t>
            </a:r>
            <a:r>
              <a:rPr lang="en-US" sz="2200" b="1" baseline="-25000" dirty="0" err="1" smtClean="0">
                <a:latin typeface="+mn-lt"/>
              </a:rPr>
              <a:t>v</a:t>
            </a:r>
            <a:r>
              <a:rPr lang="en-US" sz="2200" b="1" dirty="0" smtClean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η πίεση κορεσμένου ατμού για τη δεδομένη θερμοκρασία.</a:t>
            </a:r>
            <a:endParaRPr lang="en-US" sz="2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9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13/13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4221747"/>
            <a:ext cx="8363272" cy="2616291"/>
          </a:xfrm>
        </p:spPr>
        <p:txBody>
          <a:bodyPr>
            <a:normAutofit/>
          </a:bodyPr>
          <a:lstStyle/>
          <a:p>
            <a:r>
              <a:rPr lang="el-GR" sz="2200" dirty="0"/>
              <a:t>Διατομή με το ίδιο εμβαδό κάτω από την καμπύλη </a:t>
            </a:r>
            <a:r>
              <a:rPr lang="el-GR" sz="2200" dirty="0" err="1"/>
              <a:t>υποπίεσης</a:t>
            </a:r>
            <a:r>
              <a:rPr lang="el-GR" sz="2200" dirty="0"/>
              <a:t> αλλά πιο ομοιόμορφη κατανομή, δίνει την ίδια ώση αλλά έχει καλύτερη συμπεριφορά σε </a:t>
            </a:r>
            <a:r>
              <a:rPr lang="el-GR" sz="2200" dirty="0" err="1"/>
              <a:t>σπηλαίωση</a:t>
            </a:r>
            <a:r>
              <a:rPr lang="el-GR" sz="2200" dirty="0"/>
              <a:t>. Για το λόγο αυτό διατομές με κυκλική πίσω όψη είναι καλλίτερες από άποψη </a:t>
            </a:r>
            <a:r>
              <a:rPr lang="el-GR" sz="2200" dirty="0" err="1"/>
              <a:t>σπηλαίωσης</a:t>
            </a:r>
            <a:r>
              <a:rPr lang="el-GR" sz="2200" dirty="0" smtClean="0"/>
              <a:t>. </a:t>
            </a:r>
            <a:r>
              <a:rPr lang="el-GR" sz="2200" dirty="0"/>
              <a:t>Σήμερα υπάρχουν </a:t>
            </a:r>
            <a:r>
              <a:rPr lang="el-GR" sz="2200" dirty="0" err="1"/>
              <a:t>υδροτομές</a:t>
            </a:r>
            <a:r>
              <a:rPr lang="el-GR" sz="2200" dirty="0"/>
              <a:t> με σχεδόν σταθερή κατανομή </a:t>
            </a:r>
            <a:r>
              <a:rPr lang="el-GR" sz="2200" dirty="0" err="1"/>
              <a:t>υποπίεσης</a:t>
            </a:r>
            <a:r>
              <a:rPr lang="el-GR" sz="2200" dirty="0"/>
              <a:t> κατά μήκος της χορδής τους</a:t>
            </a:r>
            <a:r>
              <a:rPr lang="el-GR" sz="2200" dirty="0" smtClean="0"/>
              <a:t>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756420" y="3826022"/>
            <a:ext cx="563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Κατανομή πίεσης στις δύο όψεις </a:t>
            </a:r>
            <a:r>
              <a:rPr lang="el-GR" sz="2000" dirty="0" err="1" smtClean="0">
                <a:latin typeface="+mn-lt"/>
              </a:rPr>
              <a:t>υδροτομής</a:t>
            </a:r>
            <a:endParaRPr lang="en-US" sz="20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538" y="1412776"/>
            <a:ext cx="3488924" cy="2413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7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</a:t>
            </a:r>
            <a:r>
              <a:rPr lang="el-GR" dirty="0" err="1" smtClean="0"/>
              <a:t>σπηλαίωσης</a:t>
            </a:r>
            <a:r>
              <a:rPr lang="el-GR" dirty="0" smtClean="0"/>
              <a:t> </a:t>
            </a:r>
            <a:r>
              <a:rPr lang="el-GR" sz="3000" b="0" dirty="0" smtClean="0"/>
              <a:t>1/6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Στις ναυτικές έλικες είναι δυνατό να εμφανιστούν διάφορες μορφές </a:t>
            </a:r>
            <a:r>
              <a:rPr lang="el-GR" dirty="0" err="1"/>
              <a:t>σπηλαίωσης</a:t>
            </a:r>
            <a:r>
              <a:rPr lang="el-GR" dirty="0"/>
              <a:t>. Οι πιο σημαντικές είναι</a:t>
            </a:r>
            <a:r>
              <a:rPr lang="el-GR" dirty="0" smtClean="0"/>
              <a:t>:</a:t>
            </a:r>
            <a:endParaRPr lang="el-GR" dirty="0"/>
          </a:p>
          <a:p>
            <a:pPr marL="865188" lvl="1" indent="-465138"/>
            <a:r>
              <a:rPr lang="el-GR" dirty="0"/>
              <a:t>Εμφάνιση φύλλου </a:t>
            </a:r>
            <a:r>
              <a:rPr lang="el-GR" dirty="0" err="1"/>
              <a:t>σπηλαίωσης</a:t>
            </a:r>
            <a:r>
              <a:rPr lang="el-GR" dirty="0"/>
              <a:t> (</a:t>
            </a:r>
            <a:r>
              <a:rPr lang="en-US" dirty="0"/>
              <a:t>sheet cavitation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865188" lvl="1" indent="-465138"/>
            <a:r>
              <a:rPr lang="el-GR" dirty="0"/>
              <a:t>Εμφάνιση </a:t>
            </a:r>
            <a:r>
              <a:rPr lang="el-GR" dirty="0" err="1"/>
              <a:t>φυσαλλίδων</a:t>
            </a:r>
            <a:r>
              <a:rPr lang="el-GR" dirty="0"/>
              <a:t> </a:t>
            </a:r>
            <a:r>
              <a:rPr lang="el-GR" dirty="0" err="1"/>
              <a:t>σπηλαίωσης</a:t>
            </a:r>
            <a:r>
              <a:rPr lang="el-GR" dirty="0"/>
              <a:t> </a:t>
            </a:r>
            <a:r>
              <a:rPr lang="en-US" dirty="0"/>
              <a:t>(bubble cavitation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865188" lvl="1" indent="-465138"/>
            <a:r>
              <a:rPr lang="el-GR" dirty="0"/>
              <a:t>Εμφάνιση γραμμών δίνης (</a:t>
            </a:r>
            <a:r>
              <a:rPr lang="en-US" dirty="0"/>
              <a:t> vortex lines cavitation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3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Μορφές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2/6</a:t>
            </a:r>
            <a:endParaRPr lang="en-US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738" y="1412776"/>
            <a:ext cx="6254524" cy="5165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1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Μορφές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3/6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80709"/>
            <a:ext cx="5404419" cy="390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39515" y="555694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Φύλλο και νέφος </a:t>
            </a:r>
            <a:r>
              <a:rPr lang="el-GR" sz="2200" dirty="0" err="1" smtClean="0">
                <a:latin typeface="+mn-lt"/>
              </a:rPr>
              <a:t>σπηλαίωσης</a:t>
            </a:r>
            <a:r>
              <a:rPr lang="el-GR" sz="2200" dirty="0" smtClean="0">
                <a:latin typeface="+mn-lt"/>
              </a:rPr>
              <a:t> με ταυτόχρονη εμφάνιση δίνης </a:t>
            </a:r>
            <a:r>
              <a:rPr lang="el-GR" sz="2200" dirty="0" err="1" smtClean="0">
                <a:latin typeface="+mn-lt"/>
              </a:rPr>
              <a:t>ακροπτερυγίου</a:t>
            </a:r>
            <a:r>
              <a:rPr lang="el-GR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Μορφές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6084103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err="1" smtClean="0">
                <a:latin typeface="+mn-lt"/>
              </a:rPr>
              <a:t>Σπηλαίωση</a:t>
            </a:r>
            <a:r>
              <a:rPr lang="el-GR" sz="2200" dirty="0" smtClean="0">
                <a:latin typeface="+mn-lt"/>
              </a:rPr>
              <a:t> φυσαλίδων</a:t>
            </a:r>
            <a:endParaRPr lang="en-US" sz="2200" dirty="0">
              <a:latin typeface="+mn-lt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412776"/>
            <a:ext cx="4800600" cy="453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Μορφές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6093296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err="1" smtClean="0">
                <a:latin typeface="+mn-lt"/>
              </a:rPr>
              <a:t>Σπηλαίωση</a:t>
            </a:r>
            <a:r>
              <a:rPr lang="el-GR" sz="2200" dirty="0" smtClean="0">
                <a:latin typeface="+mn-lt"/>
              </a:rPr>
              <a:t> δίνης πλήμνης</a:t>
            </a:r>
            <a:endParaRPr lang="en-US" sz="2200" dirty="0">
              <a:latin typeface="+mn-lt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476790"/>
            <a:ext cx="6324600" cy="4544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Σπηλαίωση</a:t>
            </a:r>
            <a:r>
              <a:rPr lang="el-GR" dirty="0" smtClean="0"/>
              <a:t> ελίκων </a:t>
            </a:r>
            <a:r>
              <a:rPr lang="el-GR" sz="3000" b="0" dirty="0" smtClean="0"/>
              <a:t>1/13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err="1"/>
              <a:t>Σπηλαίωση</a:t>
            </a:r>
            <a:r>
              <a:rPr lang="el-GR" sz="2200" dirty="0"/>
              <a:t> είναι το φαινόμενο κατά το οποίο η ροή γύρω από μια φέρουσα επιφάνεια αλλάζει ριζικά λόγω αλλαγής κατάστασης (ατμοποίησης) του νερού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Η </a:t>
            </a:r>
            <a:r>
              <a:rPr lang="el-GR" sz="2200" dirty="0" err="1"/>
              <a:t>σπηλαίωση</a:t>
            </a:r>
            <a:r>
              <a:rPr lang="el-GR" sz="2200" dirty="0"/>
              <a:t> μπορεί να προκαλέσει</a:t>
            </a:r>
            <a:r>
              <a:rPr lang="el-GR" sz="2200" dirty="0" smtClean="0"/>
              <a:t>:</a:t>
            </a:r>
            <a:endParaRPr lang="el-GR" sz="2200" dirty="0"/>
          </a:p>
          <a:p>
            <a:pPr lvl="1"/>
            <a:r>
              <a:rPr lang="el-GR" sz="2200" dirty="0"/>
              <a:t>Ελάττωση της απόδοσης της </a:t>
            </a:r>
            <a:r>
              <a:rPr lang="el-GR" sz="2200" dirty="0" smtClean="0"/>
              <a:t>έλικας</a:t>
            </a:r>
            <a:r>
              <a:rPr lang="en-US" sz="2200" dirty="0" smtClean="0"/>
              <a:t>,</a:t>
            </a:r>
            <a:endParaRPr lang="el-GR" sz="2200" dirty="0"/>
          </a:p>
          <a:p>
            <a:pPr lvl="1"/>
            <a:r>
              <a:rPr lang="el-GR" sz="2200" dirty="0" smtClean="0"/>
              <a:t>Θόρυβο</a:t>
            </a:r>
            <a:r>
              <a:rPr lang="en-US" sz="2200" dirty="0" smtClean="0"/>
              <a:t>,</a:t>
            </a:r>
            <a:endParaRPr lang="el-GR" sz="2200" dirty="0"/>
          </a:p>
          <a:p>
            <a:pPr lvl="1"/>
            <a:r>
              <a:rPr lang="el-GR" sz="2200" dirty="0"/>
              <a:t>Ταλαντώσεις</a:t>
            </a:r>
          </a:p>
          <a:p>
            <a:pPr lvl="1"/>
            <a:r>
              <a:rPr lang="el-GR" sz="2200" dirty="0"/>
              <a:t>Μηχανική </a:t>
            </a:r>
            <a:r>
              <a:rPr lang="el-GR" sz="2200" dirty="0" smtClean="0"/>
              <a:t>διάβρωση</a:t>
            </a:r>
            <a:r>
              <a:rPr lang="en-US" sz="2200" dirty="0" smtClean="0"/>
              <a:t>.</a:t>
            </a:r>
            <a:endParaRPr lang="el-GR" sz="2200" dirty="0"/>
          </a:p>
          <a:p>
            <a:r>
              <a:rPr lang="el-GR" sz="2200" dirty="0"/>
              <a:t>Η </a:t>
            </a:r>
            <a:r>
              <a:rPr lang="el-GR" sz="2200" dirty="0" err="1"/>
              <a:t>σπηλαίωση</a:t>
            </a:r>
            <a:r>
              <a:rPr lang="el-GR" sz="2200" dirty="0"/>
              <a:t> εμφανίζεται κυρίως σε υπερφορτισμένες έλικες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5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Μορφές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6/6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247847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err="1" smtClean="0">
                <a:latin typeface="+mn-lt"/>
              </a:rPr>
              <a:t>Σπηλαίωση</a:t>
            </a:r>
            <a:r>
              <a:rPr lang="el-GR" sz="2200" dirty="0" smtClean="0">
                <a:latin typeface="+mn-lt"/>
              </a:rPr>
              <a:t> δίνης </a:t>
            </a:r>
            <a:r>
              <a:rPr lang="el-GR" sz="2200" dirty="0" err="1" smtClean="0">
                <a:latin typeface="+mn-lt"/>
              </a:rPr>
              <a:t>ακροπτερυγίου</a:t>
            </a:r>
            <a:endParaRPr lang="en-US" sz="2200" dirty="0">
              <a:latin typeface="+mn-lt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91362"/>
            <a:ext cx="6172200" cy="4830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0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Πειράματα </a:t>
            </a:r>
            <a:r>
              <a:rPr lang="el-GR" dirty="0" err="1" smtClean="0"/>
              <a:t>σπηλαίωσης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Πειράματα </a:t>
            </a:r>
            <a:r>
              <a:rPr lang="el-GR" dirty="0" err="1"/>
              <a:t>σπηλαίωσης</a:t>
            </a:r>
            <a:r>
              <a:rPr lang="el-GR" dirty="0"/>
              <a:t> μπορούν να πραγματοποιηθούν σε ειδικές σήραγγες (</a:t>
            </a:r>
            <a:r>
              <a:rPr lang="en-US" dirty="0"/>
              <a:t>tunnels) </a:t>
            </a:r>
            <a:r>
              <a:rPr lang="el-GR" dirty="0"/>
              <a:t>ή δεξαμενές όπου απαραιτήτως υπάρχει η δυνατότητα ρύθμισης της ατμοσφαιρικής πίεσης η/και της θερμοκρασίας του νερού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1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Πειράματα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51" y="1484784"/>
            <a:ext cx="778789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1341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Σύγχρονη πειραματική σήραγγα </a:t>
            </a:r>
            <a:r>
              <a:rPr lang="el-GR" sz="2200" dirty="0" err="1" smtClean="0">
                <a:latin typeface="+mn-lt"/>
              </a:rPr>
              <a:t>σπηλαίωσης</a:t>
            </a:r>
            <a:endParaRPr lang="en-US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6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Πειράματα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3246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Σύγχρονη πειραματική δεξαμενή </a:t>
            </a:r>
            <a:r>
              <a:rPr lang="el-GR" sz="2200" dirty="0" err="1" smtClean="0">
                <a:latin typeface="+mn-lt"/>
              </a:rPr>
              <a:t>σπηλαίωσης</a:t>
            </a:r>
            <a:endParaRPr lang="en-US" sz="2200" dirty="0">
              <a:latin typeface="+mn-lt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403140"/>
            <a:ext cx="6324600" cy="4834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6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Πρακτικά κριτήρια </a:t>
            </a:r>
            <a:br>
              <a:rPr lang="el-GR" dirty="0" smtClean="0"/>
            </a:br>
            <a:r>
              <a:rPr lang="el-GR" dirty="0" smtClean="0"/>
              <a:t>αποφυγής </a:t>
            </a:r>
            <a:r>
              <a:rPr lang="el-GR" dirty="0" err="1" smtClean="0"/>
              <a:t>σπηλαίωσης</a:t>
            </a:r>
            <a:r>
              <a:rPr lang="el-GR" dirty="0" smtClean="0"/>
              <a:t> </a:t>
            </a:r>
            <a:r>
              <a:rPr lang="el-GR" sz="3000" b="0" dirty="0" smtClean="0"/>
              <a:t>1/5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Επειδή ο πειραματικός προσδιορισμός της </a:t>
            </a:r>
            <a:r>
              <a:rPr lang="el-GR" dirty="0" err="1"/>
              <a:t>σπηλαίωσης</a:t>
            </a:r>
            <a:r>
              <a:rPr lang="el-GR" dirty="0"/>
              <a:t> απαιτεί ειδικό εξοπλισμό και δεν είναι μια απλή διαδικασία, στην πράξη, για την πρόβλεψη/πρόληψη της </a:t>
            </a:r>
            <a:r>
              <a:rPr lang="el-GR" dirty="0" err="1"/>
              <a:t>σπηλαίωσης</a:t>
            </a:r>
            <a:r>
              <a:rPr lang="el-GR" dirty="0"/>
              <a:t>  χρησιμοποιούνται κάποια διαγράμματα, τα οποία έχουν προέλθει τόσο από εμπειρικά όσο και από πειραματικά δεδομένα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πιο ευρέως χρησιμοποιούμενο διάγραμμα είναι αυτό του </a:t>
            </a:r>
            <a:r>
              <a:rPr lang="en-US" b="1" dirty="0" err="1"/>
              <a:t>Burill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0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Πρακτικά κριτήρια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αποφυγής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2/5</a:t>
            </a:r>
            <a:endParaRPr lang="en-US" sz="3000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12" y="1481712"/>
            <a:ext cx="7956376" cy="49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1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Πρακτικά κριτήρια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αποφυγής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3/5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342900" y="1364371"/>
                <a:ext cx="8477572" cy="51609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Συντελεστής φορτίσεως:	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n-US" dirty="0"/>
                  <a:t>T = </a:t>
                </a:r>
                <a:r>
                  <a:rPr lang="el-GR" dirty="0"/>
                  <a:t>ώση σε ΚΝ</a:t>
                </a:r>
              </a:p>
              <a:p>
                <a:pPr marL="0" indent="0">
                  <a:buNone/>
                </a:pPr>
                <a:r>
                  <a:rPr lang="el-GR" dirty="0"/>
                  <a:t>Α</a:t>
                </a:r>
                <a:r>
                  <a:rPr lang="el-GR" baseline="-25000" dirty="0"/>
                  <a:t>Ρ</a:t>
                </a:r>
                <a:r>
                  <a:rPr lang="el-GR" dirty="0"/>
                  <a:t> = η προβεβλημένη επιφάνεια σε </a:t>
                </a:r>
                <a:r>
                  <a:rPr lang="en-US" dirty="0"/>
                  <a:t>m</a:t>
                </a:r>
                <a:r>
                  <a:rPr lang="en-US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dirty="0"/>
                  <a:t>V</a:t>
                </a:r>
                <a:r>
                  <a:rPr lang="en-US" baseline="-25000" dirty="0"/>
                  <a:t>R(0.7R)</a:t>
                </a:r>
                <a:r>
                  <a:rPr lang="en-US" dirty="0"/>
                  <a:t>  = </a:t>
                </a:r>
                <a:r>
                  <a:rPr lang="el-GR" dirty="0"/>
                  <a:t>Σχετική ταχύτητα σε ακτίνα 0.7 </a:t>
                </a:r>
                <a:r>
                  <a:rPr lang="en-US" dirty="0"/>
                  <a:t>R</a:t>
                </a:r>
              </a:p>
              <a:p>
                <a:pPr marL="0" indent="0">
                  <a:buNone/>
                </a:pPr>
                <a:r>
                  <a:rPr lang="el-GR" dirty="0"/>
                  <a:t>σ</a:t>
                </a:r>
                <a:r>
                  <a:rPr lang="en-US" baseline="-25000" dirty="0"/>
                  <a:t>0.7R</a:t>
                </a:r>
                <a:r>
                  <a:rPr lang="en-US" dirty="0"/>
                  <a:t>  = </a:t>
                </a:r>
                <a:r>
                  <a:rPr lang="el-GR" dirty="0"/>
                  <a:t>τοπικός αριθμός </a:t>
                </a:r>
                <a:r>
                  <a:rPr lang="el-GR" dirty="0" err="1"/>
                  <a:t>σπηλαίωσης</a:t>
                </a:r>
                <a:r>
                  <a:rPr lang="el-GR" dirty="0"/>
                  <a:t> σε ακτίνα 0.7 </a:t>
                </a:r>
                <a:r>
                  <a:rPr lang="en-US" dirty="0"/>
                  <a:t>R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ρ = πυκνότητα νερού σε </a:t>
                </a:r>
                <a:r>
                  <a:rPr lang="en-US" dirty="0" smtClean="0"/>
                  <a:t>kg/L</a:t>
                </a:r>
                <a:endParaRPr lang="en-US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364371"/>
                <a:ext cx="8477572" cy="5160973"/>
              </a:xfrm>
              <a:blipFill rotWithShape="1">
                <a:blip r:embed="rId2"/>
                <a:stretch>
                  <a:fillRect l="-1078" t="-5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9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Πρακτικά κριτήρια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αποφυγής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4/5</a:t>
            </a:r>
            <a:endParaRPr lang="en-US" sz="30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3161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προβεβλημένη επιφάνεια </a:t>
            </a:r>
            <a:r>
              <a:rPr lang="el-GR" sz="2200" dirty="0" smtClean="0"/>
              <a:t>μπορεί </a:t>
            </a:r>
            <a:r>
              <a:rPr lang="el-GR" sz="2200" dirty="0"/>
              <a:t>να εκτιμηθεί από την ακόλουθη σχέση (</a:t>
            </a:r>
            <a:r>
              <a:rPr lang="en-US" sz="2200" dirty="0"/>
              <a:t>Taylor)</a:t>
            </a:r>
            <a:r>
              <a:rPr lang="el-GR" sz="2200" dirty="0" smtClean="0"/>
              <a:t>:</a:t>
            </a:r>
            <a:endParaRPr lang="en-US" sz="2200" dirty="0"/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29536"/>
              </p:ext>
            </p:extLst>
          </p:nvPr>
        </p:nvGraphicFramePr>
        <p:xfrm>
          <a:off x="3902176" y="2017438"/>
          <a:ext cx="29740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Εξίσωση" r:id="rId4" imgW="1625400" imgH="393480" progId="Equation.3">
                  <p:embed/>
                </p:oleObj>
              </mc:Choice>
              <mc:Fallback>
                <p:oleObj name="Εξίσωση" r:id="rId4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176" y="2017438"/>
                        <a:ext cx="2974080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47621" y="3053170"/>
            <a:ext cx="215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ή προσεγγιστικά</a:t>
            </a:r>
            <a:endParaRPr lang="en-US" sz="2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054625"/>
            <a:ext cx="7900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h </a:t>
            </a:r>
            <a:r>
              <a:rPr lang="el-GR" sz="2200" dirty="0" smtClean="0">
                <a:latin typeface="+mn-lt"/>
              </a:rPr>
              <a:t>η απόσταση του άξονα της έλικας από την ελεύθερη επιφάνεια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681734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Ως γνωστόν, η ώση υπολογίζεται από τις σχέσεις: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631457"/>
              </p:ext>
            </p:extLst>
          </p:nvPr>
        </p:nvGraphicFramePr>
        <p:xfrm>
          <a:off x="1331640" y="5401814"/>
          <a:ext cx="1783976" cy="87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Εξίσωση" r:id="rId6" imgW="876240" imgH="431640" progId="Equation.3">
                  <p:embed/>
                </p:oleObj>
              </mc:Choice>
              <mc:Fallback>
                <p:oleObj name="Εξίσωση" r:id="rId6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401814"/>
                        <a:ext cx="1783976" cy="879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22948" y="554583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ή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101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185714"/>
              </p:ext>
            </p:extLst>
          </p:nvPr>
        </p:nvGraphicFramePr>
        <p:xfrm>
          <a:off x="5004048" y="5342173"/>
          <a:ext cx="214539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Εξίσωση" r:id="rId8" imgW="1104840" imgH="431640" progId="Equation.3">
                  <p:embed/>
                </p:oleObj>
              </mc:Choice>
              <mc:Fallback>
                <p:oleObj name="Εξίσωση" r:id="rId8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342173"/>
                        <a:ext cx="214539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l-GR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2826555"/>
                <a:ext cx="3202672" cy="1089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0,7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𝑔h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26555"/>
                <a:ext cx="3202672" cy="108914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62" y="2823250"/>
                <a:ext cx="3568926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0,7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188,2+19,62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2+4,836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62" y="2823250"/>
                <a:ext cx="3568926" cy="8540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8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Πρακτικά κριτήρια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αποφυγής </a:t>
            </a:r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σπηλαίωσης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5/5</a:t>
            </a:r>
            <a:endParaRPr lang="en-US" sz="30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χρήσιμη σχέση για μια αρχική εκτίμηση του λόγου εκτεταμένης επιφάνειας </a:t>
            </a:r>
            <a:r>
              <a:rPr lang="el-GR" dirty="0" err="1"/>
              <a:t>αΕ</a:t>
            </a:r>
            <a:r>
              <a:rPr lang="el-GR" dirty="0"/>
              <a:t> έτσι ώστε ν αποφευχθεί η </a:t>
            </a:r>
            <a:r>
              <a:rPr lang="el-GR" dirty="0" err="1"/>
              <a:t>σπηλαίωση</a:t>
            </a:r>
            <a:r>
              <a:rPr lang="el-GR" dirty="0"/>
              <a:t> είναι η ακόλουθη (</a:t>
            </a:r>
            <a:r>
              <a:rPr lang="en-US" b="1" dirty="0"/>
              <a:t>Keller – 1966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96704"/>
              </p:ext>
            </p:extLst>
          </p:nvPr>
        </p:nvGraphicFramePr>
        <p:xfrm>
          <a:off x="2627784" y="3018656"/>
          <a:ext cx="303903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Εξίσωση" r:id="rId3" imgW="1434960" imgH="431640" progId="Equation.3">
                  <p:embed/>
                </p:oleObj>
              </mc:Choice>
              <mc:Fallback>
                <p:oleObj name="Εξίσωση" r:id="rId3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018656"/>
                        <a:ext cx="303903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005064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Όπου:</a:t>
            </a:r>
          </a:p>
          <a:p>
            <a:r>
              <a:rPr lang="el-GR" sz="2400" dirty="0" smtClean="0">
                <a:latin typeface="+mn-lt"/>
              </a:rPr>
              <a:t>Τ η ώση σε Ν</a:t>
            </a:r>
          </a:p>
          <a:p>
            <a:r>
              <a:rPr lang="el-GR" sz="2400" dirty="0" smtClean="0">
                <a:latin typeface="+mn-lt"/>
              </a:rPr>
              <a:t>Ζ ο αριθμός των πτερυγίων</a:t>
            </a:r>
          </a:p>
          <a:p>
            <a:r>
              <a:rPr lang="en-US" sz="2400" dirty="0" err="1" smtClean="0">
                <a:latin typeface="+mn-lt"/>
              </a:rPr>
              <a:t>p</a:t>
            </a:r>
            <a:r>
              <a:rPr lang="en-US" sz="2400" baseline="-25000" dirty="0" err="1" smtClean="0">
                <a:latin typeface="+mn-lt"/>
              </a:rPr>
              <a:t>o</a:t>
            </a:r>
            <a:r>
              <a:rPr lang="en-US" sz="2400" dirty="0" err="1" smtClean="0">
                <a:latin typeface="+mn-lt"/>
              </a:rPr>
              <a:t>-p</a:t>
            </a:r>
            <a:r>
              <a:rPr lang="en-US" sz="2400" baseline="-25000" dirty="0" err="1" smtClean="0">
                <a:latin typeface="+mn-lt"/>
              </a:rPr>
              <a:t>v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η πίεση στο κέντρο της έλικας</a:t>
            </a:r>
          </a:p>
          <a:p>
            <a:r>
              <a:rPr lang="en-US" sz="2400" dirty="0" smtClean="0">
                <a:latin typeface="+mn-lt"/>
              </a:rPr>
              <a:t>k </a:t>
            </a:r>
            <a:r>
              <a:rPr lang="el-GR" sz="2400" dirty="0" smtClean="0">
                <a:latin typeface="+mn-lt"/>
              </a:rPr>
              <a:t>σταθερά που μεταβάλλεται από 0 (πρύμνη καθρέπτη) έως 0.20 (έντονα φορτισμένες έλικες </a:t>
            </a:r>
            <a:r>
              <a:rPr lang="el-GR" sz="2400" dirty="0" err="1" smtClean="0">
                <a:latin typeface="+mn-lt"/>
              </a:rPr>
              <a:t>μονέλικων</a:t>
            </a:r>
            <a:r>
              <a:rPr lang="el-GR" sz="2400" dirty="0" smtClean="0">
                <a:latin typeface="+mn-lt"/>
              </a:rPr>
              <a:t> πλοίων).</a:t>
            </a:r>
            <a:endParaRPr lang="en-US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 Μέτρα προφύλαξης </a:t>
            </a:r>
            <a:br>
              <a:rPr lang="el-GR" dirty="0" smtClean="0"/>
            </a:br>
            <a:r>
              <a:rPr lang="el-GR" dirty="0" smtClean="0"/>
              <a:t>έναντι της </a:t>
            </a:r>
            <a:r>
              <a:rPr lang="el-GR" dirty="0" err="1" smtClean="0"/>
              <a:t>σπηλαίωσης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093161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100" b="1" dirty="0"/>
              <a:t>Βαφή: </a:t>
            </a:r>
            <a:r>
              <a:rPr lang="el-GR" sz="2100" dirty="0"/>
              <a:t>Η έλικα δεν πρέπει να βάφεται διότι επιδεινώνεται το φαινόμενο της </a:t>
            </a:r>
            <a:r>
              <a:rPr lang="el-GR" sz="2100" dirty="0" err="1"/>
              <a:t>σπηλαίωσης</a:t>
            </a:r>
            <a:r>
              <a:rPr lang="el-GR" sz="2100" dirty="0"/>
              <a:t>. Η τοπική καταστροφή του χρώματος μπορεί να σταθεί αφορμή για </a:t>
            </a:r>
            <a:r>
              <a:rPr lang="el-GR" sz="2100" dirty="0" err="1"/>
              <a:t>σπηλαίωση</a:t>
            </a:r>
            <a:r>
              <a:rPr lang="el-GR" sz="2100" dirty="0" smtClean="0"/>
              <a:t>.</a:t>
            </a:r>
            <a:endParaRPr lang="el-GR" sz="21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100" b="1" dirty="0"/>
              <a:t>Ταχύτητα</a:t>
            </a:r>
            <a:r>
              <a:rPr lang="el-GR" sz="2100" dirty="0"/>
              <a:t>: Το κάθε σκάφος πρέπει να γνωρίζει την τιμή της ταχύτητας λειτουργίας πάνω από την οποία εμφανίζεται </a:t>
            </a:r>
            <a:r>
              <a:rPr lang="el-GR" sz="2100" dirty="0" err="1"/>
              <a:t>σπηλαίωση</a:t>
            </a:r>
            <a:r>
              <a:rPr lang="el-GR" sz="2100" dirty="0"/>
              <a:t> και να μην την υπερβαίνει</a:t>
            </a:r>
            <a:r>
              <a:rPr lang="el-GR" sz="2100" dirty="0" smtClean="0"/>
              <a:t>.</a:t>
            </a:r>
            <a:endParaRPr lang="el-GR" sz="21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100" b="1" dirty="0"/>
              <a:t>Ώση:</a:t>
            </a:r>
            <a:r>
              <a:rPr lang="el-GR" sz="2100" dirty="0"/>
              <a:t> Η ώση δεν πρέπει να αυξάνεται απότομα διότι μεγάλη ώση σε συνδυασμό με χαμηλές ταχύτητες σκάφους μπορεί να προκαλέσουν </a:t>
            </a:r>
            <a:r>
              <a:rPr lang="el-GR" sz="2100" dirty="0" err="1"/>
              <a:t>σπηλαίωση</a:t>
            </a:r>
            <a:r>
              <a:rPr lang="el-GR" sz="2100" dirty="0" smtClean="0"/>
              <a:t>.</a:t>
            </a:r>
            <a:endParaRPr lang="el-GR" sz="21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100" b="1" dirty="0"/>
              <a:t>Βήμα:</a:t>
            </a:r>
            <a:r>
              <a:rPr lang="el-GR" sz="2100" dirty="0"/>
              <a:t> Στις έλικες μεταβλητού βήματος η αλλαγή του βήματος θα πρέπει να γίνεται ομαλά και όχι απότομα, προς αποφυγή απότομης αύξησης της ώσης</a:t>
            </a:r>
            <a:r>
              <a:rPr lang="el-GR" sz="2100" dirty="0" smtClean="0"/>
              <a:t>.</a:t>
            </a:r>
            <a:endParaRPr lang="el-GR" sz="21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100" b="1" dirty="0"/>
              <a:t>Βύθισμα</a:t>
            </a:r>
            <a:r>
              <a:rPr lang="el-GR" sz="2100" dirty="0"/>
              <a:t>: </a:t>
            </a:r>
            <a:r>
              <a:rPr lang="el-GR" sz="2100" dirty="0" smtClean="0"/>
              <a:t>Όσο </a:t>
            </a:r>
            <a:r>
              <a:rPr lang="el-GR" sz="2100" dirty="0"/>
              <a:t>μικρότερο είναι το βύθισμα, τόσο πιθανότερο είναι να εμφανιστεί </a:t>
            </a:r>
            <a:r>
              <a:rPr lang="el-GR" sz="2100" dirty="0" err="1"/>
              <a:t>σπηλαίωση</a:t>
            </a:r>
            <a:r>
              <a:rPr lang="el-GR" sz="2100" dirty="0" smtClean="0"/>
              <a:t>.</a:t>
            </a:r>
            <a:endParaRPr lang="en-US" sz="2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2/13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97"/>
          <a:stretch/>
        </p:blipFill>
        <p:spPr bwMode="auto">
          <a:xfrm>
            <a:off x="1741376" y="1628800"/>
            <a:ext cx="5661248" cy="419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0" y="5877272"/>
            <a:ext cx="4572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Διάγραμμα φάσεων νερού</a:t>
            </a:r>
            <a:endParaRPr lang="en-US" sz="2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5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</a:t>
            </a:r>
            <a:r>
              <a:rPr lang="el-GR" sz="2000" dirty="0" smtClean="0"/>
              <a:t>ΙΙ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1</a:t>
            </a:r>
            <a:r>
              <a:rPr lang="el-GR" sz="2000" dirty="0"/>
              <a:t>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 err="1"/>
              <a:t>Σπηλαίωση</a:t>
            </a:r>
            <a:r>
              <a:rPr lang="el-GR" sz="2000" dirty="0"/>
              <a:t> ελίκων».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3/13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058" y="1700808"/>
            <a:ext cx="5029884" cy="4732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5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4/13</a:t>
            </a:r>
            <a:endParaRPr lang="en-US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84784"/>
            <a:ext cx="6400800" cy="5071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5/13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600" y="1628800"/>
            <a:ext cx="5638800" cy="4328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2729" y="6156012"/>
            <a:ext cx="534094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55600" indent="0">
              <a:buNone/>
            </a:pPr>
            <a:r>
              <a:rPr lang="el-GR" dirty="0" err="1" smtClean="0"/>
              <a:t>Μοκρορωγμές</a:t>
            </a:r>
            <a:r>
              <a:rPr lang="el-GR" dirty="0" smtClean="0"/>
              <a:t> λόγω </a:t>
            </a:r>
            <a:r>
              <a:rPr lang="el-GR" dirty="0" err="1" smtClean="0"/>
              <a:t>σπηλαιωτικής</a:t>
            </a:r>
            <a:r>
              <a:rPr lang="el-GR" dirty="0" smtClean="0"/>
              <a:t> διάβρωσης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6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6/13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613" y="1556792"/>
            <a:ext cx="4300774" cy="5089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1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7/13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σύστημα συντεταγμένων κινούμενο με το πτερύγιο, η ροή είναι μόνιμη και </a:t>
            </a:r>
            <a:r>
              <a:rPr lang="el-GR" dirty="0" err="1"/>
              <a:t>αστρόβιλη</a:t>
            </a:r>
            <a:r>
              <a:rPr lang="el-GR" dirty="0"/>
              <a:t> και επομένως η εξίσωση του </a:t>
            </a:r>
            <a:r>
              <a:rPr lang="en-US" dirty="0"/>
              <a:t>Bernoulli </a:t>
            </a:r>
            <a:r>
              <a:rPr lang="el-GR" dirty="0"/>
              <a:t>δίνει: </a:t>
            </a:r>
          </a:p>
          <a:p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79844"/>
              </p:ext>
            </p:extLst>
          </p:nvPr>
        </p:nvGraphicFramePr>
        <p:xfrm>
          <a:off x="1691680" y="2852936"/>
          <a:ext cx="546427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Εξίσωση" r:id="rId3" imgW="2171520" imgH="393480" progId="Equation.3">
                  <p:embed/>
                </p:oleObj>
              </mc:Choice>
              <mc:Fallback>
                <p:oleObj name="Εξίσωση" r:id="rId3" imgW="2171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852936"/>
                        <a:ext cx="546427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0386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n-US" sz="2400" dirty="0" smtClean="0">
                <a:latin typeface="+mn-lt"/>
              </a:rPr>
              <a:t>P, V </a:t>
            </a:r>
            <a:r>
              <a:rPr lang="el-GR" sz="2400" dirty="0" smtClean="0">
                <a:latin typeface="+mn-lt"/>
              </a:rPr>
              <a:t>η πίεση και η ταχύτητα του ρευστού σε σημείο που βρίσκεται σε βάθος </a:t>
            </a:r>
            <a:r>
              <a:rPr lang="en-US" sz="2400" dirty="0" smtClean="0">
                <a:latin typeface="+mn-lt"/>
              </a:rPr>
              <a:t>z </a:t>
            </a:r>
            <a:r>
              <a:rPr lang="el-GR" sz="2400" dirty="0" smtClean="0">
                <a:latin typeface="+mn-lt"/>
              </a:rPr>
              <a:t>κάτω από την ελεύθερη επιφάνεια, και,</a:t>
            </a:r>
          </a:p>
          <a:p>
            <a:pPr marL="808038" indent="-808038"/>
            <a:r>
              <a:rPr lang="en-US" sz="2400" dirty="0" smtClean="0">
                <a:latin typeface="+mn-lt"/>
              </a:rPr>
              <a:t>P</a:t>
            </a:r>
            <a:r>
              <a:rPr lang="en-US" sz="2400" baseline="-25000" dirty="0" smtClean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, V</a:t>
            </a:r>
            <a:r>
              <a:rPr lang="en-US" sz="2400" baseline="-25000" dirty="0" smtClean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η πίεση και η ταχύτητα σε σημείο της ελεύθερης επιφάνειας</a:t>
            </a:r>
          </a:p>
          <a:p>
            <a:pPr marL="566738" indent="-566738"/>
            <a:endParaRPr lang="en-US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8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Σπηλαίωση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8/13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93161"/>
          </a:xfrm>
        </p:spPr>
        <p:txBody>
          <a:bodyPr>
            <a:normAutofit/>
          </a:bodyPr>
          <a:lstStyle/>
          <a:p>
            <a:r>
              <a:rPr lang="el-GR" sz="2200" dirty="0"/>
              <a:t>Επομένως η πίεση σε ένα σημείο της ροής είναι:</a:t>
            </a:r>
          </a:p>
          <a:p>
            <a:endParaRPr lang="el-GR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75965"/>
              </p:ext>
            </p:extLst>
          </p:nvPr>
        </p:nvGraphicFramePr>
        <p:xfrm>
          <a:off x="1187624" y="1844824"/>
          <a:ext cx="7391400" cy="208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Εξίσωση" r:id="rId3" imgW="3682800" imgH="1041120" progId="Equation.3">
                  <p:embed/>
                </p:oleObj>
              </mc:Choice>
              <mc:Fallback>
                <p:oleObj name="Εξίσωση" r:id="rId3" imgW="36828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844824"/>
                        <a:ext cx="7391400" cy="2089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80507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Όπου </a:t>
            </a:r>
            <a:r>
              <a:rPr lang="en-US" sz="2200" dirty="0" err="1" smtClean="0">
                <a:latin typeface="+mn-lt"/>
              </a:rPr>
              <a:t>p</a:t>
            </a:r>
            <a:r>
              <a:rPr lang="en-US" sz="2200" baseline="-25000" dirty="0" err="1" smtClean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η στατική πίεση και Δ</a:t>
            </a:r>
            <a:r>
              <a:rPr lang="en-US" sz="2200" dirty="0" smtClean="0">
                <a:latin typeface="+mn-lt"/>
              </a:rPr>
              <a:t>p </a:t>
            </a:r>
            <a:r>
              <a:rPr lang="el-GR" sz="2200" dirty="0" smtClean="0">
                <a:latin typeface="+mn-lt"/>
              </a:rPr>
              <a:t>η μεταβολή πίεσης λόγω μεταβολής της δυναμικής πίεσης.</a:t>
            </a:r>
          </a:p>
          <a:p>
            <a:r>
              <a:rPr lang="el-GR" sz="2200" dirty="0" smtClean="0">
                <a:latin typeface="+mn-lt"/>
              </a:rPr>
              <a:t>Όταν σε ένα σημείο του ρευστού η ταχύτητα υπερβαίνει την ταχύτητα του ελευθέρου  ρεύματος (</a:t>
            </a:r>
            <a:r>
              <a:rPr lang="en-US" sz="2200" dirty="0" smtClean="0">
                <a:latin typeface="+mn-lt"/>
              </a:rPr>
              <a:t>free stream velocity) </a:t>
            </a:r>
            <a:r>
              <a:rPr lang="el-GR" sz="2200" dirty="0" smtClean="0">
                <a:latin typeface="+mn-lt"/>
              </a:rPr>
              <a:t>η πίεση του σημείου πέφτει χαμηλότερα από την στατική πίεση. Όταν λόγω αυτής της μείωσης η πίεση τοπικά φθάσει την πίεση κορεσμένου ατμού για τη συγκεκριμένη θερμοκρασία, συμβαίνει ατμοποίηση και εμφάνιση </a:t>
            </a:r>
            <a:r>
              <a:rPr lang="el-GR" sz="2200" dirty="0" err="1" smtClean="0">
                <a:latin typeface="+mn-lt"/>
              </a:rPr>
              <a:t>σπηλαίωσης</a:t>
            </a:r>
            <a:r>
              <a:rPr lang="el-GR" sz="2200" dirty="0" smtClean="0">
                <a:latin typeface="+mn-lt"/>
              </a:rPr>
              <a:t>.</a:t>
            </a:r>
            <a:endParaRPr lang="en-US" sz="2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7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83</TotalTime>
  <Words>1544</Words>
  <Application>Microsoft Office PowerPoint</Application>
  <PresentationFormat>Προβολή στην οθόνη (4:3)</PresentationFormat>
  <Paragraphs>188</Paragraphs>
  <Slides>36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exo-opistho_simeiomata</vt:lpstr>
      <vt:lpstr>Office Theme</vt:lpstr>
      <vt:lpstr>OC_template_updated</vt:lpstr>
      <vt:lpstr>Εξίσωση</vt:lpstr>
      <vt:lpstr>Θεωρία πλοίου ΙΙ (Θ)</vt:lpstr>
      <vt:lpstr>Σπηλαίωση ελίκων 1/13</vt:lpstr>
      <vt:lpstr>Σπηλαίωση ελίκων 2/13</vt:lpstr>
      <vt:lpstr>Σπηλαίωση ελίκων 3/13</vt:lpstr>
      <vt:lpstr>Σπηλαίωση ελίκων 4/13</vt:lpstr>
      <vt:lpstr>Σπηλαίωση ελίκων 5/13</vt:lpstr>
      <vt:lpstr>Σπηλαίωση ελίκων 6/13</vt:lpstr>
      <vt:lpstr>Σπηλαίωση ελίκων 7/13</vt:lpstr>
      <vt:lpstr>Σπηλαίωση ελίκων 8/13</vt:lpstr>
      <vt:lpstr>Σπηλαίωση ελίκων 9/13</vt:lpstr>
      <vt:lpstr>Σπηλαίωση ελίκων 10/13</vt:lpstr>
      <vt:lpstr>Σπηλαίωση ελίκων 11/13</vt:lpstr>
      <vt:lpstr>Σπηλαίωση ελίκων 12/13</vt:lpstr>
      <vt:lpstr>Σπηλαίωση ελίκων 13/13</vt:lpstr>
      <vt:lpstr>Μορφές σπηλαίωσης 1/6</vt:lpstr>
      <vt:lpstr>Μορφές σπηλαίωσης 2/6</vt:lpstr>
      <vt:lpstr>Μορφές σπηλαίωσης 3/6</vt:lpstr>
      <vt:lpstr>Μορφές σπηλαίωσης 4/6</vt:lpstr>
      <vt:lpstr>Μορφές σπηλαίωσης 5/6</vt:lpstr>
      <vt:lpstr>Μορφές σπηλαίωσης 6/6</vt:lpstr>
      <vt:lpstr>Πειράματα σπηλαίωσης 1/3</vt:lpstr>
      <vt:lpstr>Πειράματα σπηλαίωσης 2/3</vt:lpstr>
      <vt:lpstr>Πειράματα σπηλαίωσης 3/3</vt:lpstr>
      <vt:lpstr>Πρακτικά κριτήρια  αποφυγής σπηλαίωσης 1/5</vt:lpstr>
      <vt:lpstr>Πρακτικά κριτήρια  αποφυγής σπηλαίωσης 2/5</vt:lpstr>
      <vt:lpstr>Πρακτικά κριτήρια  αποφυγής σπηλαίωσης 3/5</vt:lpstr>
      <vt:lpstr>Πρακτικά κριτήρια  αποφυγής σπηλαίωσης 4/5</vt:lpstr>
      <vt:lpstr>Πρακτικά κριτήρια  αποφυγής σπηλαίωσης 5/5</vt:lpstr>
      <vt:lpstr> Μέτρα προφύλαξης  έναντι της σπηλαίωσης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15</cp:revision>
  <dcterms:created xsi:type="dcterms:W3CDTF">2014-12-23T06:23:17Z</dcterms:created>
  <dcterms:modified xsi:type="dcterms:W3CDTF">2015-03-09T08:48:11Z</dcterms:modified>
</cp:coreProperties>
</file>