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9"/>
  </p:notesMasterIdLst>
  <p:handoutMasterIdLst>
    <p:handoutMasterId r:id="rId30"/>
  </p:handout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4" r:id="rId19"/>
    <p:sldId id="286" r:id="rId20"/>
    <p:sldId id="257" r:id="rId21"/>
    <p:sldId id="262" r:id="rId22"/>
    <p:sldId id="264" r:id="rId23"/>
    <p:sldId id="269" r:id="rId24"/>
    <p:sldId id="270" r:id="rId25"/>
    <p:sldId id="266" r:id="rId26"/>
    <p:sldId id="287"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a:t>
            </a:r>
            <a:r>
              <a:rPr lang="en-US" sz="2600" b="1" dirty="0" smtClean="0"/>
              <a:t>3</a:t>
            </a:r>
            <a:r>
              <a:rPr lang="el-GR" sz="2600" dirty="0" smtClean="0"/>
              <a:t>:</a:t>
            </a:r>
            <a:r>
              <a:rPr lang="en-US" sz="2600" dirty="0" smtClean="0"/>
              <a:t> </a:t>
            </a:r>
            <a:r>
              <a:rPr lang="el-GR" sz="2600" dirty="0" smtClean="0"/>
              <a:t>HACCP και άλλα συστήματα διαχείρισης της ποιότητας</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Ορολογία </a:t>
            </a:r>
            <a:r>
              <a:rPr lang="el-GR" dirty="0"/>
              <a:t>του </a:t>
            </a:r>
            <a:r>
              <a:rPr lang="en-US" dirty="0" smtClean="0"/>
              <a:t>HACCP</a:t>
            </a:r>
            <a:r>
              <a:rPr lang="el-GR" dirty="0" smtClean="0"/>
              <a:t> </a:t>
            </a:r>
            <a:r>
              <a:rPr lang="el-GR" sz="3000" b="0" dirty="0" smtClean="0"/>
              <a:t>3/3</a:t>
            </a:r>
            <a:endParaRPr lang="el-GR" sz="3000" b="0" dirty="0"/>
          </a:p>
        </p:txBody>
      </p:sp>
      <p:sp>
        <p:nvSpPr>
          <p:cNvPr id="6" name="Θέση περιεχομένου 5"/>
          <p:cNvSpPr>
            <a:spLocks noGrp="1"/>
          </p:cNvSpPr>
          <p:nvPr>
            <p:ph idx="1"/>
          </p:nvPr>
        </p:nvSpPr>
        <p:spPr/>
        <p:txBody>
          <a:bodyPr>
            <a:noAutofit/>
          </a:bodyPr>
          <a:lstStyle/>
          <a:p>
            <a:pPr marL="41275"/>
            <a:r>
              <a:rPr lang="el-GR" dirty="0" smtClean="0"/>
              <a:t>Ορθή </a:t>
            </a:r>
            <a:r>
              <a:rPr lang="el-GR" dirty="0"/>
              <a:t>υγιεινή πρακτική (good hygiene practice - GHP</a:t>
            </a:r>
            <a:r>
              <a:rPr lang="el-GR" dirty="0" smtClean="0"/>
              <a:t>).</a:t>
            </a:r>
          </a:p>
          <a:p>
            <a:pPr marL="41275"/>
            <a:r>
              <a:rPr lang="el-GR" dirty="0" smtClean="0"/>
              <a:t>Παρακολούθηση (monitoring).</a:t>
            </a:r>
          </a:p>
          <a:p>
            <a:pPr marL="41275"/>
            <a:r>
              <a:rPr lang="el-GR" dirty="0" smtClean="0"/>
              <a:t>Προαπαιτούμενα </a:t>
            </a:r>
            <a:r>
              <a:rPr lang="el-GR" dirty="0"/>
              <a:t>Προγράμματα (</a:t>
            </a:r>
            <a:r>
              <a:rPr lang="en-US" dirty="0"/>
              <a:t>Prerequisite Programs</a:t>
            </a:r>
            <a:r>
              <a:rPr lang="el-GR" dirty="0" smtClean="0"/>
              <a:t>).</a:t>
            </a:r>
            <a:endParaRPr lang="el-GR" dirty="0"/>
          </a:p>
          <a:p>
            <a:pPr marL="41275"/>
            <a:r>
              <a:rPr lang="el-GR" dirty="0"/>
              <a:t>Προληπτικά μέτρα (</a:t>
            </a:r>
            <a:r>
              <a:rPr lang="en-US" dirty="0"/>
              <a:t>preventative measures</a:t>
            </a:r>
            <a:r>
              <a:rPr lang="el-GR" dirty="0" smtClean="0"/>
              <a:t>).</a:t>
            </a:r>
            <a:endParaRPr lang="el-GR" dirty="0"/>
          </a:p>
          <a:p>
            <a:pPr marL="41275"/>
            <a:r>
              <a:rPr lang="el-GR" dirty="0"/>
              <a:t>Σημείο ελέγχου (control point - CP</a:t>
            </a:r>
            <a:r>
              <a:rPr lang="el-GR" dirty="0" smtClean="0"/>
              <a:t>).</a:t>
            </a:r>
            <a:endParaRPr lang="el-GR" dirty="0"/>
          </a:p>
          <a:p>
            <a:pPr marL="41275"/>
            <a:r>
              <a:rPr lang="el-GR" dirty="0"/>
              <a:t>Σοβαρότητα (severity) του </a:t>
            </a:r>
            <a:r>
              <a:rPr lang="el-GR" dirty="0" smtClean="0"/>
              <a:t>κινδύνου</a:t>
            </a:r>
            <a:r>
              <a:rPr lang="el-GR" dirty="0"/>
              <a:t>.</a:t>
            </a:r>
          </a:p>
          <a:p>
            <a:pPr marL="41275"/>
            <a:r>
              <a:rPr lang="el-GR" dirty="0"/>
              <a:t>Σύστημα HACCP (HACCP system</a:t>
            </a:r>
            <a:r>
              <a:rPr lang="el-GR" dirty="0" smtClean="0"/>
              <a:t>).</a:t>
            </a:r>
            <a:endParaRPr lang="el-GR" dirty="0"/>
          </a:p>
          <a:p>
            <a:pPr marL="41275"/>
            <a:r>
              <a:rPr lang="el-GR" dirty="0"/>
              <a:t>Σχέδιο HACCP (HACCP plan</a:t>
            </a:r>
            <a:r>
              <a:rPr lang="el-GR" dirty="0" smtClean="0"/>
              <a:t>).</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90301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Αρχές </a:t>
            </a:r>
            <a:r>
              <a:rPr lang="el-GR" dirty="0"/>
              <a:t>του </a:t>
            </a:r>
            <a:r>
              <a:rPr lang="en-US" dirty="0"/>
              <a:t>HACCP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a:spcBef>
                <a:spcPts val="1800"/>
              </a:spcBef>
            </a:pPr>
            <a:r>
              <a:rPr lang="el-GR" b="1" dirty="0"/>
              <a:t>Αρχή </a:t>
            </a:r>
            <a:r>
              <a:rPr lang="el-GR" b="1" dirty="0" smtClean="0"/>
              <a:t>1</a:t>
            </a:r>
            <a:r>
              <a:rPr lang="el-GR" b="1" baseline="30000" dirty="0" smtClean="0"/>
              <a:t>η</a:t>
            </a:r>
            <a:r>
              <a:rPr lang="el-GR" b="1" dirty="0" smtClean="0"/>
              <a:t>: </a:t>
            </a:r>
            <a:r>
              <a:rPr lang="el-GR" dirty="0" smtClean="0"/>
              <a:t>Ανάλυση </a:t>
            </a:r>
            <a:r>
              <a:rPr lang="el-GR" dirty="0"/>
              <a:t>Κινδύνων.</a:t>
            </a:r>
          </a:p>
          <a:p>
            <a:pPr>
              <a:spcBef>
                <a:spcPts val="1800"/>
              </a:spcBef>
            </a:pPr>
            <a:r>
              <a:rPr lang="el-GR" b="1" dirty="0"/>
              <a:t>Αρχή </a:t>
            </a:r>
            <a:r>
              <a:rPr lang="el-GR" b="1" dirty="0" smtClean="0"/>
              <a:t>2</a:t>
            </a:r>
            <a:r>
              <a:rPr lang="el-GR" b="1" baseline="30000" dirty="0" smtClean="0"/>
              <a:t>η</a:t>
            </a:r>
            <a:r>
              <a:rPr lang="el-GR" b="1" dirty="0" smtClean="0"/>
              <a:t>: </a:t>
            </a:r>
            <a:r>
              <a:rPr lang="el-GR" dirty="0" smtClean="0"/>
              <a:t>Αναγνώριση </a:t>
            </a:r>
            <a:r>
              <a:rPr lang="el-GR" dirty="0"/>
              <a:t>των Κρισίμων Σημείων Ελέγχου (ΚΣΕ).</a:t>
            </a:r>
          </a:p>
          <a:p>
            <a:pPr>
              <a:spcBef>
                <a:spcPts val="1800"/>
              </a:spcBef>
            </a:pPr>
            <a:r>
              <a:rPr lang="el-GR" b="1" dirty="0"/>
              <a:t>Αρχή </a:t>
            </a:r>
            <a:r>
              <a:rPr lang="el-GR" b="1" dirty="0" smtClean="0"/>
              <a:t>3</a:t>
            </a:r>
            <a:r>
              <a:rPr lang="el-GR" b="1" baseline="30000" dirty="0" smtClean="0"/>
              <a:t>η</a:t>
            </a:r>
            <a:r>
              <a:rPr lang="el-GR" b="1" dirty="0" smtClean="0"/>
              <a:t>: </a:t>
            </a:r>
            <a:r>
              <a:rPr lang="el-GR" dirty="0" smtClean="0"/>
              <a:t>Εγκατάσταση </a:t>
            </a:r>
            <a:r>
              <a:rPr lang="el-GR" dirty="0"/>
              <a:t>κρισίμων ορίων για τα προληπτικά μέτρα που εφαρμόζονται σε κάθε αναγνωρισμένο ΚΣΕ.</a:t>
            </a:r>
          </a:p>
          <a:p>
            <a:pPr>
              <a:spcBef>
                <a:spcPts val="1800"/>
              </a:spcBef>
            </a:pPr>
            <a:r>
              <a:rPr lang="el-GR" b="1" dirty="0"/>
              <a:t>Αρχή </a:t>
            </a:r>
            <a:r>
              <a:rPr lang="el-GR" b="1" dirty="0" smtClean="0"/>
              <a:t>4</a:t>
            </a:r>
            <a:r>
              <a:rPr lang="el-GR" b="1" baseline="30000" dirty="0" smtClean="0"/>
              <a:t>η</a:t>
            </a:r>
            <a:r>
              <a:rPr lang="el-GR" b="1" dirty="0" smtClean="0"/>
              <a:t>: </a:t>
            </a:r>
            <a:r>
              <a:rPr lang="el-GR" dirty="0" smtClean="0"/>
              <a:t>Εγκατάσταση </a:t>
            </a:r>
            <a:r>
              <a:rPr lang="el-GR" dirty="0"/>
              <a:t>διαδικασιών παρακολούθησης για κάθε ΚΣΕ.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655727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Αρχές </a:t>
            </a:r>
            <a:r>
              <a:rPr lang="el-GR" dirty="0"/>
              <a:t>του </a:t>
            </a:r>
            <a:r>
              <a:rPr lang="en-US" dirty="0"/>
              <a:t>HACCP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a:spcBef>
                <a:spcPts val="1800"/>
              </a:spcBef>
            </a:pPr>
            <a:r>
              <a:rPr lang="el-GR" b="1" dirty="0" smtClean="0"/>
              <a:t>Αρχή 5</a:t>
            </a:r>
            <a:r>
              <a:rPr lang="el-GR" b="1" baseline="30000" dirty="0" smtClean="0"/>
              <a:t>η</a:t>
            </a:r>
            <a:r>
              <a:rPr lang="el-GR" b="1" dirty="0" smtClean="0"/>
              <a:t>: </a:t>
            </a:r>
            <a:r>
              <a:rPr lang="el-GR" dirty="0" smtClean="0"/>
              <a:t>Εγκατάσταση </a:t>
            </a:r>
            <a:r>
              <a:rPr lang="el-GR" dirty="0"/>
              <a:t>διαδικασιών διορθωτικών ενεργειών για κάθε ΚΣΕ, όταν η παρακολούθηση διαπιστώσει απόκλιση από το καθορισμένο Κρίσιμο Όριο.</a:t>
            </a:r>
          </a:p>
          <a:p>
            <a:pPr>
              <a:spcBef>
                <a:spcPts val="1800"/>
              </a:spcBef>
            </a:pPr>
            <a:r>
              <a:rPr lang="el-GR" b="1" dirty="0"/>
              <a:t>Αρχή </a:t>
            </a:r>
            <a:r>
              <a:rPr lang="el-GR" b="1" dirty="0" smtClean="0"/>
              <a:t>6</a:t>
            </a:r>
            <a:r>
              <a:rPr lang="el-GR" b="1" baseline="30000" dirty="0" smtClean="0"/>
              <a:t>η</a:t>
            </a:r>
            <a:r>
              <a:rPr lang="el-GR" b="1" dirty="0" smtClean="0"/>
              <a:t>: </a:t>
            </a:r>
            <a:r>
              <a:rPr lang="el-GR" dirty="0" smtClean="0"/>
              <a:t>Εγκατάσταση </a:t>
            </a:r>
            <a:r>
              <a:rPr lang="el-GR" dirty="0"/>
              <a:t>διαδικασιών τεκμηρίωσης του Συστήματος HACCP.</a:t>
            </a:r>
          </a:p>
          <a:p>
            <a:pPr>
              <a:spcBef>
                <a:spcPts val="1800"/>
              </a:spcBef>
            </a:pPr>
            <a:r>
              <a:rPr lang="el-GR" b="1" dirty="0"/>
              <a:t>Αρχή </a:t>
            </a:r>
            <a:r>
              <a:rPr lang="el-GR" b="1" dirty="0" smtClean="0"/>
              <a:t>7</a:t>
            </a:r>
            <a:r>
              <a:rPr lang="el-GR" b="1" baseline="30000" dirty="0" smtClean="0"/>
              <a:t>η</a:t>
            </a:r>
            <a:r>
              <a:rPr lang="el-GR" b="1" dirty="0" smtClean="0"/>
              <a:t>: </a:t>
            </a:r>
            <a:r>
              <a:rPr lang="el-GR" dirty="0" smtClean="0"/>
              <a:t>Εγκατάσταση </a:t>
            </a:r>
            <a:r>
              <a:rPr lang="el-GR" dirty="0"/>
              <a:t>διαδικασιών επαλήθευσης για την ορθή λειτουργία του Συστήματος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82308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a:t>
            </a:r>
            <a:r>
              <a:rPr lang="el-GR" dirty="0" smtClean="0"/>
              <a:t>επιθεώρησης </a:t>
            </a:r>
            <a:r>
              <a:rPr lang="el-GR" dirty="0"/>
              <a:t>του </a:t>
            </a:r>
            <a:r>
              <a:rPr lang="en-US" dirty="0" smtClean="0"/>
              <a:t/>
            </a:r>
            <a:br>
              <a:rPr lang="en-US" dirty="0" smtClean="0"/>
            </a:br>
            <a:r>
              <a:rPr lang="el-GR" dirty="0"/>
              <a:t>σ</a:t>
            </a:r>
            <a:r>
              <a:rPr lang="el-GR" dirty="0" smtClean="0"/>
              <a:t>υστήματος </a:t>
            </a:r>
            <a:r>
              <a:rPr lang="el-GR" dirty="0" smtClean="0"/>
              <a:t>HACCP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Θέση περιεχομένου 4"/>
          <p:cNvSpPr>
            <a:spLocks noGrp="1"/>
          </p:cNvSpPr>
          <p:nvPr>
            <p:ph idx="1"/>
          </p:nvPr>
        </p:nvSpPr>
        <p:spPr/>
        <p:txBody>
          <a:bodyPr>
            <a:noAutofit/>
          </a:bodyPr>
          <a:lstStyle/>
          <a:p>
            <a:r>
              <a:rPr lang="el-GR" sz="2200" dirty="0" smtClean="0"/>
              <a:t>Ευθύνη της διοίκησης</a:t>
            </a:r>
            <a:endParaRPr lang="en-US" sz="2200" dirty="0" smtClean="0"/>
          </a:p>
          <a:p>
            <a:pPr lvl="1"/>
            <a:r>
              <a:rPr lang="el-GR" sz="2200" dirty="0" smtClean="0"/>
              <a:t>Πολιτική ασφάλειας των τροφίμων,</a:t>
            </a:r>
            <a:endParaRPr lang="en-US" sz="2200" dirty="0" smtClean="0"/>
          </a:p>
          <a:p>
            <a:pPr lvl="1"/>
            <a:r>
              <a:rPr lang="el-GR" sz="2200" dirty="0" smtClean="0"/>
              <a:t>Οργανωτικές δομές,</a:t>
            </a:r>
            <a:endParaRPr lang="en-US" sz="2200" dirty="0" smtClean="0"/>
          </a:p>
          <a:p>
            <a:pPr lvl="1"/>
            <a:r>
              <a:rPr lang="el-GR" sz="2200" dirty="0" smtClean="0"/>
              <a:t>Εκπαίδευση.</a:t>
            </a:r>
            <a:endParaRPr lang="en-US" sz="2200" dirty="0" smtClean="0"/>
          </a:p>
          <a:p>
            <a:r>
              <a:rPr lang="el-GR" sz="2200" dirty="0" smtClean="0"/>
              <a:t>Περιγραφή προϊόντος.</a:t>
            </a:r>
            <a:endParaRPr lang="en-US" sz="2200" dirty="0" smtClean="0"/>
          </a:p>
          <a:p>
            <a:r>
              <a:rPr lang="el-GR" sz="2200" dirty="0" smtClean="0"/>
              <a:t>Περιγραφή διεργασιών.</a:t>
            </a:r>
            <a:endParaRPr lang="en-US" sz="2200" dirty="0" smtClean="0"/>
          </a:p>
          <a:p>
            <a:r>
              <a:rPr lang="el-GR" sz="2200" dirty="0" smtClean="0"/>
              <a:t>Εκτέλεση της ανάλυσης των κινδύνων.</a:t>
            </a:r>
            <a:endParaRPr lang="en-US" sz="2200" dirty="0" smtClean="0"/>
          </a:p>
          <a:p>
            <a:r>
              <a:rPr lang="el-GR" sz="2200" dirty="0" smtClean="0"/>
              <a:t>Προσδιορισμός κρίσιμων σημείων έλεγχου.</a:t>
            </a:r>
            <a:endParaRPr lang="en-US" sz="2200" dirty="0" smtClean="0"/>
          </a:p>
          <a:p>
            <a:r>
              <a:rPr lang="el-GR" sz="2200" dirty="0" smtClean="0"/>
              <a:t>Καθορισμός κρίσιμων ορίων για κάθε κρίσιμο σημείο έλεγχου.</a:t>
            </a:r>
            <a:endParaRPr lang="en-US" sz="2200" dirty="0" smtClean="0"/>
          </a:p>
        </p:txBody>
      </p:sp>
    </p:spTree>
    <p:extLst>
      <p:ext uri="{BB962C8B-B14F-4D97-AF65-F5344CB8AC3E}">
        <p14:creationId xmlns:p14="http://schemas.microsoft.com/office/powerpoint/2010/main" val="1779181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a:t>
            </a:r>
            <a:r>
              <a:rPr lang="el-GR" dirty="0" smtClean="0"/>
              <a:t>επιθεώρησης </a:t>
            </a:r>
            <a:r>
              <a:rPr lang="el-GR" dirty="0"/>
              <a:t>του </a:t>
            </a:r>
            <a:r>
              <a:rPr lang="en-US" dirty="0" smtClean="0"/>
              <a:t/>
            </a:r>
            <a:br>
              <a:rPr lang="en-US" dirty="0" smtClean="0"/>
            </a:br>
            <a:r>
              <a:rPr lang="el-GR" dirty="0"/>
              <a:t>σ</a:t>
            </a:r>
            <a:r>
              <a:rPr lang="el-GR" dirty="0" smtClean="0"/>
              <a:t>υστήματος </a:t>
            </a:r>
            <a:r>
              <a:rPr lang="el-GR" dirty="0" smtClean="0"/>
              <a:t>HACCP </a:t>
            </a:r>
            <a:r>
              <a:rPr lang="el-GR" sz="3000" b="0" dirty="0" smtClean="0"/>
              <a:t>2/3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Θέση περιεχομένου 4"/>
          <p:cNvSpPr>
            <a:spLocks noGrp="1"/>
          </p:cNvSpPr>
          <p:nvPr>
            <p:ph idx="1"/>
          </p:nvPr>
        </p:nvSpPr>
        <p:spPr>
          <a:xfrm>
            <a:off x="251520" y="1412776"/>
            <a:ext cx="8640960" cy="5328592"/>
          </a:xfrm>
        </p:spPr>
        <p:txBody>
          <a:bodyPr>
            <a:noAutofit/>
          </a:bodyPr>
          <a:lstStyle/>
          <a:p>
            <a:r>
              <a:rPr lang="el-GR" sz="2200" dirty="0" smtClean="0"/>
              <a:t>Εγκατάσταση συστήματος παρακολούθησης ΚΣΕ.</a:t>
            </a:r>
            <a:endParaRPr lang="en-US" sz="2200" dirty="0" smtClean="0"/>
          </a:p>
          <a:p>
            <a:r>
              <a:rPr lang="el-GR" sz="2200" dirty="0" smtClean="0"/>
              <a:t>Διορθωτικές ενέργειες.</a:t>
            </a:r>
            <a:endParaRPr lang="en-US" sz="2200" dirty="0" smtClean="0"/>
          </a:p>
          <a:p>
            <a:r>
              <a:rPr lang="el-GR" sz="2200" dirty="0" smtClean="0"/>
              <a:t>Επαλήθευση.</a:t>
            </a:r>
            <a:endParaRPr lang="en-US" sz="2200" dirty="0" smtClean="0"/>
          </a:p>
          <a:p>
            <a:r>
              <a:rPr lang="el-GR" sz="2200" dirty="0" smtClean="0"/>
              <a:t>Ταυτοποίηση και ιχνηλασιμότητα.</a:t>
            </a:r>
            <a:endParaRPr lang="en-US" sz="2200" dirty="0" smtClean="0"/>
          </a:p>
          <a:p>
            <a:r>
              <a:rPr lang="el-GR" sz="2200" dirty="0" smtClean="0"/>
              <a:t>Αντιδείγματα.</a:t>
            </a:r>
            <a:endParaRPr lang="en-US" sz="2200" dirty="0" smtClean="0"/>
          </a:p>
          <a:p>
            <a:r>
              <a:rPr lang="el-GR" sz="2200" dirty="0" smtClean="0"/>
              <a:t>Τεκμηρίωση.</a:t>
            </a:r>
            <a:endParaRPr lang="en-US" sz="2200" dirty="0" smtClean="0"/>
          </a:p>
          <a:p>
            <a:r>
              <a:rPr lang="el-GR" sz="2200" dirty="0" smtClean="0"/>
              <a:t>Προϋποθέσεις εφαρμογής συστημάτων HACCP, GMP και GHP</a:t>
            </a:r>
            <a:endParaRPr lang="en-US" sz="2200" dirty="0" smtClean="0"/>
          </a:p>
          <a:p>
            <a:pPr lvl="1"/>
            <a:r>
              <a:rPr lang="el-GR" sz="2200" dirty="0" smtClean="0"/>
              <a:t>Κτιριακές εγκαταστάσεις,</a:t>
            </a:r>
          </a:p>
          <a:p>
            <a:pPr lvl="1"/>
            <a:r>
              <a:rPr lang="el-GR" sz="2200" dirty="0" smtClean="0"/>
              <a:t>Εξοπλισμός,</a:t>
            </a:r>
          </a:p>
          <a:p>
            <a:pPr lvl="1"/>
            <a:r>
              <a:rPr lang="el-GR" sz="2200" dirty="0" smtClean="0"/>
              <a:t>Υγιεινή.</a:t>
            </a:r>
            <a:endParaRPr lang="el-GR" sz="2200" dirty="0"/>
          </a:p>
        </p:txBody>
      </p:sp>
    </p:spTree>
    <p:extLst>
      <p:ext uri="{BB962C8B-B14F-4D97-AF65-F5344CB8AC3E}">
        <p14:creationId xmlns:p14="http://schemas.microsoft.com/office/powerpoint/2010/main" val="35859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Αρχές </a:t>
            </a:r>
            <a:r>
              <a:rPr lang="el-GR" dirty="0" smtClean="0">
                <a:solidFill>
                  <a:prstClr val="white"/>
                </a:solidFill>
              </a:rPr>
              <a:t>επιθεώρησης </a:t>
            </a:r>
            <a:r>
              <a:rPr lang="el-GR" dirty="0">
                <a:solidFill>
                  <a:prstClr val="white"/>
                </a:solidFill>
              </a:rPr>
              <a:t>του </a:t>
            </a:r>
            <a:r>
              <a:rPr lang="en-US" dirty="0">
                <a:solidFill>
                  <a:prstClr val="white"/>
                </a:solidFill>
              </a:rPr>
              <a:t/>
            </a:r>
            <a:br>
              <a:rPr lang="en-US" dirty="0">
                <a:solidFill>
                  <a:prstClr val="white"/>
                </a:solidFill>
              </a:rPr>
            </a:br>
            <a:r>
              <a:rPr lang="el-GR" dirty="0">
                <a:solidFill>
                  <a:prstClr val="white"/>
                </a:solidFill>
              </a:rPr>
              <a:t>σ</a:t>
            </a:r>
            <a:r>
              <a:rPr lang="el-GR" dirty="0" smtClean="0">
                <a:solidFill>
                  <a:prstClr val="white"/>
                </a:solidFill>
              </a:rPr>
              <a:t>υστήματος </a:t>
            </a:r>
            <a:r>
              <a:rPr lang="el-GR" dirty="0">
                <a:solidFill>
                  <a:prstClr val="white"/>
                </a:solidFill>
              </a:rPr>
              <a:t>HACCP </a:t>
            </a:r>
            <a:r>
              <a:rPr lang="el-GR" sz="3000" b="0" dirty="0" smtClean="0">
                <a:solidFill>
                  <a:prstClr val="white"/>
                </a:solidFill>
              </a:rPr>
              <a:t>3/3</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4" name="Θέση περιεχομένου 3"/>
          <p:cNvSpPr>
            <a:spLocks noGrp="1"/>
          </p:cNvSpPr>
          <p:nvPr>
            <p:ph idx="1"/>
          </p:nvPr>
        </p:nvSpPr>
        <p:spPr/>
        <p:txBody>
          <a:bodyPr/>
          <a:lstStyle/>
          <a:p>
            <a:r>
              <a:rPr lang="el-GR" dirty="0" smtClean="0"/>
              <a:t>Απαιτήσεις σχετικά με το προσωπικό και το χειρισμό των τροφίμων -</a:t>
            </a:r>
            <a:r>
              <a:rPr lang="el-GR" dirty="0"/>
              <a:t>GMP </a:t>
            </a:r>
            <a:r>
              <a:rPr lang="el-GR" dirty="0" smtClean="0"/>
              <a:t>και GHP</a:t>
            </a:r>
          </a:p>
          <a:p>
            <a:pPr lvl="1"/>
            <a:r>
              <a:rPr lang="el-GR" dirty="0" smtClean="0"/>
              <a:t>Εισερχόμενα τρόφιμα</a:t>
            </a:r>
          </a:p>
          <a:p>
            <a:pPr lvl="1"/>
            <a:r>
              <a:rPr lang="el-GR" dirty="0" smtClean="0"/>
              <a:t>Θερμοκρασίες</a:t>
            </a:r>
          </a:p>
          <a:p>
            <a:pPr lvl="1"/>
            <a:r>
              <a:rPr lang="el-GR" dirty="0" smtClean="0"/>
              <a:t>Έλεγχος παρασίτων</a:t>
            </a:r>
          </a:p>
          <a:p>
            <a:pPr lvl="1"/>
            <a:r>
              <a:rPr lang="el-GR" dirty="0" smtClean="0"/>
              <a:t>Διαχείριση αποβλήτων</a:t>
            </a:r>
          </a:p>
          <a:p>
            <a:pPr lvl="1"/>
            <a:r>
              <a:rPr lang="el-GR" dirty="0" smtClean="0"/>
              <a:t>Αποθήκευση και μεταφορά</a:t>
            </a:r>
          </a:p>
          <a:p>
            <a:pPr lvl="1"/>
            <a:r>
              <a:rPr lang="el-GR" dirty="0" smtClean="0"/>
              <a:t>Νερό/πάγος/ ατμός</a:t>
            </a:r>
          </a:p>
          <a:p>
            <a:pPr lvl="1"/>
            <a:r>
              <a:rPr lang="el-GR" dirty="0" smtClean="0"/>
              <a:t>Υγιεινή</a:t>
            </a:r>
            <a:endParaRPr lang="el-GR" dirty="0"/>
          </a:p>
        </p:txBody>
      </p:sp>
    </p:spTree>
    <p:extLst>
      <p:ext uri="{BB962C8B-B14F-4D97-AF65-F5344CB8AC3E}">
        <p14:creationId xmlns:p14="http://schemas.microsoft.com/office/powerpoint/2010/main" val="316749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Διεθνές </a:t>
            </a:r>
            <a:r>
              <a:rPr lang="el-GR" dirty="0"/>
              <a:t>πρότυπο για το </a:t>
            </a:r>
            <a:r>
              <a:rPr lang="el-GR" dirty="0" smtClean="0"/>
              <a:t>ΣΔΑΤ</a:t>
            </a:r>
            <a:r>
              <a:rPr lang="en-US" dirty="0" smtClean="0"/>
              <a:t/>
            </a:r>
            <a:br>
              <a:rPr lang="en-US" dirty="0" smtClean="0"/>
            </a:br>
            <a:r>
              <a:rPr lang="el-GR" dirty="0" smtClean="0"/>
              <a:t>ISO 22000</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4" name="Θέση περιεχομένου 3"/>
          <p:cNvSpPr>
            <a:spLocks noGrp="1"/>
          </p:cNvSpPr>
          <p:nvPr>
            <p:ph idx="1"/>
          </p:nvPr>
        </p:nvSpPr>
        <p:spPr>
          <a:xfrm>
            <a:off x="395536" y="1412776"/>
            <a:ext cx="8424936" cy="5256584"/>
          </a:xfrm>
        </p:spPr>
        <p:txBody>
          <a:bodyPr>
            <a:normAutofit/>
          </a:bodyPr>
          <a:lstStyle/>
          <a:p>
            <a:r>
              <a:rPr lang="el-GR" sz="2200" dirty="0"/>
              <a:t>Το πρότυπο ΕΛΟΤ ΕΝ ISO 22000 είναι ένα διεθνώς εφαρμοζόμενο πρότυπο, το οποίο καθορίζει τις απαιτήσεις για την ανάπτυξη και εφαρμογή ενός αποτελεσματικού Συστήματος Διαχείρισης Ασφάλειας των Τροφίμων. Το ΕΛΟΤ ΕΝ ISO 22000 μπορεί να εφαρμοστεί από οποιονδήποτε οργανισμό εμπλέκεται άμεσα ή έμμεσα στην αλυσίδα τροφίμων, είτε πρόκειται για οργανισμό που παράγει, επεξεργάζεται ή διαθέτει τρόφιμα ή ζωοτροφές, είτε πρόκειται για οργανισμό που παράγει υλικά ή εξοπλισμό που έρχεται σε επαφή με τρόφιμα ή παρέχει υπηρεσίες σε επιχειρήσεις τροφίμων.</a:t>
            </a:r>
          </a:p>
          <a:p>
            <a:pPr>
              <a:buFont typeface="Wingdings" panose="05000000000000000000" pitchFamily="2" charset="2"/>
              <a:buChar char="ü"/>
            </a:pPr>
            <a:r>
              <a:rPr lang="el-GR" sz="2200" b="1" dirty="0"/>
              <a:t>ΕΛΟΤ Ε</a:t>
            </a:r>
            <a:r>
              <a:rPr lang="en-US" sz="2200" b="1" dirty="0"/>
              <a:t>N ISO </a:t>
            </a:r>
            <a:r>
              <a:rPr lang="en-US" sz="2200" b="1" dirty="0" smtClean="0"/>
              <a:t>22000-2005</a:t>
            </a:r>
            <a:r>
              <a:rPr lang="el-GR" sz="2200" dirty="0" smtClean="0"/>
              <a:t>: Συστήματα </a:t>
            </a:r>
            <a:r>
              <a:rPr lang="el-GR" sz="2200" dirty="0"/>
              <a:t>διαχείρισης της ασφάλειας </a:t>
            </a:r>
            <a:r>
              <a:rPr lang="el-GR" sz="2200" dirty="0" smtClean="0"/>
              <a:t>τροφίμων</a:t>
            </a:r>
            <a:r>
              <a:rPr lang="en-US" sz="2200" dirty="0" smtClean="0"/>
              <a:t> (</a:t>
            </a:r>
            <a:r>
              <a:rPr lang="el-GR" sz="2200" dirty="0" smtClean="0"/>
              <a:t>ΣΔΑΤ) -</a:t>
            </a:r>
            <a:r>
              <a:rPr lang="en-US" sz="2200" dirty="0" smtClean="0"/>
              <a:t> </a:t>
            </a:r>
            <a:r>
              <a:rPr lang="el-GR" sz="2200" dirty="0" smtClean="0"/>
              <a:t>Απαιτήσεις </a:t>
            </a:r>
            <a:r>
              <a:rPr lang="el-GR" sz="2200" dirty="0"/>
              <a:t>για τις επιχειρήσεις στην αλυσίδα </a:t>
            </a:r>
            <a:r>
              <a:rPr lang="el-GR" sz="2200" dirty="0" smtClean="0"/>
              <a:t>τροφίμων</a:t>
            </a:r>
            <a:r>
              <a:rPr lang="en-US" sz="2200" dirty="0" smtClean="0"/>
              <a:t>.</a:t>
            </a:r>
            <a:endParaRPr lang="el-GR" sz="2200" dirty="0"/>
          </a:p>
        </p:txBody>
      </p:sp>
    </p:spTree>
    <p:extLst>
      <p:ext uri="{BB962C8B-B14F-4D97-AF65-F5344CB8AC3E}">
        <p14:creationId xmlns:p14="http://schemas.microsoft.com/office/powerpoint/2010/main" val="42437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Σύνδεση του ΣΔΑΤ με άλλα </a:t>
            </a:r>
            <a:r>
              <a:rPr lang="en-US" dirty="0" smtClean="0"/>
              <a:t/>
            </a:r>
            <a:br>
              <a:rPr lang="en-US" dirty="0" smtClean="0"/>
            </a:br>
            <a:r>
              <a:rPr lang="el-GR" dirty="0" smtClean="0"/>
              <a:t>Πρότυπα  </a:t>
            </a:r>
            <a:r>
              <a:rPr lang="el-GR" dirty="0"/>
              <a:t>Ποιότητας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1026" name="Picture 2" descr="C:\Users\fkaram2\Desktop\1.png"/>
          <p:cNvPicPr>
            <a:picLocks noChangeAspect="1" noChangeArrowheads="1"/>
          </p:cNvPicPr>
          <p:nvPr/>
        </p:nvPicPr>
        <p:blipFill rotWithShape="1">
          <a:blip r:embed="rId2">
            <a:extLst>
              <a:ext uri="{28A0092B-C50C-407E-A947-70E740481C1C}">
                <a14:useLocalDpi xmlns:a14="http://schemas.microsoft.com/office/drawing/2010/main" val="0"/>
              </a:ext>
            </a:extLst>
          </a:blip>
          <a:srcRect l="10564" t="15684" r="21534" b="20190"/>
          <a:stretch/>
        </p:blipFill>
        <p:spPr bwMode="auto">
          <a:xfrm>
            <a:off x="1253795" y="1306498"/>
            <a:ext cx="6636411"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9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Ανάλυση Κινδύνων- Κρίσιμα Σημεία </a:t>
            </a:r>
            <a:r>
              <a:rPr lang="el-GR" dirty="0" smtClean="0"/>
              <a:t>Ελέγχου</a:t>
            </a:r>
            <a:r>
              <a:rPr lang="en-US" dirty="0"/>
              <a:t/>
            </a:r>
            <a:br>
              <a:rPr lang="en-US" dirty="0"/>
            </a:br>
            <a:r>
              <a:rPr lang="en-US" sz="3000" b="0" dirty="0"/>
              <a:t>Hazard Analysis Critical Control Points (</a:t>
            </a:r>
            <a:r>
              <a:rPr lang="en-US" sz="3000" b="0" dirty="0" smtClean="0"/>
              <a:t>HACCP) </a:t>
            </a:r>
            <a:r>
              <a:rPr lang="en-US"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Θέση περιεχομένου 4"/>
          <p:cNvSpPr>
            <a:spLocks noGrp="1"/>
          </p:cNvSpPr>
          <p:nvPr>
            <p:ph idx="1"/>
          </p:nvPr>
        </p:nvSpPr>
        <p:spPr/>
        <p:txBody>
          <a:bodyPr/>
          <a:lstStyle/>
          <a:p>
            <a:r>
              <a:rPr lang="el-GR" dirty="0"/>
              <a:t>Το σύστημα</a:t>
            </a:r>
            <a:r>
              <a:rPr lang="el-GR" b="1" dirty="0"/>
              <a:t> HACCP </a:t>
            </a:r>
            <a:r>
              <a:rPr lang="el-GR" dirty="0"/>
              <a:t>αποτελεί μια συστηματική προσέγγιση στην αναγνώριση, εκτίμηση και έλεγχο των κινδύνων (μικροβιολογικοί, φυσικοί και χημικοί), που συνδέονται με την αλυσίδα παραγωγής τροφίμων.</a:t>
            </a:r>
          </a:p>
        </p:txBody>
      </p:sp>
    </p:spTree>
    <p:extLst>
      <p:ext uri="{BB962C8B-B14F-4D97-AF65-F5344CB8AC3E}">
        <p14:creationId xmlns:p14="http://schemas.microsoft.com/office/powerpoint/2010/main" val="111711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n-US" sz="2000" dirty="0" smtClean="0">
                <a:solidFill>
                  <a:prstClr val="black"/>
                </a:solidFill>
              </a:rPr>
              <a:t>3:</a:t>
            </a:r>
            <a:r>
              <a:rPr lang="el-GR" sz="2000" dirty="0" smtClean="0">
                <a:solidFill>
                  <a:prstClr val="black"/>
                </a:solidFill>
              </a:rPr>
              <a:t> </a:t>
            </a:r>
            <a:r>
              <a:rPr lang="el-GR" sz="2000" dirty="0">
                <a:solidFill>
                  <a:prstClr val="black"/>
                </a:solidFill>
              </a:rPr>
              <a:t>HACCP και άλλα συστήματα διαχείρισης της ποιότητας».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Ανάλυση Κινδύνων- Κρίσιμα Σημεία </a:t>
            </a:r>
            <a:r>
              <a:rPr lang="el-GR" dirty="0" smtClean="0"/>
              <a:t>Ελέγχου</a:t>
            </a:r>
            <a:r>
              <a:rPr lang="en-US" dirty="0"/>
              <a:t/>
            </a:r>
            <a:br>
              <a:rPr lang="en-US" dirty="0"/>
            </a:br>
            <a:r>
              <a:rPr lang="en-US" sz="3000" b="0" dirty="0"/>
              <a:t>Hazard Analysis Critical Control Points (</a:t>
            </a:r>
            <a:r>
              <a:rPr lang="en-US" sz="3000" b="0" dirty="0" smtClean="0"/>
              <a:t>HACCP) </a:t>
            </a:r>
            <a:r>
              <a:rPr lang="en-US" sz="3000" b="0" dirty="0" smtClean="0"/>
              <a:t>2/2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Θέση περιεχομένου 4"/>
          <p:cNvSpPr>
            <a:spLocks noGrp="1"/>
          </p:cNvSpPr>
          <p:nvPr>
            <p:ph idx="1"/>
          </p:nvPr>
        </p:nvSpPr>
        <p:spPr/>
        <p:txBody>
          <a:bodyPr/>
          <a:lstStyle/>
          <a:p>
            <a:r>
              <a:rPr lang="el-GR" dirty="0" smtClean="0"/>
              <a:t>Εφαρμόζεται </a:t>
            </a:r>
            <a:r>
              <a:rPr lang="el-GR" dirty="0"/>
              <a:t>ακολουθώντας τα παρακάτω απλά βήματα:</a:t>
            </a:r>
          </a:p>
          <a:p>
            <a:pPr lvl="1"/>
            <a:r>
              <a:rPr lang="el-GR" dirty="0" smtClean="0"/>
              <a:t>Ελέγχοντας </a:t>
            </a:r>
            <a:r>
              <a:rPr lang="el-GR" dirty="0"/>
              <a:t>την παραγωγή/ προϊόν από την αρχή μέχρι το τέλος,</a:t>
            </a:r>
          </a:p>
          <a:p>
            <a:pPr lvl="1"/>
            <a:r>
              <a:rPr lang="el-GR" dirty="0" smtClean="0"/>
              <a:t>Αναγνωρίζοντας </a:t>
            </a:r>
            <a:r>
              <a:rPr lang="el-GR" dirty="0"/>
              <a:t>τους πιθανούς κινδύνους,</a:t>
            </a:r>
          </a:p>
          <a:p>
            <a:pPr lvl="1"/>
            <a:r>
              <a:rPr lang="el-GR" dirty="0" smtClean="0"/>
              <a:t>Εγκαθιστώντας </a:t>
            </a:r>
            <a:r>
              <a:rPr lang="el-GR" dirty="0"/>
              <a:t>ελέγχους και μέτρα παρακολούθησης,</a:t>
            </a:r>
          </a:p>
          <a:p>
            <a:pPr lvl="1"/>
            <a:r>
              <a:rPr lang="el-GR" dirty="0" smtClean="0"/>
              <a:t>Διατηρώντας </a:t>
            </a:r>
            <a:r>
              <a:rPr lang="el-GR" dirty="0"/>
              <a:t>αρχεία και γραπτή τεκμηρίωση όλων των διαδικασιών,</a:t>
            </a:r>
          </a:p>
          <a:p>
            <a:pPr lvl="1"/>
            <a:r>
              <a:rPr lang="el-GR" dirty="0" smtClean="0"/>
              <a:t>Διασφαλίζοντας </a:t>
            </a:r>
            <a:r>
              <a:rPr lang="el-GR" dirty="0"/>
              <a:t>ότι το σύστημα να λειτουργεί αποδοτικά και αποτελεσματικά</a:t>
            </a:r>
            <a:r>
              <a:rPr lang="el-GR" dirty="0" smtClean="0"/>
              <a:t>.</a:t>
            </a:r>
            <a:endParaRPr lang="el-GR" dirty="0"/>
          </a:p>
        </p:txBody>
      </p:sp>
    </p:spTree>
    <p:extLst>
      <p:ext uri="{BB962C8B-B14F-4D97-AF65-F5344CB8AC3E}">
        <p14:creationId xmlns:p14="http://schemas.microsoft.com/office/powerpoint/2010/main" val="11908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O κύκλος </a:t>
            </a:r>
            <a:r>
              <a:rPr lang="el-GR" dirty="0" smtClean="0"/>
              <a:t>που κάνει </a:t>
            </a:r>
            <a:r>
              <a:rPr lang="el-GR" dirty="0"/>
              <a:t>το προϊόν πριν </a:t>
            </a:r>
            <a:r>
              <a:rPr lang="el-GR" dirty="0" smtClean="0"/>
              <a:t/>
            </a:r>
            <a:br>
              <a:rPr lang="el-GR" dirty="0" smtClean="0"/>
            </a:br>
            <a:r>
              <a:rPr lang="el-GR" dirty="0" smtClean="0"/>
              <a:t>φτάσει </a:t>
            </a:r>
            <a:r>
              <a:rPr lang="el-GR" dirty="0"/>
              <a:t>στον </a:t>
            </a:r>
            <a:r>
              <a:rPr lang="el-GR" dirty="0" smtClean="0"/>
              <a:t>καταναλωτή</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5791" y="1628800"/>
            <a:ext cx="7712617" cy="44644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12776"/>
            <a:ext cx="1356494" cy="354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69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  </a:t>
            </a:r>
            <a:r>
              <a:rPr lang="el-GR" dirty="0"/>
              <a:t>του </a:t>
            </a:r>
            <a:r>
              <a:rPr lang="el-GR" dirty="0" smtClean="0"/>
              <a:t>συστήματος HACCP</a:t>
            </a:r>
            <a:endParaRPr lang="el-GR" sz="3000" b="0" dirty="0"/>
          </a:p>
        </p:txBody>
      </p:sp>
      <p:sp>
        <p:nvSpPr>
          <p:cNvPr id="4" name="Θέση περιεχομένου 3"/>
          <p:cNvSpPr>
            <a:spLocks noGrp="1"/>
          </p:cNvSpPr>
          <p:nvPr>
            <p:ph idx="1"/>
          </p:nvPr>
        </p:nvSpPr>
        <p:spPr/>
        <p:txBody>
          <a:bodyPr/>
          <a:lstStyle/>
          <a:p>
            <a:r>
              <a:rPr lang="el-GR" dirty="0"/>
              <a:t>Το HACCP είναι η πιο αποτελεσματική μέθοδος, για την μεγιστοποίηση της ασφάλειας των τροφίμων</a:t>
            </a:r>
            <a:r>
              <a:rPr lang="el-GR" dirty="0" smtClean="0"/>
              <a:t>.</a:t>
            </a:r>
          </a:p>
          <a:p>
            <a:r>
              <a:rPr lang="el-GR" dirty="0"/>
              <a:t>Η σωστή εφαρμογή του συμβάλλει στη μείωση του κόστους της επιχείρησης και στοχεύει στη μείωση της πιθανότητας παραγωγής και διάθεσης μη ασφαλών προϊόντων</a:t>
            </a:r>
            <a:r>
              <a:rPr 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9292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 </a:t>
            </a:r>
            <a:r>
              <a:rPr lang="el-GR" dirty="0"/>
              <a:t>από την </a:t>
            </a:r>
            <a:r>
              <a:rPr lang="el-GR" dirty="0" smtClean="0"/>
              <a:t>εφαρμογή </a:t>
            </a:r>
            <a:r>
              <a:rPr lang="el-GR" dirty="0" smtClean="0"/>
              <a:t/>
            </a:r>
            <a:br>
              <a:rPr lang="el-GR" dirty="0" smtClean="0"/>
            </a:br>
            <a:r>
              <a:rPr lang="el-GR" dirty="0" smtClean="0"/>
              <a:t>του </a:t>
            </a:r>
            <a:r>
              <a:rPr lang="el-GR" dirty="0" smtClean="0"/>
              <a:t>συστήματος </a:t>
            </a:r>
            <a:r>
              <a:rPr lang="el-GR" dirty="0" smtClean="0"/>
              <a:t>HACCP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4" name="Θέση περιεχομένου 3"/>
          <p:cNvSpPr>
            <a:spLocks noGrp="1"/>
          </p:cNvSpPr>
          <p:nvPr>
            <p:ph idx="1"/>
          </p:nvPr>
        </p:nvSpPr>
        <p:spPr/>
        <p:txBody>
          <a:bodyPr>
            <a:noAutofit/>
          </a:bodyPr>
          <a:lstStyle/>
          <a:p>
            <a:pPr marL="457200" indent="-457200">
              <a:buFont typeface="+mj-lt"/>
              <a:buAutoNum type="arabicPeriod"/>
            </a:pPr>
            <a:r>
              <a:rPr lang="el-GR" dirty="0"/>
              <a:t>Είναι συστηματικό και επιστημονικό,</a:t>
            </a:r>
          </a:p>
          <a:p>
            <a:pPr marL="457200" indent="-457200">
              <a:buFont typeface="+mj-lt"/>
              <a:buAutoNum type="arabicPeriod"/>
            </a:pPr>
            <a:r>
              <a:rPr lang="el-GR" dirty="0" smtClean="0"/>
              <a:t>Η </a:t>
            </a:r>
            <a:r>
              <a:rPr lang="el-GR" dirty="0"/>
              <a:t>δράση του είναι προληπτική, </a:t>
            </a:r>
          </a:p>
          <a:p>
            <a:pPr marL="457200" indent="-457200">
              <a:buFont typeface="+mj-lt"/>
              <a:buAutoNum type="arabicPeriod"/>
            </a:pPr>
            <a:r>
              <a:rPr lang="el-GR" dirty="0" smtClean="0"/>
              <a:t>Εστιάζει </a:t>
            </a:r>
            <a:r>
              <a:rPr lang="el-GR" dirty="0"/>
              <a:t>τις τεχνικές δυνατότητες της εταιρείας σε κρίσιμες δραστηριότητες,</a:t>
            </a:r>
          </a:p>
          <a:p>
            <a:pPr marL="457200" indent="-457200">
              <a:buFont typeface="+mj-lt"/>
              <a:buAutoNum type="arabicPeriod"/>
            </a:pPr>
            <a:r>
              <a:rPr lang="el-GR" dirty="0" smtClean="0"/>
              <a:t>Η </a:t>
            </a:r>
            <a:r>
              <a:rPr lang="el-GR" dirty="0"/>
              <a:t>πρόληψη που παρέχει συμβάλλει στη μείωση των απωλειών, </a:t>
            </a:r>
          </a:p>
          <a:p>
            <a:pPr marL="457200" indent="-457200">
              <a:buFont typeface="+mj-lt"/>
              <a:buAutoNum type="arabicPeriod"/>
            </a:pPr>
            <a:r>
              <a:rPr lang="el-GR" dirty="0" smtClean="0"/>
              <a:t>Παρέχει </a:t>
            </a:r>
            <a:r>
              <a:rPr lang="el-GR" dirty="0"/>
              <a:t>αδιάψευστα στοιχεία συμμόρφωσης με την ισχύουσα νομοθεσία,</a:t>
            </a:r>
          </a:p>
          <a:p>
            <a:pPr marL="457200" indent="-457200">
              <a:buFont typeface="+mj-lt"/>
              <a:buAutoNum type="arabicPeriod"/>
            </a:pPr>
            <a:r>
              <a:rPr lang="el-GR" dirty="0" smtClean="0"/>
              <a:t>Συμπληρώνει </a:t>
            </a:r>
            <a:r>
              <a:rPr lang="el-GR" dirty="0"/>
              <a:t>άλλα συστήματα διαχείρισης </a:t>
            </a:r>
            <a:r>
              <a:rPr lang="el-GR" dirty="0" smtClean="0"/>
              <a:t>ποιότητας</a:t>
            </a:r>
            <a:r>
              <a:rPr lang="el-GR" dirty="0"/>
              <a:t>.</a:t>
            </a:r>
          </a:p>
        </p:txBody>
      </p:sp>
    </p:spTree>
    <p:extLst>
      <p:ext uri="{BB962C8B-B14F-4D97-AF65-F5344CB8AC3E}">
        <p14:creationId xmlns:p14="http://schemas.microsoft.com/office/powerpoint/2010/main" val="2094153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 </a:t>
            </a:r>
            <a:r>
              <a:rPr lang="el-GR" dirty="0"/>
              <a:t>από την </a:t>
            </a:r>
            <a:r>
              <a:rPr lang="el-GR" dirty="0"/>
              <a:t>ε</a:t>
            </a:r>
            <a:r>
              <a:rPr lang="el-GR" dirty="0" smtClean="0"/>
              <a:t>φαρμογή </a:t>
            </a:r>
            <a:r>
              <a:rPr lang="el-GR" dirty="0" smtClean="0"/>
              <a:t/>
            </a:r>
            <a:br>
              <a:rPr lang="el-GR" dirty="0" smtClean="0"/>
            </a:br>
            <a:r>
              <a:rPr lang="el-GR" dirty="0" smtClean="0"/>
              <a:t>του </a:t>
            </a:r>
            <a:r>
              <a:rPr lang="el-GR" dirty="0"/>
              <a:t>σ</a:t>
            </a:r>
            <a:r>
              <a:rPr lang="el-GR" dirty="0" smtClean="0"/>
              <a:t>υστήματος </a:t>
            </a:r>
            <a:r>
              <a:rPr lang="el-GR" dirty="0" smtClean="0"/>
              <a:t>HACCP </a:t>
            </a:r>
            <a:r>
              <a:rPr lang="el-GR" sz="3000" b="0" dirty="0"/>
              <a:t>2</a:t>
            </a:r>
            <a:r>
              <a:rPr lang="el-GR" sz="3000" b="0" dirty="0" smtClean="0"/>
              <a:t>/2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4" name="Θέση περιεχομένου 3"/>
          <p:cNvSpPr>
            <a:spLocks noGrp="1"/>
          </p:cNvSpPr>
          <p:nvPr>
            <p:ph idx="1"/>
          </p:nvPr>
        </p:nvSpPr>
        <p:spPr/>
        <p:txBody>
          <a:bodyPr>
            <a:noAutofit/>
          </a:bodyPr>
          <a:lstStyle/>
          <a:p>
            <a:pPr marL="457200" indent="-457200">
              <a:buFont typeface="+mj-lt"/>
              <a:buAutoNum type="arabicPeriod" startAt="7"/>
            </a:pPr>
            <a:r>
              <a:rPr lang="el-GR" dirty="0" smtClean="0"/>
              <a:t>Είναι </a:t>
            </a:r>
            <a:r>
              <a:rPr lang="el-GR" dirty="0"/>
              <a:t>διεθνώς αναγνωρισμένο (FAO/ WHO, CODEX),</a:t>
            </a:r>
          </a:p>
          <a:p>
            <a:pPr marL="457200" indent="-457200">
              <a:buFont typeface="+mj-lt"/>
              <a:buAutoNum type="arabicPeriod" startAt="7"/>
            </a:pPr>
            <a:r>
              <a:rPr lang="el-GR" dirty="0" smtClean="0"/>
              <a:t>Διασφαλίζεται </a:t>
            </a:r>
            <a:r>
              <a:rPr lang="el-GR" dirty="0"/>
              <a:t>η οφειλόμενη επιμέλεια (Due diligence support),</a:t>
            </a:r>
          </a:p>
          <a:p>
            <a:pPr marL="457200" indent="-457200">
              <a:buFont typeface="+mj-lt"/>
              <a:buAutoNum type="arabicPeriod" startAt="7"/>
            </a:pPr>
            <a:r>
              <a:rPr lang="el-GR" dirty="0" smtClean="0"/>
              <a:t>Ο </a:t>
            </a:r>
            <a:r>
              <a:rPr lang="el-GR" dirty="0"/>
              <a:t>έλεγχος των κινδύνων είναι αποτελεσματικός, </a:t>
            </a:r>
          </a:p>
          <a:p>
            <a:pPr marL="457200" indent="-457200">
              <a:buFont typeface="+mj-lt"/>
              <a:buAutoNum type="arabicPeriod" startAt="7"/>
            </a:pPr>
            <a:r>
              <a:rPr lang="el-GR" dirty="0" smtClean="0"/>
              <a:t>Εφαρμόζεται </a:t>
            </a:r>
            <a:r>
              <a:rPr lang="el-GR" dirty="0"/>
              <a:t>σε όλη την αλυσίδα των τροφίμων,</a:t>
            </a:r>
          </a:p>
          <a:p>
            <a:pPr marL="457200" indent="-457200">
              <a:buFont typeface="+mj-lt"/>
              <a:buAutoNum type="arabicPeriod" startAt="7"/>
            </a:pPr>
            <a:r>
              <a:rPr lang="el-GR" dirty="0" smtClean="0"/>
              <a:t>Παρέχει </a:t>
            </a:r>
            <a:r>
              <a:rPr lang="el-GR" dirty="0"/>
              <a:t>αυξημένη και τεκμηριωμένη ασφάλεια προϊόντος,</a:t>
            </a:r>
          </a:p>
          <a:p>
            <a:pPr marL="457200" indent="-457200">
              <a:buFont typeface="+mj-lt"/>
              <a:buAutoNum type="arabicPeriod" startAt="7"/>
            </a:pPr>
            <a:r>
              <a:rPr lang="el-GR" dirty="0" smtClean="0"/>
              <a:t>Συμβάλλει </a:t>
            </a:r>
            <a:r>
              <a:rPr lang="el-GR" dirty="0"/>
              <a:t>στην καλλίτερη αξιοποίηση των πόρων της επιχείρησης,  </a:t>
            </a:r>
          </a:p>
          <a:p>
            <a:pPr marL="457200" indent="-457200">
              <a:buFont typeface="+mj-lt"/>
              <a:buAutoNum type="arabicPeriod" startAt="7"/>
            </a:pPr>
            <a:r>
              <a:rPr lang="el-GR" dirty="0" smtClean="0"/>
              <a:t>Βελτιώνει </a:t>
            </a:r>
            <a:r>
              <a:rPr lang="el-GR" dirty="0"/>
              <a:t>την εικόνα της επιχείρησης (Dillon and Griffith, 2001). </a:t>
            </a:r>
          </a:p>
          <a:p>
            <a:pPr marL="457200" indent="-457200">
              <a:buFont typeface="+mj-lt"/>
              <a:buAutoNum type="arabicPeriod" startAt="7"/>
            </a:pPr>
            <a:endParaRPr lang="el-GR" dirty="0"/>
          </a:p>
        </p:txBody>
      </p:sp>
    </p:spTree>
    <p:extLst>
      <p:ext uri="{BB962C8B-B14F-4D97-AF65-F5344CB8AC3E}">
        <p14:creationId xmlns:p14="http://schemas.microsoft.com/office/powerpoint/2010/main" val="376715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Ορολογία </a:t>
            </a:r>
            <a:r>
              <a:rPr lang="el-GR" dirty="0"/>
              <a:t>του </a:t>
            </a:r>
            <a:r>
              <a:rPr lang="en-US" dirty="0" smtClean="0"/>
              <a:t>HACCP</a:t>
            </a:r>
            <a:r>
              <a:rPr lang="el-GR" dirty="0" smtClean="0"/>
              <a:t> </a:t>
            </a:r>
            <a:r>
              <a:rPr lang="el-GR" sz="3000" b="0" dirty="0" smtClean="0"/>
              <a:t>1/3</a:t>
            </a:r>
            <a:endParaRPr lang="el-GR" sz="3000" b="0" dirty="0"/>
          </a:p>
        </p:txBody>
      </p:sp>
      <p:sp>
        <p:nvSpPr>
          <p:cNvPr id="6" name="Θέση περιεχομένου 5"/>
          <p:cNvSpPr>
            <a:spLocks noGrp="1"/>
          </p:cNvSpPr>
          <p:nvPr>
            <p:ph idx="1"/>
          </p:nvPr>
        </p:nvSpPr>
        <p:spPr/>
        <p:txBody>
          <a:bodyPr>
            <a:noAutofit/>
          </a:bodyPr>
          <a:lstStyle/>
          <a:p>
            <a:r>
              <a:rPr lang="el-GR" b="1" dirty="0"/>
              <a:t>HACCP: </a:t>
            </a:r>
            <a:r>
              <a:rPr lang="el-GR" dirty="0"/>
              <a:t>Ανάλυση Κινδύνων και Κρίσιμα Σημεία Ελέγχου.</a:t>
            </a:r>
          </a:p>
          <a:p>
            <a:r>
              <a:rPr lang="el-GR" dirty="0"/>
              <a:t>Αλυσίδα </a:t>
            </a:r>
            <a:r>
              <a:rPr lang="el-GR" dirty="0" smtClean="0"/>
              <a:t>Τροφίμων.</a:t>
            </a:r>
          </a:p>
          <a:p>
            <a:r>
              <a:rPr lang="el-GR" dirty="0"/>
              <a:t>Ανάλυση </a:t>
            </a:r>
            <a:r>
              <a:rPr lang="el-GR" dirty="0" smtClean="0"/>
              <a:t>κινδύνων.</a:t>
            </a:r>
          </a:p>
          <a:p>
            <a:r>
              <a:rPr lang="el-GR" dirty="0"/>
              <a:t>Αρχειοθέτηση (</a:t>
            </a:r>
            <a:r>
              <a:rPr lang="en-US" dirty="0"/>
              <a:t>documentation</a:t>
            </a:r>
            <a:r>
              <a:rPr lang="en-US" dirty="0" smtClean="0"/>
              <a:t>)</a:t>
            </a:r>
            <a:r>
              <a:rPr lang="el-GR" dirty="0" smtClean="0"/>
              <a:t>.</a:t>
            </a:r>
            <a:endParaRPr lang="en-US" dirty="0"/>
          </a:p>
          <a:p>
            <a:r>
              <a:rPr lang="el-GR" dirty="0"/>
              <a:t>Ασφάλεια Τροφίμου (</a:t>
            </a:r>
            <a:r>
              <a:rPr lang="en-US" dirty="0"/>
              <a:t>Food Safety</a:t>
            </a:r>
            <a:r>
              <a:rPr lang="en-US" dirty="0" smtClean="0"/>
              <a:t>)</a:t>
            </a:r>
            <a:r>
              <a:rPr lang="el-GR" dirty="0" smtClean="0"/>
              <a:t>.</a:t>
            </a:r>
            <a:endParaRPr lang="en-US" dirty="0"/>
          </a:p>
          <a:p>
            <a:r>
              <a:rPr lang="el-GR" dirty="0"/>
              <a:t>Διάγραμμα </a:t>
            </a:r>
            <a:r>
              <a:rPr lang="el-GR" dirty="0" smtClean="0"/>
              <a:t>Ροής.</a:t>
            </a:r>
            <a:endParaRPr lang="el-GR" dirty="0"/>
          </a:p>
          <a:p>
            <a:r>
              <a:rPr lang="el-GR" dirty="0"/>
              <a:t>Διορθωτική ενέργεια (</a:t>
            </a:r>
            <a:r>
              <a:rPr lang="en-US" dirty="0"/>
              <a:t>corrective action</a:t>
            </a:r>
            <a:r>
              <a:rPr lang="en-US" dirty="0" smtClean="0"/>
              <a:t>)</a:t>
            </a:r>
            <a:r>
              <a:rPr lang="el-GR" dirty="0" smtClean="0"/>
              <a:t>.</a:t>
            </a:r>
            <a:endParaRPr lang="en-US" dirty="0"/>
          </a:p>
          <a:p>
            <a:r>
              <a:rPr lang="el-GR" dirty="0" smtClean="0"/>
              <a:t>Έλεγχος</a:t>
            </a:r>
            <a:r>
              <a:rPr lang="el-GR" dirty="0"/>
              <a:t>.</a:t>
            </a:r>
            <a:endParaRPr lang="el-GR" dirty="0" smtClean="0"/>
          </a:p>
          <a:p>
            <a:r>
              <a:rPr lang="el-GR" dirty="0"/>
              <a:t>Εν δυνάμει </a:t>
            </a:r>
            <a:r>
              <a:rPr lang="el-GR" dirty="0" smtClean="0"/>
              <a:t>κίνδυνοι.</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29610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Ορολογία </a:t>
            </a:r>
            <a:r>
              <a:rPr lang="el-GR" dirty="0"/>
              <a:t>του </a:t>
            </a:r>
            <a:r>
              <a:rPr lang="en-US" dirty="0" smtClean="0"/>
              <a:t>HACCP</a:t>
            </a:r>
            <a:r>
              <a:rPr lang="el-GR" dirty="0" smtClean="0"/>
              <a:t> </a:t>
            </a:r>
            <a:r>
              <a:rPr lang="el-GR" sz="3000" b="0" dirty="0" smtClean="0"/>
              <a:t>2/3</a:t>
            </a:r>
            <a:endParaRPr lang="el-GR" sz="3000" b="0" dirty="0"/>
          </a:p>
        </p:txBody>
      </p:sp>
      <p:sp>
        <p:nvSpPr>
          <p:cNvPr id="6" name="Θέση περιεχομένου 5"/>
          <p:cNvSpPr>
            <a:spLocks noGrp="1"/>
          </p:cNvSpPr>
          <p:nvPr>
            <p:ph idx="1"/>
          </p:nvPr>
        </p:nvSpPr>
        <p:spPr>
          <a:xfrm>
            <a:off x="323528" y="1196752"/>
            <a:ext cx="8712968" cy="5040560"/>
          </a:xfrm>
        </p:spPr>
        <p:txBody>
          <a:bodyPr>
            <a:noAutofit/>
          </a:bodyPr>
          <a:lstStyle/>
          <a:p>
            <a:pPr marL="1587"/>
            <a:r>
              <a:rPr lang="el-GR" dirty="0" smtClean="0"/>
              <a:t>Επαλήθευση </a:t>
            </a:r>
            <a:r>
              <a:rPr lang="el-GR" dirty="0"/>
              <a:t>(</a:t>
            </a:r>
            <a:r>
              <a:rPr lang="en-US" dirty="0"/>
              <a:t>verification</a:t>
            </a:r>
            <a:r>
              <a:rPr lang="en-US" dirty="0" smtClean="0"/>
              <a:t>)</a:t>
            </a:r>
            <a:r>
              <a:rPr lang="el-GR" dirty="0" smtClean="0"/>
              <a:t>.</a:t>
            </a:r>
            <a:endParaRPr lang="en-US" dirty="0"/>
          </a:p>
          <a:p>
            <a:pPr marL="1587"/>
            <a:r>
              <a:rPr lang="el-GR" dirty="0" smtClean="0"/>
              <a:t>Επιθεώρηση</a:t>
            </a:r>
            <a:r>
              <a:rPr lang="el-GR" dirty="0"/>
              <a:t>.</a:t>
            </a:r>
          </a:p>
          <a:p>
            <a:pPr marL="1587"/>
            <a:r>
              <a:rPr lang="el-GR" dirty="0"/>
              <a:t>Επιθυμητά και Κρίσιμα Όρια (</a:t>
            </a:r>
            <a:r>
              <a:rPr lang="en-US" dirty="0"/>
              <a:t>target and critical limits).  </a:t>
            </a:r>
          </a:p>
          <a:p>
            <a:pPr marL="1587"/>
            <a:r>
              <a:rPr lang="el-GR" dirty="0"/>
              <a:t>Επικινδυνότητα (</a:t>
            </a:r>
            <a:r>
              <a:rPr lang="en-US" dirty="0"/>
              <a:t>Risk</a:t>
            </a:r>
            <a:r>
              <a:rPr lang="en-US" dirty="0" smtClean="0"/>
              <a:t>)</a:t>
            </a:r>
            <a:r>
              <a:rPr lang="el-GR" dirty="0" smtClean="0"/>
              <a:t>.</a:t>
            </a:r>
            <a:endParaRPr lang="en-US" dirty="0"/>
          </a:p>
          <a:p>
            <a:pPr marL="1587"/>
            <a:r>
              <a:rPr lang="el-GR" dirty="0"/>
              <a:t>Επικύρωση </a:t>
            </a:r>
            <a:r>
              <a:rPr lang="en-US" dirty="0"/>
              <a:t>HACCP </a:t>
            </a:r>
            <a:r>
              <a:rPr lang="en-US" dirty="0" smtClean="0"/>
              <a:t>(</a:t>
            </a:r>
            <a:r>
              <a:rPr lang="en-US" dirty="0"/>
              <a:t>HACCP validation</a:t>
            </a:r>
            <a:r>
              <a:rPr lang="en-US" dirty="0" smtClean="0"/>
              <a:t>)</a:t>
            </a:r>
            <a:r>
              <a:rPr lang="el-GR" dirty="0" smtClean="0"/>
              <a:t>.</a:t>
            </a:r>
          </a:p>
          <a:p>
            <a:pPr marL="1587"/>
            <a:r>
              <a:rPr lang="el-GR" dirty="0"/>
              <a:t>Κίνδυνος (hazard</a:t>
            </a:r>
            <a:r>
              <a:rPr lang="el-GR" dirty="0" smtClean="0"/>
              <a:t>).</a:t>
            </a:r>
            <a:endParaRPr lang="el-GR" dirty="0"/>
          </a:p>
          <a:p>
            <a:pPr marL="1587"/>
            <a:r>
              <a:rPr lang="el-GR" dirty="0"/>
              <a:t>Κρίσιμο σημείο ελέγχου (critical control point - CCP</a:t>
            </a:r>
            <a:r>
              <a:rPr lang="el-GR" dirty="0" smtClean="0"/>
              <a:t>).</a:t>
            </a:r>
          </a:p>
          <a:p>
            <a:pPr marL="1587"/>
            <a:r>
              <a:rPr lang="el-GR" dirty="0"/>
              <a:t>Ορθή βιομηχανική πρακτική (</a:t>
            </a:r>
            <a:r>
              <a:rPr lang="en-US" dirty="0"/>
              <a:t>good manufacture practice - GMP</a:t>
            </a:r>
            <a:r>
              <a:rPr lang="en-US" dirty="0" smtClean="0"/>
              <a:t>)</a:t>
            </a:r>
            <a:r>
              <a:rPr lang="el-GR" dirty="0" smtClean="0"/>
              <a:t>.</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0232846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141</TotalTime>
  <Words>1382</Words>
  <Application>Microsoft Office PowerPoint</Application>
  <PresentationFormat>Προβολή στην οθόνη (4:3)</PresentationFormat>
  <Paragraphs>184</Paragraphs>
  <Slides>25</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25</vt:i4>
      </vt:variant>
    </vt:vector>
  </HeadingPairs>
  <TitlesOfParts>
    <vt:vector size="28" baseType="lpstr">
      <vt:lpstr>template</vt:lpstr>
      <vt:lpstr>OC_template_updated</vt:lpstr>
      <vt:lpstr>exo-opistho_simeiomata</vt:lpstr>
      <vt:lpstr>Διασφάλιση ποιότητας</vt:lpstr>
      <vt:lpstr>Ανάλυση Κινδύνων- Κρίσιμα Σημεία Ελέγχου Hazard Analysis Critical Control Points (HACCP) 1/2</vt:lpstr>
      <vt:lpstr>Ανάλυση Κινδύνων- Κρίσιμα Σημεία Ελέγχου Hazard Analysis Critical Control Points (HACCP) 2/2</vt:lpstr>
      <vt:lpstr>O κύκλος που κάνει το προϊόν πριν  φτάσει στον καταναλωτή</vt:lpstr>
      <vt:lpstr>Εφαρμογή  του συστήματος HACCP</vt:lpstr>
      <vt:lpstr>Πλεονεκτήματα από την εφαρμογή  του συστήματος HACCP 1/2</vt:lpstr>
      <vt:lpstr>Πλεονεκτήματα από την εφαρμογή  του συστήματος HACCP 2/2</vt:lpstr>
      <vt:lpstr>Ορολογία του HACCP 1/3</vt:lpstr>
      <vt:lpstr>Ορολογία του HACCP 2/3</vt:lpstr>
      <vt:lpstr>Ορολογία του HACCP 3/3</vt:lpstr>
      <vt:lpstr>Αρχές του HACCP 1/2</vt:lpstr>
      <vt:lpstr>Αρχές του HACCP 2/2</vt:lpstr>
      <vt:lpstr>Αρχές επιθεώρησης του  συστήματος HACCP 1/3</vt:lpstr>
      <vt:lpstr>Αρχές επιθεώρησης του  συστήματος HACCP 2/3</vt:lpstr>
      <vt:lpstr>Αρχές επιθεώρησης του  συστήματος HACCP 3/3</vt:lpstr>
      <vt:lpstr>Διεθνές πρότυπο για το ΣΔΑΤ ISO 22000</vt:lpstr>
      <vt:lpstr>Σύνδεση του ΣΔΑΤ με άλλα  Πρότυπα  Ποιότητας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15</cp:revision>
  <dcterms:created xsi:type="dcterms:W3CDTF">2015-04-03T09:36:28Z</dcterms:created>
  <dcterms:modified xsi:type="dcterms:W3CDTF">2015-05-06T06:51:28Z</dcterms:modified>
</cp:coreProperties>
</file>