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ctiveX/activeX1.xml" ContentType="application/vnd.ms-office.activeX+xml"/>
  <Override PartName="/ppt/tags/tag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activeX/activeX2.xml" ContentType="application/vnd.ms-office.activeX+xml"/>
  <Override PartName="/ppt/tags/tag3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18" r:id="rId3"/>
  </p:sldMasterIdLst>
  <p:notesMasterIdLst>
    <p:notesMasterId r:id="rId38"/>
  </p:notesMasterIdLst>
  <p:handoutMasterIdLst>
    <p:handoutMasterId r:id="rId39"/>
  </p:handoutMasterIdLst>
  <p:sldIdLst>
    <p:sldId id="256" r:id="rId4"/>
    <p:sldId id="267" r:id="rId5"/>
    <p:sldId id="268" r:id="rId6"/>
    <p:sldId id="269" r:id="rId7"/>
    <p:sldId id="270" r:id="rId8"/>
    <p:sldId id="293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57" r:id="rId31"/>
    <p:sldId id="262" r:id="rId32"/>
    <p:sldId id="264" r:id="rId33"/>
    <p:sldId id="294" r:id="rId34"/>
    <p:sldId id="295" r:id="rId35"/>
    <p:sldId id="266" r:id="rId36"/>
    <p:sldId id="261" r:id="rId37"/>
  </p:sldIdLst>
  <p:sldSz cx="9144000" cy="6858000" type="screen4x3"/>
  <p:notesSz cx="7104063" cy="10234613"/>
  <p:custDataLst>
    <p:tags r:id="rId4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17/3/2015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17/3/2015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3DC81CC-7D66-4F08-AAE9-0841739ABAF5}" type="slidenum">
              <a:rPr lang="el-GR" altLang="el-GR" smtClean="0"/>
              <a:pPr eaLnBrk="1" hangingPunct="1">
                <a:defRPr/>
              </a:pPr>
              <a:t>9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87C148E-2229-44C9-92BC-6E87C22A3E6F}" type="slidenum">
              <a:rPr lang="el-GR" altLang="el-GR" smtClean="0"/>
              <a:pPr eaLnBrk="1" hangingPunct="1">
                <a:defRPr/>
              </a:pPr>
              <a:t>10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933A2CA-4347-40F7-951D-0E07B1EAB1EF}" type="slidenum">
              <a:rPr lang="el-GR" altLang="el-GR" smtClean="0"/>
              <a:pPr eaLnBrk="1" hangingPunct="1">
                <a:defRPr/>
              </a:pPr>
              <a:t>11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b="1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C2814F8-4CAB-4C4A-BD2E-08746E6222E6}" type="slidenum">
              <a:rPr lang="el-GR" altLang="el-GR" smtClean="0"/>
              <a:pPr eaLnBrk="1" hangingPunct="1">
                <a:defRPr/>
              </a:pPr>
              <a:t>12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b="1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E4E0CAC-597D-4529-BDF6-A3571AE3933C}" type="slidenum">
              <a:rPr lang="el-GR" altLang="el-GR" smtClean="0"/>
              <a:pPr eaLnBrk="1" hangingPunct="1">
                <a:defRPr/>
              </a:pPr>
              <a:t>13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b="1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4F15DD2-F44B-4229-80DF-456A9BDE9312}" type="slidenum">
              <a:rPr lang="el-GR" altLang="el-GR" smtClean="0"/>
              <a:pPr eaLnBrk="1" hangingPunct="1">
                <a:defRPr/>
              </a:pPr>
              <a:t>14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C27A536-A656-4F75-A416-5691C925C679}" type="slidenum">
              <a:rPr lang="el-GR" altLang="el-GR" smtClean="0"/>
              <a:pPr eaLnBrk="1" hangingPunct="1">
                <a:defRPr/>
              </a:pPr>
              <a:t>15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b="1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53EC0FA-56FF-4EC9-9593-3B6B66BFDC01}" type="slidenum">
              <a:rPr lang="el-GR" altLang="el-GR" smtClean="0"/>
              <a:pPr eaLnBrk="1" hangingPunct="1">
                <a:defRPr/>
              </a:pPr>
              <a:t>16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49B7963-121D-4D93-91B4-28069CD76068}" type="slidenum">
              <a:rPr lang="el-GR" altLang="el-GR" smtClean="0"/>
              <a:pPr eaLnBrk="1" hangingPunct="1">
                <a:defRPr/>
              </a:pPr>
              <a:t>17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73FB6F4-D60F-4841-B870-8140FD08844B}" type="slidenum">
              <a:rPr lang="el-GR" altLang="el-GR" smtClean="0"/>
              <a:pPr eaLnBrk="1" hangingPunct="1">
                <a:defRPr/>
              </a:pPr>
              <a:t>18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8CCBC72-FACD-4D8E-99B5-F992B3E69538}" type="slidenum">
              <a:rPr lang="el-GR" altLang="el-GR" smtClean="0"/>
              <a:pPr eaLnBrk="1" hangingPunct="1">
                <a:defRPr/>
              </a:pPr>
              <a:t>1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b="1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E076719-916A-4206-919D-C126E7C1CD88}" type="slidenum">
              <a:rPr lang="el-GR" altLang="el-GR" smtClean="0"/>
              <a:pPr eaLnBrk="1" hangingPunct="1">
                <a:defRPr/>
              </a:pPr>
              <a:t>19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b="1" smtClean="0"/>
          </a:p>
        </p:txBody>
      </p:sp>
      <p:sp>
        <p:nvSpPr>
          <p:cNvPr id="141316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BF22BD6-5CFD-478D-A2AA-6DED1560072E}" type="slidenum">
              <a:rPr lang="el-GR" altLang="el-GR" smtClean="0"/>
              <a:pPr eaLnBrk="1" hangingPunct="1">
                <a:defRPr/>
              </a:pPr>
              <a:t>20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B472A2A-2215-4F59-9B6C-B86274A9002F}" type="slidenum">
              <a:rPr lang="el-GR" altLang="el-GR" smtClean="0"/>
              <a:pPr eaLnBrk="1" hangingPunct="1">
                <a:defRPr/>
              </a:pPr>
              <a:t>21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14E0C20-48F5-4654-B426-814A3699BEE4}" type="slidenum">
              <a:rPr lang="el-GR" altLang="el-GR" smtClean="0"/>
              <a:pPr eaLnBrk="1" hangingPunct="1">
                <a:defRPr/>
              </a:pPr>
              <a:t>22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8957E81-1009-4A54-B489-3B345F0A5937}" type="slidenum">
              <a:rPr lang="el-GR" altLang="el-GR" smtClean="0"/>
              <a:pPr eaLnBrk="1" hangingPunct="1">
                <a:defRPr/>
              </a:pPr>
              <a:t>23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48446C-26F0-4B81-BC98-88FA5FC1A013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145412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13C274A-A0D5-4763-B5F1-A53F13DC6F96}" type="slidenum">
              <a:rPr lang="el-GR" altLang="el-GR" smtClean="0"/>
              <a:pPr eaLnBrk="1" hangingPunct="1">
                <a:defRPr/>
              </a:pPr>
              <a:t>26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CAC55A4-3908-4E1F-A723-AA231DF464CA}" type="slidenum">
              <a:rPr lang="el-GR" altLang="el-GR" smtClean="0"/>
              <a:pPr eaLnBrk="1" hangingPunct="1">
                <a:defRPr/>
              </a:pPr>
              <a:t>2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B7B4FAC-C85B-4BFA-AC7B-AFEAC8EE581B}" type="slidenum">
              <a:rPr lang="el-GR" altLang="el-GR" smtClean="0"/>
              <a:pPr eaLnBrk="1" hangingPunct="1">
                <a:defRPr/>
              </a:pPr>
              <a:t>3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D85FDCD-4EA0-4780-A269-5238798ADB13}" type="slidenum">
              <a:rPr lang="el-GR" altLang="el-GR" smtClean="0"/>
              <a:pPr eaLnBrk="1" hangingPunct="1">
                <a:defRPr/>
              </a:pPr>
              <a:t>4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DB0FC35-0B05-469D-ACD9-654AEA316CB3}" type="slidenum">
              <a:rPr lang="el-GR" altLang="el-GR" smtClean="0">
                <a:solidFill>
                  <a:prstClr val="black"/>
                </a:solidFill>
              </a:rPr>
              <a:pPr eaLnBrk="1" hangingPunct="1">
                <a:defRPr/>
              </a:pPr>
              <a:t>5</a:t>
            </a:fld>
            <a:endParaRPr lang="el-GR" alt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EB65D57-105D-4387-9070-F124C2761C5B}" type="slidenum">
              <a:rPr lang="el-GR" altLang="el-GR" smtClean="0"/>
              <a:pPr eaLnBrk="1" hangingPunct="1">
                <a:defRPr/>
              </a:pPr>
              <a:t>6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94AF3F7-DB7A-4C49-94A0-4F3BD77973E1}" type="slidenum">
              <a:rPr lang="el-GR" altLang="el-GR" smtClean="0"/>
              <a:pPr eaLnBrk="1" hangingPunct="1">
                <a:defRPr/>
              </a:pPr>
              <a:t>7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CA27333-F956-46F2-AAAF-869EFBCE2567}" type="slidenum">
              <a:rPr lang="el-GR" altLang="el-GR" smtClean="0"/>
              <a:pPr eaLnBrk="1" hangingPunct="1">
                <a:defRPr/>
              </a:pPr>
              <a:t>8</a:t>
            </a:fld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7C32A-4EA4-4A64-8E24-01A4AFF27F1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37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D4001-AF11-4937-8CFC-3E3AF7C68C38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48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412C1-71C5-460F-AE30-BB0EB68FEB8D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78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CAE4C-A9EA-437F-9213-6082FE26306D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985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97BFC-0664-428A-9E5C-6913CE5F36AE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39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4BD9E-131F-421B-85B8-BE0FDA287655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079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3BAF-9168-44F6-A6EB-41BA158FEAB9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80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C325D-4404-46C2-A913-B624AC0FCEB3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73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62D92-5B76-4361-94E7-062A48A56103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2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 marL="914400" indent="0">
              <a:buNone/>
              <a:defRPr sz="2200"/>
            </a:lvl3pPr>
            <a:lvl4pPr marL="1257300" indent="-228600">
              <a:defRPr sz="2200"/>
            </a:lvl4pPr>
            <a:lvl5pPr marL="1168400" indent="-271463">
              <a:lnSpc>
                <a:spcPct val="110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9A2A6-C92B-4F5A-BF95-CA7EA583A6E4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357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11CD2-B75B-4322-A649-C02D62F0EF55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90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86C8-B9EA-41BF-B3C6-7B648BBF263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54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88C4F-DCB7-4D6D-903D-60CA2FABB2A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231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4F34-DAEE-4993-A238-8629ECD1C0C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27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F49D8-44DA-4797-BF58-66FB6FA127B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1993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B50A3-F55C-4620-8FB4-2A4880EC528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68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255E8-B23F-4679-8E7B-1B33FF07DED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13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3B074-1B6D-4588-9316-FBEA49D2525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96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C8768-9A81-4321-84A4-CA1B692491F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94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15605-3D1A-4745-BFED-9121E851A2B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2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el-GR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F2466-176E-4A64-91E0-76AF19CF093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678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87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0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2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22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15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5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24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781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defRPr sz="2200"/>
            </a:lvl3pPr>
            <a:lvl4pPr>
              <a:defRPr sz="2200"/>
            </a:lvl4pPr>
            <a:lvl5pPr marL="1168400" indent="-271463">
              <a:lnSpc>
                <a:spcPct val="110000"/>
              </a:lnSpc>
              <a:spcBef>
                <a:spcPts val="1200"/>
              </a:spcBef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defRPr sz="2200"/>
            </a:lvl3pPr>
            <a:lvl4pPr>
              <a:defRPr sz="2200"/>
            </a:lvl4pPr>
            <a:lvl5pPr marL="1168400" indent="-271463">
              <a:lnSpc>
                <a:spcPct val="110000"/>
              </a:lnSpc>
              <a:spcBef>
                <a:spcPts val="1200"/>
              </a:spcBef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85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64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5BDB5E44-68CC-4DB0-8053-6141B122980D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79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1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2.1/jp/deed.en" TargetMode="External"/><Relationship Id="rId5" Type="http://schemas.openxmlformats.org/officeDocument/2006/relationships/hyperlink" Target="http://commons.wikimedia.org/wiki/User:Was_a_bee" TargetMode="External"/><Relationship Id="rId4" Type="http://schemas.openxmlformats.org/officeDocument/2006/relationships/hyperlink" Target="http://commons.wikimedia.org/wiki/File:Condyloid_process_-_close-up_-_superior_view2.pn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Processuscondylarismandibulae.PNG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hyperlink" Target="http://commons.wikimedia.org/wiki/File:Gray177_-_Condyloid_process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yhealth.alberta.ca/health/pages/conditions.aspx?hwid=tp10850&amp;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commons.wikimedia.org/wiki/File:Gray309.pn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.duke.edu/anatomy/Lab25/Lab25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hestofbooks.com/health/anatomy/Human-Body-Construction/The-Lower-Jaw.html#.U2obEPl_vxA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commons.wikimedia.org/wiki/File:Gray309.p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Pngbot" TargetMode="External"/><Relationship Id="rId5" Type="http://schemas.openxmlformats.org/officeDocument/2006/relationships/hyperlink" Target="http://commons.wikimedia.org/wiki/File:Gray310.png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hyperlink" Target="http://commons.wikimedia.org/wiki/User:Pngbo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Gray310.png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://www.physio-pedia.com/TMJ_Anatomy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legalcode" TargetMode="External"/><Relationship Id="rId3" Type="http://schemas.openxmlformats.org/officeDocument/2006/relationships/tags" Target="../tags/tag2.xml"/><Relationship Id="rId7" Type="http://schemas.openxmlformats.org/officeDocument/2006/relationships/hyperlink" Target="http://www.youtube.com/user/maxsuing" TargetMode="Externa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youtube.com/watch?v=1iVcv3HQpLo" TargetMode="Externa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9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hyperlink" Target="http://www.youtube.com/watch?v=mB468Jh9aAY&amp;t=3s" TargetMode="Externa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commons.wikimedia.org/wiki/File:Gray311.pn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" TargetMode="External"/><Relationship Id="rId5" Type="http://schemas.openxmlformats.org/officeDocument/2006/relationships/hyperlink" Target="http://commons.wikimedia.org/wiki/User:Anatomist90" TargetMode="External"/><Relationship Id="rId4" Type="http://schemas.openxmlformats.org/officeDocument/2006/relationships/hyperlink" Target="http://commons.wikimedia.org/wiki/File:Slide2qqq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Anatomist90" TargetMode="External"/><Relationship Id="rId3" Type="http://schemas.openxmlformats.org/officeDocument/2006/relationships/image" Target="../media/image9.jpeg"/><Relationship Id="rId7" Type="http://schemas.openxmlformats.org/officeDocument/2006/relationships/hyperlink" Target="http://commons.wikimedia.org/wiki/File:Mandibular_fossa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User:Pngbot" TargetMode="External"/><Relationship Id="rId5" Type="http://schemas.openxmlformats.org/officeDocument/2006/relationships/hyperlink" Target="http://commons.wikimedia.org/wiki/File:Gray311.png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Anatomist90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://commons.wikimedia.org/wiki/File:Slide3qqq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commons.wikimedia.org/wiki/File:Gray311.png" TargetMode="External"/><Relationship Id="rId9" Type="http://schemas.openxmlformats.org/officeDocument/2006/relationships/hyperlink" Target="http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hyperlink" Target="http://creativecommons.org/licenses/by-sa/3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Anatomist90" TargetMode="External"/><Relationship Id="rId5" Type="http://schemas.openxmlformats.org/officeDocument/2006/relationships/hyperlink" Target="http://commons.wikimedia.org/wiki/File:Slide3tttt.JPG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Φυσιολογία Στοματογναθικού Συστήματος - </a:t>
            </a:r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Συγκλεισιολογία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sz="2600" b="1" dirty="0" smtClean="0"/>
              <a:t>Ενότητα 3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err="1"/>
              <a:t>Κροταφογναθική</a:t>
            </a:r>
            <a:r>
              <a:rPr lang="el-GR" sz="2600" dirty="0"/>
              <a:t> διάρθρωση</a:t>
            </a:r>
            <a:endParaRPr lang="en-US" sz="2600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200" dirty="0" smtClean="0"/>
              <a:t>Δρ</a:t>
            </a:r>
            <a:r>
              <a:rPr lang="el-GR" sz="2200" dirty="0"/>
              <a:t>. Παναγιώτα </a:t>
            </a:r>
            <a:r>
              <a:rPr lang="el-GR" sz="2200" dirty="0" err="1"/>
              <a:t>Τσόλκα</a:t>
            </a:r>
            <a:r>
              <a:rPr lang="el-GR" sz="2200" dirty="0"/>
              <a:t>, Αναπληρώτρια </a:t>
            </a:r>
            <a:r>
              <a:rPr lang="el-GR" sz="2200" dirty="0" smtClean="0"/>
              <a:t>Καθηγήτρια</a:t>
            </a:r>
            <a:endParaRPr lang="en-US" sz="2200" dirty="0"/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l-GR" sz="2200" dirty="0" smtClean="0"/>
              <a:t>Τμήμα </a:t>
            </a:r>
            <a:r>
              <a:rPr lang="el-GR" sz="2200" dirty="0"/>
              <a:t>Οδοντικής Τεχνολογίας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400" dirty="0"/>
              <a:t> </a:t>
            </a:r>
            <a:r>
              <a:rPr lang="el-GR" sz="4000" dirty="0"/>
              <a:t>Κόνδυλος κάτω γνάθου</a:t>
            </a:r>
            <a:r>
              <a:rPr lang="el-GR" dirty="0"/>
              <a:t/>
            </a:r>
            <a:br>
              <a:rPr lang="el-GR" dirty="0"/>
            </a:br>
            <a:r>
              <a:rPr lang="el-GR" sz="3300" b="0" dirty="0"/>
              <a:t>(</a:t>
            </a:r>
            <a:r>
              <a:rPr lang="en-US" sz="3300" b="0" dirty="0"/>
              <a:t>condyle</a:t>
            </a:r>
            <a:r>
              <a:rPr lang="en-US" sz="3300" b="0" dirty="0" smtClean="0"/>
              <a:t>)</a:t>
            </a:r>
            <a:r>
              <a:rPr lang="el-GR" sz="3300" b="0" dirty="0" smtClean="0"/>
              <a:t> 2/4</a:t>
            </a:r>
            <a:endParaRPr lang="el-GR" sz="3300" b="0" dirty="0"/>
          </a:p>
        </p:txBody>
      </p:sp>
      <p:sp>
        <p:nvSpPr>
          <p:cNvPr id="2355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68760"/>
            <a:ext cx="5010032" cy="547260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altLang="el-GR" sz="2200" dirty="0" smtClean="0"/>
              <a:t>Ανατομικά ο κόνδυλος αποτελείται από την κεφαλή και τον αυχένα.</a:t>
            </a:r>
          </a:p>
          <a:p>
            <a:pPr eaLnBrk="1" hangingPunct="1"/>
            <a:r>
              <a:rPr lang="el-GR" altLang="el-GR" sz="2200" dirty="0" smtClean="0"/>
              <a:t>Η κεφαλή του σχηματίζεται από τρεις επιφάνειες, έξω, έσω, και οπίσθια.</a:t>
            </a:r>
          </a:p>
          <a:p>
            <a:pPr eaLnBrk="1" hangingPunct="1"/>
            <a:r>
              <a:rPr lang="el-GR" altLang="el-GR" sz="2200" dirty="0" smtClean="0">
                <a:solidFill>
                  <a:srgbClr val="000000"/>
                </a:solidFill>
              </a:rPr>
              <a:t>Η έσω και έξω επιφάνεια σχηματίζουν δίεδρη γωνία, η οποία αντιστοιχεί σε οβελιαία αύλακα της οπίσθια επιφάνειας του πρόσθιου αρθρικού φύματος. Η οπίσθια φέρεται προς την πρόσθια επιφάνεια του προσθίου αρθρικού φύματος. Οι έσω και έξω επιφάνειες καλύπτονται από ινώδη χόνδρο για τη διευκόλυνση των κινήσεων.</a:t>
            </a:r>
          </a:p>
        </p:txBody>
      </p:sp>
      <p:sp>
        <p:nvSpPr>
          <p:cNvPr id="46084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F67EED2-220B-417B-9CCB-FFD6C4C3131B}" type="slidenum">
              <a:rPr lang="el-GR" altLang="el-GR" smtClean="0"/>
              <a:pPr eaLnBrk="1" hangingPunct="1">
                <a:defRPr/>
              </a:pPr>
              <a:t>9</a:t>
            </a:fld>
            <a:endParaRPr lang="el-GR" altLang="el-GR" smtClean="0"/>
          </a:p>
        </p:txBody>
      </p:sp>
      <p:pic>
        <p:nvPicPr>
          <p:cNvPr id="23557" name="Picture 2" descr="File:Condyloid process - close-up - superior view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232" y="1844824"/>
            <a:ext cx="3419475" cy="3417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/>
          <p:nvPr/>
        </p:nvSpPr>
        <p:spPr>
          <a:xfrm>
            <a:off x="5566450" y="5306592"/>
            <a:ext cx="3221037" cy="431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“</a:t>
            </a:r>
            <a:r>
              <a:rPr lang="en-US" sz="1100" dirty="0">
                <a:latin typeface="+mn-lt"/>
                <a:cs typeface="+mn-cs"/>
                <a:hlinkClick r:id="rId4"/>
              </a:rPr>
              <a:t>Condyloid process - close-up - superior view2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”,  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από </a:t>
            </a:r>
            <a:r>
              <a:rPr lang="en-US" sz="1100" dirty="0">
                <a:latin typeface="+mn-lt"/>
                <a:cs typeface="+mn-cs"/>
                <a:hlinkClick r:id="rId5" tooltip="User:Was a bee"/>
              </a:rPr>
              <a:t>Was a bee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διαθέσιμο με άδεια </a:t>
            </a:r>
            <a:r>
              <a:rPr lang="en-US" sz="1100" dirty="0">
                <a:latin typeface="+mn-lt"/>
                <a:cs typeface="+mn-cs"/>
                <a:hlinkClick r:id="rId6"/>
              </a:rPr>
              <a:t>CC BY-SA 2.1 JP</a:t>
            </a:r>
            <a:endParaRPr lang="en-US" sz="11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19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TextBox 6"/>
          <p:cNvSpPr txBox="1">
            <a:spLocks noChangeArrowheads="1"/>
          </p:cNvSpPr>
          <p:nvPr/>
        </p:nvSpPr>
        <p:spPr bwMode="auto">
          <a:xfrm>
            <a:off x="6434138" y="3040063"/>
            <a:ext cx="1471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>
                <a:latin typeface="+mn-lt"/>
                <a:cs typeface="+mn-cs"/>
              </a:rPr>
              <a:t>Πρόσθια όψη</a:t>
            </a:r>
          </a:p>
        </p:txBody>
      </p:sp>
      <p:sp>
        <p:nvSpPr>
          <p:cNvPr id="34822" name="TextBox 7"/>
          <p:cNvSpPr txBox="1">
            <a:spLocks noChangeArrowheads="1"/>
          </p:cNvSpPr>
          <p:nvPr/>
        </p:nvSpPr>
        <p:spPr bwMode="auto">
          <a:xfrm>
            <a:off x="6426200" y="5364163"/>
            <a:ext cx="14335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>
                <a:latin typeface="+mn-lt"/>
                <a:cs typeface="+mn-cs"/>
              </a:rPr>
              <a:t>Οπίσθια όψη</a:t>
            </a:r>
          </a:p>
        </p:txBody>
      </p:sp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/>
              <a:t> Κόνδυλος κάτω γνάθου</a:t>
            </a:r>
            <a:r>
              <a:rPr lang="el-GR" dirty="0"/>
              <a:t/>
            </a:r>
            <a:br>
              <a:rPr lang="el-GR" dirty="0"/>
            </a:br>
            <a:r>
              <a:rPr lang="el-GR" sz="3300" b="0" dirty="0"/>
              <a:t>(</a:t>
            </a:r>
            <a:r>
              <a:rPr lang="en-US" sz="3300" b="0" dirty="0"/>
              <a:t>condyle)</a:t>
            </a:r>
            <a:r>
              <a:rPr lang="el-GR" sz="3300" b="0" dirty="0"/>
              <a:t> </a:t>
            </a:r>
            <a:r>
              <a:rPr lang="el-GR" sz="3300" b="0" dirty="0" smtClean="0"/>
              <a:t>3/4</a:t>
            </a:r>
            <a:endParaRPr lang="el-GR" sz="33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98488" y="5373688"/>
            <a:ext cx="8088312" cy="1484312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Σχήμα </a:t>
            </a:r>
            <a:r>
              <a:rPr lang="el-GR" dirty="0" smtClean="0"/>
              <a:t>κυλινδρικό.</a:t>
            </a:r>
            <a:endParaRPr lang="el-GR" dirty="0"/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Τρεις επιφάνειες, μέσα, έξω, </a:t>
            </a:r>
            <a:r>
              <a:rPr lang="el-GR" dirty="0" smtClean="0"/>
              <a:t>οπίσθια.</a:t>
            </a:r>
            <a:endParaRPr lang="el-GR" dirty="0"/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Μήκος 15-20mm, πλάτος </a:t>
            </a:r>
            <a:r>
              <a:rPr lang="el-GR" dirty="0" smtClean="0"/>
              <a:t>8-10mm.</a:t>
            </a:r>
            <a:endParaRPr lang="el-GR" dirty="0"/>
          </a:p>
        </p:txBody>
      </p:sp>
      <p:sp>
        <p:nvSpPr>
          <p:cNvPr id="47120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135F94B-4B10-4253-94BD-6C3365EB807C}" type="slidenum">
              <a:rPr lang="el-GR" altLang="el-GR" smtClean="0"/>
              <a:pPr eaLnBrk="1" hangingPunct="1">
                <a:defRPr/>
              </a:pPr>
              <a:t>10</a:t>
            </a:fld>
            <a:endParaRPr lang="el-GR" altLang="el-GR" smtClean="0"/>
          </a:p>
        </p:txBody>
      </p:sp>
      <p:pic>
        <p:nvPicPr>
          <p:cNvPr id="24581" name="Picture 2" descr="File:Processuscondylarismandibula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16038"/>
            <a:ext cx="2736850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File:Gray177 - Condyloid process.pn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737076" y="3346045"/>
            <a:ext cx="2609010" cy="1778475"/>
          </a:xfrm>
          <a:prstGeom prst="rect">
            <a:avLst/>
          </a:prstGeom>
          <a:noFill/>
          <a:scene3d>
            <a:camera prst="orthographicFront">
              <a:rot lat="0" lon="10799999" rev="0"/>
            </a:camera>
            <a:lightRig rig="threePt" dir="t"/>
          </a:scene3d>
          <a:extLst/>
        </p:spPr>
      </p:pic>
      <p:pic>
        <p:nvPicPr>
          <p:cNvPr id="24583" name="Picture 2" descr="File:Processuscondylarismandibula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238250"/>
            <a:ext cx="170497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4" descr="File:Gray177 - Condyloid proces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3500438"/>
            <a:ext cx="17399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Ισοσκελές τρίγωνο 5"/>
          <p:cNvSpPr/>
          <p:nvPr/>
        </p:nvSpPr>
        <p:spPr>
          <a:xfrm rot="16200000">
            <a:off x="4006056" y="754857"/>
            <a:ext cx="1655763" cy="2971800"/>
          </a:xfrm>
          <a:prstGeom prst="triangle">
            <a:avLst>
              <a:gd name="adj" fmla="val 80541"/>
            </a:avLst>
          </a:prstGeom>
          <a:solidFill>
            <a:srgbClr val="FCFEB8"/>
          </a:solidFill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16" name="Picture 4" descr="C:\Users\alex\Desktop\489px-Magnifying_glass_icon.svg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 flipH="1">
            <a:off x="2267744" y="1291439"/>
            <a:ext cx="1219485" cy="120126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/>
        </p:spPr>
      </p:pic>
      <p:sp>
        <p:nvSpPr>
          <p:cNvPr id="17" name="Ισοσκελές τρίγωνο 16"/>
          <p:cNvSpPr/>
          <p:nvPr/>
        </p:nvSpPr>
        <p:spPr>
          <a:xfrm rot="16200000">
            <a:off x="4032251" y="2836862"/>
            <a:ext cx="1624012" cy="2951163"/>
          </a:xfrm>
          <a:prstGeom prst="triangle">
            <a:avLst>
              <a:gd name="adj" fmla="val 91299"/>
            </a:avLst>
          </a:prstGeom>
          <a:solidFill>
            <a:srgbClr val="FCFEB8"/>
          </a:solidFill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18" name="Picture 4" descr="C:\Users\alex\Desktop\489px-Magnifying_glass_icon.svg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 flipH="1">
            <a:off x="2287936" y="3224714"/>
            <a:ext cx="1219485" cy="120126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/>
        </p:spPr>
      </p:pic>
      <p:sp>
        <p:nvSpPr>
          <p:cNvPr id="8" name="Ορθογώνιο 7"/>
          <p:cNvSpPr/>
          <p:nvPr/>
        </p:nvSpPr>
        <p:spPr>
          <a:xfrm rot="16200000">
            <a:off x="-535781" y="1951831"/>
            <a:ext cx="2268538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+mn-lt"/>
                <a:cs typeface="+mn-cs"/>
                <a:hlinkClick r:id="rId8"/>
              </a:rPr>
              <a:t>Processuscondylarismandibulae</a:t>
            </a:r>
            <a:endParaRPr lang="el-GR" sz="1200" dirty="0">
              <a:latin typeface="+mn-lt"/>
              <a:cs typeface="+mn-cs"/>
            </a:endParaRPr>
          </a:p>
        </p:txBody>
      </p:sp>
      <p:sp>
        <p:nvSpPr>
          <p:cNvPr id="9" name="Ορθογώνιο 8"/>
          <p:cNvSpPr/>
          <p:nvPr/>
        </p:nvSpPr>
        <p:spPr>
          <a:xfrm rot="16200000">
            <a:off x="-382587" y="4175125"/>
            <a:ext cx="1962150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latin typeface="+mn-lt"/>
                <a:cs typeface="+mn-cs"/>
                <a:hlinkClick r:id="rId9"/>
              </a:rPr>
              <a:t>Gray177 - Condyloid process</a:t>
            </a:r>
            <a:endParaRPr lang="en-US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2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400" dirty="0"/>
              <a:t> </a:t>
            </a:r>
            <a:r>
              <a:rPr lang="el-GR" sz="4000" dirty="0"/>
              <a:t>Κόνδυλος κάτω γνάθου</a:t>
            </a:r>
            <a:r>
              <a:rPr lang="el-GR" dirty="0"/>
              <a:t/>
            </a:r>
            <a:br>
              <a:rPr lang="el-GR" dirty="0"/>
            </a:br>
            <a:r>
              <a:rPr lang="el-GR" sz="3300" b="0" dirty="0"/>
              <a:t>(</a:t>
            </a:r>
            <a:r>
              <a:rPr lang="en-US" sz="3300" b="0" dirty="0"/>
              <a:t>condyle)</a:t>
            </a:r>
            <a:r>
              <a:rPr lang="el-GR" sz="3300" b="0" dirty="0"/>
              <a:t> </a:t>
            </a:r>
            <a:r>
              <a:rPr lang="el-GR" sz="3300" b="0" dirty="0" smtClean="0"/>
              <a:t>4/4</a:t>
            </a:r>
            <a:endParaRPr lang="el-GR" sz="3300" dirty="0"/>
          </a:p>
        </p:txBody>
      </p:sp>
      <p:sp>
        <p:nvSpPr>
          <p:cNvPr id="25604" name="Θέση περιεχομένου 1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pPr eaLnBrk="1" hangingPunct="1"/>
            <a:r>
              <a:rPr lang="el-GR" altLang="el-GR" b="1" dirty="0" smtClean="0"/>
              <a:t>Μορφολογία: </a:t>
            </a:r>
            <a:r>
              <a:rPr lang="el-GR" altLang="el-GR" dirty="0" smtClean="0"/>
              <a:t>η άνω επιφάνεια του κονδύλου στο μετωπιαίο επίπεδο εμφανίζει σχήμα κυρτό σε αναλόγια 58%, επίπεδο 25%, γωνιώδες 12%, </a:t>
            </a:r>
            <a:r>
              <a:rPr lang="el-GR" altLang="el-GR" dirty="0" err="1" smtClean="0"/>
              <a:t>υποστρόγγυλο</a:t>
            </a:r>
            <a:r>
              <a:rPr lang="el-GR" altLang="el-GR" dirty="0" smtClean="0"/>
              <a:t> 3%.</a:t>
            </a:r>
          </a:p>
        </p:txBody>
      </p:sp>
      <p:sp>
        <p:nvSpPr>
          <p:cNvPr id="48133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6085522-B440-416B-9D7E-82ECF1894511}" type="slidenum">
              <a:rPr lang="el-GR" altLang="el-GR" smtClean="0"/>
              <a:pPr eaLnBrk="1" hangingPunct="1">
                <a:defRPr/>
              </a:pPr>
              <a:t>11</a:t>
            </a:fld>
            <a:endParaRPr lang="el-GR" altLang="el-GR" smtClean="0"/>
          </a:p>
        </p:txBody>
      </p:sp>
      <p:grpSp>
        <p:nvGrpSpPr>
          <p:cNvPr id="25603" name="Ομάδα 13"/>
          <p:cNvGrpSpPr>
            <a:grpSpLocks/>
          </p:cNvGrpSpPr>
          <p:nvPr/>
        </p:nvGrpSpPr>
        <p:grpSpPr bwMode="auto">
          <a:xfrm>
            <a:off x="1476375" y="3573463"/>
            <a:ext cx="6207125" cy="1839912"/>
            <a:chOff x="1475655" y="3573016"/>
            <a:chExt cx="6207445" cy="1839890"/>
          </a:xfrm>
        </p:grpSpPr>
        <p:pic>
          <p:nvPicPr>
            <p:cNvPr id="25606" name="Picture 2" descr="C:\Users\fkaram2\Desktop\111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5" y="3573016"/>
              <a:ext cx="6207445" cy="1839706"/>
            </a:xfrm>
            <a:prstGeom prst="rect">
              <a:avLst/>
            </a:prstGeom>
            <a:noFill/>
            <a:ln w="9525">
              <a:solidFill>
                <a:srgbClr val="004A8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069411" y="5104935"/>
              <a:ext cx="495326" cy="30797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sz="1400" dirty="0">
                  <a:latin typeface="+mn-lt"/>
                  <a:cs typeface="+mn-cs"/>
                </a:rPr>
                <a:t>58%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63326" y="5104935"/>
              <a:ext cx="496913" cy="30797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sz="1400" dirty="0">
                  <a:latin typeface="+mn-lt"/>
                  <a:cs typeface="+mn-cs"/>
                </a:rPr>
                <a:t>25%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76291" y="5104935"/>
              <a:ext cx="495326" cy="30797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sz="1400" dirty="0">
                  <a:latin typeface="+mn-lt"/>
                  <a:cs typeface="+mn-cs"/>
                </a:rPr>
                <a:t>12%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44786" y="5104935"/>
              <a:ext cx="403246" cy="30797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sz="1400" dirty="0">
                  <a:latin typeface="+mn-lt"/>
                  <a:cs typeface="+mn-cs"/>
                </a:rPr>
                <a:t>3%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371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 err="1"/>
              <a:t>Διάρθριος</a:t>
            </a:r>
            <a:r>
              <a:rPr lang="el-GR" sz="4000" dirty="0"/>
              <a:t> δίσκος</a:t>
            </a:r>
            <a:r>
              <a:rPr lang="el-GR" dirty="0"/>
              <a:t/>
            </a:r>
            <a:br>
              <a:rPr lang="el-GR" dirty="0"/>
            </a:br>
            <a:r>
              <a:rPr lang="el-GR" sz="3300" b="0" dirty="0"/>
              <a:t>(</a:t>
            </a:r>
            <a:r>
              <a:rPr lang="en-US" sz="3300" b="0" dirty="0"/>
              <a:t>articular disk</a:t>
            </a:r>
            <a:r>
              <a:rPr lang="en-US" sz="3300" b="0" dirty="0" smtClean="0"/>
              <a:t>)</a:t>
            </a:r>
            <a:r>
              <a:rPr lang="el-GR" sz="3300" b="0" dirty="0" smtClean="0"/>
              <a:t> 1/2</a:t>
            </a:r>
            <a:endParaRPr lang="el-GR" sz="3300" b="0" dirty="0"/>
          </a:p>
        </p:txBody>
      </p:sp>
      <p:sp>
        <p:nvSpPr>
          <p:cNvPr id="26630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eaLnBrk="1" hangingPunct="1"/>
            <a:r>
              <a:rPr lang="el-GR" altLang="el-GR" sz="2200" dirty="0" smtClean="0">
                <a:solidFill>
                  <a:srgbClr val="000000"/>
                </a:solidFill>
              </a:rPr>
              <a:t>Σχήμα </a:t>
            </a:r>
            <a:r>
              <a:rPr lang="el-GR" altLang="el-GR" sz="2200" dirty="0" err="1" smtClean="0">
                <a:solidFill>
                  <a:srgbClr val="000000"/>
                </a:solidFill>
              </a:rPr>
              <a:t>ερυθροκυττάρου</a:t>
            </a:r>
            <a:r>
              <a:rPr lang="el-GR" altLang="el-GR" sz="2200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/>
            <a:r>
              <a:rPr lang="el-GR" altLang="el-GR" sz="2200" dirty="0" smtClean="0">
                <a:solidFill>
                  <a:srgbClr val="000000"/>
                </a:solidFill>
              </a:rPr>
              <a:t>Ο </a:t>
            </a:r>
            <a:r>
              <a:rPr lang="el-GR" altLang="el-GR" sz="2200" dirty="0" err="1" smtClean="0">
                <a:solidFill>
                  <a:srgbClr val="000000"/>
                </a:solidFill>
              </a:rPr>
              <a:t>Διάρθριος</a:t>
            </a:r>
            <a:r>
              <a:rPr lang="el-GR" altLang="el-GR" sz="2200" dirty="0" smtClean="0">
                <a:solidFill>
                  <a:srgbClr val="000000"/>
                </a:solidFill>
              </a:rPr>
              <a:t> δίσκος χωρίζει την ΚΓΔ σε δύο θαλάμους, άνω και κάτω.</a:t>
            </a:r>
            <a:endParaRPr lang="en-US" altLang="el-GR" sz="2200" dirty="0" smtClean="0">
              <a:solidFill>
                <a:srgbClr val="000000"/>
              </a:solidFill>
            </a:endParaRPr>
          </a:p>
          <a:p>
            <a:pPr eaLnBrk="1" hangingPunct="1"/>
            <a:endParaRPr lang="el-GR" altLang="el-GR" dirty="0" smtClean="0"/>
          </a:p>
        </p:txBody>
      </p:sp>
      <p:sp>
        <p:nvSpPr>
          <p:cNvPr id="49155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697EE97-3C51-473D-8EFB-DE95E5A8BA6D}" type="slidenum">
              <a:rPr lang="el-GR" altLang="el-GR" smtClean="0"/>
              <a:pPr eaLnBrk="1" hangingPunct="1">
                <a:defRPr/>
              </a:pPr>
              <a:t>12</a:t>
            </a:fld>
            <a:endParaRPr lang="el-GR" altLang="el-GR" smtClean="0"/>
          </a:p>
        </p:txBody>
      </p:sp>
      <p:pic>
        <p:nvPicPr>
          <p:cNvPr id="26628" name="Picture 4" descr="Picture of the temporomandibular joint (TMJ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068638"/>
            <a:ext cx="554355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098800" y="6116638"/>
            <a:ext cx="3162300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  <a:cs typeface="+mn-cs"/>
                <a:hlinkClick r:id="rId4"/>
              </a:rPr>
              <a:t>myhealth.alberta.ca</a:t>
            </a:r>
            <a:endParaRPr lang="el-GR" sz="1200" dirty="0">
              <a:latin typeface="+mn-lt"/>
              <a:cs typeface="+mn-cs"/>
            </a:endParaRPr>
          </a:p>
        </p:txBody>
      </p:sp>
      <p:sp>
        <p:nvSpPr>
          <p:cNvPr id="26631" name="TextBox 4"/>
          <p:cNvSpPr txBox="1">
            <a:spLocks noChangeArrowheads="1"/>
          </p:cNvSpPr>
          <p:nvPr/>
        </p:nvSpPr>
        <p:spPr bwMode="auto">
          <a:xfrm>
            <a:off x="6665913" y="3213100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latin typeface="Arial" charset="0"/>
              </a:rPr>
              <a:t>Άνω θάλαμος</a:t>
            </a:r>
          </a:p>
        </p:txBody>
      </p:sp>
      <p:sp>
        <p:nvSpPr>
          <p:cNvPr id="26632" name="TextBox 13"/>
          <p:cNvSpPr txBox="1">
            <a:spLocks noChangeArrowheads="1"/>
          </p:cNvSpPr>
          <p:nvPr/>
        </p:nvSpPr>
        <p:spPr bwMode="auto">
          <a:xfrm>
            <a:off x="6665913" y="4044950"/>
            <a:ext cx="1679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latin typeface="Arial" charset="0"/>
              </a:rPr>
              <a:t>Κάτω θάλαμος</a:t>
            </a:r>
          </a:p>
        </p:txBody>
      </p:sp>
      <p:cxnSp>
        <p:nvCxnSpPr>
          <p:cNvPr id="10" name="Ευθύγραμμο βέλος σύνδεσης 9"/>
          <p:cNvCxnSpPr>
            <a:stCxn id="26631" idx="1"/>
          </p:cNvCxnSpPr>
          <p:nvPr/>
        </p:nvCxnSpPr>
        <p:spPr>
          <a:xfrm flipH="1">
            <a:off x="5364163" y="3397250"/>
            <a:ext cx="1301750" cy="833438"/>
          </a:xfrm>
          <a:prstGeom prst="straightConnector1">
            <a:avLst/>
          </a:prstGeom>
          <a:ln w="190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>
            <a:stCxn id="26632" idx="1"/>
          </p:cNvCxnSpPr>
          <p:nvPr/>
        </p:nvCxnSpPr>
        <p:spPr>
          <a:xfrm flipH="1">
            <a:off x="5580063" y="4230688"/>
            <a:ext cx="1085850" cy="4318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31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 err="1"/>
              <a:t>Διάρθριος</a:t>
            </a:r>
            <a:r>
              <a:rPr lang="el-GR" sz="4000" dirty="0"/>
              <a:t> δίσκος</a:t>
            </a:r>
            <a:r>
              <a:rPr lang="el-GR" dirty="0"/>
              <a:t/>
            </a:r>
            <a:br>
              <a:rPr lang="el-GR" dirty="0"/>
            </a:br>
            <a:r>
              <a:rPr lang="el-GR" sz="3300" b="0" dirty="0"/>
              <a:t>(</a:t>
            </a:r>
            <a:r>
              <a:rPr lang="en-US" sz="3300" b="0" dirty="0"/>
              <a:t>articular disk</a:t>
            </a:r>
            <a:r>
              <a:rPr lang="en-US" sz="3300" b="0" dirty="0" smtClean="0"/>
              <a:t>)</a:t>
            </a:r>
            <a:r>
              <a:rPr lang="el-GR" sz="3300" b="0" dirty="0" smtClean="0"/>
              <a:t> 2/2</a:t>
            </a:r>
            <a:endParaRPr lang="el-GR" sz="3300" b="0" dirty="0"/>
          </a:p>
        </p:txBody>
      </p:sp>
      <p:pic>
        <p:nvPicPr>
          <p:cNvPr id="27650" name="Picture 3" descr="siglisi0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578" y="3717032"/>
            <a:ext cx="4039985" cy="257694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0185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9BDAE3F-3264-42B2-B342-3C4A275DB03A}" type="slidenum">
              <a:rPr lang="el-GR" altLang="el-GR" smtClean="0"/>
              <a:pPr eaLnBrk="1" hangingPunct="1">
                <a:defRPr/>
              </a:pPr>
              <a:t>13</a:t>
            </a:fld>
            <a:endParaRPr lang="el-GR" altLang="el-GR" smtClean="0"/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1543050"/>
            <a:ext cx="8893175" cy="211772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l-GR" altLang="el-GR" sz="2200" smtClean="0"/>
              <a:t>Πυκνό δίκτυο κολλαγόνων ινών.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l-GR" altLang="el-GR" sz="2200" smtClean="0"/>
              <a:t>Οπίσθια πρόσφυση, δίστιβη ζώνη. Άνω (ελαστική) στιβάδα προσφύεται στο τυμπανικό πέταλο ενώ η κάτω (ινώδης) στον αυχένα του κονδύλου.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l-GR" altLang="el-GR" sz="2200" smtClean="0"/>
              <a:t>Πρόσθια πρόσφυση στην άνω μοίρα του έξω πτερυγοειδούς.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2278063" y="3716338"/>
            <a:ext cx="1417247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latin typeface="+mn-lt"/>
              </a:rPr>
              <a:t>Δίστιβη ζώνη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322638" y="4010025"/>
            <a:ext cx="714375" cy="5492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54" name="TextBox 7"/>
          <p:cNvSpPr txBox="1">
            <a:spLocks noChangeArrowheads="1"/>
          </p:cNvSpPr>
          <p:nvPr/>
        </p:nvSpPr>
        <p:spPr bwMode="auto">
          <a:xfrm>
            <a:off x="5106988" y="3816350"/>
            <a:ext cx="1820883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 err="1">
                <a:latin typeface="+mn-lt"/>
              </a:rPr>
              <a:t>Διάρθριος</a:t>
            </a:r>
            <a:r>
              <a:rPr lang="el-GR" altLang="el-GR" sz="1800" dirty="0">
                <a:latin typeface="+mn-lt"/>
              </a:rPr>
              <a:t> δίσκος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906963" y="4127500"/>
            <a:ext cx="446087" cy="5048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60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/>
              <a:t>Αρθρικός θύλακος</a:t>
            </a:r>
            <a:r>
              <a:rPr lang="el-GR" dirty="0"/>
              <a:t/>
            </a:r>
            <a:br>
              <a:rPr lang="el-GR" dirty="0"/>
            </a:br>
            <a:r>
              <a:rPr lang="el-GR" sz="3300" b="0" dirty="0"/>
              <a:t>(</a:t>
            </a:r>
            <a:r>
              <a:rPr lang="en-US" sz="3300" b="0" dirty="0"/>
              <a:t>capsular ligament)</a:t>
            </a:r>
            <a:endParaRPr lang="el-GR" sz="3300" b="0" dirty="0"/>
          </a:p>
        </p:txBody>
      </p:sp>
      <p:sp>
        <p:nvSpPr>
          <p:cNvPr id="28674" name="Text Placeholder 5"/>
          <p:cNvSpPr>
            <a:spLocks noGrp="1"/>
          </p:cNvSpPr>
          <p:nvPr>
            <p:ph idx="1"/>
          </p:nvPr>
        </p:nvSpPr>
        <p:spPr>
          <a:xfrm>
            <a:off x="323528" y="1268760"/>
            <a:ext cx="5185097" cy="5328592"/>
          </a:xfrm>
        </p:spPr>
        <p:txBody>
          <a:bodyPr>
            <a:noAutofit/>
          </a:bodyPr>
          <a:lstStyle/>
          <a:p>
            <a:pPr eaLnBrk="1" hangingPunct="1">
              <a:lnSpc>
                <a:spcPct val="105000"/>
              </a:lnSpc>
              <a:spcBef>
                <a:spcPts val="800"/>
              </a:spcBef>
            </a:pPr>
            <a:r>
              <a:rPr lang="el-GR" altLang="el-GR" dirty="0" smtClean="0"/>
              <a:t>Λεπτός χαλαρός ινώδης συνδετικός ιστός.</a:t>
            </a:r>
          </a:p>
          <a:p>
            <a:pPr eaLnBrk="1" hangingPunct="1">
              <a:lnSpc>
                <a:spcPct val="105000"/>
              </a:lnSpc>
              <a:spcBef>
                <a:spcPts val="800"/>
              </a:spcBef>
            </a:pPr>
            <a:r>
              <a:rPr lang="el-GR" altLang="el-GR" dirty="0" smtClean="0"/>
              <a:t>Προς τα κάτω περιβάλλει τον κόνδυλο μέχρι τον αυχένα, προς τα άνω </a:t>
            </a:r>
            <a:r>
              <a:rPr lang="el-GR" altLang="el-GR" dirty="0" err="1" smtClean="0"/>
              <a:t>προσφύεται</a:t>
            </a:r>
            <a:r>
              <a:rPr lang="el-GR" altLang="el-GR" dirty="0" smtClean="0"/>
              <a:t>  στο πρόσθιο χείλος του αρθρικού φύματος και προς τα εμπρός με τον δίσκο.</a:t>
            </a:r>
          </a:p>
          <a:p>
            <a:pPr eaLnBrk="1" hangingPunct="1">
              <a:lnSpc>
                <a:spcPct val="105000"/>
              </a:lnSpc>
              <a:spcBef>
                <a:spcPts val="800"/>
              </a:spcBef>
            </a:pPr>
            <a:r>
              <a:rPr lang="el-GR" altLang="el-GR" dirty="0" smtClean="0"/>
              <a:t>Κατανέμει το αρθρικό υγρό σε θέση ανάσπασης κάτω γνάθου ισομερώς εμπρός και πίσω, ενώ όταν η κάτω γνάθος κινείται εμπρός και κάτω, το αρθρικό υγρό ακολουθώντας το σχήμα του αρθρικού θυλάκου συγκεντρώνεται προ τα πίσω.</a:t>
            </a:r>
            <a:endParaRPr lang="en-US" altLang="el-GR" dirty="0" smtClean="0"/>
          </a:p>
        </p:txBody>
      </p:sp>
      <p:sp>
        <p:nvSpPr>
          <p:cNvPr id="51204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967ABC6-F55E-4993-9DD0-E2C870000048}" type="slidenum">
              <a:rPr lang="el-GR" altLang="el-GR" smtClean="0"/>
              <a:pPr eaLnBrk="1" hangingPunct="1">
                <a:defRPr/>
              </a:pPr>
              <a:t>14</a:t>
            </a:fld>
            <a:endParaRPr lang="el-GR" altLang="el-GR" smtClean="0"/>
          </a:p>
        </p:txBody>
      </p:sp>
      <p:pic>
        <p:nvPicPr>
          <p:cNvPr id="28677" name="Picture 2" descr="File:Gray3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838" y="1385499"/>
            <a:ext cx="3635375" cy="4489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1"/>
          <p:cNvSpPr/>
          <p:nvPr/>
        </p:nvSpPr>
        <p:spPr>
          <a:xfrm>
            <a:off x="5328350" y="5904375"/>
            <a:ext cx="381635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latin typeface="+mn-lt"/>
                <a:cs typeface="+mn-cs"/>
                <a:hlinkClick r:id="rId4"/>
              </a:rPr>
              <a:t>Gray309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”,  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από </a:t>
            </a:r>
            <a:r>
              <a:rPr lang="en-US" sz="1200" dirty="0" err="1">
                <a:latin typeface="+mn-lt"/>
                <a:cs typeface="+mn-cs"/>
                <a:hlinkClick r:id="rId5" tooltip="User:Pngbot"/>
              </a:rPr>
              <a:t>Pngbot</a:t>
            </a:r>
            <a:r>
              <a:rPr lang="el-GR" sz="1200" dirty="0">
                <a:latin typeface="+mn-lt"/>
                <a:cs typeface="+mn-cs"/>
              </a:rPr>
              <a:t>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διαθέσιμο ως κοινό κτήμα</a:t>
            </a:r>
            <a:endParaRPr lang="en-US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20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 smtClean="0">
                <a:solidFill>
                  <a:schemeClr val="tx2"/>
                </a:solidFill>
              </a:rPr>
              <a:t> Σύνδεσμοι</a:t>
            </a:r>
            <a:r>
              <a:rPr lang="el-GR" dirty="0" smtClean="0">
                <a:solidFill>
                  <a:schemeClr val="tx2"/>
                </a:solidFill>
              </a:rPr>
              <a:t/>
            </a:r>
            <a:br>
              <a:rPr lang="el-GR" dirty="0" smtClean="0">
                <a:solidFill>
                  <a:schemeClr val="tx2"/>
                </a:solidFill>
              </a:rPr>
            </a:br>
            <a:r>
              <a:rPr lang="en-GB" sz="3300" b="0" dirty="0" smtClean="0">
                <a:solidFill>
                  <a:schemeClr val="tx2"/>
                </a:solidFill>
              </a:rPr>
              <a:t>(ligaments)</a:t>
            </a:r>
            <a:endParaRPr lang="en-US" sz="3300" b="0" dirty="0" smtClean="0">
              <a:solidFill>
                <a:schemeClr val="tx2"/>
              </a:solidFill>
            </a:endParaRPr>
          </a:p>
        </p:txBody>
      </p:sp>
      <p:sp>
        <p:nvSpPr>
          <p:cNvPr id="29699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err="1" smtClean="0"/>
              <a:t>Κροταφογναθικός</a:t>
            </a:r>
            <a:r>
              <a:rPr lang="el-GR" altLang="el-GR" sz="2400" dirty="0" smtClean="0"/>
              <a:t>.</a:t>
            </a:r>
          </a:p>
          <a:p>
            <a:pPr eaLnBrk="1" hangingPunct="1"/>
            <a:r>
              <a:rPr lang="el-GR" altLang="el-GR" sz="2400" dirty="0" err="1" smtClean="0"/>
              <a:t>Βελονογναθικός</a:t>
            </a:r>
            <a:r>
              <a:rPr lang="el-GR" altLang="el-GR" sz="2400" dirty="0" smtClean="0"/>
              <a:t>.</a:t>
            </a:r>
          </a:p>
          <a:p>
            <a:pPr eaLnBrk="1" hangingPunct="1"/>
            <a:r>
              <a:rPr lang="el-GR" altLang="el-GR" sz="2400" dirty="0" err="1" smtClean="0"/>
              <a:t>Σφηνογναθικός</a:t>
            </a:r>
            <a:r>
              <a:rPr lang="el-GR" altLang="el-GR" sz="2400" dirty="0" smtClean="0"/>
              <a:t>.</a:t>
            </a:r>
          </a:p>
          <a:p>
            <a:pPr eaLnBrk="1" hangingPunct="1"/>
            <a:r>
              <a:rPr lang="el-GR" altLang="el-GR" sz="2400" dirty="0" err="1" smtClean="0"/>
              <a:t>Αγκιστρογναθικός</a:t>
            </a:r>
            <a:r>
              <a:rPr lang="el-GR" altLang="el-GR" sz="2400" dirty="0" smtClean="0"/>
              <a:t> ή </a:t>
            </a:r>
            <a:r>
              <a:rPr lang="el-GR" altLang="el-GR" sz="2400" dirty="0" err="1" smtClean="0"/>
              <a:t>πτερυγογναθικός</a:t>
            </a:r>
            <a:r>
              <a:rPr lang="el-GR" altLang="el-GR" sz="2400" dirty="0" smtClean="0"/>
              <a:t>.</a:t>
            </a:r>
          </a:p>
        </p:txBody>
      </p:sp>
      <p:sp>
        <p:nvSpPr>
          <p:cNvPr id="52228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86010F9-DA37-49C0-87B0-44127B578C56}" type="slidenum">
              <a:rPr lang="el-GR" altLang="el-GR" smtClean="0"/>
              <a:pPr eaLnBrk="1" hangingPunct="1">
                <a:defRPr/>
              </a:pPr>
              <a:t>15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3470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 err="1"/>
              <a:t>Κροταφογναθικός</a:t>
            </a:r>
            <a:r>
              <a:rPr lang="el-GR" sz="4000" dirty="0"/>
              <a:t>  σύνδεσμος</a:t>
            </a:r>
            <a:r>
              <a:rPr lang="el-GR" dirty="0"/>
              <a:t/>
            </a:r>
            <a:br>
              <a:rPr lang="el-GR" dirty="0"/>
            </a:br>
            <a:r>
              <a:rPr lang="el-GR" sz="3300" b="0" dirty="0"/>
              <a:t>(</a:t>
            </a:r>
            <a:r>
              <a:rPr lang="en-US" sz="3300" b="0" dirty="0" err="1"/>
              <a:t>temporomandibular</a:t>
            </a:r>
            <a:r>
              <a:rPr lang="en-US" sz="3300" b="0" dirty="0"/>
              <a:t> ligament</a:t>
            </a:r>
            <a:r>
              <a:rPr lang="en-US" sz="3300" b="0" dirty="0" smtClean="0"/>
              <a:t>)</a:t>
            </a:r>
            <a:r>
              <a:rPr lang="el-GR" sz="3300" b="0" dirty="0" smtClean="0"/>
              <a:t> 1/2</a:t>
            </a:r>
            <a:endParaRPr lang="el-GR" sz="3300" b="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635896" y="1556792"/>
            <a:ext cx="5050904" cy="468052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 smtClean="0"/>
              <a:t>Εκτείνεται από τη ζυγωματική απόφυση προς το πίσω και πλάγιο τοίχωμα του αυχένα του κονδύλου, ενισχύοντας το πλάγιο τοίχωμα του αρθρικού θυλάκου.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 smtClean="0"/>
              <a:t>Περιγράφεται και με τη </a:t>
            </a:r>
            <a:r>
              <a:rPr lang="el-GR" sz="2200" smtClean="0"/>
              <a:t>μορφή δύο </a:t>
            </a:r>
            <a:r>
              <a:rPr lang="el-GR" sz="2200" dirty="0" smtClean="0"/>
              <a:t>επιμέρους συνδέσμων</a:t>
            </a:r>
            <a:r>
              <a:rPr lang="en-GB" sz="2200" dirty="0" smtClean="0"/>
              <a:t>: </a:t>
            </a:r>
            <a:endParaRPr lang="el-GR" sz="2200" dirty="0" smtClean="0"/>
          </a:p>
          <a:p>
            <a:pPr marL="703263">
              <a:buFont typeface="Courier New" panose="02070309020205020404" pitchFamily="49" charset="0"/>
              <a:buChar char="o"/>
              <a:defRPr/>
            </a:pPr>
            <a:r>
              <a:rPr lang="el-GR" sz="2200" b="1" dirty="0" smtClean="0"/>
              <a:t>έσω </a:t>
            </a:r>
            <a:r>
              <a:rPr lang="el-GR" sz="2200" dirty="0" smtClean="0"/>
              <a:t>(</a:t>
            </a:r>
            <a:r>
              <a:rPr lang="en-GB" sz="2200" dirty="0" smtClean="0"/>
              <a:t>inner horizontal portion) </a:t>
            </a:r>
            <a:r>
              <a:rPr lang="el-GR" sz="2200" dirty="0" smtClean="0"/>
              <a:t>και </a:t>
            </a:r>
          </a:p>
          <a:p>
            <a:pPr marL="703263">
              <a:buFont typeface="Courier New" panose="02070309020205020404" pitchFamily="49" charset="0"/>
              <a:buChar char="o"/>
              <a:defRPr/>
            </a:pPr>
            <a:r>
              <a:rPr lang="el-GR" sz="2200" b="1" dirty="0" smtClean="0"/>
              <a:t>έξω </a:t>
            </a:r>
            <a:r>
              <a:rPr lang="el-GR" sz="2200" dirty="0" smtClean="0"/>
              <a:t>πλάγιος</a:t>
            </a:r>
            <a:r>
              <a:rPr lang="en-GB" sz="2200" dirty="0" smtClean="0"/>
              <a:t> (outer oblique portion or lateral ligament)</a:t>
            </a:r>
            <a:r>
              <a:rPr lang="el-GR" sz="2200" dirty="0"/>
              <a:t>.</a:t>
            </a:r>
            <a:endParaRPr lang="el-GR" sz="2200" dirty="0" smtClean="0"/>
          </a:p>
        </p:txBody>
      </p:sp>
      <p:sp>
        <p:nvSpPr>
          <p:cNvPr id="53252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00EDB7B-C6CB-44E0-9AE5-D4355834C0D2}" type="slidenum">
              <a:rPr lang="el-GR" altLang="el-GR" smtClean="0"/>
              <a:pPr eaLnBrk="1" hangingPunct="1">
                <a:defRPr/>
              </a:pPr>
              <a:t>16</a:t>
            </a:fld>
            <a:endParaRPr lang="el-GR" altLang="el-GR" smtClean="0"/>
          </a:p>
        </p:txBody>
      </p:sp>
      <p:pic>
        <p:nvPicPr>
          <p:cNvPr id="30725" name="Picture 2" descr="https://web.duke.edu/anatomy/Lab24/Lab24_clip_image002_0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049641" cy="346372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59881" y="5229200"/>
            <a:ext cx="252095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  <a:cs typeface="+mn-cs"/>
                <a:hlinkClick r:id="rId4"/>
              </a:rPr>
              <a:t>https://web.duke.edu</a:t>
            </a:r>
            <a:endParaRPr lang="el-GR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37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 err="1"/>
              <a:t>Κροταφογναθικός</a:t>
            </a:r>
            <a:r>
              <a:rPr lang="el-GR" sz="4000" dirty="0"/>
              <a:t>  σύνδεσμος</a:t>
            </a:r>
            <a:r>
              <a:rPr lang="el-GR" dirty="0"/>
              <a:t/>
            </a:r>
            <a:br>
              <a:rPr lang="el-GR" dirty="0"/>
            </a:br>
            <a:r>
              <a:rPr lang="el-GR" sz="3300" b="0" dirty="0"/>
              <a:t>(</a:t>
            </a:r>
            <a:r>
              <a:rPr lang="en-US" sz="3300" b="0" dirty="0" err="1"/>
              <a:t>temporomandibular</a:t>
            </a:r>
            <a:r>
              <a:rPr lang="en-US" sz="3300" b="0" dirty="0"/>
              <a:t> ligament)</a:t>
            </a:r>
            <a:r>
              <a:rPr lang="el-GR" sz="3300" b="0" dirty="0"/>
              <a:t> </a:t>
            </a:r>
            <a:r>
              <a:rPr lang="el-GR" sz="3300" b="0" dirty="0" smtClean="0"/>
              <a:t>2/2</a:t>
            </a:r>
            <a:endParaRPr lang="el-GR" sz="33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211960" y="1556792"/>
            <a:ext cx="4749800" cy="4824536"/>
          </a:xfrm>
        </p:spPr>
        <p:txBody>
          <a:bodyPr rtlCol="0"/>
          <a:lstStyle/>
          <a:p>
            <a:pPr eaLnBrk="1" fontAlgn="auto" hangingPunct="1">
              <a:lnSpc>
                <a:spcPct val="112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200" b="1" dirty="0">
                <a:solidFill>
                  <a:srgbClr val="004A82"/>
                </a:solidFill>
              </a:rPr>
              <a:t>Ο έξω πλάγιος </a:t>
            </a:r>
            <a:r>
              <a:rPr lang="en-GB" sz="2200" b="1" dirty="0">
                <a:solidFill>
                  <a:srgbClr val="004A82"/>
                </a:solidFill>
              </a:rPr>
              <a:t>(lateral ligament)</a:t>
            </a:r>
            <a:endParaRPr lang="el-GR" sz="2200" b="1" dirty="0">
              <a:solidFill>
                <a:srgbClr val="004A82"/>
              </a:solidFill>
            </a:endParaRPr>
          </a:p>
          <a:p>
            <a:pPr eaLnBrk="1" fontAlgn="auto" hangingPunct="1">
              <a:lnSpc>
                <a:spcPct val="112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>
                <a:solidFill>
                  <a:prstClr val="black"/>
                </a:solidFill>
              </a:rPr>
              <a:t>Ισχυρός &amp; τριγωνικός.</a:t>
            </a:r>
          </a:p>
          <a:p>
            <a:pPr eaLnBrk="1" fontAlgn="auto" hangingPunct="1">
              <a:lnSpc>
                <a:spcPct val="112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>
                <a:solidFill>
                  <a:prstClr val="black"/>
                </a:solidFill>
              </a:rPr>
              <a:t>Εκφύεται από την ζυγωματική απόφυση.</a:t>
            </a:r>
          </a:p>
          <a:p>
            <a:pPr eaLnBrk="1" fontAlgn="auto" hangingPunct="1">
              <a:lnSpc>
                <a:spcPct val="112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 err="1">
                <a:solidFill>
                  <a:prstClr val="black"/>
                </a:solidFill>
              </a:rPr>
              <a:t>Καταφύεται</a:t>
            </a:r>
            <a:r>
              <a:rPr lang="el-GR" sz="2200" dirty="0">
                <a:solidFill>
                  <a:prstClr val="black"/>
                </a:solidFill>
              </a:rPr>
              <a:t> στον αυχένα του κονδύλου.</a:t>
            </a:r>
          </a:p>
          <a:p>
            <a:pPr eaLnBrk="1" fontAlgn="auto" hangingPunct="1">
              <a:lnSpc>
                <a:spcPct val="112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>
                <a:solidFill>
                  <a:prstClr val="black"/>
                </a:solidFill>
              </a:rPr>
              <a:t>Εμποδίζει τις κινήσεις του κονδύλου προς τον έξω ακουστικό πόρο</a:t>
            </a:r>
            <a:r>
              <a:rPr lang="el-GR" sz="2200" dirty="0" smtClean="0">
                <a:solidFill>
                  <a:prstClr val="black"/>
                </a:solidFill>
              </a:rPr>
              <a:t>.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54278" name="Θέση αριθμού διαφάνειας 4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3539402-5735-4F0B-8132-47E8D750A0B9}" type="slidenum">
              <a:rPr lang="el-GR" altLang="el-GR" smtClean="0"/>
              <a:pPr eaLnBrk="1" hangingPunct="1">
                <a:defRPr/>
              </a:pPr>
              <a:t>17</a:t>
            </a:fld>
            <a:endParaRPr lang="el-GR" altLang="el-GR" smtClean="0"/>
          </a:p>
        </p:txBody>
      </p:sp>
      <p:pic>
        <p:nvPicPr>
          <p:cNvPr id="31747" name="Picture 2" descr="Fig. 73.   External lateral ligament of the lower jaw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59308"/>
            <a:ext cx="3829050" cy="2952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086545" y="4725144"/>
            <a:ext cx="21590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  <a:cs typeface="+mn-cs"/>
                <a:hlinkClick r:id="rId4"/>
              </a:rPr>
              <a:t>http://chestofbooks.com</a:t>
            </a:r>
            <a:endParaRPr lang="el-GR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38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Σύνδεσμοι </a:t>
            </a:r>
            <a:r>
              <a:rPr lang="el-GR" altLang="el-GR" sz="3000" b="0" dirty="0" smtClean="0"/>
              <a:t>1/2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252000" indent="-252000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b="1" dirty="0">
                <a:solidFill>
                  <a:srgbClr val="004A82"/>
                </a:solidFill>
              </a:rPr>
              <a:t>Σφηνογναθικός (</a:t>
            </a:r>
            <a:r>
              <a:rPr lang="en-GB" sz="2200" b="1" dirty="0" err="1">
                <a:solidFill>
                  <a:srgbClr val="004A82"/>
                </a:solidFill>
              </a:rPr>
              <a:t>sphenomandibular</a:t>
            </a:r>
            <a:r>
              <a:rPr lang="el-GR" sz="2200" b="1" dirty="0">
                <a:solidFill>
                  <a:srgbClr val="004A82"/>
                </a:solidFill>
              </a:rPr>
              <a:t>) </a:t>
            </a:r>
          </a:p>
          <a:p>
            <a:pPr marL="250825" indent="14288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200" dirty="0"/>
              <a:t>Έκφυση από την άκανθα του σφηνοειδούς οστού. Κατάφυση στο έσω γναθιαίο τρήμα. Περιορίζει την υπέρμετρη </a:t>
            </a:r>
            <a:r>
              <a:rPr lang="el-GR" sz="2200" dirty="0" err="1"/>
              <a:t>κατάσπαση</a:t>
            </a:r>
            <a:r>
              <a:rPr lang="el-GR" sz="2200" dirty="0"/>
              <a:t> της κάτω </a:t>
            </a:r>
            <a:r>
              <a:rPr lang="el-GR" sz="2200" dirty="0" smtClean="0"/>
              <a:t>γνάθου.</a:t>
            </a:r>
            <a:endParaRPr lang="el-GR" sz="2200" dirty="0"/>
          </a:p>
          <a:p>
            <a:pPr marL="252000" indent="-252000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b="1" dirty="0" err="1">
                <a:solidFill>
                  <a:srgbClr val="004A82"/>
                </a:solidFill>
              </a:rPr>
              <a:t>Βελονογναθικός</a:t>
            </a:r>
            <a:r>
              <a:rPr lang="en-GB" sz="2200" b="1" dirty="0">
                <a:solidFill>
                  <a:srgbClr val="004A82"/>
                </a:solidFill>
              </a:rPr>
              <a:t> </a:t>
            </a:r>
            <a:r>
              <a:rPr lang="el-GR" sz="2200" b="1" dirty="0">
                <a:solidFill>
                  <a:srgbClr val="004A82"/>
                </a:solidFill>
              </a:rPr>
              <a:t> (</a:t>
            </a:r>
            <a:r>
              <a:rPr lang="en-GB" sz="2200" b="1" dirty="0" err="1">
                <a:solidFill>
                  <a:srgbClr val="004A82"/>
                </a:solidFill>
              </a:rPr>
              <a:t>stylomandibular</a:t>
            </a:r>
            <a:r>
              <a:rPr lang="el-GR" sz="2200" b="1" dirty="0">
                <a:solidFill>
                  <a:srgbClr val="004A82"/>
                </a:solidFill>
              </a:rPr>
              <a:t>)</a:t>
            </a:r>
          </a:p>
          <a:p>
            <a:pPr marL="268288" indent="-3175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200" dirty="0"/>
              <a:t>Συνδέει την βελονοειδή απόφυση με την κάτω γνάθο. Περιορίζει την υπέρμετρη </a:t>
            </a:r>
            <a:r>
              <a:rPr lang="el-GR" sz="2200" dirty="0" err="1"/>
              <a:t>κατάσπαση</a:t>
            </a:r>
            <a:r>
              <a:rPr lang="el-GR" sz="2200" dirty="0"/>
              <a:t> της κάτω </a:t>
            </a:r>
            <a:r>
              <a:rPr lang="el-GR" sz="2200" dirty="0" smtClean="0"/>
              <a:t>γνάθου.</a:t>
            </a:r>
          </a:p>
          <a:p>
            <a:pPr marL="252000" indent="-252000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b="1" dirty="0" err="1">
                <a:solidFill>
                  <a:srgbClr val="004A82"/>
                </a:solidFill>
              </a:rPr>
              <a:t>Αγκιστρογναθικός</a:t>
            </a:r>
            <a:r>
              <a:rPr lang="el-GR" sz="2200" b="1" dirty="0">
                <a:solidFill>
                  <a:srgbClr val="004A82"/>
                </a:solidFill>
              </a:rPr>
              <a:t> ή </a:t>
            </a:r>
            <a:r>
              <a:rPr lang="el-GR" sz="2200" b="1" dirty="0" err="1">
                <a:solidFill>
                  <a:srgbClr val="004A82"/>
                </a:solidFill>
              </a:rPr>
              <a:t>Πτερυγογναθικός</a:t>
            </a:r>
            <a:r>
              <a:rPr lang="el-GR" sz="2200" b="1" dirty="0">
                <a:solidFill>
                  <a:srgbClr val="004A82"/>
                </a:solidFill>
              </a:rPr>
              <a:t> (</a:t>
            </a:r>
            <a:r>
              <a:rPr lang="en-GB" sz="2200" b="1" dirty="0" err="1">
                <a:solidFill>
                  <a:srgbClr val="004A82"/>
                </a:solidFill>
              </a:rPr>
              <a:t>pterygomaxillary</a:t>
            </a:r>
            <a:r>
              <a:rPr lang="el-GR" sz="2200" b="1" dirty="0" smtClean="0">
                <a:solidFill>
                  <a:srgbClr val="004A82"/>
                </a:solidFill>
              </a:rPr>
              <a:t>)</a:t>
            </a:r>
          </a:p>
          <a:p>
            <a:pPr marL="265113" indent="0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200" dirty="0" smtClean="0">
                <a:solidFill>
                  <a:prstClr val="black"/>
                </a:solidFill>
              </a:rPr>
              <a:t>Εκφύεται </a:t>
            </a:r>
            <a:r>
              <a:rPr lang="el-GR" sz="2200" dirty="0">
                <a:solidFill>
                  <a:prstClr val="black"/>
                </a:solidFill>
              </a:rPr>
              <a:t>από το πτερυγοειδές άγκιστρο και </a:t>
            </a:r>
            <a:r>
              <a:rPr lang="el-GR" sz="2200" dirty="0" err="1">
                <a:solidFill>
                  <a:prstClr val="black"/>
                </a:solidFill>
              </a:rPr>
              <a:t>καταφύεται</a:t>
            </a:r>
            <a:r>
              <a:rPr lang="el-GR" sz="2200" dirty="0">
                <a:solidFill>
                  <a:prstClr val="black"/>
                </a:solidFill>
              </a:rPr>
              <a:t> στην κάτω γνάθο στην περιοχή πίσω από τον τρίτο γομφίο. Από την πρόσθια πλευρά του εκφύεται ο </a:t>
            </a:r>
            <a:r>
              <a:rPr lang="el-GR" sz="2200" dirty="0" err="1">
                <a:solidFill>
                  <a:prstClr val="black"/>
                </a:solidFill>
              </a:rPr>
              <a:t>βυκανητής</a:t>
            </a:r>
            <a:r>
              <a:rPr lang="el-GR" sz="2200" dirty="0">
                <a:solidFill>
                  <a:prstClr val="black"/>
                </a:solidFill>
              </a:rPr>
              <a:t> μυς. Περιορίζει την υπέρμετρη </a:t>
            </a:r>
            <a:r>
              <a:rPr lang="el-GR" sz="2200" dirty="0" err="1">
                <a:solidFill>
                  <a:prstClr val="black"/>
                </a:solidFill>
              </a:rPr>
              <a:t>κατάσπαση</a:t>
            </a:r>
            <a:r>
              <a:rPr lang="el-GR" sz="2200" dirty="0">
                <a:solidFill>
                  <a:prstClr val="black"/>
                </a:solidFill>
              </a:rPr>
              <a:t> της κάτω γνάθου.</a:t>
            </a:r>
            <a:endParaRPr lang="el-GR" sz="2200" dirty="0">
              <a:solidFill>
                <a:srgbClr val="CCFF33"/>
              </a:solidFill>
            </a:endParaRPr>
          </a:p>
          <a:p>
            <a:pPr marL="0" indent="-252000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sz="2200" dirty="0"/>
          </a:p>
        </p:txBody>
      </p:sp>
      <p:sp>
        <p:nvSpPr>
          <p:cNvPr id="55300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AE8628C-666D-4A97-9A30-6F51B85D08C0}" type="slidenum">
              <a:rPr lang="el-GR" altLang="el-GR" smtClean="0"/>
              <a:pPr eaLnBrk="1" hangingPunct="1">
                <a:defRPr/>
              </a:pPr>
              <a:t>18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42611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/>
              <a:t> </a:t>
            </a:r>
            <a:r>
              <a:rPr lang="el-GR" sz="4000" dirty="0" err="1" smtClean="0"/>
              <a:t>Κροταφογναθική</a:t>
            </a:r>
            <a:r>
              <a:rPr lang="el-GR" sz="4000" dirty="0" smtClean="0"/>
              <a:t> διάρθρωση</a:t>
            </a:r>
            <a:r>
              <a:rPr lang="el-GR" dirty="0"/>
              <a:t/>
            </a:r>
            <a:br>
              <a:rPr lang="el-GR" dirty="0"/>
            </a:br>
            <a:r>
              <a:rPr lang="el-GR" sz="3300" b="0" dirty="0"/>
              <a:t>(</a:t>
            </a:r>
            <a:r>
              <a:rPr lang="en-US" sz="3300" b="0" dirty="0"/>
              <a:t>Temporomandibular joint</a:t>
            </a:r>
            <a:r>
              <a:rPr lang="en-US" sz="3300" b="0" dirty="0" smtClean="0"/>
              <a:t>)</a:t>
            </a:r>
            <a:r>
              <a:rPr lang="el-GR" sz="3300" b="0" dirty="0" smtClean="0"/>
              <a:t> 1/2</a:t>
            </a:r>
            <a:endParaRPr lang="el-GR" sz="3300" b="0" dirty="0"/>
          </a:p>
        </p:txBody>
      </p:sp>
      <p:sp>
        <p:nvSpPr>
          <p:cNvPr id="15362" name="Text Placeholder 7"/>
          <p:cNvSpPr>
            <a:spLocks noGrp="1"/>
          </p:cNvSpPr>
          <p:nvPr>
            <p:ph idx="1"/>
          </p:nvPr>
        </p:nvSpPr>
        <p:spPr>
          <a:xfrm>
            <a:off x="457200" y="4581524"/>
            <a:ext cx="8229600" cy="194382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l-GR" altLang="el-GR" dirty="0" smtClean="0"/>
              <a:t>Οι </a:t>
            </a:r>
            <a:r>
              <a:rPr lang="el-GR" altLang="el-GR" dirty="0" err="1" smtClean="0"/>
              <a:t>κροταφογναθικές</a:t>
            </a:r>
            <a:r>
              <a:rPr lang="el-GR" altLang="el-GR" dirty="0" smtClean="0"/>
              <a:t> διαρθρώσεις (ΚΓΔ), αριστερή και δεξιά, συνδέουν την κάτω γνάθο με το κρανίο και συγκεκριμένα με την κροταφική </a:t>
            </a:r>
            <a:r>
              <a:rPr lang="el-GR" altLang="el-GR" dirty="0" err="1" smtClean="0"/>
              <a:t>γλήνη</a:t>
            </a:r>
            <a:r>
              <a:rPr lang="el-GR" altLang="el-GR" dirty="0" smtClean="0"/>
              <a:t> του λεπιδοειδούς οστού. Κατά την διάρκεια των κινήσεων της κάτω γνάθου λειτουργούν ταυτόχρονα και οι δύο αρθρώσεις και ποτέ μόνο ή μια. </a:t>
            </a:r>
          </a:p>
        </p:txBody>
      </p:sp>
      <p:sp>
        <p:nvSpPr>
          <p:cNvPr id="37896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F3C8608-FAF3-472E-920E-5B87418D3E48}" type="slidenum">
              <a:rPr lang="el-GR" altLang="el-GR" smtClean="0"/>
              <a:pPr eaLnBrk="1" hangingPunct="1">
                <a:defRPr/>
              </a:pPr>
              <a:t>1</a:t>
            </a:fld>
            <a:endParaRPr lang="el-GR" altLang="el-GR" smtClean="0"/>
          </a:p>
        </p:txBody>
      </p:sp>
      <p:pic>
        <p:nvPicPr>
          <p:cNvPr id="15364" name="Picture 2" descr="File:Gray3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1304925"/>
            <a:ext cx="33877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File:Gray3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247775"/>
            <a:ext cx="3097213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1"/>
          <p:cNvSpPr/>
          <p:nvPr/>
        </p:nvSpPr>
        <p:spPr>
          <a:xfrm rot="16200000">
            <a:off x="7064376" y="2808287"/>
            <a:ext cx="2246312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latin typeface="+mn-lt"/>
                <a:cs typeface="+mn-cs"/>
                <a:hlinkClick r:id="rId5"/>
              </a:rPr>
              <a:t>Gray310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”,  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από </a:t>
            </a:r>
            <a:r>
              <a:rPr lang="en-US" sz="1200" dirty="0" err="1">
                <a:latin typeface="+mn-lt"/>
                <a:cs typeface="+mn-cs"/>
                <a:hlinkClick r:id="rId6" tooltip="User:Pngbot"/>
              </a:rPr>
              <a:t>Pngbot</a:t>
            </a:r>
            <a:r>
              <a:rPr lang="el-GR" sz="1200" dirty="0">
                <a:latin typeface="+mn-lt"/>
                <a:cs typeface="+mn-cs"/>
              </a:rPr>
              <a:t>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διαθέσιμο ως κοινό κτήμα</a:t>
            </a:r>
            <a:endParaRPr lang="en-US" sz="1200" dirty="0">
              <a:latin typeface="+mn-lt"/>
              <a:cs typeface="+mn-cs"/>
            </a:endParaRPr>
          </a:p>
        </p:txBody>
      </p:sp>
      <p:sp>
        <p:nvSpPr>
          <p:cNvPr id="15" name="Rectangle 11"/>
          <p:cNvSpPr/>
          <p:nvPr/>
        </p:nvSpPr>
        <p:spPr>
          <a:xfrm rot="16200000">
            <a:off x="-313531" y="2826544"/>
            <a:ext cx="22447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latin typeface="+mn-lt"/>
                <a:cs typeface="+mn-cs"/>
                <a:hlinkClick r:id="rId7"/>
              </a:rPr>
              <a:t>Gray309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”,  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από </a:t>
            </a:r>
            <a:r>
              <a:rPr lang="en-US" sz="1200" dirty="0" err="1">
                <a:latin typeface="+mn-lt"/>
                <a:cs typeface="+mn-cs"/>
                <a:hlinkClick r:id="rId6" tooltip="User:Pngbot"/>
              </a:rPr>
              <a:t>Pngbot</a:t>
            </a:r>
            <a:r>
              <a:rPr lang="el-GR" sz="1200" dirty="0">
                <a:latin typeface="+mn-lt"/>
                <a:cs typeface="+mn-cs"/>
              </a:rPr>
              <a:t>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διαθέσιμο ως κοινό κτήμα</a:t>
            </a:r>
            <a:endParaRPr lang="en-US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68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Ομάδα 18"/>
          <p:cNvGrpSpPr>
            <a:grpSpLocks/>
          </p:cNvGrpSpPr>
          <p:nvPr/>
        </p:nvGrpSpPr>
        <p:grpSpPr bwMode="auto">
          <a:xfrm>
            <a:off x="111125" y="1619250"/>
            <a:ext cx="4318119" cy="3908425"/>
            <a:chOff x="539552" y="2215014"/>
            <a:chExt cx="4030776" cy="3538223"/>
          </a:xfrm>
        </p:grpSpPr>
        <p:pic>
          <p:nvPicPr>
            <p:cNvPr id="33804" name="Picture 2" descr="http://www.physio-pedia.com/images/thumb/f/fe/TMJMedLigs.jpg/270px-TMJMedLig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172" y="2215014"/>
              <a:ext cx="3997156" cy="35382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39552" y="3794424"/>
              <a:ext cx="1378132" cy="3089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400" b="1" dirty="0">
                  <a:latin typeface="+mn-lt"/>
                  <a:cs typeface="+mn-cs"/>
                </a:rPr>
                <a:t>Σφηνογναθικός 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1836182" y="3573106"/>
              <a:ext cx="791314" cy="375091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oval" w="med" len="med"/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015" name="Rectangle 10"/>
            <p:cNvSpPr>
              <a:spLocks noChangeArrowheads="1"/>
            </p:cNvSpPr>
            <p:nvPr/>
          </p:nvSpPr>
          <p:spPr bwMode="auto">
            <a:xfrm>
              <a:off x="3125514" y="4635596"/>
              <a:ext cx="1311866" cy="6686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l-GR" sz="1400" b="1" dirty="0" smtClean="0">
                <a:latin typeface="+mn-lt"/>
                <a:cs typeface="+mn-cs"/>
              </a:endParaRPr>
            </a:p>
            <a:p>
              <a:pPr>
                <a:defRPr/>
              </a:pPr>
              <a:r>
                <a:rPr lang="el-GR" sz="1400" b="1" dirty="0" err="1" smtClean="0">
                  <a:latin typeface="+mn-lt"/>
                  <a:cs typeface="+mn-cs"/>
                </a:rPr>
                <a:t>Βελονογναθικός</a:t>
              </a:r>
              <a:endParaRPr lang="el-GR" sz="1400" b="1" dirty="0" smtClean="0">
                <a:latin typeface="+mn-lt"/>
                <a:cs typeface="+mn-cs"/>
              </a:endParaRPr>
            </a:p>
            <a:p>
              <a:pPr>
                <a:defRPr/>
              </a:pPr>
              <a:r>
                <a:rPr lang="en-GB" sz="1400" b="1" dirty="0" smtClean="0">
                  <a:latin typeface="+mn-lt"/>
                  <a:cs typeface="+mn-cs"/>
                </a:rPr>
                <a:t> </a:t>
              </a:r>
              <a:endParaRPr lang="el-GR" sz="1400" b="1" dirty="0">
                <a:latin typeface="+mn-lt"/>
                <a:cs typeface="+mn-cs"/>
              </a:endParaRPr>
            </a:p>
          </p:txBody>
        </p:sp>
        <p:cxnSp>
          <p:nvCxnSpPr>
            <p:cNvPr id="13" name="Straight Arrow Connector 12"/>
            <p:cNvCxnSpPr>
              <a:stCxn id="43015" idx="0"/>
            </p:cNvCxnSpPr>
            <p:nvPr/>
          </p:nvCxnSpPr>
          <p:spPr>
            <a:xfrm flipH="1" flipV="1">
              <a:off x="2987589" y="4149396"/>
              <a:ext cx="793858" cy="48620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oval" w="med" len="med"/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79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Σύνδεσμοι </a:t>
            </a:r>
            <a:r>
              <a:rPr lang="el-GR" altLang="el-GR" sz="3000" b="0" dirty="0" smtClean="0"/>
              <a:t>2/2</a:t>
            </a:r>
            <a:endParaRPr lang="el-GR" altLang="el-GR" sz="3000" dirty="0" smtClean="0"/>
          </a:p>
        </p:txBody>
      </p:sp>
      <p:sp>
        <p:nvSpPr>
          <p:cNvPr id="56325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A31E217-5B5F-40C2-AD17-25A7A0AA403C}" type="slidenum">
              <a:rPr lang="el-GR" altLang="el-GR" smtClean="0"/>
              <a:pPr eaLnBrk="1" hangingPunct="1">
                <a:defRPr/>
              </a:pPr>
              <a:t>19</a:t>
            </a:fld>
            <a:endParaRPr lang="el-GR" altLang="el-GR" smtClean="0"/>
          </a:p>
        </p:txBody>
      </p:sp>
      <p:sp>
        <p:nvSpPr>
          <p:cNvPr id="20" name="Ορθογώνιο 19"/>
          <p:cNvSpPr/>
          <p:nvPr/>
        </p:nvSpPr>
        <p:spPr>
          <a:xfrm>
            <a:off x="1331913" y="5638800"/>
            <a:ext cx="1771650" cy="277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  <a:cs typeface="+mn-cs"/>
                <a:hlinkClick r:id="rId4"/>
              </a:rPr>
              <a:t>http:/</a:t>
            </a:r>
            <a:r>
              <a:rPr lang="el-GR" sz="1200" dirty="0">
                <a:latin typeface="+mn-lt"/>
                <a:cs typeface="+mn-cs"/>
                <a:hlinkClick r:id="rId4"/>
              </a:rPr>
              <a:t>/</a:t>
            </a:r>
            <a:r>
              <a:rPr lang="en-US" sz="1200" dirty="0">
                <a:latin typeface="+mn-lt"/>
                <a:cs typeface="+mn-cs"/>
                <a:hlinkClick r:id="rId4"/>
              </a:rPr>
              <a:t>physio-pedia.com</a:t>
            </a:r>
            <a:endParaRPr lang="el-GR" sz="1200" dirty="0">
              <a:latin typeface="+mn-lt"/>
              <a:cs typeface="+mn-cs"/>
            </a:endParaRPr>
          </a:p>
        </p:txBody>
      </p:sp>
      <p:pic>
        <p:nvPicPr>
          <p:cNvPr id="33798" name="Picture 2" descr="File:Gray3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480" y="1468437"/>
            <a:ext cx="383857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7"/>
          <p:cNvSpPr/>
          <p:nvPr/>
        </p:nvSpPr>
        <p:spPr>
          <a:xfrm>
            <a:off x="5010755" y="4919662"/>
            <a:ext cx="1476375" cy="3397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sz="1400" b="1" dirty="0">
                <a:latin typeface="+mn-lt"/>
                <a:cs typeface="+mn-cs"/>
              </a:rPr>
              <a:t>Σφηνογναθικός </a:t>
            </a:r>
          </a:p>
        </p:txBody>
      </p:sp>
      <p:cxnSp>
        <p:nvCxnSpPr>
          <p:cNvPr id="23" name="Straight Arrow Connector 9"/>
          <p:cNvCxnSpPr>
            <a:stCxn id="22" idx="3"/>
          </p:cNvCxnSpPr>
          <p:nvPr/>
        </p:nvCxnSpPr>
        <p:spPr>
          <a:xfrm flipV="1">
            <a:off x="6487130" y="3252787"/>
            <a:ext cx="612775" cy="1836738"/>
          </a:xfrm>
          <a:prstGeom prst="straightConnector1">
            <a:avLst/>
          </a:prstGeom>
          <a:ln w="22225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4499580" y="4194175"/>
            <a:ext cx="1547813" cy="3413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1400" b="1" dirty="0" err="1">
                <a:latin typeface="+mn-lt"/>
                <a:cs typeface="+mn-cs"/>
              </a:rPr>
              <a:t>Βελονογναθικός</a:t>
            </a:r>
            <a:r>
              <a:rPr lang="en-GB" sz="1400" b="1" dirty="0">
                <a:latin typeface="+mn-lt"/>
                <a:cs typeface="+mn-cs"/>
              </a:rPr>
              <a:t> </a:t>
            </a:r>
            <a:endParaRPr lang="el-GR" sz="1400" b="1" dirty="0">
              <a:latin typeface="+mn-lt"/>
              <a:cs typeface="+mn-cs"/>
            </a:endParaRPr>
          </a:p>
        </p:txBody>
      </p:sp>
      <p:cxnSp>
        <p:nvCxnSpPr>
          <p:cNvPr id="25" name="Straight Arrow Connector 12"/>
          <p:cNvCxnSpPr>
            <a:stCxn id="24" idx="0"/>
          </p:cNvCxnSpPr>
          <p:nvPr/>
        </p:nvCxnSpPr>
        <p:spPr>
          <a:xfrm flipV="1">
            <a:off x="5274280" y="3840162"/>
            <a:ext cx="1033463" cy="354013"/>
          </a:xfrm>
          <a:prstGeom prst="straightConnector1">
            <a:avLst/>
          </a:prstGeom>
          <a:ln w="22225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1"/>
          <p:cNvSpPr/>
          <p:nvPr/>
        </p:nvSpPr>
        <p:spPr>
          <a:xfrm>
            <a:off x="5062945" y="5684450"/>
            <a:ext cx="381635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6"/>
              </a:rPr>
              <a:t>Gray310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>
                <a:latin typeface="+mn-lt"/>
                <a:hlinkClick r:id="rId7" tooltip="User:Pngbot"/>
              </a:rPr>
              <a:t>Pngbot</a:t>
            </a:r>
            <a:r>
              <a:rPr lang="el-GR" sz="1200" dirty="0">
                <a:latin typeface="+mn-lt"/>
              </a:rPr>
              <a:t>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070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Λειτουργία ΚΓΔ </a:t>
            </a:r>
            <a:r>
              <a:rPr lang="el-GR" altLang="el-GR" sz="3000" b="0" dirty="0" smtClean="0"/>
              <a:t>1/4</a:t>
            </a:r>
          </a:p>
        </p:txBody>
      </p:sp>
      <p:sp>
        <p:nvSpPr>
          <p:cNvPr id="205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E51EB1B-F794-40C3-8F18-80E32286DE38}" type="slidenum">
              <a:rPr lang="el-GR" altLang="el-GR" smtClean="0"/>
              <a:pPr eaLnBrk="1" hangingPunct="1">
                <a:defRPr/>
              </a:pPr>
              <a:t>20</a:t>
            </a:fld>
            <a:endParaRPr lang="el-GR" altLang="el-GR" smtClean="0"/>
          </a:p>
        </p:txBody>
      </p:sp>
      <p:sp>
        <p:nvSpPr>
          <p:cNvPr id="5" name="Rectangle 11"/>
          <p:cNvSpPr/>
          <p:nvPr/>
        </p:nvSpPr>
        <p:spPr>
          <a:xfrm>
            <a:off x="2735262" y="5733256"/>
            <a:ext cx="36734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“</a:t>
            </a:r>
            <a:r>
              <a:rPr lang="es-ES" sz="1200" dirty="0">
                <a:latin typeface="+mj-lt"/>
                <a:cs typeface="+mn-cs"/>
                <a:hlinkClick r:id="rId6"/>
              </a:rPr>
              <a:t>Atm Articulacion temporo mandibula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”,  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από </a:t>
            </a:r>
            <a:r>
              <a:rPr lang="en-US" sz="1200" dirty="0">
                <a:latin typeface="+mj-lt"/>
                <a:cs typeface="+mn-cs"/>
                <a:hlinkClick r:id="rId7"/>
              </a:rPr>
              <a:t>Maxi Lombardi</a:t>
            </a:r>
            <a:r>
              <a:rPr lang="en-US" sz="1200" dirty="0">
                <a:latin typeface="+mj-lt"/>
                <a:cs typeface="+mn-cs"/>
              </a:rPr>
              <a:t> 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διαθέσιμο με άδεια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 </a:t>
            </a:r>
            <a:r>
              <a:rPr lang="en-US" sz="1200" dirty="0">
                <a:latin typeface="+mj-lt"/>
                <a:cs typeface="+mn-cs"/>
                <a:hlinkClick r:id="rId8"/>
              </a:rPr>
              <a:t>CC BY</a:t>
            </a:r>
            <a:endParaRPr lang="en-US" sz="1200" dirty="0">
              <a:latin typeface="+mj-lt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9" name="ShockwaveFlash1" r:id="rId2" imgW="6857143" imgH="3847619"/>
        </mc:Choice>
        <mc:Fallback>
          <p:control name="ShockwaveFlash1" r:id="rId2" imgW="6857143" imgH="384761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3000" y="1504950"/>
                  <a:ext cx="6858000" cy="3848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23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Λειτουργία ΚΓΔ </a:t>
            </a:r>
            <a:r>
              <a:rPr lang="el-GR" altLang="el-GR" sz="3000" b="0" dirty="0" smtClean="0"/>
              <a:t>2/4</a:t>
            </a:r>
            <a:endParaRPr lang="el-GR" altLang="el-GR" sz="3000" dirty="0" smtClean="0"/>
          </a:p>
        </p:txBody>
      </p:sp>
      <p:sp>
        <p:nvSpPr>
          <p:cNvPr id="34820" name="Content Placeholder 32"/>
          <p:cNvSpPr>
            <a:spLocks noGrp="1"/>
          </p:cNvSpPr>
          <p:nvPr>
            <p:ph idx="1"/>
          </p:nvPr>
        </p:nvSpPr>
        <p:spPr>
          <a:xfrm>
            <a:off x="457200" y="1268760"/>
            <a:ext cx="4402832" cy="4968552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Όταν το στόμα παραμένει κλειστό ο κόνδυλος εδράζεται στο πίσω  χείλος του δίσκου.</a:t>
            </a:r>
          </a:p>
          <a:p>
            <a:pPr eaLnBrk="1" hangingPunct="1"/>
            <a:r>
              <a:rPr lang="el-GR" altLang="el-GR" dirty="0" smtClean="0"/>
              <a:t>Το σύμπλεγμα κονδύλου δίσκου βρίσκεται σε μια σχέση με το πρόσθιο αρθρικό φύμα  κατά την οποία ο κόνδυλος αρθρώνει με την λεπτότερη περιοχή του </a:t>
            </a:r>
            <a:r>
              <a:rPr lang="el-GR" altLang="el-GR" dirty="0" err="1" smtClean="0"/>
              <a:t>διαρθρίου</a:t>
            </a:r>
            <a:r>
              <a:rPr lang="el-GR" altLang="el-GR" dirty="0" smtClean="0"/>
              <a:t> δίσκου.</a:t>
            </a:r>
          </a:p>
        </p:txBody>
      </p:sp>
      <p:sp>
        <p:nvSpPr>
          <p:cNvPr id="5734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0D8ECE-529C-421A-8F8F-BD0A2A4F1162}" type="slidenum">
              <a:rPr lang="el-GR" altLang="el-GR" smtClean="0"/>
              <a:pPr eaLnBrk="1" hangingPunct="1">
                <a:defRPr/>
              </a:pPr>
              <a:t>21</a:t>
            </a:fld>
            <a:endParaRPr lang="el-GR" altLang="el-GR" smtClean="0"/>
          </a:p>
        </p:txBody>
      </p:sp>
      <p:grpSp>
        <p:nvGrpSpPr>
          <p:cNvPr id="34821" name="Ομάδα 1"/>
          <p:cNvGrpSpPr>
            <a:grpSpLocks/>
          </p:cNvGrpSpPr>
          <p:nvPr/>
        </p:nvGrpSpPr>
        <p:grpSpPr bwMode="auto">
          <a:xfrm>
            <a:off x="4926469" y="1382715"/>
            <a:ext cx="4116388" cy="4318000"/>
            <a:chOff x="5006975" y="1611313"/>
            <a:chExt cx="4116388" cy="4318000"/>
          </a:xfrm>
        </p:grpSpPr>
        <p:sp>
          <p:nvSpPr>
            <p:cNvPr id="7" name="Freeform 6"/>
            <p:cNvSpPr/>
            <p:nvPr/>
          </p:nvSpPr>
          <p:spPr>
            <a:xfrm>
              <a:off x="5643563" y="2674938"/>
              <a:ext cx="2347912" cy="2611437"/>
            </a:xfrm>
            <a:custGeom>
              <a:avLst/>
              <a:gdLst>
                <a:gd name="connsiteX0" fmla="*/ 490537 w 2347912"/>
                <a:gd name="connsiteY0" fmla="*/ 2612231 h 2612231"/>
                <a:gd name="connsiteX1" fmla="*/ 190499 w 2347912"/>
                <a:gd name="connsiteY1" fmla="*/ 1955006 h 2612231"/>
                <a:gd name="connsiteX2" fmla="*/ 90487 w 2347912"/>
                <a:gd name="connsiteY2" fmla="*/ 1297781 h 2612231"/>
                <a:gd name="connsiteX3" fmla="*/ 33337 w 2347912"/>
                <a:gd name="connsiteY3" fmla="*/ 697706 h 2612231"/>
                <a:gd name="connsiteX4" fmla="*/ 290512 w 2347912"/>
                <a:gd name="connsiteY4" fmla="*/ 126206 h 2612231"/>
                <a:gd name="connsiteX5" fmla="*/ 804862 w 2347912"/>
                <a:gd name="connsiteY5" fmla="*/ 69056 h 2612231"/>
                <a:gd name="connsiteX6" fmla="*/ 1233487 w 2347912"/>
                <a:gd name="connsiteY6" fmla="*/ 540543 h 2612231"/>
                <a:gd name="connsiteX7" fmla="*/ 1247774 w 2347912"/>
                <a:gd name="connsiteY7" fmla="*/ 769143 h 2612231"/>
                <a:gd name="connsiteX8" fmla="*/ 1247774 w 2347912"/>
                <a:gd name="connsiteY8" fmla="*/ 769143 h 2612231"/>
                <a:gd name="connsiteX9" fmla="*/ 1162049 w 2347912"/>
                <a:gd name="connsiteY9" fmla="*/ 912018 h 2612231"/>
                <a:gd name="connsiteX10" fmla="*/ 1462087 w 2347912"/>
                <a:gd name="connsiteY10" fmla="*/ 1726406 h 2612231"/>
                <a:gd name="connsiteX11" fmla="*/ 1819274 w 2347912"/>
                <a:gd name="connsiteY11" fmla="*/ 2012156 h 2612231"/>
                <a:gd name="connsiteX12" fmla="*/ 2276474 w 2347912"/>
                <a:gd name="connsiteY12" fmla="*/ 2297906 h 2612231"/>
                <a:gd name="connsiteX13" fmla="*/ 2247899 w 2347912"/>
                <a:gd name="connsiteY13" fmla="*/ 2297906 h 2612231"/>
                <a:gd name="connsiteX14" fmla="*/ 2247899 w 2347912"/>
                <a:gd name="connsiteY14" fmla="*/ 2340768 h 2612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7912" h="2612231">
                  <a:moveTo>
                    <a:pt x="490537" y="2612231"/>
                  </a:moveTo>
                  <a:cubicBezTo>
                    <a:pt x="373855" y="2393156"/>
                    <a:pt x="257174" y="2174081"/>
                    <a:pt x="190499" y="1955006"/>
                  </a:cubicBezTo>
                  <a:cubicBezTo>
                    <a:pt x="123824" y="1735931"/>
                    <a:pt x="116681" y="1507331"/>
                    <a:pt x="90487" y="1297781"/>
                  </a:cubicBezTo>
                  <a:cubicBezTo>
                    <a:pt x="64293" y="1088231"/>
                    <a:pt x="0" y="892968"/>
                    <a:pt x="33337" y="697706"/>
                  </a:cubicBezTo>
                  <a:cubicBezTo>
                    <a:pt x="66674" y="502444"/>
                    <a:pt x="161925" y="230981"/>
                    <a:pt x="290512" y="126206"/>
                  </a:cubicBezTo>
                  <a:cubicBezTo>
                    <a:pt x="419099" y="21431"/>
                    <a:pt x="647700" y="0"/>
                    <a:pt x="804862" y="69056"/>
                  </a:cubicBezTo>
                  <a:cubicBezTo>
                    <a:pt x="962025" y="138112"/>
                    <a:pt x="1159668" y="423862"/>
                    <a:pt x="1233487" y="540543"/>
                  </a:cubicBezTo>
                  <a:cubicBezTo>
                    <a:pt x="1307306" y="657224"/>
                    <a:pt x="1247774" y="769143"/>
                    <a:pt x="1247774" y="769143"/>
                  </a:cubicBezTo>
                  <a:lnTo>
                    <a:pt x="1247774" y="769143"/>
                  </a:lnTo>
                  <a:cubicBezTo>
                    <a:pt x="1233487" y="792955"/>
                    <a:pt x="1126330" y="752474"/>
                    <a:pt x="1162049" y="912018"/>
                  </a:cubicBezTo>
                  <a:cubicBezTo>
                    <a:pt x="1197768" y="1071562"/>
                    <a:pt x="1352550" y="1543050"/>
                    <a:pt x="1462087" y="1726406"/>
                  </a:cubicBezTo>
                  <a:cubicBezTo>
                    <a:pt x="1571625" y="1909762"/>
                    <a:pt x="1683543" y="1916906"/>
                    <a:pt x="1819274" y="2012156"/>
                  </a:cubicBezTo>
                  <a:cubicBezTo>
                    <a:pt x="1955005" y="2107406"/>
                    <a:pt x="2205036" y="2250281"/>
                    <a:pt x="2276474" y="2297906"/>
                  </a:cubicBezTo>
                  <a:cubicBezTo>
                    <a:pt x="2347912" y="2345531"/>
                    <a:pt x="2252661" y="2290762"/>
                    <a:pt x="2247899" y="2297906"/>
                  </a:cubicBezTo>
                  <a:cubicBezTo>
                    <a:pt x="2243137" y="2305050"/>
                    <a:pt x="2245518" y="2322909"/>
                    <a:pt x="2247899" y="2340768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8" name="Freeform 7"/>
            <p:cNvSpPr/>
            <p:nvPr/>
          </p:nvSpPr>
          <p:spPr>
            <a:xfrm>
              <a:off x="5613400" y="2205038"/>
              <a:ext cx="2293938" cy="1254125"/>
            </a:xfrm>
            <a:custGeom>
              <a:avLst/>
              <a:gdLst>
                <a:gd name="connsiteX0" fmla="*/ 130968 w 2295524"/>
                <a:gd name="connsiteY0" fmla="*/ 595312 h 1254918"/>
                <a:gd name="connsiteX1" fmla="*/ 45243 w 2295524"/>
                <a:gd name="connsiteY1" fmla="*/ 438150 h 1254918"/>
                <a:gd name="connsiteX2" fmla="*/ 88106 w 2295524"/>
                <a:gd name="connsiteY2" fmla="*/ 223837 h 1254918"/>
                <a:gd name="connsiteX3" fmla="*/ 573881 w 2295524"/>
                <a:gd name="connsiteY3" fmla="*/ 23812 h 1254918"/>
                <a:gd name="connsiteX4" fmla="*/ 945356 w 2295524"/>
                <a:gd name="connsiteY4" fmla="*/ 80962 h 1254918"/>
                <a:gd name="connsiteX5" fmla="*/ 1245393 w 2295524"/>
                <a:gd name="connsiteY5" fmla="*/ 495300 h 1254918"/>
                <a:gd name="connsiteX6" fmla="*/ 1702593 w 2295524"/>
                <a:gd name="connsiteY6" fmla="*/ 938212 h 1254918"/>
                <a:gd name="connsiteX7" fmla="*/ 2216943 w 2295524"/>
                <a:gd name="connsiteY7" fmla="*/ 1081087 h 1254918"/>
                <a:gd name="connsiteX8" fmla="*/ 2174081 w 2295524"/>
                <a:gd name="connsiteY8" fmla="*/ 1066800 h 1254918"/>
                <a:gd name="connsiteX9" fmla="*/ 2045493 w 2295524"/>
                <a:gd name="connsiteY9" fmla="*/ 1223962 h 1254918"/>
                <a:gd name="connsiteX10" fmla="*/ 1802606 w 2295524"/>
                <a:gd name="connsiteY10" fmla="*/ 1238250 h 1254918"/>
                <a:gd name="connsiteX11" fmla="*/ 1516856 w 2295524"/>
                <a:gd name="connsiteY11" fmla="*/ 1138237 h 1254918"/>
                <a:gd name="connsiteX12" fmla="*/ 988218 w 2295524"/>
                <a:gd name="connsiteY12" fmla="*/ 538162 h 1254918"/>
                <a:gd name="connsiteX13" fmla="*/ 659606 w 2295524"/>
                <a:gd name="connsiteY13" fmla="*/ 395287 h 1254918"/>
                <a:gd name="connsiteX14" fmla="*/ 216693 w 2295524"/>
                <a:gd name="connsiteY14" fmla="*/ 538162 h 1254918"/>
                <a:gd name="connsiteX15" fmla="*/ 130968 w 2295524"/>
                <a:gd name="connsiteY15" fmla="*/ 595312 h 125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95524" h="1254918">
                  <a:moveTo>
                    <a:pt x="130968" y="595312"/>
                  </a:moveTo>
                  <a:cubicBezTo>
                    <a:pt x="102393" y="578643"/>
                    <a:pt x="52387" y="500062"/>
                    <a:pt x="45243" y="438150"/>
                  </a:cubicBezTo>
                  <a:cubicBezTo>
                    <a:pt x="38099" y="376238"/>
                    <a:pt x="0" y="292893"/>
                    <a:pt x="88106" y="223837"/>
                  </a:cubicBezTo>
                  <a:cubicBezTo>
                    <a:pt x="176212" y="154781"/>
                    <a:pt x="431006" y="47624"/>
                    <a:pt x="573881" y="23812"/>
                  </a:cubicBezTo>
                  <a:cubicBezTo>
                    <a:pt x="716756" y="0"/>
                    <a:pt x="833437" y="2381"/>
                    <a:pt x="945356" y="80962"/>
                  </a:cubicBezTo>
                  <a:cubicBezTo>
                    <a:pt x="1057275" y="159543"/>
                    <a:pt x="1119187" y="352425"/>
                    <a:pt x="1245393" y="495300"/>
                  </a:cubicBezTo>
                  <a:cubicBezTo>
                    <a:pt x="1371599" y="638175"/>
                    <a:pt x="1540668" y="840581"/>
                    <a:pt x="1702593" y="938212"/>
                  </a:cubicBezTo>
                  <a:cubicBezTo>
                    <a:pt x="1864518" y="1035843"/>
                    <a:pt x="2138362" y="1059656"/>
                    <a:pt x="2216943" y="1081087"/>
                  </a:cubicBezTo>
                  <a:cubicBezTo>
                    <a:pt x="2295524" y="1102518"/>
                    <a:pt x="2202656" y="1042988"/>
                    <a:pt x="2174081" y="1066800"/>
                  </a:cubicBezTo>
                  <a:cubicBezTo>
                    <a:pt x="2145506" y="1090612"/>
                    <a:pt x="2107405" y="1195387"/>
                    <a:pt x="2045493" y="1223962"/>
                  </a:cubicBezTo>
                  <a:cubicBezTo>
                    <a:pt x="1983581" y="1252537"/>
                    <a:pt x="1890712" y="1252538"/>
                    <a:pt x="1802606" y="1238250"/>
                  </a:cubicBezTo>
                  <a:cubicBezTo>
                    <a:pt x="1714500" y="1223963"/>
                    <a:pt x="1652587" y="1254918"/>
                    <a:pt x="1516856" y="1138237"/>
                  </a:cubicBezTo>
                  <a:cubicBezTo>
                    <a:pt x="1381125" y="1021556"/>
                    <a:pt x="1131093" y="661987"/>
                    <a:pt x="988218" y="538162"/>
                  </a:cubicBezTo>
                  <a:cubicBezTo>
                    <a:pt x="845343" y="414337"/>
                    <a:pt x="788193" y="395287"/>
                    <a:pt x="659606" y="395287"/>
                  </a:cubicBezTo>
                  <a:cubicBezTo>
                    <a:pt x="531019" y="395287"/>
                    <a:pt x="309562" y="509587"/>
                    <a:pt x="216693" y="538162"/>
                  </a:cubicBezTo>
                  <a:cubicBezTo>
                    <a:pt x="123824" y="566737"/>
                    <a:pt x="159543" y="611981"/>
                    <a:pt x="130968" y="595312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7843838" y="3159919"/>
              <a:ext cx="504825" cy="140494"/>
            </a:xfrm>
            <a:custGeom>
              <a:avLst/>
              <a:gdLst>
                <a:gd name="connsiteX0" fmla="*/ 0 w 504825"/>
                <a:gd name="connsiteY0" fmla="*/ 140494 h 140494"/>
                <a:gd name="connsiteX1" fmla="*/ 228600 w 504825"/>
                <a:gd name="connsiteY1" fmla="*/ 97631 h 140494"/>
                <a:gd name="connsiteX2" fmla="*/ 471487 w 504825"/>
                <a:gd name="connsiteY2" fmla="*/ 11906 h 140494"/>
                <a:gd name="connsiteX3" fmla="*/ 428625 w 504825"/>
                <a:gd name="connsiteY3" fmla="*/ 26194 h 140494"/>
                <a:gd name="connsiteX4" fmla="*/ 414337 w 504825"/>
                <a:gd name="connsiteY4" fmla="*/ 26194 h 14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825" h="140494">
                  <a:moveTo>
                    <a:pt x="0" y="140494"/>
                  </a:moveTo>
                  <a:cubicBezTo>
                    <a:pt x="75009" y="129778"/>
                    <a:pt x="150019" y="119062"/>
                    <a:pt x="228600" y="97631"/>
                  </a:cubicBezTo>
                  <a:cubicBezTo>
                    <a:pt x="307181" y="76200"/>
                    <a:pt x="438149" y="23812"/>
                    <a:pt x="471487" y="11906"/>
                  </a:cubicBezTo>
                  <a:cubicBezTo>
                    <a:pt x="504825" y="0"/>
                    <a:pt x="438150" y="23813"/>
                    <a:pt x="428625" y="26194"/>
                  </a:cubicBezTo>
                  <a:cubicBezTo>
                    <a:pt x="419100" y="28575"/>
                    <a:pt x="416718" y="27384"/>
                    <a:pt x="414337" y="26194"/>
                  </a:cubicBezTo>
                </a:path>
              </a:pathLst>
            </a:custGeom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0" name="Freeform 9"/>
            <p:cNvSpPr/>
            <p:nvPr/>
          </p:nvSpPr>
          <p:spPr>
            <a:xfrm>
              <a:off x="7715250" y="3214688"/>
              <a:ext cx="642938" cy="139700"/>
            </a:xfrm>
            <a:custGeom>
              <a:avLst/>
              <a:gdLst>
                <a:gd name="connsiteX0" fmla="*/ 0 w 504825"/>
                <a:gd name="connsiteY0" fmla="*/ 140494 h 140494"/>
                <a:gd name="connsiteX1" fmla="*/ 228600 w 504825"/>
                <a:gd name="connsiteY1" fmla="*/ 97631 h 140494"/>
                <a:gd name="connsiteX2" fmla="*/ 471487 w 504825"/>
                <a:gd name="connsiteY2" fmla="*/ 11906 h 140494"/>
                <a:gd name="connsiteX3" fmla="*/ 428625 w 504825"/>
                <a:gd name="connsiteY3" fmla="*/ 26194 h 140494"/>
                <a:gd name="connsiteX4" fmla="*/ 414337 w 504825"/>
                <a:gd name="connsiteY4" fmla="*/ 26194 h 14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825" h="140494">
                  <a:moveTo>
                    <a:pt x="0" y="140494"/>
                  </a:moveTo>
                  <a:cubicBezTo>
                    <a:pt x="75009" y="129778"/>
                    <a:pt x="150019" y="119062"/>
                    <a:pt x="228600" y="97631"/>
                  </a:cubicBezTo>
                  <a:cubicBezTo>
                    <a:pt x="307181" y="76200"/>
                    <a:pt x="438149" y="23812"/>
                    <a:pt x="471487" y="11906"/>
                  </a:cubicBezTo>
                  <a:cubicBezTo>
                    <a:pt x="504825" y="0"/>
                    <a:pt x="438150" y="23813"/>
                    <a:pt x="428625" y="26194"/>
                  </a:cubicBezTo>
                  <a:cubicBezTo>
                    <a:pt x="419100" y="28575"/>
                    <a:pt x="416718" y="27384"/>
                    <a:pt x="414337" y="26194"/>
                  </a:cubicBezTo>
                </a:path>
              </a:pathLst>
            </a:custGeo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643834" y="3286124"/>
              <a:ext cx="714380" cy="140494"/>
            </a:xfrm>
            <a:custGeom>
              <a:avLst/>
              <a:gdLst>
                <a:gd name="connsiteX0" fmla="*/ 0 w 504825"/>
                <a:gd name="connsiteY0" fmla="*/ 140494 h 140494"/>
                <a:gd name="connsiteX1" fmla="*/ 228600 w 504825"/>
                <a:gd name="connsiteY1" fmla="*/ 97631 h 140494"/>
                <a:gd name="connsiteX2" fmla="*/ 471487 w 504825"/>
                <a:gd name="connsiteY2" fmla="*/ 11906 h 140494"/>
                <a:gd name="connsiteX3" fmla="*/ 428625 w 504825"/>
                <a:gd name="connsiteY3" fmla="*/ 26194 h 140494"/>
                <a:gd name="connsiteX4" fmla="*/ 414337 w 504825"/>
                <a:gd name="connsiteY4" fmla="*/ 26194 h 14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825" h="140494">
                  <a:moveTo>
                    <a:pt x="0" y="140494"/>
                  </a:moveTo>
                  <a:cubicBezTo>
                    <a:pt x="75009" y="129778"/>
                    <a:pt x="150019" y="119062"/>
                    <a:pt x="228600" y="97631"/>
                  </a:cubicBezTo>
                  <a:cubicBezTo>
                    <a:pt x="307181" y="76200"/>
                    <a:pt x="438149" y="23812"/>
                    <a:pt x="471487" y="11906"/>
                  </a:cubicBezTo>
                  <a:cubicBezTo>
                    <a:pt x="504825" y="0"/>
                    <a:pt x="438150" y="23813"/>
                    <a:pt x="428625" y="26194"/>
                  </a:cubicBezTo>
                  <a:cubicBezTo>
                    <a:pt x="419100" y="28575"/>
                    <a:pt x="416718" y="27384"/>
                    <a:pt x="414337" y="26194"/>
                  </a:cubicBezTo>
                </a:path>
              </a:pathLst>
            </a:custGeom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2" name="Freeform 11"/>
            <p:cNvSpPr/>
            <p:nvPr/>
          </p:nvSpPr>
          <p:spPr>
            <a:xfrm rot="1156930">
              <a:off x="7598013" y="3287725"/>
              <a:ext cx="802862" cy="310675"/>
            </a:xfrm>
            <a:custGeom>
              <a:avLst/>
              <a:gdLst>
                <a:gd name="connsiteX0" fmla="*/ 0 w 504825"/>
                <a:gd name="connsiteY0" fmla="*/ 140494 h 140494"/>
                <a:gd name="connsiteX1" fmla="*/ 228600 w 504825"/>
                <a:gd name="connsiteY1" fmla="*/ 97631 h 140494"/>
                <a:gd name="connsiteX2" fmla="*/ 471487 w 504825"/>
                <a:gd name="connsiteY2" fmla="*/ 11906 h 140494"/>
                <a:gd name="connsiteX3" fmla="*/ 428625 w 504825"/>
                <a:gd name="connsiteY3" fmla="*/ 26194 h 140494"/>
                <a:gd name="connsiteX4" fmla="*/ 414337 w 504825"/>
                <a:gd name="connsiteY4" fmla="*/ 26194 h 14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825" h="140494">
                  <a:moveTo>
                    <a:pt x="0" y="140494"/>
                  </a:moveTo>
                  <a:cubicBezTo>
                    <a:pt x="75009" y="129778"/>
                    <a:pt x="150019" y="119062"/>
                    <a:pt x="228600" y="97631"/>
                  </a:cubicBezTo>
                  <a:cubicBezTo>
                    <a:pt x="307181" y="76200"/>
                    <a:pt x="438149" y="23812"/>
                    <a:pt x="471487" y="11906"/>
                  </a:cubicBezTo>
                  <a:cubicBezTo>
                    <a:pt x="504825" y="0"/>
                    <a:pt x="438150" y="23813"/>
                    <a:pt x="428625" y="26194"/>
                  </a:cubicBezTo>
                  <a:cubicBezTo>
                    <a:pt x="419100" y="28575"/>
                    <a:pt x="416718" y="27384"/>
                    <a:pt x="414337" y="26194"/>
                  </a:cubicBezTo>
                </a:path>
              </a:pathLst>
            </a:custGeo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358063" y="3457575"/>
              <a:ext cx="1357312" cy="102394"/>
            </a:xfrm>
            <a:custGeom>
              <a:avLst/>
              <a:gdLst>
                <a:gd name="connsiteX0" fmla="*/ 0 w 1357312"/>
                <a:gd name="connsiteY0" fmla="*/ 0 h 102394"/>
                <a:gd name="connsiteX1" fmla="*/ 200025 w 1357312"/>
                <a:gd name="connsiteY1" fmla="*/ 57150 h 102394"/>
                <a:gd name="connsiteX2" fmla="*/ 528637 w 1357312"/>
                <a:gd name="connsiteY2" fmla="*/ 85725 h 102394"/>
                <a:gd name="connsiteX3" fmla="*/ 1243012 w 1357312"/>
                <a:gd name="connsiteY3" fmla="*/ 100013 h 102394"/>
                <a:gd name="connsiteX4" fmla="*/ 1214437 w 1357312"/>
                <a:gd name="connsiteY4" fmla="*/ 71438 h 102394"/>
                <a:gd name="connsiteX5" fmla="*/ 1185862 w 1357312"/>
                <a:gd name="connsiteY5" fmla="*/ 71438 h 102394"/>
                <a:gd name="connsiteX6" fmla="*/ 1185862 w 1357312"/>
                <a:gd name="connsiteY6" fmla="*/ 71438 h 10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312" h="102394">
                  <a:moveTo>
                    <a:pt x="0" y="0"/>
                  </a:moveTo>
                  <a:cubicBezTo>
                    <a:pt x="55959" y="21431"/>
                    <a:pt x="111919" y="42863"/>
                    <a:pt x="200025" y="57150"/>
                  </a:cubicBezTo>
                  <a:cubicBezTo>
                    <a:pt x="288131" y="71438"/>
                    <a:pt x="354806" y="78581"/>
                    <a:pt x="528637" y="85725"/>
                  </a:cubicBezTo>
                  <a:cubicBezTo>
                    <a:pt x="702468" y="92869"/>
                    <a:pt x="1128712" y="102394"/>
                    <a:pt x="1243012" y="100013"/>
                  </a:cubicBezTo>
                  <a:cubicBezTo>
                    <a:pt x="1357312" y="97632"/>
                    <a:pt x="1223962" y="76201"/>
                    <a:pt x="1214437" y="71438"/>
                  </a:cubicBezTo>
                  <a:cubicBezTo>
                    <a:pt x="1204912" y="66675"/>
                    <a:pt x="1185862" y="71438"/>
                    <a:pt x="1185862" y="71438"/>
                  </a:cubicBezTo>
                  <a:lnTo>
                    <a:pt x="1185862" y="71438"/>
                  </a:lnTo>
                </a:path>
              </a:pathLst>
            </a:custGeom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6805619" y="3643314"/>
              <a:ext cx="1300187" cy="57139"/>
            </a:xfrm>
            <a:prstGeom prst="line">
              <a:avLst/>
            </a:prstGeom>
            <a:ln/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858016" y="3724276"/>
              <a:ext cx="1285884" cy="61914"/>
            </a:xfrm>
            <a:prstGeom prst="line">
              <a:avLst/>
            </a:prstGeom>
            <a:ln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858016" y="3857628"/>
              <a:ext cx="1357322" cy="19048"/>
            </a:xfrm>
            <a:prstGeom prst="line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929454" y="3929066"/>
              <a:ext cx="1500198" cy="71438"/>
            </a:xfrm>
            <a:prstGeom prst="line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7000892" y="4000504"/>
              <a:ext cx="1357322" cy="133352"/>
            </a:xfrm>
            <a:prstGeom prst="line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7072330" y="4071942"/>
              <a:ext cx="1285884" cy="214314"/>
            </a:xfrm>
            <a:prstGeom prst="line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7143768" y="4143380"/>
              <a:ext cx="1428760" cy="285752"/>
            </a:xfrm>
            <a:prstGeom prst="line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7286644" y="4214818"/>
              <a:ext cx="1357322" cy="328620"/>
            </a:xfrm>
            <a:prstGeom prst="line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Up Arrow 21"/>
            <p:cNvSpPr/>
            <p:nvPr/>
          </p:nvSpPr>
          <p:spPr>
            <a:xfrm>
              <a:off x="5873750" y="2665413"/>
              <a:ext cx="358775" cy="358775"/>
            </a:xfrm>
            <a:prstGeom prst="up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24" name="Up Arrow 23"/>
            <p:cNvSpPr/>
            <p:nvPr/>
          </p:nvSpPr>
          <p:spPr>
            <a:xfrm rot="3391342">
              <a:off x="6445250" y="2887663"/>
              <a:ext cx="360363" cy="319087"/>
            </a:xfrm>
            <a:prstGeom prst="up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7524750" y="2924175"/>
              <a:ext cx="103188" cy="176213"/>
            </a:xfrm>
            <a:custGeom>
              <a:avLst/>
              <a:gdLst>
                <a:gd name="connsiteX0" fmla="*/ 94740 w 102883"/>
                <a:gd name="connsiteY0" fmla="*/ 176230 h 176230"/>
                <a:gd name="connsiteX1" fmla="*/ 54983 w 102883"/>
                <a:gd name="connsiteY1" fmla="*/ 70212 h 176230"/>
                <a:gd name="connsiteX2" fmla="*/ 28479 w 102883"/>
                <a:gd name="connsiteY2" fmla="*/ 30456 h 176230"/>
                <a:gd name="connsiteX3" fmla="*/ 1975 w 102883"/>
                <a:gd name="connsiteY3" fmla="*/ 3951 h 176230"/>
                <a:gd name="connsiteX4" fmla="*/ 15227 w 102883"/>
                <a:gd name="connsiteY4" fmla="*/ 3951 h 17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83" h="176230">
                  <a:moveTo>
                    <a:pt x="94740" y="176230"/>
                  </a:moveTo>
                  <a:cubicBezTo>
                    <a:pt x="74284" y="53490"/>
                    <a:pt x="102883" y="130087"/>
                    <a:pt x="54983" y="70212"/>
                  </a:cubicBezTo>
                  <a:cubicBezTo>
                    <a:pt x="45034" y="57775"/>
                    <a:pt x="38428" y="42893"/>
                    <a:pt x="28479" y="30456"/>
                  </a:cubicBezTo>
                  <a:cubicBezTo>
                    <a:pt x="20674" y="20700"/>
                    <a:pt x="7562" y="15126"/>
                    <a:pt x="1975" y="3951"/>
                  </a:cubicBezTo>
                  <a:cubicBezTo>
                    <a:pt x="0" y="0"/>
                    <a:pt x="10810" y="3951"/>
                    <a:pt x="15227" y="395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7677150" y="2928938"/>
              <a:ext cx="103188" cy="176212"/>
            </a:xfrm>
            <a:custGeom>
              <a:avLst/>
              <a:gdLst>
                <a:gd name="connsiteX0" fmla="*/ 94740 w 102883"/>
                <a:gd name="connsiteY0" fmla="*/ 176230 h 176230"/>
                <a:gd name="connsiteX1" fmla="*/ 54983 w 102883"/>
                <a:gd name="connsiteY1" fmla="*/ 70212 h 176230"/>
                <a:gd name="connsiteX2" fmla="*/ 28479 w 102883"/>
                <a:gd name="connsiteY2" fmla="*/ 30456 h 176230"/>
                <a:gd name="connsiteX3" fmla="*/ 1975 w 102883"/>
                <a:gd name="connsiteY3" fmla="*/ 3951 h 176230"/>
                <a:gd name="connsiteX4" fmla="*/ 15227 w 102883"/>
                <a:gd name="connsiteY4" fmla="*/ 3951 h 17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83" h="176230">
                  <a:moveTo>
                    <a:pt x="94740" y="176230"/>
                  </a:moveTo>
                  <a:cubicBezTo>
                    <a:pt x="74284" y="53490"/>
                    <a:pt x="102883" y="130087"/>
                    <a:pt x="54983" y="70212"/>
                  </a:cubicBezTo>
                  <a:cubicBezTo>
                    <a:pt x="45034" y="57775"/>
                    <a:pt x="38428" y="42893"/>
                    <a:pt x="28479" y="30456"/>
                  </a:cubicBezTo>
                  <a:cubicBezTo>
                    <a:pt x="20674" y="20700"/>
                    <a:pt x="7562" y="15126"/>
                    <a:pt x="1975" y="3951"/>
                  </a:cubicBezTo>
                  <a:cubicBezTo>
                    <a:pt x="0" y="0"/>
                    <a:pt x="10810" y="3951"/>
                    <a:pt x="15227" y="395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7829550" y="2933700"/>
              <a:ext cx="103188" cy="176213"/>
            </a:xfrm>
            <a:custGeom>
              <a:avLst/>
              <a:gdLst>
                <a:gd name="connsiteX0" fmla="*/ 94740 w 102883"/>
                <a:gd name="connsiteY0" fmla="*/ 176230 h 176230"/>
                <a:gd name="connsiteX1" fmla="*/ 54983 w 102883"/>
                <a:gd name="connsiteY1" fmla="*/ 70212 h 176230"/>
                <a:gd name="connsiteX2" fmla="*/ 28479 w 102883"/>
                <a:gd name="connsiteY2" fmla="*/ 30456 h 176230"/>
                <a:gd name="connsiteX3" fmla="*/ 1975 w 102883"/>
                <a:gd name="connsiteY3" fmla="*/ 3951 h 176230"/>
                <a:gd name="connsiteX4" fmla="*/ 15227 w 102883"/>
                <a:gd name="connsiteY4" fmla="*/ 3951 h 17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83" h="176230">
                  <a:moveTo>
                    <a:pt x="94740" y="176230"/>
                  </a:moveTo>
                  <a:cubicBezTo>
                    <a:pt x="74284" y="53490"/>
                    <a:pt x="102883" y="130087"/>
                    <a:pt x="54983" y="70212"/>
                  </a:cubicBezTo>
                  <a:cubicBezTo>
                    <a:pt x="45034" y="57775"/>
                    <a:pt x="38428" y="42893"/>
                    <a:pt x="28479" y="30456"/>
                  </a:cubicBezTo>
                  <a:cubicBezTo>
                    <a:pt x="20674" y="20700"/>
                    <a:pt x="7562" y="15126"/>
                    <a:pt x="1975" y="3951"/>
                  </a:cubicBezTo>
                  <a:cubicBezTo>
                    <a:pt x="0" y="0"/>
                    <a:pt x="10810" y="3951"/>
                    <a:pt x="15227" y="395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7929563" y="2928938"/>
              <a:ext cx="155575" cy="104775"/>
            </a:xfrm>
            <a:custGeom>
              <a:avLst/>
              <a:gdLst>
                <a:gd name="connsiteX0" fmla="*/ 94740 w 102883"/>
                <a:gd name="connsiteY0" fmla="*/ 176230 h 176230"/>
                <a:gd name="connsiteX1" fmla="*/ 54983 w 102883"/>
                <a:gd name="connsiteY1" fmla="*/ 70212 h 176230"/>
                <a:gd name="connsiteX2" fmla="*/ 28479 w 102883"/>
                <a:gd name="connsiteY2" fmla="*/ 30456 h 176230"/>
                <a:gd name="connsiteX3" fmla="*/ 1975 w 102883"/>
                <a:gd name="connsiteY3" fmla="*/ 3951 h 176230"/>
                <a:gd name="connsiteX4" fmla="*/ 15227 w 102883"/>
                <a:gd name="connsiteY4" fmla="*/ 3951 h 17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83" h="176230">
                  <a:moveTo>
                    <a:pt x="94740" y="176230"/>
                  </a:moveTo>
                  <a:cubicBezTo>
                    <a:pt x="74284" y="53490"/>
                    <a:pt x="102883" y="130087"/>
                    <a:pt x="54983" y="70212"/>
                  </a:cubicBezTo>
                  <a:cubicBezTo>
                    <a:pt x="45034" y="57775"/>
                    <a:pt x="38428" y="42893"/>
                    <a:pt x="28479" y="30456"/>
                  </a:cubicBezTo>
                  <a:cubicBezTo>
                    <a:pt x="20674" y="20700"/>
                    <a:pt x="7562" y="15126"/>
                    <a:pt x="1975" y="3951"/>
                  </a:cubicBezTo>
                  <a:cubicBezTo>
                    <a:pt x="0" y="0"/>
                    <a:pt x="10810" y="3951"/>
                    <a:pt x="15227" y="395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7488238" y="2941638"/>
              <a:ext cx="104775" cy="146050"/>
            </a:xfrm>
            <a:custGeom>
              <a:avLst/>
              <a:gdLst>
                <a:gd name="connsiteX0" fmla="*/ 0 w 106018"/>
                <a:gd name="connsiteY0" fmla="*/ 145774 h 145774"/>
                <a:gd name="connsiteX1" fmla="*/ 39757 w 106018"/>
                <a:gd name="connsiteY1" fmla="*/ 132521 h 145774"/>
                <a:gd name="connsiteX2" fmla="*/ 53009 w 106018"/>
                <a:gd name="connsiteY2" fmla="*/ 26504 h 145774"/>
                <a:gd name="connsiteX3" fmla="*/ 106018 w 106018"/>
                <a:gd name="connsiteY3" fmla="*/ 0 h 145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18" h="145774">
                  <a:moveTo>
                    <a:pt x="0" y="145774"/>
                  </a:moveTo>
                  <a:cubicBezTo>
                    <a:pt x="13252" y="141356"/>
                    <a:pt x="28849" y="141248"/>
                    <a:pt x="39757" y="132521"/>
                  </a:cubicBezTo>
                  <a:cubicBezTo>
                    <a:pt x="83462" y="97557"/>
                    <a:pt x="62728" y="75101"/>
                    <a:pt x="53009" y="26504"/>
                  </a:cubicBezTo>
                  <a:cubicBezTo>
                    <a:pt x="98692" y="11276"/>
                    <a:pt x="82887" y="23129"/>
                    <a:pt x="106018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7640638" y="3000375"/>
              <a:ext cx="288925" cy="46038"/>
            </a:xfrm>
            <a:custGeom>
              <a:avLst/>
              <a:gdLst>
                <a:gd name="connsiteX0" fmla="*/ 0 w 106018"/>
                <a:gd name="connsiteY0" fmla="*/ 145774 h 145774"/>
                <a:gd name="connsiteX1" fmla="*/ 39757 w 106018"/>
                <a:gd name="connsiteY1" fmla="*/ 132521 h 145774"/>
                <a:gd name="connsiteX2" fmla="*/ 53009 w 106018"/>
                <a:gd name="connsiteY2" fmla="*/ 26504 h 145774"/>
                <a:gd name="connsiteX3" fmla="*/ 106018 w 106018"/>
                <a:gd name="connsiteY3" fmla="*/ 0 h 145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18" h="145774">
                  <a:moveTo>
                    <a:pt x="0" y="145774"/>
                  </a:moveTo>
                  <a:cubicBezTo>
                    <a:pt x="13252" y="141356"/>
                    <a:pt x="28849" y="141248"/>
                    <a:pt x="39757" y="132521"/>
                  </a:cubicBezTo>
                  <a:cubicBezTo>
                    <a:pt x="83462" y="97557"/>
                    <a:pt x="62728" y="75101"/>
                    <a:pt x="53009" y="26504"/>
                  </a:cubicBezTo>
                  <a:cubicBezTo>
                    <a:pt x="98692" y="11276"/>
                    <a:pt x="82887" y="23129"/>
                    <a:pt x="106018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7829550" y="2857500"/>
              <a:ext cx="103188" cy="176213"/>
            </a:xfrm>
            <a:custGeom>
              <a:avLst/>
              <a:gdLst>
                <a:gd name="connsiteX0" fmla="*/ 94740 w 102883"/>
                <a:gd name="connsiteY0" fmla="*/ 176230 h 176230"/>
                <a:gd name="connsiteX1" fmla="*/ 54983 w 102883"/>
                <a:gd name="connsiteY1" fmla="*/ 70212 h 176230"/>
                <a:gd name="connsiteX2" fmla="*/ 28479 w 102883"/>
                <a:gd name="connsiteY2" fmla="*/ 30456 h 176230"/>
                <a:gd name="connsiteX3" fmla="*/ 1975 w 102883"/>
                <a:gd name="connsiteY3" fmla="*/ 3951 h 176230"/>
                <a:gd name="connsiteX4" fmla="*/ 15227 w 102883"/>
                <a:gd name="connsiteY4" fmla="*/ 3951 h 17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83" h="176230">
                  <a:moveTo>
                    <a:pt x="94740" y="176230"/>
                  </a:moveTo>
                  <a:cubicBezTo>
                    <a:pt x="74284" y="53490"/>
                    <a:pt x="102883" y="130087"/>
                    <a:pt x="54983" y="70212"/>
                  </a:cubicBezTo>
                  <a:cubicBezTo>
                    <a:pt x="45034" y="57775"/>
                    <a:pt x="38428" y="42893"/>
                    <a:pt x="28479" y="30456"/>
                  </a:cubicBezTo>
                  <a:cubicBezTo>
                    <a:pt x="20674" y="20700"/>
                    <a:pt x="7562" y="15126"/>
                    <a:pt x="1975" y="3951"/>
                  </a:cubicBezTo>
                  <a:cubicBezTo>
                    <a:pt x="0" y="0"/>
                    <a:pt x="10810" y="3951"/>
                    <a:pt x="15227" y="395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981950" y="2786063"/>
              <a:ext cx="103188" cy="176212"/>
            </a:xfrm>
            <a:custGeom>
              <a:avLst/>
              <a:gdLst>
                <a:gd name="connsiteX0" fmla="*/ 94740 w 102883"/>
                <a:gd name="connsiteY0" fmla="*/ 176230 h 176230"/>
                <a:gd name="connsiteX1" fmla="*/ 54983 w 102883"/>
                <a:gd name="connsiteY1" fmla="*/ 70212 h 176230"/>
                <a:gd name="connsiteX2" fmla="*/ 28479 w 102883"/>
                <a:gd name="connsiteY2" fmla="*/ 30456 h 176230"/>
                <a:gd name="connsiteX3" fmla="*/ 1975 w 102883"/>
                <a:gd name="connsiteY3" fmla="*/ 3951 h 176230"/>
                <a:gd name="connsiteX4" fmla="*/ 15227 w 102883"/>
                <a:gd name="connsiteY4" fmla="*/ 3951 h 17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83" h="176230">
                  <a:moveTo>
                    <a:pt x="94740" y="176230"/>
                  </a:moveTo>
                  <a:cubicBezTo>
                    <a:pt x="74284" y="53490"/>
                    <a:pt x="102883" y="130087"/>
                    <a:pt x="54983" y="70212"/>
                  </a:cubicBezTo>
                  <a:cubicBezTo>
                    <a:pt x="45034" y="57775"/>
                    <a:pt x="38428" y="42893"/>
                    <a:pt x="28479" y="30456"/>
                  </a:cubicBezTo>
                  <a:cubicBezTo>
                    <a:pt x="20674" y="20700"/>
                    <a:pt x="7562" y="15126"/>
                    <a:pt x="1975" y="3951"/>
                  </a:cubicBezTo>
                  <a:cubicBezTo>
                    <a:pt x="0" y="0"/>
                    <a:pt x="10810" y="3951"/>
                    <a:pt x="15227" y="395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7715250" y="2857500"/>
              <a:ext cx="103188" cy="176213"/>
            </a:xfrm>
            <a:custGeom>
              <a:avLst/>
              <a:gdLst>
                <a:gd name="connsiteX0" fmla="*/ 94740 w 102883"/>
                <a:gd name="connsiteY0" fmla="*/ 176230 h 176230"/>
                <a:gd name="connsiteX1" fmla="*/ 54983 w 102883"/>
                <a:gd name="connsiteY1" fmla="*/ 70212 h 176230"/>
                <a:gd name="connsiteX2" fmla="*/ 28479 w 102883"/>
                <a:gd name="connsiteY2" fmla="*/ 30456 h 176230"/>
                <a:gd name="connsiteX3" fmla="*/ 1975 w 102883"/>
                <a:gd name="connsiteY3" fmla="*/ 3951 h 176230"/>
                <a:gd name="connsiteX4" fmla="*/ 15227 w 102883"/>
                <a:gd name="connsiteY4" fmla="*/ 3951 h 17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83" h="176230">
                  <a:moveTo>
                    <a:pt x="94740" y="176230"/>
                  </a:moveTo>
                  <a:cubicBezTo>
                    <a:pt x="74284" y="53490"/>
                    <a:pt x="102883" y="130087"/>
                    <a:pt x="54983" y="70212"/>
                  </a:cubicBezTo>
                  <a:cubicBezTo>
                    <a:pt x="45034" y="57775"/>
                    <a:pt x="38428" y="42893"/>
                    <a:pt x="28479" y="30456"/>
                  </a:cubicBezTo>
                  <a:cubicBezTo>
                    <a:pt x="20674" y="20700"/>
                    <a:pt x="7562" y="15126"/>
                    <a:pt x="1975" y="3951"/>
                  </a:cubicBezTo>
                  <a:cubicBezTo>
                    <a:pt x="0" y="0"/>
                    <a:pt x="10810" y="3951"/>
                    <a:pt x="15227" y="395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829550" y="2857500"/>
              <a:ext cx="103188" cy="176213"/>
            </a:xfrm>
            <a:custGeom>
              <a:avLst/>
              <a:gdLst>
                <a:gd name="connsiteX0" fmla="*/ 94740 w 102883"/>
                <a:gd name="connsiteY0" fmla="*/ 176230 h 176230"/>
                <a:gd name="connsiteX1" fmla="*/ 54983 w 102883"/>
                <a:gd name="connsiteY1" fmla="*/ 70212 h 176230"/>
                <a:gd name="connsiteX2" fmla="*/ 28479 w 102883"/>
                <a:gd name="connsiteY2" fmla="*/ 30456 h 176230"/>
                <a:gd name="connsiteX3" fmla="*/ 1975 w 102883"/>
                <a:gd name="connsiteY3" fmla="*/ 3951 h 176230"/>
                <a:gd name="connsiteX4" fmla="*/ 15227 w 102883"/>
                <a:gd name="connsiteY4" fmla="*/ 3951 h 17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83" h="176230">
                  <a:moveTo>
                    <a:pt x="94740" y="176230"/>
                  </a:moveTo>
                  <a:cubicBezTo>
                    <a:pt x="74284" y="53490"/>
                    <a:pt x="102883" y="130087"/>
                    <a:pt x="54983" y="70212"/>
                  </a:cubicBezTo>
                  <a:cubicBezTo>
                    <a:pt x="45034" y="57775"/>
                    <a:pt x="38428" y="42893"/>
                    <a:pt x="28479" y="30456"/>
                  </a:cubicBezTo>
                  <a:cubicBezTo>
                    <a:pt x="20674" y="20700"/>
                    <a:pt x="7562" y="15126"/>
                    <a:pt x="1975" y="3951"/>
                  </a:cubicBezTo>
                  <a:cubicBezTo>
                    <a:pt x="0" y="0"/>
                    <a:pt x="10810" y="3951"/>
                    <a:pt x="15227" y="395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7677150" y="2928938"/>
              <a:ext cx="103188" cy="176212"/>
            </a:xfrm>
            <a:custGeom>
              <a:avLst/>
              <a:gdLst>
                <a:gd name="connsiteX0" fmla="*/ 94740 w 102883"/>
                <a:gd name="connsiteY0" fmla="*/ 176230 h 176230"/>
                <a:gd name="connsiteX1" fmla="*/ 54983 w 102883"/>
                <a:gd name="connsiteY1" fmla="*/ 70212 h 176230"/>
                <a:gd name="connsiteX2" fmla="*/ 28479 w 102883"/>
                <a:gd name="connsiteY2" fmla="*/ 30456 h 176230"/>
                <a:gd name="connsiteX3" fmla="*/ 1975 w 102883"/>
                <a:gd name="connsiteY3" fmla="*/ 3951 h 176230"/>
                <a:gd name="connsiteX4" fmla="*/ 15227 w 102883"/>
                <a:gd name="connsiteY4" fmla="*/ 3951 h 17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83" h="176230">
                  <a:moveTo>
                    <a:pt x="94740" y="176230"/>
                  </a:moveTo>
                  <a:cubicBezTo>
                    <a:pt x="74284" y="53490"/>
                    <a:pt x="102883" y="130087"/>
                    <a:pt x="54983" y="70212"/>
                  </a:cubicBezTo>
                  <a:cubicBezTo>
                    <a:pt x="45034" y="57775"/>
                    <a:pt x="38428" y="42893"/>
                    <a:pt x="28479" y="30456"/>
                  </a:cubicBezTo>
                  <a:cubicBezTo>
                    <a:pt x="20674" y="20700"/>
                    <a:pt x="7562" y="15126"/>
                    <a:pt x="1975" y="3951"/>
                  </a:cubicBezTo>
                  <a:cubicBezTo>
                    <a:pt x="0" y="0"/>
                    <a:pt x="10810" y="3951"/>
                    <a:pt x="15227" y="395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5103813" y="2143125"/>
              <a:ext cx="2611437" cy="1393825"/>
            </a:xfrm>
            <a:custGeom>
              <a:avLst/>
              <a:gdLst>
                <a:gd name="connsiteX0" fmla="*/ 0 w 2610678"/>
                <a:gd name="connsiteY0" fmla="*/ 1393687 h 1393687"/>
                <a:gd name="connsiteX1" fmla="*/ 198783 w 2610678"/>
                <a:gd name="connsiteY1" fmla="*/ 1168400 h 1393687"/>
                <a:gd name="connsiteX2" fmla="*/ 291548 w 2610678"/>
                <a:gd name="connsiteY2" fmla="*/ 943113 h 1393687"/>
                <a:gd name="connsiteX3" fmla="*/ 291548 w 2610678"/>
                <a:gd name="connsiteY3" fmla="*/ 943113 h 1393687"/>
                <a:gd name="connsiteX4" fmla="*/ 304800 w 2610678"/>
                <a:gd name="connsiteY4" fmla="*/ 678070 h 1393687"/>
                <a:gd name="connsiteX5" fmla="*/ 490331 w 2610678"/>
                <a:gd name="connsiteY5" fmla="*/ 320261 h 1393687"/>
                <a:gd name="connsiteX6" fmla="*/ 821635 w 2610678"/>
                <a:gd name="connsiteY6" fmla="*/ 68470 h 1393687"/>
                <a:gd name="connsiteX7" fmla="*/ 1113183 w 2610678"/>
                <a:gd name="connsiteY7" fmla="*/ 2209 h 1393687"/>
                <a:gd name="connsiteX8" fmla="*/ 1524000 w 2610678"/>
                <a:gd name="connsiteY8" fmla="*/ 81722 h 1393687"/>
                <a:gd name="connsiteX9" fmla="*/ 1762539 w 2610678"/>
                <a:gd name="connsiteY9" fmla="*/ 439531 h 1393687"/>
                <a:gd name="connsiteX10" fmla="*/ 2239618 w 2610678"/>
                <a:gd name="connsiteY10" fmla="*/ 929861 h 1393687"/>
                <a:gd name="connsiteX11" fmla="*/ 2610678 w 2610678"/>
                <a:gd name="connsiteY11" fmla="*/ 1062383 h 1393687"/>
                <a:gd name="connsiteX12" fmla="*/ 2610678 w 2610678"/>
                <a:gd name="connsiteY12" fmla="*/ 1062383 h 139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0678" h="1393687">
                  <a:moveTo>
                    <a:pt x="0" y="1393687"/>
                  </a:moveTo>
                  <a:cubicBezTo>
                    <a:pt x="75096" y="1318591"/>
                    <a:pt x="150192" y="1243496"/>
                    <a:pt x="198783" y="1168400"/>
                  </a:cubicBezTo>
                  <a:cubicBezTo>
                    <a:pt x="247374" y="1093304"/>
                    <a:pt x="291548" y="943113"/>
                    <a:pt x="291548" y="943113"/>
                  </a:cubicBezTo>
                  <a:lnTo>
                    <a:pt x="291548" y="943113"/>
                  </a:lnTo>
                  <a:cubicBezTo>
                    <a:pt x="293757" y="898939"/>
                    <a:pt x="271670" y="781879"/>
                    <a:pt x="304800" y="678070"/>
                  </a:cubicBezTo>
                  <a:cubicBezTo>
                    <a:pt x="337930" y="574261"/>
                    <a:pt x="404192" y="421861"/>
                    <a:pt x="490331" y="320261"/>
                  </a:cubicBezTo>
                  <a:cubicBezTo>
                    <a:pt x="576470" y="218661"/>
                    <a:pt x="717826" y="121479"/>
                    <a:pt x="821635" y="68470"/>
                  </a:cubicBezTo>
                  <a:cubicBezTo>
                    <a:pt x="925444" y="15461"/>
                    <a:pt x="996122" y="0"/>
                    <a:pt x="1113183" y="2209"/>
                  </a:cubicBezTo>
                  <a:cubicBezTo>
                    <a:pt x="1230244" y="4418"/>
                    <a:pt x="1415774" y="8835"/>
                    <a:pt x="1524000" y="81722"/>
                  </a:cubicBezTo>
                  <a:cubicBezTo>
                    <a:pt x="1632226" y="154609"/>
                    <a:pt x="1643269" y="298175"/>
                    <a:pt x="1762539" y="439531"/>
                  </a:cubicBezTo>
                  <a:cubicBezTo>
                    <a:pt x="1881809" y="580887"/>
                    <a:pt x="2098262" y="826052"/>
                    <a:pt x="2239618" y="929861"/>
                  </a:cubicBezTo>
                  <a:cubicBezTo>
                    <a:pt x="2380974" y="1033670"/>
                    <a:pt x="2610678" y="1062383"/>
                    <a:pt x="2610678" y="1062383"/>
                  </a:cubicBezTo>
                  <a:lnTo>
                    <a:pt x="2610678" y="1062383"/>
                  </a:lnTo>
                </a:path>
              </a:pathLst>
            </a:cu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7699375" y="2722563"/>
              <a:ext cx="852488" cy="501650"/>
            </a:xfrm>
            <a:custGeom>
              <a:avLst/>
              <a:gdLst>
                <a:gd name="connsiteX0" fmla="*/ 0 w 852557"/>
                <a:gd name="connsiteY0" fmla="*/ 483704 h 501373"/>
                <a:gd name="connsiteX1" fmla="*/ 106017 w 852557"/>
                <a:gd name="connsiteY1" fmla="*/ 496956 h 501373"/>
                <a:gd name="connsiteX2" fmla="*/ 278296 w 852557"/>
                <a:gd name="connsiteY2" fmla="*/ 457200 h 501373"/>
                <a:gd name="connsiteX3" fmla="*/ 463826 w 852557"/>
                <a:gd name="connsiteY3" fmla="*/ 337930 h 501373"/>
                <a:gd name="connsiteX4" fmla="*/ 609600 w 852557"/>
                <a:gd name="connsiteY4" fmla="*/ 139148 h 501373"/>
                <a:gd name="connsiteX5" fmla="*/ 821635 w 852557"/>
                <a:gd name="connsiteY5" fmla="*/ 19878 h 501373"/>
                <a:gd name="connsiteX6" fmla="*/ 795130 w 852557"/>
                <a:gd name="connsiteY6" fmla="*/ 19878 h 501373"/>
                <a:gd name="connsiteX7" fmla="*/ 808383 w 852557"/>
                <a:gd name="connsiteY7" fmla="*/ 19878 h 501373"/>
                <a:gd name="connsiteX8" fmla="*/ 808383 w 852557"/>
                <a:gd name="connsiteY8" fmla="*/ 19878 h 50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557" h="501373">
                  <a:moveTo>
                    <a:pt x="0" y="483704"/>
                  </a:moveTo>
                  <a:cubicBezTo>
                    <a:pt x="29817" y="492538"/>
                    <a:pt x="59634" y="501373"/>
                    <a:pt x="106017" y="496956"/>
                  </a:cubicBezTo>
                  <a:cubicBezTo>
                    <a:pt x="152400" y="492539"/>
                    <a:pt x="218661" y="483704"/>
                    <a:pt x="278296" y="457200"/>
                  </a:cubicBezTo>
                  <a:cubicBezTo>
                    <a:pt x="337931" y="430696"/>
                    <a:pt x="408609" y="390939"/>
                    <a:pt x="463826" y="337930"/>
                  </a:cubicBezTo>
                  <a:cubicBezTo>
                    <a:pt x="519043" y="284921"/>
                    <a:pt x="549965" y="192157"/>
                    <a:pt x="609600" y="139148"/>
                  </a:cubicBezTo>
                  <a:cubicBezTo>
                    <a:pt x="669235" y="86139"/>
                    <a:pt x="790713" y="39756"/>
                    <a:pt x="821635" y="19878"/>
                  </a:cubicBezTo>
                  <a:cubicBezTo>
                    <a:pt x="852557" y="0"/>
                    <a:pt x="795130" y="19878"/>
                    <a:pt x="795130" y="19878"/>
                  </a:cubicBezTo>
                  <a:lnTo>
                    <a:pt x="808383" y="19878"/>
                  </a:lnTo>
                  <a:lnTo>
                    <a:pt x="808383" y="19878"/>
                  </a:lnTo>
                </a:path>
              </a:pathLst>
            </a:cu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7793038" y="3025775"/>
              <a:ext cx="288925" cy="46038"/>
            </a:xfrm>
            <a:custGeom>
              <a:avLst/>
              <a:gdLst>
                <a:gd name="connsiteX0" fmla="*/ 0 w 106018"/>
                <a:gd name="connsiteY0" fmla="*/ 145774 h 145774"/>
                <a:gd name="connsiteX1" fmla="*/ 39757 w 106018"/>
                <a:gd name="connsiteY1" fmla="*/ 132521 h 145774"/>
                <a:gd name="connsiteX2" fmla="*/ 53009 w 106018"/>
                <a:gd name="connsiteY2" fmla="*/ 26504 h 145774"/>
                <a:gd name="connsiteX3" fmla="*/ 106018 w 106018"/>
                <a:gd name="connsiteY3" fmla="*/ 0 h 145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18" h="145774">
                  <a:moveTo>
                    <a:pt x="0" y="145774"/>
                  </a:moveTo>
                  <a:cubicBezTo>
                    <a:pt x="13252" y="141356"/>
                    <a:pt x="28849" y="141248"/>
                    <a:pt x="39757" y="132521"/>
                  </a:cubicBezTo>
                  <a:cubicBezTo>
                    <a:pt x="83462" y="97557"/>
                    <a:pt x="62728" y="75101"/>
                    <a:pt x="53009" y="26504"/>
                  </a:cubicBezTo>
                  <a:cubicBezTo>
                    <a:pt x="98692" y="11276"/>
                    <a:pt x="82887" y="23129"/>
                    <a:pt x="106018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8081963" y="2857500"/>
              <a:ext cx="155575" cy="104775"/>
            </a:xfrm>
            <a:custGeom>
              <a:avLst/>
              <a:gdLst>
                <a:gd name="connsiteX0" fmla="*/ 94740 w 102883"/>
                <a:gd name="connsiteY0" fmla="*/ 176230 h 176230"/>
                <a:gd name="connsiteX1" fmla="*/ 54983 w 102883"/>
                <a:gd name="connsiteY1" fmla="*/ 70212 h 176230"/>
                <a:gd name="connsiteX2" fmla="*/ 28479 w 102883"/>
                <a:gd name="connsiteY2" fmla="*/ 30456 h 176230"/>
                <a:gd name="connsiteX3" fmla="*/ 1975 w 102883"/>
                <a:gd name="connsiteY3" fmla="*/ 3951 h 176230"/>
                <a:gd name="connsiteX4" fmla="*/ 15227 w 102883"/>
                <a:gd name="connsiteY4" fmla="*/ 3951 h 17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83" h="176230">
                  <a:moveTo>
                    <a:pt x="94740" y="176230"/>
                  </a:moveTo>
                  <a:cubicBezTo>
                    <a:pt x="74284" y="53490"/>
                    <a:pt x="102883" y="130087"/>
                    <a:pt x="54983" y="70212"/>
                  </a:cubicBezTo>
                  <a:cubicBezTo>
                    <a:pt x="45034" y="57775"/>
                    <a:pt x="38428" y="42893"/>
                    <a:pt x="28479" y="30456"/>
                  </a:cubicBezTo>
                  <a:cubicBezTo>
                    <a:pt x="20674" y="20700"/>
                    <a:pt x="7562" y="15126"/>
                    <a:pt x="1975" y="3951"/>
                  </a:cubicBezTo>
                  <a:cubicBezTo>
                    <a:pt x="0" y="0"/>
                    <a:pt x="10810" y="3951"/>
                    <a:pt x="15227" y="395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8040688" y="2786063"/>
              <a:ext cx="103187" cy="176212"/>
            </a:xfrm>
            <a:custGeom>
              <a:avLst/>
              <a:gdLst>
                <a:gd name="connsiteX0" fmla="*/ 94740 w 102883"/>
                <a:gd name="connsiteY0" fmla="*/ 176230 h 176230"/>
                <a:gd name="connsiteX1" fmla="*/ 54983 w 102883"/>
                <a:gd name="connsiteY1" fmla="*/ 70212 h 176230"/>
                <a:gd name="connsiteX2" fmla="*/ 28479 w 102883"/>
                <a:gd name="connsiteY2" fmla="*/ 30456 h 176230"/>
                <a:gd name="connsiteX3" fmla="*/ 1975 w 102883"/>
                <a:gd name="connsiteY3" fmla="*/ 3951 h 176230"/>
                <a:gd name="connsiteX4" fmla="*/ 15227 w 102883"/>
                <a:gd name="connsiteY4" fmla="*/ 3951 h 17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83" h="176230">
                  <a:moveTo>
                    <a:pt x="94740" y="176230"/>
                  </a:moveTo>
                  <a:cubicBezTo>
                    <a:pt x="74284" y="53490"/>
                    <a:pt x="102883" y="130087"/>
                    <a:pt x="54983" y="70212"/>
                  </a:cubicBezTo>
                  <a:cubicBezTo>
                    <a:pt x="45034" y="57775"/>
                    <a:pt x="38428" y="42893"/>
                    <a:pt x="28479" y="30456"/>
                  </a:cubicBezTo>
                  <a:cubicBezTo>
                    <a:pt x="20674" y="20700"/>
                    <a:pt x="7562" y="15126"/>
                    <a:pt x="1975" y="3951"/>
                  </a:cubicBezTo>
                  <a:cubicBezTo>
                    <a:pt x="0" y="0"/>
                    <a:pt x="10810" y="3951"/>
                    <a:pt x="15227" y="395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7640638" y="2857500"/>
              <a:ext cx="104775" cy="146050"/>
            </a:xfrm>
            <a:custGeom>
              <a:avLst/>
              <a:gdLst>
                <a:gd name="connsiteX0" fmla="*/ 0 w 106018"/>
                <a:gd name="connsiteY0" fmla="*/ 145774 h 145774"/>
                <a:gd name="connsiteX1" fmla="*/ 39757 w 106018"/>
                <a:gd name="connsiteY1" fmla="*/ 132521 h 145774"/>
                <a:gd name="connsiteX2" fmla="*/ 53009 w 106018"/>
                <a:gd name="connsiteY2" fmla="*/ 26504 h 145774"/>
                <a:gd name="connsiteX3" fmla="*/ 106018 w 106018"/>
                <a:gd name="connsiteY3" fmla="*/ 0 h 145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18" h="145774">
                  <a:moveTo>
                    <a:pt x="0" y="145774"/>
                  </a:moveTo>
                  <a:cubicBezTo>
                    <a:pt x="13252" y="141356"/>
                    <a:pt x="28849" y="141248"/>
                    <a:pt x="39757" y="132521"/>
                  </a:cubicBezTo>
                  <a:cubicBezTo>
                    <a:pt x="83462" y="97557"/>
                    <a:pt x="62728" y="75101"/>
                    <a:pt x="53009" y="26504"/>
                  </a:cubicBezTo>
                  <a:cubicBezTo>
                    <a:pt x="98692" y="11276"/>
                    <a:pt x="82887" y="23129"/>
                    <a:pt x="106018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7646988" y="3071813"/>
              <a:ext cx="136525" cy="115887"/>
            </a:xfrm>
            <a:custGeom>
              <a:avLst/>
              <a:gdLst>
                <a:gd name="connsiteX0" fmla="*/ 0 w 136762"/>
                <a:gd name="connsiteY0" fmla="*/ 0 h 115264"/>
                <a:gd name="connsiteX1" fmla="*/ 26505 w 136762"/>
                <a:gd name="connsiteY1" fmla="*/ 66261 h 115264"/>
                <a:gd name="connsiteX2" fmla="*/ 119270 w 136762"/>
                <a:gd name="connsiteY2" fmla="*/ 0 h 115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762" h="115264">
                  <a:moveTo>
                    <a:pt x="0" y="0"/>
                  </a:moveTo>
                  <a:cubicBezTo>
                    <a:pt x="8835" y="22087"/>
                    <a:pt x="4767" y="56600"/>
                    <a:pt x="26505" y="66261"/>
                  </a:cubicBezTo>
                  <a:cubicBezTo>
                    <a:pt x="136762" y="115264"/>
                    <a:pt x="119270" y="47614"/>
                    <a:pt x="119270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7885113" y="3074988"/>
              <a:ext cx="122237" cy="82550"/>
            </a:xfrm>
            <a:custGeom>
              <a:avLst/>
              <a:gdLst>
                <a:gd name="connsiteX0" fmla="*/ 0 w 122946"/>
                <a:gd name="connsiteY0" fmla="*/ 79513 h 82720"/>
                <a:gd name="connsiteX1" fmla="*/ 79514 w 122946"/>
                <a:gd name="connsiteY1" fmla="*/ 39757 h 82720"/>
                <a:gd name="connsiteX2" fmla="*/ 119270 w 122946"/>
                <a:gd name="connsiteY2" fmla="*/ 0 h 8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946" h="82720">
                  <a:moveTo>
                    <a:pt x="0" y="79513"/>
                  </a:moveTo>
                  <a:cubicBezTo>
                    <a:pt x="86005" y="58012"/>
                    <a:pt x="25810" y="82720"/>
                    <a:pt x="79514" y="39757"/>
                  </a:cubicBezTo>
                  <a:cubicBezTo>
                    <a:pt x="122946" y="5012"/>
                    <a:pt x="119270" y="30786"/>
                    <a:pt x="119270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7407275" y="3008313"/>
              <a:ext cx="200025" cy="68262"/>
            </a:xfrm>
            <a:custGeom>
              <a:avLst/>
              <a:gdLst>
                <a:gd name="connsiteX0" fmla="*/ 0 w 199083"/>
                <a:gd name="connsiteY0" fmla="*/ 39757 h 68790"/>
                <a:gd name="connsiteX1" fmla="*/ 185531 w 199083"/>
                <a:gd name="connsiteY1" fmla="*/ 39757 h 68790"/>
                <a:gd name="connsiteX2" fmla="*/ 145774 w 199083"/>
                <a:gd name="connsiteY2" fmla="*/ 26505 h 68790"/>
                <a:gd name="connsiteX3" fmla="*/ 145774 w 199083"/>
                <a:gd name="connsiteY3" fmla="*/ 0 h 6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083" h="68790">
                  <a:moveTo>
                    <a:pt x="0" y="39757"/>
                  </a:moveTo>
                  <a:cubicBezTo>
                    <a:pt x="73576" y="64282"/>
                    <a:pt x="69396" y="68790"/>
                    <a:pt x="185531" y="39757"/>
                  </a:cubicBezTo>
                  <a:cubicBezTo>
                    <a:pt x="199083" y="36369"/>
                    <a:pt x="155652" y="36383"/>
                    <a:pt x="145774" y="26505"/>
                  </a:cubicBezTo>
                  <a:lnTo>
                    <a:pt x="145774" y="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7286625" y="2932113"/>
              <a:ext cx="198438" cy="68262"/>
            </a:xfrm>
            <a:custGeom>
              <a:avLst/>
              <a:gdLst>
                <a:gd name="connsiteX0" fmla="*/ 0 w 199083"/>
                <a:gd name="connsiteY0" fmla="*/ 39757 h 68790"/>
                <a:gd name="connsiteX1" fmla="*/ 185531 w 199083"/>
                <a:gd name="connsiteY1" fmla="*/ 39757 h 68790"/>
                <a:gd name="connsiteX2" fmla="*/ 145774 w 199083"/>
                <a:gd name="connsiteY2" fmla="*/ 26505 h 68790"/>
                <a:gd name="connsiteX3" fmla="*/ 145774 w 199083"/>
                <a:gd name="connsiteY3" fmla="*/ 0 h 6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083" h="68790">
                  <a:moveTo>
                    <a:pt x="0" y="39757"/>
                  </a:moveTo>
                  <a:cubicBezTo>
                    <a:pt x="73576" y="64282"/>
                    <a:pt x="69396" y="68790"/>
                    <a:pt x="185531" y="39757"/>
                  </a:cubicBezTo>
                  <a:cubicBezTo>
                    <a:pt x="199083" y="36369"/>
                    <a:pt x="155652" y="36383"/>
                    <a:pt x="145774" y="26505"/>
                  </a:cubicBezTo>
                  <a:lnTo>
                    <a:pt x="145774" y="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5300663" y="2703513"/>
              <a:ext cx="79375" cy="265112"/>
            </a:xfrm>
            <a:custGeom>
              <a:avLst/>
              <a:gdLst>
                <a:gd name="connsiteX0" fmla="*/ 79513 w 79513"/>
                <a:gd name="connsiteY0" fmla="*/ 0 h 265044"/>
                <a:gd name="connsiteX1" fmla="*/ 66260 w 79513"/>
                <a:gd name="connsiteY1" fmla="*/ 79514 h 265044"/>
                <a:gd name="connsiteX2" fmla="*/ 0 w 79513"/>
                <a:gd name="connsiteY2" fmla="*/ 265044 h 26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513" h="265044">
                  <a:moveTo>
                    <a:pt x="79513" y="0"/>
                  </a:moveTo>
                  <a:cubicBezTo>
                    <a:pt x="75095" y="26505"/>
                    <a:pt x="73452" y="53624"/>
                    <a:pt x="66260" y="79514"/>
                  </a:cubicBezTo>
                  <a:cubicBezTo>
                    <a:pt x="31177" y="205814"/>
                    <a:pt x="34520" y="196005"/>
                    <a:pt x="0" y="265044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5214938" y="2855913"/>
              <a:ext cx="79375" cy="265112"/>
            </a:xfrm>
            <a:custGeom>
              <a:avLst/>
              <a:gdLst>
                <a:gd name="connsiteX0" fmla="*/ 79513 w 79513"/>
                <a:gd name="connsiteY0" fmla="*/ 0 h 265044"/>
                <a:gd name="connsiteX1" fmla="*/ 66260 w 79513"/>
                <a:gd name="connsiteY1" fmla="*/ 79514 h 265044"/>
                <a:gd name="connsiteX2" fmla="*/ 0 w 79513"/>
                <a:gd name="connsiteY2" fmla="*/ 265044 h 26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513" h="265044">
                  <a:moveTo>
                    <a:pt x="79513" y="0"/>
                  </a:moveTo>
                  <a:cubicBezTo>
                    <a:pt x="75095" y="26505"/>
                    <a:pt x="73452" y="53624"/>
                    <a:pt x="66260" y="79514"/>
                  </a:cubicBezTo>
                  <a:cubicBezTo>
                    <a:pt x="31177" y="205814"/>
                    <a:pt x="34520" y="196005"/>
                    <a:pt x="0" y="265044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5129213" y="3008313"/>
              <a:ext cx="79375" cy="265112"/>
            </a:xfrm>
            <a:custGeom>
              <a:avLst/>
              <a:gdLst>
                <a:gd name="connsiteX0" fmla="*/ 79513 w 79513"/>
                <a:gd name="connsiteY0" fmla="*/ 0 h 265044"/>
                <a:gd name="connsiteX1" fmla="*/ 66260 w 79513"/>
                <a:gd name="connsiteY1" fmla="*/ 79514 h 265044"/>
                <a:gd name="connsiteX2" fmla="*/ 0 w 79513"/>
                <a:gd name="connsiteY2" fmla="*/ 265044 h 26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513" h="265044">
                  <a:moveTo>
                    <a:pt x="79513" y="0"/>
                  </a:moveTo>
                  <a:cubicBezTo>
                    <a:pt x="75095" y="26505"/>
                    <a:pt x="73452" y="53624"/>
                    <a:pt x="66260" y="79514"/>
                  </a:cubicBezTo>
                  <a:cubicBezTo>
                    <a:pt x="31177" y="205814"/>
                    <a:pt x="34520" y="196005"/>
                    <a:pt x="0" y="265044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5043488" y="3160713"/>
              <a:ext cx="79375" cy="265112"/>
            </a:xfrm>
            <a:custGeom>
              <a:avLst/>
              <a:gdLst>
                <a:gd name="connsiteX0" fmla="*/ 79513 w 79513"/>
                <a:gd name="connsiteY0" fmla="*/ 0 h 265044"/>
                <a:gd name="connsiteX1" fmla="*/ 66260 w 79513"/>
                <a:gd name="connsiteY1" fmla="*/ 79514 h 265044"/>
                <a:gd name="connsiteX2" fmla="*/ 0 w 79513"/>
                <a:gd name="connsiteY2" fmla="*/ 265044 h 26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513" h="265044">
                  <a:moveTo>
                    <a:pt x="79513" y="0"/>
                  </a:moveTo>
                  <a:cubicBezTo>
                    <a:pt x="75095" y="26505"/>
                    <a:pt x="73452" y="53624"/>
                    <a:pt x="66260" y="79514"/>
                  </a:cubicBezTo>
                  <a:cubicBezTo>
                    <a:pt x="31177" y="205814"/>
                    <a:pt x="34520" y="196005"/>
                    <a:pt x="0" y="265044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5208588" y="3008313"/>
              <a:ext cx="107950" cy="212725"/>
            </a:xfrm>
            <a:custGeom>
              <a:avLst/>
              <a:gdLst>
                <a:gd name="connsiteX0" fmla="*/ 39757 w 107722"/>
                <a:gd name="connsiteY0" fmla="*/ 0 h 212035"/>
                <a:gd name="connsiteX1" fmla="*/ 53009 w 107722"/>
                <a:gd name="connsiteY1" fmla="*/ 66261 h 212035"/>
                <a:gd name="connsiteX2" fmla="*/ 66261 w 107722"/>
                <a:gd name="connsiteY2" fmla="*/ 145774 h 212035"/>
                <a:gd name="connsiteX3" fmla="*/ 0 w 107722"/>
                <a:gd name="connsiteY3" fmla="*/ 185531 h 212035"/>
                <a:gd name="connsiteX4" fmla="*/ 0 w 107722"/>
                <a:gd name="connsiteY4" fmla="*/ 212035 h 21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22" h="212035">
                  <a:moveTo>
                    <a:pt x="39757" y="0"/>
                  </a:moveTo>
                  <a:cubicBezTo>
                    <a:pt x="44174" y="22087"/>
                    <a:pt x="44136" y="45558"/>
                    <a:pt x="53009" y="66261"/>
                  </a:cubicBezTo>
                  <a:cubicBezTo>
                    <a:pt x="75119" y="117851"/>
                    <a:pt x="107722" y="62851"/>
                    <a:pt x="66261" y="145774"/>
                  </a:cubicBezTo>
                  <a:cubicBezTo>
                    <a:pt x="35487" y="207323"/>
                    <a:pt x="45341" y="140191"/>
                    <a:pt x="0" y="185531"/>
                  </a:cubicBezTo>
                  <a:lnTo>
                    <a:pt x="0" y="212035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5106988" y="3160713"/>
              <a:ext cx="107950" cy="212725"/>
            </a:xfrm>
            <a:custGeom>
              <a:avLst/>
              <a:gdLst>
                <a:gd name="connsiteX0" fmla="*/ 39757 w 107722"/>
                <a:gd name="connsiteY0" fmla="*/ 0 h 212035"/>
                <a:gd name="connsiteX1" fmla="*/ 53009 w 107722"/>
                <a:gd name="connsiteY1" fmla="*/ 66261 h 212035"/>
                <a:gd name="connsiteX2" fmla="*/ 66261 w 107722"/>
                <a:gd name="connsiteY2" fmla="*/ 145774 h 212035"/>
                <a:gd name="connsiteX3" fmla="*/ 0 w 107722"/>
                <a:gd name="connsiteY3" fmla="*/ 185531 h 212035"/>
                <a:gd name="connsiteX4" fmla="*/ 0 w 107722"/>
                <a:gd name="connsiteY4" fmla="*/ 212035 h 21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22" h="212035">
                  <a:moveTo>
                    <a:pt x="39757" y="0"/>
                  </a:moveTo>
                  <a:cubicBezTo>
                    <a:pt x="44174" y="22087"/>
                    <a:pt x="44136" y="45558"/>
                    <a:pt x="53009" y="66261"/>
                  </a:cubicBezTo>
                  <a:cubicBezTo>
                    <a:pt x="75119" y="117851"/>
                    <a:pt x="107722" y="62851"/>
                    <a:pt x="66261" y="145774"/>
                  </a:cubicBezTo>
                  <a:cubicBezTo>
                    <a:pt x="35487" y="207323"/>
                    <a:pt x="45341" y="140191"/>
                    <a:pt x="0" y="185531"/>
                  </a:cubicBezTo>
                  <a:lnTo>
                    <a:pt x="0" y="212035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5006975" y="3313113"/>
              <a:ext cx="106363" cy="212725"/>
            </a:xfrm>
            <a:custGeom>
              <a:avLst/>
              <a:gdLst>
                <a:gd name="connsiteX0" fmla="*/ 39757 w 107722"/>
                <a:gd name="connsiteY0" fmla="*/ 0 h 212035"/>
                <a:gd name="connsiteX1" fmla="*/ 53009 w 107722"/>
                <a:gd name="connsiteY1" fmla="*/ 66261 h 212035"/>
                <a:gd name="connsiteX2" fmla="*/ 66261 w 107722"/>
                <a:gd name="connsiteY2" fmla="*/ 145774 h 212035"/>
                <a:gd name="connsiteX3" fmla="*/ 0 w 107722"/>
                <a:gd name="connsiteY3" fmla="*/ 185531 h 212035"/>
                <a:gd name="connsiteX4" fmla="*/ 0 w 107722"/>
                <a:gd name="connsiteY4" fmla="*/ 212035 h 21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22" h="212035">
                  <a:moveTo>
                    <a:pt x="39757" y="0"/>
                  </a:moveTo>
                  <a:cubicBezTo>
                    <a:pt x="44174" y="22087"/>
                    <a:pt x="44136" y="45558"/>
                    <a:pt x="53009" y="66261"/>
                  </a:cubicBezTo>
                  <a:cubicBezTo>
                    <a:pt x="75119" y="117851"/>
                    <a:pt x="107722" y="62851"/>
                    <a:pt x="66261" y="145774"/>
                  </a:cubicBezTo>
                  <a:cubicBezTo>
                    <a:pt x="35487" y="207323"/>
                    <a:pt x="45341" y="140191"/>
                    <a:pt x="0" y="185531"/>
                  </a:cubicBezTo>
                  <a:lnTo>
                    <a:pt x="0" y="212035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5278438" y="3021013"/>
              <a:ext cx="79375" cy="265112"/>
            </a:xfrm>
            <a:custGeom>
              <a:avLst/>
              <a:gdLst>
                <a:gd name="connsiteX0" fmla="*/ 79513 w 79513"/>
                <a:gd name="connsiteY0" fmla="*/ 0 h 265044"/>
                <a:gd name="connsiteX1" fmla="*/ 66260 w 79513"/>
                <a:gd name="connsiteY1" fmla="*/ 79514 h 265044"/>
                <a:gd name="connsiteX2" fmla="*/ 0 w 79513"/>
                <a:gd name="connsiteY2" fmla="*/ 265044 h 26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513" h="265044">
                  <a:moveTo>
                    <a:pt x="79513" y="0"/>
                  </a:moveTo>
                  <a:cubicBezTo>
                    <a:pt x="75095" y="26505"/>
                    <a:pt x="73452" y="53624"/>
                    <a:pt x="66260" y="79514"/>
                  </a:cubicBezTo>
                  <a:cubicBezTo>
                    <a:pt x="31177" y="205814"/>
                    <a:pt x="34520" y="196005"/>
                    <a:pt x="0" y="265044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5273675" y="2663825"/>
              <a:ext cx="50800" cy="150813"/>
            </a:xfrm>
            <a:custGeom>
              <a:avLst/>
              <a:gdLst>
                <a:gd name="connsiteX0" fmla="*/ 39757 w 49644"/>
                <a:gd name="connsiteY0" fmla="*/ 0 h 150157"/>
                <a:gd name="connsiteX1" fmla="*/ 26505 w 49644"/>
                <a:gd name="connsiteY1" fmla="*/ 39756 h 150157"/>
                <a:gd name="connsiteX2" fmla="*/ 0 w 49644"/>
                <a:gd name="connsiteY2" fmla="*/ 145774 h 1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44" h="150157">
                  <a:moveTo>
                    <a:pt x="39757" y="0"/>
                  </a:moveTo>
                  <a:cubicBezTo>
                    <a:pt x="35340" y="13252"/>
                    <a:pt x="29004" y="26012"/>
                    <a:pt x="26505" y="39756"/>
                  </a:cubicBezTo>
                  <a:cubicBezTo>
                    <a:pt x="6432" y="150157"/>
                    <a:pt x="49644" y="145774"/>
                    <a:pt x="0" y="145774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5214938" y="2921000"/>
              <a:ext cx="49212" cy="150813"/>
            </a:xfrm>
            <a:custGeom>
              <a:avLst/>
              <a:gdLst>
                <a:gd name="connsiteX0" fmla="*/ 39757 w 49644"/>
                <a:gd name="connsiteY0" fmla="*/ 0 h 150157"/>
                <a:gd name="connsiteX1" fmla="*/ 26505 w 49644"/>
                <a:gd name="connsiteY1" fmla="*/ 39756 h 150157"/>
                <a:gd name="connsiteX2" fmla="*/ 0 w 49644"/>
                <a:gd name="connsiteY2" fmla="*/ 145774 h 1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44" h="150157">
                  <a:moveTo>
                    <a:pt x="39757" y="0"/>
                  </a:moveTo>
                  <a:cubicBezTo>
                    <a:pt x="35340" y="13252"/>
                    <a:pt x="29004" y="26012"/>
                    <a:pt x="26505" y="39756"/>
                  </a:cubicBezTo>
                  <a:cubicBezTo>
                    <a:pt x="6432" y="150157"/>
                    <a:pt x="49644" y="145774"/>
                    <a:pt x="0" y="145774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5237163" y="3206750"/>
              <a:ext cx="49212" cy="150813"/>
            </a:xfrm>
            <a:custGeom>
              <a:avLst/>
              <a:gdLst>
                <a:gd name="connsiteX0" fmla="*/ 39757 w 49644"/>
                <a:gd name="connsiteY0" fmla="*/ 0 h 150157"/>
                <a:gd name="connsiteX1" fmla="*/ 26505 w 49644"/>
                <a:gd name="connsiteY1" fmla="*/ 39756 h 150157"/>
                <a:gd name="connsiteX2" fmla="*/ 0 w 49644"/>
                <a:gd name="connsiteY2" fmla="*/ 145774 h 1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44" h="150157">
                  <a:moveTo>
                    <a:pt x="39757" y="0"/>
                  </a:moveTo>
                  <a:cubicBezTo>
                    <a:pt x="35340" y="13252"/>
                    <a:pt x="29004" y="26012"/>
                    <a:pt x="26505" y="39756"/>
                  </a:cubicBezTo>
                  <a:cubicBezTo>
                    <a:pt x="6432" y="150157"/>
                    <a:pt x="49644" y="145774"/>
                    <a:pt x="0" y="145774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cxnSp>
          <p:nvCxnSpPr>
            <p:cNvPr id="85" name="Straight Connector 84"/>
            <p:cNvCxnSpPr/>
            <p:nvPr/>
          </p:nvCxnSpPr>
          <p:spPr>
            <a:xfrm>
              <a:off x="8274050" y="3436938"/>
              <a:ext cx="25400" cy="21288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7223919" y="4509294"/>
              <a:ext cx="1528762" cy="596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0800000" flipV="1">
              <a:off x="6357938" y="1857375"/>
              <a:ext cx="714375" cy="571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84" name="TextBox 93"/>
            <p:cNvSpPr txBox="1">
              <a:spLocks noChangeArrowheads="1"/>
            </p:cNvSpPr>
            <p:nvPr/>
          </p:nvSpPr>
          <p:spPr bwMode="auto">
            <a:xfrm>
              <a:off x="6081713" y="4286250"/>
              <a:ext cx="77628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000" b="1">
                  <a:latin typeface="Arial" charset="0"/>
                </a:rPr>
                <a:t>κόνδυλος</a:t>
              </a:r>
            </a:p>
          </p:txBody>
        </p:sp>
        <p:sp>
          <p:nvSpPr>
            <p:cNvPr id="34885" name="TextBox 97"/>
            <p:cNvSpPr txBox="1">
              <a:spLocks noChangeArrowheads="1"/>
            </p:cNvSpPr>
            <p:nvPr/>
          </p:nvSpPr>
          <p:spPr bwMode="auto">
            <a:xfrm>
              <a:off x="6715125" y="1611313"/>
              <a:ext cx="123983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000" b="1">
                  <a:latin typeface="Arial" charset="0"/>
                </a:rPr>
                <a:t>δίαρθριος δίσκος</a:t>
              </a:r>
            </a:p>
          </p:txBody>
        </p:sp>
        <p:sp>
          <p:nvSpPr>
            <p:cNvPr id="34886" name="TextBox 98"/>
            <p:cNvSpPr txBox="1">
              <a:spLocks noChangeArrowheads="1"/>
            </p:cNvSpPr>
            <p:nvPr/>
          </p:nvSpPr>
          <p:spPr bwMode="auto">
            <a:xfrm>
              <a:off x="7358063" y="5529263"/>
              <a:ext cx="17653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000" b="1">
                  <a:latin typeface="Arial" charset="0"/>
                </a:rPr>
                <a:t>άνω και κάτω μοίρα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000" b="1">
                  <a:latin typeface="Arial" charset="0"/>
                </a:rPr>
                <a:t>έξω  πτερυγοειδούς  μυός</a:t>
              </a:r>
            </a:p>
          </p:txBody>
        </p:sp>
        <p:cxnSp>
          <p:nvCxnSpPr>
            <p:cNvPr id="104" name="Straight Connector 103"/>
            <p:cNvCxnSpPr>
              <a:stCxn id="8" idx="1"/>
              <a:endCxn id="58" idx="4"/>
            </p:cNvCxnSpPr>
            <p:nvPr/>
          </p:nvCxnSpPr>
          <p:spPr>
            <a:xfrm flipH="1">
              <a:off x="5408613" y="2643188"/>
              <a:ext cx="249237" cy="177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5429250" y="2536825"/>
              <a:ext cx="249238" cy="17780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Freeform 122"/>
            <p:cNvSpPr/>
            <p:nvPr/>
          </p:nvSpPr>
          <p:spPr>
            <a:xfrm>
              <a:off x="5357813" y="2643188"/>
              <a:ext cx="357187" cy="214312"/>
            </a:xfrm>
            <a:custGeom>
              <a:avLst/>
              <a:gdLst>
                <a:gd name="connsiteX0" fmla="*/ 289340 w 289340"/>
                <a:gd name="connsiteY0" fmla="*/ 0 h 260626"/>
                <a:gd name="connsiteX1" fmla="*/ 183322 w 289340"/>
                <a:gd name="connsiteY1" fmla="*/ 66261 h 260626"/>
                <a:gd name="connsiteX2" fmla="*/ 24296 w 289340"/>
                <a:gd name="connsiteY2" fmla="*/ 238539 h 260626"/>
                <a:gd name="connsiteX3" fmla="*/ 37548 w 289340"/>
                <a:gd name="connsiteY3" fmla="*/ 198782 h 260626"/>
                <a:gd name="connsiteX4" fmla="*/ 24296 w 289340"/>
                <a:gd name="connsiteY4" fmla="*/ 225287 h 260626"/>
                <a:gd name="connsiteX5" fmla="*/ 11044 w 289340"/>
                <a:gd name="connsiteY5" fmla="*/ 238539 h 26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340" h="260626">
                  <a:moveTo>
                    <a:pt x="289340" y="0"/>
                  </a:moveTo>
                  <a:cubicBezTo>
                    <a:pt x="258418" y="13252"/>
                    <a:pt x="227496" y="26505"/>
                    <a:pt x="183322" y="66261"/>
                  </a:cubicBezTo>
                  <a:cubicBezTo>
                    <a:pt x="139148" y="106018"/>
                    <a:pt x="48592" y="216452"/>
                    <a:pt x="24296" y="238539"/>
                  </a:cubicBezTo>
                  <a:cubicBezTo>
                    <a:pt x="0" y="260626"/>
                    <a:pt x="37548" y="200991"/>
                    <a:pt x="37548" y="198782"/>
                  </a:cubicBezTo>
                  <a:cubicBezTo>
                    <a:pt x="37548" y="196573"/>
                    <a:pt x="28713" y="218661"/>
                    <a:pt x="24296" y="225287"/>
                  </a:cubicBezTo>
                  <a:cubicBezTo>
                    <a:pt x="19879" y="231913"/>
                    <a:pt x="15461" y="235226"/>
                    <a:pt x="11044" y="238539"/>
                  </a:cubicBezTo>
                </a:path>
              </a:pathLst>
            </a:cu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5429250" y="2571750"/>
              <a:ext cx="285750" cy="214313"/>
            </a:xfrm>
            <a:custGeom>
              <a:avLst/>
              <a:gdLst>
                <a:gd name="connsiteX0" fmla="*/ 289340 w 289340"/>
                <a:gd name="connsiteY0" fmla="*/ 0 h 260626"/>
                <a:gd name="connsiteX1" fmla="*/ 183322 w 289340"/>
                <a:gd name="connsiteY1" fmla="*/ 66261 h 260626"/>
                <a:gd name="connsiteX2" fmla="*/ 24296 w 289340"/>
                <a:gd name="connsiteY2" fmla="*/ 238539 h 260626"/>
                <a:gd name="connsiteX3" fmla="*/ 37548 w 289340"/>
                <a:gd name="connsiteY3" fmla="*/ 198782 h 260626"/>
                <a:gd name="connsiteX4" fmla="*/ 24296 w 289340"/>
                <a:gd name="connsiteY4" fmla="*/ 225287 h 260626"/>
                <a:gd name="connsiteX5" fmla="*/ 11044 w 289340"/>
                <a:gd name="connsiteY5" fmla="*/ 238539 h 26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340" h="260626">
                  <a:moveTo>
                    <a:pt x="289340" y="0"/>
                  </a:moveTo>
                  <a:cubicBezTo>
                    <a:pt x="258418" y="13252"/>
                    <a:pt x="227496" y="26505"/>
                    <a:pt x="183322" y="66261"/>
                  </a:cubicBezTo>
                  <a:cubicBezTo>
                    <a:pt x="139148" y="106018"/>
                    <a:pt x="48592" y="216452"/>
                    <a:pt x="24296" y="238539"/>
                  </a:cubicBezTo>
                  <a:cubicBezTo>
                    <a:pt x="0" y="260626"/>
                    <a:pt x="37548" y="200991"/>
                    <a:pt x="37548" y="198782"/>
                  </a:cubicBezTo>
                  <a:cubicBezTo>
                    <a:pt x="37548" y="196573"/>
                    <a:pt x="28713" y="218661"/>
                    <a:pt x="24296" y="225287"/>
                  </a:cubicBezTo>
                  <a:cubicBezTo>
                    <a:pt x="19879" y="231913"/>
                    <a:pt x="15461" y="235226"/>
                    <a:pt x="11044" y="238539"/>
                  </a:cubicBezTo>
                </a:path>
              </a:pathLst>
            </a:cu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5357813" y="2714625"/>
              <a:ext cx="357187" cy="214313"/>
            </a:xfrm>
            <a:custGeom>
              <a:avLst/>
              <a:gdLst>
                <a:gd name="connsiteX0" fmla="*/ 289340 w 289340"/>
                <a:gd name="connsiteY0" fmla="*/ 0 h 260626"/>
                <a:gd name="connsiteX1" fmla="*/ 183322 w 289340"/>
                <a:gd name="connsiteY1" fmla="*/ 66261 h 260626"/>
                <a:gd name="connsiteX2" fmla="*/ 24296 w 289340"/>
                <a:gd name="connsiteY2" fmla="*/ 238539 h 260626"/>
                <a:gd name="connsiteX3" fmla="*/ 37548 w 289340"/>
                <a:gd name="connsiteY3" fmla="*/ 198782 h 260626"/>
                <a:gd name="connsiteX4" fmla="*/ 24296 w 289340"/>
                <a:gd name="connsiteY4" fmla="*/ 225287 h 260626"/>
                <a:gd name="connsiteX5" fmla="*/ 11044 w 289340"/>
                <a:gd name="connsiteY5" fmla="*/ 238539 h 26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340" h="260626">
                  <a:moveTo>
                    <a:pt x="289340" y="0"/>
                  </a:moveTo>
                  <a:cubicBezTo>
                    <a:pt x="258418" y="13252"/>
                    <a:pt x="227496" y="26505"/>
                    <a:pt x="183322" y="66261"/>
                  </a:cubicBezTo>
                  <a:cubicBezTo>
                    <a:pt x="139148" y="106018"/>
                    <a:pt x="48592" y="216452"/>
                    <a:pt x="24296" y="238539"/>
                  </a:cubicBezTo>
                  <a:cubicBezTo>
                    <a:pt x="0" y="260626"/>
                    <a:pt x="37548" y="200991"/>
                    <a:pt x="37548" y="198782"/>
                  </a:cubicBezTo>
                  <a:cubicBezTo>
                    <a:pt x="37548" y="196573"/>
                    <a:pt x="28713" y="218661"/>
                    <a:pt x="24296" y="225287"/>
                  </a:cubicBezTo>
                  <a:cubicBezTo>
                    <a:pt x="19879" y="231913"/>
                    <a:pt x="15461" y="235226"/>
                    <a:pt x="11044" y="238539"/>
                  </a:cubicBezTo>
                </a:path>
              </a:pathLst>
            </a:cu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5357813" y="2786063"/>
              <a:ext cx="357187" cy="214312"/>
            </a:xfrm>
            <a:custGeom>
              <a:avLst/>
              <a:gdLst>
                <a:gd name="connsiteX0" fmla="*/ 289340 w 289340"/>
                <a:gd name="connsiteY0" fmla="*/ 0 h 260626"/>
                <a:gd name="connsiteX1" fmla="*/ 183322 w 289340"/>
                <a:gd name="connsiteY1" fmla="*/ 66261 h 260626"/>
                <a:gd name="connsiteX2" fmla="*/ 24296 w 289340"/>
                <a:gd name="connsiteY2" fmla="*/ 238539 h 260626"/>
                <a:gd name="connsiteX3" fmla="*/ 37548 w 289340"/>
                <a:gd name="connsiteY3" fmla="*/ 198782 h 260626"/>
                <a:gd name="connsiteX4" fmla="*/ 24296 w 289340"/>
                <a:gd name="connsiteY4" fmla="*/ 225287 h 260626"/>
                <a:gd name="connsiteX5" fmla="*/ 11044 w 289340"/>
                <a:gd name="connsiteY5" fmla="*/ 238539 h 26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340" h="260626">
                  <a:moveTo>
                    <a:pt x="289340" y="0"/>
                  </a:moveTo>
                  <a:cubicBezTo>
                    <a:pt x="258418" y="13252"/>
                    <a:pt x="227496" y="26505"/>
                    <a:pt x="183322" y="66261"/>
                  </a:cubicBezTo>
                  <a:cubicBezTo>
                    <a:pt x="139148" y="106018"/>
                    <a:pt x="48592" y="216452"/>
                    <a:pt x="24296" y="238539"/>
                  </a:cubicBezTo>
                  <a:cubicBezTo>
                    <a:pt x="0" y="260626"/>
                    <a:pt x="37548" y="200991"/>
                    <a:pt x="37548" y="198782"/>
                  </a:cubicBezTo>
                  <a:cubicBezTo>
                    <a:pt x="37548" y="196573"/>
                    <a:pt x="28713" y="218661"/>
                    <a:pt x="24296" y="225287"/>
                  </a:cubicBezTo>
                  <a:cubicBezTo>
                    <a:pt x="19879" y="231913"/>
                    <a:pt x="15461" y="235226"/>
                    <a:pt x="11044" y="238539"/>
                  </a:cubicBezTo>
                </a:path>
              </a:pathLst>
            </a:cu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30207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Λειτουργία ΚΓΔ </a:t>
            </a:r>
            <a:r>
              <a:rPr lang="el-GR" altLang="el-GR" sz="3000" b="0" dirty="0" smtClean="0"/>
              <a:t>3/4</a:t>
            </a:r>
            <a:endParaRPr lang="el-GR" altLang="el-GR" sz="3000" dirty="0" smtClean="0"/>
          </a:p>
        </p:txBody>
      </p:sp>
      <p:sp>
        <p:nvSpPr>
          <p:cNvPr id="35843" name="Text Placeholder 2"/>
          <p:cNvSpPr>
            <a:spLocks noGrp="1"/>
          </p:cNvSpPr>
          <p:nvPr>
            <p:ph idx="1"/>
          </p:nvPr>
        </p:nvSpPr>
        <p:spPr>
          <a:xfrm>
            <a:off x="457201" y="1268760"/>
            <a:ext cx="4978896" cy="4968552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l-GR" altLang="el-GR" sz="2400" dirty="0" smtClean="0"/>
              <a:t>Κατά την αρχή της </a:t>
            </a:r>
            <a:r>
              <a:rPr lang="el-GR" altLang="el-GR" sz="2400" dirty="0" err="1" smtClean="0"/>
              <a:t>κατάσπασης</a:t>
            </a:r>
            <a:r>
              <a:rPr lang="el-GR" altLang="el-GR" sz="2400" dirty="0" smtClean="0"/>
              <a:t>, ο κόνδυλος μετατοπίζεται προς τα εμπρός με την δράση της κάτω μοίρας του έξω πτερυγοειδούς.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l-GR" altLang="el-GR" sz="2400" dirty="0" smtClean="0"/>
              <a:t>Η άνω μοίρα του έξω πτερυγοειδούς παραμένει αδρανής.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l-GR" altLang="el-GR" sz="2400" dirty="0" smtClean="0"/>
              <a:t>Η κίνηση του δίσκου περιορίζεται και ελέγχεται από τη δράση των ελαστικών ινών της </a:t>
            </a:r>
            <a:r>
              <a:rPr lang="el-GR" altLang="el-GR" sz="2400" dirty="0" err="1" smtClean="0"/>
              <a:t>δίστιβης</a:t>
            </a:r>
            <a:r>
              <a:rPr lang="el-GR" altLang="el-GR" sz="2400" dirty="0" smtClean="0"/>
              <a:t> ζώνης. Με αυτό τον μηχανισμό αναστέλλεται η υπέρμετρη </a:t>
            </a:r>
            <a:r>
              <a:rPr lang="el-GR" altLang="el-GR" sz="2400" dirty="0" err="1" smtClean="0"/>
              <a:t>προολίσθηση</a:t>
            </a:r>
            <a:r>
              <a:rPr lang="el-GR" altLang="el-GR" sz="2400" dirty="0" smtClean="0"/>
              <a:t> του δίσκου.</a:t>
            </a:r>
            <a:endParaRPr lang="en-US" altLang="el-GR" sz="2400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endParaRPr lang="el-GR" altLang="el-GR" sz="2400" dirty="0" smtClean="0"/>
          </a:p>
        </p:txBody>
      </p:sp>
      <p:sp>
        <p:nvSpPr>
          <p:cNvPr id="58373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3843297-C8AC-419B-B3AD-1203B0FF9CFA}" type="slidenum">
              <a:rPr lang="el-GR" altLang="el-GR" smtClean="0"/>
              <a:pPr eaLnBrk="1" hangingPunct="1">
                <a:defRPr/>
              </a:pPr>
              <a:t>22</a:t>
            </a:fld>
            <a:endParaRPr lang="el-GR" altLang="el-GR" smtClean="0"/>
          </a:p>
        </p:txBody>
      </p:sp>
      <p:grpSp>
        <p:nvGrpSpPr>
          <p:cNvPr id="35845" name="Ομάδα 1"/>
          <p:cNvGrpSpPr>
            <a:grpSpLocks/>
          </p:cNvGrpSpPr>
          <p:nvPr/>
        </p:nvGrpSpPr>
        <p:grpSpPr bwMode="auto">
          <a:xfrm>
            <a:off x="5559194" y="1480344"/>
            <a:ext cx="3203575" cy="3606800"/>
            <a:chOff x="5572125" y="1357313"/>
            <a:chExt cx="3203575" cy="3606800"/>
          </a:xfrm>
        </p:grpSpPr>
        <p:sp>
          <p:nvSpPr>
            <p:cNvPr id="8" name="Freeform 7"/>
            <p:cNvSpPr/>
            <p:nvPr/>
          </p:nvSpPr>
          <p:spPr>
            <a:xfrm>
              <a:off x="5715000" y="2898775"/>
              <a:ext cx="1679575" cy="2065338"/>
            </a:xfrm>
            <a:custGeom>
              <a:avLst/>
              <a:gdLst>
                <a:gd name="connsiteX0" fmla="*/ 0 w 1451112"/>
                <a:gd name="connsiteY0" fmla="*/ 1470991 h 1778000"/>
                <a:gd name="connsiteX1" fmla="*/ 172278 w 1451112"/>
                <a:gd name="connsiteY1" fmla="*/ 967409 h 1778000"/>
                <a:gd name="connsiteX2" fmla="*/ 410817 w 1451112"/>
                <a:gd name="connsiteY2" fmla="*/ 543339 h 1778000"/>
                <a:gd name="connsiteX3" fmla="*/ 689113 w 1451112"/>
                <a:gd name="connsiteY3" fmla="*/ 238539 h 1778000"/>
                <a:gd name="connsiteX4" fmla="*/ 914400 w 1451112"/>
                <a:gd name="connsiteY4" fmla="*/ 53009 h 1778000"/>
                <a:gd name="connsiteX5" fmla="*/ 1232452 w 1451112"/>
                <a:gd name="connsiteY5" fmla="*/ 26504 h 1778000"/>
                <a:gd name="connsiteX6" fmla="*/ 1417982 w 1451112"/>
                <a:gd name="connsiteY6" fmla="*/ 212035 h 1778000"/>
                <a:gd name="connsiteX7" fmla="*/ 1431234 w 1451112"/>
                <a:gd name="connsiteY7" fmla="*/ 477078 h 1778000"/>
                <a:gd name="connsiteX8" fmla="*/ 1364974 w 1451112"/>
                <a:gd name="connsiteY8" fmla="*/ 675861 h 1778000"/>
                <a:gd name="connsiteX9" fmla="*/ 1245704 w 1451112"/>
                <a:gd name="connsiteY9" fmla="*/ 715617 h 1778000"/>
                <a:gd name="connsiteX10" fmla="*/ 1046921 w 1451112"/>
                <a:gd name="connsiteY10" fmla="*/ 954157 h 1778000"/>
                <a:gd name="connsiteX11" fmla="*/ 940904 w 1451112"/>
                <a:gd name="connsiteY11" fmla="*/ 1417983 h 1778000"/>
                <a:gd name="connsiteX12" fmla="*/ 954156 w 1451112"/>
                <a:gd name="connsiteY12" fmla="*/ 1736035 h 1778000"/>
                <a:gd name="connsiteX13" fmla="*/ 954156 w 1451112"/>
                <a:gd name="connsiteY13" fmla="*/ 1669774 h 1778000"/>
                <a:gd name="connsiteX14" fmla="*/ 954156 w 1451112"/>
                <a:gd name="connsiteY14" fmla="*/ 1669774 h 177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51112" h="1778000">
                  <a:moveTo>
                    <a:pt x="0" y="1470991"/>
                  </a:moveTo>
                  <a:cubicBezTo>
                    <a:pt x="51904" y="1296504"/>
                    <a:pt x="103808" y="1122018"/>
                    <a:pt x="172278" y="967409"/>
                  </a:cubicBezTo>
                  <a:cubicBezTo>
                    <a:pt x="240748" y="812800"/>
                    <a:pt x="324678" y="664817"/>
                    <a:pt x="410817" y="543339"/>
                  </a:cubicBezTo>
                  <a:cubicBezTo>
                    <a:pt x="496956" y="421861"/>
                    <a:pt x="605183" y="320261"/>
                    <a:pt x="689113" y="238539"/>
                  </a:cubicBezTo>
                  <a:cubicBezTo>
                    <a:pt x="773044" y="156817"/>
                    <a:pt x="823844" y="88348"/>
                    <a:pt x="914400" y="53009"/>
                  </a:cubicBezTo>
                  <a:cubicBezTo>
                    <a:pt x="1004956" y="17670"/>
                    <a:pt x="1148522" y="0"/>
                    <a:pt x="1232452" y="26504"/>
                  </a:cubicBezTo>
                  <a:cubicBezTo>
                    <a:pt x="1316382" y="53008"/>
                    <a:pt x="1384852" y="136939"/>
                    <a:pt x="1417982" y="212035"/>
                  </a:cubicBezTo>
                  <a:cubicBezTo>
                    <a:pt x="1451112" y="287131"/>
                    <a:pt x="1440069" y="399774"/>
                    <a:pt x="1431234" y="477078"/>
                  </a:cubicBezTo>
                  <a:cubicBezTo>
                    <a:pt x="1422399" y="554382"/>
                    <a:pt x="1395896" y="636105"/>
                    <a:pt x="1364974" y="675861"/>
                  </a:cubicBezTo>
                  <a:cubicBezTo>
                    <a:pt x="1334052" y="715617"/>
                    <a:pt x="1298713" y="669234"/>
                    <a:pt x="1245704" y="715617"/>
                  </a:cubicBezTo>
                  <a:cubicBezTo>
                    <a:pt x="1192695" y="762000"/>
                    <a:pt x="1097721" y="837096"/>
                    <a:pt x="1046921" y="954157"/>
                  </a:cubicBezTo>
                  <a:cubicBezTo>
                    <a:pt x="996121" y="1071218"/>
                    <a:pt x="956365" y="1287670"/>
                    <a:pt x="940904" y="1417983"/>
                  </a:cubicBezTo>
                  <a:cubicBezTo>
                    <a:pt x="925443" y="1548296"/>
                    <a:pt x="951947" y="1694070"/>
                    <a:pt x="954156" y="1736035"/>
                  </a:cubicBezTo>
                  <a:cubicBezTo>
                    <a:pt x="956365" y="1778000"/>
                    <a:pt x="954156" y="1669774"/>
                    <a:pt x="954156" y="1669774"/>
                  </a:cubicBezTo>
                  <a:lnTo>
                    <a:pt x="954156" y="1669774"/>
                  </a:ln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5962650" y="2428875"/>
              <a:ext cx="715963" cy="200025"/>
            </a:xfrm>
            <a:prstGeom prst="line">
              <a:avLst/>
            </a:prstGeom>
            <a:ln w="31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962650" y="2500313"/>
              <a:ext cx="661988" cy="165100"/>
            </a:xfrm>
            <a:prstGeom prst="line">
              <a:avLst/>
            </a:prstGeom>
            <a:ln w="31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5962650" y="2566988"/>
              <a:ext cx="661988" cy="166687"/>
            </a:xfrm>
            <a:prstGeom prst="line">
              <a:avLst/>
            </a:prstGeom>
            <a:ln w="31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38" idx="1"/>
            </p:cNvCxnSpPr>
            <p:nvPr/>
          </p:nvCxnSpPr>
          <p:spPr>
            <a:xfrm flipV="1">
              <a:off x="5918200" y="2651125"/>
              <a:ext cx="706438" cy="250825"/>
            </a:xfrm>
            <a:prstGeom prst="line">
              <a:avLst/>
            </a:prstGeom>
            <a:ln w="31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39" idx="18"/>
            </p:cNvCxnSpPr>
            <p:nvPr/>
          </p:nvCxnSpPr>
          <p:spPr>
            <a:xfrm flipV="1">
              <a:off x="5797550" y="2695575"/>
              <a:ext cx="835025" cy="369888"/>
            </a:xfrm>
            <a:prstGeom prst="line">
              <a:avLst/>
            </a:prstGeom>
            <a:ln w="31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9"/>
            </p:cNvCxnSpPr>
            <p:nvPr/>
          </p:nvCxnSpPr>
          <p:spPr>
            <a:xfrm flipV="1">
              <a:off x="7158038" y="3613150"/>
              <a:ext cx="1373187" cy="117475"/>
            </a:xfrm>
            <a:prstGeom prst="line">
              <a:avLst/>
            </a:prstGeom>
            <a:ln w="31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7038975" y="3646488"/>
              <a:ext cx="1371600" cy="236537"/>
            </a:xfrm>
            <a:prstGeom prst="line">
              <a:avLst/>
            </a:prstGeom>
            <a:ln w="31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923088" y="3811588"/>
              <a:ext cx="1520825" cy="331787"/>
            </a:xfrm>
            <a:prstGeom prst="line">
              <a:avLst/>
            </a:prstGeom>
            <a:ln w="31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6807200" y="3894138"/>
              <a:ext cx="1719263" cy="415925"/>
            </a:xfrm>
            <a:prstGeom prst="line">
              <a:avLst/>
            </a:prstGeom>
            <a:ln w="31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6773863" y="3978275"/>
              <a:ext cx="1835150" cy="579438"/>
            </a:xfrm>
            <a:prstGeom prst="line">
              <a:avLst/>
            </a:prstGeom>
            <a:ln w="31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8" idx="13"/>
            </p:cNvCxnSpPr>
            <p:nvPr/>
          </p:nvCxnSpPr>
          <p:spPr>
            <a:xfrm flipV="1">
              <a:off x="6819900" y="4110038"/>
              <a:ext cx="1760538" cy="728662"/>
            </a:xfrm>
            <a:prstGeom prst="line">
              <a:avLst/>
            </a:prstGeom>
            <a:ln w="31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Curved Connector 32"/>
            <p:cNvCxnSpPr/>
            <p:nvPr/>
          </p:nvCxnSpPr>
          <p:spPr>
            <a:xfrm>
              <a:off x="8196263" y="2898775"/>
              <a:ext cx="579437" cy="166688"/>
            </a:xfrm>
            <a:prstGeom prst="curvedConnector3">
              <a:avLst>
                <a:gd name="adj1" fmla="val 50000"/>
              </a:avLst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/>
            <p:nvPr/>
          </p:nvCxnSpPr>
          <p:spPr>
            <a:xfrm>
              <a:off x="8113713" y="2982913"/>
              <a:ext cx="577850" cy="165100"/>
            </a:xfrm>
            <a:prstGeom prst="curvedConnector3">
              <a:avLst>
                <a:gd name="adj1" fmla="val 50000"/>
              </a:avLst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/>
            <p:nvPr/>
          </p:nvCxnSpPr>
          <p:spPr>
            <a:xfrm>
              <a:off x="8113713" y="3065463"/>
              <a:ext cx="577850" cy="165100"/>
            </a:xfrm>
            <a:prstGeom prst="curvedConnector3">
              <a:avLst>
                <a:gd name="adj1" fmla="val 50000"/>
              </a:avLst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Curved Connector 35"/>
            <p:cNvCxnSpPr/>
            <p:nvPr/>
          </p:nvCxnSpPr>
          <p:spPr>
            <a:xfrm>
              <a:off x="8031163" y="3148013"/>
              <a:ext cx="577850" cy="166687"/>
            </a:xfrm>
            <a:prstGeom prst="curvedConnector3">
              <a:avLst>
                <a:gd name="adj1" fmla="val 50000"/>
              </a:avLst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Curved Connector 36"/>
            <p:cNvCxnSpPr/>
            <p:nvPr/>
          </p:nvCxnSpPr>
          <p:spPr>
            <a:xfrm>
              <a:off x="7948613" y="3230563"/>
              <a:ext cx="577850" cy="166687"/>
            </a:xfrm>
            <a:prstGeom prst="curvedConnector3">
              <a:avLst>
                <a:gd name="adj1" fmla="val 50000"/>
              </a:avLst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8" name="Freeform 37"/>
            <p:cNvSpPr/>
            <p:nvPr/>
          </p:nvSpPr>
          <p:spPr>
            <a:xfrm>
              <a:off x="5748338" y="2084388"/>
              <a:ext cx="2447925" cy="1063625"/>
            </a:xfrm>
            <a:custGeom>
              <a:avLst/>
              <a:gdLst>
                <a:gd name="connsiteX0" fmla="*/ 0 w 2113723"/>
                <a:gd name="connsiteY0" fmla="*/ 916609 h 916609"/>
                <a:gd name="connsiteX1" fmla="*/ 145774 w 2113723"/>
                <a:gd name="connsiteY1" fmla="*/ 704574 h 916609"/>
                <a:gd name="connsiteX2" fmla="*/ 212035 w 2113723"/>
                <a:gd name="connsiteY2" fmla="*/ 413026 h 916609"/>
                <a:gd name="connsiteX3" fmla="*/ 212035 w 2113723"/>
                <a:gd name="connsiteY3" fmla="*/ 413026 h 916609"/>
                <a:gd name="connsiteX4" fmla="*/ 318053 w 2113723"/>
                <a:gd name="connsiteY4" fmla="*/ 227496 h 916609"/>
                <a:gd name="connsiteX5" fmla="*/ 583096 w 2113723"/>
                <a:gd name="connsiteY5" fmla="*/ 55217 h 916609"/>
                <a:gd name="connsiteX6" fmla="*/ 583096 w 2113723"/>
                <a:gd name="connsiteY6" fmla="*/ 55217 h 916609"/>
                <a:gd name="connsiteX7" fmla="*/ 583096 w 2113723"/>
                <a:gd name="connsiteY7" fmla="*/ 55217 h 916609"/>
                <a:gd name="connsiteX8" fmla="*/ 795131 w 2113723"/>
                <a:gd name="connsiteY8" fmla="*/ 15461 h 916609"/>
                <a:gd name="connsiteX9" fmla="*/ 1073426 w 2113723"/>
                <a:gd name="connsiteY9" fmla="*/ 147983 h 916609"/>
                <a:gd name="connsiteX10" fmla="*/ 1325218 w 2113723"/>
                <a:gd name="connsiteY10" fmla="*/ 466035 h 916609"/>
                <a:gd name="connsiteX11" fmla="*/ 1616766 w 2113723"/>
                <a:gd name="connsiteY11" fmla="*/ 651565 h 916609"/>
                <a:gd name="connsiteX12" fmla="*/ 1669774 w 2113723"/>
                <a:gd name="connsiteY12" fmla="*/ 651565 h 916609"/>
                <a:gd name="connsiteX13" fmla="*/ 1815548 w 2113723"/>
                <a:gd name="connsiteY13" fmla="*/ 664817 h 916609"/>
                <a:gd name="connsiteX14" fmla="*/ 1749287 w 2113723"/>
                <a:gd name="connsiteY14" fmla="*/ 651565 h 916609"/>
                <a:gd name="connsiteX15" fmla="*/ 1789044 w 2113723"/>
                <a:gd name="connsiteY15" fmla="*/ 651565 h 916609"/>
                <a:gd name="connsiteX16" fmla="*/ 1789044 w 2113723"/>
                <a:gd name="connsiteY16" fmla="*/ 651565 h 916609"/>
                <a:gd name="connsiteX17" fmla="*/ 1881809 w 2113723"/>
                <a:gd name="connsiteY17" fmla="*/ 625061 h 916609"/>
                <a:gd name="connsiteX18" fmla="*/ 2080592 w 2113723"/>
                <a:gd name="connsiteY18" fmla="*/ 558800 h 916609"/>
                <a:gd name="connsiteX19" fmla="*/ 2080592 w 2113723"/>
                <a:gd name="connsiteY19" fmla="*/ 479287 h 916609"/>
                <a:gd name="connsiteX20" fmla="*/ 2080592 w 2113723"/>
                <a:gd name="connsiteY20" fmla="*/ 479287 h 91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13723" h="916609">
                  <a:moveTo>
                    <a:pt x="0" y="916609"/>
                  </a:moveTo>
                  <a:cubicBezTo>
                    <a:pt x="55217" y="852557"/>
                    <a:pt x="110435" y="788505"/>
                    <a:pt x="145774" y="704574"/>
                  </a:cubicBezTo>
                  <a:cubicBezTo>
                    <a:pt x="181113" y="620644"/>
                    <a:pt x="212035" y="413026"/>
                    <a:pt x="212035" y="413026"/>
                  </a:cubicBezTo>
                  <a:lnTo>
                    <a:pt x="212035" y="413026"/>
                  </a:lnTo>
                  <a:cubicBezTo>
                    <a:pt x="229705" y="382104"/>
                    <a:pt x="256210" y="287131"/>
                    <a:pt x="318053" y="227496"/>
                  </a:cubicBezTo>
                  <a:cubicBezTo>
                    <a:pt x="379896" y="167861"/>
                    <a:pt x="583096" y="55217"/>
                    <a:pt x="583096" y="55217"/>
                  </a:cubicBezTo>
                  <a:lnTo>
                    <a:pt x="583096" y="55217"/>
                  </a:lnTo>
                  <a:lnTo>
                    <a:pt x="583096" y="55217"/>
                  </a:lnTo>
                  <a:cubicBezTo>
                    <a:pt x="618435" y="48591"/>
                    <a:pt x="713409" y="0"/>
                    <a:pt x="795131" y="15461"/>
                  </a:cubicBezTo>
                  <a:cubicBezTo>
                    <a:pt x="876853" y="30922"/>
                    <a:pt x="985078" y="72887"/>
                    <a:pt x="1073426" y="147983"/>
                  </a:cubicBezTo>
                  <a:cubicBezTo>
                    <a:pt x="1161774" y="223079"/>
                    <a:pt x="1234661" y="382105"/>
                    <a:pt x="1325218" y="466035"/>
                  </a:cubicBezTo>
                  <a:cubicBezTo>
                    <a:pt x="1415775" y="549965"/>
                    <a:pt x="1559340" y="620643"/>
                    <a:pt x="1616766" y="651565"/>
                  </a:cubicBezTo>
                  <a:cubicBezTo>
                    <a:pt x="1674192" y="682487"/>
                    <a:pt x="1636644" y="649356"/>
                    <a:pt x="1669774" y="651565"/>
                  </a:cubicBezTo>
                  <a:cubicBezTo>
                    <a:pt x="1702904" y="653774"/>
                    <a:pt x="1802296" y="664817"/>
                    <a:pt x="1815548" y="664817"/>
                  </a:cubicBezTo>
                  <a:cubicBezTo>
                    <a:pt x="1828800" y="664817"/>
                    <a:pt x="1753704" y="653774"/>
                    <a:pt x="1749287" y="651565"/>
                  </a:cubicBezTo>
                  <a:cubicBezTo>
                    <a:pt x="1744870" y="649356"/>
                    <a:pt x="1789044" y="651565"/>
                    <a:pt x="1789044" y="651565"/>
                  </a:cubicBezTo>
                  <a:lnTo>
                    <a:pt x="1789044" y="651565"/>
                  </a:lnTo>
                  <a:cubicBezTo>
                    <a:pt x="1804505" y="647148"/>
                    <a:pt x="1833218" y="640522"/>
                    <a:pt x="1881809" y="625061"/>
                  </a:cubicBezTo>
                  <a:cubicBezTo>
                    <a:pt x="1930400" y="609600"/>
                    <a:pt x="2047461" y="583096"/>
                    <a:pt x="2080592" y="558800"/>
                  </a:cubicBezTo>
                  <a:cubicBezTo>
                    <a:pt x="2113723" y="534504"/>
                    <a:pt x="2080592" y="479287"/>
                    <a:pt x="2080592" y="479287"/>
                  </a:cubicBezTo>
                  <a:lnTo>
                    <a:pt x="2080592" y="479287"/>
                  </a:lnTo>
                </a:path>
              </a:pathLst>
            </a:cu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565900" y="2305050"/>
              <a:ext cx="1670050" cy="914400"/>
            </a:xfrm>
            <a:custGeom>
              <a:avLst/>
              <a:gdLst>
                <a:gd name="connsiteX0" fmla="*/ 97183 w 1442278"/>
                <a:gd name="connsiteY0" fmla="*/ 44174 h 786296"/>
                <a:gd name="connsiteX1" fmla="*/ 229704 w 1442278"/>
                <a:gd name="connsiteY1" fmla="*/ 17670 h 786296"/>
                <a:gd name="connsiteX2" fmla="*/ 401983 w 1442278"/>
                <a:gd name="connsiteY2" fmla="*/ 136940 h 786296"/>
                <a:gd name="connsiteX3" fmla="*/ 759791 w 1442278"/>
                <a:gd name="connsiteY3" fmla="*/ 454992 h 786296"/>
                <a:gd name="connsiteX4" fmla="*/ 1024835 w 1442278"/>
                <a:gd name="connsiteY4" fmla="*/ 547757 h 786296"/>
                <a:gd name="connsiteX5" fmla="*/ 1382643 w 1442278"/>
                <a:gd name="connsiteY5" fmla="*/ 441740 h 786296"/>
                <a:gd name="connsiteX6" fmla="*/ 1382643 w 1442278"/>
                <a:gd name="connsiteY6" fmla="*/ 428487 h 786296"/>
                <a:gd name="connsiteX7" fmla="*/ 1223617 w 1442278"/>
                <a:gd name="connsiteY7" fmla="*/ 693531 h 786296"/>
                <a:gd name="connsiteX8" fmla="*/ 1024835 w 1442278"/>
                <a:gd name="connsiteY8" fmla="*/ 786296 h 786296"/>
                <a:gd name="connsiteX9" fmla="*/ 1024835 w 1442278"/>
                <a:gd name="connsiteY9" fmla="*/ 786296 h 786296"/>
                <a:gd name="connsiteX10" fmla="*/ 918817 w 1442278"/>
                <a:gd name="connsiteY10" fmla="*/ 773044 h 786296"/>
                <a:gd name="connsiteX11" fmla="*/ 812800 w 1442278"/>
                <a:gd name="connsiteY11" fmla="*/ 653774 h 786296"/>
                <a:gd name="connsiteX12" fmla="*/ 653774 w 1442278"/>
                <a:gd name="connsiteY12" fmla="*/ 508001 h 786296"/>
                <a:gd name="connsiteX13" fmla="*/ 494748 w 1442278"/>
                <a:gd name="connsiteY13" fmla="*/ 401983 h 786296"/>
                <a:gd name="connsiteX14" fmla="*/ 494748 w 1442278"/>
                <a:gd name="connsiteY14" fmla="*/ 401983 h 786296"/>
                <a:gd name="connsiteX15" fmla="*/ 242957 w 1442278"/>
                <a:gd name="connsiteY15" fmla="*/ 388731 h 786296"/>
                <a:gd name="connsiteX16" fmla="*/ 163443 w 1442278"/>
                <a:gd name="connsiteY16" fmla="*/ 388731 h 786296"/>
                <a:gd name="connsiteX17" fmla="*/ 44174 w 1442278"/>
                <a:gd name="connsiteY17" fmla="*/ 335722 h 786296"/>
                <a:gd name="connsiteX18" fmla="*/ 57426 w 1442278"/>
                <a:gd name="connsiteY18" fmla="*/ 335722 h 786296"/>
                <a:gd name="connsiteX19" fmla="*/ 4417 w 1442278"/>
                <a:gd name="connsiteY19" fmla="*/ 282714 h 786296"/>
                <a:gd name="connsiteX20" fmla="*/ 97183 w 1442278"/>
                <a:gd name="connsiteY20" fmla="*/ 44174 h 78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42278" h="786296">
                  <a:moveTo>
                    <a:pt x="97183" y="44174"/>
                  </a:moveTo>
                  <a:cubicBezTo>
                    <a:pt x="134731" y="0"/>
                    <a:pt x="178904" y="2209"/>
                    <a:pt x="229704" y="17670"/>
                  </a:cubicBezTo>
                  <a:cubicBezTo>
                    <a:pt x="280504" y="33131"/>
                    <a:pt x="313635" y="64053"/>
                    <a:pt x="401983" y="136940"/>
                  </a:cubicBezTo>
                  <a:cubicBezTo>
                    <a:pt x="490331" y="209827"/>
                    <a:pt x="655982" y="386523"/>
                    <a:pt x="759791" y="454992"/>
                  </a:cubicBezTo>
                  <a:cubicBezTo>
                    <a:pt x="863600" y="523461"/>
                    <a:pt x="921026" y="549966"/>
                    <a:pt x="1024835" y="547757"/>
                  </a:cubicBezTo>
                  <a:cubicBezTo>
                    <a:pt x="1128644" y="545548"/>
                    <a:pt x="1323008" y="461618"/>
                    <a:pt x="1382643" y="441740"/>
                  </a:cubicBezTo>
                  <a:cubicBezTo>
                    <a:pt x="1442278" y="421862"/>
                    <a:pt x="1409147" y="386522"/>
                    <a:pt x="1382643" y="428487"/>
                  </a:cubicBezTo>
                  <a:cubicBezTo>
                    <a:pt x="1356139" y="470452"/>
                    <a:pt x="1283252" y="633896"/>
                    <a:pt x="1223617" y="693531"/>
                  </a:cubicBezTo>
                  <a:cubicBezTo>
                    <a:pt x="1163982" y="753166"/>
                    <a:pt x="1024835" y="786296"/>
                    <a:pt x="1024835" y="786296"/>
                  </a:cubicBezTo>
                  <a:lnTo>
                    <a:pt x="1024835" y="786296"/>
                  </a:lnTo>
                  <a:lnTo>
                    <a:pt x="918817" y="773044"/>
                  </a:lnTo>
                  <a:cubicBezTo>
                    <a:pt x="883478" y="750957"/>
                    <a:pt x="856974" y="697948"/>
                    <a:pt x="812800" y="653774"/>
                  </a:cubicBezTo>
                  <a:cubicBezTo>
                    <a:pt x="768626" y="609600"/>
                    <a:pt x="706783" y="549966"/>
                    <a:pt x="653774" y="508001"/>
                  </a:cubicBezTo>
                  <a:cubicBezTo>
                    <a:pt x="600765" y="466036"/>
                    <a:pt x="494748" y="401983"/>
                    <a:pt x="494748" y="401983"/>
                  </a:cubicBezTo>
                  <a:lnTo>
                    <a:pt x="494748" y="401983"/>
                  </a:lnTo>
                  <a:lnTo>
                    <a:pt x="242957" y="388731"/>
                  </a:lnTo>
                  <a:cubicBezTo>
                    <a:pt x="187740" y="386522"/>
                    <a:pt x="196574" y="397566"/>
                    <a:pt x="163443" y="388731"/>
                  </a:cubicBezTo>
                  <a:cubicBezTo>
                    <a:pt x="130313" y="379896"/>
                    <a:pt x="61844" y="344557"/>
                    <a:pt x="44174" y="335722"/>
                  </a:cubicBezTo>
                  <a:cubicBezTo>
                    <a:pt x="26504" y="326887"/>
                    <a:pt x="64052" y="344557"/>
                    <a:pt x="57426" y="335722"/>
                  </a:cubicBezTo>
                  <a:cubicBezTo>
                    <a:pt x="50800" y="326887"/>
                    <a:pt x="0" y="331305"/>
                    <a:pt x="4417" y="282714"/>
                  </a:cubicBezTo>
                  <a:cubicBezTo>
                    <a:pt x="8834" y="234123"/>
                    <a:pt x="59635" y="88348"/>
                    <a:pt x="97183" y="44174"/>
                  </a:cubicBezTo>
                  <a:close/>
                </a:path>
              </a:pathLst>
            </a:cu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0" name="Right Arrow 49"/>
            <p:cNvSpPr/>
            <p:nvPr/>
          </p:nvSpPr>
          <p:spPr>
            <a:xfrm rot="2010268">
              <a:off x="6762750" y="3062288"/>
              <a:ext cx="458788" cy="563562"/>
            </a:xfrm>
            <a:prstGeom prst="rightArrow">
              <a:avLst/>
            </a:prstGeom>
            <a:ln w="31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8001000" y="2605088"/>
              <a:ext cx="100013" cy="109537"/>
            </a:xfrm>
            <a:custGeom>
              <a:avLst/>
              <a:gdLst>
                <a:gd name="connsiteX0" fmla="*/ 92766 w 99700"/>
                <a:gd name="connsiteY0" fmla="*/ 0 h 109482"/>
                <a:gd name="connsiteX1" fmla="*/ 39757 w 99700"/>
                <a:gd name="connsiteY1" fmla="*/ 66261 h 109482"/>
                <a:gd name="connsiteX2" fmla="*/ 13253 w 99700"/>
                <a:gd name="connsiteY2" fmla="*/ 106017 h 109482"/>
                <a:gd name="connsiteX3" fmla="*/ 0 w 99700"/>
                <a:gd name="connsiteY3" fmla="*/ 92765 h 10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00" h="109482">
                  <a:moveTo>
                    <a:pt x="92766" y="0"/>
                  </a:moveTo>
                  <a:cubicBezTo>
                    <a:pt x="66967" y="77396"/>
                    <a:pt x="99700" y="6318"/>
                    <a:pt x="39757" y="66261"/>
                  </a:cubicBezTo>
                  <a:cubicBezTo>
                    <a:pt x="28495" y="77523"/>
                    <a:pt x="26505" y="97182"/>
                    <a:pt x="13253" y="106017"/>
                  </a:cubicBezTo>
                  <a:cubicBezTo>
                    <a:pt x="8055" y="109482"/>
                    <a:pt x="4418" y="97182"/>
                    <a:pt x="0" y="9276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7858125" y="2714625"/>
              <a:ext cx="100013" cy="109538"/>
            </a:xfrm>
            <a:custGeom>
              <a:avLst/>
              <a:gdLst>
                <a:gd name="connsiteX0" fmla="*/ 92766 w 99700"/>
                <a:gd name="connsiteY0" fmla="*/ 0 h 109482"/>
                <a:gd name="connsiteX1" fmla="*/ 39757 w 99700"/>
                <a:gd name="connsiteY1" fmla="*/ 66261 h 109482"/>
                <a:gd name="connsiteX2" fmla="*/ 13253 w 99700"/>
                <a:gd name="connsiteY2" fmla="*/ 106017 h 109482"/>
                <a:gd name="connsiteX3" fmla="*/ 0 w 99700"/>
                <a:gd name="connsiteY3" fmla="*/ 92765 h 10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00" h="109482">
                  <a:moveTo>
                    <a:pt x="92766" y="0"/>
                  </a:moveTo>
                  <a:cubicBezTo>
                    <a:pt x="66967" y="77396"/>
                    <a:pt x="99700" y="6318"/>
                    <a:pt x="39757" y="66261"/>
                  </a:cubicBezTo>
                  <a:cubicBezTo>
                    <a:pt x="28495" y="77523"/>
                    <a:pt x="26505" y="97182"/>
                    <a:pt x="13253" y="106017"/>
                  </a:cubicBezTo>
                  <a:cubicBezTo>
                    <a:pt x="8055" y="109482"/>
                    <a:pt x="4418" y="97182"/>
                    <a:pt x="0" y="9276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7715250" y="2643188"/>
              <a:ext cx="100013" cy="109537"/>
            </a:xfrm>
            <a:custGeom>
              <a:avLst/>
              <a:gdLst>
                <a:gd name="connsiteX0" fmla="*/ 92766 w 99700"/>
                <a:gd name="connsiteY0" fmla="*/ 0 h 109482"/>
                <a:gd name="connsiteX1" fmla="*/ 39757 w 99700"/>
                <a:gd name="connsiteY1" fmla="*/ 66261 h 109482"/>
                <a:gd name="connsiteX2" fmla="*/ 13253 w 99700"/>
                <a:gd name="connsiteY2" fmla="*/ 106017 h 109482"/>
                <a:gd name="connsiteX3" fmla="*/ 0 w 99700"/>
                <a:gd name="connsiteY3" fmla="*/ 92765 h 10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00" h="109482">
                  <a:moveTo>
                    <a:pt x="92766" y="0"/>
                  </a:moveTo>
                  <a:cubicBezTo>
                    <a:pt x="66967" y="77396"/>
                    <a:pt x="99700" y="6318"/>
                    <a:pt x="39757" y="66261"/>
                  </a:cubicBezTo>
                  <a:cubicBezTo>
                    <a:pt x="28495" y="77523"/>
                    <a:pt x="26505" y="97182"/>
                    <a:pt x="13253" y="106017"/>
                  </a:cubicBezTo>
                  <a:cubicBezTo>
                    <a:pt x="8055" y="109482"/>
                    <a:pt x="4418" y="97182"/>
                    <a:pt x="0" y="9276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7572375" y="2676525"/>
              <a:ext cx="100013" cy="109538"/>
            </a:xfrm>
            <a:custGeom>
              <a:avLst/>
              <a:gdLst>
                <a:gd name="connsiteX0" fmla="*/ 92766 w 99700"/>
                <a:gd name="connsiteY0" fmla="*/ 0 h 109482"/>
                <a:gd name="connsiteX1" fmla="*/ 39757 w 99700"/>
                <a:gd name="connsiteY1" fmla="*/ 66261 h 109482"/>
                <a:gd name="connsiteX2" fmla="*/ 13253 w 99700"/>
                <a:gd name="connsiteY2" fmla="*/ 106017 h 109482"/>
                <a:gd name="connsiteX3" fmla="*/ 0 w 99700"/>
                <a:gd name="connsiteY3" fmla="*/ 92765 h 10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00" h="109482">
                  <a:moveTo>
                    <a:pt x="92766" y="0"/>
                  </a:moveTo>
                  <a:cubicBezTo>
                    <a:pt x="66967" y="77396"/>
                    <a:pt x="99700" y="6318"/>
                    <a:pt x="39757" y="66261"/>
                  </a:cubicBezTo>
                  <a:cubicBezTo>
                    <a:pt x="28495" y="77523"/>
                    <a:pt x="26505" y="97182"/>
                    <a:pt x="13253" y="106017"/>
                  </a:cubicBezTo>
                  <a:cubicBezTo>
                    <a:pt x="8055" y="109482"/>
                    <a:pt x="4418" y="97182"/>
                    <a:pt x="0" y="9276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7615238" y="2676525"/>
              <a:ext cx="100012" cy="109538"/>
            </a:xfrm>
            <a:custGeom>
              <a:avLst/>
              <a:gdLst>
                <a:gd name="connsiteX0" fmla="*/ 92766 w 99700"/>
                <a:gd name="connsiteY0" fmla="*/ 0 h 109482"/>
                <a:gd name="connsiteX1" fmla="*/ 39757 w 99700"/>
                <a:gd name="connsiteY1" fmla="*/ 66261 h 109482"/>
                <a:gd name="connsiteX2" fmla="*/ 13253 w 99700"/>
                <a:gd name="connsiteY2" fmla="*/ 106017 h 109482"/>
                <a:gd name="connsiteX3" fmla="*/ 0 w 99700"/>
                <a:gd name="connsiteY3" fmla="*/ 92765 h 10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00" h="109482">
                  <a:moveTo>
                    <a:pt x="92766" y="0"/>
                  </a:moveTo>
                  <a:cubicBezTo>
                    <a:pt x="66967" y="77396"/>
                    <a:pt x="99700" y="6318"/>
                    <a:pt x="39757" y="66261"/>
                  </a:cubicBezTo>
                  <a:cubicBezTo>
                    <a:pt x="28495" y="77523"/>
                    <a:pt x="26505" y="97182"/>
                    <a:pt x="13253" y="106017"/>
                  </a:cubicBezTo>
                  <a:cubicBezTo>
                    <a:pt x="8055" y="109482"/>
                    <a:pt x="4418" y="97182"/>
                    <a:pt x="0" y="9276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7758113" y="2714625"/>
              <a:ext cx="100012" cy="109538"/>
            </a:xfrm>
            <a:custGeom>
              <a:avLst/>
              <a:gdLst>
                <a:gd name="connsiteX0" fmla="*/ 92766 w 99700"/>
                <a:gd name="connsiteY0" fmla="*/ 0 h 109482"/>
                <a:gd name="connsiteX1" fmla="*/ 39757 w 99700"/>
                <a:gd name="connsiteY1" fmla="*/ 66261 h 109482"/>
                <a:gd name="connsiteX2" fmla="*/ 13253 w 99700"/>
                <a:gd name="connsiteY2" fmla="*/ 106017 h 109482"/>
                <a:gd name="connsiteX3" fmla="*/ 0 w 99700"/>
                <a:gd name="connsiteY3" fmla="*/ 92765 h 10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00" h="109482">
                  <a:moveTo>
                    <a:pt x="92766" y="0"/>
                  </a:moveTo>
                  <a:cubicBezTo>
                    <a:pt x="66967" y="77396"/>
                    <a:pt x="99700" y="6318"/>
                    <a:pt x="39757" y="66261"/>
                  </a:cubicBezTo>
                  <a:cubicBezTo>
                    <a:pt x="28495" y="77523"/>
                    <a:pt x="26505" y="97182"/>
                    <a:pt x="13253" y="106017"/>
                  </a:cubicBezTo>
                  <a:cubicBezTo>
                    <a:pt x="8055" y="109482"/>
                    <a:pt x="4418" y="97182"/>
                    <a:pt x="0" y="9276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7900988" y="2643188"/>
              <a:ext cx="100012" cy="109537"/>
            </a:xfrm>
            <a:custGeom>
              <a:avLst/>
              <a:gdLst>
                <a:gd name="connsiteX0" fmla="*/ 92766 w 99700"/>
                <a:gd name="connsiteY0" fmla="*/ 0 h 109482"/>
                <a:gd name="connsiteX1" fmla="*/ 39757 w 99700"/>
                <a:gd name="connsiteY1" fmla="*/ 66261 h 109482"/>
                <a:gd name="connsiteX2" fmla="*/ 13253 w 99700"/>
                <a:gd name="connsiteY2" fmla="*/ 106017 h 109482"/>
                <a:gd name="connsiteX3" fmla="*/ 0 w 99700"/>
                <a:gd name="connsiteY3" fmla="*/ 92765 h 10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00" h="109482">
                  <a:moveTo>
                    <a:pt x="92766" y="0"/>
                  </a:moveTo>
                  <a:cubicBezTo>
                    <a:pt x="66967" y="77396"/>
                    <a:pt x="99700" y="6318"/>
                    <a:pt x="39757" y="66261"/>
                  </a:cubicBezTo>
                  <a:cubicBezTo>
                    <a:pt x="28495" y="77523"/>
                    <a:pt x="26505" y="97182"/>
                    <a:pt x="13253" y="106017"/>
                  </a:cubicBezTo>
                  <a:cubicBezTo>
                    <a:pt x="8055" y="109482"/>
                    <a:pt x="4418" y="97182"/>
                    <a:pt x="0" y="9276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8043863" y="2790825"/>
              <a:ext cx="100012" cy="109538"/>
            </a:xfrm>
            <a:custGeom>
              <a:avLst/>
              <a:gdLst>
                <a:gd name="connsiteX0" fmla="*/ 92766 w 99700"/>
                <a:gd name="connsiteY0" fmla="*/ 0 h 109482"/>
                <a:gd name="connsiteX1" fmla="*/ 39757 w 99700"/>
                <a:gd name="connsiteY1" fmla="*/ 66261 h 109482"/>
                <a:gd name="connsiteX2" fmla="*/ 13253 w 99700"/>
                <a:gd name="connsiteY2" fmla="*/ 106017 h 109482"/>
                <a:gd name="connsiteX3" fmla="*/ 0 w 99700"/>
                <a:gd name="connsiteY3" fmla="*/ 92765 h 10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00" h="109482">
                  <a:moveTo>
                    <a:pt x="92766" y="0"/>
                  </a:moveTo>
                  <a:cubicBezTo>
                    <a:pt x="66967" y="77396"/>
                    <a:pt x="99700" y="6318"/>
                    <a:pt x="39757" y="66261"/>
                  </a:cubicBezTo>
                  <a:cubicBezTo>
                    <a:pt x="28495" y="77523"/>
                    <a:pt x="26505" y="97182"/>
                    <a:pt x="13253" y="106017"/>
                  </a:cubicBezTo>
                  <a:cubicBezTo>
                    <a:pt x="8055" y="109482"/>
                    <a:pt x="4418" y="97182"/>
                    <a:pt x="0" y="9276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7858125" y="2571750"/>
              <a:ext cx="100013" cy="109538"/>
            </a:xfrm>
            <a:custGeom>
              <a:avLst/>
              <a:gdLst>
                <a:gd name="connsiteX0" fmla="*/ 92766 w 99700"/>
                <a:gd name="connsiteY0" fmla="*/ 0 h 109482"/>
                <a:gd name="connsiteX1" fmla="*/ 39757 w 99700"/>
                <a:gd name="connsiteY1" fmla="*/ 66261 h 109482"/>
                <a:gd name="connsiteX2" fmla="*/ 13253 w 99700"/>
                <a:gd name="connsiteY2" fmla="*/ 106017 h 109482"/>
                <a:gd name="connsiteX3" fmla="*/ 0 w 99700"/>
                <a:gd name="connsiteY3" fmla="*/ 92765 h 10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00" h="109482">
                  <a:moveTo>
                    <a:pt x="92766" y="0"/>
                  </a:moveTo>
                  <a:cubicBezTo>
                    <a:pt x="66967" y="77396"/>
                    <a:pt x="99700" y="6318"/>
                    <a:pt x="39757" y="66261"/>
                  </a:cubicBezTo>
                  <a:cubicBezTo>
                    <a:pt x="28495" y="77523"/>
                    <a:pt x="26505" y="97182"/>
                    <a:pt x="13253" y="106017"/>
                  </a:cubicBezTo>
                  <a:cubicBezTo>
                    <a:pt x="8055" y="109482"/>
                    <a:pt x="4418" y="97182"/>
                    <a:pt x="0" y="9276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8010525" y="2571750"/>
              <a:ext cx="100013" cy="109538"/>
            </a:xfrm>
            <a:custGeom>
              <a:avLst/>
              <a:gdLst>
                <a:gd name="connsiteX0" fmla="*/ 92766 w 99700"/>
                <a:gd name="connsiteY0" fmla="*/ 0 h 109482"/>
                <a:gd name="connsiteX1" fmla="*/ 39757 w 99700"/>
                <a:gd name="connsiteY1" fmla="*/ 66261 h 109482"/>
                <a:gd name="connsiteX2" fmla="*/ 13253 w 99700"/>
                <a:gd name="connsiteY2" fmla="*/ 106017 h 109482"/>
                <a:gd name="connsiteX3" fmla="*/ 0 w 99700"/>
                <a:gd name="connsiteY3" fmla="*/ 92765 h 10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00" h="109482">
                  <a:moveTo>
                    <a:pt x="92766" y="0"/>
                  </a:moveTo>
                  <a:cubicBezTo>
                    <a:pt x="66967" y="77396"/>
                    <a:pt x="99700" y="6318"/>
                    <a:pt x="39757" y="66261"/>
                  </a:cubicBezTo>
                  <a:cubicBezTo>
                    <a:pt x="28495" y="77523"/>
                    <a:pt x="26505" y="97182"/>
                    <a:pt x="13253" y="106017"/>
                  </a:cubicBezTo>
                  <a:cubicBezTo>
                    <a:pt x="8055" y="109482"/>
                    <a:pt x="4418" y="97182"/>
                    <a:pt x="0" y="9276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5786438" y="2747963"/>
              <a:ext cx="100012" cy="109537"/>
            </a:xfrm>
            <a:custGeom>
              <a:avLst/>
              <a:gdLst>
                <a:gd name="connsiteX0" fmla="*/ 92766 w 99700"/>
                <a:gd name="connsiteY0" fmla="*/ 0 h 109482"/>
                <a:gd name="connsiteX1" fmla="*/ 39757 w 99700"/>
                <a:gd name="connsiteY1" fmla="*/ 66261 h 109482"/>
                <a:gd name="connsiteX2" fmla="*/ 13253 w 99700"/>
                <a:gd name="connsiteY2" fmla="*/ 106017 h 109482"/>
                <a:gd name="connsiteX3" fmla="*/ 0 w 99700"/>
                <a:gd name="connsiteY3" fmla="*/ 92765 h 10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00" h="109482">
                  <a:moveTo>
                    <a:pt x="92766" y="0"/>
                  </a:moveTo>
                  <a:cubicBezTo>
                    <a:pt x="66967" y="77396"/>
                    <a:pt x="99700" y="6318"/>
                    <a:pt x="39757" y="66261"/>
                  </a:cubicBezTo>
                  <a:cubicBezTo>
                    <a:pt x="28495" y="77523"/>
                    <a:pt x="26505" y="97182"/>
                    <a:pt x="13253" y="106017"/>
                  </a:cubicBezTo>
                  <a:cubicBezTo>
                    <a:pt x="8055" y="109482"/>
                    <a:pt x="4418" y="97182"/>
                    <a:pt x="0" y="9276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5786438" y="2900363"/>
              <a:ext cx="100012" cy="109537"/>
            </a:xfrm>
            <a:custGeom>
              <a:avLst/>
              <a:gdLst>
                <a:gd name="connsiteX0" fmla="*/ 92766 w 99700"/>
                <a:gd name="connsiteY0" fmla="*/ 0 h 109482"/>
                <a:gd name="connsiteX1" fmla="*/ 39757 w 99700"/>
                <a:gd name="connsiteY1" fmla="*/ 66261 h 109482"/>
                <a:gd name="connsiteX2" fmla="*/ 13253 w 99700"/>
                <a:gd name="connsiteY2" fmla="*/ 106017 h 109482"/>
                <a:gd name="connsiteX3" fmla="*/ 0 w 99700"/>
                <a:gd name="connsiteY3" fmla="*/ 92765 h 10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00" h="109482">
                  <a:moveTo>
                    <a:pt x="92766" y="0"/>
                  </a:moveTo>
                  <a:cubicBezTo>
                    <a:pt x="66967" y="77396"/>
                    <a:pt x="99700" y="6318"/>
                    <a:pt x="39757" y="66261"/>
                  </a:cubicBezTo>
                  <a:cubicBezTo>
                    <a:pt x="28495" y="77523"/>
                    <a:pt x="26505" y="97182"/>
                    <a:pt x="13253" y="106017"/>
                  </a:cubicBezTo>
                  <a:cubicBezTo>
                    <a:pt x="8055" y="109482"/>
                    <a:pt x="4418" y="97182"/>
                    <a:pt x="0" y="9276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5715000" y="3052763"/>
              <a:ext cx="100013" cy="109537"/>
            </a:xfrm>
            <a:custGeom>
              <a:avLst/>
              <a:gdLst>
                <a:gd name="connsiteX0" fmla="*/ 92766 w 99700"/>
                <a:gd name="connsiteY0" fmla="*/ 0 h 109482"/>
                <a:gd name="connsiteX1" fmla="*/ 39757 w 99700"/>
                <a:gd name="connsiteY1" fmla="*/ 66261 h 109482"/>
                <a:gd name="connsiteX2" fmla="*/ 13253 w 99700"/>
                <a:gd name="connsiteY2" fmla="*/ 106017 h 109482"/>
                <a:gd name="connsiteX3" fmla="*/ 0 w 99700"/>
                <a:gd name="connsiteY3" fmla="*/ 92765 h 10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00" h="109482">
                  <a:moveTo>
                    <a:pt x="92766" y="0"/>
                  </a:moveTo>
                  <a:cubicBezTo>
                    <a:pt x="66967" y="77396"/>
                    <a:pt x="99700" y="6318"/>
                    <a:pt x="39757" y="66261"/>
                  </a:cubicBezTo>
                  <a:cubicBezTo>
                    <a:pt x="28495" y="77523"/>
                    <a:pt x="26505" y="97182"/>
                    <a:pt x="13253" y="106017"/>
                  </a:cubicBezTo>
                  <a:cubicBezTo>
                    <a:pt x="8055" y="109482"/>
                    <a:pt x="4418" y="97182"/>
                    <a:pt x="0" y="9276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5643563" y="3000375"/>
              <a:ext cx="100012" cy="109538"/>
            </a:xfrm>
            <a:custGeom>
              <a:avLst/>
              <a:gdLst>
                <a:gd name="connsiteX0" fmla="*/ 92766 w 99700"/>
                <a:gd name="connsiteY0" fmla="*/ 0 h 109482"/>
                <a:gd name="connsiteX1" fmla="*/ 39757 w 99700"/>
                <a:gd name="connsiteY1" fmla="*/ 66261 h 109482"/>
                <a:gd name="connsiteX2" fmla="*/ 13253 w 99700"/>
                <a:gd name="connsiteY2" fmla="*/ 106017 h 109482"/>
                <a:gd name="connsiteX3" fmla="*/ 0 w 99700"/>
                <a:gd name="connsiteY3" fmla="*/ 92765 h 10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00" h="109482">
                  <a:moveTo>
                    <a:pt x="92766" y="0"/>
                  </a:moveTo>
                  <a:cubicBezTo>
                    <a:pt x="66967" y="77396"/>
                    <a:pt x="99700" y="6318"/>
                    <a:pt x="39757" y="66261"/>
                  </a:cubicBezTo>
                  <a:cubicBezTo>
                    <a:pt x="28495" y="77523"/>
                    <a:pt x="26505" y="97182"/>
                    <a:pt x="13253" y="106017"/>
                  </a:cubicBezTo>
                  <a:cubicBezTo>
                    <a:pt x="8055" y="109482"/>
                    <a:pt x="4418" y="97182"/>
                    <a:pt x="0" y="9276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5572125" y="2947988"/>
              <a:ext cx="100013" cy="109537"/>
            </a:xfrm>
            <a:custGeom>
              <a:avLst/>
              <a:gdLst>
                <a:gd name="connsiteX0" fmla="*/ 92766 w 99700"/>
                <a:gd name="connsiteY0" fmla="*/ 0 h 109482"/>
                <a:gd name="connsiteX1" fmla="*/ 39757 w 99700"/>
                <a:gd name="connsiteY1" fmla="*/ 66261 h 109482"/>
                <a:gd name="connsiteX2" fmla="*/ 13253 w 99700"/>
                <a:gd name="connsiteY2" fmla="*/ 106017 h 109482"/>
                <a:gd name="connsiteX3" fmla="*/ 0 w 99700"/>
                <a:gd name="connsiteY3" fmla="*/ 92765 h 10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00" h="109482">
                  <a:moveTo>
                    <a:pt x="92766" y="0"/>
                  </a:moveTo>
                  <a:cubicBezTo>
                    <a:pt x="66967" y="77396"/>
                    <a:pt x="99700" y="6318"/>
                    <a:pt x="39757" y="66261"/>
                  </a:cubicBezTo>
                  <a:cubicBezTo>
                    <a:pt x="28495" y="77523"/>
                    <a:pt x="26505" y="97182"/>
                    <a:pt x="13253" y="106017"/>
                  </a:cubicBezTo>
                  <a:cubicBezTo>
                    <a:pt x="8055" y="109482"/>
                    <a:pt x="4418" y="97182"/>
                    <a:pt x="0" y="9276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5614988" y="2747963"/>
              <a:ext cx="100012" cy="109537"/>
            </a:xfrm>
            <a:custGeom>
              <a:avLst/>
              <a:gdLst>
                <a:gd name="connsiteX0" fmla="*/ 92766 w 99700"/>
                <a:gd name="connsiteY0" fmla="*/ 0 h 109482"/>
                <a:gd name="connsiteX1" fmla="*/ 39757 w 99700"/>
                <a:gd name="connsiteY1" fmla="*/ 66261 h 109482"/>
                <a:gd name="connsiteX2" fmla="*/ 13253 w 99700"/>
                <a:gd name="connsiteY2" fmla="*/ 106017 h 109482"/>
                <a:gd name="connsiteX3" fmla="*/ 0 w 99700"/>
                <a:gd name="connsiteY3" fmla="*/ 92765 h 10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00" h="109482">
                  <a:moveTo>
                    <a:pt x="92766" y="0"/>
                  </a:moveTo>
                  <a:cubicBezTo>
                    <a:pt x="66967" y="77396"/>
                    <a:pt x="99700" y="6318"/>
                    <a:pt x="39757" y="66261"/>
                  </a:cubicBezTo>
                  <a:cubicBezTo>
                    <a:pt x="28495" y="77523"/>
                    <a:pt x="26505" y="97182"/>
                    <a:pt x="13253" y="106017"/>
                  </a:cubicBezTo>
                  <a:cubicBezTo>
                    <a:pt x="8055" y="109482"/>
                    <a:pt x="4418" y="97182"/>
                    <a:pt x="0" y="9276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5686425" y="2843213"/>
              <a:ext cx="100013" cy="109537"/>
            </a:xfrm>
            <a:custGeom>
              <a:avLst/>
              <a:gdLst>
                <a:gd name="connsiteX0" fmla="*/ 92766 w 99700"/>
                <a:gd name="connsiteY0" fmla="*/ 0 h 109482"/>
                <a:gd name="connsiteX1" fmla="*/ 39757 w 99700"/>
                <a:gd name="connsiteY1" fmla="*/ 66261 h 109482"/>
                <a:gd name="connsiteX2" fmla="*/ 13253 w 99700"/>
                <a:gd name="connsiteY2" fmla="*/ 106017 h 109482"/>
                <a:gd name="connsiteX3" fmla="*/ 0 w 99700"/>
                <a:gd name="connsiteY3" fmla="*/ 92765 h 10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00" h="109482">
                  <a:moveTo>
                    <a:pt x="92766" y="0"/>
                  </a:moveTo>
                  <a:cubicBezTo>
                    <a:pt x="66967" y="77396"/>
                    <a:pt x="99700" y="6318"/>
                    <a:pt x="39757" y="66261"/>
                  </a:cubicBezTo>
                  <a:cubicBezTo>
                    <a:pt x="28495" y="77523"/>
                    <a:pt x="26505" y="97182"/>
                    <a:pt x="13253" y="106017"/>
                  </a:cubicBezTo>
                  <a:cubicBezTo>
                    <a:pt x="8055" y="109482"/>
                    <a:pt x="4418" y="97182"/>
                    <a:pt x="0" y="9276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5829300" y="2790825"/>
              <a:ext cx="100013" cy="109538"/>
            </a:xfrm>
            <a:custGeom>
              <a:avLst/>
              <a:gdLst>
                <a:gd name="connsiteX0" fmla="*/ 92766 w 99700"/>
                <a:gd name="connsiteY0" fmla="*/ 0 h 109482"/>
                <a:gd name="connsiteX1" fmla="*/ 39757 w 99700"/>
                <a:gd name="connsiteY1" fmla="*/ 66261 h 109482"/>
                <a:gd name="connsiteX2" fmla="*/ 13253 w 99700"/>
                <a:gd name="connsiteY2" fmla="*/ 106017 h 109482"/>
                <a:gd name="connsiteX3" fmla="*/ 0 w 99700"/>
                <a:gd name="connsiteY3" fmla="*/ 92765 h 10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00" h="109482">
                  <a:moveTo>
                    <a:pt x="92766" y="0"/>
                  </a:moveTo>
                  <a:cubicBezTo>
                    <a:pt x="66967" y="77396"/>
                    <a:pt x="99700" y="6318"/>
                    <a:pt x="39757" y="66261"/>
                  </a:cubicBezTo>
                  <a:cubicBezTo>
                    <a:pt x="28495" y="77523"/>
                    <a:pt x="26505" y="97182"/>
                    <a:pt x="13253" y="106017"/>
                  </a:cubicBezTo>
                  <a:cubicBezTo>
                    <a:pt x="8055" y="109482"/>
                    <a:pt x="4418" y="97182"/>
                    <a:pt x="0" y="9276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5900738" y="2533650"/>
              <a:ext cx="100012" cy="109538"/>
            </a:xfrm>
            <a:custGeom>
              <a:avLst/>
              <a:gdLst>
                <a:gd name="connsiteX0" fmla="*/ 92766 w 99700"/>
                <a:gd name="connsiteY0" fmla="*/ 0 h 109482"/>
                <a:gd name="connsiteX1" fmla="*/ 39757 w 99700"/>
                <a:gd name="connsiteY1" fmla="*/ 66261 h 109482"/>
                <a:gd name="connsiteX2" fmla="*/ 13253 w 99700"/>
                <a:gd name="connsiteY2" fmla="*/ 106017 h 109482"/>
                <a:gd name="connsiteX3" fmla="*/ 0 w 99700"/>
                <a:gd name="connsiteY3" fmla="*/ 92765 h 10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00" h="109482">
                  <a:moveTo>
                    <a:pt x="92766" y="0"/>
                  </a:moveTo>
                  <a:cubicBezTo>
                    <a:pt x="66967" y="77396"/>
                    <a:pt x="99700" y="6318"/>
                    <a:pt x="39757" y="66261"/>
                  </a:cubicBezTo>
                  <a:cubicBezTo>
                    <a:pt x="28495" y="77523"/>
                    <a:pt x="26505" y="97182"/>
                    <a:pt x="13253" y="106017"/>
                  </a:cubicBezTo>
                  <a:cubicBezTo>
                    <a:pt x="8055" y="109482"/>
                    <a:pt x="4418" y="97182"/>
                    <a:pt x="0" y="9276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5786438" y="2724150"/>
              <a:ext cx="100012" cy="109538"/>
            </a:xfrm>
            <a:custGeom>
              <a:avLst/>
              <a:gdLst>
                <a:gd name="connsiteX0" fmla="*/ 92766 w 99700"/>
                <a:gd name="connsiteY0" fmla="*/ 0 h 109482"/>
                <a:gd name="connsiteX1" fmla="*/ 39757 w 99700"/>
                <a:gd name="connsiteY1" fmla="*/ 66261 h 109482"/>
                <a:gd name="connsiteX2" fmla="*/ 13253 w 99700"/>
                <a:gd name="connsiteY2" fmla="*/ 106017 h 109482"/>
                <a:gd name="connsiteX3" fmla="*/ 0 w 99700"/>
                <a:gd name="connsiteY3" fmla="*/ 92765 h 10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00" h="109482">
                  <a:moveTo>
                    <a:pt x="92766" y="0"/>
                  </a:moveTo>
                  <a:cubicBezTo>
                    <a:pt x="66967" y="77396"/>
                    <a:pt x="99700" y="6318"/>
                    <a:pt x="39757" y="66261"/>
                  </a:cubicBezTo>
                  <a:cubicBezTo>
                    <a:pt x="28495" y="77523"/>
                    <a:pt x="26505" y="97182"/>
                    <a:pt x="13253" y="106017"/>
                  </a:cubicBezTo>
                  <a:cubicBezTo>
                    <a:pt x="8055" y="109482"/>
                    <a:pt x="4418" y="97182"/>
                    <a:pt x="0" y="9276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5786438" y="2686050"/>
              <a:ext cx="100012" cy="109538"/>
            </a:xfrm>
            <a:custGeom>
              <a:avLst/>
              <a:gdLst>
                <a:gd name="connsiteX0" fmla="*/ 92766 w 99700"/>
                <a:gd name="connsiteY0" fmla="*/ 0 h 109482"/>
                <a:gd name="connsiteX1" fmla="*/ 39757 w 99700"/>
                <a:gd name="connsiteY1" fmla="*/ 66261 h 109482"/>
                <a:gd name="connsiteX2" fmla="*/ 13253 w 99700"/>
                <a:gd name="connsiteY2" fmla="*/ 106017 h 109482"/>
                <a:gd name="connsiteX3" fmla="*/ 0 w 99700"/>
                <a:gd name="connsiteY3" fmla="*/ 92765 h 10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00" h="109482">
                  <a:moveTo>
                    <a:pt x="92766" y="0"/>
                  </a:moveTo>
                  <a:cubicBezTo>
                    <a:pt x="66967" y="77396"/>
                    <a:pt x="99700" y="6318"/>
                    <a:pt x="39757" y="66261"/>
                  </a:cubicBezTo>
                  <a:cubicBezTo>
                    <a:pt x="28495" y="77523"/>
                    <a:pt x="26505" y="97182"/>
                    <a:pt x="13253" y="106017"/>
                  </a:cubicBezTo>
                  <a:cubicBezTo>
                    <a:pt x="8055" y="109482"/>
                    <a:pt x="4418" y="97182"/>
                    <a:pt x="0" y="9276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5857875" y="2643188"/>
              <a:ext cx="100013" cy="109537"/>
            </a:xfrm>
            <a:custGeom>
              <a:avLst/>
              <a:gdLst>
                <a:gd name="connsiteX0" fmla="*/ 92766 w 99700"/>
                <a:gd name="connsiteY0" fmla="*/ 0 h 109482"/>
                <a:gd name="connsiteX1" fmla="*/ 39757 w 99700"/>
                <a:gd name="connsiteY1" fmla="*/ 66261 h 109482"/>
                <a:gd name="connsiteX2" fmla="*/ 13253 w 99700"/>
                <a:gd name="connsiteY2" fmla="*/ 106017 h 109482"/>
                <a:gd name="connsiteX3" fmla="*/ 0 w 99700"/>
                <a:gd name="connsiteY3" fmla="*/ 92765 h 10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00" h="109482">
                  <a:moveTo>
                    <a:pt x="92766" y="0"/>
                  </a:moveTo>
                  <a:cubicBezTo>
                    <a:pt x="66967" y="77396"/>
                    <a:pt x="99700" y="6318"/>
                    <a:pt x="39757" y="66261"/>
                  </a:cubicBezTo>
                  <a:cubicBezTo>
                    <a:pt x="28495" y="77523"/>
                    <a:pt x="26505" y="97182"/>
                    <a:pt x="13253" y="106017"/>
                  </a:cubicBezTo>
                  <a:cubicBezTo>
                    <a:pt x="8055" y="109482"/>
                    <a:pt x="4418" y="97182"/>
                    <a:pt x="0" y="9276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5715000" y="2747963"/>
              <a:ext cx="100013" cy="109537"/>
            </a:xfrm>
            <a:custGeom>
              <a:avLst/>
              <a:gdLst>
                <a:gd name="connsiteX0" fmla="*/ 92766 w 99700"/>
                <a:gd name="connsiteY0" fmla="*/ 0 h 109482"/>
                <a:gd name="connsiteX1" fmla="*/ 39757 w 99700"/>
                <a:gd name="connsiteY1" fmla="*/ 66261 h 109482"/>
                <a:gd name="connsiteX2" fmla="*/ 13253 w 99700"/>
                <a:gd name="connsiteY2" fmla="*/ 106017 h 109482"/>
                <a:gd name="connsiteX3" fmla="*/ 0 w 99700"/>
                <a:gd name="connsiteY3" fmla="*/ 92765 h 10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00" h="109482">
                  <a:moveTo>
                    <a:pt x="92766" y="0"/>
                  </a:moveTo>
                  <a:cubicBezTo>
                    <a:pt x="66967" y="77396"/>
                    <a:pt x="99700" y="6318"/>
                    <a:pt x="39757" y="66261"/>
                  </a:cubicBezTo>
                  <a:cubicBezTo>
                    <a:pt x="28495" y="77523"/>
                    <a:pt x="26505" y="97182"/>
                    <a:pt x="13253" y="106017"/>
                  </a:cubicBezTo>
                  <a:cubicBezTo>
                    <a:pt x="8055" y="109482"/>
                    <a:pt x="4418" y="97182"/>
                    <a:pt x="0" y="9276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5786438" y="2571750"/>
              <a:ext cx="100012" cy="109538"/>
            </a:xfrm>
            <a:custGeom>
              <a:avLst/>
              <a:gdLst>
                <a:gd name="connsiteX0" fmla="*/ 92766 w 99700"/>
                <a:gd name="connsiteY0" fmla="*/ 0 h 109482"/>
                <a:gd name="connsiteX1" fmla="*/ 39757 w 99700"/>
                <a:gd name="connsiteY1" fmla="*/ 66261 h 109482"/>
                <a:gd name="connsiteX2" fmla="*/ 13253 w 99700"/>
                <a:gd name="connsiteY2" fmla="*/ 106017 h 109482"/>
                <a:gd name="connsiteX3" fmla="*/ 0 w 99700"/>
                <a:gd name="connsiteY3" fmla="*/ 92765 h 10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00" h="109482">
                  <a:moveTo>
                    <a:pt x="92766" y="0"/>
                  </a:moveTo>
                  <a:cubicBezTo>
                    <a:pt x="66967" y="77396"/>
                    <a:pt x="99700" y="6318"/>
                    <a:pt x="39757" y="66261"/>
                  </a:cubicBezTo>
                  <a:cubicBezTo>
                    <a:pt x="28495" y="77523"/>
                    <a:pt x="26505" y="97182"/>
                    <a:pt x="13253" y="106017"/>
                  </a:cubicBezTo>
                  <a:cubicBezTo>
                    <a:pt x="8055" y="109482"/>
                    <a:pt x="4418" y="97182"/>
                    <a:pt x="0" y="9276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cxnSp>
          <p:nvCxnSpPr>
            <p:cNvPr id="98" name="Straight Connector 97"/>
            <p:cNvCxnSpPr>
              <a:endCxn id="39" idx="19"/>
            </p:cNvCxnSpPr>
            <p:nvPr/>
          </p:nvCxnSpPr>
          <p:spPr>
            <a:xfrm flipV="1">
              <a:off x="5929313" y="2633663"/>
              <a:ext cx="641350" cy="188912"/>
            </a:xfrm>
            <a:prstGeom prst="line">
              <a:avLst/>
            </a:prstGeom>
            <a:ln w="31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Freeform 101"/>
            <p:cNvSpPr/>
            <p:nvPr/>
          </p:nvSpPr>
          <p:spPr>
            <a:xfrm>
              <a:off x="5678488" y="2857500"/>
              <a:ext cx="107950" cy="212725"/>
            </a:xfrm>
            <a:custGeom>
              <a:avLst/>
              <a:gdLst>
                <a:gd name="connsiteX0" fmla="*/ 39757 w 107722"/>
                <a:gd name="connsiteY0" fmla="*/ 0 h 212035"/>
                <a:gd name="connsiteX1" fmla="*/ 53009 w 107722"/>
                <a:gd name="connsiteY1" fmla="*/ 66261 h 212035"/>
                <a:gd name="connsiteX2" fmla="*/ 66261 w 107722"/>
                <a:gd name="connsiteY2" fmla="*/ 145774 h 212035"/>
                <a:gd name="connsiteX3" fmla="*/ 0 w 107722"/>
                <a:gd name="connsiteY3" fmla="*/ 185531 h 212035"/>
                <a:gd name="connsiteX4" fmla="*/ 0 w 107722"/>
                <a:gd name="connsiteY4" fmla="*/ 212035 h 21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22" h="212035">
                  <a:moveTo>
                    <a:pt x="39757" y="0"/>
                  </a:moveTo>
                  <a:cubicBezTo>
                    <a:pt x="44174" y="22087"/>
                    <a:pt x="44136" y="45558"/>
                    <a:pt x="53009" y="66261"/>
                  </a:cubicBezTo>
                  <a:cubicBezTo>
                    <a:pt x="75119" y="117851"/>
                    <a:pt x="107722" y="62851"/>
                    <a:pt x="66261" y="145774"/>
                  </a:cubicBezTo>
                  <a:cubicBezTo>
                    <a:pt x="35487" y="207323"/>
                    <a:pt x="45341" y="140191"/>
                    <a:pt x="0" y="185531"/>
                  </a:cubicBezTo>
                  <a:lnTo>
                    <a:pt x="0" y="212035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5715000" y="2644775"/>
              <a:ext cx="107950" cy="212725"/>
            </a:xfrm>
            <a:custGeom>
              <a:avLst/>
              <a:gdLst>
                <a:gd name="connsiteX0" fmla="*/ 39757 w 107722"/>
                <a:gd name="connsiteY0" fmla="*/ 0 h 212035"/>
                <a:gd name="connsiteX1" fmla="*/ 53009 w 107722"/>
                <a:gd name="connsiteY1" fmla="*/ 66261 h 212035"/>
                <a:gd name="connsiteX2" fmla="*/ 66261 w 107722"/>
                <a:gd name="connsiteY2" fmla="*/ 145774 h 212035"/>
                <a:gd name="connsiteX3" fmla="*/ 0 w 107722"/>
                <a:gd name="connsiteY3" fmla="*/ 185531 h 212035"/>
                <a:gd name="connsiteX4" fmla="*/ 0 w 107722"/>
                <a:gd name="connsiteY4" fmla="*/ 212035 h 21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22" h="212035">
                  <a:moveTo>
                    <a:pt x="39757" y="0"/>
                  </a:moveTo>
                  <a:cubicBezTo>
                    <a:pt x="44174" y="22087"/>
                    <a:pt x="44136" y="45558"/>
                    <a:pt x="53009" y="66261"/>
                  </a:cubicBezTo>
                  <a:cubicBezTo>
                    <a:pt x="75119" y="117851"/>
                    <a:pt x="107722" y="62851"/>
                    <a:pt x="66261" y="145774"/>
                  </a:cubicBezTo>
                  <a:cubicBezTo>
                    <a:pt x="35487" y="207323"/>
                    <a:pt x="45341" y="140191"/>
                    <a:pt x="0" y="185531"/>
                  </a:cubicBezTo>
                  <a:lnTo>
                    <a:pt x="0" y="212035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7929563" y="2571750"/>
              <a:ext cx="107950" cy="212725"/>
            </a:xfrm>
            <a:custGeom>
              <a:avLst/>
              <a:gdLst>
                <a:gd name="connsiteX0" fmla="*/ 39757 w 107722"/>
                <a:gd name="connsiteY0" fmla="*/ 0 h 212035"/>
                <a:gd name="connsiteX1" fmla="*/ 53009 w 107722"/>
                <a:gd name="connsiteY1" fmla="*/ 66261 h 212035"/>
                <a:gd name="connsiteX2" fmla="*/ 66261 w 107722"/>
                <a:gd name="connsiteY2" fmla="*/ 145774 h 212035"/>
                <a:gd name="connsiteX3" fmla="*/ 0 w 107722"/>
                <a:gd name="connsiteY3" fmla="*/ 185531 h 212035"/>
                <a:gd name="connsiteX4" fmla="*/ 0 w 107722"/>
                <a:gd name="connsiteY4" fmla="*/ 212035 h 21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22" h="212035">
                  <a:moveTo>
                    <a:pt x="39757" y="0"/>
                  </a:moveTo>
                  <a:cubicBezTo>
                    <a:pt x="44174" y="22087"/>
                    <a:pt x="44136" y="45558"/>
                    <a:pt x="53009" y="66261"/>
                  </a:cubicBezTo>
                  <a:cubicBezTo>
                    <a:pt x="75119" y="117851"/>
                    <a:pt x="107722" y="62851"/>
                    <a:pt x="66261" y="145774"/>
                  </a:cubicBezTo>
                  <a:cubicBezTo>
                    <a:pt x="35487" y="207323"/>
                    <a:pt x="45341" y="140191"/>
                    <a:pt x="0" y="185531"/>
                  </a:cubicBezTo>
                  <a:lnTo>
                    <a:pt x="0" y="212035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7715250" y="2571750"/>
              <a:ext cx="107950" cy="212725"/>
            </a:xfrm>
            <a:custGeom>
              <a:avLst/>
              <a:gdLst>
                <a:gd name="connsiteX0" fmla="*/ 39757 w 107722"/>
                <a:gd name="connsiteY0" fmla="*/ 0 h 212035"/>
                <a:gd name="connsiteX1" fmla="*/ 53009 w 107722"/>
                <a:gd name="connsiteY1" fmla="*/ 66261 h 212035"/>
                <a:gd name="connsiteX2" fmla="*/ 66261 w 107722"/>
                <a:gd name="connsiteY2" fmla="*/ 145774 h 212035"/>
                <a:gd name="connsiteX3" fmla="*/ 0 w 107722"/>
                <a:gd name="connsiteY3" fmla="*/ 185531 h 212035"/>
                <a:gd name="connsiteX4" fmla="*/ 0 w 107722"/>
                <a:gd name="connsiteY4" fmla="*/ 212035 h 21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22" h="212035">
                  <a:moveTo>
                    <a:pt x="39757" y="0"/>
                  </a:moveTo>
                  <a:cubicBezTo>
                    <a:pt x="44174" y="22087"/>
                    <a:pt x="44136" y="45558"/>
                    <a:pt x="53009" y="66261"/>
                  </a:cubicBezTo>
                  <a:cubicBezTo>
                    <a:pt x="75119" y="117851"/>
                    <a:pt x="107722" y="62851"/>
                    <a:pt x="66261" y="145774"/>
                  </a:cubicBezTo>
                  <a:cubicBezTo>
                    <a:pt x="35487" y="207323"/>
                    <a:pt x="45341" y="140191"/>
                    <a:pt x="0" y="185531"/>
                  </a:cubicBezTo>
                  <a:lnTo>
                    <a:pt x="0" y="212035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cxnSp>
          <p:nvCxnSpPr>
            <p:cNvPr id="107" name="Straight Connector 106"/>
            <p:cNvCxnSpPr/>
            <p:nvPr/>
          </p:nvCxnSpPr>
          <p:spPr>
            <a:xfrm rot="5400000">
              <a:off x="5929313" y="2000250"/>
              <a:ext cx="857250" cy="1428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96" name="TextBox 107"/>
            <p:cNvSpPr txBox="1">
              <a:spLocks noChangeArrowheads="1"/>
            </p:cNvSpPr>
            <p:nvPr/>
          </p:nvSpPr>
          <p:spPr bwMode="auto">
            <a:xfrm>
              <a:off x="5857875" y="1357313"/>
              <a:ext cx="100330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000" b="1">
                  <a:latin typeface="Arial" charset="0"/>
                </a:rPr>
                <a:t>Δίστιβη ζώνη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041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Λειτουργία ΚΓΔ </a:t>
            </a:r>
            <a:r>
              <a:rPr lang="el-GR" altLang="el-GR" sz="3000" b="0" dirty="0" smtClean="0"/>
              <a:t>4/4</a:t>
            </a:r>
            <a:endParaRPr lang="el-GR" altLang="el-GR" sz="3000" dirty="0" smtClean="0"/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5050904" cy="4968552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l-GR" altLang="el-GR" dirty="0" smtClean="0"/>
              <a:t>Κατά την ανάσπαση ενεργοποιείται η άνω μοίρα του έξω πτερυγοειδούς, ενώ η κάτω μοίρα παραμένει αδρανής.</a:t>
            </a:r>
          </a:p>
          <a:p>
            <a:pPr eaLnBrk="1" hangingPunct="1">
              <a:spcAft>
                <a:spcPts val="1200"/>
              </a:spcAft>
            </a:pPr>
            <a:r>
              <a:rPr lang="el-GR" altLang="el-GR" dirty="0" smtClean="0"/>
              <a:t>Αποφεύγεται η απότομη επαναφορά του δίσκου στη φυσιολογική του θέση και σχέση μέσα στην κροταφική </a:t>
            </a:r>
            <a:r>
              <a:rPr lang="el-GR" altLang="el-GR" dirty="0" err="1" smtClean="0"/>
              <a:t>γλήνη</a:t>
            </a:r>
            <a:r>
              <a:rPr lang="el-GR" altLang="el-GR" dirty="0" smtClean="0"/>
              <a:t> από τη δράση των ελαστικών ινών της </a:t>
            </a:r>
            <a:r>
              <a:rPr lang="el-GR" altLang="el-GR" dirty="0" err="1" smtClean="0"/>
              <a:t>δίστιβης</a:t>
            </a:r>
            <a:r>
              <a:rPr lang="el-GR" altLang="el-GR" dirty="0" smtClean="0"/>
              <a:t> ζώνης.</a:t>
            </a:r>
            <a:endParaRPr lang="en-US" altLang="el-GR" dirty="0" smtClean="0"/>
          </a:p>
        </p:txBody>
      </p:sp>
      <p:sp>
        <p:nvSpPr>
          <p:cNvPr id="59397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6898991-3F2A-4CE0-89AC-558D04DEAAA8}" type="slidenum">
              <a:rPr lang="el-GR" altLang="el-GR" smtClean="0"/>
              <a:pPr eaLnBrk="1" hangingPunct="1">
                <a:defRPr/>
              </a:pPr>
              <a:t>23</a:t>
            </a:fld>
            <a:endParaRPr lang="el-GR" altLang="el-GR" smtClean="0"/>
          </a:p>
        </p:txBody>
      </p:sp>
      <p:grpSp>
        <p:nvGrpSpPr>
          <p:cNvPr id="36869" name="Ομάδα 1"/>
          <p:cNvGrpSpPr>
            <a:grpSpLocks/>
          </p:cNvGrpSpPr>
          <p:nvPr/>
        </p:nvGrpSpPr>
        <p:grpSpPr bwMode="auto">
          <a:xfrm>
            <a:off x="5492594" y="1818551"/>
            <a:ext cx="3422154" cy="2867322"/>
            <a:chOff x="5829300" y="2001838"/>
            <a:chExt cx="3028950" cy="2371725"/>
          </a:xfrm>
        </p:grpSpPr>
        <p:sp>
          <p:nvSpPr>
            <p:cNvPr id="13" name="Freeform 12"/>
            <p:cNvSpPr/>
            <p:nvPr/>
          </p:nvSpPr>
          <p:spPr>
            <a:xfrm>
              <a:off x="6383338" y="2378075"/>
              <a:ext cx="1419225" cy="1995488"/>
            </a:xfrm>
            <a:custGeom>
              <a:avLst/>
              <a:gdLst>
                <a:gd name="connsiteX0" fmla="*/ 309218 w 1420192"/>
                <a:gd name="connsiteY0" fmla="*/ 1994452 h 1994452"/>
                <a:gd name="connsiteX1" fmla="*/ 83931 w 1420192"/>
                <a:gd name="connsiteY1" fmla="*/ 1358348 h 1994452"/>
                <a:gd name="connsiteX2" fmla="*/ 44174 w 1420192"/>
                <a:gd name="connsiteY2" fmla="*/ 443948 h 1994452"/>
                <a:gd name="connsiteX3" fmla="*/ 348974 w 1420192"/>
                <a:gd name="connsiteY3" fmla="*/ 46383 h 1994452"/>
                <a:gd name="connsiteX4" fmla="*/ 733287 w 1420192"/>
                <a:gd name="connsiteY4" fmla="*/ 165652 h 1994452"/>
                <a:gd name="connsiteX5" fmla="*/ 905566 w 1420192"/>
                <a:gd name="connsiteY5" fmla="*/ 523461 h 1994452"/>
                <a:gd name="connsiteX6" fmla="*/ 786296 w 1420192"/>
                <a:gd name="connsiteY6" fmla="*/ 762000 h 1994452"/>
                <a:gd name="connsiteX7" fmla="*/ 985079 w 1420192"/>
                <a:gd name="connsiteY7" fmla="*/ 1305339 h 1994452"/>
                <a:gd name="connsiteX8" fmla="*/ 1369392 w 1420192"/>
                <a:gd name="connsiteY8" fmla="*/ 1769165 h 1994452"/>
                <a:gd name="connsiteX9" fmla="*/ 1289879 w 1420192"/>
                <a:gd name="connsiteY9" fmla="*/ 1676400 h 1994452"/>
                <a:gd name="connsiteX10" fmla="*/ 1263374 w 1420192"/>
                <a:gd name="connsiteY10" fmla="*/ 1636644 h 1994452"/>
                <a:gd name="connsiteX11" fmla="*/ 1263374 w 1420192"/>
                <a:gd name="connsiteY11" fmla="*/ 1636644 h 199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0192" h="1994452">
                  <a:moveTo>
                    <a:pt x="309218" y="1994452"/>
                  </a:moveTo>
                  <a:cubicBezTo>
                    <a:pt x="218661" y="1805608"/>
                    <a:pt x="128105" y="1616765"/>
                    <a:pt x="83931" y="1358348"/>
                  </a:cubicBezTo>
                  <a:cubicBezTo>
                    <a:pt x="39757" y="1099931"/>
                    <a:pt x="0" y="662609"/>
                    <a:pt x="44174" y="443948"/>
                  </a:cubicBezTo>
                  <a:cubicBezTo>
                    <a:pt x="88348" y="225287"/>
                    <a:pt x="234122" y="92766"/>
                    <a:pt x="348974" y="46383"/>
                  </a:cubicBezTo>
                  <a:cubicBezTo>
                    <a:pt x="463826" y="0"/>
                    <a:pt x="640522" y="86139"/>
                    <a:pt x="733287" y="165652"/>
                  </a:cubicBezTo>
                  <a:cubicBezTo>
                    <a:pt x="826052" y="245165"/>
                    <a:pt x="896731" y="424070"/>
                    <a:pt x="905566" y="523461"/>
                  </a:cubicBezTo>
                  <a:cubicBezTo>
                    <a:pt x="914401" y="622852"/>
                    <a:pt x="773044" y="631687"/>
                    <a:pt x="786296" y="762000"/>
                  </a:cubicBezTo>
                  <a:cubicBezTo>
                    <a:pt x="799548" y="892313"/>
                    <a:pt x="887896" y="1137478"/>
                    <a:pt x="985079" y="1305339"/>
                  </a:cubicBezTo>
                  <a:cubicBezTo>
                    <a:pt x="1082262" y="1473200"/>
                    <a:pt x="1318592" y="1707322"/>
                    <a:pt x="1369392" y="1769165"/>
                  </a:cubicBezTo>
                  <a:cubicBezTo>
                    <a:pt x="1420192" y="1831009"/>
                    <a:pt x="1307549" y="1698487"/>
                    <a:pt x="1289879" y="1676400"/>
                  </a:cubicBezTo>
                  <a:cubicBezTo>
                    <a:pt x="1272209" y="1654313"/>
                    <a:pt x="1263374" y="1636644"/>
                    <a:pt x="1263374" y="1636644"/>
                  </a:cubicBezTo>
                  <a:lnTo>
                    <a:pt x="1263374" y="1636644"/>
                  </a:ln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000750" y="2001838"/>
              <a:ext cx="2182813" cy="1046162"/>
            </a:xfrm>
            <a:custGeom>
              <a:avLst/>
              <a:gdLst>
                <a:gd name="connsiteX0" fmla="*/ 0 w 2182191"/>
                <a:gd name="connsiteY0" fmla="*/ 1046921 h 1046921"/>
                <a:gd name="connsiteX1" fmla="*/ 185531 w 2182191"/>
                <a:gd name="connsiteY1" fmla="*/ 821634 h 1046921"/>
                <a:gd name="connsiteX2" fmla="*/ 251791 w 2182191"/>
                <a:gd name="connsiteY2" fmla="*/ 477078 h 1046921"/>
                <a:gd name="connsiteX3" fmla="*/ 450574 w 2182191"/>
                <a:gd name="connsiteY3" fmla="*/ 159025 h 1046921"/>
                <a:gd name="connsiteX4" fmla="*/ 861391 w 2182191"/>
                <a:gd name="connsiteY4" fmla="*/ 26504 h 1046921"/>
                <a:gd name="connsiteX5" fmla="*/ 1311965 w 2182191"/>
                <a:gd name="connsiteY5" fmla="*/ 318051 h 1046921"/>
                <a:gd name="connsiteX6" fmla="*/ 1311965 w 2182191"/>
                <a:gd name="connsiteY6" fmla="*/ 318051 h 1046921"/>
                <a:gd name="connsiteX7" fmla="*/ 1497496 w 2182191"/>
                <a:gd name="connsiteY7" fmla="*/ 530086 h 1046921"/>
                <a:gd name="connsiteX8" fmla="*/ 1669774 w 2182191"/>
                <a:gd name="connsiteY8" fmla="*/ 609599 h 1046921"/>
                <a:gd name="connsiteX9" fmla="*/ 1881809 w 2182191"/>
                <a:gd name="connsiteY9" fmla="*/ 622851 h 1046921"/>
                <a:gd name="connsiteX10" fmla="*/ 2133600 w 2182191"/>
                <a:gd name="connsiteY10" fmla="*/ 437321 h 1046921"/>
                <a:gd name="connsiteX11" fmla="*/ 2173357 w 2182191"/>
                <a:gd name="connsiteY11" fmla="*/ 384312 h 1046921"/>
                <a:gd name="connsiteX12" fmla="*/ 2173357 w 2182191"/>
                <a:gd name="connsiteY12" fmla="*/ 384312 h 1046921"/>
                <a:gd name="connsiteX13" fmla="*/ 2173357 w 2182191"/>
                <a:gd name="connsiteY13" fmla="*/ 384312 h 1046921"/>
                <a:gd name="connsiteX14" fmla="*/ 2173357 w 2182191"/>
                <a:gd name="connsiteY14" fmla="*/ 384312 h 104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82191" h="1046921">
                  <a:moveTo>
                    <a:pt x="0" y="1046921"/>
                  </a:moveTo>
                  <a:cubicBezTo>
                    <a:pt x="71783" y="981764"/>
                    <a:pt x="143566" y="916608"/>
                    <a:pt x="185531" y="821634"/>
                  </a:cubicBezTo>
                  <a:cubicBezTo>
                    <a:pt x="227496" y="726660"/>
                    <a:pt x="207617" y="587513"/>
                    <a:pt x="251791" y="477078"/>
                  </a:cubicBezTo>
                  <a:cubicBezTo>
                    <a:pt x="295965" y="366643"/>
                    <a:pt x="348974" y="234121"/>
                    <a:pt x="450574" y="159025"/>
                  </a:cubicBezTo>
                  <a:cubicBezTo>
                    <a:pt x="552174" y="83929"/>
                    <a:pt x="717826" y="0"/>
                    <a:pt x="861391" y="26504"/>
                  </a:cubicBezTo>
                  <a:cubicBezTo>
                    <a:pt x="1004956" y="53008"/>
                    <a:pt x="1311965" y="318051"/>
                    <a:pt x="1311965" y="318051"/>
                  </a:cubicBezTo>
                  <a:lnTo>
                    <a:pt x="1311965" y="318051"/>
                  </a:lnTo>
                  <a:cubicBezTo>
                    <a:pt x="1342887" y="353390"/>
                    <a:pt x="1437861" y="481495"/>
                    <a:pt x="1497496" y="530086"/>
                  </a:cubicBezTo>
                  <a:cubicBezTo>
                    <a:pt x="1557131" y="578677"/>
                    <a:pt x="1605722" y="594138"/>
                    <a:pt x="1669774" y="609599"/>
                  </a:cubicBezTo>
                  <a:cubicBezTo>
                    <a:pt x="1733826" y="625060"/>
                    <a:pt x="1804505" y="651564"/>
                    <a:pt x="1881809" y="622851"/>
                  </a:cubicBezTo>
                  <a:cubicBezTo>
                    <a:pt x="1959113" y="594138"/>
                    <a:pt x="2085009" y="477077"/>
                    <a:pt x="2133600" y="437321"/>
                  </a:cubicBezTo>
                  <a:cubicBezTo>
                    <a:pt x="2182191" y="397565"/>
                    <a:pt x="2173357" y="384312"/>
                    <a:pt x="2173357" y="384312"/>
                  </a:cubicBezTo>
                  <a:lnTo>
                    <a:pt x="2173357" y="384312"/>
                  </a:lnTo>
                  <a:lnTo>
                    <a:pt x="2173357" y="384312"/>
                  </a:lnTo>
                  <a:lnTo>
                    <a:pt x="2173357" y="384312"/>
                  </a:lnTo>
                </a:path>
              </a:pathLst>
            </a:cu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7977188" y="2643188"/>
              <a:ext cx="738187" cy="71437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7897813" y="2717800"/>
              <a:ext cx="817562" cy="6826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897813" y="2809875"/>
              <a:ext cx="817562" cy="4445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858125" y="2862263"/>
              <a:ext cx="857250" cy="13811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715250" y="2928938"/>
              <a:ext cx="1000125" cy="21431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Freeform 48"/>
            <p:cNvSpPr/>
            <p:nvPr/>
          </p:nvSpPr>
          <p:spPr>
            <a:xfrm>
              <a:off x="6530975" y="2108200"/>
              <a:ext cx="1430338" cy="857250"/>
            </a:xfrm>
            <a:custGeom>
              <a:avLst/>
              <a:gdLst>
                <a:gd name="connsiteX0" fmla="*/ 152400 w 1431235"/>
                <a:gd name="connsiteY0" fmla="*/ 284921 h 856974"/>
                <a:gd name="connsiteX1" fmla="*/ 59635 w 1431235"/>
                <a:gd name="connsiteY1" fmla="*/ 192156 h 856974"/>
                <a:gd name="connsiteX2" fmla="*/ 46383 w 1431235"/>
                <a:gd name="connsiteY2" fmla="*/ 46382 h 856974"/>
                <a:gd name="connsiteX3" fmla="*/ 337931 w 1431235"/>
                <a:gd name="connsiteY3" fmla="*/ 19878 h 856974"/>
                <a:gd name="connsiteX4" fmla="*/ 629479 w 1431235"/>
                <a:gd name="connsiteY4" fmla="*/ 165651 h 856974"/>
                <a:gd name="connsiteX5" fmla="*/ 788505 w 1431235"/>
                <a:gd name="connsiteY5" fmla="*/ 404191 h 856974"/>
                <a:gd name="connsiteX6" fmla="*/ 974035 w 1431235"/>
                <a:gd name="connsiteY6" fmla="*/ 576469 h 856974"/>
                <a:gd name="connsiteX7" fmla="*/ 1331844 w 1431235"/>
                <a:gd name="connsiteY7" fmla="*/ 602973 h 856974"/>
                <a:gd name="connsiteX8" fmla="*/ 1424609 w 1431235"/>
                <a:gd name="connsiteY8" fmla="*/ 536712 h 856974"/>
                <a:gd name="connsiteX9" fmla="*/ 1371600 w 1431235"/>
                <a:gd name="connsiteY9" fmla="*/ 655982 h 856974"/>
                <a:gd name="connsiteX10" fmla="*/ 1239079 w 1431235"/>
                <a:gd name="connsiteY10" fmla="*/ 788504 h 856974"/>
                <a:gd name="connsiteX11" fmla="*/ 1066800 w 1431235"/>
                <a:gd name="connsiteY11" fmla="*/ 854765 h 856974"/>
                <a:gd name="connsiteX12" fmla="*/ 854766 w 1431235"/>
                <a:gd name="connsiteY12" fmla="*/ 775251 h 856974"/>
                <a:gd name="connsiteX13" fmla="*/ 629479 w 1431235"/>
                <a:gd name="connsiteY13" fmla="*/ 377686 h 856974"/>
                <a:gd name="connsiteX14" fmla="*/ 337931 w 1431235"/>
                <a:gd name="connsiteY14" fmla="*/ 231912 h 856974"/>
                <a:gd name="connsiteX15" fmla="*/ 152400 w 1431235"/>
                <a:gd name="connsiteY15" fmla="*/ 284921 h 85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1235" h="856974">
                  <a:moveTo>
                    <a:pt x="152400" y="284921"/>
                  </a:moveTo>
                  <a:cubicBezTo>
                    <a:pt x="106017" y="278295"/>
                    <a:pt x="77304" y="231912"/>
                    <a:pt x="59635" y="192156"/>
                  </a:cubicBezTo>
                  <a:cubicBezTo>
                    <a:pt x="41966" y="152400"/>
                    <a:pt x="0" y="75095"/>
                    <a:pt x="46383" y="46382"/>
                  </a:cubicBezTo>
                  <a:cubicBezTo>
                    <a:pt x="92766" y="17669"/>
                    <a:pt x="240748" y="0"/>
                    <a:pt x="337931" y="19878"/>
                  </a:cubicBezTo>
                  <a:cubicBezTo>
                    <a:pt x="435114" y="39756"/>
                    <a:pt x="554383" y="101599"/>
                    <a:pt x="629479" y="165651"/>
                  </a:cubicBezTo>
                  <a:cubicBezTo>
                    <a:pt x="704575" y="229703"/>
                    <a:pt x="731079" y="335721"/>
                    <a:pt x="788505" y="404191"/>
                  </a:cubicBezTo>
                  <a:cubicBezTo>
                    <a:pt x="845931" y="472661"/>
                    <a:pt x="883479" y="543339"/>
                    <a:pt x="974035" y="576469"/>
                  </a:cubicBezTo>
                  <a:cubicBezTo>
                    <a:pt x="1064591" y="609599"/>
                    <a:pt x="1256748" y="609599"/>
                    <a:pt x="1331844" y="602973"/>
                  </a:cubicBezTo>
                  <a:cubicBezTo>
                    <a:pt x="1406940" y="596347"/>
                    <a:pt x="1417983" y="527877"/>
                    <a:pt x="1424609" y="536712"/>
                  </a:cubicBezTo>
                  <a:cubicBezTo>
                    <a:pt x="1431235" y="545547"/>
                    <a:pt x="1402522" y="614017"/>
                    <a:pt x="1371600" y="655982"/>
                  </a:cubicBezTo>
                  <a:cubicBezTo>
                    <a:pt x="1340678" y="697947"/>
                    <a:pt x="1289879" y="755374"/>
                    <a:pt x="1239079" y="788504"/>
                  </a:cubicBezTo>
                  <a:cubicBezTo>
                    <a:pt x="1188279" y="821634"/>
                    <a:pt x="1130852" y="856974"/>
                    <a:pt x="1066800" y="854765"/>
                  </a:cubicBezTo>
                  <a:cubicBezTo>
                    <a:pt x="1002748" y="852556"/>
                    <a:pt x="927653" y="854764"/>
                    <a:pt x="854766" y="775251"/>
                  </a:cubicBezTo>
                  <a:cubicBezTo>
                    <a:pt x="781879" y="695738"/>
                    <a:pt x="715618" y="468242"/>
                    <a:pt x="629479" y="377686"/>
                  </a:cubicBezTo>
                  <a:cubicBezTo>
                    <a:pt x="543340" y="287130"/>
                    <a:pt x="417444" y="249582"/>
                    <a:pt x="337931" y="231912"/>
                  </a:cubicBezTo>
                  <a:cubicBezTo>
                    <a:pt x="258418" y="214243"/>
                    <a:pt x="198783" y="291547"/>
                    <a:pt x="152400" y="284921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7215188" y="3286125"/>
              <a:ext cx="1547812" cy="107950"/>
            </a:xfrm>
            <a:custGeom>
              <a:avLst/>
              <a:gdLst>
                <a:gd name="connsiteX0" fmla="*/ 0 w 1073426"/>
                <a:gd name="connsiteY0" fmla="*/ 30455 h 130709"/>
                <a:gd name="connsiteX1" fmla="*/ 39756 w 1073426"/>
                <a:gd name="connsiteY1" fmla="*/ 17203 h 130709"/>
                <a:gd name="connsiteX2" fmla="*/ 66261 w 1073426"/>
                <a:gd name="connsiteY2" fmla="*/ 43707 h 130709"/>
                <a:gd name="connsiteX3" fmla="*/ 106017 w 1073426"/>
                <a:gd name="connsiteY3" fmla="*/ 56959 h 130709"/>
                <a:gd name="connsiteX4" fmla="*/ 198782 w 1073426"/>
                <a:gd name="connsiteY4" fmla="*/ 43707 h 130709"/>
                <a:gd name="connsiteX5" fmla="*/ 212035 w 1073426"/>
                <a:gd name="connsiteY5" fmla="*/ 3951 h 130709"/>
                <a:gd name="connsiteX6" fmla="*/ 291548 w 1073426"/>
                <a:gd name="connsiteY6" fmla="*/ 30455 h 130709"/>
                <a:gd name="connsiteX7" fmla="*/ 344556 w 1073426"/>
                <a:gd name="connsiteY7" fmla="*/ 96716 h 130709"/>
                <a:gd name="connsiteX8" fmla="*/ 357808 w 1073426"/>
                <a:gd name="connsiteY8" fmla="*/ 56959 h 130709"/>
                <a:gd name="connsiteX9" fmla="*/ 397565 w 1073426"/>
                <a:gd name="connsiteY9" fmla="*/ 43707 h 130709"/>
                <a:gd name="connsiteX10" fmla="*/ 490330 w 1073426"/>
                <a:gd name="connsiteY10" fmla="*/ 56959 h 130709"/>
                <a:gd name="connsiteX11" fmla="*/ 543339 w 1073426"/>
                <a:gd name="connsiteY11" fmla="*/ 96716 h 130709"/>
                <a:gd name="connsiteX12" fmla="*/ 569843 w 1073426"/>
                <a:gd name="connsiteY12" fmla="*/ 56959 h 130709"/>
                <a:gd name="connsiteX13" fmla="*/ 662608 w 1073426"/>
                <a:gd name="connsiteY13" fmla="*/ 56959 h 130709"/>
                <a:gd name="connsiteX14" fmla="*/ 795130 w 1073426"/>
                <a:gd name="connsiteY14" fmla="*/ 96716 h 130709"/>
                <a:gd name="connsiteX15" fmla="*/ 874643 w 1073426"/>
                <a:gd name="connsiteY15" fmla="*/ 123220 h 130709"/>
                <a:gd name="connsiteX16" fmla="*/ 940904 w 1073426"/>
                <a:gd name="connsiteY16" fmla="*/ 30455 h 130709"/>
                <a:gd name="connsiteX17" fmla="*/ 993913 w 1073426"/>
                <a:gd name="connsiteY17" fmla="*/ 83464 h 130709"/>
                <a:gd name="connsiteX18" fmla="*/ 1073426 w 1073426"/>
                <a:gd name="connsiteY18" fmla="*/ 96716 h 13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3426" h="130709">
                  <a:moveTo>
                    <a:pt x="0" y="30455"/>
                  </a:moveTo>
                  <a:cubicBezTo>
                    <a:pt x="13252" y="26038"/>
                    <a:pt x="26058" y="14464"/>
                    <a:pt x="39756" y="17203"/>
                  </a:cubicBezTo>
                  <a:cubicBezTo>
                    <a:pt x="52008" y="19653"/>
                    <a:pt x="55547" y="37279"/>
                    <a:pt x="66261" y="43707"/>
                  </a:cubicBezTo>
                  <a:cubicBezTo>
                    <a:pt x="78239" y="50894"/>
                    <a:pt x="92765" y="52542"/>
                    <a:pt x="106017" y="56959"/>
                  </a:cubicBezTo>
                  <a:cubicBezTo>
                    <a:pt x="136939" y="52542"/>
                    <a:pt x="170844" y="57676"/>
                    <a:pt x="198782" y="43707"/>
                  </a:cubicBezTo>
                  <a:cubicBezTo>
                    <a:pt x="211276" y="37460"/>
                    <a:pt x="198206" y="5926"/>
                    <a:pt x="212035" y="3951"/>
                  </a:cubicBezTo>
                  <a:cubicBezTo>
                    <a:pt x="239692" y="0"/>
                    <a:pt x="291548" y="30455"/>
                    <a:pt x="291548" y="30455"/>
                  </a:cubicBezTo>
                  <a:cubicBezTo>
                    <a:pt x="297126" y="47190"/>
                    <a:pt x="307668" y="105939"/>
                    <a:pt x="344556" y="96716"/>
                  </a:cubicBezTo>
                  <a:cubicBezTo>
                    <a:pt x="358108" y="93328"/>
                    <a:pt x="347930" y="66837"/>
                    <a:pt x="357808" y="56959"/>
                  </a:cubicBezTo>
                  <a:cubicBezTo>
                    <a:pt x="367686" y="47081"/>
                    <a:pt x="384313" y="48124"/>
                    <a:pt x="397565" y="43707"/>
                  </a:cubicBezTo>
                  <a:cubicBezTo>
                    <a:pt x="428487" y="48124"/>
                    <a:pt x="463842" y="40404"/>
                    <a:pt x="490330" y="56959"/>
                  </a:cubicBezTo>
                  <a:cubicBezTo>
                    <a:pt x="565573" y="103986"/>
                    <a:pt x="441356" y="130709"/>
                    <a:pt x="543339" y="96716"/>
                  </a:cubicBezTo>
                  <a:cubicBezTo>
                    <a:pt x="552174" y="83464"/>
                    <a:pt x="557406" y="66909"/>
                    <a:pt x="569843" y="56959"/>
                  </a:cubicBezTo>
                  <a:cubicBezTo>
                    <a:pt x="601529" y="31610"/>
                    <a:pt x="629099" y="48582"/>
                    <a:pt x="662608" y="56959"/>
                  </a:cubicBezTo>
                  <a:cubicBezTo>
                    <a:pt x="719017" y="113368"/>
                    <a:pt x="663259" y="68458"/>
                    <a:pt x="795130" y="96716"/>
                  </a:cubicBezTo>
                  <a:cubicBezTo>
                    <a:pt x="822448" y="102570"/>
                    <a:pt x="874643" y="123220"/>
                    <a:pt x="874643" y="123220"/>
                  </a:cubicBezTo>
                  <a:cubicBezTo>
                    <a:pt x="905565" y="30455"/>
                    <a:pt x="874644" y="52542"/>
                    <a:pt x="940904" y="30455"/>
                  </a:cubicBezTo>
                  <a:cubicBezTo>
                    <a:pt x="1046921" y="65793"/>
                    <a:pt x="923236" y="12786"/>
                    <a:pt x="993913" y="83464"/>
                  </a:cubicBezTo>
                  <a:cubicBezTo>
                    <a:pt x="1011355" y="100907"/>
                    <a:pt x="1052797" y="96716"/>
                    <a:pt x="1073426" y="96716"/>
                  </a:cubicBezTo>
                </a:path>
              </a:pathLst>
            </a:cu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63" name="Freeform 62"/>
            <p:cNvSpPr/>
            <p:nvPr/>
          </p:nvSpPr>
          <p:spPr>
            <a:xfrm flipV="1">
              <a:off x="7429500" y="3571875"/>
              <a:ext cx="1285875" cy="144463"/>
            </a:xfrm>
            <a:custGeom>
              <a:avLst/>
              <a:gdLst>
                <a:gd name="connsiteX0" fmla="*/ 0 w 1073426"/>
                <a:gd name="connsiteY0" fmla="*/ 30455 h 130709"/>
                <a:gd name="connsiteX1" fmla="*/ 39756 w 1073426"/>
                <a:gd name="connsiteY1" fmla="*/ 17203 h 130709"/>
                <a:gd name="connsiteX2" fmla="*/ 66261 w 1073426"/>
                <a:gd name="connsiteY2" fmla="*/ 43707 h 130709"/>
                <a:gd name="connsiteX3" fmla="*/ 106017 w 1073426"/>
                <a:gd name="connsiteY3" fmla="*/ 56959 h 130709"/>
                <a:gd name="connsiteX4" fmla="*/ 198782 w 1073426"/>
                <a:gd name="connsiteY4" fmla="*/ 43707 h 130709"/>
                <a:gd name="connsiteX5" fmla="*/ 212035 w 1073426"/>
                <a:gd name="connsiteY5" fmla="*/ 3951 h 130709"/>
                <a:gd name="connsiteX6" fmla="*/ 291548 w 1073426"/>
                <a:gd name="connsiteY6" fmla="*/ 30455 h 130709"/>
                <a:gd name="connsiteX7" fmla="*/ 344556 w 1073426"/>
                <a:gd name="connsiteY7" fmla="*/ 96716 h 130709"/>
                <a:gd name="connsiteX8" fmla="*/ 357808 w 1073426"/>
                <a:gd name="connsiteY8" fmla="*/ 56959 h 130709"/>
                <a:gd name="connsiteX9" fmla="*/ 397565 w 1073426"/>
                <a:gd name="connsiteY9" fmla="*/ 43707 h 130709"/>
                <a:gd name="connsiteX10" fmla="*/ 490330 w 1073426"/>
                <a:gd name="connsiteY10" fmla="*/ 56959 h 130709"/>
                <a:gd name="connsiteX11" fmla="*/ 543339 w 1073426"/>
                <a:gd name="connsiteY11" fmla="*/ 96716 h 130709"/>
                <a:gd name="connsiteX12" fmla="*/ 569843 w 1073426"/>
                <a:gd name="connsiteY12" fmla="*/ 56959 h 130709"/>
                <a:gd name="connsiteX13" fmla="*/ 662608 w 1073426"/>
                <a:gd name="connsiteY13" fmla="*/ 56959 h 130709"/>
                <a:gd name="connsiteX14" fmla="*/ 795130 w 1073426"/>
                <a:gd name="connsiteY14" fmla="*/ 96716 h 130709"/>
                <a:gd name="connsiteX15" fmla="*/ 874643 w 1073426"/>
                <a:gd name="connsiteY15" fmla="*/ 123220 h 130709"/>
                <a:gd name="connsiteX16" fmla="*/ 940904 w 1073426"/>
                <a:gd name="connsiteY16" fmla="*/ 30455 h 130709"/>
                <a:gd name="connsiteX17" fmla="*/ 993913 w 1073426"/>
                <a:gd name="connsiteY17" fmla="*/ 83464 h 130709"/>
                <a:gd name="connsiteX18" fmla="*/ 1073426 w 1073426"/>
                <a:gd name="connsiteY18" fmla="*/ 96716 h 13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3426" h="130709">
                  <a:moveTo>
                    <a:pt x="0" y="30455"/>
                  </a:moveTo>
                  <a:cubicBezTo>
                    <a:pt x="13252" y="26038"/>
                    <a:pt x="26058" y="14464"/>
                    <a:pt x="39756" y="17203"/>
                  </a:cubicBezTo>
                  <a:cubicBezTo>
                    <a:pt x="52008" y="19653"/>
                    <a:pt x="55547" y="37279"/>
                    <a:pt x="66261" y="43707"/>
                  </a:cubicBezTo>
                  <a:cubicBezTo>
                    <a:pt x="78239" y="50894"/>
                    <a:pt x="92765" y="52542"/>
                    <a:pt x="106017" y="56959"/>
                  </a:cubicBezTo>
                  <a:cubicBezTo>
                    <a:pt x="136939" y="52542"/>
                    <a:pt x="170844" y="57676"/>
                    <a:pt x="198782" y="43707"/>
                  </a:cubicBezTo>
                  <a:cubicBezTo>
                    <a:pt x="211276" y="37460"/>
                    <a:pt x="198206" y="5926"/>
                    <a:pt x="212035" y="3951"/>
                  </a:cubicBezTo>
                  <a:cubicBezTo>
                    <a:pt x="239692" y="0"/>
                    <a:pt x="291548" y="30455"/>
                    <a:pt x="291548" y="30455"/>
                  </a:cubicBezTo>
                  <a:cubicBezTo>
                    <a:pt x="297126" y="47190"/>
                    <a:pt x="307668" y="105939"/>
                    <a:pt x="344556" y="96716"/>
                  </a:cubicBezTo>
                  <a:cubicBezTo>
                    <a:pt x="358108" y="93328"/>
                    <a:pt x="347930" y="66837"/>
                    <a:pt x="357808" y="56959"/>
                  </a:cubicBezTo>
                  <a:cubicBezTo>
                    <a:pt x="367686" y="47081"/>
                    <a:pt x="384313" y="48124"/>
                    <a:pt x="397565" y="43707"/>
                  </a:cubicBezTo>
                  <a:cubicBezTo>
                    <a:pt x="428487" y="48124"/>
                    <a:pt x="463842" y="40404"/>
                    <a:pt x="490330" y="56959"/>
                  </a:cubicBezTo>
                  <a:cubicBezTo>
                    <a:pt x="565573" y="103986"/>
                    <a:pt x="441356" y="130709"/>
                    <a:pt x="543339" y="96716"/>
                  </a:cubicBezTo>
                  <a:cubicBezTo>
                    <a:pt x="552174" y="83464"/>
                    <a:pt x="557406" y="66909"/>
                    <a:pt x="569843" y="56959"/>
                  </a:cubicBezTo>
                  <a:cubicBezTo>
                    <a:pt x="601529" y="31610"/>
                    <a:pt x="629099" y="48582"/>
                    <a:pt x="662608" y="56959"/>
                  </a:cubicBezTo>
                  <a:cubicBezTo>
                    <a:pt x="719017" y="113368"/>
                    <a:pt x="663259" y="68458"/>
                    <a:pt x="795130" y="96716"/>
                  </a:cubicBezTo>
                  <a:cubicBezTo>
                    <a:pt x="822448" y="102570"/>
                    <a:pt x="874643" y="123220"/>
                    <a:pt x="874643" y="123220"/>
                  </a:cubicBezTo>
                  <a:cubicBezTo>
                    <a:pt x="905565" y="30455"/>
                    <a:pt x="874644" y="52542"/>
                    <a:pt x="940904" y="30455"/>
                  </a:cubicBezTo>
                  <a:cubicBezTo>
                    <a:pt x="1046921" y="65793"/>
                    <a:pt x="923236" y="12786"/>
                    <a:pt x="993913" y="83464"/>
                  </a:cubicBezTo>
                  <a:cubicBezTo>
                    <a:pt x="1011355" y="100907"/>
                    <a:pt x="1052797" y="96716"/>
                    <a:pt x="1073426" y="96716"/>
                  </a:cubicBezTo>
                </a:path>
              </a:pathLst>
            </a:cu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64" name="Freeform 63"/>
            <p:cNvSpPr/>
            <p:nvPr/>
          </p:nvSpPr>
          <p:spPr>
            <a:xfrm flipV="1">
              <a:off x="7483475" y="3643313"/>
              <a:ext cx="1231900" cy="173037"/>
            </a:xfrm>
            <a:custGeom>
              <a:avLst/>
              <a:gdLst>
                <a:gd name="connsiteX0" fmla="*/ 0 w 1073426"/>
                <a:gd name="connsiteY0" fmla="*/ 30455 h 130709"/>
                <a:gd name="connsiteX1" fmla="*/ 39756 w 1073426"/>
                <a:gd name="connsiteY1" fmla="*/ 17203 h 130709"/>
                <a:gd name="connsiteX2" fmla="*/ 66261 w 1073426"/>
                <a:gd name="connsiteY2" fmla="*/ 43707 h 130709"/>
                <a:gd name="connsiteX3" fmla="*/ 106017 w 1073426"/>
                <a:gd name="connsiteY3" fmla="*/ 56959 h 130709"/>
                <a:gd name="connsiteX4" fmla="*/ 198782 w 1073426"/>
                <a:gd name="connsiteY4" fmla="*/ 43707 h 130709"/>
                <a:gd name="connsiteX5" fmla="*/ 212035 w 1073426"/>
                <a:gd name="connsiteY5" fmla="*/ 3951 h 130709"/>
                <a:gd name="connsiteX6" fmla="*/ 291548 w 1073426"/>
                <a:gd name="connsiteY6" fmla="*/ 30455 h 130709"/>
                <a:gd name="connsiteX7" fmla="*/ 344556 w 1073426"/>
                <a:gd name="connsiteY7" fmla="*/ 96716 h 130709"/>
                <a:gd name="connsiteX8" fmla="*/ 357808 w 1073426"/>
                <a:gd name="connsiteY8" fmla="*/ 56959 h 130709"/>
                <a:gd name="connsiteX9" fmla="*/ 397565 w 1073426"/>
                <a:gd name="connsiteY9" fmla="*/ 43707 h 130709"/>
                <a:gd name="connsiteX10" fmla="*/ 490330 w 1073426"/>
                <a:gd name="connsiteY10" fmla="*/ 56959 h 130709"/>
                <a:gd name="connsiteX11" fmla="*/ 543339 w 1073426"/>
                <a:gd name="connsiteY11" fmla="*/ 96716 h 130709"/>
                <a:gd name="connsiteX12" fmla="*/ 569843 w 1073426"/>
                <a:gd name="connsiteY12" fmla="*/ 56959 h 130709"/>
                <a:gd name="connsiteX13" fmla="*/ 662608 w 1073426"/>
                <a:gd name="connsiteY13" fmla="*/ 56959 h 130709"/>
                <a:gd name="connsiteX14" fmla="*/ 795130 w 1073426"/>
                <a:gd name="connsiteY14" fmla="*/ 96716 h 130709"/>
                <a:gd name="connsiteX15" fmla="*/ 874643 w 1073426"/>
                <a:gd name="connsiteY15" fmla="*/ 123220 h 130709"/>
                <a:gd name="connsiteX16" fmla="*/ 940904 w 1073426"/>
                <a:gd name="connsiteY16" fmla="*/ 30455 h 130709"/>
                <a:gd name="connsiteX17" fmla="*/ 993913 w 1073426"/>
                <a:gd name="connsiteY17" fmla="*/ 83464 h 130709"/>
                <a:gd name="connsiteX18" fmla="*/ 1073426 w 1073426"/>
                <a:gd name="connsiteY18" fmla="*/ 96716 h 13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3426" h="130709">
                  <a:moveTo>
                    <a:pt x="0" y="30455"/>
                  </a:moveTo>
                  <a:cubicBezTo>
                    <a:pt x="13252" y="26038"/>
                    <a:pt x="26058" y="14464"/>
                    <a:pt x="39756" y="17203"/>
                  </a:cubicBezTo>
                  <a:cubicBezTo>
                    <a:pt x="52008" y="19653"/>
                    <a:pt x="55547" y="37279"/>
                    <a:pt x="66261" y="43707"/>
                  </a:cubicBezTo>
                  <a:cubicBezTo>
                    <a:pt x="78239" y="50894"/>
                    <a:pt x="92765" y="52542"/>
                    <a:pt x="106017" y="56959"/>
                  </a:cubicBezTo>
                  <a:cubicBezTo>
                    <a:pt x="136939" y="52542"/>
                    <a:pt x="170844" y="57676"/>
                    <a:pt x="198782" y="43707"/>
                  </a:cubicBezTo>
                  <a:cubicBezTo>
                    <a:pt x="211276" y="37460"/>
                    <a:pt x="198206" y="5926"/>
                    <a:pt x="212035" y="3951"/>
                  </a:cubicBezTo>
                  <a:cubicBezTo>
                    <a:pt x="239692" y="0"/>
                    <a:pt x="291548" y="30455"/>
                    <a:pt x="291548" y="30455"/>
                  </a:cubicBezTo>
                  <a:cubicBezTo>
                    <a:pt x="297126" y="47190"/>
                    <a:pt x="307668" y="105939"/>
                    <a:pt x="344556" y="96716"/>
                  </a:cubicBezTo>
                  <a:cubicBezTo>
                    <a:pt x="358108" y="93328"/>
                    <a:pt x="347930" y="66837"/>
                    <a:pt x="357808" y="56959"/>
                  </a:cubicBezTo>
                  <a:cubicBezTo>
                    <a:pt x="367686" y="47081"/>
                    <a:pt x="384313" y="48124"/>
                    <a:pt x="397565" y="43707"/>
                  </a:cubicBezTo>
                  <a:cubicBezTo>
                    <a:pt x="428487" y="48124"/>
                    <a:pt x="463842" y="40404"/>
                    <a:pt x="490330" y="56959"/>
                  </a:cubicBezTo>
                  <a:cubicBezTo>
                    <a:pt x="565573" y="103986"/>
                    <a:pt x="441356" y="130709"/>
                    <a:pt x="543339" y="96716"/>
                  </a:cubicBezTo>
                  <a:cubicBezTo>
                    <a:pt x="552174" y="83464"/>
                    <a:pt x="557406" y="66909"/>
                    <a:pt x="569843" y="56959"/>
                  </a:cubicBezTo>
                  <a:cubicBezTo>
                    <a:pt x="601529" y="31610"/>
                    <a:pt x="629099" y="48582"/>
                    <a:pt x="662608" y="56959"/>
                  </a:cubicBezTo>
                  <a:cubicBezTo>
                    <a:pt x="719017" y="113368"/>
                    <a:pt x="663259" y="68458"/>
                    <a:pt x="795130" y="96716"/>
                  </a:cubicBezTo>
                  <a:cubicBezTo>
                    <a:pt x="822448" y="102570"/>
                    <a:pt x="874643" y="123220"/>
                    <a:pt x="874643" y="123220"/>
                  </a:cubicBezTo>
                  <a:cubicBezTo>
                    <a:pt x="905565" y="30455"/>
                    <a:pt x="874644" y="52542"/>
                    <a:pt x="940904" y="30455"/>
                  </a:cubicBezTo>
                  <a:cubicBezTo>
                    <a:pt x="1046921" y="65793"/>
                    <a:pt x="923236" y="12786"/>
                    <a:pt x="993913" y="83464"/>
                  </a:cubicBezTo>
                  <a:cubicBezTo>
                    <a:pt x="1011355" y="100907"/>
                    <a:pt x="1052797" y="96716"/>
                    <a:pt x="1073426" y="96716"/>
                  </a:cubicBezTo>
                </a:path>
              </a:pathLst>
            </a:cu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65" name="Freeform 64"/>
            <p:cNvSpPr/>
            <p:nvPr/>
          </p:nvSpPr>
          <p:spPr>
            <a:xfrm rot="21364624" flipV="1">
              <a:off x="7572375" y="3800475"/>
              <a:ext cx="1284288" cy="107950"/>
            </a:xfrm>
            <a:custGeom>
              <a:avLst/>
              <a:gdLst>
                <a:gd name="connsiteX0" fmla="*/ 0 w 1073426"/>
                <a:gd name="connsiteY0" fmla="*/ 30455 h 130709"/>
                <a:gd name="connsiteX1" fmla="*/ 39756 w 1073426"/>
                <a:gd name="connsiteY1" fmla="*/ 17203 h 130709"/>
                <a:gd name="connsiteX2" fmla="*/ 66261 w 1073426"/>
                <a:gd name="connsiteY2" fmla="*/ 43707 h 130709"/>
                <a:gd name="connsiteX3" fmla="*/ 106017 w 1073426"/>
                <a:gd name="connsiteY3" fmla="*/ 56959 h 130709"/>
                <a:gd name="connsiteX4" fmla="*/ 198782 w 1073426"/>
                <a:gd name="connsiteY4" fmla="*/ 43707 h 130709"/>
                <a:gd name="connsiteX5" fmla="*/ 212035 w 1073426"/>
                <a:gd name="connsiteY5" fmla="*/ 3951 h 130709"/>
                <a:gd name="connsiteX6" fmla="*/ 291548 w 1073426"/>
                <a:gd name="connsiteY6" fmla="*/ 30455 h 130709"/>
                <a:gd name="connsiteX7" fmla="*/ 344556 w 1073426"/>
                <a:gd name="connsiteY7" fmla="*/ 96716 h 130709"/>
                <a:gd name="connsiteX8" fmla="*/ 357808 w 1073426"/>
                <a:gd name="connsiteY8" fmla="*/ 56959 h 130709"/>
                <a:gd name="connsiteX9" fmla="*/ 397565 w 1073426"/>
                <a:gd name="connsiteY9" fmla="*/ 43707 h 130709"/>
                <a:gd name="connsiteX10" fmla="*/ 490330 w 1073426"/>
                <a:gd name="connsiteY10" fmla="*/ 56959 h 130709"/>
                <a:gd name="connsiteX11" fmla="*/ 543339 w 1073426"/>
                <a:gd name="connsiteY11" fmla="*/ 96716 h 130709"/>
                <a:gd name="connsiteX12" fmla="*/ 569843 w 1073426"/>
                <a:gd name="connsiteY12" fmla="*/ 56959 h 130709"/>
                <a:gd name="connsiteX13" fmla="*/ 662608 w 1073426"/>
                <a:gd name="connsiteY13" fmla="*/ 56959 h 130709"/>
                <a:gd name="connsiteX14" fmla="*/ 795130 w 1073426"/>
                <a:gd name="connsiteY14" fmla="*/ 96716 h 130709"/>
                <a:gd name="connsiteX15" fmla="*/ 874643 w 1073426"/>
                <a:gd name="connsiteY15" fmla="*/ 123220 h 130709"/>
                <a:gd name="connsiteX16" fmla="*/ 940904 w 1073426"/>
                <a:gd name="connsiteY16" fmla="*/ 30455 h 130709"/>
                <a:gd name="connsiteX17" fmla="*/ 993913 w 1073426"/>
                <a:gd name="connsiteY17" fmla="*/ 83464 h 130709"/>
                <a:gd name="connsiteX18" fmla="*/ 1073426 w 1073426"/>
                <a:gd name="connsiteY18" fmla="*/ 96716 h 13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3426" h="130709">
                  <a:moveTo>
                    <a:pt x="0" y="30455"/>
                  </a:moveTo>
                  <a:cubicBezTo>
                    <a:pt x="13252" y="26038"/>
                    <a:pt x="26058" y="14464"/>
                    <a:pt x="39756" y="17203"/>
                  </a:cubicBezTo>
                  <a:cubicBezTo>
                    <a:pt x="52008" y="19653"/>
                    <a:pt x="55547" y="37279"/>
                    <a:pt x="66261" y="43707"/>
                  </a:cubicBezTo>
                  <a:cubicBezTo>
                    <a:pt x="78239" y="50894"/>
                    <a:pt x="92765" y="52542"/>
                    <a:pt x="106017" y="56959"/>
                  </a:cubicBezTo>
                  <a:cubicBezTo>
                    <a:pt x="136939" y="52542"/>
                    <a:pt x="170844" y="57676"/>
                    <a:pt x="198782" y="43707"/>
                  </a:cubicBezTo>
                  <a:cubicBezTo>
                    <a:pt x="211276" y="37460"/>
                    <a:pt x="198206" y="5926"/>
                    <a:pt x="212035" y="3951"/>
                  </a:cubicBezTo>
                  <a:cubicBezTo>
                    <a:pt x="239692" y="0"/>
                    <a:pt x="291548" y="30455"/>
                    <a:pt x="291548" y="30455"/>
                  </a:cubicBezTo>
                  <a:cubicBezTo>
                    <a:pt x="297126" y="47190"/>
                    <a:pt x="307668" y="105939"/>
                    <a:pt x="344556" y="96716"/>
                  </a:cubicBezTo>
                  <a:cubicBezTo>
                    <a:pt x="358108" y="93328"/>
                    <a:pt x="347930" y="66837"/>
                    <a:pt x="357808" y="56959"/>
                  </a:cubicBezTo>
                  <a:cubicBezTo>
                    <a:pt x="367686" y="47081"/>
                    <a:pt x="384313" y="48124"/>
                    <a:pt x="397565" y="43707"/>
                  </a:cubicBezTo>
                  <a:cubicBezTo>
                    <a:pt x="428487" y="48124"/>
                    <a:pt x="463842" y="40404"/>
                    <a:pt x="490330" y="56959"/>
                  </a:cubicBezTo>
                  <a:cubicBezTo>
                    <a:pt x="565573" y="103986"/>
                    <a:pt x="441356" y="130709"/>
                    <a:pt x="543339" y="96716"/>
                  </a:cubicBezTo>
                  <a:cubicBezTo>
                    <a:pt x="552174" y="83464"/>
                    <a:pt x="557406" y="66909"/>
                    <a:pt x="569843" y="56959"/>
                  </a:cubicBezTo>
                  <a:cubicBezTo>
                    <a:pt x="601529" y="31610"/>
                    <a:pt x="629099" y="48582"/>
                    <a:pt x="662608" y="56959"/>
                  </a:cubicBezTo>
                  <a:cubicBezTo>
                    <a:pt x="719017" y="113368"/>
                    <a:pt x="663259" y="68458"/>
                    <a:pt x="795130" y="96716"/>
                  </a:cubicBezTo>
                  <a:cubicBezTo>
                    <a:pt x="822448" y="102570"/>
                    <a:pt x="874643" y="123220"/>
                    <a:pt x="874643" y="123220"/>
                  </a:cubicBezTo>
                  <a:cubicBezTo>
                    <a:pt x="905565" y="30455"/>
                    <a:pt x="874644" y="52542"/>
                    <a:pt x="940904" y="30455"/>
                  </a:cubicBezTo>
                  <a:cubicBezTo>
                    <a:pt x="1046921" y="65793"/>
                    <a:pt x="923236" y="12786"/>
                    <a:pt x="993913" y="83464"/>
                  </a:cubicBezTo>
                  <a:cubicBezTo>
                    <a:pt x="1011355" y="100907"/>
                    <a:pt x="1052797" y="96716"/>
                    <a:pt x="1073426" y="96716"/>
                  </a:cubicBezTo>
                </a:path>
              </a:pathLst>
            </a:cu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7286625" y="3429000"/>
              <a:ext cx="1571625" cy="71438"/>
            </a:xfrm>
            <a:custGeom>
              <a:avLst/>
              <a:gdLst>
                <a:gd name="connsiteX0" fmla="*/ 0 w 1073426"/>
                <a:gd name="connsiteY0" fmla="*/ 30455 h 130709"/>
                <a:gd name="connsiteX1" fmla="*/ 39756 w 1073426"/>
                <a:gd name="connsiteY1" fmla="*/ 17203 h 130709"/>
                <a:gd name="connsiteX2" fmla="*/ 66261 w 1073426"/>
                <a:gd name="connsiteY2" fmla="*/ 43707 h 130709"/>
                <a:gd name="connsiteX3" fmla="*/ 106017 w 1073426"/>
                <a:gd name="connsiteY3" fmla="*/ 56959 h 130709"/>
                <a:gd name="connsiteX4" fmla="*/ 198782 w 1073426"/>
                <a:gd name="connsiteY4" fmla="*/ 43707 h 130709"/>
                <a:gd name="connsiteX5" fmla="*/ 212035 w 1073426"/>
                <a:gd name="connsiteY5" fmla="*/ 3951 h 130709"/>
                <a:gd name="connsiteX6" fmla="*/ 291548 w 1073426"/>
                <a:gd name="connsiteY6" fmla="*/ 30455 h 130709"/>
                <a:gd name="connsiteX7" fmla="*/ 344556 w 1073426"/>
                <a:gd name="connsiteY7" fmla="*/ 96716 h 130709"/>
                <a:gd name="connsiteX8" fmla="*/ 357808 w 1073426"/>
                <a:gd name="connsiteY8" fmla="*/ 56959 h 130709"/>
                <a:gd name="connsiteX9" fmla="*/ 397565 w 1073426"/>
                <a:gd name="connsiteY9" fmla="*/ 43707 h 130709"/>
                <a:gd name="connsiteX10" fmla="*/ 490330 w 1073426"/>
                <a:gd name="connsiteY10" fmla="*/ 56959 h 130709"/>
                <a:gd name="connsiteX11" fmla="*/ 543339 w 1073426"/>
                <a:gd name="connsiteY11" fmla="*/ 96716 h 130709"/>
                <a:gd name="connsiteX12" fmla="*/ 569843 w 1073426"/>
                <a:gd name="connsiteY12" fmla="*/ 56959 h 130709"/>
                <a:gd name="connsiteX13" fmla="*/ 662608 w 1073426"/>
                <a:gd name="connsiteY13" fmla="*/ 56959 h 130709"/>
                <a:gd name="connsiteX14" fmla="*/ 795130 w 1073426"/>
                <a:gd name="connsiteY14" fmla="*/ 96716 h 130709"/>
                <a:gd name="connsiteX15" fmla="*/ 874643 w 1073426"/>
                <a:gd name="connsiteY15" fmla="*/ 123220 h 130709"/>
                <a:gd name="connsiteX16" fmla="*/ 940904 w 1073426"/>
                <a:gd name="connsiteY16" fmla="*/ 30455 h 130709"/>
                <a:gd name="connsiteX17" fmla="*/ 993913 w 1073426"/>
                <a:gd name="connsiteY17" fmla="*/ 83464 h 130709"/>
                <a:gd name="connsiteX18" fmla="*/ 1073426 w 1073426"/>
                <a:gd name="connsiteY18" fmla="*/ 96716 h 13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3426" h="130709">
                  <a:moveTo>
                    <a:pt x="0" y="30455"/>
                  </a:moveTo>
                  <a:cubicBezTo>
                    <a:pt x="13252" y="26038"/>
                    <a:pt x="26058" y="14464"/>
                    <a:pt x="39756" y="17203"/>
                  </a:cubicBezTo>
                  <a:cubicBezTo>
                    <a:pt x="52008" y="19653"/>
                    <a:pt x="55547" y="37279"/>
                    <a:pt x="66261" y="43707"/>
                  </a:cubicBezTo>
                  <a:cubicBezTo>
                    <a:pt x="78239" y="50894"/>
                    <a:pt x="92765" y="52542"/>
                    <a:pt x="106017" y="56959"/>
                  </a:cubicBezTo>
                  <a:cubicBezTo>
                    <a:pt x="136939" y="52542"/>
                    <a:pt x="170844" y="57676"/>
                    <a:pt x="198782" y="43707"/>
                  </a:cubicBezTo>
                  <a:cubicBezTo>
                    <a:pt x="211276" y="37460"/>
                    <a:pt x="198206" y="5926"/>
                    <a:pt x="212035" y="3951"/>
                  </a:cubicBezTo>
                  <a:cubicBezTo>
                    <a:pt x="239692" y="0"/>
                    <a:pt x="291548" y="30455"/>
                    <a:pt x="291548" y="30455"/>
                  </a:cubicBezTo>
                  <a:cubicBezTo>
                    <a:pt x="297126" y="47190"/>
                    <a:pt x="307668" y="105939"/>
                    <a:pt x="344556" y="96716"/>
                  </a:cubicBezTo>
                  <a:cubicBezTo>
                    <a:pt x="358108" y="93328"/>
                    <a:pt x="347930" y="66837"/>
                    <a:pt x="357808" y="56959"/>
                  </a:cubicBezTo>
                  <a:cubicBezTo>
                    <a:pt x="367686" y="47081"/>
                    <a:pt x="384313" y="48124"/>
                    <a:pt x="397565" y="43707"/>
                  </a:cubicBezTo>
                  <a:cubicBezTo>
                    <a:pt x="428487" y="48124"/>
                    <a:pt x="463842" y="40404"/>
                    <a:pt x="490330" y="56959"/>
                  </a:cubicBezTo>
                  <a:cubicBezTo>
                    <a:pt x="565573" y="103986"/>
                    <a:pt x="441356" y="130709"/>
                    <a:pt x="543339" y="96716"/>
                  </a:cubicBezTo>
                  <a:cubicBezTo>
                    <a:pt x="552174" y="83464"/>
                    <a:pt x="557406" y="66909"/>
                    <a:pt x="569843" y="56959"/>
                  </a:cubicBezTo>
                  <a:cubicBezTo>
                    <a:pt x="601529" y="31610"/>
                    <a:pt x="629099" y="48582"/>
                    <a:pt x="662608" y="56959"/>
                  </a:cubicBezTo>
                  <a:cubicBezTo>
                    <a:pt x="719017" y="113368"/>
                    <a:pt x="663259" y="68458"/>
                    <a:pt x="795130" y="96716"/>
                  </a:cubicBezTo>
                  <a:cubicBezTo>
                    <a:pt x="822448" y="102570"/>
                    <a:pt x="874643" y="123220"/>
                    <a:pt x="874643" y="123220"/>
                  </a:cubicBezTo>
                  <a:cubicBezTo>
                    <a:pt x="905565" y="30455"/>
                    <a:pt x="874644" y="52542"/>
                    <a:pt x="940904" y="30455"/>
                  </a:cubicBezTo>
                  <a:cubicBezTo>
                    <a:pt x="1046921" y="65793"/>
                    <a:pt x="923236" y="12786"/>
                    <a:pt x="993913" y="83464"/>
                  </a:cubicBezTo>
                  <a:cubicBezTo>
                    <a:pt x="1011355" y="100907"/>
                    <a:pt x="1052797" y="96716"/>
                    <a:pt x="1073426" y="96716"/>
                  </a:cubicBezTo>
                </a:path>
              </a:pathLst>
            </a:cu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67" name="Freeform 66"/>
            <p:cNvSpPr/>
            <p:nvPr/>
          </p:nvSpPr>
          <p:spPr>
            <a:xfrm rot="21244444">
              <a:off x="7332663" y="3490913"/>
              <a:ext cx="1439862" cy="107950"/>
            </a:xfrm>
            <a:custGeom>
              <a:avLst/>
              <a:gdLst>
                <a:gd name="connsiteX0" fmla="*/ 0 w 1073426"/>
                <a:gd name="connsiteY0" fmla="*/ 30455 h 130709"/>
                <a:gd name="connsiteX1" fmla="*/ 39756 w 1073426"/>
                <a:gd name="connsiteY1" fmla="*/ 17203 h 130709"/>
                <a:gd name="connsiteX2" fmla="*/ 66261 w 1073426"/>
                <a:gd name="connsiteY2" fmla="*/ 43707 h 130709"/>
                <a:gd name="connsiteX3" fmla="*/ 106017 w 1073426"/>
                <a:gd name="connsiteY3" fmla="*/ 56959 h 130709"/>
                <a:gd name="connsiteX4" fmla="*/ 198782 w 1073426"/>
                <a:gd name="connsiteY4" fmla="*/ 43707 h 130709"/>
                <a:gd name="connsiteX5" fmla="*/ 212035 w 1073426"/>
                <a:gd name="connsiteY5" fmla="*/ 3951 h 130709"/>
                <a:gd name="connsiteX6" fmla="*/ 291548 w 1073426"/>
                <a:gd name="connsiteY6" fmla="*/ 30455 h 130709"/>
                <a:gd name="connsiteX7" fmla="*/ 344556 w 1073426"/>
                <a:gd name="connsiteY7" fmla="*/ 96716 h 130709"/>
                <a:gd name="connsiteX8" fmla="*/ 357808 w 1073426"/>
                <a:gd name="connsiteY8" fmla="*/ 56959 h 130709"/>
                <a:gd name="connsiteX9" fmla="*/ 397565 w 1073426"/>
                <a:gd name="connsiteY9" fmla="*/ 43707 h 130709"/>
                <a:gd name="connsiteX10" fmla="*/ 490330 w 1073426"/>
                <a:gd name="connsiteY10" fmla="*/ 56959 h 130709"/>
                <a:gd name="connsiteX11" fmla="*/ 543339 w 1073426"/>
                <a:gd name="connsiteY11" fmla="*/ 96716 h 130709"/>
                <a:gd name="connsiteX12" fmla="*/ 569843 w 1073426"/>
                <a:gd name="connsiteY12" fmla="*/ 56959 h 130709"/>
                <a:gd name="connsiteX13" fmla="*/ 662608 w 1073426"/>
                <a:gd name="connsiteY13" fmla="*/ 56959 h 130709"/>
                <a:gd name="connsiteX14" fmla="*/ 795130 w 1073426"/>
                <a:gd name="connsiteY14" fmla="*/ 96716 h 130709"/>
                <a:gd name="connsiteX15" fmla="*/ 874643 w 1073426"/>
                <a:gd name="connsiteY15" fmla="*/ 123220 h 130709"/>
                <a:gd name="connsiteX16" fmla="*/ 940904 w 1073426"/>
                <a:gd name="connsiteY16" fmla="*/ 30455 h 130709"/>
                <a:gd name="connsiteX17" fmla="*/ 993913 w 1073426"/>
                <a:gd name="connsiteY17" fmla="*/ 83464 h 130709"/>
                <a:gd name="connsiteX18" fmla="*/ 1073426 w 1073426"/>
                <a:gd name="connsiteY18" fmla="*/ 96716 h 13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3426" h="130709">
                  <a:moveTo>
                    <a:pt x="0" y="30455"/>
                  </a:moveTo>
                  <a:cubicBezTo>
                    <a:pt x="13252" y="26038"/>
                    <a:pt x="26058" y="14464"/>
                    <a:pt x="39756" y="17203"/>
                  </a:cubicBezTo>
                  <a:cubicBezTo>
                    <a:pt x="52008" y="19653"/>
                    <a:pt x="55547" y="37279"/>
                    <a:pt x="66261" y="43707"/>
                  </a:cubicBezTo>
                  <a:cubicBezTo>
                    <a:pt x="78239" y="50894"/>
                    <a:pt x="92765" y="52542"/>
                    <a:pt x="106017" y="56959"/>
                  </a:cubicBezTo>
                  <a:cubicBezTo>
                    <a:pt x="136939" y="52542"/>
                    <a:pt x="170844" y="57676"/>
                    <a:pt x="198782" y="43707"/>
                  </a:cubicBezTo>
                  <a:cubicBezTo>
                    <a:pt x="211276" y="37460"/>
                    <a:pt x="198206" y="5926"/>
                    <a:pt x="212035" y="3951"/>
                  </a:cubicBezTo>
                  <a:cubicBezTo>
                    <a:pt x="239692" y="0"/>
                    <a:pt x="291548" y="30455"/>
                    <a:pt x="291548" y="30455"/>
                  </a:cubicBezTo>
                  <a:cubicBezTo>
                    <a:pt x="297126" y="47190"/>
                    <a:pt x="307668" y="105939"/>
                    <a:pt x="344556" y="96716"/>
                  </a:cubicBezTo>
                  <a:cubicBezTo>
                    <a:pt x="358108" y="93328"/>
                    <a:pt x="347930" y="66837"/>
                    <a:pt x="357808" y="56959"/>
                  </a:cubicBezTo>
                  <a:cubicBezTo>
                    <a:pt x="367686" y="47081"/>
                    <a:pt x="384313" y="48124"/>
                    <a:pt x="397565" y="43707"/>
                  </a:cubicBezTo>
                  <a:cubicBezTo>
                    <a:pt x="428487" y="48124"/>
                    <a:pt x="463842" y="40404"/>
                    <a:pt x="490330" y="56959"/>
                  </a:cubicBezTo>
                  <a:cubicBezTo>
                    <a:pt x="565573" y="103986"/>
                    <a:pt x="441356" y="130709"/>
                    <a:pt x="543339" y="96716"/>
                  </a:cubicBezTo>
                  <a:cubicBezTo>
                    <a:pt x="552174" y="83464"/>
                    <a:pt x="557406" y="66909"/>
                    <a:pt x="569843" y="56959"/>
                  </a:cubicBezTo>
                  <a:cubicBezTo>
                    <a:pt x="601529" y="31610"/>
                    <a:pt x="629099" y="48582"/>
                    <a:pt x="662608" y="56959"/>
                  </a:cubicBezTo>
                  <a:cubicBezTo>
                    <a:pt x="719017" y="113368"/>
                    <a:pt x="663259" y="68458"/>
                    <a:pt x="795130" y="96716"/>
                  </a:cubicBezTo>
                  <a:cubicBezTo>
                    <a:pt x="822448" y="102570"/>
                    <a:pt x="874643" y="123220"/>
                    <a:pt x="874643" y="123220"/>
                  </a:cubicBezTo>
                  <a:cubicBezTo>
                    <a:pt x="905565" y="30455"/>
                    <a:pt x="874644" y="52542"/>
                    <a:pt x="940904" y="30455"/>
                  </a:cubicBezTo>
                  <a:cubicBezTo>
                    <a:pt x="1046921" y="65793"/>
                    <a:pt x="923236" y="12786"/>
                    <a:pt x="993913" y="83464"/>
                  </a:cubicBezTo>
                  <a:cubicBezTo>
                    <a:pt x="1011355" y="100907"/>
                    <a:pt x="1052797" y="96716"/>
                    <a:pt x="1073426" y="96716"/>
                  </a:cubicBezTo>
                </a:path>
              </a:pathLst>
            </a:cu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6215063" y="2214563"/>
              <a:ext cx="323850" cy="260350"/>
            </a:xfrm>
            <a:custGeom>
              <a:avLst/>
              <a:gdLst>
                <a:gd name="connsiteX0" fmla="*/ 289340 w 289340"/>
                <a:gd name="connsiteY0" fmla="*/ 0 h 260626"/>
                <a:gd name="connsiteX1" fmla="*/ 183322 w 289340"/>
                <a:gd name="connsiteY1" fmla="*/ 66261 h 260626"/>
                <a:gd name="connsiteX2" fmla="*/ 24296 w 289340"/>
                <a:gd name="connsiteY2" fmla="*/ 238539 h 260626"/>
                <a:gd name="connsiteX3" fmla="*/ 37548 w 289340"/>
                <a:gd name="connsiteY3" fmla="*/ 198782 h 260626"/>
                <a:gd name="connsiteX4" fmla="*/ 24296 w 289340"/>
                <a:gd name="connsiteY4" fmla="*/ 225287 h 260626"/>
                <a:gd name="connsiteX5" fmla="*/ 11044 w 289340"/>
                <a:gd name="connsiteY5" fmla="*/ 238539 h 26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340" h="260626">
                  <a:moveTo>
                    <a:pt x="289340" y="0"/>
                  </a:moveTo>
                  <a:cubicBezTo>
                    <a:pt x="258418" y="13252"/>
                    <a:pt x="227496" y="26505"/>
                    <a:pt x="183322" y="66261"/>
                  </a:cubicBezTo>
                  <a:cubicBezTo>
                    <a:pt x="139148" y="106018"/>
                    <a:pt x="48592" y="216452"/>
                    <a:pt x="24296" y="238539"/>
                  </a:cubicBezTo>
                  <a:cubicBezTo>
                    <a:pt x="0" y="260626"/>
                    <a:pt x="37548" y="200991"/>
                    <a:pt x="37548" y="198782"/>
                  </a:cubicBezTo>
                  <a:cubicBezTo>
                    <a:pt x="37548" y="196573"/>
                    <a:pt x="28713" y="218661"/>
                    <a:pt x="24296" y="225287"/>
                  </a:cubicBezTo>
                  <a:cubicBezTo>
                    <a:pt x="19879" y="231913"/>
                    <a:pt x="15461" y="235226"/>
                    <a:pt x="11044" y="238539"/>
                  </a:cubicBezTo>
                </a:path>
              </a:pathLst>
            </a:cu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6215063" y="2286000"/>
              <a:ext cx="323850" cy="260350"/>
            </a:xfrm>
            <a:custGeom>
              <a:avLst/>
              <a:gdLst>
                <a:gd name="connsiteX0" fmla="*/ 289340 w 289340"/>
                <a:gd name="connsiteY0" fmla="*/ 0 h 260626"/>
                <a:gd name="connsiteX1" fmla="*/ 183322 w 289340"/>
                <a:gd name="connsiteY1" fmla="*/ 66261 h 260626"/>
                <a:gd name="connsiteX2" fmla="*/ 24296 w 289340"/>
                <a:gd name="connsiteY2" fmla="*/ 238539 h 260626"/>
                <a:gd name="connsiteX3" fmla="*/ 37548 w 289340"/>
                <a:gd name="connsiteY3" fmla="*/ 198782 h 260626"/>
                <a:gd name="connsiteX4" fmla="*/ 24296 w 289340"/>
                <a:gd name="connsiteY4" fmla="*/ 225287 h 260626"/>
                <a:gd name="connsiteX5" fmla="*/ 11044 w 289340"/>
                <a:gd name="connsiteY5" fmla="*/ 238539 h 26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340" h="260626">
                  <a:moveTo>
                    <a:pt x="289340" y="0"/>
                  </a:moveTo>
                  <a:cubicBezTo>
                    <a:pt x="258418" y="13252"/>
                    <a:pt x="227496" y="26505"/>
                    <a:pt x="183322" y="66261"/>
                  </a:cubicBezTo>
                  <a:cubicBezTo>
                    <a:pt x="139148" y="106018"/>
                    <a:pt x="48592" y="216452"/>
                    <a:pt x="24296" y="238539"/>
                  </a:cubicBezTo>
                  <a:cubicBezTo>
                    <a:pt x="0" y="260626"/>
                    <a:pt x="37548" y="200991"/>
                    <a:pt x="37548" y="198782"/>
                  </a:cubicBezTo>
                  <a:cubicBezTo>
                    <a:pt x="37548" y="196573"/>
                    <a:pt x="28713" y="218661"/>
                    <a:pt x="24296" y="225287"/>
                  </a:cubicBezTo>
                  <a:cubicBezTo>
                    <a:pt x="19879" y="231913"/>
                    <a:pt x="15461" y="235226"/>
                    <a:pt x="11044" y="238539"/>
                  </a:cubicBezTo>
                </a:path>
              </a:pathLst>
            </a:cu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6248400" y="2311400"/>
              <a:ext cx="323850" cy="260350"/>
            </a:xfrm>
            <a:custGeom>
              <a:avLst/>
              <a:gdLst>
                <a:gd name="connsiteX0" fmla="*/ 289340 w 289340"/>
                <a:gd name="connsiteY0" fmla="*/ 0 h 260626"/>
                <a:gd name="connsiteX1" fmla="*/ 183322 w 289340"/>
                <a:gd name="connsiteY1" fmla="*/ 66261 h 260626"/>
                <a:gd name="connsiteX2" fmla="*/ 24296 w 289340"/>
                <a:gd name="connsiteY2" fmla="*/ 238539 h 260626"/>
                <a:gd name="connsiteX3" fmla="*/ 37548 w 289340"/>
                <a:gd name="connsiteY3" fmla="*/ 198782 h 260626"/>
                <a:gd name="connsiteX4" fmla="*/ 24296 w 289340"/>
                <a:gd name="connsiteY4" fmla="*/ 225287 h 260626"/>
                <a:gd name="connsiteX5" fmla="*/ 11044 w 289340"/>
                <a:gd name="connsiteY5" fmla="*/ 238539 h 26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340" h="260626">
                  <a:moveTo>
                    <a:pt x="289340" y="0"/>
                  </a:moveTo>
                  <a:cubicBezTo>
                    <a:pt x="258418" y="13252"/>
                    <a:pt x="227496" y="26505"/>
                    <a:pt x="183322" y="66261"/>
                  </a:cubicBezTo>
                  <a:cubicBezTo>
                    <a:pt x="139148" y="106018"/>
                    <a:pt x="48592" y="216452"/>
                    <a:pt x="24296" y="238539"/>
                  </a:cubicBezTo>
                  <a:cubicBezTo>
                    <a:pt x="0" y="260626"/>
                    <a:pt x="37548" y="200991"/>
                    <a:pt x="37548" y="198782"/>
                  </a:cubicBezTo>
                  <a:cubicBezTo>
                    <a:pt x="37548" y="196573"/>
                    <a:pt x="28713" y="218661"/>
                    <a:pt x="24296" y="225287"/>
                  </a:cubicBezTo>
                  <a:cubicBezTo>
                    <a:pt x="19879" y="231913"/>
                    <a:pt x="15461" y="235226"/>
                    <a:pt x="11044" y="238539"/>
                  </a:cubicBezTo>
                </a:path>
              </a:pathLst>
            </a:cu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6215063" y="2336800"/>
              <a:ext cx="390525" cy="377825"/>
            </a:xfrm>
            <a:custGeom>
              <a:avLst/>
              <a:gdLst>
                <a:gd name="connsiteX0" fmla="*/ 289340 w 289340"/>
                <a:gd name="connsiteY0" fmla="*/ 0 h 260626"/>
                <a:gd name="connsiteX1" fmla="*/ 183322 w 289340"/>
                <a:gd name="connsiteY1" fmla="*/ 66261 h 260626"/>
                <a:gd name="connsiteX2" fmla="*/ 24296 w 289340"/>
                <a:gd name="connsiteY2" fmla="*/ 238539 h 260626"/>
                <a:gd name="connsiteX3" fmla="*/ 37548 w 289340"/>
                <a:gd name="connsiteY3" fmla="*/ 198782 h 260626"/>
                <a:gd name="connsiteX4" fmla="*/ 24296 w 289340"/>
                <a:gd name="connsiteY4" fmla="*/ 225287 h 260626"/>
                <a:gd name="connsiteX5" fmla="*/ 11044 w 289340"/>
                <a:gd name="connsiteY5" fmla="*/ 238539 h 26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340" h="260626">
                  <a:moveTo>
                    <a:pt x="289340" y="0"/>
                  </a:moveTo>
                  <a:cubicBezTo>
                    <a:pt x="258418" y="13252"/>
                    <a:pt x="227496" y="26505"/>
                    <a:pt x="183322" y="66261"/>
                  </a:cubicBezTo>
                  <a:cubicBezTo>
                    <a:pt x="139148" y="106018"/>
                    <a:pt x="48592" y="216452"/>
                    <a:pt x="24296" y="238539"/>
                  </a:cubicBezTo>
                  <a:cubicBezTo>
                    <a:pt x="0" y="260626"/>
                    <a:pt x="37548" y="200991"/>
                    <a:pt x="37548" y="198782"/>
                  </a:cubicBezTo>
                  <a:cubicBezTo>
                    <a:pt x="37548" y="196573"/>
                    <a:pt x="28713" y="218661"/>
                    <a:pt x="24296" y="225287"/>
                  </a:cubicBezTo>
                  <a:cubicBezTo>
                    <a:pt x="19879" y="231913"/>
                    <a:pt x="15461" y="235226"/>
                    <a:pt x="11044" y="238539"/>
                  </a:cubicBezTo>
                </a:path>
              </a:pathLst>
            </a:cu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215063" y="2360613"/>
              <a:ext cx="423862" cy="282575"/>
            </a:xfrm>
            <a:custGeom>
              <a:avLst/>
              <a:gdLst>
                <a:gd name="connsiteX0" fmla="*/ 289340 w 289340"/>
                <a:gd name="connsiteY0" fmla="*/ 0 h 260626"/>
                <a:gd name="connsiteX1" fmla="*/ 183322 w 289340"/>
                <a:gd name="connsiteY1" fmla="*/ 66261 h 260626"/>
                <a:gd name="connsiteX2" fmla="*/ 24296 w 289340"/>
                <a:gd name="connsiteY2" fmla="*/ 238539 h 260626"/>
                <a:gd name="connsiteX3" fmla="*/ 37548 w 289340"/>
                <a:gd name="connsiteY3" fmla="*/ 198782 h 260626"/>
                <a:gd name="connsiteX4" fmla="*/ 24296 w 289340"/>
                <a:gd name="connsiteY4" fmla="*/ 225287 h 260626"/>
                <a:gd name="connsiteX5" fmla="*/ 11044 w 289340"/>
                <a:gd name="connsiteY5" fmla="*/ 238539 h 26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340" h="260626">
                  <a:moveTo>
                    <a:pt x="289340" y="0"/>
                  </a:moveTo>
                  <a:cubicBezTo>
                    <a:pt x="258418" y="13252"/>
                    <a:pt x="227496" y="26505"/>
                    <a:pt x="183322" y="66261"/>
                  </a:cubicBezTo>
                  <a:cubicBezTo>
                    <a:pt x="139148" y="106018"/>
                    <a:pt x="48592" y="216452"/>
                    <a:pt x="24296" y="238539"/>
                  </a:cubicBezTo>
                  <a:cubicBezTo>
                    <a:pt x="0" y="260626"/>
                    <a:pt x="37548" y="200991"/>
                    <a:pt x="37548" y="198782"/>
                  </a:cubicBezTo>
                  <a:cubicBezTo>
                    <a:pt x="37548" y="196573"/>
                    <a:pt x="28713" y="218661"/>
                    <a:pt x="24296" y="225287"/>
                  </a:cubicBezTo>
                  <a:cubicBezTo>
                    <a:pt x="19879" y="231913"/>
                    <a:pt x="15461" y="235226"/>
                    <a:pt x="11044" y="238539"/>
                  </a:cubicBezTo>
                </a:path>
              </a:pathLst>
            </a:cu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6215063" y="2386013"/>
              <a:ext cx="457200" cy="400050"/>
            </a:xfrm>
            <a:custGeom>
              <a:avLst/>
              <a:gdLst>
                <a:gd name="connsiteX0" fmla="*/ 289340 w 289340"/>
                <a:gd name="connsiteY0" fmla="*/ 0 h 260626"/>
                <a:gd name="connsiteX1" fmla="*/ 183322 w 289340"/>
                <a:gd name="connsiteY1" fmla="*/ 66261 h 260626"/>
                <a:gd name="connsiteX2" fmla="*/ 24296 w 289340"/>
                <a:gd name="connsiteY2" fmla="*/ 238539 h 260626"/>
                <a:gd name="connsiteX3" fmla="*/ 37548 w 289340"/>
                <a:gd name="connsiteY3" fmla="*/ 198782 h 260626"/>
                <a:gd name="connsiteX4" fmla="*/ 24296 w 289340"/>
                <a:gd name="connsiteY4" fmla="*/ 225287 h 260626"/>
                <a:gd name="connsiteX5" fmla="*/ 11044 w 289340"/>
                <a:gd name="connsiteY5" fmla="*/ 238539 h 26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340" h="260626">
                  <a:moveTo>
                    <a:pt x="289340" y="0"/>
                  </a:moveTo>
                  <a:cubicBezTo>
                    <a:pt x="258418" y="13252"/>
                    <a:pt x="227496" y="26505"/>
                    <a:pt x="183322" y="66261"/>
                  </a:cubicBezTo>
                  <a:cubicBezTo>
                    <a:pt x="139148" y="106018"/>
                    <a:pt x="48592" y="216452"/>
                    <a:pt x="24296" y="238539"/>
                  </a:cubicBezTo>
                  <a:cubicBezTo>
                    <a:pt x="0" y="260626"/>
                    <a:pt x="37548" y="200991"/>
                    <a:pt x="37548" y="198782"/>
                  </a:cubicBezTo>
                  <a:cubicBezTo>
                    <a:pt x="37548" y="196573"/>
                    <a:pt x="28713" y="218661"/>
                    <a:pt x="24296" y="225287"/>
                  </a:cubicBezTo>
                  <a:cubicBezTo>
                    <a:pt x="19879" y="231913"/>
                    <a:pt x="15461" y="235226"/>
                    <a:pt x="11044" y="238539"/>
                  </a:cubicBezTo>
                </a:path>
              </a:pathLst>
            </a:custGeom>
            <a:ln>
              <a:solidFill>
                <a:schemeClr val="bg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6056313" y="2809875"/>
              <a:ext cx="100012" cy="109538"/>
            </a:xfrm>
            <a:custGeom>
              <a:avLst/>
              <a:gdLst>
                <a:gd name="connsiteX0" fmla="*/ 92766 w 99700"/>
                <a:gd name="connsiteY0" fmla="*/ 0 h 109482"/>
                <a:gd name="connsiteX1" fmla="*/ 39757 w 99700"/>
                <a:gd name="connsiteY1" fmla="*/ 66261 h 109482"/>
                <a:gd name="connsiteX2" fmla="*/ 13253 w 99700"/>
                <a:gd name="connsiteY2" fmla="*/ 106017 h 109482"/>
                <a:gd name="connsiteX3" fmla="*/ 0 w 99700"/>
                <a:gd name="connsiteY3" fmla="*/ 92765 h 10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00" h="109482">
                  <a:moveTo>
                    <a:pt x="92766" y="0"/>
                  </a:moveTo>
                  <a:cubicBezTo>
                    <a:pt x="66967" y="77396"/>
                    <a:pt x="99700" y="6318"/>
                    <a:pt x="39757" y="66261"/>
                  </a:cubicBezTo>
                  <a:cubicBezTo>
                    <a:pt x="28495" y="77523"/>
                    <a:pt x="26505" y="97182"/>
                    <a:pt x="13253" y="106017"/>
                  </a:cubicBezTo>
                  <a:cubicBezTo>
                    <a:pt x="8055" y="109482"/>
                    <a:pt x="4418" y="97182"/>
                    <a:pt x="0" y="9276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6072188" y="2714625"/>
              <a:ext cx="100012" cy="109538"/>
            </a:xfrm>
            <a:custGeom>
              <a:avLst/>
              <a:gdLst>
                <a:gd name="connsiteX0" fmla="*/ 92766 w 99700"/>
                <a:gd name="connsiteY0" fmla="*/ 0 h 109482"/>
                <a:gd name="connsiteX1" fmla="*/ 39757 w 99700"/>
                <a:gd name="connsiteY1" fmla="*/ 66261 h 109482"/>
                <a:gd name="connsiteX2" fmla="*/ 13253 w 99700"/>
                <a:gd name="connsiteY2" fmla="*/ 106017 h 109482"/>
                <a:gd name="connsiteX3" fmla="*/ 0 w 99700"/>
                <a:gd name="connsiteY3" fmla="*/ 92765 h 10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00" h="109482">
                  <a:moveTo>
                    <a:pt x="92766" y="0"/>
                  </a:moveTo>
                  <a:cubicBezTo>
                    <a:pt x="66967" y="77396"/>
                    <a:pt x="99700" y="6318"/>
                    <a:pt x="39757" y="66261"/>
                  </a:cubicBezTo>
                  <a:cubicBezTo>
                    <a:pt x="28495" y="77523"/>
                    <a:pt x="26505" y="97182"/>
                    <a:pt x="13253" y="106017"/>
                  </a:cubicBezTo>
                  <a:cubicBezTo>
                    <a:pt x="8055" y="109482"/>
                    <a:pt x="4418" y="97182"/>
                    <a:pt x="0" y="9276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5929313" y="2867025"/>
              <a:ext cx="100012" cy="109538"/>
            </a:xfrm>
            <a:custGeom>
              <a:avLst/>
              <a:gdLst>
                <a:gd name="connsiteX0" fmla="*/ 92766 w 99700"/>
                <a:gd name="connsiteY0" fmla="*/ 0 h 109482"/>
                <a:gd name="connsiteX1" fmla="*/ 39757 w 99700"/>
                <a:gd name="connsiteY1" fmla="*/ 66261 h 109482"/>
                <a:gd name="connsiteX2" fmla="*/ 13253 w 99700"/>
                <a:gd name="connsiteY2" fmla="*/ 106017 h 109482"/>
                <a:gd name="connsiteX3" fmla="*/ 0 w 99700"/>
                <a:gd name="connsiteY3" fmla="*/ 92765 h 10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00" h="109482">
                  <a:moveTo>
                    <a:pt x="92766" y="0"/>
                  </a:moveTo>
                  <a:cubicBezTo>
                    <a:pt x="66967" y="77396"/>
                    <a:pt x="99700" y="6318"/>
                    <a:pt x="39757" y="66261"/>
                  </a:cubicBezTo>
                  <a:cubicBezTo>
                    <a:pt x="28495" y="77523"/>
                    <a:pt x="26505" y="97182"/>
                    <a:pt x="13253" y="106017"/>
                  </a:cubicBezTo>
                  <a:cubicBezTo>
                    <a:pt x="8055" y="109482"/>
                    <a:pt x="4418" y="97182"/>
                    <a:pt x="0" y="9276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5972175" y="2786063"/>
              <a:ext cx="100013" cy="109537"/>
            </a:xfrm>
            <a:custGeom>
              <a:avLst/>
              <a:gdLst>
                <a:gd name="connsiteX0" fmla="*/ 92766 w 99700"/>
                <a:gd name="connsiteY0" fmla="*/ 0 h 109482"/>
                <a:gd name="connsiteX1" fmla="*/ 39757 w 99700"/>
                <a:gd name="connsiteY1" fmla="*/ 66261 h 109482"/>
                <a:gd name="connsiteX2" fmla="*/ 13253 w 99700"/>
                <a:gd name="connsiteY2" fmla="*/ 106017 h 109482"/>
                <a:gd name="connsiteX3" fmla="*/ 0 w 99700"/>
                <a:gd name="connsiteY3" fmla="*/ 92765 h 10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00" h="109482">
                  <a:moveTo>
                    <a:pt x="92766" y="0"/>
                  </a:moveTo>
                  <a:cubicBezTo>
                    <a:pt x="66967" y="77396"/>
                    <a:pt x="99700" y="6318"/>
                    <a:pt x="39757" y="66261"/>
                  </a:cubicBezTo>
                  <a:cubicBezTo>
                    <a:pt x="28495" y="77523"/>
                    <a:pt x="26505" y="97182"/>
                    <a:pt x="13253" y="106017"/>
                  </a:cubicBezTo>
                  <a:cubicBezTo>
                    <a:pt x="8055" y="109482"/>
                    <a:pt x="4418" y="97182"/>
                    <a:pt x="0" y="9276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6015038" y="2705100"/>
              <a:ext cx="100012" cy="109538"/>
            </a:xfrm>
            <a:custGeom>
              <a:avLst/>
              <a:gdLst>
                <a:gd name="connsiteX0" fmla="*/ 92766 w 99700"/>
                <a:gd name="connsiteY0" fmla="*/ 0 h 109482"/>
                <a:gd name="connsiteX1" fmla="*/ 39757 w 99700"/>
                <a:gd name="connsiteY1" fmla="*/ 66261 h 109482"/>
                <a:gd name="connsiteX2" fmla="*/ 13253 w 99700"/>
                <a:gd name="connsiteY2" fmla="*/ 106017 h 109482"/>
                <a:gd name="connsiteX3" fmla="*/ 0 w 99700"/>
                <a:gd name="connsiteY3" fmla="*/ 92765 h 10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00" h="109482">
                  <a:moveTo>
                    <a:pt x="92766" y="0"/>
                  </a:moveTo>
                  <a:cubicBezTo>
                    <a:pt x="66967" y="77396"/>
                    <a:pt x="99700" y="6318"/>
                    <a:pt x="39757" y="66261"/>
                  </a:cubicBezTo>
                  <a:cubicBezTo>
                    <a:pt x="28495" y="77523"/>
                    <a:pt x="26505" y="97182"/>
                    <a:pt x="13253" y="106017"/>
                  </a:cubicBezTo>
                  <a:cubicBezTo>
                    <a:pt x="8055" y="109482"/>
                    <a:pt x="4418" y="97182"/>
                    <a:pt x="0" y="9276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6081713" y="2571750"/>
              <a:ext cx="100012" cy="109538"/>
            </a:xfrm>
            <a:custGeom>
              <a:avLst/>
              <a:gdLst>
                <a:gd name="connsiteX0" fmla="*/ 92766 w 99700"/>
                <a:gd name="connsiteY0" fmla="*/ 0 h 109482"/>
                <a:gd name="connsiteX1" fmla="*/ 39757 w 99700"/>
                <a:gd name="connsiteY1" fmla="*/ 66261 h 109482"/>
                <a:gd name="connsiteX2" fmla="*/ 13253 w 99700"/>
                <a:gd name="connsiteY2" fmla="*/ 106017 h 109482"/>
                <a:gd name="connsiteX3" fmla="*/ 0 w 99700"/>
                <a:gd name="connsiteY3" fmla="*/ 92765 h 10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00" h="109482">
                  <a:moveTo>
                    <a:pt x="92766" y="0"/>
                  </a:moveTo>
                  <a:cubicBezTo>
                    <a:pt x="66967" y="77396"/>
                    <a:pt x="99700" y="6318"/>
                    <a:pt x="39757" y="66261"/>
                  </a:cubicBezTo>
                  <a:cubicBezTo>
                    <a:pt x="28495" y="77523"/>
                    <a:pt x="26505" y="97182"/>
                    <a:pt x="13253" y="106017"/>
                  </a:cubicBezTo>
                  <a:cubicBezTo>
                    <a:pt x="8055" y="109482"/>
                    <a:pt x="4418" y="97182"/>
                    <a:pt x="0" y="9276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5829300" y="2928938"/>
              <a:ext cx="100013" cy="109537"/>
            </a:xfrm>
            <a:custGeom>
              <a:avLst/>
              <a:gdLst>
                <a:gd name="connsiteX0" fmla="*/ 92766 w 99700"/>
                <a:gd name="connsiteY0" fmla="*/ 0 h 109482"/>
                <a:gd name="connsiteX1" fmla="*/ 39757 w 99700"/>
                <a:gd name="connsiteY1" fmla="*/ 66261 h 109482"/>
                <a:gd name="connsiteX2" fmla="*/ 13253 w 99700"/>
                <a:gd name="connsiteY2" fmla="*/ 106017 h 109482"/>
                <a:gd name="connsiteX3" fmla="*/ 0 w 99700"/>
                <a:gd name="connsiteY3" fmla="*/ 92765 h 10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00" h="109482">
                  <a:moveTo>
                    <a:pt x="92766" y="0"/>
                  </a:moveTo>
                  <a:cubicBezTo>
                    <a:pt x="66967" y="77396"/>
                    <a:pt x="99700" y="6318"/>
                    <a:pt x="39757" y="66261"/>
                  </a:cubicBezTo>
                  <a:cubicBezTo>
                    <a:pt x="28495" y="77523"/>
                    <a:pt x="26505" y="97182"/>
                    <a:pt x="13253" y="106017"/>
                  </a:cubicBezTo>
                  <a:cubicBezTo>
                    <a:pt x="8055" y="109482"/>
                    <a:pt x="4418" y="97182"/>
                    <a:pt x="0" y="9276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7615238" y="2462213"/>
              <a:ext cx="100012" cy="109537"/>
            </a:xfrm>
            <a:custGeom>
              <a:avLst/>
              <a:gdLst>
                <a:gd name="connsiteX0" fmla="*/ 92766 w 99700"/>
                <a:gd name="connsiteY0" fmla="*/ 0 h 109482"/>
                <a:gd name="connsiteX1" fmla="*/ 39757 w 99700"/>
                <a:gd name="connsiteY1" fmla="*/ 66261 h 109482"/>
                <a:gd name="connsiteX2" fmla="*/ 13253 w 99700"/>
                <a:gd name="connsiteY2" fmla="*/ 106017 h 109482"/>
                <a:gd name="connsiteX3" fmla="*/ 0 w 99700"/>
                <a:gd name="connsiteY3" fmla="*/ 92765 h 10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00" h="109482">
                  <a:moveTo>
                    <a:pt x="92766" y="0"/>
                  </a:moveTo>
                  <a:cubicBezTo>
                    <a:pt x="66967" y="77396"/>
                    <a:pt x="99700" y="6318"/>
                    <a:pt x="39757" y="66261"/>
                  </a:cubicBezTo>
                  <a:cubicBezTo>
                    <a:pt x="28495" y="77523"/>
                    <a:pt x="26505" y="97182"/>
                    <a:pt x="13253" y="106017"/>
                  </a:cubicBezTo>
                  <a:cubicBezTo>
                    <a:pt x="8055" y="109482"/>
                    <a:pt x="4418" y="97182"/>
                    <a:pt x="0" y="9276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7715250" y="2500313"/>
              <a:ext cx="100013" cy="109537"/>
            </a:xfrm>
            <a:custGeom>
              <a:avLst/>
              <a:gdLst>
                <a:gd name="connsiteX0" fmla="*/ 92766 w 99700"/>
                <a:gd name="connsiteY0" fmla="*/ 0 h 109482"/>
                <a:gd name="connsiteX1" fmla="*/ 39757 w 99700"/>
                <a:gd name="connsiteY1" fmla="*/ 66261 h 109482"/>
                <a:gd name="connsiteX2" fmla="*/ 13253 w 99700"/>
                <a:gd name="connsiteY2" fmla="*/ 106017 h 109482"/>
                <a:gd name="connsiteX3" fmla="*/ 0 w 99700"/>
                <a:gd name="connsiteY3" fmla="*/ 92765 h 10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00" h="109482">
                  <a:moveTo>
                    <a:pt x="92766" y="0"/>
                  </a:moveTo>
                  <a:cubicBezTo>
                    <a:pt x="66967" y="77396"/>
                    <a:pt x="99700" y="6318"/>
                    <a:pt x="39757" y="66261"/>
                  </a:cubicBezTo>
                  <a:cubicBezTo>
                    <a:pt x="28495" y="77523"/>
                    <a:pt x="26505" y="97182"/>
                    <a:pt x="13253" y="106017"/>
                  </a:cubicBezTo>
                  <a:cubicBezTo>
                    <a:pt x="8055" y="109482"/>
                    <a:pt x="4418" y="97182"/>
                    <a:pt x="0" y="9276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7829550" y="2428875"/>
              <a:ext cx="100013" cy="109538"/>
            </a:xfrm>
            <a:custGeom>
              <a:avLst/>
              <a:gdLst>
                <a:gd name="connsiteX0" fmla="*/ 92766 w 99700"/>
                <a:gd name="connsiteY0" fmla="*/ 0 h 109482"/>
                <a:gd name="connsiteX1" fmla="*/ 39757 w 99700"/>
                <a:gd name="connsiteY1" fmla="*/ 66261 h 109482"/>
                <a:gd name="connsiteX2" fmla="*/ 13253 w 99700"/>
                <a:gd name="connsiteY2" fmla="*/ 106017 h 109482"/>
                <a:gd name="connsiteX3" fmla="*/ 0 w 99700"/>
                <a:gd name="connsiteY3" fmla="*/ 92765 h 10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00" h="109482">
                  <a:moveTo>
                    <a:pt x="92766" y="0"/>
                  </a:moveTo>
                  <a:cubicBezTo>
                    <a:pt x="66967" y="77396"/>
                    <a:pt x="99700" y="6318"/>
                    <a:pt x="39757" y="66261"/>
                  </a:cubicBezTo>
                  <a:cubicBezTo>
                    <a:pt x="28495" y="77523"/>
                    <a:pt x="26505" y="97182"/>
                    <a:pt x="13253" y="106017"/>
                  </a:cubicBezTo>
                  <a:cubicBezTo>
                    <a:pt x="8055" y="109482"/>
                    <a:pt x="4418" y="97182"/>
                    <a:pt x="0" y="9276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7943850" y="2357438"/>
              <a:ext cx="100013" cy="109537"/>
            </a:xfrm>
            <a:custGeom>
              <a:avLst/>
              <a:gdLst>
                <a:gd name="connsiteX0" fmla="*/ 92766 w 99700"/>
                <a:gd name="connsiteY0" fmla="*/ 0 h 109482"/>
                <a:gd name="connsiteX1" fmla="*/ 39757 w 99700"/>
                <a:gd name="connsiteY1" fmla="*/ 66261 h 109482"/>
                <a:gd name="connsiteX2" fmla="*/ 13253 w 99700"/>
                <a:gd name="connsiteY2" fmla="*/ 106017 h 109482"/>
                <a:gd name="connsiteX3" fmla="*/ 0 w 99700"/>
                <a:gd name="connsiteY3" fmla="*/ 92765 h 10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00" h="109482">
                  <a:moveTo>
                    <a:pt x="92766" y="0"/>
                  </a:moveTo>
                  <a:cubicBezTo>
                    <a:pt x="66967" y="77396"/>
                    <a:pt x="99700" y="6318"/>
                    <a:pt x="39757" y="66261"/>
                  </a:cubicBezTo>
                  <a:cubicBezTo>
                    <a:pt x="28495" y="77523"/>
                    <a:pt x="26505" y="97182"/>
                    <a:pt x="13253" y="106017"/>
                  </a:cubicBezTo>
                  <a:cubicBezTo>
                    <a:pt x="8055" y="109482"/>
                    <a:pt x="4418" y="97182"/>
                    <a:pt x="0" y="9276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7786688" y="2390775"/>
              <a:ext cx="100012" cy="109538"/>
            </a:xfrm>
            <a:custGeom>
              <a:avLst/>
              <a:gdLst>
                <a:gd name="connsiteX0" fmla="*/ 92766 w 99700"/>
                <a:gd name="connsiteY0" fmla="*/ 0 h 109482"/>
                <a:gd name="connsiteX1" fmla="*/ 39757 w 99700"/>
                <a:gd name="connsiteY1" fmla="*/ 66261 h 109482"/>
                <a:gd name="connsiteX2" fmla="*/ 13253 w 99700"/>
                <a:gd name="connsiteY2" fmla="*/ 106017 h 109482"/>
                <a:gd name="connsiteX3" fmla="*/ 0 w 99700"/>
                <a:gd name="connsiteY3" fmla="*/ 92765 h 10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00" h="109482">
                  <a:moveTo>
                    <a:pt x="92766" y="0"/>
                  </a:moveTo>
                  <a:cubicBezTo>
                    <a:pt x="66967" y="77396"/>
                    <a:pt x="99700" y="6318"/>
                    <a:pt x="39757" y="66261"/>
                  </a:cubicBezTo>
                  <a:cubicBezTo>
                    <a:pt x="28495" y="77523"/>
                    <a:pt x="26505" y="97182"/>
                    <a:pt x="13253" y="106017"/>
                  </a:cubicBezTo>
                  <a:cubicBezTo>
                    <a:pt x="8055" y="109482"/>
                    <a:pt x="4418" y="97182"/>
                    <a:pt x="0" y="9276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7829550" y="2462213"/>
              <a:ext cx="100013" cy="109537"/>
            </a:xfrm>
            <a:custGeom>
              <a:avLst/>
              <a:gdLst>
                <a:gd name="connsiteX0" fmla="*/ 92766 w 99700"/>
                <a:gd name="connsiteY0" fmla="*/ 0 h 109482"/>
                <a:gd name="connsiteX1" fmla="*/ 39757 w 99700"/>
                <a:gd name="connsiteY1" fmla="*/ 66261 h 109482"/>
                <a:gd name="connsiteX2" fmla="*/ 13253 w 99700"/>
                <a:gd name="connsiteY2" fmla="*/ 106017 h 109482"/>
                <a:gd name="connsiteX3" fmla="*/ 0 w 99700"/>
                <a:gd name="connsiteY3" fmla="*/ 92765 h 10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00" h="109482">
                  <a:moveTo>
                    <a:pt x="92766" y="0"/>
                  </a:moveTo>
                  <a:cubicBezTo>
                    <a:pt x="66967" y="77396"/>
                    <a:pt x="99700" y="6318"/>
                    <a:pt x="39757" y="66261"/>
                  </a:cubicBezTo>
                  <a:cubicBezTo>
                    <a:pt x="28495" y="77523"/>
                    <a:pt x="26505" y="97182"/>
                    <a:pt x="13253" y="106017"/>
                  </a:cubicBezTo>
                  <a:cubicBezTo>
                    <a:pt x="8055" y="109482"/>
                    <a:pt x="4418" y="97182"/>
                    <a:pt x="0" y="9276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7972425" y="2390775"/>
              <a:ext cx="100013" cy="109538"/>
            </a:xfrm>
            <a:custGeom>
              <a:avLst/>
              <a:gdLst>
                <a:gd name="connsiteX0" fmla="*/ 92766 w 99700"/>
                <a:gd name="connsiteY0" fmla="*/ 0 h 109482"/>
                <a:gd name="connsiteX1" fmla="*/ 39757 w 99700"/>
                <a:gd name="connsiteY1" fmla="*/ 66261 h 109482"/>
                <a:gd name="connsiteX2" fmla="*/ 13253 w 99700"/>
                <a:gd name="connsiteY2" fmla="*/ 106017 h 109482"/>
                <a:gd name="connsiteX3" fmla="*/ 0 w 99700"/>
                <a:gd name="connsiteY3" fmla="*/ 92765 h 10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00" h="109482">
                  <a:moveTo>
                    <a:pt x="92766" y="0"/>
                  </a:moveTo>
                  <a:cubicBezTo>
                    <a:pt x="66967" y="77396"/>
                    <a:pt x="99700" y="6318"/>
                    <a:pt x="39757" y="66261"/>
                  </a:cubicBezTo>
                  <a:cubicBezTo>
                    <a:pt x="28495" y="77523"/>
                    <a:pt x="26505" y="97182"/>
                    <a:pt x="13253" y="106017"/>
                  </a:cubicBezTo>
                  <a:cubicBezTo>
                    <a:pt x="8055" y="109482"/>
                    <a:pt x="4418" y="97182"/>
                    <a:pt x="0" y="9276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7929563" y="2286000"/>
              <a:ext cx="100012" cy="109538"/>
            </a:xfrm>
            <a:custGeom>
              <a:avLst/>
              <a:gdLst>
                <a:gd name="connsiteX0" fmla="*/ 92766 w 99700"/>
                <a:gd name="connsiteY0" fmla="*/ 0 h 109482"/>
                <a:gd name="connsiteX1" fmla="*/ 39757 w 99700"/>
                <a:gd name="connsiteY1" fmla="*/ 66261 h 109482"/>
                <a:gd name="connsiteX2" fmla="*/ 13253 w 99700"/>
                <a:gd name="connsiteY2" fmla="*/ 106017 h 109482"/>
                <a:gd name="connsiteX3" fmla="*/ 0 w 99700"/>
                <a:gd name="connsiteY3" fmla="*/ 92765 h 10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00" h="109482">
                  <a:moveTo>
                    <a:pt x="92766" y="0"/>
                  </a:moveTo>
                  <a:cubicBezTo>
                    <a:pt x="66967" y="77396"/>
                    <a:pt x="99700" y="6318"/>
                    <a:pt x="39757" y="66261"/>
                  </a:cubicBezTo>
                  <a:cubicBezTo>
                    <a:pt x="28495" y="77523"/>
                    <a:pt x="26505" y="97182"/>
                    <a:pt x="13253" y="106017"/>
                  </a:cubicBezTo>
                  <a:cubicBezTo>
                    <a:pt x="8055" y="109482"/>
                    <a:pt x="4418" y="97182"/>
                    <a:pt x="0" y="9276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8115300" y="2247900"/>
              <a:ext cx="100013" cy="109538"/>
            </a:xfrm>
            <a:custGeom>
              <a:avLst/>
              <a:gdLst>
                <a:gd name="connsiteX0" fmla="*/ 92766 w 99700"/>
                <a:gd name="connsiteY0" fmla="*/ 0 h 109482"/>
                <a:gd name="connsiteX1" fmla="*/ 39757 w 99700"/>
                <a:gd name="connsiteY1" fmla="*/ 66261 h 109482"/>
                <a:gd name="connsiteX2" fmla="*/ 13253 w 99700"/>
                <a:gd name="connsiteY2" fmla="*/ 106017 h 109482"/>
                <a:gd name="connsiteX3" fmla="*/ 0 w 99700"/>
                <a:gd name="connsiteY3" fmla="*/ 92765 h 10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00" h="109482">
                  <a:moveTo>
                    <a:pt x="92766" y="0"/>
                  </a:moveTo>
                  <a:cubicBezTo>
                    <a:pt x="66967" y="77396"/>
                    <a:pt x="99700" y="6318"/>
                    <a:pt x="39757" y="66261"/>
                  </a:cubicBezTo>
                  <a:cubicBezTo>
                    <a:pt x="28495" y="77523"/>
                    <a:pt x="26505" y="97182"/>
                    <a:pt x="13253" y="106017"/>
                  </a:cubicBezTo>
                  <a:cubicBezTo>
                    <a:pt x="8055" y="109482"/>
                    <a:pt x="4418" y="97182"/>
                    <a:pt x="0" y="9276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7758113" y="2390775"/>
              <a:ext cx="100012" cy="109538"/>
            </a:xfrm>
            <a:custGeom>
              <a:avLst/>
              <a:gdLst>
                <a:gd name="connsiteX0" fmla="*/ 92766 w 99700"/>
                <a:gd name="connsiteY0" fmla="*/ 0 h 109482"/>
                <a:gd name="connsiteX1" fmla="*/ 39757 w 99700"/>
                <a:gd name="connsiteY1" fmla="*/ 66261 h 109482"/>
                <a:gd name="connsiteX2" fmla="*/ 13253 w 99700"/>
                <a:gd name="connsiteY2" fmla="*/ 106017 h 109482"/>
                <a:gd name="connsiteX3" fmla="*/ 0 w 99700"/>
                <a:gd name="connsiteY3" fmla="*/ 92765 h 10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00" h="109482">
                  <a:moveTo>
                    <a:pt x="92766" y="0"/>
                  </a:moveTo>
                  <a:cubicBezTo>
                    <a:pt x="66967" y="77396"/>
                    <a:pt x="99700" y="6318"/>
                    <a:pt x="39757" y="66261"/>
                  </a:cubicBezTo>
                  <a:cubicBezTo>
                    <a:pt x="28495" y="77523"/>
                    <a:pt x="26505" y="97182"/>
                    <a:pt x="13253" y="106017"/>
                  </a:cubicBezTo>
                  <a:cubicBezTo>
                    <a:pt x="8055" y="109482"/>
                    <a:pt x="4418" y="97182"/>
                    <a:pt x="0" y="9276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92472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Δυσλειτουργικές διαταραχές ΚΓΔ </a:t>
            </a:r>
            <a:r>
              <a:rPr lang="el-GR" altLang="el-GR" sz="3000" b="0" dirty="0" smtClean="0"/>
              <a:t>1/3</a:t>
            </a:r>
            <a:endParaRPr lang="el-GR" altLang="el-GR" dirty="0" smtClean="0"/>
          </a:p>
        </p:txBody>
      </p:sp>
      <p:sp>
        <p:nvSpPr>
          <p:cNvPr id="3789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4496"/>
          </a:xfrm>
        </p:spPr>
        <p:txBody>
          <a:bodyPr anchor="t"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el-GR" dirty="0" smtClean="0"/>
              <a:t>Η πιο συχνή  διαταραχή της λειτουργίας  των ΚΓΔ είναι η πρόσθια μετατόπιση του δίσκου εμπρός από τον πρόσθιο πόλο του κονδύλου και  τη δημιουργία σε πρώτη φάση παθολογικού  ήχου - </a:t>
            </a:r>
            <a:r>
              <a:rPr lang="en-GB" altLang="el-GR" dirty="0" smtClean="0"/>
              <a:t> </a:t>
            </a:r>
            <a:r>
              <a:rPr lang="el-GR" altLang="el-GR" dirty="0" smtClean="0"/>
              <a:t>κλικ (</a:t>
            </a:r>
            <a:r>
              <a:rPr lang="en-GB" altLang="el-GR" b="1" dirty="0" smtClean="0"/>
              <a:t>clicking</a:t>
            </a:r>
            <a:r>
              <a:rPr lang="el-GR" altLang="el-GR" b="1" dirty="0" smtClean="0"/>
              <a:t>).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el-GR" dirty="0" smtClean="0"/>
              <a:t>Ο ήχος παράγεται κατά την  κατάσταση της κάτω γνάθου όταν ο κόνδυλος διέρχεται από το οπίσθιο χείλος του </a:t>
            </a:r>
            <a:r>
              <a:rPr lang="el-GR" altLang="el-GR" dirty="0" err="1" smtClean="0"/>
              <a:t>παρεκτοπισμένου</a:t>
            </a:r>
            <a:r>
              <a:rPr lang="el-GR" altLang="el-GR" dirty="0" smtClean="0"/>
              <a:t> δίσκου.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el-GR" dirty="0" smtClean="0"/>
              <a:t>Ο ίδιος ήχος μπορεί να παράγεται και κατά την ανάσπαση της κάτω γνάθου όταν ο κόνδυλος εξέρχεται από το οπίσθιο χείλος του δίσκου.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0E25E-C0C8-4C73-A900-D0185B1D0174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358701" y="1052736"/>
            <a:ext cx="6359525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2400" b="1" dirty="0">
                <a:latin typeface="+mn-lt"/>
              </a:rPr>
              <a:t>Πρόσθια μετατόπιση του δίσκου με επαναφορά</a:t>
            </a:r>
          </a:p>
          <a:p>
            <a:pPr algn="ctr">
              <a:defRPr/>
            </a:pPr>
            <a:r>
              <a:rPr lang="en-GB" sz="2400" b="1" dirty="0">
                <a:solidFill>
                  <a:schemeClr val="tx2"/>
                </a:solidFill>
                <a:latin typeface="+mn-lt"/>
              </a:rPr>
              <a:t>Anterior displacement with reduction</a:t>
            </a:r>
            <a:endParaRPr lang="el-GR" sz="24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958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Δυσλειτουργικές διαταραχές ΚΓΔ </a:t>
            </a:r>
            <a:r>
              <a:rPr lang="el-GR" altLang="el-GR" sz="3000" b="0" dirty="0" smtClean="0"/>
              <a:t>2/3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744416"/>
          </a:xfrm>
        </p:spPr>
        <p:txBody>
          <a:bodyPr/>
          <a:lstStyle/>
          <a:p>
            <a:r>
              <a:rPr lang="el-GR" altLang="el-GR" dirty="0" smtClean="0"/>
              <a:t>Μεταβαλλόμενη σχέση κονδύλου δίσκου που παραμένει κατά την διάρκεια της κίνησης της κάτω γνάθου.</a:t>
            </a:r>
          </a:p>
          <a:p>
            <a:r>
              <a:rPr lang="el-GR" altLang="el-GR" dirty="0" smtClean="0"/>
              <a:t>Μειωμένο άνοιγμα στόματος &lt; 35 </a:t>
            </a:r>
            <a:r>
              <a:rPr lang="en-GB" altLang="el-GR" dirty="0" smtClean="0"/>
              <a:t>mm</a:t>
            </a:r>
            <a:r>
              <a:rPr lang="el-GR" altLang="el-GR" dirty="0" smtClean="0"/>
              <a:t>.</a:t>
            </a:r>
          </a:p>
          <a:p>
            <a:endParaRPr lang="el-GR" alt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384226-B5ED-4F5E-9A74-70E28CD95F77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1440312"/>
            <a:ext cx="679057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b="1" dirty="0">
                <a:latin typeface="+mn-lt"/>
              </a:rPr>
              <a:t>Πρόσθια μετατόπιση του δίσκου χωρίς επαναφορά</a:t>
            </a:r>
          </a:p>
          <a:p>
            <a:pPr algn="ctr">
              <a:defRPr/>
            </a:pPr>
            <a:r>
              <a:rPr lang="en-GB" sz="2400" b="1" dirty="0">
                <a:solidFill>
                  <a:schemeClr val="tx2"/>
                </a:solidFill>
                <a:latin typeface="+mn-lt"/>
              </a:rPr>
              <a:t>Anterior 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displacement </a:t>
            </a:r>
            <a:r>
              <a:rPr lang="en-GB" sz="2400" b="1" dirty="0" smtClean="0">
                <a:solidFill>
                  <a:schemeClr val="tx2"/>
                </a:solidFill>
                <a:latin typeface="+mn-lt"/>
              </a:rPr>
              <a:t>without </a:t>
            </a:r>
            <a:r>
              <a:rPr lang="en-GB" sz="2400" b="1" dirty="0">
                <a:solidFill>
                  <a:schemeClr val="tx2"/>
                </a:solidFill>
                <a:latin typeface="+mn-lt"/>
              </a:rPr>
              <a:t>reduction- locking</a:t>
            </a:r>
            <a:endParaRPr lang="el-GR" sz="24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33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Δυσλειτουργικές διαταραχές ΚΓΔ </a:t>
            </a:r>
            <a:r>
              <a:rPr lang="el-GR" altLang="el-GR" sz="3000" b="0" dirty="0" smtClean="0"/>
              <a:t>3/3</a:t>
            </a:r>
            <a:endParaRPr lang="el-GR" altLang="el-GR" sz="3000" dirty="0" smtClean="0"/>
          </a:p>
        </p:txBody>
      </p:sp>
      <p:sp>
        <p:nvSpPr>
          <p:cNvPr id="6042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C7E94CF-9853-4D1A-A16B-FD3DFEC20865}" type="slidenum">
              <a:rPr lang="el-GR" altLang="el-GR" smtClean="0"/>
              <a:pPr eaLnBrk="1" hangingPunct="1">
                <a:defRPr/>
              </a:pPr>
              <a:t>26</a:t>
            </a:fld>
            <a:endParaRPr lang="el-GR" altLang="el-GR" dirty="0" smtClean="0"/>
          </a:p>
        </p:txBody>
      </p:sp>
      <p:sp>
        <p:nvSpPr>
          <p:cNvPr id="60421" name="Ορθογώνιο 4"/>
          <p:cNvSpPr>
            <a:spLocks noChangeArrowheads="1"/>
          </p:cNvSpPr>
          <p:nvPr/>
        </p:nvSpPr>
        <p:spPr bwMode="auto">
          <a:xfrm>
            <a:off x="1289050" y="6092825"/>
            <a:ext cx="6678613" cy="2778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l-GR" sz="1200" dirty="0" smtClean="0">
                <a:latin typeface="+mj-lt"/>
                <a:hlinkClick r:id="rId6"/>
              </a:rPr>
              <a:t>Temporomandibular Joint (TMJ) Anatomy and Disc Displacement Animation</a:t>
            </a:r>
            <a:endParaRPr lang="en-US" altLang="el-GR" sz="1200" dirty="0" smtClean="0">
              <a:latin typeface="+mj-lt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63" name="ShockwaveFlash1" r:id="rId2" imgW="6857143" imgH="3847619"/>
        </mc:Choice>
        <mc:Fallback>
          <p:control name="ShockwaveFlash1" r:id="rId2" imgW="6857143" imgH="384761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3000" y="1504950"/>
                  <a:ext cx="6858000" cy="3848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205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le:Gray3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2130425"/>
            <a:ext cx="4265612" cy="302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/>
              <a:t> </a:t>
            </a:r>
            <a:r>
              <a:rPr lang="el-GR" sz="4000" dirty="0" err="1" smtClean="0"/>
              <a:t>Κροταφογναθική</a:t>
            </a:r>
            <a:r>
              <a:rPr lang="el-GR" sz="4000" dirty="0" smtClean="0"/>
              <a:t> διάρθρωση</a:t>
            </a:r>
            <a:r>
              <a:rPr lang="el-GR" dirty="0"/>
              <a:t/>
            </a:r>
            <a:br>
              <a:rPr lang="el-GR" dirty="0"/>
            </a:br>
            <a:r>
              <a:rPr lang="el-GR" sz="3300" b="0" dirty="0"/>
              <a:t>(</a:t>
            </a:r>
            <a:r>
              <a:rPr lang="en-US" sz="3300" b="0" dirty="0"/>
              <a:t>Temporomandibular joint</a:t>
            </a:r>
            <a:r>
              <a:rPr lang="en-US" sz="3300" b="0" dirty="0" smtClean="0"/>
              <a:t>)</a:t>
            </a:r>
            <a:r>
              <a:rPr lang="el-GR" sz="3300" b="0" dirty="0" smtClean="0"/>
              <a:t> 2/2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268760"/>
            <a:ext cx="4896544" cy="5472608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Συνδέει κινητικά τους κονδύλους με την κροταφική </a:t>
            </a:r>
            <a:r>
              <a:rPr lang="el-GR" dirty="0" err="1"/>
              <a:t>γλήνη</a:t>
            </a:r>
            <a:r>
              <a:rPr lang="el-GR" dirty="0"/>
              <a:t> του κροταφικού οστού.</a:t>
            </a:r>
          </a:p>
          <a:p>
            <a:pPr eaLnBrk="1" fontAlgn="auto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Μεταξύ των </a:t>
            </a:r>
            <a:r>
              <a:rPr lang="el-GR" dirty="0" smtClean="0"/>
              <a:t>δύο </a:t>
            </a:r>
            <a:r>
              <a:rPr lang="el-GR" dirty="0"/>
              <a:t>αρθρικών επιφανειών παρεμβάλλεται ο </a:t>
            </a:r>
            <a:r>
              <a:rPr lang="el-GR" dirty="0" err="1"/>
              <a:t>διάρθιος</a:t>
            </a:r>
            <a:r>
              <a:rPr lang="el-GR" dirty="0"/>
              <a:t> χόνδρος ή δίσκος.</a:t>
            </a:r>
          </a:p>
          <a:p>
            <a:pPr eaLnBrk="1" fontAlgn="auto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Διπλή άρθρωση: </a:t>
            </a:r>
            <a:r>
              <a:rPr lang="el-GR" dirty="0" err="1"/>
              <a:t>δισκοκροταφική</a:t>
            </a:r>
            <a:r>
              <a:rPr lang="el-GR" dirty="0"/>
              <a:t> διάρθρωση &amp; </a:t>
            </a:r>
            <a:r>
              <a:rPr lang="el-GR" dirty="0" err="1"/>
              <a:t>δισκογναθιαία</a:t>
            </a:r>
            <a:r>
              <a:rPr lang="el-GR" dirty="0"/>
              <a:t> διάρθρωση.</a:t>
            </a:r>
          </a:p>
          <a:p>
            <a:pPr eaLnBrk="1" fontAlgn="auto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Ο </a:t>
            </a:r>
            <a:r>
              <a:rPr lang="el-GR" dirty="0" err="1"/>
              <a:t>διάρθριος</a:t>
            </a:r>
            <a:r>
              <a:rPr lang="el-GR" dirty="0"/>
              <a:t> δίσκος χωρίζει την </a:t>
            </a:r>
            <a:r>
              <a:rPr lang="el-GR" dirty="0" err="1"/>
              <a:t>κροταφογναθική</a:t>
            </a:r>
            <a:r>
              <a:rPr lang="el-GR" dirty="0"/>
              <a:t> διάρθρωση σε </a:t>
            </a:r>
            <a:r>
              <a:rPr lang="el-GR" dirty="0" smtClean="0"/>
              <a:t>δύο </a:t>
            </a:r>
            <a:r>
              <a:rPr lang="el-GR" dirty="0"/>
              <a:t>θαλάμους: κάτω θάλαμος περιστροφικές κινήσεις, άνω θάλαμος κινήσεις μετατόπισης και ολίσθησης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38918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B24EC57-056A-4572-A037-8E90ACE852FE}" type="slidenum">
              <a:rPr lang="el-GR" altLang="el-GR" smtClean="0"/>
              <a:pPr eaLnBrk="1" hangingPunct="1">
                <a:defRPr/>
              </a:pPr>
              <a:t>2</a:t>
            </a:fld>
            <a:endParaRPr lang="el-GR" altLang="el-GR" smtClean="0"/>
          </a:p>
        </p:txBody>
      </p:sp>
      <p:sp>
        <p:nvSpPr>
          <p:cNvPr id="8" name="Rectangle 11"/>
          <p:cNvSpPr/>
          <p:nvPr/>
        </p:nvSpPr>
        <p:spPr>
          <a:xfrm>
            <a:off x="4843463" y="5229200"/>
            <a:ext cx="42656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latin typeface="+mn-lt"/>
                <a:cs typeface="+mn-cs"/>
                <a:hlinkClick r:id="rId4"/>
              </a:rPr>
              <a:t>Gray311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”,  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από </a:t>
            </a:r>
            <a:r>
              <a:rPr lang="en-US" sz="1200" dirty="0" err="1">
                <a:latin typeface="+mn-lt"/>
                <a:cs typeface="+mn-cs"/>
                <a:hlinkClick r:id="rId5" tooltip="User:Pngbot"/>
              </a:rPr>
              <a:t>Pngbot</a:t>
            </a:r>
            <a:r>
              <a:rPr lang="el-GR" sz="1200" dirty="0">
                <a:latin typeface="+mn-lt"/>
                <a:cs typeface="+mn-cs"/>
              </a:rPr>
              <a:t>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διαθέσιμο ως κοινό κτήμα</a:t>
            </a:r>
            <a:endParaRPr lang="en-US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35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Παναγιώτα </a:t>
            </a:r>
            <a:r>
              <a:rPr lang="el-GR" sz="2000" dirty="0" err="1" smtClean="0"/>
              <a:t>Τσόλκα</a:t>
            </a:r>
            <a:r>
              <a:rPr lang="el-GR" sz="2000" dirty="0" smtClean="0"/>
              <a:t> 2014. </a:t>
            </a:r>
            <a:r>
              <a:rPr lang="el-GR" sz="2000" dirty="0"/>
              <a:t>Παναγιώτα </a:t>
            </a:r>
            <a:r>
              <a:rPr lang="el-GR" sz="2000" dirty="0" err="1"/>
              <a:t>Τσόλκα</a:t>
            </a:r>
            <a:r>
              <a:rPr lang="el-GR" sz="2000" dirty="0"/>
              <a:t>. </a:t>
            </a:r>
            <a:r>
              <a:rPr lang="el-GR" sz="2000" dirty="0" smtClean="0"/>
              <a:t>«</a:t>
            </a:r>
            <a:r>
              <a:rPr lang="el-GR" sz="2000" dirty="0"/>
              <a:t>Φυσιολογία Στοματογναθικού Συστήματος </a:t>
            </a:r>
            <a:r>
              <a:rPr lang="en-US" sz="2000" dirty="0"/>
              <a:t>- </a:t>
            </a:r>
            <a:r>
              <a:rPr lang="el-GR" sz="2000" dirty="0" err="1"/>
              <a:t>Συγκλεισιολογία</a:t>
            </a:r>
            <a:r>
              <a:rPr lang="el-GR" sz="2000" dirty="0" smtClean="0"/>
              <a:t>. Ενότητα </a:t>
            </a:r>
            <a:r>
              <a:rPr lang="el-GR" sz="2000" dirty="0"/>
              <a:t>3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altLang="el-GR" sz="2000" dirty="0" err="1"/>
              <a:t>Κροταφογναθική</a:t>
            </a:r>
            <a:r>
              <a:rPr lang="el-GR" altLang="el-GR" sz="2000" dirty="0"/>
              <a:t> διάρθρωση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15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06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 err="1"/>
              <a:t>Κροταφογναθική</a:t>
            </a:r>
            <a:r>
              <a:rPr lang="el-GR" sz="4000" dirty="0"/>
              <a:t> διάρθρωση</a:t>
            </a:r>
            <a:r>
              <a:rPr lang="el-GR" sz="3200" dirty="0" smtClean="0">
                <a:solidFill>
                  <a:schemeClr val="tx2"/>
                </a:solidFill>
              </a:rPr>
              <a:t/>
            </a:r>
            <a:br>
              <a:rPr lang="el-GR" sz="3200" dirty="0" smtClean="0">
                <a:solidFill>
                  <a:schemeClr val="tx2"/>
                </a:solidFill>
              </a:rPr>
            </a:br>
            <a:r>
              <a:rPr lang="el-GR" sz="3300" b="0" dirty="0" smtClean="0">
                <a:solidFill>
                  <a:schemeClr val="tx2"/>
                </a:solidFill>
              </a:rPr>
              <a:t>ανατομικά στοιχεία</a:t>
            </a:r>
            <a:endParaRPr lang="en-US" sz="3300" b="0" dirty="0" smtClean="0">
              <a:solidFill>
                <a:schemeClr val="tx2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l-GR" altLang="el-GR" smtClean="0"/>
              <a:t>Κροταφική γλήνη.</a:t>
            </a:r>
          </a:p>
          <a:p>
            <a:pPr eaLnBrk="1" hangingPunct="1"/>
            <a:r>
              <a:rPr lang="el-GR" altLang="el-GR" smtClean="0"/>
              <a:t>Πρόσθιο αρθρικό φύμα.</a:t>
            </a:r>
          </a:p>
          <a:p>
            <a:pPr eaLnBrk="1" hangingPunct="1"/>
            <a:r>
              <a:rPr lang="el-GR" altLang="el-GR" smtClean="0"/>
              <a:t>Κόνδυλος της κάτω γνάθου.</a:t>
            </a:r>
          </a:p>
          <a:p>
            <a:pPr eaLnBrk="1" hangingPunct="1"/>
            <a:r>
              <a:rPr lang="el-GR" altLang="el-GR" smtClean="0"/>
              <a:t>Διάρθριος δίσκος.</a:t>
            </a:r>
          </a:p>
          <a:p>
            <a:pPr eaLnBrk="1" hangingPunct="1"/>
            <a:r>
              <a:rPr lang="el-GR" altLang="el-GR" smtClean="0"/>
              <a:t>Αρθρικός θύλακος.</a:t>
            </a:r>
          </a:p>
          <a:p>
            <a:pPr eaLnBrk="1" hangingPunct="1"/>
            <a:r>
              <a:rPr lang="el-GR" altLang="el-GR" smtClean="0"/>
              <a:t>Σύνδεσμοι.</a:t>
            </a:r>
          </a:p>
          <a:p>
            <a:pPr eaLnBrk="1" hangingPunct="1"/>
            <a:r>
              <a:rPr lang="el-GR" altLang="el-GR" smtClean="0"/>
              <a:t>Αγγεία &amp; Νεύρα.</a:t>
            </a:r>
            <a:endParaRPr lang="en-US" altLang="el-GR" smtClean="0"/>
          </a:p>
        </p:txBody>
      </p:sp>
      <p:sp>
        <p:nvSpPr>
          <p:cNvPr id="39940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A479F57-A8F3-40C2-A156-DEBC20E921E4}" type="slidenum">
              <a:rPr lang="el-GR" altLang="el-GR" smtClean="0"/>
              <a:pPr eaLnBrk="1" hangingPunct="1">
                <a:defRPr/>
              </a:pPr>
              <a:t>3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43705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/>
              <a:t>Κροταφική </a:t>
            </a:r>
            <a:r>
              <a:rPr lang="el-GR" sz="4000" dirty="0" err="1"/>
              <a:t>γλήνη</a:t>
            </a:r>
            <a:r>
              <a:rPr lang="el-GR" dirty="0"/>
              <a:t/>
            </a:r>
            <a:br>
              <a:rPr lang="el-GR" dirty="0"/>
            </a:br>
            <a:r>
              <a:rPr lang="el-GR" sz="3300" b="0" dirty="0"/>
              <a:t>(</a:t>
            </a:r>
            <a:r>
              <a:rPr lang="en-US" sz="3300" b="0" dirty="0"/>
              <a:t>mandibular fossa) </a:t>
            </a:r>
            <a:endParaRPr lang="el-GR" sz="3300" b="0" dirty="0"/>
          </a:p>
        </p:txBody>
      </p:sp>
      <p:sp>
        <p:nvSpPr>
          <p:cNvPr id="18434" name="Text Placeholder 8"/>
          <p:cNvSpPr>
            <a:spLocks noGrp="1"/>
          </p:cNvSpPr>
          <p:nvPr>
            <p:ph idx="1"/>
          </p:nvPr>
        </p:nvSpPr>
        <p:spPr>
          <a:xfrm>
            <a:off x="87313" y="1412776"/>
            <a:ext cx="4772719" cy="4824536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el-GR" altLang="el-GR" sz="2200" dirty="0" smtClean="0"/>
              <a:t>Η κροταφική </a:t>
            </a:r>
            <a:r>
              <a:rPr lang="el-GR" altLang="el-GR" sz="2200" dirty="0" err="1" smtClean="0"/>
              <a:t>γλήνη</a:t>
            </a:r>
            <a:r>
              <a:rPr lang="el-GR" altLang="el-GR" sz="2200" dirty="0" smtClean="0"/>
              <a:t> αποτελεί την κάτω βασική επιφάνεια του λεπιδοειδούς τμήματος του κροταφικού οστού.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el-GR" altLang="el-GR" sz="2200" dirty="0" smtClean="0"/>
              <a:t>Κροταφική </a:t>
            </a:r>
            <a:r>
              <a:rPr lang="el-GR" altLang="el-GR" sz="2200" dirty="0" err="1" smtClean="0"/>
              <a:t>γλήνη</a:t>
            </a:r>
            <a:r>
              <a:rPr lang="el-GR" altLang="el-GR" sz="2200" dirty="0" smtClean="0"/>
              <a:t> έχει σχήμα ωοειδές και βαθύ ώστε να παρέχει στον κόνδυλο άνεση κινητικότητας.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el-GR" altLang="el-GR" sz="2200" dirty="0" smtClean="0"/>
              <a:t>δύο μοίρες πρόσθια που ανήκει στο λεπιδοειδές οστού και οπίσθια στο τυμπανικό.</a:t>
            </a:r>
          </a:p>
        </p:txBody>
      </p:sp>
      <p:sp>
        <p:nvSpPr>
          <p:cNvPr id="40968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C51B562-43ED-41E1-A09D-A1A30FA3956F}" type="slidenum">
              <a:rPr lang="el-GR" altLang="el-GR" smtClean="0"/>
              <a:pPr eaLnBrk="1" hangingPunct="1">
                <a:defRPr/>
              </a:pPr>
              <a:t>4</a:t>
            </a:fld>
            <a:endParaRPr lang="el-GR" altLang="el-GR" smtClean="0"/>
          </a:p>
        </p:txBody>
      </p:sp>
      <p:pic>
        <p:nvPicPr>
          <p:cNvPr id="18436" name="Picture 2" descr="File:Slide2qq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00213"/>
            <a:ext cx="4356100" cy="3335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Ορθογώνιο 3"/>
          <p:cNvSpPr>
            <a:spLocks noChangeArrowheads="1"/>
          </p:cNvSpPr>
          <p:nvPr/>
        </p:nvSpPr>
        <p:spPr bwMode="auto">
          <a:xfrm>
            <a:off x="73496" y="5373216"/>
            <a:ext cx="9056687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el-GR" altLang="el-GR" sz="2200" dirty="0">
                <a:solidFill>
                  <a:srgbClr val="000000"/>
                </a:solidFill>
              </a:rPr>
              <a:t>Προς τα εμπρός καταλήγει στο πρόσθιο αρθρικό φύμα. Το πίσω τμήμα της καλύπτεται από πυκνό ινώδη συνδετικό ιστό και βρίσκεται έξω από τον αρθρικό θύλακο.</a:t>
            </a:r>
          </a:p>
        </p:txBody>
      </p:sp>
      <p:sp>
        <p:nvSpPr>
          <p:cNvPr id="5" name="Έλλειψη 4"/>
          <p:cNvSpPr/>
          <p:nvPr/>
        </p:nvSpPr>
        <p:spPr>
          <a:xfrm>
            <a:off x="7956550" y="3213100"/>
            <a:ext cx="1187450" cy="1223963"/>
          </a:xfrm>
          <a:prstGeom prst="ellipse">
            <a:avLst/>
          </a:prstGeom>
          <a:noFill/>
          <a:ln w="38100">
            <a:solidFill>
              <a:srgbClr val="A60A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" name="Rectangle 11"/>
          <p:cNvSpPr/>
          <p:nvPr/>
        </p:nvSpPr>
        <p:spPr>
          <a:xfrm>
            <a:off x="4787900" y="5043488"/>
            <a:ext cx="43561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latin typeface="+mn-lt"/>
                <a:cs typeface="+mn-cs"/>
                <a:hlinkClick r:id="rId4"/>
              </a:rPr>
              <a:t>Slide2qqq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”,  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από </a:t>
            </a:r>
            <a:r>
              <a:rPr lang="en-US" sz="1200" dirty="0">
                <a:latin typeface="+mn-lt"/>
                <a:cs typeface="+mn-cs"/>
                <a:hlinkClick r:id="rId5" tooltip="User:Anatomist90"/>
              </a:rPr>
              <a:t>Anatomist90</a:t>
            </a:r>
            <a:r>
              <a:rPr lang="en-US" sz="1200" dirty="0">
                <a:latin typeface="+mn-lt"/>
                <a:cs typeface="+mn-cs"/>
              </a:rPr>
              <a:t> 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διαθέσιμο με άδεια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1200" dirty="0">
                <a:latin typeface="+mn-lt"/>
                <a:cs typeface="+mn-cs"/>
                <a:hlinkClick r:id="rId6"/>
              </a:rPr>
              <a:t>CC BY-SA 3.0</a:t>
            </a:r>
            <a:endParaRPr lang="en-US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10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File:Mandibular foss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633835"/>
            <a:ext cx="4316412" cy="3235325"/>
          </a:xfrm>
          <a:prstGeom prst="rect">
            <a:avLst/>
          </a:prstGeom>
          <a:noFill/>
          <a:ln w="9525">
            <a:solidFill>
              <a:srgbClr val="004A8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4" descr="File:Gray3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33835"/>
            <a:ext cx="4459288" cy="3235325"/>
          </a:xfrm>
          <a:prstGeom prst="rect">
            <a:avLst/>
          </a:prstGeom>
          <a:noFill/>
          <a:ln w="9525">
            <a:solidFill>
              <a:srgbClr val="004A8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20675" y="5372100"/>
            <a:ext cx="4038600" cy="11525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004A82"/>
              </a:buClr>
              <a:buFont typeface="Wingdings" pitchFamily="2" charset="2"/>
              <a:buChar char="q"/>
              <a:defRPr/>
            </a:pPr>
            <a:r>
              <a:rPr lang="el-GR" sz="2200" dirty="0" smtClean="0"/>
              <a:t>Κροταφική γλήνη το μέρος του κροταφικού οστού που αρθρώνει ο κόνδυλος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4294967295"/>
          </p:nvPr>
        </p:nvSpPr>
        <p:spPr>
          <a:xfrm>
            <a:off x="4637856" y="5337200"/>
            <a:ext cx="4038600" cy="9001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rgbClr val="004A82"/>
              </a:buClr>
              <a:buSzPct val="100000"/>
              <a:buFont typeface="Wingdings" pitchFamily="2" charset="2"/>
              <a:buChar char="q"/>
              <a:defRPr/>
            </a:pPr>
            <a:r>
              <a:rPr lang="el-GR" sz="2200" dirty="0" smtClean="0"/>
              <a:t>Πρόσθιο αρθρικό φύμα</a:t>
            </a:r>
            <a:endParaRPr lang="en-US" sz="2200" dirty="0" smtClean="0"/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SzPct val="120000"/>
              <a:buFont typeface="Wingdings" pitchFamily="2" charset="2"/>
              <a:buChar char="q"/>
              <a:defRPr/>
            </a:pPr>
            <a:endParaRPr lang="el-GR" sz="2200" dirty="0" smtClean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272088" y="2996952"/>
            <a:ext cx="740072" cy="2516437"/>
          </a:xfrm>
          <a:prstGeom prst="straightConnector1">
            <a:avLst/>
          </a:prstGeom>
          <a:ln>
            <a:solidFill>
              <a:srgbClr val="004A82"/>
            </a:solidFill>
            <a:headEnd type="diamond" w="med" len="med"/>
            <a:tailEnd type="triangle" w="lg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39750" y="3717032"/>
            <a:ext cx="2663825" cy="1796356"/>
          </a:xfrm>
          <a:prstGeom prst="straightConnector1">
            <a:avLst/>
          </a:prstGeom>
          <a:ln w="25400">
            <a:solidFill>
              <a:srgbClr val="004A82"/>
            </a:solidFill>
            <a:headEnd type="diamon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096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Κροταφικό οστό</a:t>
            </a:r>
            <a:br>
              <a:rPr lang="el-GR" dirty="0"/>
            </a:br>
            <a:r>
              <a:rPr lang="el-GR" sz="3300" b="0" dirty="0"/>
              <a:t>(</a:t>
            </a:r>
            <a:r>
              <a:rPr lang="en-US" sz="3300" b="0" dirty="0"/>
              <a:t>temporal bone)</a:t>
            </a:r>
            <a:endParaRPr lang="el-GR" sz="3300" b="0" dirty="0"/>
          </a:p>
        </p:txBody>
      </p:sp>
      <p:sp>
        <p:nvSpPr>
          <p:cNvPr id="25" name="Rectangle 11"/>
          <p:cNvSpPr/>
          <p:nvPr/>
        </p:nvSpPr>
        <p:spPr>
          <a:xfrm>
            <a:off x="4572000" y="4972940"/>
            <a:ext cx="4459288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5"/>
              </a:rPr>
              <a:t>Gray311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”,  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6" tooltip="User:Pngbot"/>
              </a:rPr>
              <a:t>Pngbot</a:t>
            </a:r>
            <a:r>
              <a:rPr lang="el-GR" sz="1200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28" name="Rectangle 11"/>
          <p:cNvSpPr/>
          <p:nvPr/>
        </p:nvSpPr>
        <p:spPr>
          <a:xfrm>
            <a:off x="812800" y="4880072"/>
            <a:ext cx="3055937" cy="461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7"/>
              </a:rPr>
              <a:t>Mandibular fossa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”,  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8" tooltip="User:Anatomist90"/>
              </a:rPr>
              <a:t>Anatomist90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</a:rPr>
              <a:t> 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9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1995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FEB2F10-626A-4852-B941-CA1296D4720E}" type="slidenum">
              <a:rPr lang="el-GR" altLang="el-GR" smtClean="0">
                <a:solidFill>
                  <a:prstClr val="black"/>
                </a:solidFill>
              </a:rPr>
              <a:pPr eaLnBrk="1" hangingPunct="1">
                <a:defRPr/>
              </a:pPr>
              <a:t>5</a:t>
            </a:fld>
            <a:endParaRPr lang="el-GR" alt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06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le:Gray3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563688"/>
            <a:ext cx="3255963" cy="2670175"/>
          </a:xfrm>
          <a:prstGeom prst="rect">
            <a:avLst/>
          </a:prstGeom>
          <a:noFill/>
          <a:ln w="9525">
            <a:solidFill>
              <a:srgbClr val="004A8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0" name="TextBox 14"/>
          <p:cNvSpPr txBox="1">
            <a:spLocks noChangeArrowheads="1"/>
          </p:cNvSpPr>
          <p:nvPr/>
        </p:nvSpPr>
        <p:spPr bwMode="auto">
          <a:xfrm>
            <a:off x="5292725" y="1563688"/>
            <a:ext cx="1541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>
                <a:latin typeface="+mn-lt"/>
                <a:cs typeface="+mn-cs"/>
              </a:rPr>
              <a:t>Αρθρικό φύμα</a:t>
            </a:r>
          </a:p>
        </p:txBody>
      </p:sp>
      <p:cxnSp>
        <p:nvCxnSpPr>
          <p:cNvPr id="17" name="Straight Arrow Connector 16"/>
          <p:cNvCxnSpPr>
            <a:stCxn id="31750" idx="2"/>
          </p:cNvCxnSpPr>
          <p:nvPr/>
        </p:nvCxnSpPr>
        <p:spPr>
          <a:xfrm>
            <a:off x="6062663" y="1931988"/>
            <a:ext cx="369887" cy="5953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 </a:t>
            </a:r>
            <a:r>
              <a:rPr lang="el-GR" sz="4000" dirty="0"/>
              <a:t>Πρόσθιο αρθρικό φύμα</a:t>
            </a:r>
            <a:r>
              <a:rPr lang="el-GR" dirty="0"/>
              <a:t/>
            </a:r>
            <a:br>
              <a:rPr lang="el-GR" dirty="0"/>
            </a:br>
            <a:r>
              <a:rPr lang="el-GR" sz="3300" b="0" dirty="0"/>
              <a:t>(</a:t>
            </a:r>
            <a:r>
              <a:rPr lang="en-US" sz="3300" b="0" dirty="0"/>
              <a:t>articular tubercle</a:t>
            </a:r>
            <a:r>
              <a:rPr lang="en-US" sz="3300" b="0" dirty="0" smtClean="0"/>
              <a:t>)</a:t>
            </a:r>
            <a:r>
              <a:rPr lang="el-GR" sz="3300" b="0" dirty="0" smtClean="0"/>
              <a:t> 1/2</a:t>
            </a:r>
            <a:endParaRPr lang="el-GR" sz="3300" b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199" y="1412776"/>
            <a:ext cx="4670425" cy="511343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Μπροστά </a:t>
            </a:r>
            <a:r>
              <a:rPr lang="el-GR" dirty="0"/>
              <a:t>από τη </a:t>
            </a:r>
            <a:r>
              <a:rPr lang="el-GR" dirty="0" err="1"/>
              <a:t>γλήνη</a:t>
            </a:r>
            <a:r>
              <a:rPr lang="el-GR" dirty="0"/>
              <a:t> ευρίσκεται το πρόσθιο αρθρικό φύμα, που έχει μια πρόσθια και μια οπίσθια κλήση.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Κατά τη διάρκεια των κινήσεων της κάτω γνάθου, ο κόνδυλος ολισθαίνει  στην οπίσθια κλίση του πρόσθιου αρθρικού </a:t>
            </a:r>
            <a:r>
              <a:rPr lang="el-GR" dirty="0" smtClean="0"/>
              <a:t>φύματος.</a:t>
            </a:r>
            <a:endParaRPr lang="el-G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Το σχήμα του σε εγκάρσια διατομή είναι κοίλο ενώ σε οβελιαία  </a:t>
            </a:r>
            <a:r>
              <a:rPr lang="el-GR" dirty="0" smtClean="0"/>
              <a:t>κυρτό.</a:t>
            </a:r>
            <a:endParaRPr lang="el-G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Η κλίση του προσθίου αρθρικού φύματος κυμαίνεται από </a:t>
            </a:r>
            <a:r>
              <a:rPr lang="el-GR" dirty="0" smtClean="0"/>
              <a:t>25-55</a:t>
            </a:r>
            <a:r>
              <a:rPr lang="el-GR" baseline="30000" dirty="0" smtClean="0"/>
              <a:t>0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3019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1B2724A-87ED-46A9-ADBA-EE19684F4CDB}" type="slidenum">
              <a:rPr lang="el-GR" altLang="el-GR" smtClean="0"/>
              <a:pPr eaLnBrk="1" hangingPunct="1">
                <a:defRPr/>
              </a:pPr>
              <a:t>6</a:t>
            </a:fld>
            <a:endParaRPr lang="el-GR" altLang="el-GR" smtClean="0"/>
          </a:p>
        </p:txBody>
      </p:sp>
      <p:sp>
        <p:nvSpPr>
          <p:cNvPr id="10" name="Rectangle 11"/>
          <p:cNvSpPr/>
          <p:nvPr/>
        </p:nvSpPr>
        <p:spPr>
          <a:xfrm rot="16200000">
            <a:off x="7670006" y="2448720"/>
            <a:ext cx="22447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latin typeface="+mn-lt"/>
                <a:cs typeface="+mn-cs"/>
                <a:hlinkClick r:id="rId4"/>
              </a:rPr>
              <a:t>Gray311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”,  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από </a:t>
            </a:r>
            <a:r>
              <a:rPr lang="en-US" sz="1200" dirty="0" err="1">
                <a:latin typeface="+mn-lt"/>
                <a:cs typeface="+mn-cs"/>
                <a:hlinkClick r:id="rId5" tooltip="User:Pngbot"/>
              </a:rPr>
              <a:t>Pngbot</a:t>
            </a:r>
            <a:r>
              <a:rPr lang="el-GR" sz="1200" dirty="0">
                <a:latin typeface="+mn-lt"/>
                <a:cs typeface="+mn-cs"/>
              </a:rPr>
              <a:t>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διαθέσιμο ως κοινό κτήμα</a:t>
            </a:r>
            <a:endParaRPr lang="en-US" sz="1200" dirty="0">
              <a:latin typeface="+mn-lt"/>
              <a:cs typeface="+mn-cs"/>
            </a:endParaRPr>
          </a:p>
        </p:txBody>
      </p:sp>
      <p:pic>
        <p:nvPicPr>
          <p:cNvPr id="20488" name="Picture 2" descr="File:Slide3qqq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4089400"/>
            <a:ext cx="2181225" cy="2778125"/>
          </a:xfrm>
          <a:prstGeom prst="rect">
            <a:avLst/>
          </a:prstGeom>
          <a:noFill/>
          <a:ln w="9525">
            <a:solidFill>
              <a:srgbClr val="004A8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Έλλειψη 6"/>
          <p:cNvSpPr/>
          <p:nvPr/>
        </p:nvSpPr>
        <p:spPr>
          <a:xfrm>
            <a:off x="7956550" y="5732463"/>
            <a:ext cx="404813" cy="433387"/>
          </a:xfrm>
          <a:prstGeom prst="ellipse">
            <a:avLst/>
          </a:prstGeom>
          <a:noFill/>
          <a:ln w="38100">
            <a:solidFill>
              <a:srgbClr val="A60A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8" name="Rectangle 11"/>
          <p:cNvSpPr/>
          <p:nvPr/>
        </p:nvSpPr>
        <p:spPr>
          <a:xfrm>
            <a:off x="4067944" y="6396335"/>
            <a:ext cx="2931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latin typeface="+mn-lt"/>
                <a:cs typeface="+mn-cs"/>
                <a:hlinkClick r:id="rId7"/>
              </a:rPr>
              <a:t>Slide3qqq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”,  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από </a:t>
            </a:r>
            <a:r>
              <a:rPr lang="en-US" sz="1200" dirty="0">
                <a:latin typeface="+mn-lt"/>
                <a:cs typeface="+mn-cs"/>
                <a:hlinkClick r:id="rId8" tooltip="User:Anatomist90"/>
              </a:rPr>
              <a:t>Anatomist90</a:t>
            </a:r>
            <a:r>
              <a:rPr lang="en-US" sz="1200" dirty="0">
                <a:latin typeface="+mn-lt"/>
                <a:cs typeface="+mn-cs"/>
              </a:rPr>
              <a:t> 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διαθέσιμο με άδεια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1200" dirty="0">
                <a:latin typeface="+mn-lt"/>
                <a:cs typeface="+mn-cs"/>
                <a:hlinkClick r:id="rId9"/>
              </a:rPr>
              <a:t>CC BY-SA 3.0</a:t>
            </a:r>
            <a:endParaRPr lang="en-US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0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Ομάδα 32774"/>
          <p:cNvGrpSpPr>
            <a:grpSpLocks/>
          </p:cNvGrpSpPr>
          <p:nvPr/>
        </p:nvGrpSpPr>
        <p:grpSpPr bwMode="auto">
          <a:xfrm>
            <a:off x="1878013" y="1770063"/>
            <a:ext cx="2198687" cy="1789112"/>
            <a:chOff x="565079" y="1602020"/>
            <a:chExt cx="2198669" cy="1788452"/>
          </a:xfrm>
        </p:grpSpPr>
        <p:sp>
          <p:nvSpPr>
            <p:cNvPr id="3" name="Ελεύθερη σχεδίαση 2"/>
            <p:cNvSpPr/>
            <p:nvPr/>
          </p:nvSpPr>
          <p:spPr>
            <a:xfrm>
              <a:off x="1423909" y="1909881"/>
              <a:ext cx="1185853" cy="1480591"/>
            </a:xfrm>
            <a:custGeom>
              <a:avLst/>
              <a:gdLst>
                <a:gd name="connsiteX0" fmla="*/ 54815 w 1184972"/>
                <a:gd name="connsiteY0" fmla="*/ 1480719 h 1480719"/>
                <a:gd name="connsiteX1" fmla="*/ 54815 w 1184972"/>
                <a:gd name="connsiteY1" fmla="*/ 525222 h 1480719"/>
                <a:gd name="connsiteX2" fmla="*/ 3444 w 1184972"/>
                <a:gd name="connsiteY2" fmla="*/ 258094 h 1480719"/>
                <a:gd name="connsiteX3" fmla="*/ 23992 w 1184972"/>
                <a:gd name="connsiteY3" fmla="*/ 73159 h 1480719"/>
                <a:gd name="connsiteX4" fmla="*/ 178105 w 1184972"/>
                <a:gd name="connsiteY4" fmla="*/ 1240 h 1480719"/>
                <a:gd name="connsiteX5" fmla="*/ 373314 w 1184972"/>
                <a:gd name="connsiteY5" fmla="*/ 42337 h 1480719"/>
                <a:gd name="connsiteX6" fmla="*/ 506878 w 1184972"/>
                <a:gd name="connsiteY6" fmla="*/ 216998 h 1480719"/>
                <a:gd name="connsiteX7" fmla="*/ 486329 w 1184972"/>
                <a:gd name="connsiteY7" fmla="*/ 360836 h 1480719"/>
                <a:gd name="connsiteX8" fmla="*/ 465781 w 1184972"/>
                <a:gd name="connsiteY8" fmla="*/ 566319 h 1480719"/>
                <a:gd name="connsiteX9" fmla="*/ 496603 w 1184972"/>
                <a:gd name="connsiteY9" fmla="*/ 812899 h 1480719"/>
                <a:gd name="connsiteX10" fmla="*/ 650716 w 1184972"/>
                <a:gd name="connsiteY10" fmla="*/ 956737 h 1480719"/>
                <a:gd name="connsiteX11" fmla="*/ 938392 w 1184972"/>
                <a:gd name="connsiteY11" fmla="*/ 1080027 h 1480719"/>
                <a:gd name="connsiteX12" fmla="*/ 1184972 w 1184972"/>
                <a:gd name="connsiteY12" fmla="*/ 1069753 h 148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4972" h="1480719">
                  <a:moveTo>
                    <a:pt x="54815" y="1480719"/>
                  </a:moveTo>
                  <a:cubicBezTo>
                    <a:pt x="59096" y="1104856"/>
                    <a:pt x="63377" y="728993"/>
                    <a:pt x="54815" y="525222"/>
                  </a:cubicBezTo>
                  <a:cubicBezTo>
                    <a:pt x="46253" y="321451"/>
                    <a:pt x="8581" y="333438"/>
                    <a:pt x="3444" y="258094"/>
                  </a:cubicBezTo>
                  <a:cubicBezTo>
                    <a:pt x="-1693" y="182750"/>
                    <a:pt x="-5118" y="115968"/>
                    <a:pt x="23992" y="73159"/>
                  </a:cubicBezTo>
                  <a:cubicBezTo>
                    <a:pt x="53102" y="30350"/>
                    <a:pt x="119885" y="6377"/>
                    <a:pt x="178105" y="1240"/>
                  </a:cubicBezTo>
                  <a:cubicBezTo>
                    <a:pt x="236325" y="-3897"/>
                    <a:pt x="318519" y="6377"/>
                    <a:pt x="373314" y="42337"/>
                  </a:cubicBezTo>
                  <a:cubicBezTo>
                    <a:pt x="428109" y="78297"/>
                    <a:pt x="488042" y="163915"/>
                    <a:pt x="506878" y="216998"/>
                  </a:cubicBezTo>
                  <a:cubicBezTo>
                    <a:pt x="525714" y="270081"/>
                    <a:pt x="493179" y="302616"/>
                    <a:pt x="486329" y="360836"/>
                  </a:cubicBezTo>
                  <a:cubicBezTo>
                    <a:pt x="479480" y="419056"/>
                    <a:pt x="464069" y="490975"/>
                    <a:pt x="465781" y="566319"/>
                  </a:cubicBezTo>
                  <a:cubicBezTo>
                    <a:pt x="467493" y="641663"/>
                    <a:pt x="465780" y="747829"/>
                    <a:pt x="496603" y="812899"/>
                  </a:cubicBezTo>
                  <a:cubicBezTo>
                    <a:pt x="527426" y="877969"/>
                    <a:pt x="577085" y="912216"/>
                    <a:pt x="650716" y="956737"/>
                  </a:cubicBezTo>
                  <a:cubicBezTo>
                    <a:pt x="724347" y="1001258"/>
                    <a:pt x="849349" y="1061191"/>
                    <a:pt x="938392" y="1080027"/>
                  </a:cubicBezTo>
                  <a:cubicBezTo>
                    <a:pt x="1027435" y="1098863"/>
                    <a:pt x="1106203" y="1084308"/>
                    <a:pt x="1184972" y="1069753"/>
                  </a:cubicBezTo>
                </a:path>
              </a:pathLst>
            </a:cu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" name="Ελεύθερη σχεδίαση 3"/>
            <p:cNvSpPr/>
            <p:nvPr/>
          </p:nvSpPr>
          <p:spPr>
            <a:xfrm>
              <a:off x="893688" y="2228851"/>
              <a:ext cx="576258" cy="534791"/>
            </a:xfrm>
            <a:custGeom>
              <a:avLst/>
              <a:gdLst>
                <a:gd name="connsiteX0" fmla="*/ 575352 w 575352"/>
                <a:gd name="connsiteY0" fmla="*/ 534256 h 534256"/>
                <a:gd name="connsiteX1" fmla="*/ 369869 w 575352"/>
                <a:gd name="connsiteY1" fmla="*/ 246580 h 534256"/>
                <a:gd name="connsiteX2" fmla="*/ 0 w 575352"/>
                <a:gd name="connsiteY2" fmla="*/ 0 h 53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5352" h="534256">
                  <a:moveTo>
                    <a:pt x="575352" y="534256"/>
                  </a:moveTo>
                  <a:cubicBezTo>
                    <a:pt x="520556" y="434939"/>
                    <a:pt x="465761" y="335623"/>
                    <a:pt x="369869" y="246580"/>
                  </a:cubicBezTo>
                  <a:cubicBezTo>
                    <a:pt x="273977" y="157537"/>
                    <a:pt x="136988" y="78768"/>
                    <a:pt x="0" y="0"/>
                  </a:cubicBezTo>
                </a:path>
              </a:pathLst>
            </a:cu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" name="Ελεύθερη σχεδίαση 4"/>
            <p:cNvSpPr/>
            <p:nvPr/>
          </p:nvSpPr>
          <p:spPr>
            <a:xfrm>
              <a:off x="565079" y="1602020"/>
              <a:ext cx="2198669" cy="626831"/>
            </a:xfrm>
            <a:custGeom>
              <a:avLst/>
              <a:gdLst>
                <a:gd name="connsiteX0" fmla="*/ 0 w 2198669"/>
                <a:gd name="connsiteY0" fmla="*/ 514456 h 627174"/>
                <a:gd name="connsiteX1" fmla="*/ 267128 w 2198669"/>
                <a:gd name="connsiteY1" fmla="*/ 617198 h 627174"/>
                <a:gd name="connsiteX2" fmla="*/ 431514 w 2198669"/>
                <a:gd name="connsiteY2" fmla="*/ 606924 h 627174"/>
                <a:gd name="connsiteX3" fmla="*/ 585627 w 2198669"/>
                <a:gd name="connsiteY3" fmla="*/ 473360 h 627174"/>
                <a:gd name="connsiteX4" fmla="*/ 647272 w 2198669"/>
                <a:gd name="connsiteY4" fmla="*/ 288425 h 627174"/>
                <a:gd name="connsiteX5" fmla="*/ 863029 w 2198669"/>
                <a:gd name="connsiteY5" fmla="*/ 52119 h 627174"/>
                <a:gd name="connsiteX6" fmla="*/ 1058238 w 2198669"/>
                <a:gd name="connsiteY6" fmla="*/ 749 h 627174"/>
                <a:gd name="connsiteX7" fmla="*/ 1304818 w 2198669"/>
                <a:gd name="connsiteY7" fmla="*/ 72668 h 627174"/>
                <a:gd name="connsiteX8" fmla="*/ 1510301 w 2198669"/>
                <a:gd name="connsiteY8" fmla="*/ 206232 h 627174"/>
                <a:gd name="connsiteX9" fmla="*/ 1777429 w 2198669"/>
                <a:gd name="connsiteY9" fmla="*/ 391167 h 627174"/>
                <a:gd name="connsiteX10" fmla="*/ 1952090 w 2198669"/>
                <a:gd name="connsiteY10" fmla="*/ 432263 h 627174"/>
                <a:gd name="connsiteX11" fmla="*/ 2085654 w 2198669"/>
                <a:gd name="connsiteY11" fmla="*/ 421989 h 627174"/>
                <a:gd name="connsiteX12" fmla="*/ 2198669 w 2198669"/>
                <a:gd name="connsiteY12" fmla="*/ 339796 h 627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8669" h="627174">
                  <a:moveTo>
                    <a:pt x="0" y="514456"/>
                  </a:moveTo>
                  <a:cubicBezTo>
                    <a:pt x="97604" y="558121"/>
                    <a:pt x="195209" y="601787"/>
                    <a:pt x="267128" y="617198"/>
                  </a:cubicBezTo>
                  <a:cubicBezTo>
                    <a:pt x="339047" y="632609"/>
                    <a:pt x="378431" y="630897"/>
                    <a:pt x="431514" y="606924"/>
                  </a:cubicBezTo>
                  <a:cubicBezTo>
                    <a:pt x="484597" y="582951"/>
                    <a:pt x="549667" y="526443"/>
                    <a:pt x="585627" y="473360"/>
                  </a:cubicBezTo>
                  <a:cubicBezTo>
                    <a:pt x="621587" y="420277"/>
                    <a:pt x="601038" y="358632"/>
                    <a:pt x="647272" y="288425"/>
                  </a:cubicBezTo>
                  <a:cubicBezTo>
                    <a:pt x="693506" y="218218"/>
                    <a:pt x="794535" y="100065"/>
                    <a:pt x="863029" y="52119"/>
                  </a:cubicBezTo>
                  <a:cubicBezTo>
                    <a:pt x="931523" y="4173"/>
                    <a:pt x="984607" y="-2676"/>
                    <a:pt x="1058238" y="749"/>
                  </a:cubicBezTo>
                  <a:cubicBezTo>
                    <a:pt x="1131869" y="4174"/>
                    <a:pt x="1229474" y="38421"/>
                    <a:pt x="1304818" y="72668"/>
                  </a:cubicBezTo>
                  <a:cubicBezTo>
                    <a:pt x="1380162" y="106915"/>
                    <a:pt x="1431533" y="153149"/>
                    <a:pt x="1510301" y="206232"/>
                  </a:cubicBezTo>
                  <a:cubicBezTo>
                    <a:pt x="1589070" y="259315"/>
                    <a:pt x="1703798" y="353495"/>
                    <a:pt x="1777429" y="391167"/>
                  </a:cubicBezTo>
                  <a:cubicBezTo>
                    <a:pt x="1851061" y="428839"/>
                    <a:pt x="1900719" y="427126"/>
                    <a:pt x="1952090" y="432263"/>
                  </a:cubicBezTo>
                  <a:cubicBezTo>
                    <a:pt x="2003461" y="437400"/>
                    <a:pt x="2044558" y="437400"/>
                    <a:pt x="2085654" y="421989"/>
                  </a:cubicBezTo>
                  <a:cubicBezTo>
                    <a:pt x="2126750" y="406578"/>
                    <a:pt x="2162709" y="373187"/>
                    <a:pt x="2198669" y="339796"/>
                  </a:cubicBezTo>
                </a:path>
              </a:pathLst>
            </a:cu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8" name="Ελεύθερη σχεδίαση 7"/>
            <p:cNvSpPr/>
            <p:nvPr/>
          </p:nvSpPr>
          <p:spPr>
            <a:xfrm>
              <a:off x="1201661" y="1613128"/>
              <a:ext cx="1396989" cy="495117"/>
            </a:xfrm>
            <a:custGeom>
              <a:avLst/>
              <a:gdLst>
                <a:gd name="connsiteX0" fmla="*/ 0 w 1397286"/>
                <a:gd name="connsiteY0" fmla="*/ 339677 h 495362"/>
                <a:gd name="connsiteX1" fmla="*/ 51371 w 1397286"/>
                <a:gd name="connsiteY1" fmla="*/ 401322 h 495362"/>
                <a:gd name="connsiteX2" fmla="*/ 102742 w 1397286"/>
                <a:gd name="connsiteY2" fmla="*/ 267758 h 495362"/>
                <a:gd name="connsiteX3" fmla="*/ 195209 w 1397286"/>
                <a:gd name="connsiteY3" fmla="*/ 185565 h 495362"/>
                <a:gd name="connsiteX4" fmla="*/ 410967 w 1397286"/>
                <a:gd name="connsiteY4" fmla="*/ 113645 h 495362"/>
                <a:gd name="connsiteX5" fmla="*/ 575353 w 1397286"/>
                <a:gd name="connsiteY5" fmla="*/ 134194 h 495362"/>
                <a:gd name="connsiteX6" fmla="*/ 729466 w 1397286"/>
                <a:gd name="connsiteY6" fmla="*/ 216387 h 495362"/>
                <a:gd name="connsiteX7" fmla="*/ 924675 w 1397286"/>
                <a:gd name="connsiteY7" fmla="*/ 339677 h 495362"/>
                <a:gd name="connsiteX8" fmla="*/ 1047964 w 1397286"/>
                <a:gd name="connsiteY8" fmla="*/ 432144 h 495362"/>
                <a:gd name="connsiteX9" fmla="*/ 1263722 w 1397286"/>
                <a:gd name="connsiteY9" fmla="*/ 493789 h 495362"/>
                <a:gd name="connsiteX10" fmla="*/ 1397286 w 1397286"/>
                <a:gd name="connsiteY10" fmla="*/ 473241 h 495362"/>
                <a:gd name="connsiteX11" fmla="*/ 1263722 w 1397286"/>
                <a:gd name="connsiteY11" fmla="*/ 432144 h 495362"/>
                <a:gd name="connsiteX12" fmla="*/ 1017142 w 1397286"/>
                <a:gd name="connsiteY12" fmla="*/ 339677 h 495362"/>
                <a:gd name="connsiteX13" fmla="*/ 842481 w 1397286"/>
                <a:gd name="connsiteY13" fmla="*/ 195839 h 495362"/>
                <a:gd name="connsiteX14" fmla="*/ 698643 w 1397286"/>
                <a:gd name="connsiteY14" fmla="*/ 113645 h 495362"/>
                <a:gd name="connsiteX15" fmla="*/ 544531 w 1397286"/>
                <a:gd name="connsiteY15" fmla="*/ 41726 h 495362"/>
                <a:gd name="connsiteX16" fmla="*/ 369870 w 1397286"/>
                <a:gd name="connsiteY16" fmla="*/ 630 h 495362"/>
                <a:gd name="connsiteX17" fmla="*/ 246580 w 1397286"/>
                <a:gd name="connsiteY17" fmla="*/ 72549 h 495362"/>
                <a:gd name="connsiteX18" fmla="*/ 133564 w 1397286"/>
                <a:gd name="connsiteY18" fmla="*/ 165016 h 495362"/>
                <a:gd name="connsiteX19" fmla="*/ 51371 w 1397286"/>
                <a:gd name="connsiteY19" fmla="*/ 257484 h 495362"/>
                <a:gd name="connsiteX20" fmla="*/ 0 w 1397286"/>
                <a:gd name="connsiteY20" fmla="*/ 339677 h 49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97286" h="495362">
                  <a:moveTo>
                    <a:pt x="0" y="339677"/>
                  </a:moveTo>
                  <a:cubicBezTo>
                    <a:pt x="0" y="363650"/>
                    <a:pt x="34247" y="413308"/>
                    <a:pt x="51371" y="401322"/>
                  </a:cubicBezTo>
                  <a:cubicBezTo>
                    <a:pt x="68495" y="389336"/>
                    <a:pt x="78769" y="303717"/>
                    <a:pt x="102742" y="267758"/>
                  </a:cubicBezTo>
                  <a:cubicBezTo>
                    <a:pt x="126715" y="231799"/>
                    <a:pt x="143838" y="211250"/>
                    <a:pt x="195209" y="185565"/>
                  </a:cubicBezTo>
                  <a:cubicBezTo>
                    <a:pt x="246580" y="159880"/>
                    <a:pt x="347610" y="122207"/>
                    <a:pt x="410967" y="113645"/>
                  </a:cubicBezTo>
                  <a:cubicBezTo>
                    <a:pt x="474324" y="105083"/>
                    <a:pt x="522270" y="117070"/>
                    <a:pt x="575353" y="134194"/>
                  </a:cubicBezTo>
                  <a:cubicBezTo>
                    <a:pt x="628436" y="151318"/>
                    <a:pt x="671246" y="182140"/>
                    <a:pt x="729466" y="216387"/>
                  </a:cubicBezTo>
                  <a:cubicBezTo>
                    <a:pt x="787686" y="250634"/>
                    <a:pt x="871592" y="303718"/>
                    <a:pt x="924675" y="339677"/>
                  </a:cubicBezTo>
                  <a:cubicBezTo>
                    <a:pt x="977758" y="375636"/>
                    <a:pt x="991456" y="406459"/>
                    <a:pt x="1047964" y="432144"/>
                  </a:cubicBezTo>
                  <a:cubicBezTo>
                    <a:pt x="1104472" y="457829"/>
                    <a:pt x="1205502" y="486939"/>
                    <a:pt x="1263722" y="493789"/>
                  </a:cubicBezTo>
                  <a:cubicBezTo>
                    <a:pt x="1321942" y="500639"/>
                    <a:pt x="1397286" y="483515"/>
                    <a:pt x="1397286" y="473241"/>
                  </a:cubicBezTo>
                  <a:cubicBezTo>
                    <a:pt x="1397286" y="462967"/>
                    <a:pt x="1327079" y="454405"/>
                    <a:pt x="1263722" y="432144"/>
                  </a:cubicBezTo>
                  <a:cubicBezTo>
                    <a:pt x="1200365" y="409883"/>
                    <a:pt x="1087349" y="379061"/>
                    <a:pt x="1017142" y="339677"/>
                  </a:cubicBezTo>
                  <a:cubicBezTo>
                    <a:pt x="946935" y="300293"/>
                    <a:pt x="895564" y="233511"/>
                    <a:pt x="842481" y="195839"/>
                  </a:cubicBezTo>
                  <a:cubicBezTo>
                    <a:pt x="789398" y="158167"/>
                    <a:pt x="748301" y="139330"/>
                    <a:pt x="698643" y="113645"/>
                  </a:cubicBezTo>
                  <a:cubicBezTo>
                    <a:pt x="648985" y="87960"/>
                    <a:pt x="599327" y="60562"/>
                    <a:pt x="544531" y="41726"/>
                  </a:cubicBezTo>
                  <a:cubicBezTo>
                    <a:pt x="489736" y="22890"/>
                    <a:pt x="419529" y="-4507"/>
                    <a:pt x="369870" y="630"/>
                  </a:cubicBezTo>
                  <a:cubicBezTo>
                    <a:pt x="320211" y="5767"/>
                    <a:pt x="285964" y="45151"/>
                    <a:pt x="246580" y="72549"/>
                  </a:cubicBezTo>
                  <a:cubicBezTo>
                    <a:pt x="207196" y="99947"/>
                    <a:pt x="166099" y="134194"/>
                    <a:pt x="133564" y="165016"/>
                  </a:cubicBezTo>
                  <a:cubicBezTo>
                    <a:pt x="101029" y="195838"/>
                    <a:pt x="70207" y="223237"/>
                    <a:pt x="51371" y="257484"/>
                  </a:cubicBezTo>
                  <a:cubicBezTo>
                    <a:pt x="32535" y="291731"/>
                    <a:pt x="0" y="315704"/>
                    <a:pt x="0" y="339677"/>
                  </a:cubicBezTo>
                  <a:close/>
                </a:path>
              </a:pathLst>
            </a:cu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9" name="Ελεύθερη σχεδίαση 8"/>
            <p:cNvSpPr/>
            <p:nvPr/>
          </p:nvSpPr>
          <p:spPr>
            <a:xfrm>
              <a:off x="1328660" y="1746429"/>
              <a:ext cx="725482" cy="247559"/>
            </a:xfrm>
            <a:custGeom>
              <a:avLst/>
              <a:gdLst>
                <a:gd name="connsiteX0" fmla="*/ 58449 w 726312"/>
                <a:gd name="connsiteY0" fmla="*/ 246767 h 248300"/>
                <a:gd name="connsiteX1" fmla="*/ 109820 w 726312"/>
                <a:gd name="connsiteY1" fmla="*/ 174847 h 248300"/>
                <a:gd name="connsiteX2" fmla="*/ 202287 w 726312"/>
                <a:gd name="connsiteY2" fmla="*/ 102928 h 248300"/>
                <a:gd name="connsiteX3" fmla="*/ 315303 w 726312"/>
                <a:gd name="connsiteY3" fmla="*/ 92654 h 248300"/>
                <a:gd name="connsiteX4" fmla="*/ 438593 w 726312"/>
                <a:gd name="connsiteY4" fmla="*/ 123477 h 248300"/>
                <a:gd name="connsiteX5" fmla="*/ 551609 w 726312"/>
                <a:gd name="connsiteY5" fmla="*/ 174847 h 248300"/>
                <a:gd name="connsiteX6" fmla="*/ 644076 w 726312"/>
                <a:gd name="connsiteY6" fmla="*/ 236492 h 248300"/>
                <a:gd name="connsiteX7" fmla="*/ 726269 w 726312"/>
                <a:gd name="connsiteY7" fmla="*/ 226218 h 248300"/>
                <a:gd name="connsiteX8" fmla="*/ 654350 w 726312"/>
                <a:gd name="connsiteY8" fmla="*/ 133751 h 248300"/>
                <a:gd name="connsiteX9" fmla="*/ 582431 w 726312"/>
                <a:gd name="connsiteY9" fmla="*/ 72106 h 248300"/>
                <a:gd name="connsiteX10" fmla="*/ 438593 w 726312"/>
                <a:gd name="connsiteY10" fmla="*/ 20735 h 248300"/>
                <a:gd name="connsiteX11" fmla="*/ 356400 w 726312"/>
                <a:gd name="connsiteY11" fmla="*/ 187 h 248300"/>
                <a:gd name="connsiteX12" fmla="*/ 253658 w 726312"/>
                <a:gd name="connsiteY12" fmla="*/ 31009 h 248300"/>
                <a:gd name="connsiteX13" fmla="*/ 161191 w 726312"/>
                <a:gd name="connsiteY13" fmla="*/ 41283 h 248300"/>
                <a:gd name="connsiteX14" fmla="*/ 58449 w 726312"/>
                <a:gd name="connsiteY14" fmla="*/ 72106 h 248300"/>
                <a:gd name="connsiteX15" fmla="*/ 7078 w 726312"/>
                <a:gd name="connsiteY15" fmla="*/ 133751 h 248300"/>
                <a:gd name="connsiteX16" fmla="*/ 7078 w 726312"/>
                <a:gd name="connsiteY16" fmla="*/ 215944 h 248300"/>
                <a:gd name="connsiteX17" fmla="*/ 58449 w 726312"/>
                <a:gd name="connsiteY17" fmla="*/ 246767 h 24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6312" h="248300">
                  <a:moveTo>
                    <a:pt x="58449" y="246767"/>
                  </a:moveTo>
                  <a:cubicBezTo>
                    <a:pt x="75573" y="239918"/>
                    <a:pt x="85847" y="198820"/>
                    <a:pt x="109820" y="174847"/>
                  </a:cubicBezTo>
                  <a:cubicBezTo>
                    <a:pt x="133793" y="150874"/>
                    <a:pt x="168040" y="116627"/>
                    <a:pt x="202287" y="102928"/>
                  </a:cubicBezTo>
                  <a:cubicBezTo>
                    <a:pt x="236534" y="89229"/>
                    <a:pt x="275919" y="89229"/>
                    <a:pt x="315303" y="92654"/>
                  </a:cubicBezTo>
                  <a:cubicBezTo>
                    <a:pt x="354687" y="96079"/>
                    <a:pt x="399209" y="109778"/>
                    <a:pt x="438593" y="123477"/>
                  </a:cubicBezTo>
                  <a:cubicBezTo>
                    <a:pt x="477977" y="137176"/>
                    <a:pt x="517362" y="156011"/>
                    <a:pt x="551609" y="174847"/>
                  </a:cubicBezTo>
                  <a:cubicBezTo>
                    <a:pt x="585856" y="193683"/>
                    <a:pt x="614966" y="227930"/>
                    <a:pt x="644076" y="236492"/>
                  </a:cubicBezTo>
                  <a:cubicBezTo>
                    <a:pt x="673186" y="245054"/>
                    <a:pt x="724557" y="243341"/>
                    <a:pt x="726269" y="226218"/>
                  </a:cubicBezTo>
                  <a:cubicBezTo>
                    <a:pt x="727981" y="209094"/>
                    <a:pt x="678323" y="159436"/>
                    <a:pt x="654350" y="133751"/>
                  </a:cubicBezTo>
                  <a:cubicBezTo>
                    <a:pt x="630377" y="108066"/>
                    <a:pt x="618391" y="90942"/>
                    <a:pt x="582431" y="72106"/>
                  </a:cubicBezTo>
                  <a:cubicBezTo>
                    <a:pt x="546471" y="53270"/>
                    <a:pt x="476265" y="32721"/>
                    <a:pt x="438593" y="20735"/>
                  </a:cubicBezTo>
                  <a:cubicBezTo>
                    <a:pt x="400921" y="8749"/>
                    <a:pt x="387222" y="-1525"/>
                    <a:pt x="356400" y="187"/>
                  </a:cubicBezTo>
                  <a:cubicBezTo>
                    <a:pt x="325578" y="1899"/>
                    <a:pt x="286193" y="24160"/>
                    <a:pt x="253658" y="31009"/>
                  </a:cubicBezTo>
                  <a:cubicBezTo>
                    <a:pt x="221123" y="37858"/>
                    <a:pt x="193726" y="34433"/>
                    <a:pt x="161191" y="41283"/>
                  </a:cubicBezTo>
                  <a:cubicBezTo>
                    <a:pt x="128656" y="48132"/>
                    <a:pt x="84135" y="56695"/>
                    <a:pt x="58449" y="72106"/>
                  </a:cubicBezTo>
                  <a:cubicBezTo>
                    <a:pt x="32763" y="87517"/>
                    <a:pt x="15640" y="109778"/>
                    <a:pt x="7078" y="133751"/>
                  </a:cubicBezTo>
                  <a:cubicBezTo>
                    <a:pt x="-1484" y="157724"/>
                    <a:pt x="-3196" y="195396"/>
                    <a:pt x="7078" y="215944"/>
                  </a:cubicBezTo>
                  <a:cubicBezTo>
                    <a:pt x="17352" y="236492"/>
                    <a:pt x="41325" y="253616"/>
                    <a:pt x="58449" y="246767"/>
                  </a:cubicBezTo>
                  <a:close/>
                </a:path>
              </a:pathLst>
            </a:cu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0" name="Ελεύθερη σχεδίαση 9"/>
            <p:cNvSpPr/>
            <p:nvPr/>
          </p:nvSpPr>
          <p:spPr>
            <a:xfrm>
              <a:off x="1325485" y="1838470"/>
              <a:ext cx="781044" cy="561768"/>
            </a:xfrm>
            <a:custGeom>
              <a:avLst/>
              <a:gdLst>
                <a:gd name="connsiteX0" fmla="*/ 82857 w 781654"/>
                <a:gd name="connsiteY0" fmla="*/ 391274 h 562510"/>
                <a:gd name="connsiteX1" fmla="*/ 113679 w 781654"/>
                <a:gd name="connsiteY1" fmla="*/ 535112 h 562510"/>
                <a:gd name="connsiteX2" fmla="*/ 82857 w 781654"/>
                <a:gd name="connsiteY2" fmla="*/ 555661 h 562510"/>
                <a:gd name="connsiteX3" fmla="*/ 21212 w 781654"/>
                <a:gd name="connsiteY3" fmla="*/ 452919 h 562510"/>
                <a:gd name="connsiteX4" fmla="*/ 663 w 781654"/>
                <a:gd name="connsiteY4" fmla="*/ 319355 h 562510"/>
                <a:gd name="connsiteX5" fmla="*/ 41760 w 781654"/>
                <a:gd name="connsiteY5" fmla="*/ 206339 h 562510"/>
                <a:gd name="connsiteX6" fmla="*/ 82857 w 781654"/>
                <a:gd name="connsiteY6" fmla="*/ 103598 h 562510"/>
                <a:gd name="connsiteX7" fmla="*/ 185598 w 781654"/>
                <a:gd name="connsiteY7" fmla="*/ 21404 h 562510"/>
                <a:gd name="connsiteX8" fmla="*/ 329436 w 781654"/>
                <a:gd name="connsiteY8" fmla="*/ 856 h 562510"/>
                <a:gd name="connsiteX9" fmla="*/ 473275 w 781654"/>
                <a:gd name="connsiteY9" fmla="*/ 41953 h 562510"/>
                <a:gd name="connsiteX10" fmla="*/ 565742 w 781654"/>
                <a:gd name="connsiteY10" fmla="*/ 93324 h 562510"/>
                <a:gd name="connsiteX11" fmla="*/ 627387 w 781654"/>
                <a:gd name="connsiteY11" fmla="*/ 165243 h 562510"/>
                <a:gd name="connsiteX12" fmla="*/ 709580 w 781654"/>
                <a:gd name="connsiteY12" fmla="*/ 226888 h 562510"/>
                <a:gd name="connsiteX13" fmla="*/ 771225 w 781654"/>
                <a:gd name="connsiteY13" fmla="*/ 278258 h 562510"/>
                <a:gd name="connsiteX14" fmla="*/ 771225 w 781654"/>
                <a:gd name="connsiteY14" fmla="*/ 298807 h 562510"/>
                <a:gd name="connsiteX15" fmla="*/ 668484 w 781654"/>
                <a:gd name="connsiteY15" fmla="*/ 278258 h 562510"/>
                <a:gd name="connsiteX16" fmla="*/ 586290 w 781654"/>
                <a:gd name="connsiteY16" fmla="*/ 206339 h 562510"/>
                <a:gd name="connsiteX17" fmla="*/ 504097 w 781654"/>
                <a:gd name="connsiteY17" fmla="*/ 124146 h 562510"/>
                <a:gd name="connsiteX18" fmla="*/ 380807 w 781654"/>
                <a:gd name="connsiteY18" fmla="*/ 62501 h 562510"/>
                <a:gd name="connsiteX19" fmla="*/ 226695 w 781654"/>
                <a:gd name="connsiteY19" fmla="*/ 103598 h 562510"/>
                <a:gd name="connsiteX20" fmla="*/ 154776 w 781654"/>
                <a:gd name="connsiteY20" fmla="*/ 144694 h 562510"/>
                <a:gd name="connsiteX21" fmla="*/ 103405 w 781654"/>
                <a:gd name="connsiteY21" fmla="*/ 196065 h 562510"/>
                <a:gd name="connsiteX22" fmla="*/ 93131 w 781654"/>
                <a:gd name="connsiteY22" fmla="*/ 278258 h 562510"/>
                <a:gd name="connsiteX23" fmla="*/ 93131 w 781654"/>
                <a:gd name="connsiteY23" fmla="*/ 339903 h 562510"/>
                <a:gd name="connsiteX24" fmla="*/ 82857 w 781654"/>
                <a:gd name="connsiteY24" fmla="*/ 391274 h 562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81654" h="562510">
                  <a:moveTo>
                    <a:pt x="82857" y="391274"/>
                  </a:moveTo>
                  <a:cubicBezTo>
                    <a:pt x="86282" y="423809"/>
                    <a:pt x="113679" y="507714"/>
                    <a:pt x="113679" y="535112"/>
                  </a:cubicBezTo>
                  <a:cubicBezTo>
                    <a:pt x="113679" y="562510"/>
                    <a:pt x="98268" y="569360"/>
                    <a:pt x="82857" y="555661"/>
                  </a:cubicBezTo>
                  <a:cubicBezTo>
                    <a:pt x="67446" y="541962"/>
                    <a:pt x="34911" y="492303"/>
                    <a:pt x="21212" y="452919"/>
                  </a:cubicBezTo>
                  <a:cubicBezTo>
                    <a:pt x="7513" y="413535"/>
                    <a:pt x="-2762" y="360452"/>
                    <a:pt x="663" y="319355"/>
                  </a:cubicBezTo>
                  <a:cubicBezTo>
                    <a:pt x="4088" y="278258"/>
                    <a:pt x="28061" y="242298"/>
                    <a:pt x="41760" y="206339"/>
                  </a:cubicBezTo>
                  <a:cubicBezTo>
                    <a:pt x="55459" y="170380"/>
                    <a:pt x="58884" y="134420"/>
                    <a:pt x="82857" y="103598"/>
                  </a:cubicBezTo>
                  <a:cubicBezTo>
                    <a:pt x="106830" y="72776"/>
                    <a:pt x="144502" y="38528"/>
                    <a:pt x="185598" y="21404"/>
                  </a:cubicBezTo>
                  <a:cubicBezTo>
                    <a:pt x="226694" y="4280"/>
                    <a:pt x="281490" y="-2569"/>
                    <a:pt x="329436" y="856"/>
                  </a:cubicBezTo>
                  <a:cubicBezTo>
                    <a:pt x="377382" y="4281"/>
                    <a:pt x="433891" y="26542"/>
                    <a:pt x="473275" y="41953"/>
                  </a:cubicBezTo>
                  <a:cubicBezTo>
                    <a:pt x="512659" y="57364"/>
                    <a:pt x="540057" y="72776"/>
                    <a:pt x="565742" y="93324"/>
                  </a:cubicBezTo>
                  <a:cubicBezTo>
                    <a:pt x="591427" y="113872"/>
                    <a:pt x="603414" y="142982"/>
                    <a:pt x="627387" y="165243"/>
                  </a:cubicBezTo>
                  <a:cubicBezTo>
                    <a:pt x="651360" y="187504"/>
                    <a:pt x="685607" y="208052"/>
                    <a:pt x="709580" y="226888"/>
                  </a:cubicBezTo>
                  <a:cubicBezTo>
                    <a:pt x="733553" y="245724"/>
                    <a:pt x="760951" y="266271"/>
                    <a:pt x="771225" y="278258"/>
                  </a:cubicBezTo>
                  <a:cubicBezTo>
                    <a:pt x="781499" y="290244"/>
                    <a:pt x="788348" y="298807"/>
                    <a:pt x="771225" y="298807"/>
                  </a:cubicBezTo>
                  <a:cubicBezTo>
                    <a:pt x="754102" y="298807"/>
                    <a:pt x="699306" y="293669"/>
                    <a:pt x="668484" y="278258"/>
                  </a:cubicBezTo>
                  <a:cubicBezTo>
                    <a:pt x="637662" y="262847"/>
                    <a:pt x="613688" y="232024"/>
                    <a:pt x="586290" y="206339"/>
                  </a:cubicBezTo>
                  <a:cubicBezTo>
                    <a:pt x="558892" y="180654"/>
                    <a:pt x="538344" y="148119"/>
                    <a:pt x="504097" y="124146"/>
                  </a:cubicBezTo>
                  <a:cubicBezTo>
                    <a:pt x="469850" y="100173"/>
                    <a:pt x="427041" y="65926"/>
                    <a:pt x="380807" y="62501"/>
                  </a:cubicBezTo>
                  <a:cubicBezTo>
                    <a:pt x="334573" y="59076"/>
                    <a:pt x="264367" y="89899"/>
                    <a:pt x="226695" y="103598"/>
                  </a:cubicBezTo>
                  <a:cubicBezTo>
                    <a:pt x="189023" y="117297"/>
                    <a:pt x="175324" y="129283"/>
                    <a:pt x="154776" y="144694"/>
                  </a:cubicBezTo>
                  <a:cubicBezTo>
                    <a:pt x="134228" y="160105"/>
                    <a:pt x="113679" y="173804"/>
                    <a:pt x="103405" y="196065"/>
                  </a:cubicBezTo>
                  <a:cubicBezTo>
                    <a:pt x="93131" y="218326"/>
                    <a:pt x="94843" y="254285"/>
                    <a:pt x="93131" y="278258"/>
                  </a:cubicBezTo>
                  <a:cubicBezTo>
                    <a:pt x="91419" y="302231"/>
                    <a:pt x="91419" y="319355"/>
                    <a:pt x="93131" y="339903"/>
                  </a:cubicBezTo>
                  <a:cubicBezTo>
                    <a:pt x="94843" y="360451"/>
                    <a:pt x="79432" y="358739"/>
                    <a:pt x="82857" y="391274"/>
                  </a:cubicBezTo>
                  <a:close/>
                </a:path>
              </a:pathLst>
            </a:cu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1" name="Ελεύθερη σχεδίαση 10"/>
            <p:cNvSpPr/>
            <p:nvPr/>
          </p:nvSpPr>
          <p:spPr>
            <a:xfrm>
              <a:off x="1941430" y="2398651"/>
              <a:ext cx="801681" cy="323731"/>
            </a:xfrm>
            <a:custGeom>
              <a:avLst/>
              <a:gdLst>
                <a:gd name="connsiteX0" fmla="*/ 0 w 801384"/>
                <a:gd name="connsiteY0" fmla="*/ 323801 h 323801"/>
                <a:gd name="connsiteX1" fmla="*/ 51371 w 801384"/>
                <a:gd name="connsiteY1" fmla="*/ 128592 h 323801"/>
                <a:gd name="connsiteX2" fmla="*/ 195209 w 801384"/>
                <a:gd name="connsiteY2" fmla="*/ 15576 h 323801"/>
                <a:gd name="connsiteX3" fmla="*/ 349321 w 801384"/>
                <a:gd name="connsiteY3" fmla="*/ 5302 h 323801"/>
                <a:gd name="connsiteX4" fmla="*/ 493159 w 801384"/>
                <a:gd name="connsiteY4" fmla="*/ 56673 h 323801"/>
                <a:gd name="connsiteX5" fmla="*/ 678094 w 801384"/>
                <a:gd name="connsiteY5" fmla="*/ 56673 h 323801"/>
                <a:gd name="connsiteX6" fmla="*/ 801384 w 801384"/>
                <a:gd name="connsiteY6" fmla="*/ 97769 h 32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1384" h="323801">
                  <a:moveTo>
                    <a:pt x="0" y="323801"/>
                  </a:moveTo>
                  <a:cubicBezTo>
                    <a:pt x="9418" y="251882"/>
                    <a:pt x="18836" y="179963"/>
                    <a:pt x="51371" y="128592"/>
                  </a:cubicBezTo>
                  <a:cubicBezTo>
                    <a:pt x="83906" y="77221"/>
                    <a:pt x="145551" y="36124"/>
                    <a:pt x="195209" y="15576"/>
                  </a:cubicBezTo>
                  <a:cubicBezTo>
                    <a:pt x="244867" y="-4972"/>
                    <a:pt x="299663" y="-1547"/>
                    <a:pt x="349321" y="5302"/>
                  </a:cubicBezTo>
                  <a:cubicBezTo>
                    <a:pt x="398979" y="12151"/>
                    <a:pt x="438364" y="48111"/>
                    <a:pt x="493159" y="56673"/>
                  </a:cubicBezTo>
                  <a:cubicBezTo>
                    <a:pt x="547954" y="65235"/>
                    <a:pt x="626723" y="49824"/>
                    <a:pt x="678094" y="56673"/>
                  </a:cubicBezTo>
                  <a:cubicBezTo>
                    <a:pt x="729465" y="63522"/>
                    <a:pt x="765424" y="80645"/>
                    <a:pt x="801384" y="97769"/>
                  </a:cubicBezTo>
                </a:path>
              </a:pathLst>
            </a:cu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3" name="Ελεύθερη σχεδίαση 12"/>
            <p:cNvSpPr/>
            <p:nvPr/>
          </p:nvSpPr>
          <p:spPr>
            <a:xfrm>
              <a:off x="2301790" y="2127288"/>
              <a:ext cx="266698" cy="20630"/>
            </a:xfrm>
            <a:custGeom>
              <a:avLst/>
              <a:gdLst>
                <a:gd name="connsiteX0" fmla="*/ 0 w 267128"/>
                <a:gd name="connsiteY0" fmla="*/ 0 h 20548"/>
                <a:gd name="connsiteX1" fmla="*/ 267128 w 267128"/>
                <a:gd name="connsiteY1" fmla="*/ 20548 h 2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128" h="20548">
                  <a:moveTo>
                    <a:pt x="0" y="0"/>
                  </a:moveTo>
                  <a:lnTo>
                    <a:pt x="267128" y="20548"/>
                  </a:lnTo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4" name="Ελεύθερη σχεδίαση 13"/>
            <p:cNvSpPr/>
            <p:nvPr/>
          </p:nvSpPr>
          <p:spPr>
            <a:xfrm>
              <a:off x="2281152" y="2239960"/>
              <a:ext cx="390522" cy="31738"/>
            </a:xfrm>
            <a:custGeom>
              <a:avLst/>
              <a:gdLst>
                <a:gd name="connsiteX0" fmla="*/ 0 w 390418"/>
                <a:gd name="connsiteY0" fmla="*/ 20549 h 31734"/>
                <a:gd name="connsiteX1" fmla="*/ 215757 w 390418"/>
                <a:gd name="connsiteY1" fmla="*/ 30823 h 31734"/>
                <a:gd name="connsiteX2" fmla="*/ 390418 w 390418"/>
                <a:gd name="connsiteY2" fmla="*/ 0 h 3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418" h="31734">
                  <a:moveTo>
                    <a:pt x="0" y="20549"/>
                  </a:moveTo>
                  <a:cubicBezTo>
                    <a:pt x="75343" y="27398"/>
                    <a:pt x="150687" y="34248"/>
                    <a:pt x="215757" y="30823"/>
                  </a:cubicBezTo>
                  <a:cubicBezTo>
                    <a:pt x="280827" y="27398"/>
                    <a:pt x="335622" y="13699"/>
                    <a:pt x="390418" y="0"/>
                  </a:cubicBezTo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5" name="Ελεύθερη σχεδίαση 14"/>
            <p:cNvSpPr/>
            <p:nvPr/>
          </p:nvSpPr>
          <p:spPr>
            <a:xfrm>
              <a:off x="2301790" y="2311370"/>
              <a:ext cx="411159" cy="33326"/>
            </a:xfrm>
            <a:custGeom>
              <a:avLst/>
              <a:gdLst>
                <a:gd name="connsiteX0" fmla="*/ 0 w 410967"/>
                <a:gd name="connsiteY0" fmla="*/ 30823 h 33788"/>
                <a:gd name="connsiteX1" fmla="*/ 256854 w 410967"/>
                <a:gd name="connsiteY1" fmla="*/ 30823 h 33788"/>
                <a:gd name="connsiteX2" fmla="*/ 410967 w 410967"/>
                <a:gd name="connsiteY2" fmla="*/ 0 h 33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967" h="33788">
                  <a:moveTo>
                    <a:pt x="0" y="30823"/>
                  </a:moveTo>
                  <a:cubicBezTo>
                    <a:pt x="94180" y="33391"/>
                    <a:pt x="188360" y="35960"/>
                    <a:pt x="256854" y="30823"/>
                  </a:cubicBezTo>
                  <a:cubicBezTo>
                    <a:pt x="325348" y="25686"/>
                    <a:pt x="368157" y="12843"/>
                    <a:pt x="410967" y="0"/>
                  </a:cubicBezTo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6" name="Ελεύθερη σχεδίαση 15"/>
            <p:cNvSpPr/>
            <p:nvPr/>
          </p:nvSpPr>
          <p:spPr>
            <a:xfrm>
              <a:off x="2373226" y="2403411"/>
              <a:ext cx="133349" cy="11109"/>
            </a:xfrm>
            <a:custGeom>
              <a:avLst/>
              <a:gdLst>
                <a:gd name="connsiteX0" fmla="*/ 0 w 133564"/>
                <a:gd name="connsiteY0" fmla="*/ 0 h 10274"/>
                <a:gd name="connsiteX1" fmla="*/ 133564 w 133564"/>
                <a:gd name="connsiteY1" fmla="*/ 10274 h 1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564" h="10274">
                  <a:moveTo>
                    <a:pt x="0" y="0"/>
                  </a:moveTo>
                  <a:lnTo>
                    <a:pt x="133564" y="10274"/>
                  </a:lnTo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7" name="Ελεύθερη σχεδίαση 16"/>
            <p:cNvSpPr/>
            <p:nvPr/>
          </p:nvSpPr>
          <p:spPr>
            <a:xfrm>
              <a:off x="2630399" y="2403411"/>
              <a:ext cx="92074" cy="0"/>
            </a:xfrm>
            <a:custGeom>
              <a:avLst/>
              <a:gdLst>
                <a:gd name="connsiteX0" fmla="*/ 0 w 92468"/>
                <a:gd name="connsiteY0" fmla="*/ 0 h 0"/>
                <a:gd name="connsiteX1" fmla="*/ 92468 w 9246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468">
                  <a:moveTo>
                    <a:pt x="0" y="0"/>
                  </a:moveTo>
                  <a:lnTo>
                    <a:pt x="92468" y="0"/>
                  </a:lnTo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8" name="Ελεύθερη σχεδίαση 17"/>
            <p:cNvSpPr/>
            <p:nvPr/>
          </p:nvSpPr>
          <p:spPr>
            <a:xfrm>
              <a:off x="2281152" y="2189178"/>
              <a:ext cx="122237" cy="0"/>
            </a:xfrm>
            <a:custGeom>
              <a:avLst/>
              <a:gdLst>
                <a:gd name="connsiteX0" fmla="*/ 0 w 123290"/>
                <a:gd name="connsiteY0" fmla="*/ 0 h 0"/>
                <a:gd name="connsiteX1" fmla="*/ 123290 w 12329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290">
                  <a:moveTo>
                    <a:pt x="0" y="0"/>
                  </a:moveTo>
                  <a:lnTo>
                    <a:pt x="123290" y="0"/>
                  </a:lnTo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9" name="Ελεύθερη σχεδίαση 18"/>
            <p:cNvSpPr/>
            <p:nvPr/>
          </p:nvSpPr>
          <p:spPr>
            <a:xfrm>
              <a:off x="2506575" y="2189178"/>
              <a:ext cx="92074" cy="0"/>
            </a:xfrm>
            <a:custGeom>
              <a:avLst/>
              <a:gdLst>
                <a:gd name="connsiteX0" fmla="*/ 0 w 92468"/>
                <a:gd name="connsiteY0" fmla="*/ 0 h 0"/>
                <a:gd name="connsiteX1" fmla="*/ 92468 w 92468"/>
                <a:gd name="connsiteY1" fmla="*/ 0 h 0"/>
                <a:gd name="connsiteX2" fmla="*/ 92468 w 92468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468">
                  <a:moveTo>
                    <a:pt x="0" y="0"/>
                  </a:moveTo>
                  <a:lnTo>
                    <a:pt x="92468" y="0"/>
                  </a:lnTo>
                  <a:lnTo>
                    <a:pt x="92468" y="0"/>
                  </a:lnTo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21" name="Ελεύθερη σχεδίαση 20"/>
            <p:cNvSpPr/>
            <p:nvPr/>
          </p:nvSpPr>
          <p:spPr>
            <a:xfrm>
              <a:off x="2127166" y="2013030"/>
              <a:ext cx="144461" cy="79346"/>
            </a:xfrm>
            <a:custGeom>
              <a:avLst/>
              <a:gdLst>
                <a:gd name="connsiteX0" fmla="*/ 0 w 144721"/>
                <a:gd name="connsiteY0" fmla="*/ 0 h 78839"/>
                <a:gd name="connsiteX1" fmla="*/ 123289 w 144721"/>
                <a:gd name="connsiteY1" fmla="*/ 71919 h 78839"/>
                <a:gd name="connsiteX2" fmla="*/ 143838 w 144721"/>
                <a:gd name="connsiteY2" fmla="*/ 71919 h 7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21" h="78839">
                  <a:moveTo>
                    <a:pt x="0" y="0"/>
                  </a:moveTo>
                  <a:cubicBezTo>
                    <a:pt x="49658" y="29966"/>
                    <a:pt x="99316" y="59932"/>
                    <a:pt x="123289" y="71919"/>
                  </a:cubicBezTo>
                  <a:cubicBezTo>
                    <a:pt x="147262" y="83906"/>
                    <a:pt x="145550" y="77912"/>
                    <a:pt x="143838" y="71919"/>
                  </a:cubicBezTo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22" name="Ελεύθερη σχεδίαση 21"/>
            <p:cNvSpPr/>
            <p:nvPr/>
          </p:nvSpPr>
          <p:spPr>
            <a:xfrm>
              <a:off x="2147803" y="2095550"/>
              <a:ext cx="120649" cy="31738"/>
            </a:xfrm>
            <a:custGeom>
              <a:avLst/>
              <a:gdLst>
                <a:gd name="connsiteX0" fmla="*/ 0 w 121006"/>
                <a:gd name="connsiteY0" fmla="*/ 0 h 31734"/>
                <a:gd name="connsiteX1" fmla="*/ 113016 w 121006"/>
                <a:gd name="connsiteY1" fmla="*/ 30823 h 31734"/>
                <a:gd name="connsiteX2" fmla="*/ 102741 w 121006"/>
                <a:gd name="connsiteY2" fmla="*/ 20548 h 3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006" h="31734">
                  <a:moveTo>
                    <a:pt x="0" y="0"/>
                  </a:moveTo>
                  <a:cubicBezTo>
                    <a:pt x="47946" y="13699"/>
                    <a:pt x="95893" y="27398"/>
                    <a:pt x="113016" y="30823"/>
                  </a:cubicBezTo>
                  <a:cubicBezTo>
                    <a:pt x="130139" y="34248"/>
                    <a:pt x="116440" y="27398"/>
                    <a:pt x="102741" y="20548"/>
                  </a:cubicBezTo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23" name="Ελεύθερη σχεδίαση 22"/>
            <p:cNvSpPr/>
            <p:nvPr/>
          </p:nvSpPr>
          <p:spPr>
            <a:xfrm>
              <a:off x="2127166" y="2208221"/>
              <a:ext cx="112711" cy="0"/>
            </a:xfrm>
            <a:custGeom>
              <a:avLst/>
              <a:gdLst>
                <a:gd name="connsiteX0" fmla="*/ 0 w 113015"/>
                <a:gd name="connsiteY0" fmla="*/ 0 h 0"/>
                <a:gd name="connsiteX1" fmla="*/ 113015 w 113015"/>
                <a:gd name="connsiteY1" fmla="*/ 0 h 0"/>
                <a:gd name="connsiteX2" fmla="*/ 113015 w 11301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015">
                  <a:moveTo>
                    <a:pt x="0" y="0"/>
                  </a:moveTo>
                  <a:lnTo>
                    <a:pt x="113015" y="0"/>
                  </a:lnTo>
                  <a:lnTo>
                    <a:pt x="113015" y="0"/>
                  </a:lnTo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24" name="Ελεύθερη σχεδίαση 23"/>
            <p:cNvSpPr/>
            <p:nvPr/>
          </p:nvSpPr>
          <p:spPr>
            <a:xfrm>
              <a:off x="2127166" y="2281219"/>
              <a:ext cx="112711" cy="0"/>
            </a:xfrm>
            <a:custGeom>
              <a:avLst/>
              <a:gdLst>
                <a:gd name="connsiteX0" fmla="*/ 0 w 113015"/>
                <a:gd name="connsiteY0" fmla="*/ 0 h 0"/>
                <a:gd name="connsiteX1" fmla="*/ 113015 w 113015"/>
                <a:gd name="connsiteY1" fmla="*/ 0 h 0"/>
                <a:gd name="connsiteX2" fmla="*/ 113015 w 11301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015">
                  <a:moveTo>
                    <a:pt x="0" y="0"/>
                  </a:moveTo>
                  <a:lnTo>
                    <a:pt x="113015" y="0"/>
                  </a:lnTo>
                  <a:lnTo>
                    <a:pt x="113015" y="0"/>
                  </a:lnTo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28" name="Ελεύθερη σχεδίαση 27"/>
            <p:cNvSpPr/>
            <p:nvPr/>
          </p:nvSpPr>
          <p:spPr>
            <a:xfrm>
              <a:off x="2127166" y="2332001"/>
              <a:ext cx="133349" cy="0"/>
            </a:xfrm>
            <a:custGeom>
              <a:avLst/>
              <a:gdLst>
                <a:gd name="connsiteX0" fmla="*/ 0 w 133564"/>
                <a:gd name="connsiteY0" fmla="*/ 0 h 0"/>
                <a:gd name="connsiteX1" fmla="*/ 133564 w 133564"/>
                <a:gd name="connsiteY1" fmla="*/ 0 h 0"/>
                <a:gd name="connsiteX2" fmla="*/ 133564 w 133564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564">
                  <a:moveTo>
                    <a:pt x="0" y="0"/>
                  </a:moveTo>
                  <a:lnTo>
                    <a:pt x="133564" y="0"/>
                  </a:lnTo>
                  <a:lnTo>
                    <a:pt x="133564" y="0"/>
                  </a:lnTo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29" name="Ελεύθερη σχεδίαση 28"/>
            <p:cNvSpPr/>
            <p:nvPr/>
          </p:nvSpPr>
          <p:spPr>
            <a:xfrm>
              <a:off x="2116053" y="2136810"/>
              <a:ext cx="123824" cy="20630"/>
            </a:xfrm>
            <a:custGeom>
              <a:avLst/>
              <a:gdLst>
                <a:gd name="connsiteX0" fmla="*/ 0 w 123290"/>
                <a:gd name="connsiteY0" fmla="*/ 0 h 20548"/>
                <a:gd name="connsiteX1" fmla="*/ 123290 w 123290"/>
                <a:gd name="connsiteY1" fmla="*/ 20548 h 20548"/>
                <a:gd name="connsiteX2" fmla="*/ 123290 w 123290"/>
                <a:gd name="connsiteY2" fmla="*/ 20548 h 2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290" h="20548">
                  <a:moveTo>
                    <a:pt x="0" y="0"/>
                  </a:moveTo>
                  <a:lnTo>
                    <a:pt x="123290" y="20548"/>
                  </a:lnTo>
                  <a:lnTo>
                    <a:pt x="123290" y="20548"/>
                  </a:lnTo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31" name="Ελεύθερη σχεδίαση 30"/>
            <p:cNvSpPr/>
            <p:nvPr/>
          </p:nvSpPr>
          <p:spPr>
            <a:xfrm>
              <a:off x="1684257" y="2127288"/>
              <a:ext cx="688969" cy="420533"/>
            </a:xfrm>
            <a:custGeom>
              <a:avLst/>
              <a:gdLst>
                <a:gd name="connsiteX0" fmla="*/ 0 w 688368"/>
                <a:gd name="connsiteY0" fmla="*/ 0 h 421240"/>
                <a:gd name="connsiteX1" fmla="*/ 133564 w 688368"/>
                <a:gd name="connsiteY1" fmla="*/ 164386 h 421240"/>
                <a:gd name="connsiteX2" fmla="*/ 308225 w 688368"/>
                <a:gd name="connsiteY2" fmla="*/ 287676 h 421240"/>
                <a:gd name="connsiteX3" fmla="*/ 688368 w 688368"/>
                <a:gd name="connsiteY3" fmla="*/ 421240 h 42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368" h="421240">
                  <a:moveTo>
                    <a:pt x="0" y="0"/>
                  </a:moveTo>
                  <a:cubicBezTo>
                    <a:pt x="41096" y="58220"/>
                    <a:pt x="82193" y="116440"/>
                    <a:pt x="133564" y="164386"/>
                  </a:cubicBezTo>
                  <a:cubicBezTo>
                    <a:pt x="184935" y="212332"/>
                    <a:pt x="215758" y="244867"/>
                    <a:pt x="308225" y="287676"/>
                  </a:cubicBezTo>
                  <a:cubicBezTo>
                    <a:pt x="400692" y="330485"/>
                    <a:pt x="544530" y="375862"/>
                    <a:pt x="688368" y="421240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grpSp>
        <p:nvGrpSpPr>
          <p:cNvPr id="21507" name="Ομάδα 32775"/>
          <p:cNvGrpSpPr>
            <a:grpSpLocks/>
          </p:cNvGrpSpPr>
          <p:nvPr/>
        </p:nvGrpSpPr>
        <p:grpSpPr bwMode="auto">
          <a:xfrm>
            <a:off x="5348288" y="1824038"/>
            <a:ext cx="1655762" cy="1682750"/>
            <a:chOff x="6084168" y="1746420"/>
            <a:chExt cx="1656184" cy="1682580"/>
          </a:xfrm>
        </p:grpSpPr>
        <p:sp>
          <p:nvSpPr>
            <p:cNvPr id="33" name="Ελεύθερη σχεδίαση 32"/>
            <p:cNvSpPr/>
            <p:nvPr/>
          </p:nvSpPr>
          <p:spPr>
            <a:xfrm>
              <a:off x="6084168" y="2344847"/>
              <a:ext cx="1656184" cy="700017"/>
            </a:xfrm>
            <a:custGeom>
              <a:avLst/>
              <a:gdLst>
                <a:gd name="connsiteX0" fmla="*/ 0 w 1530850"/>
                <a:gd name="connsiteY0" fmla="*/ 0 h 630955"/>
                <a:gd name="connsiteX1" fmla="*/ 965771 w 1530850"/>
                <a:gd name="connsiteY1" fmla="*/ 554804 h 630955"/>
                <a:gd name="connsiteX2" fmla="*/ 1130158 w 1530850"/>
                <a:gd name="connsiteY2" fmla="*/ 626724 h 630955"/>
                <a:gd name="connsiteX3" fmla="*/ 1294544 w 1530850"/>
                <a:gd name="connsiteY3" fmla="*/ 575353 h 630955"/>
                <a:gd name="connsiteX4" fmla="*/ 1530850 w 1530850"/>
                <a:gd name="connsiteY4" fmla="*/ 195209 h 63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0850" h="630955">
                  <a:moveTo>
                    <a:pt x="0" y="0"/>
                  </a:moveTo>
                  <a:lnTo>
                    <a:pt x="965771" y="554804"/>
                  </a:lnTo>
                  <a:cubicBezTo>
                    <a:pt x="1154131" y="659258"/>
                    <a:pt x="1075363" y="623299"/>
                    <a:pt x="1130158" y="626724"/>
                  </a:cubicBezTo>
                  <a:cubicBezTo>
                    <a:pt x="1184953" y="630149"/>
                    <a:pt x="1227762" y="647272"/>
                    <a:pt x="1294544" y="575353"/>
                  </a:cubicBezTo>
                  <a:cubicBezTo>
                    <a:pt x="1361326" y="503434"/>
                    <a:pt x="1446088" y="349321"/>
                    <a:pt x="1530850" y="195209"/>
                  </a:cubicBezTo>
                </a:path>
              </a:pathLst>
            </a:cu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1" name="Ορθογώνιο 50"/>
            <p:cNvSpPr/>
            <p:nvPr/>
          </p:nvSpPr>
          <p:spPr>
            <a:xfrm>
              <a:off x="6444622" y="2548026"/>
              <a:ext cx="287411" cy="7365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32" name="Έλλειψη 31"/>
            <p:cNvSpPr/>
            <p:nvPr/>
          </p:nvSpPr>
          <p:spPr>
            <a:xfrm>
              <a:off x="6300123" y="2013093"/>
              <a:ext cx="576409" cy="5587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cxnSp>
          <p:nvCxnSpPr>
            <p:cNvPr id="35" name="Ευθεία γραμμή σύνδεσης 34"/>
            <p:cNvCxnSpPr/>
            <p:nvPr/>
          </p:nvCxnSpPr>
          <p:spPr>
            <a:xfrm flipV="1">
              <a:off x="6155623" y="1916265"/>
              <a:ext cx="288999" cy="482551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Ευθεία γραμμή σύνδεσης 42"/>
            <p:cNvCxnSpPr/>
            <p:nvPr/>
          </p:nvCxnSpPr>
          <p:spPr>
            <a:xfrm>
              <a:off x="6444622" y="1870232"/>
              <a:ext cx="1259209" cy="77938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Ευθεία γραμμή σύνδεσης 44"/>
            <p:cNvCxnSpPr>
              <a:stCxn id="33" idx="4"/>
            </p:cNvCxnSpPr>
            <p:nvPr/>
          </p:nvCxnSpPr>
          <p:spPr>
            <a:xfrm flipH="1" flipV="1">
              <a:off x="6444622" y="1746420"/>
              <a:ext cx="1295730" cy="81589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Ευθεία γραμμή σύνδεσης 49"/>
            <p:cNvCxnSpPr>
              <a:stCxn id="33" idx="0"/>
            </p:cNvCxnSpPr>
            <p:nvPr/>
          </p:nvCxnSpPr>
          <p:spPr>
            <a:xfrm flipV="1">
              <a:off x="6084168" y="1746420"/>
              <a:ext cx="360454" cy="598427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Ευθεία γραμμή σύνδεσης 52"/>
            <p:cNvCxnSpPr/>
            <p:nvPr/>
          </p:nvCxnSpPr>
          <p:spPr>
            <a:xfrm>
              <a:off x="6300123" y="3284552"/>
              <a:ext cx="576409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Ευθεία γραμμή σύνδεσης 54"/>
            <p:cNvCxnSpPr/>
            <p:nvPr/>
          </p:nvCxnSpPr>
          <p:spPr>
            <a:xfrm>
              <a:off x="6300123" y="3284552"/>
              <a:ext cx="0" cy="144448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Ευθεία γραμμή σύνδεσης 56"/>
            <p:cNvCxnSpPr/>
            <p:nvPr/>
          </p:nvCxnSpPr>
          <p:spPr>
            <a:xfrm>
              <a:off x="6876532" y="3284552"/>
              <a:ext cx="0" cy="144448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73" name="Ευθεία γραμμή σύνδεσης 32772"/>
            <p:cNvCxnSpPr/>
            <p:nvPr/>
          </p:nvCxnSpPr>
          <p:spPr>
            <a:xfrm>
              <a:off x="6587533" y="2276591"/>
              <a:ext cx="649453" cy="349215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79" name="Τίτλος 32778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/>
              <a:t> Πρόσθιο αρθρικό φύμα</a:t>
            </a:r>
            <a:r>
              <a:rPr lang="el-GR" dirty="0"/>
              <a:t/>
            </a:r>
            <a:br>
              <a:rPr lang="el-GR" dirty="0"/>
            </a:br>
            <a:r>
              <a:rPr lang="el-GR" sz="3300" b="0" dirty="0"/>
              <a:t>(</a:t>
            </a:r>
            <a:r>
              <a:rPr lang="en-US" sz="3300" b="0" dirty="0"/>
              <a:t>articular tubercle)</a:t>
            </a:r>
            <a:r>
              <a:rPr lang="el-GR" sz="3300" b="0" dirty="0"/>
              <a:t> </a:t>
            </a:r>
            <a:r>
              <a:rPr lang="el-GR" sz="3300" b="0" dirty="0" smtClean="0"/>
              <a:t>2/2</a:t>
            </a:r>
            <a:endParaRPr lang="el-GR" sz="3300" dirty="0"/>
          </a:p>
        </p:txBody>
      </p:sp>
      <p:sp>
        <p:nvSpPr>
          <p:cNvPr id="21508" name="Θέση περιεχομένου 32773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944216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l-GR" altLang="el-GR" dirty="0" smtClean="0"/>
              <a:t>Η </a:t>
            </a:r>
            <a:r>
              <a:rPr lang="el-GR" altLang="el-GR" dirty="0" err="1" smtClean="0"/>
              <a:t>γλήνη</a:t>
            </a:r>
            <a:r>
              <a:rPr lang="el-GR" altLang="el-GR" dirty="0" smtClean="0"/>
              <a:t> &amp; το πρόσθιο αρθρικό φύμα εξομοιώνονται στον </a:t>
            </a:r>
            <a:r>
              <a:rPr lang="el-GR" altLang="el-GR" dirty="0" err="1" smtClean="0"/>
              <a:t>αρθρωτήρα</a:t>
            </a:r>
            <a:r>
              <a:rPr lang="el-GR" altLang="el-GR" dirty="0" smtClean="0"/>
              <a:t> με την οπίσθια ελεγκτική περιοχή.</a:t>
            </a:r>
            <a:endParaRPr lang="el-GR" altLang="el-GR" baseline="30000" dirty="0" smtClean="0"/>
          </a:p>
          <a:p>
            <a:pPr eaLnBrk="1" hangingPunct="1">
              <a:spcAft>
                <a:spcPts val="600"/>
              </a:spcAft>
            </a:pPr>
            <a:r>
              <a:rPr lang="el-GR" altLang="el-GR" dirty="0" smtClean="0"/>
              <a:t>Οι </a:t>
            </a:r>
            <a:r>
              <a:rPr lang="el-GR" altLang="el-GR" dirty="0" err="1" smtClean="0"/>
              <a:t>αρθρωτήρες</a:t>
            </a:r>
            <a:r>
              <a:rPr lang="el-GR" altLang="el-GR" dirty="0" smtClean="0"/>
              <a:t> σταθερών αποκλίσεων έχουν κλίση 25</a:t>
            </a:r>
            <a:r>
              <a:rPr lang="el-GR" altLang="el-GR" baseline="44000" dirty="0" smtClean="0"/>
              <a:t>0</a:t>
            </a:r>
            <a:r>
              <a:rPr lang="el-GR" altLang="el-GR" dirty="0" smtClean="0"/>
              <a:t>.</a:t>
            </a:r>
            <a:endParaRPr lang="en-US" altLang="el-GR" dirty="0" smtClean="0"/>
          </a:p>
        </p:txBody>
      </p:sp>
      <p:sp>
        <p:nvSpPr>
          <p:cNvPr id="44040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D49C6D-174D-40C8-A529-16C98059433E}" type="slidenum">
              <a:rPr lang="el-GR" altLang="el-GR" smtClean="0"/>
              <a:pPr eaLnBrk="1" hangingPunct="1">
                <a:defRPr/>
              </a:pPr>
              <a:t>7</a:t>
            </a:fld>
            <a:endParaRPr lang="el-GR" altLang="el-GR" smtClean="0"/>
          </a:p>
        </p:txBody>
      </p:sp>
      <p:sp>
        <p:nvSpPr>
          <p:cNvPr id="21509" name="TextBox 32776"/>
          <p:cNvSpPr txBox="1">
            <a:spLocks noChangeArrowheads="1"/>
          </p:cNvSpPr>
          <p:nvPr/>
        </p:nvSpPr>
        <p:spPr bwMode="auto">
          <a:xfrm>
            <a:off x="2894013" y="3663950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latin typeface="Arial" charset="0"/>
              </a:rPr>
              <a:t>Α</a:t>
            </a:r>
          </a:p>
        </p:txBody>
      </p:sp>
      <p:sp>
        <p:nvSpPr>
          <p:cNvPr id="21510" name="TextBox 32777"/>
          <p:cNvSpPr txBox="1">
            <a:spLocks noChangeArrowheads="1"/>
          </p:cNvSpPr>
          <p:nvPr/>
        </p:nvSpPr>
        <p:spPr bwMode="auto">
          <a:xfrm>
            <a:off x="5708650" y="366395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latin typeface="Arial" charset="0"/>
              </a:rPr>
              <a:t>Β</a:t>
            </a:r>
          </a:p>
        </p:txBody>
      </p:sp>
    </p:spTree>
    <p:extLst>
      <p:ext uri="{BB962C8B-B14F-4D97-AF65-F5344CB8AC3E}">
        <p14:creationId xmlns:p14="http://schemas.microsoft.com/office/powerpoint/2010/main" val="153445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400" dirty="0"/>
              <a:t> </a:t>
            </a:r>
            <a:r>
              <a:rPr lang="el-GR" sz="4000" dirty="0"/>
              <a:t>Κόνδυλος κάτω γνάθου</a:t>
            </a:r>
            <a:r>
              <a:rPr lang="el-GR" dirty="0"/>
              <a:t/>
            </a:r>
            <a:br>
              <a:rPr lang="el-GR" dirty="0"/>
            </a:br>
            <a:r>
              <a:rPr lang="el-GR" sz="3300" b="0" dirty="0"/>
              <a:t>(</a:t>
            </a:r>
            <a:r>
              <a:rPr lang="en-US" sz="3300" b="0" dirty="0"/>
              <a:t>condyle</a:t>
            </a:r>
            <a:r>
              <a:rPr lang="en-US" sz="3300" b="0" dirty="0" smtClean="0"/>
              <a:t>)</a:t>
            </a:r>
            <a:r>
              <a:rPr lang="el-GR" sz="3300" b="0" dirty="0" smtClean="0"/>
              <a:t> 1/4</a:t>
            </a:r>
            <a:endParaRPr lang="el-GR" sz="3300" b="0" dirty="0"/>
          </a:p>
        </p:txBody>
      </p:sp>
      <p:sp>
        <p:nvSpPr>
          <p:cNvPr id="33796" name="Content Placeholder 7"/>
          <p:cNvSpPr>
            <a:spLocks noGrp="1"/>
          </p:cNvSpPr>
          <p:nvPr>
            <p:ph idx="1"/>
          </p:nvPr>
        </p:nvSpPr>
        <p:spPr>
          <a:xfrm>
            <a:off x="5322326" y="1505804"/>
            <a:ext cx="3394075" cy="388843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3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Ο </a:t>
            </a:r>
            <a:r>
              <a:rPr lang="el-GR" sz="2400" b="1" dirty="0" smtClean="0"/>
              <a:t>Κόνδυλος</a:t>
            </a:r>
            <a:r>
              <a:rPr lang="el-GR" sz="2400" dirty="0" smtClean="0"/>
              <a:t> είναι το ακραίο έπαρμα της κονδυλοειδούς αποφύσεως της κάτω γνάθου.</a:t>
            </a:r>
          </a:p>
        </p:txBody>
      </p:sp>
      <p:sp>
        <p:nvSpPr>
          <p:cNvPr id="45060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CA7440D-0347-4F64-AEF8-C04809BD28EB}" type="slidenum">
              <a:rPr lang="el-GR" altLang="el-GR" smtClean="0"/>
              <a:pPr eaLnBrk="1" hangingPunct="1">
                <a:defRPr/>
              </a:pPr>
              <a:t>8</a:t>
            </a:fld>
            <a:endParaRPr lang="el-GR" altLang="el-GR" smtClean="0"/>
          </a:p>
        </p:txBody>
      </p:sp>
      <p:grpSp>
        <p:nvGrpSpPr>
          <p:cNvPr id="22533" name="Ομάδα 3"/>
          <p:cNvGrpSpPr>
            <a:grpSpLocks/>
          </p:cNvGrpSpPr>
          <p:nvPr/>
        </p:nvGrpSpPr>
        <p:grpSpPr bwMode="auto">
          <a:xfrm>
            <a:off x="179388" y="1506538"/>
            <a:ext cx="5113337" cy="5035550"/>
            <a:chOff x="3923928" y="1419978"/>
            <a:chExt cx="5112568" cy="5036444"/>
          </a:xfrm>
        </p:grpSpPr>
        <p:sp>
          <p:nvSpPr>
            <p:cNvPr id="33799" name="TextBox 6"/>
            <p:cNvSpPr txBox="1">
              <a:spLocks noChangeArrowheads="1"/>
            </p:cNvSpPr>
            <p:nvPr/>
          </p:nvSpPr>
          <p:spPr bwMode="auto">
            <a:xfrm>
              <a:off x="3923928" y="1593046"/>
              <a:ext cx="726966" cy="5239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sz="1400" b="1" dirty="0">
                  <a:latin typeface="+mn-lt"/>
                  <a:cs typeface="+mn-cs"/>
                </a:rPr>
                <a:t>ΕΞΩ</a:t>
              </a:r>
            </a:p>
            <a:p>
              <a:pPr>
                <a:defRPr/>
              </a:pPr>
              <a:r>
                <a:rPr lang="el-GR" sz="1400" b="1" dirty="0">
                  <a:latin typeface="+mn-lt"/>
                  <a:cs typeface="+mn-cs"/>
                </a:rPr>
                <a:t>ΠΟΛΟΣ</a:t>
              </a:r>
            </a:p>
          </p:txBody>
        </p:sp>
        <p:pic>
          <p:nvPicPr>
            <p:cNvPr id="22536" name="Picture 2" descr="File:Slide3ttt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8864" y="1419978"/>
              <a:ext cx="1872208" cy="50364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37" name="Picture 4" descr="File:Slide3ttt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726" y="1431434"/>
              <a:ext cx="2105770" cy="50249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798" name="TextBox 5"/>
            <p:cNvSpPr txBox="1">
              <a:spLocks noChangeArrowheads="1"/>
            </p:cNvSpPr>
            <p:nvPr/>
          </p:nvSpPr>
          <p:spPr bwMode="auto">
            <a:xfrm>
              <a:off x="6046096" y="2132892"/>
              <a:ext cx="726966" cy="5239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sz="1400" b="1" dirty="0">
                  <a:latin typeface="+mn-lt"/>
                  <a:cs typeface="+mn-cs"/>
                </a:rPr>
                <a:t>ΕΣΩ</a:t>
              </a:r>
            </a:p>
            <a:p>
              <a:pPr>
                <a:defRPr/>
              </a:pPr>
              <a:r>
                <a:rPr lang="el-GR" sz="1400" b="1" dirty="0">
                  <a:latin typeface="+mn-lt"/>
                  <a:cs typeface="+mn-cs"/>
                </a:rPr>
                <a:t>ΠΟΛΟΣ</a:t>
              </a:r>
            </a:p>
          </p:txBody>
        </p:sp>
        <p:cxnSp>
          <p:nvCxnSpPr>
            <p:cNvPr id="6" name="Ευθύγραμμο βέλος σύνδεσης 5"/>
            <p:cNvCxnSpPr>
              <a:stCxn id="33799" idx="3"/>
            </p:cNvCxnSpPr>
            <p:nvPr/>
          </p:nvCxnSpPr>
          <p:spPr>
            <a:xfrm>
              <a:off x="4650894" y="1855030"/>
              <a:ext cx="425386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Ευθύγραμμο βέλος σύνδεσης 7"/>
            <p:cNvCxnSpPr/>
            <p:nvPr/>
          </p:nvCxnSpPr>
          <p:spPr>
            <a:xfrm flipV="1">
              <a:off x="6046096" y="1701015"/>
              <a:ext cx="0" cy="431877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542925" y="6580188"/>
            <a:ext cx="538797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latin typeface="+mn-lt"/>
                <a:cs typeface="+mn-cs"/>
                <a:hlinkClick r:id="rId5"/>
              </a:rPr>
              <a:t>Slide3tttt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”,  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από </a:t>
            </a:r>
            <a:r>
              <a:rPr lang="en-US" sz="1200" dirty="0">
                <a:latin typeface="+mn-lt"/>
                <a:cs typeface="+mn-cs"/>
                <a:hlinkClick r:id="rId6" tooltip="User:Anatomist90"/>
              </a:rPr>
              <a:t>Anatomist90</a:t>
            </a:r>
            <a:r>
              <a:rPr lang="en-US" sz="1200" dirty="0">
                <a:latin typeface="+mn-lt"/>
                <a:cs typeface="+mn-cs"/>
              </a:rPr>
              <a:t> 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διαθέσιμο με άδεια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1200" dirty="0">
                <a:latin typeface="+mn-lt"/>
                <a:cs typeface="+mn-cs"/>
                <a:hlinkClick r:id="rId7"/>
              </a:rPr>
              <a:t>CC BY-SA 3.0</a:t>
            </a:r>
            <a:endParaRPr lang="en-US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7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d3a338ece82ffed28e227ce61c4c1d767ac89e3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1iVcv3HQpL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mB468Jh9aAY?t=3s"/>
</p:tagLst>
</file>

<file path=ppt/theme/theme1.xml><?xml version="1.0" encoding="utf-8"?>
<a:theme xmlns:a="http://schemas.openxmlformats.org/drawingml/2006/main" name="template">
  <a:themeElements>
    <a:clrScheme name="Προσαρμοσμένο 19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1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73</TotalTime>
  <Words>1854</Words>
  <Application>Microsoft Office PowerPoint</Application>
  <PresentationFormat>On-screen Show (4:3)</PresentationFormat>
  <Paragraphs>269</Paragraphs>
  <Slides>34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template</vt:lpstr>
      <vt:lpstr>OC_template_updated</vt:lpstr>
      <vt:lpstr>1_OC_template_updated</vt:lpstr>
      <vt:lpstr>Φυσιολογία Στοματογναθικού Συστήματος - Συγκλεισιολογία</vt:lpstr>
      <vt:lpstr> Κροταφογναθική διάρθρωση (Temporomandibular joint) 1/2</vt:lpstr>
      <vt:lpstr> Κροταφογναθική διάρθρωση (Temporomandibular joint) 2/2</vt:lpstr>
      <vt:lpstr>Κροταφογναθική διάρθρωση ανατομικά στοιχεία</vt:lpstr>
      <vt:lpstr>Κροταφική γλήνη (mandibular fossa) </vt:lpstr>
      <vt:lpstr>Κροταφικό οστό (temporal bone)</vt:lpstr>
      <vt:lpstr> Πρόσθιο αρθρικό φύμα (articular tubercle) 1/2</vt:lpstr>
      <vt:lpstr> Πρόσθιο αρθρικό φύμα (articular tubercle) 2/2</vt:lpstr>
      <vt:lpstr> Κόνδυλος κάτω γνάθου (condyle) 1/4</vt:lpstr>
      <vt:lpstr> Κόνδυλος κάτω γνάθου (condyle) 2/4</vt:lpstr>
      <vt:lpstr> Κόνδυλος κάτω γνάθου (condyle) 3/4</vt:lpstr>
      <vt:lpstr> Κόνδυλος κάτω γνάθου (condyle) 4/4</vt:lpstr>
      <vt:lpstr>Διάρθριος δίσκος (articular disk) 1/2</vt:lpstr>
      <vt:lpstr>Διάρθριος δίσκος (articular disk) 2/2</vt:lpstr>
      <vt:lpstr>Αρθρικός θύλακος (capsular ligament)</vt:lpstr>
      <vt:lpstr> Σύνδεσμοι (ligaments)</vt:lpstr>
      <vt:lpstr>Κροταφογναθικός  σύνδεσμος (temporomandibular ligament) 1/2</vt:lpstr>
      <vt:lpstr>Κροταφογναθικός  σύνδεσμος (temporomandibular ligament) 2/2</vt:lpstr>
      <vt:lpstr>Σύνδεσμοι 1/2</vt:lpstr>
      <vt:lpstr>Σύνδεσμοι 2/2</vt:lpstr>
      <vt:lpstr>Λειτουργία ΚΓΔ 1/4</vt:lpstr>
      <vt:lpstr>Λειτουργία ΚΓΔ 2/4</vt:lpstr>
      <vt:lpstr>Λειτουργία ΚΓΔ 3/4</vt:lpstr>
      <vt:lpstr>Λειτουργία ΚΓΔ 4/4</vt:lpstr>
      <vt:lpstr>Δυσλειτουργικές διαταραχές ΚΓΔ 1/3</vt:lpstr>
      <vt:lpstr>Δυσλειτουργικές διαταραχές ΚΓΔ 2/3</vt:lpstr>
      <vt:lpstr>Δυσλειτουργικές διαταραχές ΚΓΔ 3/3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Φυσιολογία Στοματογναθικού Συστήματος - Συγκλεισιολογία</dc:title>
  <dc:creator>opencourses@teiath.gr</dc:creator>
  <cp:lastModifiedBy>alex</cp:lastModifiedBy>
  <cp:revision>30</cp:revision>
  <dcterms:created xsi:type="dcterms:W3CDTF">2014-12-04T10:25:16Z</dcterms:created>
  <dcterms:modified xsi:type="dcterms:W3CDTF">2015-03-17T14:22:12Z</dcterms:modified>
</cp:coreProperties>
</file>