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5"/>
  </p:notesMasterIdLst>
  <p:handoutMasterIdLst>
    <p:handoutMasterId r:id="rId36"/>
  </p:handoutMasterIdLst>
  <p:sldIdLst>
    <p:sldId id="299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7" r:id="rId28"/>
    <p:sldId id="262" r:id="rId29"/>
    <p:sldId id="300" r:id="rId30"/>
    <p:sldId id="269" r:id="rId31"/>
    <p:sldId id="270" r:id="rId32"/>
    <p:sldId id="266" r:id="rId33"/>
    <p:sldId id="261" r:id="rId34"/>
  </p:sldIdLst>
  <p:sldSz cx="9144000" cy="6858000" type="screen4x3"/>
  <p:notesSz cx="7104063" cy="10234613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557B"/>
    <a:srgbClr val="2F5968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Να προσθέσω το σχήμα!!!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069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77557B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orm.be/isss" TargetMode="External"/><Relationship Id="rId2" Type="http://schemas.openxmlformats.org/officeDocument/2006/relationships/hyperlink" Target="http://ltsc.ieee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80120"/>
          </a:xfrm>
        </p:spPr>
        <p:txBody>
          <a:bodyPr>
            <a:normAutofit fontScale="90000"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Εκπαιδευτική Τεχνολογία &amp; Διδακτική της Πληροφορικής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448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Εισαγωγή- Αντικείμενο μαθήματος </a:t>
            </a:r>
            <a:endParaRPr lang="en-US" sz="2600" dirty="0" smtClean="0"/>
          </a:p>
          <a:p>
            <a:pPr>
              <a:spcBef>
                <a:spcPts val="0"/>
              </a:spcBef>
            </a:pP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Κλειώ Σγουροπούλου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Μηχανικών Πληροφορικής Τ.Ε.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99154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6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Όψη παροχής υπηρεσιών ΜΠ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55" y="1196975"/>
            <a:ext cx="4929690" cy="5040313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08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Μαθησιοχώρος </a:t>
            </a:r>
            <a:r>
              <a:rPr lang="el-GR" altLang="el-GR" sz="3600" b="0" dirty="0" smtClean="0"/>
              <a:t>1/2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grpSp>
        <p:nvGrpSpPr>
          <p:cNvPr id="16" name="Ομάδα 15"/>
          <p:cNvGrpSpPr/>
          <p:nvPr/>
        </p:nvGrpSpPr>
        <p:grpSpPr>
          <a:xfrm>
            <a:off x="1446194" y="980728"/>
            <a:ext cx="6840760" cy="3339048"/>
            <a:chOff x="1446194" y="980728"/>
            <a:chExt cx="6840760" cy="3339048"/>
          </a:xfrm>
        </p:grpSpPr>
        <p:sp>
          <p:nvSpPr>
            <p:cNvPr id="9" name="Επεξήγηση με παραλληλόγραμμο 8"/>
            <p:cNvSpPr/>
            <p:nvPr/>
          </p:nvSpPr>
          <p:spPr>
            <a:xfrm rot="10800000">
              <a:off x="1446194" y="980728"/>
              <a:ext cx="6840760" cy="3339048"/>
            </a:xfrm>
            <a:custGeom>
              <a:avLst/>
              <a:gdLst>
                <a:gd name="connsiteX0" fmla="*/ 0 w 6192688"/>
                <a:gd name="connsiteY0" fmla="*/ 0 h 2304256"/>
                <a:gd name="connsiteX1" fmla="*/ 1032115 w 6192688"/>
                <a:gd name="connsiteY1" fmla="*/ 0 h 2304256"/>
                <a:gd name="connsiteX2" fmla="*/ 1032115 w 6192688"/>
                <a:gd name="connsiteY2" fmla="*/ 0 h 2304256"/>
                <a:gd name="connsiteX3" fmla="*/ 2580287 w 6192688"/>
                <a:gd name="connsiteY3" fmla="*/ 0 h 2304256"/>
                <a:gd name="connsiteX4" fmla="*/ 6192688 w 6192688"/>
                <a:gd name="connsiteY4" fmla="*/ 0 h 2304256"/>
                <a:gd name="connsiteX5" fmla="*/ 6192688 w 6192688"/>
                <a:gd name="connsiteY5" fmla="*/ 1344149 h 2304256"/>
                <a:gd name="connsiteX6" fmla="*/ 6192688 w 6192688"/>
                <a:gd name="connsiteY6" fmla="*/ 1344149 h 2304256"/>
                <a:gd name="connsiteX7" fmla="*/ 6192688 w 6192688"/>
                <a:gd name="connsiteY7" fmla="*/ 1920213 h 2304256"/>
                <a:gd name="connsiteX8" fmla="*/ 6192688 w 6192688"/>
                <a:gd name="connsiteY8" fmla="*/ 2304256 h 2304256"/>
                <a:gd name="connsiteX9" fmla="*/ 2580287 w 6192688"/>
                <a:gd name="connsiteY9" fmla="*/ 2304256 h 2304256"/>
                <a:gd name="connsiteX10" fmla="*/ 1806221 w 6192688"/>
                <a:gd name="connsiteY10" fmla="*/ 2592288 h 2304256"/>
                <a:gd name="connsiteX11" fmla="*/ 1032115 w 6192688"/>
                <a:gd name="connsiteY11" fmla="*/ 2304256 h 2304256"/>
                <a:gd name="connsiteX12" fmla="*/ 0 w 6192688"/>
                <a:gd name="connsiteY12" fmla="*/ 2304256 h 2304256"/>
                <a:gd name="connsiteX13" fmla="*/ 0 w 6192688"/>
                <a:gd name="connsiteY13" fmla="*/ 1920213 h 2304256"/>
                <a:gd name="connsiteX14" fmla="*/ 0 w 6192688"/>
                <a:gd name="connsiteY14" fmla="*/ 1344149 h 2304256"/>
                <a:gd name="connsiteX15" fmla="*/ 0 w 6192688"/>
                <a:gd name="connsiteY15" fmla="*/ 1344149 h 2304256"/>
                <a:gd name="connsiteX16" fmla="*/ 0 w 6192688"/>
                <a:gd name="connsiteY16" fmla="*/ 0 h 2304256"/>
                <a:gd name="connsiteX0" fmla="*/ 0 w 6192688"/>
                <a:gd name="connsiteY0" fmla="*/ 0 h 2592288"/>
                <a:gd name="connsiteX1" fmla="*/ 1032115 w 6192688"/>
                <a:gd name="connsiteY1" fmla="*/ 0 h 2592288"/>
                <a:gd name="connsiteX2" fmla="*/ 1032115 w 6192688"/>
                <a:gd name="connsiteY2" fmla="*/ 0 h 2592288"/>
                <a:gd name="connsiteX3" fmla="*/ 2580287 w 6192688"/>
                <a:gd name="connsiteY3" fmla="*/ 0 h 2592288"/>
                <a:gd name="connsiteX4" fmla="*/ 6192688 w 6192688"/>
                <a:gd name="connsiteY4" fmla="*/ 0 h 2592288"/>
                <a:gd name="connsiteX5" fmla="*/ 6192688 w 6192688"/>
                <a:gd name="connsiteY5" fmla="*/ 1344149 h 2592288"/>
                <a:gd name="connsiteX6" fmla="*/ 6192688 w 6192688"/>
                <a:gd name="connsiteY6" fmla="*/ 1344149 h 2592288"/>
                <a:gd name="connsiteX7" fmla="*/ 6192688 w 6192688"/>
                <a:gd name="connsiteY7" fmla="*/ 1920213 h 2592288"/>
                <a:gd name="connsiteX8" fmla="*/ 6192688 w 6192688"/>
                <a:gd name="connsiteY8" fmla="*/ 2304256 h 2592288"/>
                <a:gd name="connsiteX9" fmla="*/ 2580287 w 6192688"/>
                <a:gd name="connsiteY9" fmla="*/ 2304256 h 2592288"/>
                <a:gd name="connsiteX10" fmla="*/ 1806221 w 6192688"/>
                <a:gd name="connsiteY10" fmla="*/ 2592288 h 2592288"/>
                <a:gd name="connsiteX11" fmla="*/ 4308715 w 6192688"/>
                <a:gd name="connsiteY11" fmla="*/ 2319496 h 2592288"/>
                <a:gd name="connsiteX12" fmla="*/ 0 w 6192688"/>
                <a:gd name="connsiteY12" fmla="*/ 2304256 h 2592288"/>
                <a:gd name="connsiteX13" fmla="*/ 0 w 6192688"/>
                <a:gd name="connsiteY13" fmla="*/ 1920213 h 2592288"/>
                <a:gd name="connsiteX14" fmla="*/ 0 w 6192688"/>
                <a:gd name="connsiteY14" fmla="*/ 1344149 h 2592288"/>
                <a:gd name="connsiteX15" fmla="*/ 0 w 6192688"/>
                <a:gd name="connsiteY15" fmla="*/ 1344149 h 2592288"/>
                <a:gd name="connsiteX16" fmla="*/ 0 w 6192688"/>
                <a:gd name="connsiteY16" fmla="*/ 0 h 2592288"/>
                <a:gd name="connsiteX0" fmla="*/ 0 w 6192688"/>
                <a:gd name="connsiteY0" fmla="*/ 0 h 2973288"/>
                <a:gd name="connsiteX1" fmla="*/ 1032115 w 6192688"/>
                <a:gd name="connsiteY1" fmla="*/ 0 h 2973288"/>
                <a:gd name="connsiteX2" fmla="*/ 1032115 w 6192688"/>
                <a:gd name="connsiteY2" fmla="*/ 0 h 2973288"/>
                <a:gd name="connsiteX3" fmla="*/ 2580287 w 6192688"/>
                <a:gd name="connsiteY3" fmla="*/ 0 h 2973288"/>
                <a:gd name="connsiteX4" fmla="*/ 6192688 w 6192688"/>
                <a:gd name="connsiteY4" fmla="*/ 0 h 2973288"/>
                <a:gd name="connsiteX5" fmla="*/ 6192688 w 6192688"/>
                <a:gd name="connsiteY5" fmla="*/ 1344149 h 2973288"/>
                <a:gd name="connsiteX6" fmla="*/ 6192688 w 6192688"/>
                <a:gd name="connsiteY6" fmla="*/ 1344149 h 2973288"/>
                <a:gd name="connsiteX7" fmla="*/ 6192688 w 6192688"/>
                <a:gd name="connsiteY7" fmla="*/ 1920213 h 2973288"/>
                <a:gd name="connsiteX8" fmla="*/ 6192688 w 6192688"/>
                <a:gd name="connsiteY8" fmla="*/ 2304256 h 2973288"/>
                <a:gd name="connsiteX9" fmla="*/ 2580287 w 6192688"/>
                <a:gd name="connsiteY9" fmla="*/ 2304256 h 2973288"/>
                <a:gd name="connsiteX10" fmla="*/ 4564661 w 6192688"/>
                <a:gd name="connsiteY10" fmla="*/ 2973288 h 2973288"/>
                <a:gd name="connsiteX11" fmla="*/ 4308715 w 6192688"/>
                <a:gd name="connsiteY11" fmla="*/ 2319496 h 2973288"/>
                <a:gd name="connsiteX12" fmla="*/ 0 w 6192688"/>
                <a:gd name="connsiteY12" fmla="*/ 2304256 h 2973288"/>
                <a:gd name="connsiteX13" fmla="*/ 0 w 6192688"/>
                <a:gd name="connsiteY13" fmla="*/ 1920213 h 2973288"/>
                <a:gd name="connsiteX14" fmla="*/ 0 w 6192688"/>
                <a:gd name="connsiteY14" fmla="*/ 1344149 h 2973288"/>
                <a:gd name="connsiteX15" fmla="*/ 0 w 6192688"/>
                <a:gd name="connsiteY15" fmla="*/ 1344149 h 2973288"/>
                <a:gd name="connsiteX16" fmla="*/ 0 w 6192688"/>
                <a:gd name="connsiteY16" fmla="*/ 0 h 2973288"/>
                <a:gd name="connsiteX0" fmla="*/ 0 w 6192688"/>
                <a:gd name="connsiteY0" fmla="*/ 0 h 2973288"/>
                <a:gd name="connsiteX1" fmla="*/ 1032115 w 6192688"/>
                <a:gd name="connsiteY1" fmla="*/ 0 h 2973288"/>
                <a:gd name="connsiteX2" fmla="*/ 1032115 w 6192688"/>
                <a:gd name="connsiteY2" fmla="*/ 0 h 2973288"/>
                <a:gd name="connsiteX3" fmla="*/ 2580287 w 6192688"/>
                <a:gd name="connsiteY3" fmla="*/ 0 h 2973288"/>
                <a:gd name="connsiteX4" fmla="*/ 6192688 w 6192688"/>
                <a:gd name="connsiteY4" fmla="*/ 0 h 2973288"/>
                <a:gd name="connsiteX5" fmla="*/ 6192688 w 6192688"/>
                <a:gd name="connsiteY5" fmla="*/ 1344149 h 2973288"/>
                <a:gd name="connsiteX6" fmla="*/ 6192688 w 6192688"/>
                <a:gd name="connsiteY6" fmla="*/ 1344149 h 2973288"/>
                <a:gd name="connsiteX7" fmla="*/ 6192688 w 6192688"/>
                <a:gd name="connsiteY7" fmla="*/ 1920213 h 2973288"/>
                <a:gd name="connsiteX8" fmla="*/ 6192688 w 6192688"/>
                <a:gd name="connsiteY8" fmla="*/ 2304256 h 2973288"/>
                <a:gd name="connsiteX9" fmla="*/ 2580287 w 6192688"/>
                <a:gd name="connsiteY9" fmla="*/ 2304256 h 2973288"/>
                <a:gd name="connsiteX10" fmla="*/ 4564661 w 6192688"/>
                <a:gd name="connsiteY10" fmla="*/ 2973288 h 2973288"/>
                <a:gd name="connsiteX11" fmla="*/ 5405995 w 6192688"/>
                <a:gd name="connsiteY11" fmla="*/ 2289016 h 2973288"/>
                <a:gd name="connsiteX12" fmla="*/ 0 w 6192688"/>
                <a:gd name="connsiteY12" fmla="*/ 2304256 h 2973288"/>
                <a:gd name="connsiteX13" fmla="*/ 0 w 6192688"/>
                <a:gd name="connsiteY13" fmla="*/ 1920213 h 2973288"/>
                <a:gd name="connsiteX14" fmla="*/ 0 w 6192688"/>
                <a:gd name="connsiteY14" fmla="*/ 1344149 h 2973288"/>
                <a:gd name="connsiteX15" fmla="*/ 0 w 6192688"/>
                <a:gd name="connsiteY15" fmla="*/ 1344149 h 2973288"/>
                <a:gd name="connsiteX16" fmla="*/ 0 w 6192688"/>
                <a:gd name="connsiteY16" fmla="*/ 0 h 2973288"/>
                <a:gd name="connsiteX0" fmla="*/ 0 w 6192688"/>
                <a:gd name="connsiteY0" fmla="*/ 0 h 3339048"/>
                <a:gd name="connsiteX1" fmla="*/ 1032115 w 6192688"/>
                <a:gd name="connsiteY1" fmla="*/ 0 h 3339048"/>
                <a:gd name="connsiteX2" fmla="*/ 1032115 w 6192688"/>
                <a:gd name="connsiteY2" fmla="*/ 0 h 3339048"/>
                <a:gd name="connsiteX3" fmla="*/ 2580287 w 6192688"/>
                <a:gd name="connsiteY3" fmla="*/ 0 h 3339048"/>
                <a:gd name="connsiteX4" fmla="*/ 6192688 w 6192688"/>
                <a:gd name="connsiteY4" fmla="*/ 0 h 3339048"/>
                <a:gd name="connsiteX5" fmla="*/ 6192688 w 6192688"/>
                <a:gd name="connsiteY5" fmla="*/ 1344149 h 3339048"/>
                <a:gd name="connsiteX6" fmla="*/ 6192688 w 6192688"/>
                <a:gd name="connsiteY6" fmla="*/ 1344149 h 3339048"/>
                <a:gd name="connsiteX7" fmla="*/ 6192688 w 6192688"/>
                <a:gd name="connsiteY7" fmla="*/ 1920213 h 3339048"/>
                <a:gd name="connsiteX8" fmla="*/ 6192688 w 6192688"/>
                <a:gd name="connsiteY8" fmla="*/ 2304256 h 3339048"/>
                <a:gd name="connsiteX9" fmla="*/ 2580287 w 6192688"/>
                <a:gd name="connsiteY9" fmla="*/ 2304256 h 3339048"/>
                <a:gd name="connsiteX10" fmla="*/ 5341901 w 6192688"/>
                <a:gd name="connsiteY10" fmla="*/ 3339048 h 3339048"/>
                <a:gd name="connsiteX11" fmla="*/ 5405995 w 6192688"/>
                <a:gd name="connsiteY11" fmla="*/ 2289016 h 3339048"/>
                <a:gd name="connsiteX12" fmla="*/ 0 w 6192688"/>
                <a:gd name="connsiteY12" fmla="*/ 2304256 h 3339048"/>
                <a:gd name="connsiteX13" fmla="*/ 0 w 6192688"/>
                <a:gd name="connsiteY13" fmla="*/ 1920213 h 3339048"/>
                <a:gd name="connsiteX14" fmla="*/ 0 w 6192688"/>
                <a:gd name="connsiteY14" fmla="*/ 1344149 h 3339048"/>
                <a:gd name="connsiteX15" fmla="*/ 0 w 6192688"/>
                <a:gd name="connsiteY15" fmla="*/ 1344149 h 3339048"/>
                <a:gd name="connsiteX16" fmla="*/ 0 w 6192688"/>
                <a:gd name="connsiteY16" fmla="*/ 0 h 333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92688" h="3339048">
                  <a:moveTo>
                    <a:pt x="0" y="0"/>
                  </a:moveTo>
                  <a:lnTo>
                    <a:pt x="1032115" y="0"/>
                  </a:lnTo>
                  <a:lnTo>
                    <a:pt x="1032115" y="0"/>
                  </a:lnTo>
                  <a:lnTo>
                    <a:pt x="2580287" y="0"/>
                  </a:lnTo>
                  <a:lnTo>
                    <a:pt x="6192688" y="0"/>
                  </a:lnTo>
                  <a:lnTo>
                    <a:pt x="6192688" y="1344149"/>
                  </a:lnTo>
                  <a:lnTo>
                    <a:pt x="6192688" y="1344149"/>
                  </a:lnTo>
                  <a:lnTo>
                    <a:pt x="6192688" y="1920213"/>
                  </a:lnTo>
                  <a:lnTo>
                    <a:pt x="6192688" y="2304256"/>
                  </a:lnTo>
                  <a:lnTo>
                    <a:pt x="2580287" y="2304256"/>
                  </a:lnTo>
                  <a:lnTo>
                    <a:pt x="5341901" y="3339048"/>
                  </a:lnTo>
                  <a:lnTo>
                    <a:pt x="5405995" y="2289016"/>
                  </a:lnTo>
                  <a:lnTo>
                    <a:pt x="0" y="2304256"/>
                  </a:lnTo>
                  <a:lnTo>
                    <a:pt x="0" y="1920213"/>
                  </a:lnTo>
                  <a:lnTo>
                    <a:pt x="0" y="1344149"/>
                  </a:lnTo>
                  <a:lnTo>
                    <a:pt x="0" y="134414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21299999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0" name="Στρογγυλεμένο ορθογώνιο 9"/>
            <p:cNvSpPr/>
            <p:nvPr/>
          </p:nvSpPr>
          <p:spPr>
            <a:xfrm>
              <a:off x="1763688" y="2396892"/>
              <a:ext cx="2808312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200" dirty="0" smtClean="0"/>
                <a:t>Εργασιοχώρος</a:t>
              </a:r>
              <a:endParaRPr lang="el-GR" sz="2200" dirty="0"/>
            </a:p>
          </p:txBody>
        </p:sp>
        <p:sp>
          <p:nvSpPr>
            <p:cNvPr id="11" name="Στρογγυλεμένο ορθογώνιο 10"/>
            <p:cNvSpPr/>
            <p:nvPr/>
          </p:nvSpPr>
          <p:spPr>
            <a:xfrm>
              <a:off x="5199660" y="2396892"/>
              <a:ext cx="2808312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200" dirty="0" smtClean="0"/>
                <a:t>Μαθησιακές μέθοδοι</a:t>
              </a:r>
              <a:endParaRPr lang="el-GR" sz="2200" dirty="0"/>
            </a:p>
          </p:txBody>
        </p:sp>
        <p:sp>
          <p:nvSpPr>
            <p:cNvPr id="12" name="Στρογγυλεμένο ορθογώνιο 11"/>
            <p:cNvSpPr/>
            <p:nvPr/>
          </p:nvSpPr>
          <p:spPr>
            <a:xfrm>
              <a:off x="3462417" y="3429000"/>
              <a:ext cx="2808312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200" dirty="0" smtClean="0"/>
                <a:t>μηχανισμοί</a:t>
              </a:r>
              <a:endParaRPr lang="el-GR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74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Μαθησιοχώρος </a:t>
            </a:r>
            <a:r>
              <a:rPr lang="el-GR" altLang="el-GR" sz="36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/>
          </a:bodyPr>
          <a:lstStyle/>
          <a:p>
            <a:r>
              <a:rPr lang="el-GR" dirty="0"/>
              <a:t>Παραδείγματα μαθησιοχώρων:</a:t>
            </a:r>
          </a:p>
          <a:p>
            <a:pPr lvl="1"/>
            <a:r>
              <a:rPr lang="el-GR" dirty="0"/>
              <a:t> αμφιθέατρο</a:t>
            </a:r>
          </a:p>
          <a:p>
            <a:pPr lvl="1"/>
            <a:r>
              <a:rPr lang="el-GR" dirty="0"/>
              <a:t> εργαστήριο Χημείας</a:t>
            </a:r>
          </a:p>
          <a:p>
            <a:pPr lvl="1"/>
            <a:r>
              <a:rPr lang="el-GR" dirty="0"/>
              <a:t> γραφείο καθηγητή</a:t>
            </a:r>
          </a:p>
          <a:p>
            <a:pPr lvl="1"/>
            <a:r>
              <a:rPr lang="el-GR" dirty="0"/>
              <a:t> </a:t>
            </a:r>
            <a:r>
              <a:rPr lang="el-GR" dirty="0" smtClean="0"/>
              <a:t>αναγνωστήριο</a:t>
            </a:r>
          </a:p>
          <a:p>
            <a:pPr lvl="1"/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624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Συστήματα Μαθησιακής Τεχνολογίας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72208"/>
          </a:xfrm>
        </p:spPr>
        <p:txBody>
          <a:bodyPr/>
          <a:lstStyle/>
          <a:p>
            <a:r>
              <a:rPr lang="en-US" dirty="0"/>
              <a:t>(Learning Technology Systems - LTS)</a:t>
            </a:r>
          </a:p>
          <a:p>
            <a:pPr lvl="1"/>
            <a:r>
              <a:rPr lang="el-GR" dirty="0"/>
              <a:t>εδραιωμένος πλέον όρος από την </a:t>
            </a:r>
            <a:r>
              <a:rPr lang="en-US" dirty="0"/>
              <a:t>IEEE LTSC</a:t>
            </a:r>
          </a:p>
          <a:p>
            <a:pPr lvl="1"/>
            <a:r>
              <a:rPr lang="en-US" dirty="0"/>
              <a:t>LTSA: Learning Technology Systems Architecture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8960"/>
            <a:ext cx="8241744" cy="26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Εικονικός μαθησιοχώρος (ΕΜ)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«</a:t>
            </a:r>
            <a:r>
              <a:rPr lang="el-GR" b="1" dirty="0"/>
              <a:t>Εικονικός</a:t>
            </a:r>
            <a:r>
              <a:rPr lang="el-GR" dirty="0"/>
              <a:t> είναι ο μαθησιοχώρος εκείνος </a:t>
            </a:r>
            <a:br>
              <a:rPr lang="el-GR" dirty="0"/>
            </a:br>
            <a:r>
              <a:rPr lang="el-GR" dirty="0"/>
              <a:t>του οποίου ο εργασιακός χώρος υλοποιείται από </a:t>
            </a:r>
            <a:r>
              <a:rPr lang="el-GR" dirty="0" smtClean="0"/>
              <a:t>ένα λογισμικό </a:t>
            </a:r>
            <a:r>
              <a:rPr lang="el-GR" dirty="0"/>
              <a:t>σύστημα» </a:t>
            </a:r>
            <a:endParaRPr lang="el-GR" dirty="0" smtClean="0"/>
          </a:p>
          <a:p>
            <a:pPr lvl="1"/>
            <a:r>
              <a:rPr lang="el-GR" dirty="0"/>
              <a:t>ηλεκτρονικοί μηχανισμοί υπηρεσιών</a:t>
            </a:r>
          </a:p>
          <a:p>
            <a:pPr lvl="1"/>
            <a:r>
              <a:rPr lang="el-GR" dirty="0"/>
              <a:t>ηλεκτρονικές μαθησιακές μερίδες</a:t>
            </a:r>
          </a:p>
          <a:p>
            <a:pPr lvl="1"/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07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Πλεονεκτήματα ΕΜ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Εμπλουτισμός του μαθησιακού περιβάλλοντος</a:t>
            </a:r>
          </a:p>
          <a:p>
            <a:r>
              <a:rPr lang="el-GR" altLang="el-GR" dirty="0"/>
              <a:t>Βελτιωμένες υπηρεσίες</a:t>
            </a:r>
          </a:p>
          <a:p>
            <a:r>
              <a:rPr lang="el-GR" altLang="el-GR" dirty="0"/>
              <a:t>Αυτοματοποίηση λειτουργιών</a:t>
            </a:r>
          </a:p>
          <a:p>
            <a:r>
              <a:rPr lang="el-GR" altLang="el-GR" dirty="0"/>
              <a:t>Εύκολη επέκταση με την ένταξη επιπλέον μηχανισμών</a:t>
            </a:r>
          </a:p>
          <a:p>
            <a:r>
              <a:rPr lang="el-GR" altLang="el-GR" dirty="0"/>
              <a:t>Οικονομικά οφέλη</a:t>
            </a:r>
          </a:p>
          <a:p>
            <a:r>
              <a:rPr lang="el-GR" altLang="el-GR" dirty="0"/>
              <a:t>Τεχνολογική εξέλιξη</a:t>
            </a:r>
          </a:p>
          <a:p>
            <a:r>
              <a:rPr lang="el-GR" altLang="el-GR" dirty="0"/>
              <a:t>Προβλήματα συμβατικών μαθησιοχώρων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28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Οι ΠΜΤ: Ιστορική </a:t>
            </a:r>
            <a:r>
              <a:rPr lang="el-GR" altLang="el-GR" dirty="0" smtClean="0"/>
              <a:t>αναδρομή </a:t>
            </a:r>
            <a:r>
              <a:rPr lang="el-GR" altLang="el-GR" sz="3600" b="0" dirty="0" smtClean="0"/>
              <a:t>1/3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i="1" dirty="0">
                <a:solidFill>
                  <a:schemeClr val="accent1"/>
                </a:solidFill>
              </a:rPr>
              <a:t>1η  φάση</a:t>
            </a:r>
            <a:r>
              <a:rPr lang="el-GR" altLang="el-GR" sz="2400" dirty="0">
                <a:solidFill>
                  <a:schemeClr val="accent1"/>
                </a:solidFill>
              </a:rPr>
              <a:t>: </a:t>
            </a:r>
            <a:r>
              <a:rPr lang="el-GR" altLang="el-GR" sz="2400" dirty="0">
                <a:solidFill>
                  <a:schemeClr val="tx2"/>
                </a:solidFill>
              </a:rPr>
              <a:t>Λογισμικό γενικής χρήσης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i="1" dirty="0">
                <a:solidFill>
                  <a:schemeClr val="accent1"/>
                </a:solidFill>
              </a:rPr>
              <a:t>2η φάση</a:t>
            </a:r>
            <a:r>
              <a:rPr lang="el-GR" altLang="el-GR" sz="2400" dirty="0">
                <a:solidFill>
                  <a:schemeClr val="accent1"/>
                </a:solidFill>
              </a:rPr>
              <a:t>: </a:t>
            </a:r>
            <a:r>
              <a:rPr lang="el-GR" altLang="el-GR" sz="2400" dirty="0">
                <a:solidFill>
                  <a:schemeClr val="tx2"/>
                </a:solidFill>
              </a:rPr>
              <a:t>Εκπαιδευτικό λογισμικό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Παιχνίδια, </a:t>
            </a:r>
            <a:r>
              <a:rPr lang="el-GR" altLang="el-GR" sz="2400" dirty="0" smtClean="0"/>
              <a:t>προσομοιώσεις, </a:t>
            </a:r>
            <a:r>
              <a:rPr lang="es-ES" altLang="el-GR" sz="2400" dirty="0"/>
              <a:t>tutorials </a:t>
            </a:r>
            <a:r>
              <a:rPr lang="es-ES" altLang="el-GR" sz="2000" i="1" dirty="0"/>
              <a:t>(</a:t>
            </a:r>
            <a:r>
              <a:rPr lang="el-GR" altLang="el-GR" sz="2000" i="1" dirty="0"/>
              <a:t>διδακτικά υλικά)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Έμοιαζαν με ηλεκτρονικά βιβλία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Σειριακή παρουσίαση αντικειμένου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Περιορισμένος βαθμός αλληλεπίδρασης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Σύστημα αξιολόγησης απαντήσεων </a:t>
            </a:r>
            <a:r>
              <a:rPr lang="el-GR" altLang="el-GR" sz="2000" i="1" dirty="0"/>
              <a:t>(σχόλια επιβράβευσης,...)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59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Οι ΠΜΤ: Ιστορική </a:t>
            </a:r>
            <a:r>
              <a:rPr lang="el-GR" altLang="el-GR" dirty="0" smtClean="0"/>
              <a:t>αναδρομή </a:t>
            </a:r>
            <a:r>
              <a:rPr lang="el-GR" altLang="el-GR" sz="3600" b="0" dirty="0" smtClean="0"/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sz="2400" i="1" dirty="0">
                <a:solidFill>
                  <a:schemeClr val="accent1"/>
                </a:solidFill>
              </a:rPr>
              <a:t>3η φάση</a:t>
            </a:r>
            <a:r>
              <a:rPr lang="el-GR" altLang="el-GR" sz="2400" dirty="0">
                <a:solidFill>
                  <a:schemeClr val="accent1"/>
                </a:solidFill>
              </a:rPr>
              <a:t>: </a:t>
            </a:r>
            <a:r>
              <a:rPr lang="el-GR" altLang="el-GR" sz="2400" dirty="0">
                <a:solidFill>
                  <a:schemeClr val="tx2"/>
                </a:solidFill>
              </a:rPr>
              <a:t>Από το ηλεκτρονικό βιβλίο στον ηλεκτρονικό δάσκαλο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Προσομοίωση παραδοσιακής αλληλεπίδρασης δασκάλου-μαθητή</a:t>
            </a:r>
          </a:p>
          <a:p>
            <a:pPr lvl="1">
              <a:lnSpc>
                <a:spcPct val="90000"/>
              </a:lnSpc>
              <a:buNone/>
            </a:pPr>
            <a:r>
              <a:rPr lang="el-GR" altLang="el-GR" sz="2000" i="1" dirty="0"/>
              <a:t>	(παρουσίαση πληροφορίας, προετοιμασμένες ερωτήσεις, δραστηριότητες, τεστ)</a:t>
            </a:r>
          </a:p>
          <a:p>
            <a:r>
              <a:rPr lang="el-GR" altLang="el-GR" sz="2400" i="1" dirty="0" smtClean="0">
                <a:solidFill>
                  <a:schemeClr val="accent1"/>
                </a:solidFill>
              </a:rPr>
              <a:t>4η </a:t>
            </a:r>
            <a:r>
              <a:rPr lang="el-GR" altLang="el-GR" sz="2400" i="1" dirty="0">
                <a:solidFill>
                  <a:schemeClr val="accent1"/>
                </a:solidFill>
              </a:rPr>
              <a:t>φάση</a:t>
            </a:r>
            <a:r>
              <a:rPr lang="el-GR" altLang="el-GR" sz="2400" dirty="0">
                <a:solidFill>
                  <a:schemeClr val="accent1"/>
                </a:solidFill>
              </a:rPr>
              <a:t>: </a:t>
            </a:r>
            <a:r>
              <a:rPr lang="el-GR" altLang="el-GR" sz="2400" dirty="0">
                <a:solidFill>
                  <a:schemeClr val="tx2"/>
                </a:solidFill>
              </a:rPr>
              <a:t>Περιβάλλοντα που παρέχουν ευκαιρίες μάθησης στο μαθητή</a:t>
            </a:r>
          </a:p>
          <a:p>
            <a:pPr marL="838200" lvl="1" indent="-381000"/>
            <a:r>
              <a:rPr lang="el-GR" altLang="el-GR" sz="2400" dirty="0"/>
              <a:t>Προσομοιώσεις, μικρόκοσμοι, περιβάλλοντα διερεύνησης, υψηλής αλληλεπίδρασης, πολλαπλών αναπαραστάσεων, γραφικής ανατροφοδότησης </a:t>
            </a:r>
            <a:br>
              <a:rPr lang="el-GR" altLang="el-GR" sz="2400" dirty="0"/>
            </a:br>
            <a:r>
              <a:rPr lang="el-GR" altLang="el-GR" sz="2000" i="1" dirty="0"/>
              <a:t>(υπερκείμενο, υπερμέσα, διαδίκτυο, παγκόσμιος ιστός, εικονική πραγματικότητα)</a:t>
            </a:r>
            <a:endParaRPr lang="el-GR" altLang="el-GR" sz="1800" i="1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28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Οι ΠΜΤ: Ιστορική </a:t>
            </a:r>
            <a:r>
              <a:rPr lang="el-GR" altLang="el-GR" dirty="0" smtClean="0"/>
              <a:t>αναδρομή </a:t>
            </a:r>
            <a:r>
              <a:rPr lang="el-GR" altLang="el-GR" sz="3600" b="0" dirty="0" smtClean="0"/>
              <a:t>3/3</a:t>
            </a:r>
            <a:endParaRPr lang="en-US" altLang="el-GR" dirty="0"/>
          </a:p>
        </p:txBody>
      </p:sp>
      <p:sp>
        <p:nvSpPr>
          <p:cNvPr id="34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FAB49-76A1-4530-B156-D5AD2CCF2BFF}" type="slidenum">
              <a:rPr lang="en-US" altLang="el-GR"/>
              <a:pPr/>
              <a:t>17</a:t>
            </a:fld>
            <a:endParaRPr lang="en-US" altLang="el-GR" dirty="0"/>
          </a:p>
        </p:txBody>
      </p:sp>
      <p:sp>
        <p:nvSpPr>
          <p:cNvPr id="204803" name="Line 3"/>
          <p:cNvSpPr>
            <a:spLocks noChangeShapeType="1"/>
          </p:cNvSpPr>
          <p:nvPr/>
        </p:nvSpPr>
        <p:spPr bwMode="auto">
          <a:xfrm>
            <a:off x="1733550" y="1277938"/>
            <a:ext cx="0" cy="49149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/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934915" y="1349375"/>
            <a:ext cx="6912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dirty="0">
                <a:latin typeface="Tahoma" pitchFamily="34" charset="0"/>
              </a:rPr>
              <a:t>1950</a:t>
            </a:r>
            <a:endParaRPr lang="en-GB" altLang="el-GR" dirty="0">
              <a:latin typeface="Tahoma" pitchFamily="34" charset="0"/>
            </a:endParaRP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934915" y="2789238"/>
            <a:ext cx="6912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dirty="0">
                <a:latin typeface="Tahoma" pitchFamily="34" charset="0"/>
              </a:rPr>
              <a:t>1970</a:t>
            </a:r>
            <a:endParaRPr lang="en-GB" altLang="el-GR" dirty="0">
              <a:latin typeface="Tahoma" pitchFamily="34" charset="0"/>
            </a:endParaRP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934915" y="3725863"/>
            <a:ext cx="6912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dirty="0">
                <a:latin typeface="Tahoma" pitchFamily="34" charset="0"/>
              </a:rPr>
              <a:t>1980</a:t>
            </a:r>
            <a:endParaRPr lang="en-GB" altLang="el-GR" dirty="0">
              <a:latin typeface="Tahoma" pitchFamily="34" charset="0"/>
            </a:endParaRP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934915" y="4733925"/>
            <a:ext cx="6912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dirty="0">
                <a:latin typeface="Tahoma" pitchFamily="34" charset="0"/>
              </a:rPr>
              <a:t>1990</a:t>
            </a:r>
            <a:endParaRPr lang="en-GB" altLang="el-GR" dirty="0">
              <a:latin typeface="Tahoma" pitchFamily="34" charset="0"/>
            </a:endParaRP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934915" y="5670550"/>
            <a:ext cx="6912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dirty="0">
                <a:latin typeface="Tahoma" pitchFamily="34" charset="0"/>
              </a:rPr>
              <a:t>2000</a:t>
            </a:r>
            <a:endParaRPr lang="en-GB" altLang="el-GR" dirty="0">
              <a:latin typeface="Tahoma" pitchFamily="34" charset="0"/>
            </a:endParaRPr>
          </a:p>
        </p:txBody>
      </p:sp>
      <p:grpSp>
        <p:nvGrpSpPr>
          <p:cNvPr id="204810" name="Group 10"/>
          <p:cNvGrpSpPr>
            <a:grpSpLocks/>
          </p:cNvGrpSpPr>
          <p:nvPr/>
        </p:nvGrpSpPr>
        <p:grpSpPr bwMode="auto">
          <a:xfrm>
            <a:off x="1800958" y="1408114"/>
            <a:ext cx="2930769" cy="3079749"/>
            <a:chOff x="693" y="935"/>
            <a:chExt cx="2000" cy="1940"/>
          </a:xfrm>
        </p:grpSpPr>
        <p:sp>
          <p:nvSpPr>
            <p:cNvPr id="204811" name="Text Box 11"/>
            <p:cNvSpPr txBox="1">
              <a:spLocks noChangeArrowheads="1"/>
            </p:cNvSpPr>
            <p:nvPr/>
          </p:nvSpPr>
          <p:spPr bwMode="auto">
            <a:xfrm>
              <a:off x="693" y="1253"/>
              <a:ext cx="1350" cy="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l-GR" altLang="el-GR" sz="1600" dirty="0">
                  <a:latin typeface="Tahoma" pitchFamily="34" charset="0"/>
                </a:rPr>
                <a:t>Προγραμματισμένη </a:t>
              </a:r>
            </a:p>
            <a:p>
              <a:pPr algn="ctr"/>
              <a:r>
                <a:rPr lang="el-GR" altLang="el-GR" sz="1600" dirty="0">
                  <a:latin typeface="Tahoma" pitchFamily="34" charset="0"/>
                </a:rPr>
                <a:t>διδασκαλία</a:t>
              </a:r>
              <a:endParaRPr lang="en-GB" altLang="el-GR" sz="1600" dirty="0">
                <a:latin typeface="Tahoma" pitchFamily="34" charset="0"/>
              </a:endParaRPr>
            </a:p>
          </p:txBody>
        </p:sp>
        <p:sp>
          <p:nvSpPr>
            <p:cNvPr id="204812" name="Text Box 12"/>
            <p:cNvSpPr txBox="1">
              <a:spLocks noChangeArrowheads="1"/>
            </p:cNvSpPr>
            <p:nvPr/>
          </p:nvSpPr>
          <p:spPr bwMode="auto">
            <a:xfrm>
              <a:off x="748" y="1842"/>
              <a:ext cx="1245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altLang="el-GR" sz="1600" dirty="0">
                  <a:latin typeface="Tahoma" pitchFamily="34" charset="0"/>
                </a:rPr>
                <a:t>Εξάσκηση &amp; Πρακτική</a:t>
              </a:r>
              <a:endParaRPr lang="en-GB" altLang="el-GR" sz="1600" dirty="0">
                <a:latin typeface="Tahoma" pitchFamily="34" charset="0"/>
              </a:endParaRPr>
            </a:p>
          </p:txBody>
        </p:sp>
        <p:sp>
          <p:nvSpPr>
            <p:cNvPr id="204813" name="Text Box 13"/>
            <p:cNvSpPr txBox="1">
              <a:spLocks noChangeArrowheads="1"/>
            </p:cNvSpPr>
            <p:nvPr/>
          </p:nvSpPr>
          <p:spPr bwMode="auto">
            <a:xfrm>
              <a:off x="748" y="2352"/>
              <a:ext cx="1220" cy="5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altLang="el-GR" sz="1600" dirty="0">
                  <a:latin typeface="Tahoma" pitchFamily="34" charset="0"/>
                </a:rPr>
                <a:t>Έμπειρα Διδακτικά </a:t>
              </a:r>
            </a:p>
            <a:p>
              <a:pPr algn="ctr"/>
              <a:r>
                <a:rPr lang="el-GR" altLang="el-GR" sz="1600" dirty="0">
                  <a:latin typeface="Tahoma" pitchFamily="34" charset="0"/>
                </a:rPr>
                <a:t>Συστήματα</a:t>
              </a:r>
              <a:endParaRPr lang="en-GB" altLang="el-GR" sz="1600" dirty="0">
                <a:latin typeface="Tahoma" pitchFamily="34" charset="0"/>
              </a:endParaRPr>
            </a:p>
          </p:txBody>
        </p:sp>
        <p:sp>
          <p:nvSpPr>
            <p:cNvPr id="204814" name="Line 14"/>
            <p:cNvSpPr>
              <a:spLocks noChangeShapeType="1"/>
            </p:cNvSpPr>
            <p:nvPr/>
          </p:nvSpPr>
          <p:spPr bwMode="auto">
            <a:xfrm>
              <a:off x="1338" y="166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204815" name="Line 15"/>
            <p:cNvSpPr>
              <a:spLocks noChangeShapeType="1"/>
            </p:cNvSpPr>
            <p:nvPr/>
          </p:nvSpPr>
          <p:spPr bwMode="auto">
            <a:xfrm>
              <a:off x="1344" y="22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l-GR" dirty="0"/>
            </a:p>
          </p:txBody>
        </p:sp>
        <p:sp>
          <p:nvSpPr>
            <p:cNvPr id="204816" name="Text Box 16"/>
            <p:cNvSpPr txBox="1">
              <a:spLocks noChangeArrowheads="1"/>
            </p:cNvSpPr>
            <p:nvPr/>
          </p:nvSpPr>
          <p:spPr bwMode="auto">
            <a:xfrm>
              <a:off x="703" y="935"/>
              <a:ext cx="19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l-GR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Υπολογιστής ως δάσκαλος</a:t>
              </a:r>
              <a:endParaRPr lang="en-GB" altLang="el-GR" sz="180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04817" name="Text Box 17"/>
          <p:cNvSpPr txBox="1">
            <a:spLocks noChangeArrowheads="1"/>
          </p:cNvSpPr>
          <p:nvPr/>
        </p:nvSpPr>
        <p:spPr bwMode="auto">
          <a:xfrm>
            <a:off x="6850673" y="2776539"/>
            <a:ext cx="2110154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el-GR" sz="1600" dirty="0">
                <a:latin typeface="Tahoma" pitchFamily="34" charset="0"/>
              </a:rPr>
              <a:t>Logo </a:t>
            </a:r>
            <a:r>
              <a:rPr lang="en-US" altLang="el-GR" sz="1600" dirty="0">
                <a:latin typeface="Tahoma" pitchFamily="34" charset="0"/>
              </a:rPr>
              <a:t>&amp; </a:t>
            </a:r>
            <a:r>
              <a:rPr lang="el-GR" altLang="el-GR" sz="1600" dirty="0">
                <a:latin typeface="Tahoma" pitchFamily="34" charset="0"/>
              </a:rPr>
              <a:t>μικρόκοσμοι</a:t>
            </a:r>
            <a:endParaRPr lang="en-GB" altLang="el-GR" sz="1600" dirty="0">
              <a:latin typeface="Tahoma" pitchFamily="34" charset="0"/>
            </a:endParaRPr>
          </a:p>
        </p:txBody>
      </p:sp>
      <p:sp>
        <p:nvSpPr>
          <p:cNvPr id="204818" name="Text Box 18"/>
          <p:cNvSpPr txBox="1">
            <a:spLocks noChangeArrowheads="1"/>
          </p:cNvSpPr>
          <p:nvPr/>
        </p:nvSpPr>
        <p:spPr bwMode="auto">
          <a:xfrm>
            <a:off x="6850674" y="3640138"/>
            <a:ext cx="2180492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el-GR" sz="1600" dirty="0">
                <a:latin typeface="Tahoma" pitchFamily="34" charset="0"/>
              </a:rPr>
              <a:t>Ανοικτά περιβάλλοντα </a:t>
            </a:r>
          </a:p>
          <a:p>
            <a:pPr algn="ctr"/>
            <a:r>
              <a:rPr lang="el-GR" altLang="el-GR" sz="1600" dirty="0">
                <a:latin typeface="Tahoma" pitchFamily="34" charset="0"/>
              </a:rPr>
              <a:t>μάθησης</a:t>
            </a:r>
            <a:endParaRPr lang="en-GB" altLang="el-GR" sz="1600" dirty="0">
              <a:latin typeface="Tahoma" pitchFamily="34" charset="0"/>
            </a:endParaRPr>
          </a:p>
        </p:txBody>
      </p:sp>
      <p:sp>
        <p:nvSpPr>
          <p:cNvPr id="204819" name="Line 19"/>
          <p:cNvSpPr>
            <a:spLocks noChangeShapeType="1"/>
          </p:cNvSpPr>
          <p:nvPr/>
        </p:nvSpPr>
        <p:spPr bwMode="auto">
          <a:xfrm>
            <a:off x="7981950" y="3146425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/>
          </a:p>
        </p:txBody>
      </p:sp>
      <p:sp>
        <p:nvSpPr>
          <p:cNvPr id="204820" name="Text Box 20"/>
          <p:cNvSpPr txBox="1">
            <a:spLocks noChangeArrowheads="1"/>
          </p:cNvSpPr>
          <p:nvPr/>
        </p:nvSpPr>
        <p:spPr bwMode="auto">
          <a:xfrm>
            <a:off x="6375229" y="2277376"/>
            <a:ext cx="27687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1800" dirty="0">
                <a:solidFill>
                  <a:srgbClr val="FF0000"/>
                </a:solidFill>
                <a:latin typeface="Arial" charset="0"/>
                <a:cs typeface="Arial" charset="0"/>
              </a:rPr>
              <a:t>Υπολογιστής ως μαθητής</a:t>
            </a:r>
            <a:endParaRPr lang="en-GB" altLang="el-GR" sz="18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04822" name="Text Box 22"/>
          <p:cNvSpPr txBox="1">
            <a:spLocks noChangeArrowheads="1"/>
          </p:cNvSpPr>
          <p:nvPr/>
        </p:nvSpPr>
        <p:spPr bwMode="auto">
          <a:xfrm>
            <a:off x="4177080" y="3568700"/>
            <a:ext cx="1969477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el-GR" sz="1600" dirty="0">
                <a:latin typeface="Tahoma" pitchFamily="34" charset="0"/>
              </a:rPr>
              <a:t>Εργαλεία – λογισμικό γενικής χρήσης </a:t>
            </a:r>
            <a:endParaRPr lang="en-GB" altLang="el-GR" sz="1600" dirty="0">
              <a:latin typeface="Tahoma" pitchFamily="34" charset="0"/>
            </a:endParaRPr>
          </a:p>
        </p:txBody>
      </p:sp>
      <p:sp>
        <p:nvSpPr>
          <p:cNvPr id="204823" name="Text Box 23"/>
          <p:cNvSpPr txBox="1">
            <a:spLocks noChangeArrowheads="1"/>
          </p:cNvSpPr>
          <p:nvPr/>
        </p:nvSpPr>
        <p:spPr bwMode="auto">
          <a:xfrm>
            <a:off x="4025412" y="4702889"/>
            <a:ext cx="2165838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el-GR" sz="1600" dirty="0">
                <a:latin typeface="Tahoma" pitchFamily="34" charset="0"/>
              </a:rPr>
              <a:t>Συνεργατικά Συστήματα</a:t>
            </a:r>
          </a:p>
          <a:p>
            <a:pPr algn="ctr"/>
            <a:r>
              <a:rPr lang="el-GR" altLang="el-GR" sz="1600" dirty="0">
                <a:latin typeface="Tahoma" pitchFamily="34" charset="0"/>
              </a:rPr>
              <a:t>Περιβάλλοντα μάθησης </a:t>
            </a:r>
            <a:endParaRPr lang="en-GB" altLang="el-GR" sz="1600" dirty="0">
              <a:latin typeface="Tahoma" pitchFamily="34" charset="0"/>
            </a:endParaRPr>
          </a:p>
        </p:txBody>
      </p:sp>
      <p:sp>
        <p:nvSpPr>
          <p:cNvPr id="204824" name="Text Box 24"/>
          <p:cNvSpPr txBox="1">
            <a:spLocks noChangeArrowheads="1"/>
          </p:cNvSpPr>
          <p:nvPr/>
        </p:nvSpPr>
        <p:spPr bwMode="auto">
          <a:xfrm>
            <a:off x="3530014" y="5952838"/>
            <a:ext cx="3156634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1600" dirty="0">
                <a:latin typeface="Tahoma" pitchFamily="34" charset="0"/>
              </a:rPr>
              <a:t>Αλληλεπιδραστικά περιβάλλοντα </a:t>
            </a:r>
          </a:p>
          <a:p>
            <a:pPr algn="ctr"/>
            <a:r>
              <a:rPr lang="el-GR" altLang="el-GR" sz="1600" dirty="0">
                <a:latin typeface="Tahoma" pitchFamily="34" charset="0"/>
              </a:rPr>
              <a:t>μάθησης</a:t>
            </a:r>
            <a:endParaRPr lang="en-GB" altLang="el-GR" sz="1600" dirty="0">
              <a:latin typeface="Tahoma" pitchFamily="34" charset="0"/>
            </a:endParaRPr>
          </a:p>
        </p:txBody>
      </p:sp>
      <p:sp>
        <p:nvSpPr>
          <p:cNvPr id="204827" name="Line 27"/>
          <p:cNvSpPr>
            <a:spLocks noChangeShapeType="1"/>
          </p:cNvSpPr>
          <p:nvPr/>
        </p:nvSpPr>
        <p:spPr bwMode="auto">
          <a:xfrm>
            <a:off x="7981950" y="4241801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/>
          </a:p>
        </p:txBody>
      </p:sp>
      <p:sp>
        <p:nvSpPr>
          <p:cNvPr id="204828" name="Line 28"/>
          <p:cNvSpPr>
            <a:spLocks noChangeShapeType="1"/>
          </p:cNvSpPr>
          <p:nvPr/>
        </p:nvSpPr>
        <p:spPr bwMode="auto">
          <a:xfrm flipH="1">
            <a:off x="6229351" y="4805363"/>
            <a:ext cx="1739411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/>
          </a:p>
        </p:txBody>
      </p:sp>
      <p:sp>
        <p:nvSpPr>
          <p:cNvPr id="204830" name="Text Box 30"/>
          <p:cNvSpPr txBox="1">
            <a:spLocks noChangeArrowheads="1"/>
          </p:cNvSpPr>
          <p:nvPr/>
        </p:nvSpPr>
        <p:spPr bwMode="auto">
          <a:xfrm>
            <a:off x="6941527" y="5935633"/>
            <a:ext cx="1928446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el-GR" sz="1600" dirty="0">
                <a:latin typeface="Tahoma" pitchFamily="34" charset="0"/>
              </a:rPr>
              <a:t>Εικονική </a:t>
            </a:r>
          </a:p>
          <a:p>
            <a:pPr algn="ctr"/>
            <a:r>
              <a:rPr lang="el-GR" altLang="el-GR" sz="1600" dirty="0">
                <a:latin typeface="Tahoma" pitchFamily="34" charset="0"/>
              </a:rPr>
              <a:t>πραγματικότητα</a:t>
            </a:r>
            <a:endParaRPr lang="en-GB" altLang="el-GR" sz="1600" dirty="0">
              <a:latin typeface="Tahoma" pitchFamily="34" charset="0"/>
            </a:endParaRPr>
          </a:p>
        </p:txBody>
      </p:sp>
      <p:sp>
        <p:nvSpPr>
          <p:cNvPr id="204831" name="Text Box 31"/>
          <p:cNvSpPr txBox="1">
            <a:spLocks noChangeArrowheads="1"/>
          </p:cNvSpPr>
          <p:nvPr/>
        </p:nvSpPr>
        <p:spPr bwMode="auto">
          <a:xfrm>
            <a:off x="3795761" y="3069194"/>
            <a:ext cx="27960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1800" dirty="0">
                <a:solidFill>
                  <a:srgbClr val="FF0000"/>
                </a:solidFill>
                <a:latin typeface="Arial" charset="0"/>
                <a:cs typeface="Arial" charset="0"/>
              </a:rPr>
              <a:t>Υπολογιστής ως εργαλείο</a:t>
            </a:r>
            <a:endParaRPr lang="en-GB" altLang="el-GR" sz="18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04832" name="Text Box 32"/>
          <p:cNvSpPr txBox="1">
            <a:spLocks noChangeArrowheads="1"/>
          </p:cNvSpPr>
          <p:nvPr/>
        </p:nvSpPr>
        <p:spPr bwMode="auto">
          <a:xfrm>
            <a:off x="7414007" y="5081588"/>
            <a:ext cx="1125629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1600" dirty="0">
                <a:latin typeface="Arial" charset="0"/>
                <a:cs typeface="Arial" charset="0"/>
              </a:rPr>
              <a:t>Υπερμέσα</a:t>
            </a:r>
            <a:endParaRPr lang="en-GB" altLang="el-GR" sz="1600" dirty="0">
              <a:latin typeface="Arial" charset="0"/>
              <a:cs typeface="Arial" charset="0"/>
            </a:endParaRPr>
          </a:p>
          <a:p>
            <a:pPr algn="ctr"/>
            <a:r>
              <a:rPr lang="el-GR" altLang="el-GR" sz="1600" dirty="0">
                <a:latin typeface="Arial" charset="0"/>
                <a:cs typeface="Arial" charset="0"/>
              </a:rPr>
              <a:t> Δίκτυα</a:t>
            </a:r>
            <a:endParaRPr lang="en-GB" altLang="el-GR" sz="1600" dirty="0">
              <a:latin typeface="Arial" charset="0"/>
              <a:cs typeface="Arial" charset="0"/>
            </a:endParaRPr>
          </a:p>
        </p:txBody>
      </p:sp>
      <p:cxnSp>
        <p:nvCxnSpPr>
          <p:cNvPr id="3" name="Ευθεία γραμμή σύνδεσης 2"/>
          <p:cNvCxnSpPr/>
          <p:nvPr/>
        </p:nvCxnSpPr>
        <p:spPr>
          <a:xfrm flipH="1">
            <a:off x="5161818" y="4399697"/>
            <a:ext cx="1" cy="3015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/>
          <p:cNvCxnSpPr>
            <a:stCxn id="204823" idx="2"/>
            <a:endCxn id="204824" idx="0"/>
          </p:cNvCxnSpPr>
          <p:nvPr/>
        </p:nvCxnSpPr>
        <p:spPr>
          <a:xfrm>
            <a:off x="5108331" y="5780107"/>
            <a:ext cx="0" cy="172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>
            <a:stCxn id="204832" idx="1"/>
          </p:cNvCxnSpPr>
          <p:nvPr/>
        </p:nvCxnSpPr>
        <p:spPr>
          <a:xfrm flipH="1">
            <a:off x="6686648" y="5373976"/>
            <a:ext cx="727359" cy="665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/>
          <p:nvPr/>
        </p:nvCxnSpPr>
        <p:spPr>
          <a:xfrm>
            <a:off x="6686648" y="6083269"/>
            <a:ext cx="212655" cy="147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/>
          <p:cNvCxnSpPr>
            <a:stCxn id="204832" idx="2"/>
          </p:cNvCxnSpPr>
          <p:nvPr/>
        </p:nvCxnSpPr>
        <p:spPr>
          <a:xfrm>
            <a:off x="7976822" y="5666363"/>
            <a:ext cx="9121" cy="269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4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Τα προβλήματα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Έχουν επενδυθεί τεράστια ποσά για την ένταξη των ΠΜΤ στους εκπαιδευτικούς οργανισμούς.</a:t>
            </a:r>
          </a:p>
          <a:p>
            <a:r>
              <a:rPr lang="el-GR" altLang="el-GR" sz="2800" dirty="0"/>
              <a:t>Πάρα πολλοί (εκπαιδευτικοί, τεχνολόγοι, κ.λπ.) επενδύουν προσωπικό χρόνο για τη χρήση των ΠΜΤ</a:t>
            </a:r>
          </a:p>
          <a:p>
            <a:r>
              <a:rPr lang="el-GR" altLang="el-GR" sz="2800" dirty="0"/>
              <a:t>Δυστυχώς όμως τα αποτελέσματα δεν είναι ακόμα τα αναμενόμενα </a:t>
            </a:r>
            <a:r>
              <a:rPr lang="el-GR" altLang="el-GR" sz="2800" b="1" dirty="0">
                <a:solidFill>
                  <a:schemeClr val="accent1"/>
                </a:solidFill>
                <a:sym typeface="Wingdings" pitchFamily="2" charset="2"/>
              </a:rPr>
              <a:t></a:t>
            </a:r>
          </a:p>
          <a:p>
            <a:pPr lvl="1"/>
            <a:r>
              <a:rPr lang="el-GR" altLang="el-GR" dirty="0"/>
              <a:t>αποσπασματικές προσπάθειες, κακής ποιότητας, οδηγούν σε απογοήτευση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51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Επίδραση των ΤΠΕ στην κοινωνία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sz="2800" dirty="0"/>
              <a:t>Οικονομική και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Κοινωνική ζωή (παγκοσμιοποίηση)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Εργασία (διαφοροποίηση απαιτήσεων)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Πολιτική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Καθημερινή ζωή των ανθρώπων</a:t>
            </a:r>
          </a:p>
          <a:p>
            <a:pPr>
              <a:lnSpc>
                <a:spcPct val="90000"/>
              </a:lnSpc>
            </a:pPr>
            <a:r>
              <a:rPr lang="el-GR" altLang="el-GR" sz="2800" b="1" dirty="0">
                <a:solidFill>
                  <a:schemeClr val="accent1"/>
                </a:solidFill>
              </a:rPr>
              <a:t>Εκπαίδευση</a:t>
            </a:r>
          </a:p>
          <a:p>
            <a:pPr>
              <a:lnSpc>
                <a:spcPct val="90000"/>
              </a:lnSpc>
            </a:pPr>
            <a:endParaRPr lang="el-GR" altLang="el-GR" sz="2800" dirty="0">
              <a:solidFill>
                <a:srgbClr val="CF0E30"/>
              </a:solidFill>
            </a:endParaRP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Δημιουργία νέων μορφών</a:t>
            </a:r>
            <a:r>
              <a:rPr lang="el-GR" altLang="el-GR" sz="2400" dirty="0">
                <a:solidFill>
                  <a:srgbClr val="CF0E30"/>
                </a:solidFill>
              </a:rPr>
              <a:t> </a:t>
            </a:r>
            <a:r>
              <a:rPr lang="el-GR" altLang="el-GR" sz="2400" b="1" dirty="0">
                <a:solidFill>
                  <a:schemeClr val="accent1"/>
                </a:solidFill>
              </a:rPr>
              <a:t>ανισοτήτων</a:t>
            </a:r>
            <a:r>
              <a:rPr lang="el-GR" altLang="el-GR" sz="2400" dirty="0">
                <a:solidFill>
                  <a:srgbClr val="CF0E30"/>
                </a:solidFill>
              </a:rPr>
              <a:t> </a:t>
            </a:r>
            <a:r>
              <a:rPr lang="el-GR" altLang="el-GR" sz="2400" dirty="0"/>
              <a:t>και</a:t>
            </a:r>
            <a:r>
              <a:rPr lang="el-GR" altLang="el-GR" sz="2400" dirty="0">
                <a:solidFill>
                  <a:srgbClr val="CF0E30"/>
                </a:solidFill>
              </a:rPr>
              <a:t> </a:t>
            </a:r>
            <a:r>
              <a:rPr lang="el-GR" altLang="el-GR" sz="2400" b="1" dirty="0">
                <a:solidFill>
                  <a:schemeClr val="accent1"/>
                </a:solidFill>
              </a:rPr>
              <a:t>αποκλεισμών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Επιτακτική</a:t>
            </a:r>
            <a:r>
              <a:rPr lang="el-GR" altLang="el-GR" sz="2400" dirty="0">
                <a:solidFill>
                  <a:srgbClr val="CF0E30"/>
                </a:solidFill>
              </a:rPr>
              <a:t> </a:t>
            </a:r>
            <a:r>
              <a:rPr lang="el-GR" altLang="el-GR" sz="2400" dirty="0"/>
              <a:t>η</a:t>
            </a:r>
            <a:r>
              <a:rPr lang="el-GR" altLang="el-GR" sz="2400" dirty="0">
                <a:solidFill>
                  <a:srgbClr val="CF0E30"/>
                </a:solidFill>
              </a:rPr>
              <a:t> </a:t>
            </a:r>
            <a:r>
              <a:rPr lang="el-GR" altLang="el-GR" sz="2400" b="1" dirty="0">
                <a:solidFill>
                  <a:schemeClr val="accent1"/>
                </a:solidFill>
              </a:rPr>
              <a:t>ανάγκη ένταξης</a:t>
            </a:r>
            <a:r>
              <a:rPr lang="el-GR" altLang="el-GR" sz="2400" b="1" dirty="0">
                <a:solidFill>
                  <a:srgbClr val="CF0E30"/>
                </a:solidFill>
              </a:rPr>
              <a:t> </a:t>
            </a:r>
            <a:r>
              <a:rPr lang="el-GR" altLang="el-GR" sz="2400" dirty="0"/>
              <a:t>στο νέο πλαίσιο συμφραζομένων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59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Η πορεία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dirty="0"/>
              <a:t>Η εξέλιξη της τεχνολογίας παρέχει εργαλεία που απαιτούν βαθειά κατανόηση της μάθησης που συντελείται με τη χρήση τους </a:t>
            </a:r>
          </a:p>
          <a:p>
            <a:r>
              <a:rPr lang="el-GR" altLang="el-GR" sz="2400" dirty="0"/>
              <a:t>Επιπλέον, δημιουργεί ερωτήματα για την εξέλιξη των μοντέλων μάθησης με τη χρήση αυτών των εργαλείων</a:t>
            </a:r>
          </a:p>
          <a:p>
            <a:r>
              <a:rPr lang="el-GR" altLang="el-GR" sz="2400" dirty="0"/>
              <a:t>Ανάγκη για συστηματική αξιολόγηση: ποιά είναι τα πράγματα που δουλεύουν, πώς αυτά θα αξιοποιηθούν καλύτερα</a:t>
            </a:r>
          </a:p>
          <a:p>
            <a:r>
              <a:rPr lang="el-GR" altLang="el-GR" sz="2400" dirty="0"/>
              <a:t>Ανάγκη για </a:t>
            </a:r>
            <a:r>
              <a:rPr lang="el-GR" altLang="el-GR" sz="2400" dirty="0" smtClean="0"/>
              <a:t>προτυποποίηση</a:t>
            </a:r>
          </a:p>
          <a:p>
            <a:pPr lvl="1"/>
            <a:r>
              <a:rPr lang="el-GR" altLang="el-GR" sz="2000" dirty="0" smtClean="0"/>
              <a:t>LTSA</a:t>
            </a:r>
            <a:r>
              <a:rPr lang="el-GR" altLang="el-GR" sz="2000" dirty="0"/>
              <a:t>, metadata, LOM, </a:t>
            </a:r>
            <a:br>
              <a:rPr lang="el-GR" altLang="el-GR" sz="2000" dirty="0"/>
            </a:br>
            <a:r>
              <a:rPr lang="el-GR" altLang="el-GR" sz="20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http://ltsc.ieee.org</a:t>
            </a:r>
            <a:r>
              <a:rPr lang="el-GR" altLang="el-GR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l-GR" altLang="el-GR" sz="20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http://www.cenorm.be/isss</a:t>
            </a:r>
            <a:r>
              <a:rPr lang="el-GR" altLang="el-G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63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Εκπαίδευση &amp; Τεχνολογία: Στόχοι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sz="2400" dirty="0"/>
              <a:t>Η Τεχνολογία</a:t>
            </a:r>
          </a:p>
          <a:p>
            <a:pPr lvl="1"/>
            <a:r>
              <a:rPr lang="el-GR" altLang="el-GR" sz="2200" dirty="0"/>
              <a:t>μπορεί να υποστηρίξει τη μάθηση προσφέροντας νέους τρόπους προσέγγισης και κατανόησης του κόσμου μας</a:t>
            </a:r>
          </a:p>
          <a:p>
            <a:r>
              <a:rPr lang="el-GR" altLang="el-GR" sz="2400" dirty="0"/>
              <a:t>Η ένταξη της τεχνολογίας στην εκπαιδευτική διαδικασία</a:t>
            </a:r>
          </a:p>
          <a:p>
            <a:pPr lvl="1"/>
            <a:r>
              <a:rPr lang="el-GR" altLang="el-GR" sz="2200" dirty="0"/>
              <a:t>στοχεύει στη σχεδίαση του εκπαιδευτικού πλαισίου όπου η τεχνολογία αποτελεί το μέσο που θα</a:t>
            </a:r>
          </a:p>
          <a:p>
            <a:pPr lvl="2"/>
            <a:r>
              <a:rPr lang="el-GR" altLang="el-GR" sz="2000" dirty="0"/>
              <a:t>προκαλέσει το μαθητή να δημιουργήσει, να οργανώσει, να αναλύσει , να υποθέσει, να αξιολογήσει, να επιλέξει</a:t>
            </a:r>
          </a:p>
          <a:p>
            <a:pPr lvl="2"/>
            <a:r>
              <a:rPr lang="el-GR" altLang="el-GR" sz="2000" dirty="0"/>
              <a:t>ενισχύσει τη μαθησιακή εμπειρία και θα βελτιώσει το επίπεδο κατανόησης</a:t>
            </a:r>
          </a:p>
          <a:p>
            <a:pPr lvl="2"/>
            <a:r>
              <a:rPr lang="el-GR" altLang="el-GR" sz="2000" dirty="0"/>
              <a:t>υποστηρίξει μια μαθητο-κεντρική προσέγγιση στην εκπαίδευση όπου οι μαθητές ενθαρρύνονται να εκφραστούν και να αναλάβουν ενεργό ρόλο</a:t>
            </a:r>
          </a:p>
          <a:p>
            <a:pPr lvl="2"/>
            <a:r>
              <a:rPr lang="el-GR" altLang="el-GR" sz="2000" dirty="0"/>
              <a:t>συμβάλλει στην άρση φυσικών περιορισμών (χρόνου-χώρου) στην επικοινωνία και συνεργασία εκπαιδευομένων-εκπαιδευτών.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62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Εκπαίδευση &amp; Τεχνολογία: Η Πρόκληση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sz="2400" dirty="0"/>
              <a:t>Η Τεχνολογία δεν αρκεί για να εγγυηθεί την αποτελεσματική μάθηση. Ιδιαίτερα σημαντικό είναι το </a:t>
            </a:r>
            <a:r>
              <a:rPr lang="el-GR" altLang="el-GR" sz="2400" dirty="0" smtClean="0"/>
              <a:t>εκπαιδευτικό </a:t>
            </a:r>
            <a:r>
              <a:rPr lang="el-GR" altLang="el-GR" sz="2400" dirty="0"/>
              <a:t>πλαίσιο μέσα στο οποίο η τεχνολογία καλείται</a:t>
            </a:r>
          </a:p>
          <a:p>
            <a:pPr lvl="1"/>
            <a:r>
              <a:rPr lang="el-GR" altLang="el-GR" sz="2000" dirty="0"/>
              <a:t>Να εξυπηρετήσει συγκεκριμένους μαθησιακούς-διδακτικούς στόχους</a:t>
            </a:r>
          </a:p>
          <a:p>
            <a:pPr lvl="1"/>
            <a:r>
              <a:rPr lang="el-GR" altLang="el-GR" sz="2000" dirty="0"/>
              <a:t>Να υποστηρίξει σύγχρονα μοντέλα μάθησης που βασίζονται σε πραγματικά-καθημερινά προβλήματα</a:t>
            </a:r>
          </a:p>
          <a:p>
            <a:pPr lvl="1"/>
            <a:r>
              <a:rPr lang="el-GR" altLang="el-GR" sz="2000" dirty="0"/>
              <a:t>Να προσφέρει σε μαθητές-καθηγητές περισσότερες ευκαιρίες για ανατροφοδότηση, αναστοχασμό αι αναθεώρηση</a:t>
            </a:r>
          </a:p>
          <a:p>
            <a:pPr lvl="1"/>
            <a:r>
              <a:rPr lang="el-GR" altLang="el-GR" sz="2000" dirty="0"/>
              <a:t>Να συμβάλει στην οικοδόμηση τοπικών και οικουμενικών μαθησιακών κοινοτήτων</a:t>
            </a:r>
          </a:p>
          <a:p>
            <a:pPr lvl="1"/>
            <a:r>
              <a:rPr lang="el-GR" altLang="el-GR" sz="2000" dirty="0"/>
              <a:t>Να επεκτείνει τις δυνατότητες για επιμόρφωση και ενημέρωση των εκπαιδευτικών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47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Εκπαιδευτική </a:t>
            </a:r>
            <a:r>
              <a:rPr lang="el-GR" altLang="el-GR" dirty="0" smtClean="0"/>
              <a:t>Τεχνολογία </a:t>
            </a:r>
            <a:r>
              <a:rPr lang="el-GR" altLang="el-GR" sz="3600" b="0" dirty="0" smtClean="0"/>
              <a:t>1/2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b="1" dirty="0"/>
              <a:t>Η Εκπαιδευτική Τεχνολογία ασχολείται με τη θεωρία και εφαρμογή του σχεδιασμού, ανάπτυξης, χρησιμοποίησης, οργάνωσης και αξιολόγησης διαδικασιών και πηγών με στόχο τη μάθηση</a:t>
            </a:r>
            <a:r>
              <a:rPr lang="el-GR" b="1" dirty="0" smtClean="0"/>
              <a:t>.</a:t>
            </a:r>
          </a:p>
          <a:p>
            <a:pPr marL="0" indent="0">
              <a:buNone/>
            </a:pPr>
            <a:r>
              <a:rPr lang="el-GR" b="1" i="1" dirty="0" smtClean="0">
                <a:solidFill>
                  <a:schemeClr val="accent1">
                    <a:lumMod val="75000"/>
                  </a:schemeClr>
                </a:solidFill>
              </a:rPr>
              <a:t>Association </a:t>
            </a:r>
            <a:r>
              <a:rPr lang="el-GR" b="1" i="1" dirty="0">
                <a:solidFill>
                  <a:schemeClr val="accent1">
                    <a:lumMod val="75000"/>
                  </a:schemeClr>
                </a:solidFill>
              </a:rPr>
              <a:t>for Educational Communications &amp; Technology (AECT)</a:t>
            </a:r>
          </a:p>
          <a:p>
            <a:r>
              <a:rPr lang="el-GR" dirty="0"/>
              <a:t>Στα θεμέλια της Εκπαιδευτικής Τεχνολογίας βρίσκονται:</a:t>
            </a:r>
          </a:p>
          <a:p>
            <a:pPr lvl="1"/>
            <a:r>
              <a:rPr lang="el-GR" dirty="0"/>
              <a:t>Ο Εκπαιδευτικός Σχεδιασμός: </a:t>
            </a:r>
            <a:br>
              <a:rPr lang="el-GR" dirty="0"/>
            </a:br>
            <a:r>
              <a:rPr lang="el-GR" dirty="0"/>
              <a:t>διαδικασία του προγραμματισμού της διδασκαλίας με άξονα τρία βασικά ερωτήματα</a:t>
            </a:r>
          </a:p>
          <a:p>
            <a:pPr lvl="2"/>
            <a:r>
              <a:rPr lang="el-GR" dirty="0"/>
              <a:t>Που στοχεύουμε να φθάσουμε (γνωστικοί στόχοι)</a:t>
            </a:r>
          </a:p>
          <a:p>
            <a:pPr lvl="2"/>
            <a:r>
              <a:rPr lang="el-GR" dirty="0"/>
              <a:t>Πώς θα φθάσουμε εκεί (οργάνωση μαθήματος, μέσα, ρόλοι)</a:t>
            </a:r>
          </a:p>
          <a:p>
            <a:pPr lvl="2"/>
            <a:r>
              <a:rPr lang="el-GR" dirty="0"/>
              <a:t>Πώς θα καταλάβουμε ότι φθάσαμε (αξιολόγηση)</a:t>
            </a:r>
          </a:p>
          <a:p>
            <a:pPr lvl="1"/>
            <a:r>
              <a:rPr lang="el-GR" dirty="0"/>
              <a:t>Η Τεχνολογία που θα υποστηρίξει τους διαφορετικούς στόχους και ρόλους που έχουν τεθεί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71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Εκπαιδευτική </a:t>
            </a:r>
            <a:r>
              <a:rPr lang="el-GR" altLang="el-GR" dirty="0" smtClean="0"/>
              <a:t>Τεχνολογία </a:t>
            </a:r>
            <a:r>
              <a:rPr lang="el-GR" altLang="el-GR" sz="36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Στάδια εξέλιξης Εκπαιδευτικής Τεχνολογίας</a:t>
            </a:r>
          </a:p>
          <a:p>
            <a:pPr lvl="1"/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Η τεχνολογία στην εκπαίδευση</a:t>
            </a:r>
            <a:r>
              <a:rPr lang="el-GR" altLang="el-GR" sz="2400" dirty="0"/>
              <a:t>: οπτικοακουστικά μέσα – τα κατάλληλα ερεθίσματα θα προκαλέσουν επιθυμητές συμπεριφορές</a:t>
            </a:r>
          </a:p>
          <a:p>
            <a:pPr lvl="1"/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Η τεχνολογία της εκπαίδευσης</a:t>
            </a:r>
            <a:r>
              <a:rPr lang="el-GR" altLang="el-GR" sz="2400" dirty="0"/>
              <a:t>: η επιλογή των μέσων και ο τρόπος χρησιμοποίησής τους θα πρέπει να ανταποκρίνονται στις ανάγκες και γνώσεις του μαθητή</a:t>
            </a:r>
          </a:p>
          <a:p>
            <a:pPr lvl="1"/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Εκπαιδευτική Τεχνολογία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27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Περιεχόμενο μαθήματος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Εκπαίδευση &amp; Τεχνολογία: τι είναι η Εκπαιδευτική τεχνολογία και πως μπορεί να υποστηρίξει τη διδασκαλία και τη μάθηση</a:t>
            </a:r>
            <a:br>
              <a:rPr lang="el-GR" altLang="el-GR" dirty="0"/>
            </a:br>
            <a:r>
              <a:rPr lang="el-GR" altLang="el-GR" dirty="0"/>
              <a:t>(Θεωρίες μάθησης, Οργάνωση μαθημάτων, Εκπαιδευτικές τεχνικές)</a:t>
            </a:r>
          </a:p>
          <a:p>
            <a:r>
              <a:rPr lang="el-GR" altLang="el-GR" dirty="0"/>
              <a:t>Μέσα διδασκαλίας &amp; νέες τεχνολογίες. Ο υπολογιστής ως εργαλείο μάθησης</a:t>
            </a:r>
          </a:p>
          <a:p>
            <a:r>
              <a:rPr lang="el-GR" altLang="el-GR" dirty="0"/>
              <a:t>Η Πληροφορική ως αντικείμενο μάθησης. Διδακτικές προσεγγίσεις στην Πληροφορική</a:t>
            </a:r>
          </a:p>
          <a:p>
            <a:r>
              <a:rPr lang="el-GR" altLang="el-GR" dirty="0"/>
              <a:t>Εκπαιδευτικό λογισμικό: Σχεδιασμός &amp; αξιολόγηση</a:t>
            </a:r>
          </a:p>
          <a:p>
            <a:r>
              <a:rPr lang="el-GR" altLang="el-GR" dirty="0"/>
              <a:t>Διαδικτυακό εκπαιδευτικό λογισμικό. Τηλεκπαίδευση.</a:t>
            </a:r>
          </a:p>
          <a:p>
            <a:r>
              <a:rPr lang="el-GR" altLang="el-GR" dirty="0"/>
              <a:t>Σύγχρονες ερευνητικές τάσεις: Συστήματα Μαθησιακής Τεχνολογίας, Προτυποποίηση</a:t>
            </a:r>
            <a:endParaRPr lang="el-GR" altLang="el-GR" dirty="0">
              <a:solidFill>
                <a:schemeClr val="accent1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3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74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Κλειώ Σγουροπούλου</a:t>
            </a:r>
          </a:p>
          <a:p>
            <a:pPr marL="0" indent="0">
              <a:buNone/>
            </a:pPr>
            <a:r>
              <a:rPr lang="el-GR" sz="2000" dirty="0" smtClean="0"/>
              <a:t>2014</a:t>
            </a:r>
            <a:r>
              <a:rPr lang="el-GR" sz="2000" dirty="0"/>
              <a:t>. Κλειώ </a:t>
            </a:r>
            <a:r>
              <a:rPr lang="el-GR" sz="2000" dirty="0" smtClean="0"/>
              <a:t>Σγουροπούλου. «Εκπαιδευτική Τεχνολογία &amp; Διδακτική της Πληροφορικής. Ενότητα 1</a:t>
            </a:r>
            <a:r>
              <a:rPr lang="en-US" sz="2000" dirty="0" smtClean="0"/>
              <a:t>:</a:t>
            </a:r>
            <a:r>
              <a:rPr lang="el-GR" sz="2000" dirty="0"/>
              <a:t>Εισαγωγή- Αντικείμενο </a:t>
            </a:r>
            <a:r>
              <a:rPr lang="el-GR" sz="2000" dirty="0" smtClean="0"/>
              <a:t>μαθήματος».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917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Αλλαγή της εκπαίδευσης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Ανάγκη για αλλαγή:</a:t>
            </a:r>
          </a:p>
          <a:p>
            <a:pPr lvl="1"/>
            <a:r>
              <a:rPr lang="el-GR" altLang="el-GR" dirty="0"/>
              <a:t>Πόσο έχει αλλάξει ένας ιατρικός χώρος τα τελευταία 100 χρόνια;;;</a:t>
            </a:r>
          </a:p>
          <a:p>
            <a:pPr lvl="1"/>
            <a:r>
              <a:rPr lang="el-GR" altLang="el-GR" dirty="0"/>
              <a:t>Πόσο έχει αλλάξει ένα Πανεπιστήμιο τα τελευταία 1000 χρόνια;;; </a:t>
            </a:r>
            <a:r>
              <a:rPr lang="el-GR" altLang="el-GR" i="1" dirty="0"/>
              <a:t>(Negreponte</a:t>
            </a:r>
            <a:r>
              <a:rPr lang="el-GR" altLang="el-GR" i="1" dirty="0" smtClean="0"/>
              <a:t>)</a:t>
            </a:r>
          </a:p>
          <a:p>
            <a:pPr lvl="1"/>
            <a:endParaRPr lang="el-GR" altLang="el-GR" i="1" dirty="0"/>
          </a:p>
          <a:p>
            <a:pPr marL="457200" lvl="1" indent="0">
              <a:buNone/>
            </a:pPr>
            <a:r>
              <a:rPr lang="el-GR" altLang="el-GR" b="1" dirty="0"/>
              <a:t>«Το εκπαιδευτικό σύστημα απαιτεί </a:t>
            </a:r>
            <a:br>
              <a:rPr lang="el-GR" altLang="el-GR" b="1" dirty="0"/>
            </a:br>
            <a:r>
              <a:rPr lang="el-GR" altLang="el-GR" b="1" dirty="0"/>
              <a:t>από όλους αυτό που δεν τους παρέχει!» </a:t>
            </a:r>
            <a:endParaRPr lang="el-GR" altLang="el-GR" b="1" dirty="0" smtClean="0"/>
          </a:p>
          <a:p>
            <a:pPr marL="457200" lvl="1" indent="0">
              <a:buNone/>
            </a:pPr>
            <a:r>
              <a:rPr lang="el-GR" altLang="el-GR" i="1" dirty="0" smtClean="0"/>
              <a:t>P</a:t>
            </a:r>
            <a:r>
              <a:rPr lang="el-GR" altLang="el-GR" i="1" dirty="0"/>
              <a:t>. Bourdieux</a:t>
            </a:r>
          </a:p>
          <a:p>
            <a:pPr lvl="1"/>
            <a:endParaRPr lang="el-GR" altLang="el-GR" i="1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29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Αλλαγή της </a:t>
            </a:r>
            <a:r>
              <a:rPr lang="el-GR" altLang="el-GR" dirty="0" smtClean="0"/>
              <a:t>κοινωνίας </a:t>
            </a:r>
            <a:r>
              <a:rPr lang="el-GR" altLang="el-GR" sz="3600" b="0" dirty="0" smtClean="0"/>
              <a:t>1/2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33399"/>
                </a:solidFill>
              </a:rPr>
              <a:t>«There’s too much to read» </a:t>
            </a:r>
            <a:r>
              <a:rPr lang="en-US" dirty="0"/>
              <a:t>– Paul Otlet </a:t>
            </a:r>
            <a:r>
              <a:rPr lang="en-US" dirty="0" smtClean="0"/>
              <a:t>1903</a:t>
            </a:r>
            <a:endParaRPr lang="el-GR" dirty="0" smtClean="0"/>
          </a:p>
          <a:p>
            <a:endParaRPr lang="el-GR" dirty="0"/>
          </a:p>
          <a:p>
            <a:r>
              <a:rPr lang="en-US" b="1" dirty="0">
                <a:solidFill>
                  <a:srgbClr val="333399"/>
                </a:solidFill>
              </a:rPr>
              <a:t>«Where is the wisdom we have lost in knowledge? Where is the knowledge that we have lost in information?»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– T.S. Eliot, The Rock, 1934</a:t>
            </a: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32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Αλλαγή της </a:t>
            </a:r>
            <a:r>
              <a:rPr lang="el-GR" altLang="el-GR" dirty="0" smtClean="0"/>
              <a:t>κοινωνίας </a:t>
            </a:r>
            <a:r>
              <a:rPr lang="el-GR" altLang="el-GR" sz="36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sz="2400" dirty="0"/>
              <a:t>Κοινωνία της Πληροφορίας</a:t>
            </a:r>
          </a:p>
          <a:p>
            <a:pPr lvl="1"/>
            <a:r>
              <a:rPr lang="el-GR" altLang="el-GR" sz="2000" dirty="0"/>
              <a:t>ανάγκη για διαρκή εκπαίδευση και κατάρτιση: </a:t>
            </a:r>
          </a:p>
          <a:p>
            <a:pPr lvl="1"/>
            <a:r>
              <a:rPr lang="el-GR" altLang="el-GR" sz="2000" b="1" dirty="0">
                <a:solidFill>
                  <a:schemeClr val="tx2"/>
                </a:solidFill>
              </a:rPr>
              <a:t>«In times of drastic change, it is the learners who inherit the future. The learned find themselved equipped for a world that no longer exists!»</a:t>
            </a:r>
            <a:r>
              <a:rPr lang="el-GR" altLang="el-GR" sz="2000" b="1" dirty="0"/>
              <a:t>  </a:t>
            </a:r>
            <a:endParaRPr lang="el-GR" altLang="el-GR" sz="2000" b="1" dirty="0" smtClean="0"/>
          </a:p>
          <a:p>
            <a:pPr marL="457200" lvl="1" indent="0">
              <a:buNone/>
            </a:pPr>
            <a:r>
              <a:rPr lang="el-GR" altLang="el-GR" sz="1800" i="1" dirty="0" smtClean="0">
                <a:solidFill>
                  <a:schemeClr val="accent1"/>
                </a:solidFill>
              </a:rPr>
              <a:t>Eric </a:t>
            </a:r>
            <a:r>
              <a:rPr lang="el-GR" altLang="el-GR" sz="1800" i="1" dirty="0">
                <a:solidFill>
                  <a:schemeClr val="accent1"/>
                </a:solidFill>
              </a:rPr>
              <a:t>Hoffer (1940)</a:t>
            </a:r>
          </a:p>
          <a:p>
            <a:r>
              <a:rPr lang="el-GR" altLang="el-GR" sz="2400" dirty="0"/>
              <a:t>Προβλήματα συμβατικού εκπαιδευτικού συστήματος</a:t>
            </a:r>
          </a:p>
          <a:p>
            <a:pPr lvl="1"/>
            <a:r>
              <a:rPr lang="el-GR" altLang="el-GR" sz="2000" dirty="0"/>
              <a:t>Δύσκολη η υποβολή ερωτήσεων, μικρό το ‘εύρος’ της επικοινωνίας στην τάξη, παθητικός ο ρόλος των μαθητών.</a:t>
            </a:r>
          </a:p>
          <a:p>
            <a:pPr lvl="1"/>
            <a:r>
              <a:rPr lang="el-GR" altLang="el-GR" sz="2000" dirty="0"/>
              <a:t>Αποκλεισμός μαθητών με προβλήματα μάθησης, υγείας, μετακίνησης, κ.λπ. </a:t>
            </a:r>
          </a:p>
          <a:p>
            <a:pPr lvl="1"/>
            <a:r>
              <a:rPr lang="el-GR" altLang="el-GR" sz="2000" dirty="0"/>
              <a:t>Το μαθησιακό υλικό αλλάζει ταχύτατα.</a:t>
            </a:r>
          </a:p>
          <a:p>
            <a:pPr lvl="1"/>
            <a:r>
              <a:rPr lang="el-GR" altLang="el-GR" sz="2000" dirty="0"/>
              <a:t>Ο όγκος του μαθησιακού υλικού δύσκολα περιλαμβάνεται σε ένα βιβλίο.</a:t>
            </a:r>
          </a:p>
          <a:p>
            <a:pPr lvl="1"/>
            <a:r>
              <a:rPr lang="el-GR" altLang="el-GR" sz="2000" dirty="0"/>
              <a:t>Ανάγκη εξοικείωσης μαθητών σε νέους τρόπους μάθησης.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04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«...ο πολιτισμός απαιτεί σκλάβους. </a:t>
            </a:r>
            <a:br>
              <a:rPr lang="el-GR" dirty="0"/>
            </a:br>
            <a:r>
              <a:rPr lang="el-GR" dirty="0"/>
              <a:t>Οι Έλληνες είχαν δίκιο σε αυτό...</a:t>
            </a:r>
            <a:br>
              <a:rPr lang="el-GR" dirty="0"/>
            </a:br>
            <a:r>
              <a:rPr lang="el-GR" dirty="0"/>
              <a:t>H ανθρώπινη σκλαβιά είναι σήμερα απαράδεκτη...</a:t>
            </a:r>
          </a:p>
          <a:p>
            <a:pPr marL="0" indent="0" algn="ctr">
              <a:buNone/>
            </a:pPr>
            <a:r>
              <a:rPr lang="el-GR" dirty="0"/>
              <a:t>Από τη σκλαβιά της μηχανής, εξαρτάται το μέλλον του κόσμου!» </a:t>
            </a:r>
            <a:br>
              <a:rPr lang="el-GR" dirty="0"/>
            </a:br>
            <a:r>
              <a:rPr lang="el-GR" i="1" dirty="0"/>
              <a:t> – O. Wilde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76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Προηγμένες Μαθησιακές Τεχνολογίες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Μαθησιακές Τεχνολογίες</a:t>
            </a:r>
          </a:p>
          <a:p>
            <a:pPr lvl="1"/>
            <a:r>
              <a:rPr lang="el-GR" dirty="0"/>
              <a:t>γραφή, εκτύπωση</a:t>
            </a:r>
          </a:p>
          <a:p>
            <a:pPr lvl="1"/>
            <a:r>
              <a:rPr lang="el-GR" dirty="0"/>
              <a:t>Πίνακας, διαφανειοσκόπιο</a:t>
            </a:r>
          </a:p>
          <a:p>
            <a:pPr lvl="1"/>
            <a:r>
              <a:rPr lang="el-GR" dirty="0"/>
              <a:t>Ράδιο, τηλεόραση</a:t>
            </a:r>
          </a:p>
          <a:p>
            <a:pPr lvl="1"/>
            <a:r>
              <a:rPr lang="el-GR" dirty="0"/>
              <a:t>υπολογιστές!</a:t>
            </a:r>
          </a:p>
          <a:p>
            <a:r>
              <a:rPr lang="el-GR" dirty="0"/>
              <a:t>Προηγμένες Μαθησιακές Τεχνολογίες</a:t>
            </a:r>
          </a:p>
          <a:p>
            <a:pPr lvl="1"/>
            <a:r>
              <a:rPr lang="el-GR" dirty="0"/>
              <a:t>Τεχνολογίες Πληροφορίας και Επικοινωνιών </a:t>
            </a:r>
            <a:br>
              <a:rPr lang="el-GR" dirty="0"/>
            </a:b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ICT - Information &amp; Communication Technologies)</a:t>
            </a:r>
          </a:p>
          <a:p>
            <a:pPr lvl="1"/>
            <a:r>
              <a:rPr lang="el-GR" dirty="0"/>
              <a:t>Πολυμέσα, Υπερμέσα</a:t>
            </a:r>
          </a:p>
          <a:p>
            <a:pPr lvl="1"/>
            <a:r>
              <a:rPr lang="el-GR" dirty="0"/>
              <a:t>Διαδίκτυο και Παγκόσμιος Ιστός</a:t>
            </a:r>
            <a:br>
              <a:rPr lang="el-GR" dirty="0"/>
            </a:b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Internet, World Wide Web)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699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Μαθησιακό Περιβάλλον (ΜΠ</a:t>
            </a:r>
            <a:r>
              <a:rPr lang="el-GR" altLang="el-GR" dirty="0" smtClean="0"/>
              <a:t>) </a:t>
            </a:r>
            <a:r>
              <a:rPr lang="el-GR" altLang="el-GR" sz="3600" b="0" dirty="0" smtClean="0"/>
              <a:t>1/2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Το ΜΠ…</a:t>
            </a:r>
          </a:p>
          <a:p>
            <a:pPr lvl="1"/>
            <a:r>
              <a:rPr lang="el-GR" dirty="0"/>
              <a:t>υποστηρίζει τη μάθηση,</a:t>
            </a:r>
          </a:p>
          <a:p>
            <a:pPr lvl="1"/>
            <a:r>
              <a:rPr lang="el-GR" dirty="0"/>
              <a:t>περιβαλλόμενη οντότητα είναι ο μαθητής,</a:t>
            </a:r>
          </a:p>
          <a:p>
            <a:pPr lvl="1"/>
            <a:r>
              <a:rPr lang="el-GR" dirty="0"/>
              <a:t>είναι μια σύνθετη οντότητα, </a:t>
            </a:r>
          </a:p>
          <a:p>
            <a:pPr lvl="1"/>
            <a:r>
              <a:rPr lang="el-GR" dirty="0"/>
              <a:t>με την οποία διαδρά ο μαθητής και </a:t>
            </a:r>
          </a:p>
          <a:p>
            <a:pPr lvl="1"/>
            <a:r>
              <a:rPr lang="el-GR" dirty="0"/>
              <a:t>μέσω αυτής της διάδρασης μαθαίνει!</a:t>
            </a:r>
          </a:p>
          <a:p>
            <a:r>
              <a:rPr lang="el-GR" dirty="0"/>
              <a:t>Μαθησιακό περιβάλλον δεν είναι</a:t>
            </a:r>
          </a:p>
          <a:p>
            <a:pPr lvl="1"/>
            <a:r>
              <a:rPr lang="el-GR" dirty="0"/>
              <a:t>μόνο ο ‘χώρος’,</a:t>
            </a:r>
          </a:p>
          <a:p>
            <a:pPr lvl="1"/>
            <a:r>
              <a:rPr lang="el-GR" dirty="0"/>
              <a:t>μόνο οι άνθρωποι</a:t>
            </a:r>
          </a:p>
          <a:p>
            <a:r>
              <a:rPr lang="el-GR" dirty="0"/>
              <a:t>Είναι όλα αυτά μαζί!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86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Μαθησιακό Περιβάλλον (ΜΠ</a:t>
            </a:r>
            <a:r>
              <a:rPr lang="el-GR" altLang="el-GR" dirty="0" smtClean="0"/>
              <a:t>) </a:t>
            </a:r>
            <a:r>
              <a:rPr lang="el-GR" altLang="el-GR" sz="36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grpSp>
        <p:nvGrpSpPr>
          <p:cNvPr id="31" name="Ομάδα 30"/>
          <p:cNvGrpSpPr/>
          <p:nvPr/>
        </p:nvGrpSpPr>
        <p:grpSpPr>
          <a:xfrm>
            <a:off x="467544" y="2132112"/>
            <a:ext cx="8083515" cy="2881064"/>
            <a:chOff x="467544" y="2132112"/>
            <a:chExt cx="8083515" cy="2881064"/>
          </a:xfrm>
        </p:grpSpPr>
        <p:sp>
          <p:nvSpPr>
            <p:cNvPr id="7" name="Δεξιό βέλος 6"/>
            <p:cNvSpPr/>
            <p:nvPr/>
          </p:nvSpPr>
          <p:spPr>
            <a:xfrm>
              <a:off x="3270993" y="2852936"/>
              <a:ext cx="2021087" cy="17281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Μαθησιακές διαδράσεις</a:t>
              </a:r>
              <a:endParaRPr lang="el-GR" dirty="0"/>
            </a:p>
          </p:txBody>
        </p:sp>
        <p:sp>
          <p:nvSpPr>
            <p:cNvPr id="8" name="Έλλειψη 7"/>
            <p:cNvSpPr/>
            <p:nvPr/>
          </p:nvSpPr>
          <p:spPr>
            <a:xfrm>
              <a:off x="467544" y="2132856"/>
              <a:ext cx="2664296" cy="2880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dirty="0" smtClean="0"/>
                <a:t>Περιβάλλον</a:t>
              </a:r>
              <a:endParaRPr lang="el-GR" sz="2000" dirty="0"/>
            </a:p>
          </p:txBody>
        </p:sp>
        <p:sp>
          <p:nvSpPr>
            <p:cNvPr id="10" name="Έλλειψη 9"/>
            <p:cNvSpPr/>
            <p:nvPr/>
          </p:nvSpPr>
          <p:spPr>
            <a:xfrm>
              <a:off x="5436096" y="2132112"/>
              <a:ext cx="3114963" cy="2880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Μαθητής</a:t>
              </a:r>
            </a:p>
            <a:p>
              <a:pPr algn="ctr"/>
              <a:endParaRPr lang="el-GR" dirty="0"/>
            </a:p>
            <a:p>
              <a:pPr algn="ctr"/>
              <a:endParaRPr lang="el-GR" dirty="0" smtClean="0"/>
            </a:p>
            <a:p>
              <a:pPr algn="ctr"/>
              <a:r>
                <a:rPr lang="el-GR" dirty="0" smtClean="0"/>
                <a:t>Συνεργασία</a:t>
              </a:r>
            </a:p>
            <a:p>
              <a:pPr algn="ctr"/>
              <a:endParaRPr lang="el-GR" dirty="0"/>
            </a:p>
          </p:txBody>
        </p:sp>
        <p:sp>
          <p:nvSpPr>
            <p:cNvPr id="15" name="Έλλειψη 14"/>
            <p:cNvSpPr/>
            <p:nvPr/>
          </p:nvSpPr>
          <p:spPr>
            <a:xfrm>
              <a:off x="6460069" y="4329100"/>
              <a:ext cx="1167080" cy="50405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dirty="0" smtClean="0">
                  <a:solidFill>
                    <a:schemeClr val="tx1"/>
                  </a:solidFill>
                </a:rPr>
                <a:t>μαθητής</a:t>
              </a:r>
              <a:endParaRPr lang="el-G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Ευθύγραμμο βέλος σύνδεσης 23"/>
            <p:cNvCxnSpPr>
              <a:endCxn id="15" idx="1"/>
            </p:cNvCxnSpPr>
            <p:nvPr/>
          </p:nvCxnSpPr>
          <p:spPr>
            <a:xfrm>
              <a:off x="6285783" y="3661883"/>
              <a:ext cx="345201" cy="74103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Έλλειψη 24"/>
            <p:cNvSpPr/>
            <p:nvPr/>
          </p:nvSpPr>
          <p:spPr>
            <a:xfrm>
              <a:off x="7280393" y="3157827"/>
              <a:ext cx="1167080" cy="50405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dirty="0" smtClean="0">
                  <a:solidFill>
                    <a:schemeClr val="tx1"/>
                  </a:solidFill>
                </a:rPr>
                <a:t>μαθητής</a:t>
              </a:r>
              <a:endParaRPr lang="el-GR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Έλλειψη 25"/>
            <p:cNvSpPr/>
            <p:nvPr/>
          </p:nvSpPr>
          <p:spPr>
            <a:xfrm>
              <a:off x="5597789" y="3137665"/>
              <a:ext cx="1167080" cy="50405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dirty="0" smtClean="0">
                  <a:solidFill>
                    <a:schemeClr val="tx1"/>
                  </a:solidFill>
                </a:rPr>
                <a:t>μαθητής</a:t>
              </a:r>
              <a:endParaRPr lang="el-G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Ευθύγραμμο βέλος σύνδεσης 26"/>
            <p:cNvCxnSpPr/>
            <p:nvPr/>
          </p:nvCxnSpPr>
          <p:spPr>
            <a:xfrm flipH="1">
              <a:off x="7452320" y="3661883"/>
              <a:ext cx="411613" cy="71906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ύγραμμο βέλος σύνδεσης 28"/>
            <p:cNvCxnSpPr>
              <a:endCxn id="25" idx="2"/>
            </p:cNvCxnSpPr>
            <p:nvPr/>
          </p:nvCxnSpPr>
          <p:spPr>
            <a:xfrm>
              <a:off x="6764869" y="3384812"/>
              <a:ext cx="515524" cy="2504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94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</TotalTime>
  <Words>1550</Words>
  <Application>Microsoft Office PowerPoint</Application>
  <PresentationFormat>Προβολή στην οθόνη (4:3)</PresentationFormat>
  <Paragraphs>273</Paragraphs>
  <Slides>32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32</vt:i4>
      </vt:variant>
    </vt:vector>
  </HeadingPairs>
  <TitlesOfParts>
    <vt:vector size="34" baseType="lpstr">
      <vt:lpstr>template</vt:lpstr>
      <vt:lpstr>OC_template_updated</vt:lpstr>
      <vt:lpstr>Εκπαιδευτική Τεχνολογία &amp; Διδακτική της Πληροφορικής</vt:lpstr>
      <vt:lpstr>Επίδραση των ΤΠΕ στην κοινωνία</vt:lpstr>
      <vt:lpstr>Αλλαγή της εκπαίδευσης</vt:lpstr>
      <vt:lpstr>Αλλαγή της κοινωνίας 1/2</vt:lpstr>
      <vt:lpstr>Αλλαγή της κοινωνίας 2/2</vt:lpstr>
      <vt:lpstr>Παρουσίαση του PowerPoint</vt:lpstr>
      <vt:lpstr>Προηγμένες Μαθησιακές Τεχνολογίες</vt:lpstr>
      <vt:lpstr>Μαθησιακό Περιβάλλον (ΜΠ) 1/2</vt:lpstr>
      <vt:lpstr>Μαθησιακό Περιβάλλον (ΜΠ) 2/2</vt:lpstr>
      <vt:lpstr>Όψη παροχής υπηρεσιών ΜΠ</vt:lpstr>
      <vt:lpstr>Μαθησιοχώρος 1/2</vt:lpstr>
      <vt:lpstr>Μαθησιοχώρος 2/2</vt:lpstr>
      <vt:lpstr>Συστήματα Μαθησιακής Τεχνολογίας</vt:lpstr>
      <vt:lpstr>Εικονικός μαθησιοχώρος (ΕΜ)</vt:lpstr>
      <vt:lpstr>Πλεονεκτήματα ΕΜ</vt:lpstr>
      <vt:lpstr>Οι ΠΜΤ: Ιστορική αναδρομή 1/3</vt:lpstr>
      <vt:lpstr>Οι ΠΜΤ: Ιστορική αναδρομή 2/3</vt:lpstr>
      <vt:lpstr>Οι ΠΜΤ: Ιστορική αναδρομή 3/3</vt:lpstr>
      <vt:lpstr>Τα προβλήματα</vt:lpstr>
      <vt:lpstr>Η πορεία</vt:lpstr>
      <vt:lpstr>Εκπαίδευση &amp; Τεχνολογία: Στόχοι</vt:lpstr>
      <vt:lpstr>Εκπαίδευση &amp; Τεχνολογία: Η Πρόκληση</vt:lpstr>
      <vt:lpstr>Εκπαιδευτική Τεχνολογία 1/2</vt:lpstr>
      <vt:lpstr>Εκπαιδευτική Τεχνολογία 2/2</vt:lpstr>
      <vt:lpstr>Περιεχόμενο μαθήματος</vt:lpstr>
      <vt:lpstr>Σημειώματα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3</cp:revision>
  <dcterms:created xsi:type="dcterms:W3CDTF">2015-05-11T08:50:26Z</dcterms:created>
  <dcterms:modified xsi:type="dcterms:W3CDTF">2015-05-11T09:01:24Z</dcterms:modified>
</cp:coreProperties>
</file>