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3"/>
  </p:notesMasterIdLst>
  <p:handoutMasterIdLst>
    <p:handoutMasterId r:id="rId24"/>
  </p:handoutMasterIdLst>
  <p:sldIdLst>
    <p:sldId id="256" r:id="rId3"/>
    <p:sldId id="270" r:id="rId4"/>
    <p:sldId id="271" r:id="rId5"/>
    <p:sldId id="272" r:id="rId6"/>
    <p:sldId id="273" r:id="rId7"/>
    <p:sldId id="274" r:id="rId8"/>
    <p:sldId id="275" r:id="rId9"/>
    <p:sldId id="427" r:id="rId10"/>
    <p:sldId id="276" r:id="rId11"/>
    <p:sldId id="428" r:id="rId12"/>
    <p:sldId id="277" r:id="rId13"/>
    <p:sldId id="278" r:id="rId14"/>
    <p:sldId id="257" r:id="rId15"/>
    <p:sldId id="262" r:id="rId16"/>
    <p:sldId id="264" r:id="rId17"/>
    <p:sldId id="429" r:id="rId18"/>
    <p:sldId id="430" r:id="rId19"/>
    <p:sldId id="266" r:id="rId20"/>
    <p:sldId id="267"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591CE76-C762-48B4-B188-BBAB750E4466}" type="slidenum">
              <a:rPr lang="en-US" altLang="el-GR" sz="1200" b="0">
                <a:solidFill>
                  <a:prstClr val="black"/>
                </a:solidFill>
              </a:rPr>
              <a:pPr eaLnBrk="1" hangingPunct="1"/>
              <a:t>9</a:t>
            </a:fld>
            <a:endParaRPr lang="en-US" altLang="el-GR" sz="1200" b="0">
              <a:solidFill>
                <a:prstClr val="black"/>
              </a:solidFill>
            </a:endParaRPr>
          </a:p>
        </p:txBody>
      </p:sp>
      <p:sp>
        <p:nvSpPr>
          <p:cNvPr id="28674" name="Rectangle 2"/>
          <p:cNvSpPr>
            <a:spLocks noGrp="1" noRot="1" noChangeAspect="1" noChangeArrowheads="1" noTextEdit="1"/>
          </p:cNvSpPr>
          <p:nvPr>
            <p:ph type="sldImg"/>
          </p:nvPr>
        </p:nvSpPr>
        <p:spPr>
          <a:xfrm>
            <a:off x="993775" y="768350"/>
            <a:ext cx="5116513" cy="3836988"/>
          </a:xfrm>
          <a:ln/>
        </p:spPr>
      </p:sp>
      <p:sp>
        <p:nvSpPr>
          <p:cNvPr id="2867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8718FEC-2D25-46A9-ACE9-299D8EA48753}" type="slidenum">
              <a:rPr lang="en-US" altLang="el-GR" sz="1200" b="0">
                <a:solidFill>
                  <a:prstClr val="black"/>
                </a:solidFill>
              </a:rPr>
              <a:pPr eaLnBrk="1" hangingPunct="1"/>
              <a:t>10</a:t>
            </a:fld>
            <a:endParaRPr lang="en-US" altLang="el-GR" sz="1200" b="0">
              <a:solidFill>
                <a:prstClr val="black"/>
              </a:solidFill>
            </a:endParaRPr>
          </a:p>
        </p:txBody>
      </p:sp>
      <p:sp>
        <p:nvSpPr>
          <p:cNvPr id="30722" name="Rectangle 2"/>
          <p:cNvSpPr>
            <a:spLocks noGrp="1" noRot="1" noChangeAspect="1" noChangeArrowheads="1" noTextEdit="1"/>
          </p:cNvSpPr>
          <p:nvPr>
            <p:ph type="sldImg"/>
          </p:nvPr>
        </p:nvSpPr>
        <p:spPr>
          <a:xfrm>
            <a:off x="993775" y="768350"/>
            <a:ext cx="5116513" cy="3836988"/>
          </a:xfrm>
          <a:ln/>
        </p:spPr>
      </p:sp>
      <p:sp>
        <p:nvSpPr>
          <p:cNvPr id="3072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5B8E26F5-6854-448E-9CF2-AE50978701D9}" type="slidenum">
              <a:rPr lang="en-US" altLang="el-GR" sz="1200" b="0">
                <a:solidFill>
                  <a:prstClr val="black"/>
                </a:solidFill>
              </a:rPr>
              <a:pPr eaLnBrk="1" hangingPunct="1"/>
              <a:t>11</a:t>
            </a:fld>
            <a:endParaRPr lang="en-US" altLang="el-GR" sz="1200" b="0">
              <a:solidFill>
                <a:prstClr val="black"/>
              </a:solidFill>
            </a:endParaRPr>
          </a:p>
        </p:txBody>
      </p:sp>
      <p:sp>
        <p:nvSpPr>
          <p:cNvPr id="32770" name="Rectangle 2"/>
          <p:cNvSpPr>
            <a:spLocks noGrp="1" noRot="1" noChangeAspect="1" noChangeArrowheads="1" noTextEdit="1"/>
          </p:cNvSpPr>
          <p:nvPr>
            <p:ph type="sldImg"/>
          </p:nvPr>
        </p:nvSpPr>
        <p:spPr>
          <a:xfrm>
            <a:off x="993775" y="768350"/>
            <a:ext cx="5116513" cy="3836988"/>
          </a:xfrm>
          <a:ln/>
        </p:spPr>
      </p:sp>
      <p:sp>
        <p:nvSpPr>
          <p:cNvPr id="3277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AC55DF38-F657-409C-AE69-5B5A85E749DE}" type="slidenum">
              <a:rPr lang="en-US" altLang="el-GR" sz="1200" b="0">
                <a:solidFill>
                  <a:prstClr val="black"/>
                </a:solidFill>
              </a:rPr>
              <a:pPr eaLnBrk="1" hangingPunct="1"/>
              <a:t>1</a:t>
            </a:fld>
            <a:endParaRPr lang="en-US" altLang="el-GR" sz="1200" b="0">
              <a:solidFill>
                <a:prstClr val="black"/>
              </a:solidFill>
            </a:endParaRPr>
          </a:p>
        </p:txBody>
      </p:sp>
      <p:sp>
        <p:nvSpPr>
          <p:cNvPr id="16386" name="Rectangle 2"/>
          <p:cNvSpPr>
            <a:spLocks noGrp="1" noRot="1" noChangeAspect="1" noChangeArrowheads="1" noTextEdit="1"/>
          </p:cNvSpPr>
          <p:nvPr>
            <p:ph type="sldImg"/>
          </p:nvPr>
        </p:nvSpPr>
        <p:spPr>
          <a:xfrm>
            <a:off x="993775" y="768350"/>
            <a:ext cx="5116513" cy="3836988"/>
          </a:xfrm>
          <a:ln/>
        </p:spPr>
      </p:sp>
      <p:sp>
        <p:nvSpPr>
          <p:cNvPr id="1638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35440A2-6650-4BC9-9886-4C7B8E8738C1}" type="slidenum">
              <a:rPr lang="en-US" altLang="el-GR" sz="1200" b="0">
                <a:solidFill>
                  <a:prstClr val="black"/>
                </a:solidFill>
              </a:rPr>
              <a:pPr eaLnBrk="1" hangingPunct="1"/>
              <a:t>2</a:t>
            </a:fld>
            <a:endParaRPr lang="en-US" altLang="el-GR" sz="1200" b="0">
              <a:solidFill>
                <a:prstClr val="black"/>
              </a:solidFill>
            </a:endParaRPr>
          </a:p>
        </p:txBody>
      </p:sp>
      <p:sp>
        <p:nvSpPr>
          <p:cNvPr id="18434" name="Rectangle 2"/>
          <p:cNvSpPr>
            <a:spLocks noGrp="1" noRot="1" noChangeAspect="1" noChangeArrowheads="1" noTextEdit="1"/>
          </p:cNvSpPr>
          <p:nvPr>
            <p:ph type="sldImg"/>
          </p:nvPr>
        </p:nvSpPr>
        <p:spPr>
          <a:xfrm>
            <a:off x="993775" y="768350"/>
            <a:ext cx="5116513" cy="3836988"/>
          </a:xfrm>
          <a:ln/>
        </p:spPr>
      </p:sp>
      <p:sp>
        <p:nvSpPr>
          <p:cNvPr id="1843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7AC5472F-29C0-4DA5-8D01-A260119F0298}" type="slidenum">
              <a:rPr lang="en-US" altLang="el-GR" sz="1200" b="0">
                <a:solidFill>
                  <a:prstClr val="black"/>
                </a:solidFill>
              </a:rPr>
              <a:pPr eaLnBrk="1" hangingPunct="1"/>
              <a:t>3</a:t>
            </a:fld>
            <a:endParaRPr lang="en-US" altLang="el-GR" sz="1200" b="0">
              <a:solidFill>
                <a:prstClr val="black"/>
              </a:solidFill>
            </a:endParaRPr>
          </a:p>
        </p:txBody>
      </p:sp>
      <p:sp>
        <p:nvSpPr>
          <p:cNvPr id="20482" name="Rectangle 2"/>
          <p:cNvSpPr>
            <a:spLocks noGrp="1" noRot="1" noChangeAspect="1" noChangeArrowheads="1" noTextEdit="1"/>
          </p:cNvSpPr>
          <p:nvPr>
            <p:ph type="sldImg"/>
          </p:nvPr>
        </p:nvSpPr>
        <p:spPr>
          <a:xfrm>
            <a:off x="993775" y="768350"/>
            <a:ext cx="5116513" cy="3836988"/>
          </a:xfrm>
          <a:ln/>
        </p:spPr>
      </p:sp>
      <p:sp>
        <p:nvSpPr>
          <p:cNvPr id="2048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8D081289-CAAB-4CD1-AF2F-F0EFFBA98FCA}" type="slidenum">
              <a:rPr lang="en-US" altLang="el-GR" sz="1200" b="0">
                <a:solidFill>
                  <a:prstClr val="black"/>
                </a:solidFill>
              </a:rPr>
              <a:pPr eaLnBrk="1" hangingPunct="1"/>
              <a:t>4</a:t>
            </a:fld>
            <a:endParaRPr lang="en-US" altLang="el-GR" sz="1200" b="0">
              <a:solidFill>
                <a:prstClr val="black"/>
              </a:solidFill>
            </a:endParaRPr>
          </a:p>
        </p:txBody>
      </p:sp>
      <p:sp>
        <p:nvSpPr>
          <p:cNvPr id="22530" name="Rectangle 2"/>
          <p:cNvSpPr>
            <a:spLocks noGrp="1" noRot="1" noChangeAspect="1" noChangeArrowheads="1" noTextEdit="1"/>
          </p:cNvSpPr>
          <p:nvPr>
            <p:ph type="sldImg"/>
          </p:nvPr>
        </p:nvSpPr>
        <p:spPr>
          <a:xfrm>
            <a:off x="993775" y="768350"/>
            <a:ext cx="5116513" cy="3836988"/>
          </a:xfrm>
          <a:ln/>
        </p:spPr>
      </p:sp>
      <p:sp>
        <p:nvSpPr>
          <p:cNvPr id="2253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241E4EDC-2CE7-4CC9-847B-B6D76D802193}" type="slidenum">
              <a:rPr lang="en-US" altLang="el-GR" sz="1200" b="0">
                <a:solidFill>
                  <a:prstClr val="black"/>
                </a:solidFill>
              </a:rPr>
              <a:pPr eaLnBrk="1" hangingPunct="1"/>
              <a:t>5</a:t>
            </a:fld>
            <a:endParaRPr lang="en-US" altLang="el-GR" sz="1200" b="0">
              <a:solidFill>
                <a:prstClr val="black"/>
              </a:solidFill>
            </a:endParaRPr>
          </a:p>
        </p:txBody>
      </p:sp>
      <p:sp>
        <p:nvSpPr>
          <p:cNvPr id="24578" name="Rectangle 2"/>
          <p:cNvSpPr>
            <a:spLocks noGrp="1" noRot="1" noChangeAspect="1" noChangeArrowheads="1" noTextEdit="1"/>
          </p:cNvSpPr>
          <p:nvPr>
            <p:ph type="sldImg"/>
          </p:nvPr>
        </p:nvSpPr>
        <p:spPr>
          <a:xfrm>
            <a:off x="993775" y="768350"/>
            <a:ext cx="5116513" cy="3836988"/>
          </a:xfrm>
          <a:ln/>
        </p:spPr>
      </p:sp>
      <p:sp>
        <p:nvSpPr>
          <p:cNvPr id="2457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18FDF318-C988-4B4C-A196-205397048AA4}" type="slidenum">
              <a:rPr lang="en-US" altLang="el-GR" sz="1200" b="0">
                <a:solidFill>
                  <a:prstClr val="black"/>
                </a:solidFill>
              </a:rPr>
              <a:pPr eaLnBrk="1" hangingPunct="1"/>
              <a:t>6</a:t>
            </a:fld>
            <a:endParaRPr lang="en-US" altLang="el-GR" sz="1200" b="0">
              <a:solidFill>
                <a:prstClr val="black"/>
              </a:solidFill>
            </a:endParaRPr>
          </a:p>
        </p:txBody>
      </p:sp>
      <p:sp>
        <p:nvSpPr>
          <p:cNvPr id="26626" name="Rectangle 2"/>
          <p:cNvSpPr>
            <a:spLocks noGrp="1" noRot="1" noChangeAspect="1" noChangeArrowheads="1" noTextEdit="1"/>
          </p:cNvSpPr>
          <p:nvPr>
            <p:ph type="sldImg"/>
          </p:nvPr>
        </p:nvSpPr>
        <p:spPr>
          <a:xfrm>
            <a:off x="993775" y="768350"/>
            <a:ext cx="5116513" cy="3836988"/>
          </a:xfrm>
          <a:ln/>
        </p:spPr>
      </p:sp>
      <p:sp>
        <p:nvSpPr>
          <p:cNvPr id="2662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18FDF318-C988-4B4C-A196-205397048AA4}" type="slidenum">
              <a:rPr lang="en-US" altLang="el-GR" sz="1200" b="0">
                <a:solidFill>
                  <a:prstClr val="black"/>
                </a:solidFill>
              </a:rPr>
              <a:pPr eaLnBrk="1" hangingPunct="1"/>
              <a:t>7</a:t>
            </a:fld>
            <a:endParaRPr lang="en-US" altLang="el-GR" sz="1200" b="0">
              <a:solidFill>
                <a:prstClr val="black"/>
              </a:solidFill>
            </a:endParaRPr>
          </a:p>
        </p:txBody>
      </p:sp>
      <p:sp>
        <p:nvSpPr>
          <p:cNvPr id="26626" name="Rectangle 2"/>
          <p:cNvSpPr>
            <a:spLocks noGrp="1" noRot="1" noChangeAspect="1" noChangeArrowheads="1" noTextEdit="1"/>
          </p:cNvSpPr>
          <p:nvPr>
            <p:ph type="sldImg"/>
          </p:nvPr>
        </p:nvSpPr>
        <p:spPr>
          <a:xfrm>
            <a:off x="993775" y="768350"/>
            <a:ext cx="5116513" cy="3836988"/>
          </a:xfrm>
          <a:ln/>
        </p:spPr>
      </p:sp>
      <p:sp>
        <p:nvSpPr>
          <p:cNvPr id="2662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591CE76-C762-48B4-B188-BBAB750E4466}" type="slidenum">
              <a:rPr lang="en-US" altLang="el-GR" sz="1200" b="0">
                <a:solidFill>
                  <a:prstClr val="black"/>
                </a:solidFill>
              </a:rPr>
              <a:pPr eaLnBrk="1" hangingPunct="1"/>
              <a:t>8</a:t>
            </a:fld>
            <a:endParaRPr lang="en-US" altLang="el-GR" sz="1200" b="0">
              <a:solidFill>
                <a:prstClr val="black"/>
              </a:solidFill>
            </a:endParaRPr>
          </a:p>
        </p:txBody>
      </p:sp>
      <p:sp>
        <p:nvSpPr>
          <p:cNvPr id="28674" name="Rectangle 2"/>
          <p:cNvSpPr>
            <a:spLocks noGrp="1" noRot="1" noChangeAspect="1" noChangeArrowheads="1" noTextEdit="1"/>
          </p:cNvSpPr>
          <p:nvPr>
            <p:ph type="sldImg"/>
          </p:nvPr>
        </p:nvSpPr>
        <p:spPr>
          <a:xfrm>
            <a:off x="993775" y="768350"/>
            <a:ext cx="5116513" cy="3836988"/>
          </a:xfrm>
          <a:ln/>
        </p:spPr>
      </p:sp>
      <p:sp>
        <p:nvSpPr>
          <p:cNvPr id="2867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3455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Κοινωνική Εργασία με Εξαρτημένα Άτομα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lnSpcReduction="10000"/>
          </a:bodyPr>
          <a:lstStyle/>
          <a:p>
            <a:pPr>
              <a:spcBef>
                <a:spcPts val="0"/>
              </a:spcBef>
              <a:spcAft>
                <a:spcPts val="1200"/>
              </a:spcAft>
            </a:pPr>
            <a:r>
              <a:rPr lang="el-GR" sz="2600" b="1" dirty="0" smtClean="0"/>
              <a:t>Ενότητα 1</a:t>
            </a:r>
            <a:r>
              <a:rPr lang="el-GR" sz="2600" dirty="0" smtClean="0"/>
              <a:t>:</a:t>
            </a:r>
            <a:r>
              <a:rPr lang="en-US" sz="2600" dirty="0" smtClean="0"/>
              <a:t> </a:t>
            </a:r>
            <a:r>
              <a:rPr lang="el-GR" sz="2600" dirty="0"/>
              <a:t>Αιτιολογικές προσεγγίσεις και επιστημονικές </a:t>
            </a:r>
            <a:r>
              <a:rPr lang="el-GR" sz="2600" dirty="0" smtClean="0"/>
              <a:t>προκαταλήψεις </a:t>
            </a:r>
            <a:r>
              <a:rPr lang="el-GR" sz="2600" dirty="0"/>
              <a:t>(α’ μέρος)</a:t>
            </a:r>
            <a:endParaRPr lang="el-GR" sz="2600" dirty="0" smtClean="0"/>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1517649-6C04-48E8-9E0F-8F9457824C8D}" type="slidenum">
              <a:rPr lang="en-US" altLang="el-GR" sz="1400" b="0">
                <a:solidFill>
                  <a:srgbClr val="000000"/>
                </a:solidFill>
              </a:rPr>
              <a:pPr eaLnBrk="1" hangingPunct="1"/>
              <a:t>9</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Ωστόσο, δεν έχουν απομονωθεί κάποια γονίδια για τα οποία να αποδεικνύεται ότι σχετίζονται άμεσα με την εγκαθίδρυση της </a:t>
            </a:r>
            <a:r>
              <a:rPr lang="el-GR" dirty="0" err="1" smtClean="0"/>
              <a:t>τοξικοεξάρτησης</a:t>
            </a:r>
            <a:r>
              <a:rPr lang="el-GR" dirty="0" smtClean="0"/>
              <a:t>.</a:t>
            </a:r>
          </a:p>
          <a:p>
            <a:r>
              <a:rPr lang="el-GR" dirty="0" smtClean="0"/>
              <a:t>Υφίστανται, ωστόσο, μια σειρά από ενδείξεις ότι οι πιθανότητες να εμπλακεί κάποιος με τις ουσίες είναι αυξημένες όταν οι βιολογικοί του γονείς είχαν επίσης πρόβλημα κατάχρησης.</a:t>
            </a:r>
          </a:p>
          <a:p>
            <a:r>
              <a:rPr lang="el-GR" dirty="0" smtClean="0"/>
              <a:t>Το κοινωνικό περιβάλλον είναι εκείνο που έρχεται να ενισχύσει ή να περιορίσει αυτή την προδιάθεση για κατάχρηση ουσιών.</a:t>
            </a:r>
          </a:p>
        </p:txBody>
      </p:sp>
      <p:sp>
        <p:nvSpPr>
          <p:cNvPr id="3" name="Τίτλος 2"/>
          <p:cNvSpPr>
            <a:spLocks noGrp="1"/>
          </p:cNvSpPr>
          <p:nvPr>
            <p:ph type="title"/>
          </p:nvPr>
        </p:nvSpPr>
        <p:spPr/>
        <p:txBody>
          <a:bodyPr/>
          <a:lstStyle/>
          <a:p>
            <a:r>
              <a:rPr lang="el-GR" dirty="0"/>
              <a:t>Βιολογικοί – Γενετικοί παράγοντες </a:t>
            </a:r>
            <a:r>
              <a:rPr lang="el-GR" sz="2800" b="0" dirty="0" smtClean="0"/>
              <a:t>2/2</a:t>
            </a:r>
            <a:endParaRPr lang="el-GR" dirty="0"/>
          </a:p>
        </p:txBody>
      </p:sp>
    </p:spTree>
    <p:extLst>
      <p:ext uri="{BB962C8B-B14F-4D97-AF65-F5344CB8AC3E}">
        <p14:creationId xmlns:p14="http://schemas.microsoft.com/office/powerpoint/2010/main" val="2211530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0D18774C-6EDC-44BF-9966-AB62395CCEE6}" type="slidenum">
              <a:rPr lang="en-US" altLang="el-GR" sz="1400" b="0">
                <a:solidFill>
                  <a:srgbClr val="000000"/>
                </a:solidFill>
              </a:rPr>
              <a:pPr eaLnBrk="1" hangingPunct="1"/>
              <a:t>10</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Ένας άλλος τομέας της έρευνας επικεντρώθηκε στη λειτουργία του εγκεφάλου και ιδιαίτερα στον ρόλο που παίζουν οι νευροδιαβιβαστές, χημικές ουσίες που παράγονται ενδογενώς και μεταφέρουν μηνύματα σε συγκεκριμένες υποδοχείς του εγκεφάλου.</a:t>
            </a:r>
          </a:p>
          <a:p>
            <a:r>
              <a:rPr lang="el-GR" dirty="0" smtClean="0"/>
              <a:t>Οι νευροδιαβιβαστές εκείνοι που συνδέθηκαν περισσότερο με την </a:t>
            </a:r>
            <a:r>
              <a:rPr lang="el-GR" dirty="0" err="1" smtClean="0"/>
              <a:t>τοξικοεξάρτηση</a:t>
            </a:r>
            <a:r>
              <a:rPr lang="el-GR" dirty="0" smtClean="0"/>
              <a:t> είναι η </a:t>
            </a:r>
            <a:r>
              <a:rPr lang="el-GR" dirty="0" err="1" smtClean="0"/>
              <a:t>ενδορφίνη</a:t>
            </a:r>
            <a:r>
              <a:rPr lang="el-GR" dirty="0" smtClean="0"/>
              <a:t>, η </a:t>
            </a:r>
            <a:r>
              <a:rPr lang="el-GR" dirty="0" err="1" smtClean="0"/>
              <a:t>ντοπαμίνη</a:t>
            </a:r>
            <a:r>
              <a:rPr lang="el-GR" dirty="0" smtClean="0"/>
              <a:t> και η </a:t>
            </a:r>
            <a:r>
              <a:rPr lang="el-GR" dirty="0" err="1" smtClean="0"/>
              <a:t>σεροτονίνη</a:t>
            </a:r>
            <a:r>
              <a:rPr lang="el-GR" dirty="0" smtClean="0"/>
              <a:t>.</a:t>
            </a:r>
          </a:p>
          <a:p>
            <a:r>
              <a:rPr lang="el-GR" dirty="0" smtClean="0"/>
              <a:t>Οι τρεις αυτοί νευροδιαβιβαστές σχετίζονται κυρίως με την ψυχική διάθεση και τη συναισθηματική κατάσταση του ατόμου.</a:t>
            </a:r>
          </a:p>
        </p:txBody>
      </p:sp>
      <p:sp>
        <p:nvSpPr>
          <p:cNvPr id="3" name="Τίτλος 2"/>
          <p:cNvSpPr>
            <a:spLocks noGrp="1"/>
          </p:cNvSpPr>
          <p:nvPr>
            <p:ph type="title"/>
          </p:nvPr>
        </p:nvSpPr>
        <p:spPr/>
        <p:txBody>
          <a:bodyPr/>
          <a:lstStyle/>
          <a:p>
            <a:r>
              <a:rPr lang="el-GR" dirty="0" smtClean="0"/>
              <a:t>Ο ρόλος των νευροδιαβιβαστών </a:t>
            </a:r>
            <a:r>
              <a:rPr lang="el-GR" sz="2800" b="0" dirty="0" smtClean="0"/>
              <a:t>1/2</a:t>
            </a:r>
            <a:endParaRPr lang="el-GR" sz="2800" b="0" dirty="0"/>
          </a:p>
        </p:txBody>
      </p:sp>
    </p:spTree>
    <p:extLst>
      <p:ext uri="{BB962C8B-B14F-4D97-AF65-F5344CB8AC3E}">
        <p14:creationId xmlns:p14="http://schemas.microsoft.com/office/powerpoint/2010/main" val="3077611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1CDF023-ADDF-45BB-A8F6-23E4C92C2DA5}" type="slidenum">
              <a:rPr lang="en-US" altLang="el-GR" sz="1400" b="0">
                <a:solidFill>
                  <a:srgbClr val="000000"/>
                </a:solidFill>
              </a:rPr>
              <a:pPr eaLnBrk="1" hangingPunct="1"/>
              <a:t>11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Δεν υπάρχουν γονίδια που να αφορούν αποκλειστικά στην κατάχρηση ουσιών.</a:t>
            </a:r>
          </a:p>
          <a:p>
            <a:r>
              <a:rPr lang="el-GR" dirty="0" smtClean="0"/>
              <a:t>Τα γονίδια αφορούν περισσότερο στις τροποποιήσεις της ισορροπίας των νευροδιαβιβαστών, με αποτέλεσμα ένα μακρόχρονο φάσμα συναισθηματικών διαταραχών και διαταραχών άγχους και εξάρτησης.</a:t>
            </a:r>
          </a:p>
          <a:p>
            <a:r>
              <a:rPr lang="el-GR" dirty="0" smtClean="0"/>
              <a:t>Γι’ αυτές τις διαταραχές δεν ευθύνεται μόνο ένα γονίδιο αλλά ίσως ένας μικρός αριθμός σημαντικών γονιδίων και ένας μεγάλος αριθμός τροποποιημένων γονιδίων, ανάμεσα στα οποία ιδιαίτερο ρόλο φαίνεται να έχουν αυτά που επηρεάζουν την ισορροπία ορισμένων νευροδιαβιβαστών στον εγκέφαλο.</a:t>
            </a:r>
          </a:p>
        </p:txBody>
      </p:sp>
      <p:sp>
        <p:nvSpPr>
          <p:cNvPr id="3" name="Τίτλος 2"/>
          <p:cNvSpPr>
            <a:spLocks noGrp="1"/>
          </p:cNvSpPr>
          <p:nvPr>
            <p:ph type="title"/>
          </p:nvPr>
        </p:nvSpPr>
        <p:spPr/>
        <p:txBody>
          <a:bodyPr/>
          <a:lstStyle/>
          <a:p>
            <a:r>
              <a:rPr lang="el-GR" dirty="0"/>
              <a:t>Ο ρόλος των νευροδιαβιβαστών </a:t>
            </a:r>
            <a:r>
              <a:rPr lang="el-GR" sz="2800" b="0" dirty="0" smtClean="0"/>
              <a:t>2/2</a:t>
            </a:r>
            <a:endParaRPr lang="el-GR" dirty="0"/>
          </a:p>
        </p:txBody>
      </p:sp>
    </p:spTree>
    <p:extLst>
      <p:ext uri="{BB962C8B-B14F-4D97-AF65-F5344CB8AC3E}">
        <p14:creationId xmlns:p14="http://schemas.microsoft.com/office/powerpoint/2010/main" val="3732298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Δέσποινα </a:t>
            </a:r>
            <a:r>
              <a:rPr lang="el-GR" sz="2000" dirty="0" err="1"/>
              <a:t>Κομπότη</a:t>
            </a:r>
            <a:r>
              <a:rPr lang="el-GR" sz="2000" dirty="0"/>
              <a:t> </a:t>
            </a:r>
            <a:r>
              <a:rPr lang="el-GR" sz="2000" dirty="0" smtClean="0"/>
              <a:t>2014. </a:t>
            </a:r>
            <a:r>
              <a:rPr lang="el-GR" sz="2000" dirty="0"/>
              <a:t>Δέσποινα </a:t>
            </a:r>
            <a:r>
              <a:rPr lang="el-GR" sz="2000" dirty="0" err="1"/>
              <a:t>Κομπότη</a:t>
            </a:r>
            <a:r>
              <a:rPr lang="el-GR" sz="2000" dirty="0"/>
              <a:t>. «Κοινωνική Εργασία με Εξαρτημένα Άτομα. </a:t>
            </a:r>
            <a:r>
              <a:rPr lang="el-GR" sz="2000" dirty="0" smtClean="0"/>
              <a:t>Ενότητα 1</a:t>
            </a:r>
            <a:r>
              <a:rPr lang="en-US" sz="2000" dirty="0" smtClean="0"/>
              <a:t>:</a:t>
            </a:r>
            <a:r>
              <a:rPr lang="el-GR" sz="2000" dirty="0" smtClean="0"/>
              <a:t> </a:t>
            </a:r>
            <a:r>
              <a:rPr lang="el-GR" sz="2000" dirty="0"/>
              <a:t>Αιτιολογικές προσεγγίσεις και επιστημονικές προκαταλήψεις </a:t>
            </a:r>
            <a:r>
              <a:rPr lang="el-GR" sz="2000" dirty="0" smtClean="0"/>
              <a:t>(</a:t>
            </a:r>
            <a:r>
              <a:rPr lang="el-GR" sz="2000" dirty="0"/>
              <a:t>α’ 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51557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1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r>
              <a:rPr lang="el-GR" sz="2000" dirty="0" smtClean="0"/>
              <a:t>Πουλόπουλος Χαράλαμπος. Κοινωνική Εργασία και Εξαρτήσεις: </a:t>
            </a:r>
            <a:r>
              <a:rPr lang="el-GR" sz="2000" dirty="0"/>
              <a:t>Ο</a:t>
            </a:r>
            <a:r>
              <a:rPr lang="el-GR" sz="2000" dirty="0" smtClean="0"/>
              <a:t>ι κοινότητες της αλλαγής. Μοτίβο εκδοτική </a:t>
            </a:r>
            <a:r>
              <a:rPr lang="el-GR" sz="2000" dirty="0"/>
              <a:t>Α</a:t>
            </a:r>
            <a:r>
              <a:rPr lang="el-GR" sz="2000" dirty="0" smtClean="0"/>
              <a:t>.Ε. Αθήνα 2011</a:t>
            </a:r>
            <a:endParaRPr lang="en-US" sz="2000" dirty="0" smtClean="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Αιτιολογικές προσεγγίσεις και επιστημονικές προκαταλήψεις </a:t>
            </a:r>
            <a:r>
              <a:rPr lang="el-GR" sz="2800" b="0" dirty="0" smtClean="0"/>
              <a:t>1/7</a:t>
            </a:r>
            <a:endParaRPr lang="el-GR" sz="2800" b="0" dirty="0"/>
          </a:p>
        </p:txBody>
      </p:sp>
      <p:sp>
        <p:nvSpPr>
          <p:cNvPr id="3" name="Θέση περιεχομένου 2"/>
          <p:cNvSpPr>
            <a:spLocks noGrp="1"/>
          </p:cNvSpPr>
          <p:nvPr>
            <p:ph idx="1"/>
          </p:nvPr>
        </p:nvSpPr>
        <p:spPr/>
        <p:txBody>
          <a:bodyPr/>
          <a:lstStyle/>
          <a:p>
            <a:r>
              <a:rPr lang="el-GR" dirty="0" smtClean="0"/>
              <a:t>Η διερεύνηση των αιτιολογικών παραγόντων της εξάρτησης συνδέεται άμεσα με τη κλινική πρακτική και οδηγεί στην υιοθέτηση συγκεκριμένων μεθόδων και τεχνικών.</a:t>
            </a:r>
          </a:p>
          <a:p>
            <a:r>
              <a:rPr lang="el-GR" dirty="0" smtClean="0"/>
              <a:t>Πολύ συχνά παρατηρείται ένας αιτιολογικός σοβινισμός που οδηγεί τις διάφορες σχολές σε αντιπαράθεση και προκαταλήψεις και δεν επιτρέπει την εφαρμογή πρακτικών που προκύπτουν από νέα επιστημονικά δεδομένα.</a:t>
            </a:r>
          </a:p>
          <a:p>
            <a:r>
              <a:rPr lang="el-GR" dirty="0" smtClean="0"/>
              <a:t>Στον χώρο της κοινωνικής εργασίας η κατανόηση των βιολογικών, ψυχολογικών και κοινωνικών παραγόντων που οδηγούν τα άτομα στην </a:t>
            </a:r>
            <a:r>
              <a:rPr lang="el-GR" dirty="0" err="1" smtClean="0"/>
              <a:t>τοξικοεξάρτηση</a:t>
            </a:r>
            <a:r>
              <a:rPr lang="el-GR" dirty="0" smtClean="0"/>
              <a:t> μπορεί να βοηθήσει στη μείωση των προκαταλήψεων και στη βελτίωση της επαγγελματικής πρακτικής (</a:t>
            </a:r>
            <a:r>
              <a:rPr lang="el-GR" dirty="0" err="1" smtClean="0"/>
              <a:t>Johnson</a:t>
            </a:r>
            <a:r>
              <a:rPr lang="el-GR" dirty="0" smtClean="0"/>
              <a:t>, 2001 – </a:t>
            </a:r>
            <a:r>
              <a:rPr lang="el-GR" dirty="0" err="1" smtClean="0"/>
              <a:t>Littrell</a:t>
            </a:r>
            <a:r>
              <a:rPr lang="el-GR" dirty="0" smtClean="0"/>
              <a:t>, 2010).</a:t>
            </a:r>
          </a:p>
        </p:txBody>
      </p:sp>
      <p:sp>
        <p:nvSpPr>
          <p:cNvPr id="1536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A50D5944-E855-4227-9260-9E6C82AB45F3}" type="slidenum">
              <a:rPr lang="en-US" altLang="el-GR" sz="1400" b="0">
                <a:solidFill>
                  <a:srgbClr val="000000"/>
                </a:solidFill>
              </a:rPr>
              <a:pPr eaLnBrk="1" hangingPunct="1"/>
              <a:t>1</a:t>
            </a:fld>
            <a:endParaRPr lang="en-US" altLang="el-GR" sz="1400" b="0">
              <a:solidFill>
                <a:srgbClr val="000000"/>
              </a:solidFill>
            </a:endParaRPr>
          </a:p>
        </p:txBody>
      </p:sp>
    </p:spTree>
    <p:extLst>
      <p:ext uri="{BB962C8B-B14F-4D97-AF65-F5344CB8AC3E}">
        <p14:creationId xmlns:p14="http://schemas.microsoft.com/office/powerpoint/2010/main" val="2235113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l-GR" dirty="0"/>
              <a:t>Αιτιολογικές προσεγγίσεις και επιστημονικές προκαταλήψεις </a:t>
            </a:r>
            <a:r>
              <a:rPr lang="el-GR" sz="2800" b="0" dirty="0" smtClean="0"/>
              <a:t>2/7</a:t>
            </a:r>
            <a:endParaRPr lang="en-GB" altLang="el-GR" sz="2400" b="1" dirty="0" smtClean="0">
              <a:solidFill>
                <a:srgbClr val="0000FF"/>
              </a:solidFill>
              <a:latin typeface="Tahoma" pitchFamily="34" charset="0"/>
              <a:ea typeface="ＭＳ Ｐゴシック" pitchFamily="34" charset="-128"/>
            </a:endParaRPr>
          </a:p>
        </p:txBody>
      </p:sp>
      <p:sp>
        <p:nvSpPr>
          <p:cNvPr id="174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B048E31-5236-4EEB-96BF-EB4AD6CE443A}" type="slidenum">
              <a:rPr lang="en-US" altLang="el-GR" sz="1400" b="0">
                <a:solidFill>
                  <a:srgbClr val="000000"/>
                </a:solidFill>
              </a:rPr>
              <a:pPr eaLnBrk="1" hangingPunct="1"/>
              <a:t>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κάθε επαγγελματική ομάδα συχνά υιοθετεί μια συγκεκριμένη θεωρία, είτε αυτή είναι </a:t>
            </a:r>
            <a:r>
              <a:rPr lang="el-GR" dirty="0" err="1" smtClean="0"/>
              <a:t>νευροβιολογική</a:t>
            </a:r>
            <a:r>
              <a:rPr lang="el-GR" dirty="0" smtClean="0"/>
              <a:t> είτε ψυχοκοινωνική, αποκλείοντας την άλλη και δημιουργώντας ένα χάσμα μεταξύ της επιστημονικής γνώσης και της επαγγελματικής πρακτικής (ευρωπαϊκό Κέντρο Παρακολούθησης Ναρκωτικών και Τοξικομανίας – EMCDDA, 2010).</a:t>
            </a:r>
          </a:p>
          <a:p>
            <a:r>
              <a:rPr lang="el-GR" dirty="0" smtClean="0"/>
              <a:t>Σε αυτό το πλαίσιο, η έρευνα για την αιτιολογία της εξάρτησης διακρίνεται σε δυο κατηγορίες: στη </a:t>
            </a:r>
            <a:r>
              <a:rPr lang="el-GR" dirty="0" err="1" smtClean="0"/>
              <a:t>νευροβιολογική</a:t>
            </a:r>
            <a:r>
              <a:rPr lang="el-GR" dirty="0" smtClean="0"/>
              <a:t> και στη ψυχοκοινωνική.</a:t>
            </a:r>
          </a:p>
        </p:txBody>
      </p:sp>
    </p:spTree>
    <p:extLst>
      <p:ext uri="{BB962C8B-B14F-4D97-AF65-F5344CB8AC3E}">
        <p14:creationId xmlns:p14="http://schemas.microsoft.com/office/powerpoint/2010/main" val="2740903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l-GR" dirty="0"/>
              <a:t>Αιτιολογικές προσεγγίσεις και επιστημονικές προκαταλήψεις </a:t>
            </a:r>
            <a:r>
              <a:rPr lang="el-GR" sz="2800" b="0" dirty="0" smtClean="0"/>
              <a:t>3/7</a:t>
            </a:r>
            <a:endParaRPr lang="en-GB" altLang="el-GR" sz="2400" b="1" dirty="0" smtClean="0">
              <a:solidFill>
                <a:srgbClr val="0000FF"/>
              </a:solidFill>
              <a:latin typeface="Tahoma" pitchFamily="34" charset="0"/>
              <a:ea typeface="ＭＳ Ｐゴシック" pitchFamily="34" charset="-128"/>
            </a:endParaRPr>
          </a:p>
        </p:txBody>
      </p:sp>
      <p:sp>
        <p:nvSpPr>
          <p:cNvPr id="1945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CF649A57-E3F0-4F9A-81CC-5B95E6D9F4CA}" type="slidenum">
              <a:rPr lang="en-US" altLang="el-GR" sz="1400" b="0">
                <a:solidFill>
                  <a:srgbClr val="000000"/>
                </a:solidFill>
              </a:rPr>
              <a:pPr eaLnBrk="1" hangingPunct="1"/>
              <a:t>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βιολογικές μελέτες προσπαθούν να ορίσουν τη σχέση των ψυχοτρόπων ουσιών με το σύστημα των νευροδιαβιβαστών, να δουν πως λειτουργούν στους υποδοχείς, να εξερευνήσουν περιοχές του εγκεφάλου που επηρεάζονται από τη χρήση ναρκωτικών και να εντοπίσουν τη ζημιά που μπορεί να προκαλέσουν οι ουσίες στα εγκεφαλικά κύτταρα μετά από βραχύχρονη ή μακρόχρονη χρήση.</a:t>
            </a:r>
          </a:p>
          <a:p>
            <a:r>
              <a:rPr lang="el-GR" dirty="0" smtClean="0"/>
              <a:t>Προσπαθούν εν ολίγοις να αναλύσουν πως επιδρούν οι βιολογικοί παράγοντες στην </a:t>
            </a:r>
            <a:r>
              <a:rPr lang="el-GR" dirty="0" err="1" smtClean="0"/>
              <a:t>τοξικοεξάρτηση</a:t>
            </a:r>
            <a:r>
              <a:rPr lang="el-GR" dirty="0" smtClean="0"/>
              <a:t> και τις επιπτώσεις της χρήσης στον οργανισμό.</a:t>
            </a:r>
          </a:p>
        </p:txBody>
      </p:sp>
    </p:spTree>
    <p:extLst>
      <p:ext uri="{BB962C8B-B14F-4D97-AF65-F5344CB8AC3E}">
        <p14:creationId xmlns:p14="http://schemas.microsoft.com/office/powerpoint/2010/main" val="3475481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l-GR" dirty="0"/>
              <a:t>Αιτιολογικές προσεγγίσεις και επιστημονικές προκαταλήψεις </a:t>
            </a:r>
            <a:r>
              <a:rPr lang="el-GR" sz="2800" b="0" dirty="0" smtClean="0"/>
              <a:t>4/7</a:t>
            </a:r>
            <a:endParaRPr lang="en-GB" altLang="el-GR" sz="2400" b="1" dirty="0" smtClean="0">
              <a:solidFill>
                <a:srgbClr val="0000FF"/>
              </a:solidFill>
              <a:latin typeface="Tahoma" pitchFamily="34" charset="0"/>
              <a:ea typeface="ＭＳ Ｐゴシック" pitchFamily="34" charset="-128"/>
            </a:endParaRPr>
          </a:p>
        </p:txBody>
      </p:sp>
      <p:sp>
        <p:nvSpPr>
          <p:cNvPr id="215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2BA11A9-0925-4762-9B1F-63680CCCFFFC}" type="slidenum">
              <a:rPr lang="en-US" altLang="el-GR" sz="1400" b="0">
                <a:solidFill>
                  <a:srgbClr val="000000"/>
                </a:solidFill>
              </a:rPr>
              <a:pPr eaLnBrk="1" hangingPunct="1"/>
              <a:t>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 εντοπισμός του ρόλου των γενετικών παραγόντων στην αιτιολογία της </a:t>
            </a:r>
            <a:r>
              <a:rPr lang="el-GR" dirty="0" err="1" smtClean="0"/>
              <a:t>τοξικοεξάρτησης</a:t>
            </a:r>
            <a:r>
              <a:rPr lang="el-GR" dirty="0" smtClean="0"/>
              <a:t> έχει άμεσες επιπτώσεις στη θεραπευτική αντιμετώπιση.</a:t>
            </a:r>
          </a:p>
          <a:p>
            <a:r>
              <a:rPr lang="el-GR" dirty="0" smtClean="0"/>
              <a:t>Σε μια βιολογική θεωρία, που αφορά σε προβλήματα στον μεταβολισμό, στηρίχθηκαν και τα προγράμματα χορήγησης </a:t>
            </a:r>
            <a:r>
              <a:rPr lang="el-GR" dirty="0" err="1" smtClean="0"/>
              <a:t>μεθαδόνης</a:t>
            </a:r>
            <a:r>
              <a:rPr lang="el-GR" dirty="0" smtClean="0"/>
              <a:t> από τους </a:t>
            </a:r>
            <a:r>
              <a:rPr lang="el-GR" dirty="0" err="1" smtClean="0"/>
              <a:t>Dole</a:t>
            </a:r>
            <a:r>
              <a:rPr lang="el-GR" dirty="0" smtClean="0"/>
              <a:t> και </a:t>
            </a:r>
            <a:r>
              <a:rPr lang="el-GR" dirty="0" err="1" smtClean="0"/>
              <a:t>Nyswander</a:t>
            </a:r>
            <a:r>
              <a:rPr lang="el-GR" dirty="0" smtClean="0"/>
              <a:t> (1965).</a:t>
            </a:r>
          </a:p>
          <a:p>
            <a:r>
              <a:rPr lang="el-GR" dirty="0" smtClean="0"/>
              <a:t>Οι </a:t>
            </a:r>
            <a:r>
              <a:rPr lang="el-GR" dirty="0" err="1" smtClean="0"/>
              <a:t>νευροβιολογικές</a:t>
            </a:r>
            <a:r>
              <a:rPr lang="el-GR" dirty="0" smtClean="0"/>
              <a:t> θεωρίες επικεντρώνονται στη πιθανή ύπαρξη μιας κληρονομικής ή/και επίκτητης οργανικής δυσλειτουργίας που καθιστά το άτομο ευάλωτο στην κατάχρηση ουσιών.</a:t>
            </a:r>
          </a:p>
        </p:txBody>
      </p:sp>
    </p:spTree>
    <p:extLst>
      <p:ext uri="{BB962C8B-B14F-4D97-AF65-F5344CB8AC3E}">
        <p14:creationId xmlns:p14="http://schemas.microsoft.com/office/powerpoint/2010/main" val="2512062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dirty="0"/>
              <a:t>Αιτιολογικές προσεγγίσεις και επιστημονικές προκαταλήψεις </a:t>
            </a:r>
            <a:r>
              <a:rPr lang="el-GR" sz="2800" b="0" dirty="0" smtClean="0"/>
              <a:t>5/7</a:t>
            </a:r>
            <a:endParaRPr lang="en-GB" altLang="el-GR" sz="2400" b="1" dirty="0" smtClean="0">
              <a:solidFill>
                <a:srgbClr val="0000FF"/>
              </a:solidFill>
              <a:latin typeface="Tahoma" pitchFamily="34" charset="0"/>
              <a:ea typeface="ＭＳ Ｐゴシック" pitchFamily="34" charset="-128"/>
            </a:endParaRPr>
          </a:p>
        </p:txBody>
      </p:sp>
      <p:sp>
        <p:nvSpPr>
          <p:cNvPr id="235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A801E8F9-826A-4B10-A64E-A99D85DFBE08}" type="slidenum">
              <a:rPr lang="en-US" altLang="el-GR" sz="1400" b="0">
                <a:solidFill>
                  <a:srgbClr val="000000"/>
                </a:solidFill>
              </a:rPr>
              <a:pPr eaLnBrk="1" hangingPunct="1"/>
              <a:t>5</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Την ίδια άποψη υποστηρίζουν οι ανώνυμοι αλκοολικοί (ΑΑ) και οι ανώνυμοι ναρκομανείς (ΑΝ) («μια φορά αλκοολικός, μια ζωή αλκοολικός», </a:t>
            </a:r>
            <a:r>
              <a:rPr lang="el-GR" dirty="0" err="1" smtClean="0"/>
              <a:t>once</a:t>
            </a:r>
            <a:r>
              <a:rPr lang="el-GR" dirty="0" smtClean="0"/>
              <a:t> </a:t>
            </a:r>
            <a:r>
              <a:rPr lang="el-GR" dirty="0" err="1" smtClean="0"/>
              <a:t>an</a:t>
            </a:r>
            <a:r>
              <a:rPr lang="el-GR" dirty="0" smtClean="0"/>
              <a:t> </a:t>
            </a:r>
            <a:r>
              <a:rPr lang="el-GR" dirty="0" err="1" smtClean="0"/>
              <a:t>alcoholic</a:t>
            </a:r>
            <a:r>
              <a:rPr lang="el-GR" dirty="0" smtClean="0"/>
              <a:t>, </a:t>
            </a:r>
            <a:r>
              <a:rPr lang="el-GR" dirty="0" err="1" smtClean="0"/>
              <a:t>always</a:t>
            </a:r>
            <a:r>
              <a:rPr lang="el-GR" dirty="0" smtClean="0"/>
              <a:t> </a:t>
            </a:r>
            <a:r>
              <a:rPr lang="el-GR" dirty="0" err="1" smtClean="0"/>
              <a:t>an</a:t>
            </a:r>
            <a:r>
              <a:rPr lang="el-GR" dirty="0" smtClean="0"/>
              <a:t> </a:t>
            </a:r>
            <a:r>
              <a:rPr lang="el-GR" dirty="0" err="1" smtClean="0"/>
              <a:t>alcoholic</a:t>
            </a:r>
            <a:r>
              <a:rPr lang="el-GR" dirty="0" smtClean="0"/>
              <a:t>), σύμφωνα με τους οποίους οι αλκοολικοί ή οι τοξικομανείς δεν θεραπεύονται, αλλά προσπαθούν εφ’ όρου ζωής να απέχουν από τη χρήση των νόμιμων ή παράνομων ουσιών.</a:t>
            </a:r>
          </a:p>
          <a:p>
            <a:r>
              <a:rPr lang="el-GR" dirty="0" smtClean="0"/>
              <a:t>Ωστόσο, οι ΑΑ και οι ΑΝ δεν αγνοούν τον ρόλο των ψυχοκοινωνικών παραγόντων και για το λόγο αυτό, όταν μοιράζονται τις εμπειρίες τους στις οποίες συμμετέχουν, αναφέρονται συχνά σε καταστάσεις στις οποίες ένιωθαν κοινωνική πίεση, μοναξιά, θυμό και απογοήτευση πριν από τη χρήση ουσιών ή την υποτροπή.</a:t>
            </a:r>
          </a:p>
        </p:txBody>
      </p:sp>
    </p:spTree>
    <p:extLst>
      <p:ext uri="{BB962C8B-B14F-4D97-AF65-F5344CB8AC3E}">
        <p14:creationId xmlns:p14="http://schemas.microsoft.com/office/powerpoint/2010/main" val="3590697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l-GR" dirty="0"/>
              <a:t>Αιτιολογικές προσεγγίσεις και επιστημονικές προκαταλήψεις </a:t>
            </a:r>
            <a:r>
              <a:rPr lang="el-GR" sz="2800" b="0" dirty="0"/>
              <a:t>6</a:t>
            </a:r>
            <a:r>
              <a:rPr lang="el-GR" sz="2800" b="0" dirty="0" smtClean="0"/>
              <a:t>/7</a:t>
            </a:r>
            <a:endParaRPr lang="en-GB" altLang="el-GR" sz="2400" b="1" dirty="0" smtClean="0">
              <a:solidFill>
                <a:srgbClr val="0000FF"/>
              </a:solidFill>
              <a:latin typeface="Tahoma" pitchFamily="34" charset="0"/>
              <a:ea typeface="ＭＳ Ｐゴシック" pitchFamily="34" charset="-128"/>
            </a:endParaRPr>
          </a:p>
        </p:txBody>
      </p:sp>
      <p:sp>
        <p:nvSpPr>
          <p:cNvPr id="256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DBD576AE-CE79-4267-9120-E33B6F7A156B}" type="slidenum">
              <a:rPr lang="en-US" altLang="el-GR" sz="1400" b="0">
                <a:solidFill>
                  <a:srgbClr val="000000"/>
                </a:solidFill>
              </a:rPr>
              <a:pPr eaLnBrk="1" hangingPunct="1"/>
              <a:t>6</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ψυχοκοινωνικές μελέτες επικεντρώνονται στην προσωπικότητα του ατόμου με έμφαση στα ψυχολογικά χαρακτηριστικά, διερευνούν τον ρόλο που μπορεί να παίξουν η οικογένεια καθώς και οι συγκεκριμένες </a:t>
            </a:r>
            <a:r>
              <a:rPr lang="el-GR" dirty="0" err="1" smtClean="0"/>
              <a:t>ιστορικο</a:t>
            </a:r>
            <a:r>
              <a:rPr lang="el-GR" dirty="0" smtClean="0"/>
              <a:t>-κοινωνικές συνθήκες στην εγκαθίδρυση της εξάρτησης, εστιάζουν στα </a:t>
            </a:r>
            <a:r>
              <a:rPr lang="el-GR" dirty="0" err="1" smtClean="0"/>
              <a:t>κοινωνικο</a:t>
            </a:r>
            <a:r>
              <a:rPr lang="el-GR" dirty="0" smtClean="0"/>
              <a:t>-δημογραφικά χαρακτηριστικά των εξαρτημένων, στον ρόλο των συνομηλίκων, του σχολείου, της κοινότητας και των προτύπων που επικρατούν σε μια χρονική στιγμή και σε ένα δεδομένο κοινωνικό περιβάλλον.</a:t>
            </a:r>
          </a:p>
        </p:txBody>
      </p:sp>
    </p:spTree>
    <p:extLst>
      <p:ext uri="{BB962C8B-B14F-4D97-AF65-F5344CB8AC3E}">
        <p14:creationId xmlns:p14="http://schemas.microsoft.com/office/powerpoint/2010/main" val="2747128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l-GR" dirty="0"/>
              <a:t>Αιτιολογικές προσεγγίσεις και επιστημονικές προκαταλήψεις </a:t>
            </a:r>
            <a:r>
              <a:rPr lang="el-GR" sz="2800" b="0" dirty="0" smtClean="0"/>
              <a:t>7/7</a:t>
            </a:r>
            <a:endParaRPr lang="en-GB" altLang="el-GR" sz="2400" b="1" dirty="0" smtClean="0">
              <a:solidFill>
                <a:srgbClr val="0000FF"/>
              </a:solidFill>
              <a:latin typeface="Tahoma" pitchFamily="34" charset="0"/>
              <a:ea typeface="ＭＳ Ｐゴシック" pitchFamily="34" charset="-128"/>
            </a:endParaRPr>
          </a:p>
        </p:txBody>
      </p:sp>
      <p:sp>
        <p:nvSpPr>
          <p:cNvPr id="256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DBD576AE-CE79-4267-9120-E33B6F7A156B}" type="slidenum">
              <a:rPr lang="en-US" altLang="el-GR" sz="1400" b="0">
                <a:solidFill>
                  <a:srgbClr val="000000"/>
                </a:solidFill>
              </a:rPr>
              <a:pPr eaLnBrk="1" hangingPunct="1"/>
              <a:t>7</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παραπάνω αιτιολογικοί παράγοντες, βιολογικοί και ψυχοκοινωνικοί, έχουν μελετηθεί από πολλούς επιστήμονες, χωρίς όμως να έχει διαμορφωθεί μέχρι σήμερα μια γενικότερη συμφωνία για τον βαθμό και τον τρόπο της επίδρασής τους.</a:t>
            </a:r>
          </a:p>
          <a:p>
            <a:r>
              <a:rPr lang="el-GR" dirty="0" smtClean="0"/>
              <a:t>Οι διάφορες βιολογικές ή ψυχοκοινωνικές θεωρήσεις συνδέονται άμεσα με τα μοντέλα θεραπευτικής παρέμβασης που εφαρμόζονται.</a:t>
            </a:r>
          </a:p>
        </p:txBody>
      </p:sp>
    </p:spTree>
    <p:extLst>
      <p:ext uri="{BB962C8B-B14F-4D97-AF65-F5344CB8AC3E}">
        <p14:creationId xmlns:p14="http://schemas.microsoft.com/office/powerpoint/2010/main" val="2754375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1517649-6C04-48E8-9E0F-8F9457824C8D}" type="slidenum">
              <a:rPr lang="en-US" altLang="el-GR" sz="1400" b="0">
                <a:solidFill>
                  <a:srgbClr val="000000"/>
                </a:solidFill>
              </a:rPr>
              <a:pPr eaLnBrk="1" hangingPunct="1"/>
              <a:t>8</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διερεύνηση της συμβολής των γενετικών παραγόντων στην εμφάνιση της εξάρτησης στηρίχθηκε για αρκετά χρόνια σε μελέτες οικογενειών με δίδυμα ή υιοθετημένα παιδιά.</a:t>
            </a:r>
          </a:p>
          <a:p>
            <a:r>
              <a:rPr lang="el-GR" dirty="0" smtClean="0"/>
              <a:t>Οι μελέτες με υιοθετημένα παιδιά έδειξαν ότι η κατάχρηση ψυχοτρόπων ουσιών από τους βιολογικούς γονείς, παρόλο που τα παιδιά αυτά μεγάλωναν σε διαφορετικό περιβάλλον.</a:t>
            </a:r>
          </a:p>
        </p:txBody>
      </p:sp>
      <p:sp>
        <p:nvSpPr>
          <p:cNvPr id="3" name="Τίτλος 2"/>
          <p:cNvSpPr>
            <a:spLocks noGrp="1"/>
          </p:cNvSpPr>
          <p:nvPr>
            <p:ph type="title"/>
          </p:nvPr>
        </p:nvSpPr>
        <p:spPr/>
        <p:txBody>
          <a:bodyPr/>
          <a:lstStyle/>
          <a:p>
            <a:r>
              <a:rPr lang="el-GR" dirty="0" smtClean="0"/>
              <a:t>Βιολογικοί – Γενετικοί παράγοντες </a:t>
            </a:r>
            <a:r>
              <a:rPr lang="el-GR" sz="2800" b="0" dirty="0" smtClean="0"/>
              <a:t>1/2</a:t>
            </a:r>
            <a:endParaRPr lang="el-GR" sz="2800" b="0" dirty="0"/>
          </a:p>
        </p:txBody>
      </p:sp>
    </p:spTree>
    <p:extLst>
      <p:ext uri="{BB962C8B-B14F-4D97-AF65-F5344CB8AC3E}">
        <p14:creationId xmlns:p14="http://schemas.microsoft.com/office/powerpoint/2010/main" val="18278936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Προσαρμοσμένο 17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F3F3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final</Template>
  <TotalTime>325</TotalTime>
  <Words>1521</Words>
  <Application>Microsoft Office PowerPoint</Application>
  <PresentationFormat>Προβολή στην οθόνη (4:3)</PresentationFormat>
  <Paragraphs>128</Paragraphs>
  <Slides>20</Slides>
  <Notes>19</Notes>
  <HiddenSlides>0</HiddenSlides>
  <MMClips>0</MMClips>
  <ScaleCrop>false</ScaleCrop>
  <HeadingPairs>
    <vt:vector size="4" baseType="variant">
      <vt:variant>
        <vt:lpstr>Θέμα</vt:lpstr>
      </vt:variant>
      <vt:variant>
        <vt:i4>2</vt:i4>
      </vt:variant>
      <vt:variant>
        <vt:lpstr>Τίτλοι διαφανειών</vt:lpstr>
      </vt:variant>
      <vt:variant>
        <vt:i4>20</vt:i4>
      </vt:variant>
    </vt:vector>
  </HeadingPairs>
  <TitlesOfParts>
    <vt:vector size="22" baseType="lpstr">
      <vt:lpstr>template final</vt:lpstr>
      <vt:lpstr>Default Design</vt:lpstr>
      <vt:lpstr>Κοινωνική Εργασία με Εξαρτημένα Άτομα</vt:lpstr>
      <vt:lpstr>Αιτιολογικές προσεγγίσεις και επιστημονικές προκαταλήψεις 1/7</vt:lpstr>
      <vt:lpstr>Αιτιολογικές προσεγγίσεις και επιστημονικές προκαταλήψεις 2/7</vt:lpstr>
      <vt:lpstr>Αιτιολογικές προσεγγίσεις και επιστημονικές προκαταλήψεις 3/7</vt:lpstr>
      <vt:lpstr>Αιτιολογικές προσεγγίσεις και επιστημονικές προκαταλήψεις 4/7</vt:lpstr>
      <vt:lpstr>Αιτιολογικές προσεγγίσεις και επιστημονικές προκαταλήψεις 5/7</vt:lpstr>
      <vt:lpstr>Αιτιολογικές προσεγγίσεις και επιστημονικές προκαταλήψεις 6/7</vt:lpstr>
      <vt:lpstr>Αιτιολογικές προσεγγίσεις και επιστημονικές προκαταλήψεις 7/7</vt:lpstr>
      <vt:lpstr>Βιολογικοί – Γενετικοί παράγοντες 1/2</vt:lpstr>
      <vt:lpstr>Βιολογικοί – Γενετικοί παράγοντες 2/2</vt:lpstr>
      <vt:lpstr>Ο ρόλος των νευροδιαβιβαστών 1/2</vt:lpstr>
      <vt:lpstr>Ο ρόλος των νευροδιαβιβαστών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fkaram2</cp:lastModifiedBy>
  <cp:revision>40</cp:revision>
  <dcterms:created xsi:type="dcterms:W3CDTF">2014-10-15T10:57:23Z</dcterms:created>
  <dcterms:modified xsi:type="dcterms:W3CDTF">2015-02-13T15:18:16Z</dcterms:modified>
</cp:coreProperties>
</file>