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8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57" r:id="rId20"/>
    <p:sldId id="262" r:id="rId21"/>
    <p:sldId id="264" r:id="rId22"/>
    <p:sldId id="286" r:id="rId23"/>
    <p:sldId id="287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54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12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92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9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04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E341-CF81-4499-8A15-AB95FB7DC2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44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acrogametocyte_of_the_parasite_Plasmodium_falciparum_PHIL_2701_lores.jpg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reativecommons.org/licenses/by/2.5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ComputerHotline" TargetMode="External"/><Relationship Id="rId5" Type="http://schemas.openxmlformats.org/officeDocument/2006/relationships/hyperlink" Target="http://commons.wikimedia.org/wiki/File:Malaria.jpg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commons.wikimedia.org/wiki/User:Path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Plasmodium_lifecycle_PHIL_3405_lores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i.nlm.nih.gov/detailedresult.php?img=3284348_tropmed-86-381-g001&amp;req=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rasite.org.au/pugh-collection/Babesia%20microti%208%2008.jpg_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chizocyte_smear_2009-12-2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oc_Jam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etbook.org/wiki/cat/index.php/File:Fig1lar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tbook.org/wiki/cat/index.php/User:Sealpoint3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 </a:t>
            </a:r>
            <a:r>
              <a:rPr lang="el-GR" sz="2600" dirty="0"/>
              <a:t>Επίκτητες Αιμολυτικές Αναιμίες </a:t>
            </a:r>
            <a:r>
              <a:rPr lang="el-GR" sz="2600" dirty="0" smtClean="0"/>
              <a:t>μη </a:t>
            </a:r>
            <a:r>
              <a:rPr lang="el-GR" sz="2600" dirty="0"/>
              <a:t>Ανοσολογικής </a:t>
            </a:r>
            <a:r>
              <a:rPr lang="el-GR" sz="2600" dirty="0" smtClean="0"/>
              <a:t>Αρχής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Αιμολυτική αναιμία και παρουσία </a:t>
            </a:r>
            <a:r>
              <a:rPr lang="el-GR" sz="2400" dirty="0" err="1" smtClean="0"/>
              <a:t>σχιστοκυττάρων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Ευρήματα </a:t>
            </a:r>
            <a:r>
              <a:rPr lang="el-GR" sz="2400" dirty="0" err="1"/>
              <a:t>ενδοαγγειακής</a:t>
            </a:r>
            <a:r>
              <a:rPr lang="el-GR" sz="2400" dirty="0"/>
              <a:t> </a:t>
            </a:r>
            <a:r>
              <a:rPr lang="el-GR" sz="2400" dirty="0" err="1"/>
              <a:t>αιμόλυσης</a:t>
            </a:r>
            <a:r>
              <a:rPr lang="el-GR" sz="2400" dirty="0"/>
              <a:t> (ΔΕΚ αυξημένα, χαμηλές </a:t>
            </a:r>
            <a:r>
              <a:rPr lang="el-GR" sz="2400" dirty="0" err="1"/>
              <a:t>απτοσφαιρίνες</a:t>
            </a:r>
            <a:r>
              <a:rPr lang="el-GR" sz="2400" dirty="0"/>
              <a:t>, έμμεση </a:t>
            </a:r>
            <a:r>
              <a:rPr lang="el-GR" sz="2400" dirty="0" err="1"/>
              <a:t>χολερυθρίνη</a:t>
            </a:r>
            <a:r>
              <a:rPr lang="el-GR" sz="2400" dirty="0"/>
              <a:t>, LDH, </a:t>
            </a:r>
            <a:r>
              <a:rPr lang="el-GR" sz="2400" dirty="0" err="1"/>
              <a:t>αιμοσφαιρινουρία</a:t>
            </a:r>
            <a:r>
              <a:rPr lang="el-GR" sz="2400" dirty="0"/>
              <a:t> και </a:t>
            </a:r>
            <a:r>
              <a:rPr lang="el-GR" sz="2400" dirty="0" err="1"/>
              <a:t>αιμοσφαιριναιμία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3 </a:t>
            </a:r>
            <a:r>
              <a:rPr lang="el-GR" sz="2400" dirty="0" err="1"/>
              <a:t>σχιστοκύτταρα</a:t>
            </a:r>
            <a:r>
              <a:rPr lang="el-GR" sz="2400" dirty="0"/>
              <a:t> ανά 5000 ερυθροκύτταρα είναι </a:t>
            </a:r>
            <a:r>
              <a:rPr lang="el-GR" sz="2400" dirty="0" smtClean="0"/>
              <a:t>παθολογικό.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65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  <a:noFill/>
        </p:spPr>
        <p:txBody>
          <a:bodyPr>
            <a:normAutofit/>
          </a:bodyPr>
          <a:lstStyle/>
          <a:p>
            <a:pPr marL="609600" indent="-609600" eaLnBrk="1" hangingPunct="1"/>
            <a:r>
              <a:rPr lang="el-GR" altLang="el-GR" sz="2400" dirty="0" smtClean="0">
                <a:effectLst/>
              </a:rPr>
              <a:t>Απελευθέρωση τοξινών ή ενζύμων.</a:t>
            </a:r>
          </a:p>
          <a:p>
            <a:pPr marL="609600" indent="-609600" eaLnBrk="1" hangingPunct="1"/>
            <a:r>
              <a:rPr lang="el-GR" altLang="el-GR" sz="2400" dirty="0" smtClean="0">
                <a:effectLst/>
              </a:rPr>
              <a:t>Άμεσου αποικισμού των </a:t>
            </a:r>
            <a:r>
              <a:rPr lang="el-GR" altLang="el-GR" sz="2400" dirty="0" err="1" smtClean="0">
                <a:effectLst/>
              </a:rPr>
              <a:t>ερυθροκυττάρων</a:t>
            </a:r>
            <a:r>
              <a:rPr lang="el-GR" altLang="el-GR" sz="2400" dirty="0" smtClean="0">
                <a:effectLst/>
              </a:rPr>
              <a:t>.</a:t>
            </a:r>
          </a:p>
          <a:p>
            <a:pPr marL="609600" indent="-609600" eaLnBrk="1" hangingPunct="1"/>
            <a:r>
              <a:rPr lang="el-GR" altLang="el-GR" sz="2400" dirty="0" smtClean="0">
                <a:effectLst/>
              </a:rPr>
              <a:t>Παράδειγμα η ελονοσία.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Αιμολυτική αναιμία από λοιμώδεις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7939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Plasmodium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6148" name="Picture 4" descr="File:Macrogametocyte of the parasite Plasmodium falciparum PHIL 2701 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0" y="1340768"/>
            <a:ext cx="5107534" cy="33855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Mal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42" y="3064378"/>
            <a:ext cx="3056982" cy="3340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403449" y="6408862"/>
            <a:ext cx="2912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Malaria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6" tooltip="User:ComputerHotline"/>
              </a:rPr>
              <a:t>ComputerHotline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2.5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332481" y="476753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Macrogametocyte of the parasite Plasmodium falciparum PHIL 2701 </a:t>
            </a:r>
            <a:r>
              <a:rPr lang="en-US" sz="1200" dirty="0" err="1" smtClean="0">
                <a:latin typeface="+mn-lt"/>
                <a:hlinkClick r:id="rId8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9" tooltip="User:Patho"/>
              </a:rPr>
              <a:t>Patho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lasmodium_lifecycle_PHIL_3405_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720"/>
            <a:ext cx="77724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Μαλάρια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 rot="16200000">
            <a:off x="-1256073" y="4825120"/>
            <a:ext cx="325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Plasmodium lifecycle PHIL 3405 </a:t>
            </a:r>
            <a:r>
              <a:rPr lang="en-US" sz="1200" dirty="0" err="1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0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Bartonella</a:t>
            </a:r>
            <a:r>
              <a:rPr lang="en-US" dirty="0" smtClean="0"/>
              <a:t> </a:t>
            </a:r>
            <a:r>
              <a:rPr lang="en-US" dirty="0" err="1" smtClean="0"/>
              <a:t>bacilliformis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4098" name="Picture 2" descr="Wright’s stain of a peripheral blood smear showing massive infection of red blood cells with coco-bacillary structures compatible with Bartonella bacilliformis (arrow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744416" cy="5608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288228" y="645650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openi.nlm.nih.gov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4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Babesia</a:t>
            </a:r>
            <a:r>
              <a:rPr lang="en-US" dirty="0" smtClean="0"/>
              <a:t> </a:t>
            </a:r>
            <a:r>
              <a:rPr lang="en-US" dirty="0" err="1" smtClean="0"/>
              <a:t>microti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671900" y="591281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parasite.org.au</a:t>
            </a:r>
            <a:endParaRPr lang="el-GR" sz="12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0183" b="8953"/>
          <a:stretch/>
        </p:blipFill>
        <p:spPr bwMode="auto">
          <a:xfrm>
            <a:off x="1664559" y="1440524"/>
            <a:ext cx="5814883" cy="43156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Αιμολυτική αναιμία από χημικές ουσίες, φάρμακα και </a:t>
            </a:r>
            <a:r>
              <a:rPr lang="el-GR" dirty="0" smtClean="0"/>
              <a:t>τοξίνες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Μόλυβδος (αναστέλλει την </a:t>
            </a:r>
            <a:r>
              <a:rPr lang="el-GR" dirty="0" err="1"/>
              <a:t>αφυδράση</a:t>
            </a:r>
            <a:r>
              <a:rPr lang="el-GR" dirty="0"/>
              <a:t> της ALA  και τη </a:t>
            </a:r>
            <a:r>
              <a:rPr lang="el-GR" dirty="0" err="1"/>
              <a:t>συνθετάση</a:t>
            </a:r>
            <a:r>
              <a:rPr lang="el-GR" dirty="0"/>
              <a:t> της </a:t>
            </a:r>
            <a:r>
              <a:rPr lang="el-GR" dirty="0" err="1"/>
              <a:t>αίμης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Χαλκός (μεταβολισμό της γλυκόζης), αέρια αρσενικού, </a:t>
            </a:r>
            <a:r>
              <a:rPr lang="el-GR" dirty="0" err="1"/>
              <a:t>χλωραμίνες</a:t>
            </a:r>
            <a:r>
              <a:rPr lang="el-GR" dirty="0"/>
              <a:t>, χλωρικό νάτριο και κάλιο, νιτροβενζόλιο, χρωστικές </a:t>
            </a:r>
            <a:r>
              <a:rPr lang="el-GR" dirty="0" smtClean="0"/>
              <a:t>ανιλίνης.</a:t>
            </a:r>
            <a:endParaRPr lang="el-GR" dirty="0"/>
          </a:p>
          <a:p>
            <a:r>
              <a:rPr lang="el-GR" dirty="0" smtClean="0"/>
              <a:t>Νυγμός </a:t>
            </a:r>
            <a:r>
              <a:rPr lang="el-GR" dirty="0"/>
              <a:t>εντόμων, φιδιών (ΔΕΠ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Φάρμακα προκαλούν οξειδωτική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5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Αιμολυτική αναιμία επί ηπατικής </a:t>
            </a:r>
            <a:r>
              <a:rPr lang="el-GR" dirty="0" smtClean="0"/>
              <a:t>νόσου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Χρόνια ηπατικά </a:t>
            </a:r>
            <a:r>
              <a:rPr lang="el-GR" sz="2400" dirty="0" smtClean="0"/>
              <a:t>νοσήματα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err="1"/>
              <a:t>Στοχοκύτταρα</a:t>
            </a:r>
            <a:r>
              <a:rPr lang="el-GR" sz="2400" dirty="0"/>
              <a:t> λόγω αύξησης χοληστερόλης και του </a:t>
            </a:r>
            <a:r>
              <a:rPr lang="el-GR" sz="2400" dirty="0" err="1"/>
              <a:t>φωσφολιπιδιακού</a:t>
            </a:r>
            <a:r>
              <a:rPr lang="el-GR" sz="2400" dirty="0"/>
              <a:t> περιεχόμενου της </a:t>
            </a:r>
            <a:r>
              <a:rPr lang="el-GR" sz="2400" dirty="0" smtClean="0"/>
              <a:t>μεμβράνης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err="1" smtClean="0"/>
              <a:t>Ακανθοκύτταρα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9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Σε </a:t>
            </a:r>
            <a:r>
              <a:rPr lang="el-GR" sz="2400" dirty="0"/>
              <a:t>μη ανοσολογικού τύπου </a:t>
            </a:r>
            <a:r>
              <a:rPr lang="el-GR" sz="2400" dirty="0" err="1"/>
              <a:t>αντιερυθροκυτταρικά</a:t>
            </a:r>
            <a:r>
              <a:rPr lang="el-GR" sz="2400" dirty="0"/>
              <a:t> αίτια υπάρχει  μείωση χρόνου </a:t>
            </a:r>
            <a:r>
              <a:rPr lang="el-GR" sz="2400" dirty="0" smtClean="0"/>
              <a:t>ζωής.</a:t>
            </a:r>
            <a:endParaRPr lang="el-GR" sz="2400" dirty="0"/>
          </a:p>
          <a:p>
            <a:r>
              <a:rPr lang="el-GR" sz="2400" dirty="0"/>
              <a:t>Μηχανικά </a:t>
            </a:r>
            <a:r>
              <a:rPr lang="el-GR" sz="2400" dirty="0" smtClean="0"/>
              <a:t>αίτια.</a:t>
            </a:r>
            <a:endParaRPr lang="el-GR" sz="2400" dirty="0"/>
          </a:p>
          <a:p>
            <a:r>
              <a:rPr lang="el-GR" sz="2400" dirty="0" smtClean="0"/>
              <a:t>Λοιμώξεις.</a:t>
            </a:r>
            <a:endParaRPr lang="el-GR" sz="2400" dirty="0"/>
          </a:p>
          <a:p>
            <a:pPr>
              <a:spcAft>
                <a:spcPts val="4200"/>
              </a:spcAft>
            </a:pPr>
            <a:r>
              <a:rPr lang="el-GR" sz="2400" dirty="0"/>
              <a:t>Άλλους </a:t>
            </a:r>
            <a:r>
              <a:rPr lang="el-GR" sz="2400" dirty="0" smtClean="0"/>
              <a:t>παράγοντες.</a:t>
            </a:r>
            <a:endParaRPr lang="el-GR" sz="2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b="1" dirty="0"/>
              <a:t>Κατακερματισμός των </a:t>
            </a:r>
            <a:r>
              <a:rPr lang="el-GR" sz="2400" b="1" dirty="0" err="1" smtClean="0"/>
              <a:t>ερυθροκυττάρων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5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Επίκτητες Αιμολυτικές Αναιμίες </a:t>
            </a:r>
            <a:r>
              <a:rPr lang="el-GR" sz="2000" dirty="0" smtClean="0"/>
              <a:t>μη </a:t>
            </a:r>
            <a:r>
              <a:rPr lang="el-GR" sz="2000" dirty="0"/>
              <a:t>Ανοσολογικής </a:t>
            </a:r>
            <a:r>
              <a:rPr lang="el-GR" sz="2000" dirty="0" smtClean="0"/>
              <a:t>Αρχής».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Σχιστοκύτταρα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17410" name="Picture 2" descr="File:Schizocyte smear 2009-1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9" y="1052736"/>
            <a:ext cx="7322443" cy="5498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72120" y="6551442"/>
            <a:ext cx="6599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Schizocyte smear </a:t>
            </a:r>
            <a:r>
              <a:rPr lang="en-US" sz="1200" dirty="0" smtClean="0">
                <a:latin typeface="+mn-lt"/>
                <a:hlinkClick r:id="rId3"/>
              </a:rPr>
              <a:t>2009-12-22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oc James"/>
              </a:rPr>
              <a:t>Doc James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2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File:Fig1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28800"/>
            <a:ext cx="8001000" cy="438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Σχιστοκύτταρα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665341" y="6104329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Fig1large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 tooltip="User:Sealpoint33"/>
              </a:rPr>
              <a:t>Sealpoint33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4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κλειδιά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αιμόλυση</a:t>
            </a:r>
            <a:r>
              <a:rPr lang="el-GR" dirty="0"/>
              <a:t> γίνεται </a:t>
            </a:r>
            <a:r>
              <a:rPr lang="el-GR" dirty="0" smtClean="0"/>
              <a:t>μηχανικά</a:t>
            </a:r>
            <a:endParaRPr lang="el-GR" dirty="0"/>
          </a:p>
          <a:p>
            <a:pPr marL="722313" indent="-457200">
              <a:buFont typeface="+mj-lt"/>
              <a:buAutoNum type="arabicPeriod"/>
            </a:pPr>
            <a:r>
              <a:rPr lang="el-GR" dirty="0" smtClean="0"/>
              <a:t>Διέλευσης </a:t>
            </a:r>
            <a:r>
              <a:rPr lang="el-GR" dirty="0"/>
              <a:t>μέσω μη φυσιολογικού </a:t>
            </a:r>
            <a:r>
              <a:rPr lang="el-GR" dirty="0" err="1"/>
              <a:t>μικροαγγειακού</a:t>
            </a:r>
            <a:r>
              <a:rPr lang="el-GR" dirty="0"/>
              <a:t> </a:t>
            </a:r>
            <a:r>
              <a:rPr lang="el-GR" dirty="0" smtClean="0"/>
              <a:t>δικτύου,</a:t>
            </a:r>
            <a:endParaRPr lang="el-GR" dirty="0"/>
          </a:p>
          <a:p>
            <a:pPr marL="722313" indent="-457200">
              <a:buFont typeface="+mj-lt"/>
              <a:buAutoNum type="arabicPeriod"/>
            </a:pPr>
            <a:r>
              <a:rPr lang="el-GR" dirty="0"/>
              <a:t>Λοιμώδεις παράγοντες (τοξίνες ή αποικία στα ερυθροκύτταρα</a:t>
            </a:r>
            <a:r>
              <a:rPr lang="el-GR" dirty="0" smtClean="0"/>
              <a:t>),</a:t>
            </a:r>
            <a:endParaRPr lang="el-GR" dirty="0"/>
          </a:p>
          <a:p>
            <a:pPr marL="722313" indent="-457200">
              <a:buFont typeface="+mj-lt"/>
              <a:buAutoNum type="arabicPeriod"/>
            </a:pPr>
            <a:r>
              <a:rPr lang="el-GR" dirty="0"/>
              <a:t>Φάρμακα, χημικές </a:t>
            </a:r>
            <a:r>
              <a:rPr lang="el-GR" dirty="0" smtClean="0"/>
              <a:t>ουσίες,</a:t>
            </a:r>
            <a:endParaRPr lang="el-GR" dirty="0"/>
          </a:p>
          <a:p>
            <a:pPr marL="722313" indent="-457200">
              <a:buFont typeface="+mj-lt"/>
              <a:buAutoNum type="arabicPeriod"/>
            </a:pPr>
            <a:r>
              <a:rPr lang="el-GR" dirty="0"/>
              <a:t>Ηπατική </a:t>
            </a:r>
            <a:r>
              <a:rPr lang="el-GR" dirty="0" smtClean="0"/>
              <a:t>νόσο.</a:t>
            </a:r>
            <a:endParaRPr lang="el-GR" dirty="0"/>
          </a:p>
          <a:p>
            <a:r>
              <a:rPr lang="el-GR" dirty="0"/>
              <a:t>Η άμεση </a:t>
            </a:r>
            <a:r>
              <a:rPr lang="el-GR" dirty="0" err="1"/>
              <a:t>CooMbs</a:t>
            </a:r>
            <a:r>
              <a:rPr lang="el-GR" dirty="0"/>
              <a:t> </a:t>
            </a:r>
            <a:r>
              <a:rPr lang="el-GR" dirty="0" smtClean="0"/>
              <a:t>(-).</a:t>
            </a:r>
            <a:endParaRPr lang="el-GR" dirty="0"/>
          </a:p>
          <a:p>
            <a:r>
              <a:rPr lang="el-GR" dirty="0" err="1"/>
              <a:t>Σχιστοκύτταρα</a:t>
            </a:r>
            <a:r>
              <a:rPr lang="el-GR" dirty="0"/>
              <a:t>, δίκην κράνους, </a:t>
            </a:r>
            <a:r>
              <a:rPr lang="el-GR" dirty="0" err="1" smtClean="0"/>
              <a:t>μικροσφαιροκύτταρα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Αντιμετώπιση </a:t>
            </a:r>
            <a:r>
              <a:rPr lang="el-GR" dirty="0"/>
              <a:t>του </a:t>
            </a:r>
            <a:r>
              <a:rPr lang="el-GR" dirty="0" smtClean="0"/>
              <a:t>αιτίου.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0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l-GR" altLang="el-GR" sz="2400" dirty="0" smtClean="0"/>
              <a:t>Καρδιακές βαλβίδες.</a:t>
            </a:r>
          </a:p>
          <a:p>
            <a:pPr marL="609600" indent="-609600" eaLnBrk="1" hangingPunct="1">
              <a:defRPr/>
            </a:pPr>
            <a:r>
              <a:rPr lang="el-GR" altLang="el-GR" sz="2400" dirty="0" smtClean="0"/>
              <a:t>Καθετήρες.</a:t>
            </a:r>
          </a:p>
          <a:p>
            <a:pPr marL="609600" indent="-609600" eaLnBrk="1" hangingPunct="1">
              <a:defRPr/>
            </a:pPr>
            <a:r>
              <a:rPr lang="el-GR" altLang="el-GR" sz="2400" dirty="0" smtClean="0"/>
              <a:t>Σύγχρονες βαλβίδες δεν προκαλούν λύση.</a:t>
            </a:r>
          </a:p>
          <a:p>
            <a:pPr marL="609600" indent="-609600" eaLnBrk="1" hangingPunct="1">
              <a:defRPr/>
            </a:pPr>
            <a:r>
              <a:rPr lang="el-GR" altLang="el-GR" sz="2400" dirty="0" smtClean="0"/>
              <a:t>Έντονη σωματική καταπόνηση.</a:t>
            </a:r>
          </a:p>
          <a:p>
            <a:pPr marL="609600" indent="-609600" eaLnBrk="1" hangingPunct="1">
              <a:defRPr/>
            </a:pPr>
            <a:r>
              <a:rPr lang="el-GR" altLang="el-GR" sz="2400" dirty="0" smtClean="0"/>
              <a:t>Θερμική μετουσίωση από εγκαύματα.</a:t>
            </a:r>
          </a:p>
          <a:p>
            <a:pPr marL="609600" indent="-609600" eaLnBrk="1" hangingPunct="1">
              <a:defRPr/>
            </a:pPr>
            <a:r>
              <a:rPr lang="el-GR" altLang="el-GR" sz="2400" dirty="0" err="1" smtClean="0"/>
              <a:t>Θρομβωτική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θρομβοπενική</a:t>
            </a:r>
            <a:r>
              <a:rPr lang="el-GR" altLang="el-GR" sz="2400" dirty="0" smtClean="0"/>
              <a:t> πορφύρα</a:t>
            </a:r>
          </a:p>
          <a:p>
            <a:pPr marL="609600" indent="-609600" eaLnBrk="1" hangingPunct="1">
              <a:defRPr/>
            </a:pPr>
            <a:r>
              <a:rPr lang="el-GR" altLang="el-GR" sz="2400" dirty="0" smtClean="0"/>
              <a:t>Αιμολυτικό ουραιμικό σύνδρομο.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Αιμολυτική αναιμία από μηχανικά αίτια</a:t>
            </a:r>
          </a:p>
        </p:txBody>
      </p:sp>
    </p:spTree>
    <p:extLst>
      <p:ext uri="{BB962C8B-B14F-4D97-AF65-F5344CB8AC3E}">
        <p14:creationId xmlns:p14="http://schemas.microsoft.com/office/powerpoint/2010/main" val="39313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Αίτια κατακερματισμού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Τραυματικά και μηχανικά </a:t>
            </a:r>
            <a:r>
              <a:rPr lang="el-GR" b="1" dirty="0" smtClean="0"/>
              <a:t>αίτια:</a:t>
            </a:r>
            <a:endParaRPr lang="el-GR" b="1" dirty="0"/>
          </a:p>
          <a:p>
            <a:r>
              <a:rPr lang="el-GR" dirty="0"/>
              <a:t>Συνθετικές βαλβιδικές </a:t>
            </a:r>
            <a:r>
              <a:rPr lang="el-GR" dirty="0" smtClean="0"/>
              <a:t>προθέσεις,</a:t>
            </a:r>
            <a:endParaRPr lang="el-GR" dirty="0"/>
          </a:p>
          <a:p>
            <a:r>
              <a:rPr lang="el-GR" dirty="0"/>
              <a:t>Αγγειακές </a:t>
            </a:r>
            <a:r>
              <a:rPr lang="el-GR" dirty="0" smtClean="0"/>
              <a:t>προθέσεις-μοσχεύματα,</a:t>
            </a:r>
            <a:endParaRPr lang="el-GR" dirty="0"/>
          </a:p>
          <a:p>
            <a:r>
              <a:rPr lang="el-GR" dirty="0" smtClean="0"/>
              <a:t>Ανευρύσματα,</a:t>
            </a:r>
            <a:endParaRPr lang="el-GR" dirty="0"/>
          </a:p>
          <a:p>
            <a:r>
              <a:rPr lang="el-GR" dirty="0"/>
              <a:t>Στένωση </a:t>
            </a:r>
            <a:r>
              <a:rPr lang="el-GR" dirty="0" smtClean="0"/>
              <a:t>αορτής,</a:t>
            </a:r>
            <a:endParaRPr lang="el-GR" dirty="0"/>
          </a:p>
          <a:p>
            <a:r>
              <a:rPr lang="el-GR" dirty="0" err="1"/>
              <a:t>Αιμοσφαιρινουρία</a:t>
            </a:r>
            <a:r>
              <a:rPr lang="el-GR" dirty="0"/>
              <a:t> από </a:t>
            </a:r>
            <a:r>
              <a:rPr lang="el-GR" dirty="0" smtClean="0"/>
              <a:t>βάδιση,</a:t>
            </a:r>
            <a:endParaRPr lang="el-GR" dirty="0"/>
          </a:p>
          <a:p>
            <a:r>
              <a:rPr lang="el-GR" dirty="0" smtClean="0"/>
              <a:t>Εγκαύματα.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99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Αίτια κατακερματισμού </a:t>
            </a:r>
            <a:r>
              <a:rPr lang="el-GR" dirty="0" err="1"/>
              <a:t>ερυθροκυττάρων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Αγγειακές </a:t>
            </a:r>
            <a:r>
              <a:rPr lang="el-GR" b="1" dirty="0"/>
              <a:t>βλάβες</a:t>
            </a:r>
          </a:p>
          <a:p>
            <a:r>
              <a:rPr lang="el-GR" dirty="0" err="1"/>
              <a:t>Θρομβωτική</a:t>
            </a:r>
            <a:r>
              <a:rPr lang="el-GR" dirty="0"/>
              <a:t> </a:t>
            </a:r>
            <a:r>
              <a:rPr lang="el-GR" dirty="0" err="1"/>
              <a:t>θρομβοπενική</a:t>
            </a:r>
            <a:r>
              <a:rPr lang="el-GR" dirty="0"/>
              <a:t> </a:t>
            </a:r>
            <a:r>
              <a:rPr lang="el-GR" dirty="0" smtClean="0"/>
              <a:t>πορφύρα.</a:t>
            </a:r>
            <a:endParaRPr lang="el-GR" dirty="0"/>
          </a:p>
          <a:p>
            <a:r>
              <a:rPr lang="el-GR" dirty="0"/>
              <a:t>Αιμολυτικό ουραιμικό </a:t>
            </a:r>
            <a:r>
              <a:rPr lang="el-GR" dirty="0" smtClean="0"/>
              <a:t>σύνδρομο.</a:t>
            </a:r>
            <a:endParaRPr lang="el-GR" dirty="0"/>
          </a:p>
          <a:p>
            <a:r>
              <a:rPr lang="el-GR" dirty="0"/>
              <a:t>Εγκυμοσύνη (</a:t>
            </a:r>
            <a:r>
              <a:rPr lang="el-GR" dirty="0" err="1"/>
              <a:t>προεκλαψία</a:t>
            </a:r>
            <a:r>
              <a:rPr lang="el-GR" dirty="0"/>
              <a:t>, ή </a:t>
            </a:r>
            <a:r>
              <a:rPr lang="el-GR" dirty="0" err="1"/>
              <a:t>εκλαψία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Κακοήθειες.</a:t>
            </a:r>
            <a:endParaRPr lang="el-GR" dirty="0"/>
          </a:p>
          <a:p>
            <a:r>
              <a:rPr lang="el-GR" dirty="0" smtClean="0"/>
              <a:t>ΧΝΝ.</a:t>
            </a:r>
            <a:endParaRPr lang="el-GR" dirty="0"/>
          </a:p>
          <a:p>
            <a:r>
              <a:rPr lang="el-GR" dirty="0" smtClean="0"/>
              <a:t>ΣΕΛ.</a:t>
            </a:r>
            <a:endParaRPr lang="el-GR" dirty="0"/>
          </a:p>
          <a:p>
            <a:r>
              <a:rPr lang="el-GR" dirty="0"/>
              <a:t>Κοκκιωμάτωση </a:t>
            </a:r>
            <a:r>
              <a:rPr lang="el-GR" dirty="0" err="1" smtClean="0"/>
              <a:t>Wegener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2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Αίτια κατακερματισμού </a:t>
            </a:r>
            <a:r>
              <a:rPr lang="el-GR" dirty="0" err="1"/>
              <a:t>ερυθροκυττάρων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 startAt="3"/>
            </a:pPr>
            <a:r>
              <a:rPr lang="el-GR" sz="2400" b="1" dirty="0" smtClean="0"/>
              <a:t>Διάχυτη </a:t>
            </a:r>
            <a:r>
              <a:rPr lang="el-GR" sz="2400" b="1" dirty="0" err="1"/>
              <a:t>ενδοαγγειακή</a:t>
            </a:r>
            <a:r>
              <a:rPr lang="el-GR" sz="2400" b="1" dirty="0"/>
              <a:t> </a:t>
            </a:r>
            <a:r>
              <a:rPr lang="el-GR" sz="2400" b="1" dirty="0" smtClean="0"/>
              <a:t>πήξη.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 startAt="3"/>
            </a:pPr>
            <a:r>
              <a:rPr lang="el-GR" sz="2400" b="1" dirty="0" smtClean="0"/>
              <a:t>Αιμαγγειώματα.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104</TotalTime>
  <Words>979</Words>
  <Application>Microsoft Office PowerPoint</Application>
  <PresentationFormat>Προβολή στην οθόνη (4:3)</PresentationFormat>
  <Paragraphs>159</Paragraphs>
  <Slides>24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OC_template</vt:lpstr>
      <vt:lpstr>OC_template_updated</vt:lpstr>
      <vt:lpstr>Αιματολογία ΙΙ (Θ)</vt:lpstr>
      <vt:lpstr>Εισαγωγή </vt:lpstr>
      <vt:lpstr>Σχιστοκύτταρα 1/2</vt:lpstr>
      <vt:lpstr>Σχιστοκύτταρα 2/2</vt:lpstr>
      <vt:lpstr>Στοιχεία κλειδιά</vt:lpstr>
      <vt:lpstr>Αιμολυτική αναιμία από μηχανικά αίτια</vt:lpstr>
      <vt:lpstr>Αίτια κατακερματισμού ερυθροκυττάρων 1/3</vt:lpstr>
      <vt:lpstr>Αίτια κατακερματισμού ερυθροκυττάρων 2/3</vt:lpstr>
      <vt:lpstr>Αίτια κατακερματισμού ερυθροκυττάρων 3/3</vt:lpstr>
      <vt:lpstr>Εργαστηριακά ευρήματα</vt:lpstr>
      <vt:lpstr>Αιμολυτική αναιμία από λοιμώδεις παράγοντες</vt:lpstr>
      <vt:lpstr>Plasmodium</vt:lpstr>
      <vt:lpstr>Μαλάρια </vt:lpstr>
      <vt:lpstr>Bartonella bacilliformis</vt:lpstr>
      <vt:lpstr>Babesia microti</vt:lpstr>
      <vt:lpstr>Αιμολυτική αναιμία από χημικές ουσίες, φάρμακα και τοξίνες</vt:lpstr>
      <vt:lpstr>Αιμολυτική αναιμία επί ηπατικής νόσου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12</cp:revision>
  <dcterms:created xsi:type="dcterms:W3CDTF">2014-11-20T13:00:25Z</dcterms:created>
  <dcterms:modified xsi:type="dcterms:W3CDTF">2015-03-02T07:40:16Z</dcterms:modified>
</cp:coreProperties>
</file>