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5" r:id="rId11"/>
    <p:sldId id="257" r:id="rId12"/>
    <p:sldId id="262" r:id="rId13"/>
    <p:sldId id="264" r:id="rId14"/>
    <p:sldId id="277" r:id="rId15"/>
    <p:sldId id="278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57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DO11.10" TargetMode="External"/><Relationship Id="rId3" Type="http://schemas.openxmlformats.org/officeDocument/2006/relationships/hyperlink" Target="http://commons.wikimedia.org/wiki/File:Erythrozytenkonzentrat_neu.jpg" TargetMode="External"/><Relationship Id="rId7" Type="http://schemas.openxmlformats.org/officeDocument/2006/relationships/hyperlink" Target="http://commons.wikimedia.org/wiki/File:SEM_blood_cell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aib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atthias_M." TargetMode="External"/><Relationship Id="rId13" Type="http://schemas.openxmlformats.org/officeDocument/2006/relationships/hyperlink" Target="http://creativecommons.org/licenses/by/2.0/deed.en" TargetMode="External"/><Relationship Id="rId3" Type="http://schemas.openxmlformats.org/officeDocument/2006/relationships/hyperlink" Target="http://commons.wikimedia.org/wiki/File:Blut-EDTA.jpg" TargetMode="External"/><Relationship Id="rId7" Type="http://schemas.openxmlformats.org/officeDocument/2006/relationships/hyperlink" Target="http://commons.wikimedia.org/wiki/File:Blood-centrifugation-scheme.png" TargetMode="External"/><Relationship Id="rId12" Type="http://schemas.openxmlformats.org/officeDocument/2006/relationships/hyperlink" Target="http://commons.wikimedia.org/wiki/User:Jacopo_Werthe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commons.wikimedia.org/wiki/File:Microcentrifuge_Rotor_with_Tubes.jpg" TargetMode="External"/><Relationship Id="rId5" Type="http://schemas.openxmlformats.org/officeDocument/2006/relationships/hyperlink" Target="http://creativecommons.org/licenses/by-sa/3.0/deed.en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commons.wikimedia.org/wiki/User:Lennert_B" TargetMode="External"/><Relationship Id="rId9" Type="http://schemas.openxmlformats.org/officeDocument/2006/relationships/hyperlink" Target="http://creativecommons.org/licenses/by/3.0/deed.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</a:t>
            </a:r>
            <a:r>
              <a:rPr lang="el-GR" sz="2600" b="1" dirty="0"/>
              <a:t>10: </a:t>
            </a:r>
            <a:r>
              <a:rPr lang="el-GR" sz="2600" dirty="0"/>
              <a:t>Απομόνωση </a:t>
            </a:r>
            <a:r>
              <a:rPr lang="el-GR" sz="2600" dirty="0" err="1"/>
              <a:t>ερυθροκυτταρικών</a:t>
            </a:r>
            <a:r>
              <a:rPr lang="el-GR" sz="2600" dirty="0"/>
              <a:t> </a:t>
            </a:r>
            <a:r>
              <a:rPr lang="en-US" sz="2600" dirty="0"/>
              <a:t>ghosts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/>
              <a:t>Εργαστηριακή άσκηση </a:t>
            </a:r>
            <a:r>
              <a:rPr lang="el-GR" sz="2000" dirty="0" smtClean="0"/>
              <a:t>10</a:t>
            </a:r>
            <a:r>
              <a:rPr lang="en-US" sz="2000" dirty="0" smtClean="0"/>
              <a:t>:</a:t>
            </a:r>
            <a:r>
              <a:rPr lang="el-GR" sz="2000" dirty="0"/>
              <a:t> Απομόνωση </a:t>
            </a:r>
            <a:r>
              <a:rPr lang="el-GR" sz="2000" dirty="0" err="1"/>
              <a:t>ερυθροκυτταρικών</a:t>
            </a:r>
            <a:r>
              <a:rPr lang="el-GR" sz="2000" dirty="0"/>
              <a:t> </a:t>
            </a:r>
            <a:r>
              <a:rPr lang="en-US" sz="2000" dirty="0" smtClean="0"/>
              <a:t>ghosts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Πρωτόκολλο απομόνωσης κατά </a:t>
            </a:r>
            <a:r>
              <a:rPr lang="el-GR" dirty="0" err="1"/>
              <a:t>Dodge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/>
          <a:lstStyle/>
          <a:p>
            <a:r>
              <a:rPr lang="el-GR" dirty="0" err="1"/>
              <a:t>Aνθρώπινο</a:t>
            </a:r>
            <a:r>
              <a:rPr lang="el-GR" dirty="0"/>
              <a:t> αίμα (φρέσκια αιμοληψία ή αποθήκευση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1026" name="Picture 2" descr="File:Erythrozytenkonzentrat n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5" y="2060848"/>
            <a:ext cx="2808312" cy="4063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15217" y="625212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Erythrozytenkonzentrat </a:t>
            </a:r>
            <a:r>
              <a:rPr lang="en-US" sz="1200" dirty="0" err="1" smtClean="0">
                <a:latin typeface="+mn-lt"/>
                <a:hlinkClick r:id="rId3"/>
              </a:rPr>
              <a:t>neu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Saibo"/>
              </a:rPr>
              <a:t>Saibo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5217" y="1862636"/>
            <a:ext cx="20561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Ασκός μετάγγισης</a:t>
            </a:r>
          </a:p>
        </p:txBody>
      </p:sp>
      <p:pic>
        <p:nvPicPr>
          <p:cNvPr id="1028" name="Picture 4" descr="File:SEM blood cel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76" y="2060848"/>
            <a:ext cx="3264132" cy="4063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4556202" y="1871933"/>
            <a:ext cx="20561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Ασκός μετάγγισης</a:t>
            </a:r>
          </a:p>
        </p:txBody>
      </p:sp>
      <p:sp>
        <p:nvSpPr>
          <p:cNvPr id="10" name="Rectangle 7"/>
          <p:cNvSpPr/>
          <p:nvPr/>
        </p:nvSpPr>
        <p:spPr>
          <a:xfrm>
            <a:off x="5202144" y="6230663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SEM blood </a:t>
            </a:r>
            <a:r>
              <a:rPr lang="en-US" sz="1200" dirty="0" smtClean="0">
                <a:latin typeface="+mn-lt"/>
                <a:hlinkClick r:id="rId7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DO11.10"/>
              </a:rPr>
              <a:t>DO11.10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9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</a:t>
            </a:r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dirty="0" err="1"/>
              <a:t>Φυγοκέντρηση</a:t>
            </a:r>
            <a:r>
              <a:rPr lang="el-GR" dirty="0"/>
              <a:t> ολικού αίματος 3.000rpm, 10 </a:t>
            </a:r>
            <a:r>
              <a:rPr lang="el-GR" dirty="0" err="1" smtClean="0"/>
              <a:t>min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2050" name="Picture 2" descr="File:Blut-ED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59223"/>
            <a:ext cx="2077292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618796" y="4911551"/>
            <a:ext cx="230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Blut-EDTA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Lennert B"/>
              </a:rPr>
              <a:t>Lennert</a:t>
            </a:r>
            <a:r>
              <a:rPr lang="en-US" sz="1200" dirty="0">
                <a:latin typeface="+mn-lt"/>
                <a:hlinkClick r:id="rId4" tooltip="User:Lennert B"/>
              </a:rPr>
              <a:t> B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052" name="Picture 4" descr="File:Blood-centrifugation-sche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32" y="1904580"/>
            <a:ext cx="2702664" cy="36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66103" y="5507410"/>
            <a:ext cx="283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Blood-centrifugation-scheme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Matthias M."/>
              </a:rPr>
              <a:t>Matthias M</a:t>
            </a:r>
            <a:r>
              <a:rPr lang="en-US" sz="1200" dirty="0" smtClean="0">
                <a:latin typeface="+mn-lt"/>
                <a:hlinkClick r:id="rId8" tooltip="User:Matthias M."/>
              </a:rPr>
              <a:t>.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9"/>
              </a:rPr>
              <a:t>CC BY 3.0</a:t>
            </a:r>
            <a:endParaRPr lang="en-US" sz="1200" dirty="0">
              <a:latin typeface="+mn-lt"/>
            </a:endParaRPr>
          </a:p>
        </p:txBody>
      </p:sp>
      <p:pic>
        <p:nvPicPr>
          <p:cNvPr id="2054" name="Picture 6" descr="File:Microcentrifuge Rotor with Tub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3855"/>
            <a:ext cx="3454740" cy="25910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79512" y="4915142"/>
            <a:ext cx="3454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“</a:t>
            </a:r>
            <a:r>
              <a:rPr lang="en-US" sz="1200" dirty="0">
                <a:latin typeface="+mj-lt"/>
                <a:hlinkClick r:id="rId11"/>
              </a:rPr>
              <a:t>Microcentrifuge Rotor with </a:t>
            </a:r>
            <a:r>
              <a:rPr lang="en-US" sz="1200" dirty="0" smtClean="0">
                <a:latin typeface="+mj-lt"/>
                <a:hlinkClick r:id="rId11"/>
              </a:rPr>
              <a:t>Tubes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</a:t>
            </a:r>
            <a:r>
              <a:rPr lang="en-US" sz="1200" dirty="0">
                <a:latin typeface="+mj-lt"/>
                <a:hlinkClick r:id="rId12" tooltip="User:Jacopo Werther"/>
              </a:rPr>
              <a:t>Jacopo </a:t>
            </a:r>
            <a:r>
              <a:rPr lang="en-US" sz="1200" dirty="0" err="1" smtClean="0">
                <a:latin typeface="+mj-lt"/>
                <a:hlinkClick r:id="rId12" tooltip="User:Jacopo Werther"/>
              </a:rPr>
              <a:t>Werther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διαθέσιμο με άδεια </a:t>
            </a:r>
            <a:r>
              <a:rPr lang="en-US" sz="1200" dirty="0">
                <a:latin typeface="+mj-lt"/>
                <a:hlinkClick r:id="rId13"/>
              </a:rPr>
              <a:t>CC BY 2.0</a:t>
            </a:r>
            <a:endParaRPr lang="en-US" sz="1200" dirty="0">
              <a:latin typeface="+mj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986042" y="1700808"/>
            <a:ext cx="16078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000" dirty="0" err="1" smtClean="0">
                <a:latin typeface="+mn-lt"/>
              </a:rPr>
              <a:t>Κλασμάτωση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8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Βήμα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Απομάκρυνση πλάσματος και στοιβάδας λευκών </a:t>
            </a:r>
            <a:r>
              <a:rPr lang="el-GR" dirty="0" smtClean="0"/>
              <a:t>αιμοσφαιρίων.</a:t>
            </a:r>
            <a:endParaRPr lang="el-GR" dirty="0"/>
          </a:p>
          <a:p>
            <a:r>
              <a:rPr lang="el-GR" dirty="0" err="1"/>
              <a:t>Επαναδιαλυτοποίηση</a:t>
            </a:r>
            <a:r>
              <a:rPr lang="el-GR" dirty="0"/>
              <a:t> του ιζήματος (ερυθρά αιμοσφαίρια) με </a:t>
            </a:r>
            <a:r>
              <a:rPr lang="el-GR" b="1" dirty="0" smtClean="0"/>
              <a:t>Ισότονο διάλυμα φωσφορικών</a:t>
            </a:r>
            <a:r>
              <a:rPr lang="el-GR" dirty="0" smtClean="0"/>
              <a:t>.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[</a:t>
            </a:r>
            <a:r>
              <a:rPr lang="en-US" dirty="0"/>
              <a:t>I</a:t>
            </a:r>
            <a:r>
              <a:rPr lang="el-GR" dirty="0" err="1"/>
              <a:t>σότονο</a:t>
            </a:r>
            <a:r>
              <a:rPr lang="el-GR" dirty="0"/>
              <a:t> (310</a:t>
            </a:r>
            <a:r>
              <a:rPr lang="en-US" dirty="0" err="1"/>
              <a:t>mOsm</a:t>
            </a:r>
            <a:r>
              <a:rPr lang="en-US" dirty="0"/>
              <a:t>) </a:t>
            </a:r>
            <a:r>
              <a:rPr lang="el-GR" dirty="0"/>
              <a:t>διάλυμα φωσφορικών                           (</a:t>
            </a:r>
            <a:r>
              <a:rPr lang="en-US" dirty="0"/>
              <a:t>PBS, Phosphate buffered saline, 5mM </a:t>
            </a:r>
            <a:r>
              <a:rPr lang="el-GR" dirty="0" err="1"/>
              <a:t>ρυθμ.διάλυμα</a:t>
            </a:r>
            <a:r>
              <a:rPr lang="el-GR" dirty="0"/>
              <a:t> φωσφορικών / 150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err="1"/>
              <a:t>NaCl</a:t>
            </a:r>
            <a:r>
              <a:rPr lang="en-US" dirty="0"/>
              <a:t>, pH 8.0) </a:t>
            </a:r>
            <a:r>
              <a:rPr lang="en-US" dirty="0" err="1"/>
              <a:t>NaCl</a:t>
            </a:r>
            <a:r>
              <a:rPr lang="en-US" dirty="0"/>
              <a:t> 0.9</a:t>
            </a:r>
            <a:r>
              <a:rPr lang="en-US" dirty="0" smtClean="0"/>
              <a:t>%]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8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</a:t>
            </a:r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Φυγοκέντρηση</a:t>
            </a:r>
            <a:r>
              <a:rPr lang="el-GR" dirty="0"/>
              <a:t> διαλύματος </a:t>
            </a:r>
            <a:r>
              <a:rPr lang="el-GR" dirty="0" err="1"/>
              <a:t>ερυθροκυττάρων</a:t>
            </a:r>
            <a:r>
              <a:rPr lang="el-GR" dirty="0"/>
              <a:t> στις </a:t>
            </a:r>
            <a:r>
              <a:rPr lang="el-GR" dirty="0" smtClean="0"/>
              <a:t>3.000rpm για </a:t>
            </a:r>
            <a:r>
              <a:rPr lang="el-GR" dirty="0"/>
              <a:t>10 </a:t>
            </a:r>
            <a:r>
              <a:rPr lang="el-GR" dirty="0" err="1" smtClean="0"/>
              <a:t>min</a:t>
            </a:r>
            <a:r>
              <a:rPr lang="el-GR" dirty="0" smtClean="0"/>
              <a:t>.</a:t>
            </a:r>
          </a:p>
          <a:p>
            <a:pPr lvl="1"/>
            <a:r>
              <a:rPr lang="el-GR" dirty="0" err="1" smtClean="0"/>
              <a:t>Κλασμάτωση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«Πλύση ιζήματος».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5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</a:t>
            </a:r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/>
          <a:lstStyle/>
          <a:p>
            <a:r>
              <a:rPr lang="el-GR" dirty="0"/>
              <a:t>Επανάληψη των βημάτων 2 και 3 άλλες 2 φορές μέχρι να παραλάβουμε:</a:t>
            </a:r>
          </a:p>
          <a:p>
            <a:pPr marL="355600" indent="0">
              <a:buNone/>
            </a:pPr>
            <a:r>
              <a:rPr lang="el-GR" b="1" dirty="0" smtClean="0"/>
              <a:t>Πακεταρισμένα ερυθροκύτταρα </a:t>
            </a:r>
            <a:r>
              <a:rPr lang="el-GR" dirty="0" smtClean="0"/>
              <a:t>(</a:t>
            </a:r>
            <a:r>
              <a:rPr lang="el-GR" dirty="0"/>
              <a:t>χωρίς πλάσμα και λευκά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0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Βήμα </a:t>
            </a:r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Λύση </a:t>
            </a:r>
            <a:r>
              <a:rPr lang="el-GR" dirty="0" err="1"/>
              <a:t>ερυθροκυττάρων</a:t>
            </a:r>
            <a:r>
              <a:rPr lang="el-GR" dirty="0"/>
              <a:t> με 40x </a:t>
            </a:r>
            <a:r>
              <a:rPr lang="el-GR" dirty="0" err="1"/>
              <a:t>vol</a:t>
            </a:r>
            <a:r>
              <a:rPr lang="el-GR" dirty="0"/>
              <a:t> </a:t>
            </a:r>
            <a:r>
              <a:rPr lang="el-GR" dirty="0" err="1"/>
              <a:t>υπότονου</a:t>
            </a:r>
            <a:r>
              <a:rPr lang="el-GR" dirty="0"/>
              <a:t> διαλύματος με PMSF</a:t>
            </a:r>
            <a:r>
              <a:rPr lang="el-GR" dirty="0" smtClean="0"/>
              <a:t>.</a:t>
            </a:r>
            <a:endParaRPr lang="el-GR" dirty="0"/>
          </a:p>
          <a:p>
            <a:pPr marL="355600" indent="0">
              <a:buNone/>
            </a:pPr>
            <a:r>
              <a:rPr lang="el-GR" dirty="0" smtClean="0"/>
              <a:t>(</a:t>
            </a:r>
            <a:r>
              <a:rPr lang="el-GR" dirty="0" err="1"/>
              <a:t>υπότονο</a:t>
            </a:r>
            <a:r>
              <a:rPr lang="el-GR" dirty="0"/>
              <a:t> ρυθμιστικό διάλυμα 5mM  φωσφορικών (20 </a:t>
            </a:r>
            <a:r>
              <a:rPr lang="el-GR" dirty="0" err="1"/>
              <a:t>mOsm</a:t>
            </a:r>
            <a:r>
              <a:rPr lang="el-GR" dirty="0"/>
              <a:t>) και 0.3mM PMSF, </a:t>
            </a:r>
            <a:r>
              <a:rPr lang="el-GR" dirty="0" err="1"/>
              <a:t>pH</a:t>
            </a:r>
            <a:r>
              <a:rPr lang="el-GR" dirty="0"/>
              <a:t> 8.0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Επώαση στον πάγο για 45 </a:t>
            </a:r>
            <a:r>
              <a:rPr lang="el-GR" dirty="0" err="1"/>
              <a:t>min</a:t>
            </a:r>
            <a:r>
              <a:rPr lang="el-GR" dirty="0"/>
              <a:t>, ήπια ανάδευση.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0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</a:t>
            </a:r>
            <a:r>
              <a:rPr lang="el-GR" dirty="0" smtClean="0"/>
              <a:t>6</a:t>
            </a:r>
            <a:r>
              <a:rPr lang="el-GR" baseline="30000" dirty="0" smtClean="0"/>
              <a:t>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Φυγοκέντρηση</a:t>
            </a:r>
            <a:r>
              <a:rPr lang="el-GR" dirty="0"/>
              <a:t> στις  13.000rpm, 20 </a:t>
            </a:r>
            <a:r>
              <a:rPr lang="el-GR" dirty="0" err="1" smtClean="0"/>
              <a:t>min</a:t>
            </a:r>
            <a:endParaRPr lang="el-GR" dirty="0"/>
          </a:p>
          <a:p>
            <a:r>
              <a:rPr lang="el-GR" dirty="0"/>
              <a:t>Επαναλαμβανόμενες πλύσεις του ιζήματος (</a:t>
            </a:r>
            <a:r>
              <a:rPr lang="el-GR" dirty="0" err="1"/>
              <a:t>φυγοκεντρήσεις</a:t>
            </a:r>
            <a:r>
              <a:rPr lang="el-GR" dirty="0"/>
              <a:t>) με </a:t>
            </a:r>
            <a:r>
              <a:rPr lang="el-GR" dirty="0" err="1"/>
              <a:t>υπότονο</a:t>
            </a:r>
            <a:r>
              <a:rPr lang="el-GR" dirty="0"/>
              <a:t> διάλυμα φωσφορικών χωρίς PMSF στις ίδιες συνθήκες </a:t>
            </a:r>
            <a:r>
              <a:rPr lang="el-GR" dirty="0" err="1"/>
              <a:t>φυγοκέντρησης</a:t>
            </a:r>
            <a:r>
              <a:rPr lang="el-GR" dirty="0"/>
              <a:t> και θερμοκρασίας με </a:t>
            </a:r>
            <a:r>
              <a:rPr lang="el-GR" dirty="0" err="1"/>
              <a:t>με</a:t>
            </a:r>
            <a:r>
              <a:rPr lang="el-GR" dirty="0"/>
              <a:t> σκοπό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 smtClean="0"/>
              <a:t>Τη </a:t>
            </a:r>
            <a:r>
              <a:rPr lang="el-GR" dirty="0"/>
              <a:t>σταδιακή απομάκρυνση της </a:t>
            </a:r>
            <a:r>
              <a:rPr lang="el-GR" dirty="0" smtClean="0"/>
              <a:t>αιμοσφαιρίνης.</a:t>
            </a:r>
            <a:endParaRPr lang="el-GR" dirty="0"/>
          </a:p>
          <a:p>
            <a:pPr lvl="1"/>
            <a:r>
              <a:rPr lang="el-GR" dirty="0" err="1"/>
              <a:t>Yπότονο</a:t>
            </a:r>
            <a:r>
              <a:rPr lang="el-GR" dirty="0"/>
              <a:t> ρυθμιστικό διάλυμα φωσφορικών χωρίς PMSF    (5mM ρυθμιστικό διάλυμα φωσφορικών, </a:t>
            </a:r>
            <a:r>
              <a:rPr lang="el-GR" dirty="0" err="1"/>
              <a:t>pH</a:t>
            </a:r>
            <a:r>
              <a:rPr lang="el-GR" dirty="0"/>
              <a:t> 8.0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7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Βήμα </a:t>
            </a:r>
            <a:r>
              <a:rPr lang="el-GR" dirty="0" smtClean="0"/>
              <a:t>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Απομόνωση </a:t>
            </a:r>
            <a:r>
              <a:rPr lang="el-GR" b="1" dirty="0" err="1"/>
              <a:t>ghosts</a:t>
            </a:r>
            <a:endParaRPr lang="el-GR" b="1" dirty="0"/>
          </a:p>
          <a:p>
            <a:pPr marL="266700" indent="0">
              <a:buNone/>
            </a:pPr>
            <a:r>
              <a:rPr lang="el-GR" dirty="0" smtClean="0"/>
              <a:t> </a:t>
            </a:r>
            <a:r>
              <a:rPr lang="el-GR" dirty="0"/>
              <a:t>(= </a:t>
            </a:r>
            <a:r>
              <a:rPr lang="el-GR" dirty="0" err="1" smtClean="0"/>
              <a:t>ερυθροκυτταρικές</a:t>
            </a:r>
            <a:r>
              <a:rPr lang="el-GR" dirty="0" smtClean="0"/>
              <a:t> μεμβράνες ελεύθερες </a:t>
            </a:r>
            <a:r>
              <a:rPr lang="el-GR" dirty="0"/>
              <a:t>αιμοσφαιρίνης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5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55</TotalTime>
  <Words>889</Words>
  <Application>Microsoft Office PowerPoint</Application>
  <PresentationFormat>Προβολή στην οθόνη (4:3)</PresentationFormat>
  <Paragraphs>109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OC_template_updated</vt:lpstr>
      <vt:lpstr>1_OC_template_updated</vt:lpstr>
      <vt:lpstr>Αιματολογία ΙΙ (E)</vt:lpstr>
      <vt:lpstr>Πρωτόκολλο απομόνωσης κατά Dodge et al.</vt:lpstr>
      <vt:lpstr>Βήμα 1ο </vt:lpstr>
      <vt:lpstr>Βήμα 2ο </vt:lpstr>
      <vt:lpstr>Βήμα 3ο </vt:lpstr>
      <vt:lpstr>Βήμα 4ο </vt:lpstr>
      <vt:lpstr>Βήμα 5ο</vt:lpstr>
      <vt:lpstr>Βήμα 6ο</vt:lpstr>
      <vt:lpstr>Βήμα 7ο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10</cp:revision>
  <dcterms:created xsi:type="dcterms:W3CDTF">2014-11-05T15:21:34Z</dcterms:created>
  <dcterms:modified xsi:type="dcterms:W3CDTF">2015-03-02T08:08:11Z</dcterms:modified>
</cp:coreProperties>
</file>