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20"/>
  </p:notesMasterIdLst>
  <p:handoutMasterIdLst>
    <p:handoutMasterId r:id="rId21"/>
  </p:handoutMasterIdLst>
  <p:sldIdLst>
    <p:sldId id="256" r:id="rId5"/>
    <p:sldId id="323" r:id="rId6"/>
    <p:sldId id="313" r:id="rId7"/>
    <p:sldId id="314" r:id="rId8"/>
    <p:sldId id="324" r:id="rId9"/>
    <p:sldId id="325" r:id="rId10"/>
    <p:sldId id="328" r:id="rId11"/>
    <p:sldId id="329" r:id="rId12"/>
    <p:sldId id="257" r:id="rId13"/>
    <p:sldId id="267" r:id="rId14"/>
    <p:sldId id="269" r:id="rId15"/>
    <p:sldId id="276" r:id="rId16"/>
    <p:sldId id="277" r:id="rId17"/>
    <p:sldId id="271" r:id="rId18"/>
    <p:sldId id="274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24/8/2015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Θέσεις Χαλάρωσης</a:t>
            </a:r>
            <a:endParaRPr lang="en-US" sz="2600" dirty="0" smtClean="0"/>
          </a:p>
          <a:p>
            <a:r>
              <a:rPr lang="el-GR" sz="2200" dirty="0" smtClean="0"/>
              <a:t>Δωροθέα </a:t>
            </a:r>
            <a:r>
              <a:rPr lang="el-GR" sz="2200" dirty="0"/>
              <a:t>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1</a:t>
            </a:r>
            <a:r>
              <a:rPr lang="en-US" sz="2000" dirty="0" smtClean="0"/>
              <a:t>:</a:t>
            </a:r>
            <a:r>
              <a:rPr lang="el-GR" sz="2000" dirty="0"/>
              <a:t> Θέσεις Χαλάρωσης».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Χαλαρή Θέση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1371600"/>
            <a:ext cx="7924800" cy="4724400"/>
          </a:xfrm>
        </p:spPr>
        <p:txBody>
          <a:bodyPr>
            <a:normAutofit/>
          </a:bodyPr>
          <a:lstStyle/>
          <a:p>
            <a:r>
              <a:rPr lang="el-GR" dirty="0" smtClean="0"/>
              <a:t>Η ικανή και αναγκαία συνθήκη για να χαρακτηριστεί κάποια θέση ως θέση χαλάρωσης είναι η ελάχιστη έως μηδενική (εάν  γίνεται) κατανάλωση μυϊκής ενέργειας. Δηλαδή να μην απαιτείται αυξημένος μυϊκός τόνος - τα μυϊκά συστήματα να ευρίσκονται σε μυϊκό τόνο ηρεμίας. </a:t>
            </a:r>
          </a:p>
          <a:p>
            <a:r>
              <a:rPr lang="el-GR" dirty="0" smtClean="0"/>
              <a:t>Η χαλαρή θέση εξασφαλίζεται με μέσες θέσεις στις αρθρώσεις προκειμένου να μην υπάρχουν διατάσεις  σε δομές μη συσταλτές αλλά και τα ανάλογα μυϊκά συστήματα επίσης να μην ευρίσκονται σε διάταση.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Χαλαρή Θέση </a:t>
            </a:r>
            <a:r>
              <a:rPr lang="el-GR" sz="3000" b="0" dirty="0" smtClean="0"/>
              <a:t>2/2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69620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Τα μέλη χρειάζεται να υποστηρίζονται κατάλληλα με  «μαξιλάρια » που εξασφαλίζουν άνεση στην στήριξη, λόγω  εύπλαστου και  ευχάριστου στη χρήση υλικού, ώστε να μην εργάζονται οι μύες.</a:t>
            </a:r>
          </a:p>
          <a:p>
            <a:r>
              <a:rPr lang="el-GR" dirty="0" smtClean="0"/>
              <a:t> Η προσαρμογή της θέσης εξαρτάται από:</a:t>
            </a:r>
          </a:p>
          <a:p>
            <a:pPr lvl="1"/>
            <a:r>
              <a:rPr lang="el-GR" dirty="0" smtClean="0"/>
              <a:t> το πρόβλημα του ασθενή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την αιτία για την οποία θα μείνει στην συγκεκριμένη θέση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 οπωσδήποτε τον θεραπευτικό στόχο.</a:t>
            </a: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Ύπτια Κατάκλιση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58200" cy="5040560"/>
          </a:xfrm>
        </p:spPr>
        <p:txBody>
          <a:bodyPr/>
          <a:lstStyle/>
          <a:p>
            <a:r>
              <a:rPr lang="el-GR" dirty="0" smtClean="0"/>
              <a:t>Στην ύπτια κατάκλιση με τα κάτω άκρα σε έκταση χρειάζεται:</a:t>
            </a:r>
          </a:p>
          <a:p>
            <a:pPr lvl="1"/>
            <a:r>
              <a:rPr lang="el-GR" dirty="0" smtClean="0"/>
              <a:t>να δοθεί έμφαση στην λεκάνη (για την πιθανή πρόσθια κλίση),</a:t>
            </a:r>
          </a:p>
          <a:p>
            <a:pPr lvl="1"/>
            <a:r>
              <a:rPr lang="el-GR" dirty="0" smtClean="0"/>
              <a:t>να γίνει  μικρή κάμψη στα ισχία και στα γόνατα,</a:t>
            </a:r>
          </a:p>
          <a:p>
            <a:pPr lvl="1"/>
            <a:r>
              <a:rPr lang="el-GR" dirty="0" smtClean="0"/>
              <a:t>να υποστηριχθούν  τα πέλματα,</a:t>
            </a:r>
          </a:p>
          <a:p>
            <a:pPr lvl="1"/>
            <a:r>
              <a:rPr lang="el-GR" dirty="0" smtClean="0"/>
              <a:t>να τοποθετηθεί  σε μέση θέση η αυχενική μοίρα με κατάλληλη υποστήριξη της κεφαλής,  </a:t>
            </a:r>
          </a:p>
          <a:p>
            <a:pPr lvl="1"/>
            <a:r>
              <a:rPr lang="el-GR" dirty="0" smtClean="0"/>
              <a:t>να εξασφαλισθούν  μέσες θέσεις στις αρθρώσεις των άνω άκρων.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Πρηνής Θέση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40560"/>
          </a:xfrm>
        </p:spPr>
        <p:txBody>
          <a:bodyPr/>
          <a:lstStyle/>
          <a:p>
            <a:r>
              <a:rPr lang="el-GR" dirty="0" smtClean="0"/>
              <a:t>Στην πρηνή κατάκλιση το ενδιαφέρον εντοπίζεται στις ίδιες περιοχές: οσφυϊκή μοίρα της σπονδυλικής στήλης, γόνατα, ισχία και </a:t>
            </a:r>
            <a:r>
              <a:rPr lang="el-GR" dirty="0" err="1" smtClean="0"/>
              <a:t>ποδοκνημικές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στόχος είναι οι μέσες θέσεις των δομών του σώματος.</a:t>
            </a:r>
          </a:p>
          <a:p>
            <a:r>
              <a:rPr lang="el-GR" dirty="0" smtClean="0"/>
              <a:t>Η πρηνής κατάκλιση  δημιουργεί συγκεκριμένες σχέσεις μεταξύ των αρθρώσεων.</a:t>
            </a:r>
          </a:p>
          <a:p>
            <a:r>
              <a:rPr lang="el-GR" dirty="0" smtClean="0"/>
              <a:t>Ως βασική διέξοδος είναι:</a:t>
            </a:r>
          </a:p>
          <a:p>
            <a:pPr lvl="1"/>
            <a:r>
              <a:rPr lang="el-GR" dirty="0" smtClean="0"/>
              <a:t>η διόρθωση της λεκάνης με κατάλληλο τρόπο και</a:t>
            </a:r>
          </a:p>
          <a:p>
            <a:pPr lvl="1"/>
            <a:r>
              <a:rPr lang="el-GR" dirty="0" smtClean="0"/>
              <a:t>η θέση των χεριών σε έκταση, πλάι από τον κορμό, επάνω στο κρεβάτι.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Πλάγια Κατάκλιση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πλάγια κατάκλιση στόχος είναι η ικανοποιητική υποστήριξη του κορμού στην πλάγια θέση.</a:t>
            </a:r>
          </a:p>
          <a:p>
            <a:r>
              <a:rPr lang="el-GR" dirty="0" smtClean="0"/>
              <a:t>Δεν πρέπει να υπάρχει δυνατότητα τυχαίας, πλάγιας και στροφικής  κίνησης  που θα έχει ως συνέπεια μυϊκή δραστηριότητα (ισομετρική σύσπαση).</a:t>
            </a:r>
          </a:p>
          <a:p>
            <a:r>
              <a:rPr lang="el-GR" dirty="0" smtClean="0"/>
              <a:t>Ο έλεγχος ξεκινά από την λεκάνη, με τα ισχία(ή το ένα ισχίο) σε σχετική κάμψη.</a:t>
            </a:r>
          </a:p>
          <a:p>
            <a:r>
              <a:rPr lang="el-GR" dirty="0" smtClean="0"/>
              <a:t>Κάθε περιοχή του σώματος πρέπει να «αναπαύεται» σε πραγματική επιφάνεια, ευχάριστη και φιλική για το άτομο (μαξιλάρια.</a:t>
            </a:r>
            <a:r>
              <a:rPr lang="en-US" dirty="0" smtClean="0"/>
              <a:t>.</a:t>
            </a:r>
            <a:r>
              <a:rPr lang="el-GR" dirty="0" smtClean="0"/>
              <a:t>.).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Πίεση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Τα προβλήματα υγείας που αναγκάζουν το άτομο να π</a:t>
            </a:r>
            <a:r>
              <a:rPr lang="el-GR" dirty="0"/>
              <a:t>α</a:t>
            </a:r>
            <a:r>
              <a:rPr lang="el-GR" dirty="0" smtClean="0"/>
              <a:t>ραμένει πολλές ώρες την ημέρα σε κατάκλιση θα καθορίσουν  τον τρόπο με τον οποίο  ο φυσικοθεραπευτής  θα οργανώσει  τις θέσεις του.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Καθοριστικός παράγοντας είναι: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Η υγεία των ζωτικών συστημάτων (αναπνευστικό, καρδιαγγειακό </a:t>
            </a:r>
            <a:r>
              <a:rPr lang="el-GR" dirty="0" err="1" smtClean="0"/>
              <a:t>κ.λ.π</a:t>
            </a:r>
            <a:r>
              <a:rPr lang="el-GR" dirty="0" smtClean="0"/>
              <a:t>.) και 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Η υγεία των ιστών που δέχονται πίεση.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Πίεση είναι  η δύναμη που ασκείται στην μονάδα της επιφάνειας.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Πίεση </a:t>
            </a:r>
            <a:r>
              <a:rPr lang="en-US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34400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 smtClean="0"/>
              <a:t>Η πίεση που ασκείται σε συγκεκριμένα σημεία είναι δυνατόν να προκαλέσει καταστροφή των ιστών. Πρέπει να ληφθεί ιδιαίτερη μέριμνα.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 smtClean="0"/>
              <a:t>Οι οστικές προεξοχές του σώματος,</a:t>
            </a:r>
          </a:p>
          <a:p>
            <a:pPr>
              <a:lnSpc>
                <a:spcPct val="110000"/>
              </a:lnSpc>
              <a:spcBef>
                <a:spcPts val="900"/>
              </a:spcBef>
              <a:buFontTx/>
              <a:buNone/>
            </a:pPr>
            <a:r>
              <a:rPr lang="el-GR" dirty="0" smtClean="0"/>
              <a:t>    που διατρέχουν κίνδυνο από αυξημένη πίεση  είναι</a:t>
            </a:r>
            <a:r>
              <a:rPr lang="en-US" dirty="0" smtClean="0"/>
              <a:t>:</a:t>
            </a:r>
            <a:endParaRPr lang="el-GR" dirty="0" smtClean="0"/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l-GR" b="1" dirty="0" smtClean="0"/>
              <a:t>Καθιστή θέση:</a:t>
            </a:r>
            <a:r>
              <a:rPr lang="el-GR" dirty="0" smtClean="0"/>
              <a:t> Τα ισχιακά κυρτώματα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l-GR" b="1" dirty="0" smtClean="0"/>
              <a:t>Ύπτια θέση:  </a:t>
            </a:r>
            <a:r>
              <a:rPr lang="el-GR" dirty="0" smtClean="0"/>
              <a:t>Οι ωμοπλάτες   </a:t>
            </a:r>
          </a:p>
          <a:p>
            <a:pPr marL="2424113" lvl="1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l-GR" dirty="0" smtClean="0"/>
              <a:t>Οι αγκώνες </a:t>
            </a:r>
          </a:p>
          <a:p>
            <a:pPr marL="2424113" indent="0">
              <a:lnSpc>
                <a:spcPct val="110000"/>
              </a:lnSpc>
              <a:spcBef>
                <a:spcPts val="900"/>
              </a:spcBef>
              <a:buFontTx/>
              <a:buNone/>
            </a:pPr>
            <a:r>
              <a:rPr lang="el-GR" dirty="0" smtClean="0"/>
              <a:t>Το  ιερό οστό   και </a:t>
            </a:r>
          </a:p>
          <a:p>
            <a:pPr marL="2424113" indent="0">
              <a:lnSpc>
                <a:spcPct val="110000"/>
              </a:lnSpc>
              <a:spcBef>
                <a:spcPts val="900"/>
              </a:spcBef>
              <a:buFontTx/>
              <a:buNone/>
            </a:pPr>
            <a:r>
              <a:rPr lang="el-GR" dirty="0" smtClean="0"/>
              <a:t>Οι πτέρνες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l-GR" dirty="0" smtClean="0"/>
              <a:t>Τα υπέρβαρα άτομα καθώς και τα ισχνά διατρέχουν μεγαλύτερο κίνδυνο ανάπτυξης άτονων ελκών.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441</TotalTime>
  <Words>1094</Words>
  <Application>Microsoft Office PowerPoint</Application>
  <PresentationFormat>Προβολή στην οθόνη (4:3)</PresentationFormat>
  <Paragraphs>116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Χαλαρή Θέση 1/2</vt:lpstr>
      <vt:lpstr>Χαλαρή Θέση 2/2</vt:lpstr>
      <vt:lpstr>Ύπτια Κατάκλιση</vt:lpstr>
      <vt:lpstr>Πρηνής Θέση</vt:lpstr>
      <vt:lpstr>Πλάγια Κατάκλιση</vt:lpstr>
      <vt:lpstr>Πίεση 1/2</vt:lpstr>
      <vt:lpstr>Πίεση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Your User Name</dc:creator>
  <cp:lastModifiedBy>fkaram2</cp:lastModifiedBy>
  <cp:revision>14</cp:revision>
  <dcterms:created xsi:type="dcterms:W3CDTF">2015-08-03T08:18:23Z</dcterms:created>
  <dcterms:modified xsi:type="dcterms:W3CDTF">2015-08-24T10:21:46Z</dcterms:modified>
</cp:coreProperties>
</file>