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17" r:id="rId3"/>
  </p:sldMasterIdLst>
  <p:notesMasterIdLst>
    <p:notesMasterId r:id="rId55"/>
  </p:notesMasterIdLst>
  <p:handoutMasterIdLst>
    <p:handoutMasterId r:id="rId56"/>
  </p:handoutMasterIdLst>
  <p:sldIdLst>
    <p:sldId id="25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257" r:id="rId48"/>
    <p:sldId id="262" r:id="rId49"/>
    <p:sldId id="264" r:id="rId50"/>
    <p:sldId id="310" r:id="rId51"/>
    <p:sldId id="311" r:id="rId52"/>
    <p:sldId id="266" r:id="rId53"/>
    <p:sldId id="261" r:id="rId54"/>
  </p:sldIdLst>
  <p:sldSz cx="9144000" cy="6858000" type="screen4x3"/>
  <p:notesSz cx="7104063" cy="10234613"/>
  <p:custDataLst>
    <p:tags r:id="rId5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gs" Target="tags/tag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19B0F9AC-3CDF-4CC8-8D58-C94CECEEDC4F}" type="datetimeFigureOut">
              <a:rPr lang="el-GR"/>
              <a:pPr>
                <a:defRPr/>
              </a:pPr>
              <a:t>2/7/2015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1C1F50E2-D023-43AD-B9A2-FA1CB6199E3B}" type="slidenum">
              <a:rPr lang="el-GR"/>
              <a:pPr>
                <a:defRPr/>
              </a:pPr>
              <a:t>‹#›</a:t>
            </a:fld>
            <a:endParaRPr lang="el-GR"/>
          </a:p>
        </p:txBody>
      </p:sp>
    </p:spTree>
    <p:extLst>
      <p:ext uri="{BB962C8B-B14F-4D97-AF65-F5344CB8AC3E}">
        <p14:creationId xmlns:p14="http://schemas.microsoft.com/office/powerpoint/2010/main" val="5800737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098CF289-3BD7-45DB-9803-48DB2B5251A6}" type="datetimeFigureOut">
              <a:rPr lang="el-GR"/>
              <a:pPr>
                <a:defRPr/>
              </a:pPr>
              <a:t>2/7/2015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265C9E91-2EF4-4DF0-9DEB-865F81F3CFD6}" type="slidenum">
              <a:rPr lang="el-GR"/>
              <a:pPr>
                <a:defRPr/>
              </a:pPr>
              <a:t>‹#›</a:t>
            </a:fld>
            <a:endParaRPr lang="el-GR"/>
          </a:p>
        </p:txBody>
      </p:sp>
    </p:spTree>
    <p:extLst>
      <p:ext uri="{BB962C8B-B14F-4D97-AF65-F5344CB8AC3E}">
        <p14:creationId xmlns:p14="http://schemas.microsoft.com/office/powerpoint/2010/main" val="306044773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buFontTx/>
              <a:buChar char="•"/>
            </a:pPr>
            <a:endParaRPr lang="el-GR" altLang="el-GR" smtClean="0">
              <a:solidFill>
                <a:srgbClr val="FF0000"/>
              </a:solidFill>
            </a:endParaRPr>
          </a:p>
        </p:txBody>
      </p:sp>
      <p:sp>
        <p:nvSpPr>
          <p:cNvPr id="26627"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574244E4-5FAB-46D7-9BF3-6499865FC9D6}" type="slidenum">
              <a:rPr lang="el-GR" altLang="el-GR" smtClean="0"/>
              <a:pPr/>
              <a:t>0</a:t>
            </a:fld>
            <a:endParaRPr lang="el-GR" alt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80899"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D87CE017-F1DB-41F4-8527-BAB8E05D7163}" type="slidenum">
              <a:rPr lang="el-GR" altLang="el-GR" smtClean="0"/>
              <a:pPr/>
              <a:t>44</a:t>
            </a:fld>
            <a:endParaRPr lang="el-GR" alt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829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FF89EE07-87FF-4599-8FCB-E97D06DF6BD7}" type="slidenum">
              <a:rPr lang="el-GR" altLang="el-GR" smtClean="0"/>
              <a:pPr/>
              <a:t>45</a:t>
            </a:fld>
            <a:endParaRPr lang="el-GR" alt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849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9ED51292-F52D-4202-880C-AE3FEFBD4FD2}" type="slidenum">
              <a:rPr lang="el-GR" altLang="el-GR" smtClean="0"/>
              <a:pPr/>
              <a:t>46</a:t>
            </a:fld>
            <a:endParaRPr lang="el-GR" alt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47</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890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4B9919AF-760C-49F1-B993-753857730E30}" type="slidenum">
              <a:rPr lang="el-GR" altLang="el-GR" smtClean="0"/>
              <a:pPr/>
              <a:t>49</a:t>
            </a:fld>
            <a:endParaRPr lang="el-GR" alt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buFontTx/>
              <a:buChar char="•"/>
            </a:pPr>
            <a:endParaRPr lang="el-GR" altLang="el-GR" smtClean="0"/>
          </a:p>
        </p:txBody>
      </p:sp>
      <p:sp>
        <p:nvSpPr>
          <p:cNvPr id="91139"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19852756-D001-4DB1-9AF5-02F87E874F26}" type="slidenum">
              <a:rPr lang="el-GR" altLang="el-GR" smtClean="0"/>
              <a:pPr/>
              <a:t>50</a:t>
            </a:fld>
            <a:endParaRPr lang="el-GR" alt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28675"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1D865F38-10E6-4033-9ABF-A7573824D23A}" type="slidenum">
              <a:rPr lang="el-GR" altLang="el-GR" smtClean="0">
                <a:solidFill>
                  <a:srgbClr val="000000"/>
                </a:solidFill>
              </a:rPr>
              <a:pPr/>
              <a:t>1</a:t>
            </a:fld>
            <a:endParaRPr lang="el-GR" altLang="el-GR"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30723"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E396F122-B24E-4031-B7C3-CC88B9A03146}" type="slidenum">
              <a:rPr lang="el-GR" altLang="el-GR" smtClean="0">
                <a:solidFill>
                  <a:srgbClr val="000000"/>
                </a:solidFill>
              </a:rPr>
              <a:pPr/>
              <a:t>2</a:t>
            </a:fld>
            <a:endParaRPr lang="el-GR" altLang="el-GR"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32771"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9EDF1B6D-B056-4689-B524-EF0951D8CC7F}" type="slidenum">
              <a:rPr lang="el-GR" altLang="el-GR" smtClean="0">
                <a:solidFill>
                  <a:srgbClr val="000000"/>
                </a:solidFill>
              </a:rPr>
              <a:pPr/>
              <a:t>3</a:t>
            </a:fld>
            <a:endParaRPr lang="el-GR" altLang="el-GR"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34819"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5ACA793C-C5BF-4461-9AF3-E06556C9FEF7}" type="slidenum">
              <a:rPr lang="el-GR" altLang="el-GR" smtClean="0">
                <a:solidFill>
                  <a:srgbClr val="000000"/>
                </a:solidFill>
              </a:rPr>
              <a:pPr/>
              <a:t>4</a:t>
            </a:fld>
            <a:endParaRPr lang="el-GR" altLang="el-GR"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1987"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E2C5255C-B9AD-4E6A-A38B-CB3736CD0E17}" type="slidenum">
              <a:rPr lang="el-GR" altLang="el-GR" smtClean="0">
                <a:solidFill>
                  <a:srgbClr val="000000"/>
                </a:solidFill>
              </a:rPr>
              <a:pPr/>
              <a:t>10</a:t>
            </a:fld>
            <a:endParaRPr lang="el-GR" altLang="el-GR"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4275"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8CB553FF-604F-416B-8026-B3EFF6A77897}" type="slidenum">
              <a:rPr lang="el-GR" altLang="el-GR" smtClean="0">
                <a:solidFill>
                  <a:srgbClr val="000000"/>
                </a:solidFill>
              </a:rPr>
              <a:pPr/>
              <a:t>21</a:t>
            </a:fld>
            <a:endParaRPr lang="el-GR" altLang="el-GR"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61443"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C99B31CE-7F7B-4536-B444-EF291A5867CD}" type="slidenum">
              <a:rPr lang="el-GR" altLang="el-GR" smtClean="0">
                <a:solidFill>
                  <a:srgbClr val="000000"/>
                </a:solidFill>
              </a:rPr>
              <a:pPr/>
              <a:t>27</a:t>
            </a:fld>
            <a:endParaRPr lang="el-GR" altLang="el-GR"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66563"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5D96A817-08EF-4C19-937C-9130ADBD9D0F}" type="slidenum">
              <a:rPr lang="el-GR" altLang="el-GR" smtClean="0">
                <a:solidFill>
                  <a:srgbClr val="000000"/>
                </a:solidFill>
              </a:rPr>
              <a:pPr/>
              <a:t>31</a:t>
            </a:fld>
            <a:endParaRPr lang="el-GR" altLang="el-GR"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6D570E42-7CE3-457E-8EA9-8145BACE2832}" type="slidenum">
              <a:rPr lang="el-GR"/>
              <a:pPr>
                <a:defRPr/>
              </a:pPr>
              <a:t>‹#›</a:t>
            </a:fld>
            <a:endParaRPr lang="el-GR"/>
          </a:p>
        </p:txBody>
      </p:sp>
    </p:spTree>
    <p:extLst>
      <p:ext uri="{BB962C8B-B14F-4D97-AF65-F5344CB8AC3E}">
        <p14:creationId xmlns:p14="http://schemas.microsoft.com/office/powerpoint/2010/main" val="2994644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58B70799-BF4B-431A-AD71-353350ECFB1C}" type="slidenum">
              <a:rPr lang="el-GR"/>
              <a:pPr>
                <a:defRPr/>
              </a:pPr>
              <a:t>‹#›</a:t>
            </a:fld>
            <a:endParaRPr lang="el-GR"/>
          </a:p>
        </p:txBody>
      </p:sp>
    </p:spTree>
    <p:extLst>
      <p:ext uri="{BB962C8B-B14F-4D97-AF65-F5344CB8AC3E}">
        <p14:creationId xmlns:p14="http://schemas.microsoft.com/office/powerpoint/2010/main" val="952582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D997791F-FB04-46D0-B8F5-EC44218BA025}" type="slidenum">
              <a:rPr lang="el-GR"/>
              <a:pPr>
                <a:defRPr/>
              </a:pPr>
              <a:t>‹#›</a:t>
            </a:fld>
            <a:endParaRPr lang="el-GR"/>
          </a:p>
        </p:txBody>
      </p:sp>
    </p:spTree>
    <p:extLst>
      <p:ext uri="{BB962C8B-B14F-4D97-AF65-F5344CB8AC3E}">
        <p14:creationId xmlns:p14="http://schemas.microsoft.com/office/powerpoint/2010/main" val="16544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defRPr sz="2400"/>
            </a:lvl1pPr>
            <a:lvl2pPr>
              <a:defRPr sz="2200"/>
            </a:lvl2pPr>
            <a:lvl3pPr>
              <a:defRPr sz="20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886B1D8F-5028-4532-AF0F-8B2E26516374}" type="slidenum">
              <a:rPr lang="el-GR"/>
              <a:pPr>
                <a:defRPr/>
              </a:pPr>
              <a:t>‹#›</a:t>
            </a:fld>
            <a:endParaRPr lang="el-GR"/>
          </a:p>
        </p:txBody>
      </p:sp>
    </p:spTree>
    <p:extLst>
      <p:ext uri="{BB962C8B-B14F-4D97-AF65-F5344CB8AC3E}">
        <p14:creationId xmlns:p14="http://schemas.microsoft.com/office/powerpoint/2010/main" val="1371302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866D63CF-13E8-49C4-A7C8-C9625F529F96}" type="slidenum">
              <a:rPr lang="el-GR"/>
              <a:pPr>
                <a:defRPr/>
              </a:pPr>
              <a:t>‹#›</a:t>
            </a:fld>
            <a:endParaRPr lang="el-GR"/>
          </a:p>
        </p:txBody>
      </p:sp>
    </p:spTree>
    <p:extLst>
      <p:ext uri="{BB962C8B-B14F-4D97-AF65-F5344CB8AC3E}">
        <p14:creationId xmlns:p14="http://schemas.microsoft.com/office/powerpoint/2010/main" val="721842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BF3F27A7-310B-4610-A375-CBCBF2B6112E}" type="slidenum">
              <a:rPr lang="el-GR"/>
              <a:pPr>
                <a:defRPr/>
              </a:pPr>
              <a:t>‹#›</a:t>
            </a:fld>
            <a:endParaRPr lang="el-GR"/>
          </a:p>
        </p:txBody>
      </p:sp>
    </p:spTree>
    <p:extLst>
      <p:ext uri="{BB962C8B-B14F-4D97-AF65-F5344CB8AC3E}">
        <p14:creationId xmlns:p14="http://schemas.microsoft.com/office/powerpoint/2010/main" val="2712609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8426172A-EF1E-4668-A49F-2A33E5B58DBC}" type="slidenum">
              <a:rPr lang="el-GR"/>
              <a:pPr>
                <a:defRPr/>
              </a:pPr>
              <a:t>‹#›</a:t>
            </a:fld>
            <a:endParaRPr lang="el-GR"/>
          </a:p>
        </p:txBody>
      </p:sp>
    </p:spTree>
    <p:extLst>
      <p:ext uri="{BB962C8B-B14F-4D97-AF65-F5344CB8AC3E}">
        <p14:creationId xmlns:p14="http://schemas.microsoft.com/office/powerpoint/2010/main" val="1505727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7C2F66CB-DF14-499D-BF32-EF3F6CE1A098}" type="slidenum">
              <a:rPr lang="el-GR"/>
              <a:pPr>
                <a:defRPr/>
              </a:pPr>
              <a:t>‹#›</a:t>
            </a:fld>
            <a:endParaRPr lang="el-GR"/>
          </a:p>
        </p:txBody>
      </p:sp>
    </p:spTree>
    <p:extLst>
      <p:ext uri="{BB962C8B-B14F-4D97-AF65-F5344CB8AC3E}">
        <p14:creationId xmlns:p14="http://schemas.microsoft.com/office/powerpoint/2010/main" val="1480860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3F5A8334-43C4-426B-8C47-AD7C9D30FA75}" type="slidenum">
              <a:rPr lang="el-GR"/>
              <a:pPr>
                <a:defRPr/>
              </a:pPr>
              <a:t>‹#›</a:t>
            </a:fld>
            <a:endParaRPr lang="el-GR"/>
          </a:p>
        </p:txBody>
      </p:sp>
    </p:spTree>
    <p:extLst>
      <p:ext uri="{BB962C8B-B14F-4D97-AF65-F5344CB8AC3E}">
        <p14:creationId xmlns:p14="http://schemas.microsoft.com/office/powerpoint/2010/main" val="822217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5EA2BA2F-D791-4433-A4FA-28D4DB794E25}" type="slidenum">
              <a:rPr lang="el-GR"/>
              <a:pPr>
                <a:defRPr/>
              </a:pPr>
              <a:t>‹#›</a:t>
            </a:fld>
            <a:endParaRPr lang="el-GR"/>
          </a:p>
        </p:txBody>
      </p:sp>
    </p:spTree>
    <p:extLst>
      <p:ext uri="{BB962C8B-B14F-4D97-AF65-F5344CB8AC3E}">
        <p14:creationId xmlns:p14="http://schemas.microsoft.com/office/powerpoint/2010/main" val="4117755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19D176F0-DE6C-4FF5-8BB3-FB139DC298CE}" type="slidenum">
              <a:rPr lang="el-GR"/>
              <a:pPr>
                <a:defRPr/>
              </a:pPr>
              <a:t>‹#›</a:t>
            </a:fld>
            <a:endParaRPr lang="el-GR"/>
          </a:p>
        </p:txBody>
      </p:sp>
    </p:spTree>
    <p:extLst>
      <p:ext uri="{BB962C8B-B14F-4D97-AF65-F5344CB8AC3E}">
        <p14:creationId xmlns:p14="http://schemas.microsoft.com/office/powerpoint/2010/main" val="3307241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57177B52-FC7C-47A4-A4FE-29CEEF7CDCA5}" type="slidenum">
              <a:rPr lang="el-GR"/>
              <a:pPr>
                <a:defRPr/>
              </a:pPr>
              <a:t>‹#›</a:t>
            </a:fld>
            <a:endParaRPr lang="el-GR"/>
          </a:p>
        </p:txBody>
      </p:sp>
    </p:spTree>
    <p:extLst>
      <p:ext uri="{BB962C8B-B14F-4D97-AF65-F5344CB8AC3E}">
        <p14:creationId xmlns:p14="http://schemas.microsoft.com/office/powerpoint/2010/main" val="5429670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2E53EAA4-310D-4CD8-B50A-1EE8E7DB22C3}" type="slidenum">
              <a:rPr lang="el-GR"/>
              <a:pPr>
                <a:defRPr/>
              </a:pPr>
              <a:t>‹#›</a:t>
            </a:fld>
            <a:endParaRPr lang="el-GR"/>
          </a:p>
        </p:txBody>
      </p:sp>
    </p:spTree>
    <p:extLst>
      <p:ext uri="{BB962C8B-B14F-4D97-AF65-F5344CB8AC3E}">
        <p14:creationId xmlns:p14="http://schemas.microsoft.com/office/powerpoint/2010/main" val="2298012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31261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714752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5014072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0652350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3090265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2477414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2079642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6692128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325352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30C40E7D-A14E-4EFA-9D67-FEB0620C6CBB}" type="slidenum">
              <a:rPr lang="el-GR"/>
              <a:pPr>
                <a:defRPr/>
              </a:pPr>
              <a:t>‹#›</a:t>
            </a:fld>
            <a:endParaRPr lang="el-GR"/>
          </a:p>
        </p:txBody>
      </p:sp>
    </p:spTree>
    <p:extLst>
      <p:ext uri="{BB962C8B-B14F-4D97-AF65-F5344CB8AC3E}">
        <p14:creationId xmlns:p14="http://schemas.microsoft.com/office/powerpoint/2010/main" val="30928970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784612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5831839A-426E-44FD-AAD7-8595C66499BD}" type="slidenum">
              <a:rPr lang="el-GR"/>
              <a:pPr>
                <a:defRPr/>
              </a:pPr>
              <a:t>‹#›</a:t>
            </a:fld>
            <a:endParaRPr lang="el-GR"/>
          </a:p>
        </p:txBody>
      </p:sp>
    </p:spTree>
    <p:extLst>
      <p:ext uri="{BB962C8B-B14F-4D97-AF65-F5344CB8AC3E}">
        <p14:creationId xmlns:p14="http://schemas.microsoft.com/office/powerpoint/2010/main" val="4109036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34BDCB29-D62E-46A6-A5FA-E54835DEF229}" type="slidenum">
              <a:rPr lang="el-GR"/>
              <a:pPr>
                <a:defRPr/>
              </a:pPr>
              <a:t>‹#›</a:t>
            </a:fld>
            <a:endParaRPr lang="el-GR"/>
          </a:p>
        </p:txBody>
      </p:sp>
    </p:spTree>
    <p:extLst>
      <p:ext uri="{BB962C8B-B14F-4D97-AF65-F5344CB8AC3E}">
        <p14:creationId xmlns:p14="http://schemas.microsoft.com/office/powerpoint/2010/main" val="4291149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942ADA62-1C02-4D2D-8AF6-4F7A5D9E4544}" type="slidenum">
              <a:rPr lang="el-GR"/>
              <a:pPr>
                <a:defRPr/>
              </a:pPr>
              <a:t>‹#›</a:t>
            </a:fld>
            <a:endParaRPr lang="el-GR"/>
          </a:p>
        </p:txBody>
      </p:sp>
    </p:spTree>
    <p:extLst>
      <p:ext uri="{BB962C8B-B14F-4D97-AF65-F5344CB8AC3E}">
        <p14:creationId xmlns:p14="http://schemas.microsoft.com/office/powerpoint/2010/main" val="2327709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571837B0-B0D2-4534-9209-79113333BB5E}" type="slidenum">
              <a:rPr lang="el-GR"/>
              <a:pPr>
                <a:defRPr/>
              </a:pPr>
              <a:t>‹#›</a:t>
            </a:fld>
            <a:endParaRPr lang="el-GR"/>
          </a:p>
        </p:txBody>
      </p:sp>
    </p:spTree>
    <p:extLst>
      <p:ext uri="{BB962C8B-B14F-4D97-AF65-F5344CB8AC3E}">
        <p14:creationId xmlns:p14="http://schemas.microsoft.com/office/powerpoint/2010/main" val="409299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B2503D83-0AE8-40F5-BC09-99C37C37E76B}" type="slidenum">
              <a:rPr lang="el-GR"/>
              <a:pPr>
                <a:defRPr/>
              </a:pPr>
              <a:t>‹#›</a:t>
            </a:fld>
            <a:endParaRPr lang="el-GR"/>
          </a:p>
        </p:txBody>
      </p:sp>
    </p:spTree>
    <p:extLst>
      <p:ext uri="{BB962C8B-B14F-4D97-AF65-F5344CB8AC3E}">
        <p14:creationId xmlns:p14="http://schemas.microsoft.com/office/powerpoint/2010/main" val="1137635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C51F3D10-4F7A-4CE1-A6DD-21EE66A8C78C}" type="slidenum">
              <a:rPr lang="el-GR"/>
              <a:pPr>
                <a:defRPr/>
              </a:pPr>
              <a:t>‹#›</a:t>
            </a:fld>
            <a:endParaRPr lang="el-GR"/>
          </a:p>
        </p:txBody>
      </p:sp>
    </p:spTree>
    <p:extLst>
      <p:ext uri="{BB962C8B-B14F-4D97-AF65-F5344CB8AC3E}">
        <p14:creationId xmlns:p14="http://schemas.microsoft.com/office/powerpoint/2010/main" val="145683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solidFill>
              </a:defRPr>
            </a:lvl1pPr>
          </a:lstStyle>
          <a:p>
            <a:pPr>
              <a:defRPr/>
            </a:pPr>
            <a:fld id="{976CE4CE-2638-4FA0-9EAE-720C75F65BAF}"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rtl="0" fontAlgn="base">
        <a:spcBef>
          <a:spcPct val="0"/>
        </a:spcBef>
        <a:spcAft>
          <a:spcPct val="0"/>
        </a:spcAft>
        <a:defRPr sz="4000" b="1" kern="1200">
          <a:solidFill>
            <a:schemeClr val="tx1"/>
          </a:solidFill>
          <a:latin typeface="+mj-lt"/>
          <a:ea typeface="+mj-ea"/>
          <a:cs typeface="+mj-cs"/>
        </a:defRPr>
      </a:lvl1pPr>
      <a:lvl2pPr algn="ctr" rtl="0" fontAlgn="base">
        <a:spcBef>
          <a:spcPct val="0"/>
        </a:spcBef>
        <a:spcAft>
          <a:spcPct val="0"/>
        </a:spcAft>
        <a:defRPr sz="4000" b="1">
          <a:solidFill>
            <a:schemeClr val="tx1"/>
          </a:solidFill>
          <a:latin typeface="Calibri" pitchFamily="34" charset="0"/>
        </a:defRPr>
      </a:lvl2pPr>
      <a:lvl3pPr algn="ctr" rtl="0" fontAlgn="base">
        <a:spcBef>
          <a:spcPct val="0"/>
        </a:spcBef>
        <a:spcAft>
          <a:spcPct val="0"/>
        </a:spcAft>
        <a:defRPr sz="4000" b="1">
          <a:solidFill>
            <a:schemeClr val="tx1"/>
          </a:solidFill>
          <a:latin typeface="Calibri" pitchFamily="34" charset="0"/>
        </a:defRPr>
      </a:lvl3pPr>
      <a:lvl4pPr algn="ctr" rtl="0" fontAlgn="base">
        <a:spcBef>
          <a:spcPct val="0"/>
        </a:spcBef>
        <a:spcAft>
          <a:spcPct val="0"/>
        </a:spcAft>
        <a:defRPr sz="4000" b="1">
          <a:solidFill>
            <a:schemeClr val="tx1"/>
          </a:solidFill>
          <a:latin typeface="Calibri" pitchFamily="34" charset="0"/>
        </a:defRPr>
      </a:lvl4pPr>
      <a:lvl5pPr algn="ctr" rtl="0" fontAlgn="base">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2291"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prstClr val="black"/>
                </a:solidFill>
              </a:defRPr>
            </a:lvl1pPr>
          </a:lstStyle>
          <a:p>
            <a:pPr>
              <a:defRPr/>
            </a:pPr>
            <a:fld id="{B73BE88D-7D4A-4F51-85B1-DC25256951D3}"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Lst>
  <p:timing>
    <p:tnLst>
      <p:par>
        <p:cTn id="1" dur="indefinite" restart="never" nodeType="tmRoot"/>
      </p:par>
    </p:tnLst>
  </p:timing>
  <p:hf hdr="0" ftr="0" dt="0"/>
  <p:txStyles>
    <p:titleStyle>
      <a:lvl1pPr algn="ctr" rtl="0" fontAlgn="base">
        <a:spcBef>
          <a:spcPct val="0"/>
        </a:spcBef>
        <a:spcAft>
          <a:spcPct val="0"/>
        </a:spcAft>
        <a:defRPr sz="4000" b="1" kern="1200">
          <a:solidFill>
            <a:schemeClr val="tx1"/>
          </a:solidFill>
          <a:latin typeface="+mj-lt"/>
          <a:ea typeface="+mj-ea"/>
          <a:cs typeface="+mj-cs"/>
        </a:defRPr>
      </a:lvl1pPr>
      <a:lvl2pPr algn="ctr" rtl="0" fontAlgn="base">
        <a:spcBef>
          <a:spcPct val="0"/>
        </a:spcBef>
        <a:spcAft>
          <a:spcPct val="0"/>
        </a:spcAft>
        <a:defRPr sz="4000" b="1">
          <a:solidFill>
            <a:schemeClr val="tx1"/>
          </a:solidFill>
          <a:latin typeface="Calibri" pitchFamily="34" charset="0"/>
        </a:defRPr>
      </a:lvl2pPr>
      <a:lvl3pPr algn="ctr" rtl="0" fontAlgn="base">
        <a:spcBef>
          <a:spcPct val="0"/>
        </a:spcBef>
        <a:spcAft>
          <a:spcPct val="0"/>
        </a:spcAft>
        <a:defRPr sz="4000" b="1">
          <a:solidFill>
            <a:schemeClr val="tx1"/>
          </a:solidFill>
          <a:latin typeface="Calibri" pitchFamily="34" charset="0"/>
        </a:defRPr>
      </a:lvl3pPr>
      <a:lvl4pPr algn="ctr" rtl="0" fontAlgn="base">
        <a:spcBef>
          <a:spcPct val="0"/>
        </a:spcBef>
        <a:spcAft>
          <a:spcPct val="0"/>
        </a:spcAft>
        <a:defRPr sz="4000" b="1">
          <a:solidFill>
            <a:schemeClr val="tx1"/>
          </a:solidFill>
          <a:latin typeface="Calibri" pitchFamily="34" charset="0"/>
        </a:defRPr>
      </a:lvl4pPr>
      <a:lvl5pPr algn="ctr" rtl="0" fontAlgn="base">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081346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hyperlink" Target="http://commons.wikimedia.org/wiki/File:Wendwilsonite-247623.jpg" TargetMode="External"/><Relationship Id="rId13" Type="http://schemas.openxmlformats.org/officeDocument/2006/relationships/hyperlink" Target="http://commons.wikimedia.org/wiki/User:Andel" TargetMode="External"/><Relationship Id="rId3" Type="http://schemas.openxmlformats.org/officeDocument/2006/relationships/image" Target="../media/image13.jpeg"/><Relationship Id="rId7" Type="http://schemas.openxmlformats.org/officeDocument/2006/relationships/image" Target="../media/image14.jpeg"/><Relationship Id="rId12" Type="http://schemas.openxmlformats.org/officeDocument/2006/relationships/hyperlink" Target="http://commons.wikimedia.org/wiki/File:Azuritepigment.jpg"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creativecommons.org/licenses/by-sa/2.5/deed.en" TargetMode="External"/><Relationship Id="rId11" Type="http://schemas.openxmlformats.org/officeDocument/2006/relationships/image" Target="../media/image15.jpeg"/><Relationship Id="rId5" Type="http://schemas.openxmlformats.org/officeDocument/2006/relationships/hyperlink" Target="http://commons.wikimedia.org/wiki/User:Eric_in_SF" TargetMode="External"/><Relationship Id="rId10" Type="http://schemas.openxmlformats.org/officeDocument/2006/relationships/hyperlink" Target="http://creativecommons.org/licenses/by-sa/3.0/deed.en" TargetMode="External"/><Relationship Id="rId4" Type="http://schemas.openxmlformats.org/officeDocument/2006/relationships/hyperlink" Target="http://commons.wikimedia.org/wiki/File:Azurite_from_China.jpg" TargetMode="External"/><Relationship Id="rId9" Type="http://schemas.openxmlformats.org/officeDocument/2006/relationships/hyperlink" Target="http://commons.wikimedia.org/wiki/User:RKBo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hyperlink" Target="http://commons.wikimedia.org/wiki/File:Phthalocyanine_Blue_BN.png" TargetMode="External"/><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hyperlink" Target="http://el.wikipedia.org/wiki/%CE%91%CF%81%CF%87%CE%B5%CE%AF%CE%BF:120px-Hexahedron-slowturn.gif"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creativecommons.org/licenses/by/2.0/deed.en" TargetMode="External"/><Relationship Id="rId4" Type="http://schemas.openxmlformats.org/officeDocument/2006/relationships/hyperlink" Target="http://en.wikipedia.org/wiki/File:Indian_pigments.jp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commons.wikimedia.org/wiki/User:Ragimiri"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commons.wikimedia.org/wiki/File:Typical_azo_compound.svg" TargetMode="External"/><Relationship Id="rId5" Type="http://schemas.openxmlformats.org/officeDocument/2006/relationships/image" Target="../media/image7.png"/><Relationship Id="rId4" Type="http://schemas.openxmlformats.org/officeDocument/2006/relationships/hyperlink" Target="http://commons.wikimedia.org/wiki/File:Phthalocyanine_Blue_BN.pn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4213" y="1341438"/>
            <a:ext cx="7772400" cy="1470025"/>
          </a:xfrm>
        </p:spPr>
        <p:txBody>
          <a:bodyPr rtlCol="0">
            <a:normAutofit/>
          </a:bodyPr>
          <a:lstStyle/>
          <a:p>
            <a:pPr lvl="1" fontAlgn="auto">
              <a:spcBef>
                <a:spcPts val="0"/>
              </a:spcBef>
              <a:spcAft>
                <a:spcPts val="0"/>
              </a:spcAft>
              <a:defRPr/>
            </a:pPr>
            <a:r>
              <a:rPr lang="el-GR" sz="4400" dirty="0">
                <a:solidFill>
                  <a:prstClr val="black"/>
                </a:solidFill>
                <a:latin typeface="Calibri"/>
              </a:rPr>
              <a:t>Μελάνια και </a:t>
            </a:r>
            <a:r>
              <a:rPr lang="el-GR" sz="4400" dirty="0" err="1">
                <a:solidFill>
                  <a:prstClr val="black"/>
                </a:solidFill>
                <a:latin typeface="Calibri"/>
              </a:rPr>
              <a:t>επικαλυπτικά</a:t>
            </a:r>
            <a:r>
              <a:rPr lang="el-GR" sz="4400" dirty="0">
                <a:solidFill>
                  <a:prstClr val="black"/>
                </a:solidFill>
                <a:latin typeface="Calibri"/>
              </a:rPr>
              <a:t> (Θ)</a:t>
            </a:r>
            <a:endParaRPr lang="el-GR" sz="3600" dirty="0">
              <a:latin typeface="+mn-lt"/>
            </a:endParaRPr>
          </a:p>
        </p:txBody>
      </p:sp>
      <p:sp>
        <p:nvSpPr>
          <p:cNvPr id="3" name="Υπότιτλος 2"/>
          <p:cNvSpPr>
            <a:spLocks noGrp="1"/>
          </p:cNvSpPr>
          <p:nvPr>
            <p:ph type="subTitle" idx="1"/>
          </p:nvPr>
        </p:nvSpPr>
        <p:spPr>
          <a:xfrm>
            <a:off x="0" y="3097213"/>
            <a:ext cx="9144000" cy="1752600"/>
          </a:xfrm>
        </p:spPr>
        <p:txBody>
          <a:bodyPr rtlCol="0">
            <a:normAutofit fontScale="92500"/>
          </a:bodyPr>
          <a:lstStyle/>
          <a:p>
            <a:pPr fontAlgn="auto">
              <a:spcAft>
                <a:spcPts val="0"/>
              </a:spcAft>
              <a:buFont typeface="Arial" pitchFamily="34" charset="0"/>
              <a:buNone/>
              <a:defRPr/>
            </a:pPr>
            <a:r>
              <a:rPr lang="el-GR" sz="2600" b="1" dirty="0">
                <a:solidFill>
                  <a:prstClr val="black"/>
                </a:solidFill>
              </a:rPr>
              <a:t>Ενότητα 7</a:t>
            </a:r>
            <a:r>
              <a:rPr lang="el-GR" sz="2600" dirty="0" smtClean="0">
                <a:solidFill>
                  <a:prstClr val="black"/>
                </a:solidFill>
              </a:rPr>
              <a:t>:</a:t>
            </a:r>
            <a:r>
              <a:rPr lang="en-US" sz="2600" dirty="0" smtClean="0">
                <a:solidFill>
                  <a:prstClr val="black"/>
                </a:solidFill>
              </a:rPr>
              <a:t> </a:t>
            </a:r>
            <a:r>
              <a:rPr lang="el-GR" sz="2600" dirty="0"/>
              <a:t>Κρυσταλλική δομή και φυσικές ιδιότητες χρωστικών υλών</a:t>
            </a:r>
            <a:endParaRPr lang="en-US" sz="2600" dirty="0" smtClean="0">
              <a:solidFill>
                <a:prstClr val="black"/>
              </a:solidFill>
            </a:endParaRPr>
          </a:p>
          <a:p>
            <a:pPr fontAlgn="auto">
              <a:spcAft>
                <a:spcPts val="0"/>
              </a:spcAft>
              <a:buFont typeface="Arial" pitchFamily="34" charset="0"/>
              <a:buNone/>
              <a:defRPr/>
            </a:pPr>
            <a:endParaRPr lang="en-US" sz="2200" dirty="0">
              <a:solidFill>
                <a:prstClr val="black"/>
              </a:solidFill>
            </a:endParaRPr>
          </a:p>
          <a:p>
            <a:pPr fontAlgn="auto">
              <a:spcAft>
                <a:spcPts val="0"/>
              </a:spcAft>
              <a:buFont typeface="Arial" pitchFamily="34" charset="0"/>
              <a:buNone/>
              <a:defRPr/>
            </a:pPr>
            <a:r>
              <a:rPr lang="el-GR" altLang="el-GR" sz="2400" dirty="0">
                <a:solidFill>
                  <a:prstClr val="black"/>
                </a:solidFill>
              </a:rPr>
              <a:t>Δρ. </a:t>
            </a:r>
            <a:r>
              <a:rPr lang="el-GR" altLang="el-GR" sz="2400" dirty="0" err="1">
                <a:solidFill>
                  <a:prstClr val="black"/>
                </a:solidFill>
              </a:rPr>
              <a:t>Σταματίνα</a:t>
            </a:r>
            <a:r>
              <a:rPr lang="el-GR" altLang="el-GR" sz="2400" dirty="0">
                <a:solidFill>
                  <a:prstClr val="black"/>
                </a:solidFill>
              </a:rPr>
              <a:t> Θεοχάρη Καθηγήτρια Εφαρμογών</a:t>
            </a:r>
          </a:p>
          <a:p>
            <a:pPr fontAlgn="auto">
              <a:spcAft>
                <a:spcPts val="0"/>
              </a:spcAft>
              <a:buFont typeface="Arial" pitchFamily="34" charset="0"/>
              <a:buNone/>
              <a:defRPr/>
            </a:pPr>
            <a:r>
              <a:rPr lang="el-GR" altLang="el-GR" sz="2400" dirty="0">
                <a:solidFill>
                  <a:prstClr val="black"/>
                </a:solidFill>
              </a:rPr>
              <a:t>Τμήμα Γραφιστικής/Κατεύθυνση Τεχνολογίας Γραφικών Τεχνών</a:t>
            </a:r>
          </a:p>
        </p:txBody>
      </p:sp>
      <p:pic>
        <p:nvPicPr>
          <p:cNvPr id="25603"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875" y="476250"/>
            <a:ext cx="8540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188" y="476250"/>
            <a:ext cx="6826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241425" y="631825"/>
            <a:ext cx="6661150" cy="338138"/>
          </a:xfrm>
          <a:prstGeom prst="rect">
            <a:avLst/>
          </a:prstGeom>
        </p:spPr>
        <p:txBody>
          <a:bodyPr>
            <a:spAutoFit/>
          </a:bodyPr>
          <a:lstStyle/>
          <a:p>
            <a:pPr algn="ctr">
              <a:defRPr/>
            </a:pPr>
            <a:r>
              <a:rPr lang="el-GR" sz="1600" dirty="0">
                <a:latin typeface="+mn-lt"/>
              </a:rPr>
              <a:t>Ανοικτά Ακαδημαϊκά Μαθήματα στο ΤΕΙ Αθήνας</a:t>
            </a:r>
          </a:p>
        </p:txBody>
      </p:sp>
      <p:graphicFrame>
        <p:nvGraphicFramePr>
          <p:cNvPr id="4" name="Table 3"/>
          <p:cNvGraphicFramePr>
            <a:graphicFrameLocks noGrp="1"/>
          </p:cNvGraphicFramePr>
          <p:nvPr/>
        </p:nvGraphicFramePr>
        <p:xfrm>
          <a:off x="1760538" y="6088063"/>
          <a:ext cx="5695950" cy="792162"/>
        </p:xfrm>
        <a:graphic>
          <a:graphicData uri="http://schemas.openxmlformats.org/drawingml/2006/table">
            <a:tbl>
              <a:tblPr firstRow="1" firstCol="1" bandRow="1">
                <a:tableStyleId>{2D5ABB26-0587-4C30-8999-92F81FD0307C}</a:tableStyleId>
              </a:tblPr>
              <a:tblGrid>
                <a:gridCol w="2138838"/>
                <a:gridCol w="3557112"/>
              </a:tblGrid>
              <a:tr h="792162">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2560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00" y="5367338"/>
            <a:ext cx="1971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2" descr="C:\Users\alex\Desktop\logo.png"/>
          <p:cNvPicPr>
            <a:picLocks noChangeAspect="1" noChangeArrowheads="1"/>
          </p:cNvPicPr>
          <p:nvPr/>
        </p:nvPicPr>
        <p:blipFill>
          <a:blip r:embed="rId6">
            <a:extLst>
              <a:ext uri="{28A0092B-C50C-407E-A947-70E740481C1C}">
                <a14:useLocalDpi xmlns:a14="http://schemas.microsoft.com/office/drawing/2010/main" val="0"/>
              </a:ext>
            </a:extLst>
          </a:blip>
          <a:srcRect t="8214"/>
          <a:stretch>
            <a:fillRect/>
          </a:stretch>
        </p:blipFill>
        <p:spPr bwMode="auto">
          <a:xfrm>
            <a:off x="4046538" y="5368925"/>
            <a:ext cx="3348037"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Τίτλος 1"/>
          <p:cNvSpPr>
            <a:spLocks noGrp="1"/>
          </p:cNvSpPr>
          <p:nvPr>
            <p:ph type="title"/>
          </p:nvPr>
        </p:nvSpPr>
        <p:spPr>
          <a:xfrm>
            <a:off x="0" y="115888"/>
            <a:ext cx="9144000" cy="909637"/>
          </a:xfrm>
        </p:spPr>
        <p:txBody>
          <a:bodyPr/>
          <a:lstStyle/>
          <a:p>
            <a:r>
              <a:rPr lang="el-GR" altLang="el-GR" smtClean="0"/>
              <a:t>Κρυσταλλική δομή </a:t>
            </a:r>
            <a:r>
              <a:rPr lang="el-GR" altLang="el-GR" sz="3200" b="0" smtClean="0"/>
              <a:t>(2 από 2)</a:t>
            </a:r>
          </a:p>
        </p:txBody>
      </p:sp>
      <p:sp>
        <p:nvSpPr>
          <p:cNvPr id="39938" name="Θέση περιεχομένου 2"/>
          <p:cNvSpPr>
            <a:spLocks noGrp="1"/>
          </p:cNvSpPr>
          <p:nvPr>
            <p:ph idx="1"/>
          </p:nvPr>
        </p:nvSpPr>
        <p:spPr/>
        <p:txBody>
          <a:bodyPr/>
          <a:lstStyle/>
          <a:p>
            <a:pPr>
              <a:lnSpc>
                <a:spcPct val="114000"/>
              </a:lnSpc>
              <a:spcBef>
                <a:spcPts val="1200"/>
              </a:spcBef>
            </a:pPr>
            <a:r>
              <a:rPr lang="el-GR" altLang="el-GR" smtClean="0"/>
              <a:t>Τα επίπεδα μόρια μπορούν να πλησιάσουν αρκετά μεταξύ τους, πλευρικά, οπότε </a:t>
            </a:r>
            <a:r>
              <a:rPr lang="el-GR" altLang="el-GR" b="1" smtClean="0">
                <a:solidFill>
                  <a:srgbClr val="004A82"/>
                </a:solidFill>
              </a:rPr>
              <a:t>συσσωματώνονται</a:t>
            </a:r>
            <a:r>
              <a:rPr lang="el-GR" altLang="el-GR" smtClean="0"/>
              <a:t> και σχηματίζουν </a:t>
            </a:r>
            <a:r>
              <a:rPr lang="el-GR" altLang="el-GR" b="1" smtClean="0">
                <a:solidFill>
                  <a:srgbClr val="004A82"/>
                </a:solidFill>
              </a:rPr>
              <a:t>στήλες ή πλάκες</a:t>
            </a:r>
            <a:r>
              <a:rPr lang="en-US" altLang="el-GR" b="1" smtClean="0">
                <a:solidFill>
                  <a:srgbClr val="004A82"/>
                </a:solidFill>
              </a:rPr>
              <a:t>.</a:t>
            </a:r>
            <a:r>
              <a:rPr lang="el-GR" altLang="el-GR" smtClean="0"/>
              <a:t> </a:t>
            </a:r>
          </a:p>
          <a:p>
            <a:pPr>
              <a:lnSpc>
                <a:spcPct val="114000"/>
              </a:lnSpc>
              <a:spcBef>
                <a:spcPts val="1200"/>
              </a:spcBef>
            </a:pPr>
            <a:r>
              <a:rPr lang="el-GR" altLang="el-GR" smtClean="0"/>
              <a:t>Στη συνέχεια, οι στήλες ή οι πλάκες αυτές τοποθετούνται η μια δίπλα στην άλλη και ταυτόχρονα τα μόριά τους τοποθετούνται απέναντι το ένα στο άλλο και συγκρατούνται με </a:t>
            </a:r>
            <a:r>
              <a:rPr lang="el-GR" altLang="el-GR" b="1" smtClean="0">
                <a:solidFill>
                  <a:srgbClr val="004A82"/>
                </a:solidFill>
              </a:rPr>
              <a:t>διαμοριακές έλξεις</a:t>
            </a:r>
            <a:r>
              <a:rPr lang="el-GR" altLang="el-GR" smtClean="0"/>
              <a:t>, με διάφορες δυνάμεις, όπως δεσμούς υδρογόνου, κτλ. </a:t>
            </a:r>
          </a:p>
          <a:p>
            <a:pPr>
              <a:lnSpc>
                <a:spcPct val="114000"/>
              </a:lnSpc>
              <a:spcBef>
                <a:spcPts val="1200"/>
              </a:spcBef>
            </a:pPr>
            <a:endParaRPr lang="el-GR" altLang="el-GR" smtClean="0"/>
          </a:p>
        </p:txBody>
      </p:sp>
      <p:sp>
        <p:nvSpPr>
          <p:cNvPr id="3993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722965D-0BC6-4CE3-B7CF-0FEE381197DD}" type="slidenum">
              <a:rPr lang="el-GR" altLang="el-GR">
                <a:solidFill>
                  <a:srgbClr val="000000"/>
                </a:solidFill>
              </a:rPr>
              <a:pPr/>
              <a:t>9</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Τίτλος 1"/>
          <p:cNvSpPr>
            <a:spLocks noGrp="1"/>
          </p:cNvSpPr>
          <p:nvPr>
            <p:ph type="title"/>
          </p:nvPr>
        </p:nvSpPr>
        <p:spPr>
          <a:xfrm>
            <a:off x="0" y="115888"/>
            <a:ext cx="9144000" cy="909637"/>
          </a:xfrm>
        </p:spPr>
        <p:txBody>
          <a:bodyPr/>
          <a:lstStyle/>
          <a:p>
            <a:r>
              <a:rPr lang="el-GR" altLang="el-GR" smtClean="0"/>
              <a:t>Κρύσταλλοι χρωμάτων</a:t>
            </a:r>
          </a:p>
        </p:txBody>
      </p:sp>
      <p:pic>
        <p:nvPicPr>
          <p:cNvPr id="40962" name="Picture 2" descr="File:Azurite from Chi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412875"/>
            <a:ext cx="3810000" cy="2533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963" name="Rectangle 8"/>
          <p:cNvSpPr>
            <a:spLocks noChangeArrowheads="1"/>
          </p:cNvSpPr>
          <p:nvPr/>
        </p:nvSpPr>
        <p:spPr bwMode="auto">
          <a:xfrm rot="-5400000">
            <a:off x="-1024731" y="2448719"/>
            <a:ext cx="266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l-GR" sz="1200">
                <a:solidFill>
                  <a:srgbClr val="404040"/>
                </a:solidFill>
                <a:latin typeface="Calibri" pitchFamily="34" charset="0"/>
              </a:rPr>
              <a:t>“</a:t>
            </a:r>
            <a:r>
              <a:rPr lang="en-US" altLang="el-GR" sz="1200">
                <a:solidFill>
                  <a:srgbClr val="000000"/>
                </a:solidFill>
                <a:latin typeface="Calibri" pitchFamily="34" charset="0"/>
                <a:hlinkClick r:id="rId4"/>
              </a:rPr>
              <a:t>Azurite from China</a:t>
            </a:r>
            <a:r>
              <a:rPr lang="en-US" altLang="el-GR" sz="1200">
                <a:solidFill>
                  <a:srgbClr val="404040"/>
                </a:solidFill>
                <a:latin typeface="Calibri" pitchFamily="34" charset="0"/>
              </a:rPr>
              <a:t>”,</a:t>
            </a:r>
            <a:r>
              <a:rPr lang="el-GR" altLang="el-GR" sz="1200">
                <a:solidFill>
                  <a:srgbClr val="404040"/>
                </a:solidFill>
                <a:latin typeface="Calibri" pitchFamily="34" charset="0"/>
              </a:rPr>
              <a:t> από</a:t>
            </a:r>
            <a:r>
              <a:rPr lang="en-US" altLang="el-GR" sz="1200">
                <a:solidFill>
                  <a:srgbClr val="404040"/>
                </a:solidFill>
                <a:latin typeface="Calibri" pitchFamily="34" charset="0"/>
              </a:rPr>
              <a:t>  </a:t>
            </a:r>
            <a:r>
              <a:rPr lang="en-US" altLang="el-GR" sz="1200">
                <a:solidFill>
                  <a:srgbClr val="000000"/>
                </a:solidFill>
                <a:latin typeface="Calibri" pitchFamily="34" charset="0"/>
                <a:hlinkClick r:id="rId5" tooltip="User:Eric in SF"/>
              </a:rPr>
              <a:t>Eric in SF</a:t>
            </a:r>
            <a:r>
              <a:rPr lang="el-GR" altLang="el-GR" sz="1200">
                <a:solidFill>
                  <a:srgbClr val="404040"/>
                </a:solidFill>
                <a:latin typeface="Calibri" pitchFamily="34" charset="0"/>
              </a:rPr>
              <a:t> διαθέσιμο με άδεια</a:t>
            </a:r>
            <a:r>
              <a:rPr lang="en-US" altLang="el-GR" sz="1200">
                <a:solidFill>
                  <a:srgbClr val="404040"/>
                </a:solidFill>
                <a:latin typeface="Calibri" pitchFamily="34" charset="0"/>
              </a:rPr>
              <a:t> </a:t>
            </a:r>
            <a:r>
              <a:rPr lang="en-US" altLang="el-GR" sz="1200">
                <a:solidFill>
                  <a:srgbClr val="000000"/>
                </a:solidFill>
                <a:latin typeface="Calibri" pitchFamily="34" charset="0"/>
                <a:hlinkClick r:id="rId6"/>
              </a:rPr>
              <a:t>CC BY-SA 2.5</a:t>
            </a:r>
            <a:endParaRPr lang="en-US" altLang="el-GR" sz="1200">
              <a:solidFill>
                <a:srgbClr val="000000"/>
              </a:solidFill>
              <a:latin typeface="Calibri" pitchFamily="34" charset="0"/>
            </a:endParaRPr>
          </a:p>
        </p:txBody>
      </p:sp>
      <p:pic>
        <p:nvPicPr>
          <p:cNvPr id="40964" name="Picture 4" descr="File:Wendwilsonite-24762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2363" y="1979613"/>
            <a:ext cx="3533775" cy="3384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965" name="Rectangle 8"/>
          <p:cNvSpPr>
            <a:spLocks noChangeArrowheads="1"/>
          </p:cNvSpPr>
          <p:nvPr/>
        </p:nvSpPr>
        <p:spPr bwMode="auto">
          <a:xfrm>
            <a:off x="5435600" y="5364163"/>
            <a:ext cx="2668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404040"/>
                </a:solidFill>
                <a:latin typeface="Calibri" pitchFamily="34" charset="0"/>
              </a:rPr>
              <a:t>“</a:t>
            </a:r>
            <a:r>
              <a:rPr lang="en-US" altLang="el-GR" sz="1200">
                <a:solidFill>
                  <a:srgbClr val="000000"/>
                </a:solidFill>
                <a:latin typeface="Calibri" pitchFamily="34" charset="0"/>
                <a:hlinkClick r:id="rId8"/>
              </a:rPr>
              <a:t>Wendwilsonite-247623</a:t>
            </a:r>
            <a:r>
              <a:rPr lang="en-US" altLang="el-GR" sz="1200">
                <a:solidFill>
                  <a:srgbClr val="404040"/>
                </a:solidFill>
                <a:latin typeface="Calibri" pitchFamily="34" charset="0"/>
              </a:rPr>
              <a:t>”,</a:t>
            </a:r>
            <a:r>
              <a:rPr lang="el-GR" altLang="el-GR" sz="1200">
                <a:solidFill>
                  <a:srgbClr val="404040"/>
                </a:solidFill>
                <a:latin typeface="Calibri" pitchFamily="34" charset="0"/>
              </a:rPr>
              <a:t> από</a:t>
            </a:r>
            <a:r>
              <a:rPr lang="en-US" altLang="el-GR" sz="1200">
                <a:solidFill>
                  <a:srgbClr val="404040"/>
                </a:solidFill>
                <a:latin typeface="Calibri" pitchFamily="34" charset="0"/>
              </a:rPr>
              <a:t>  </a:t>
            </a:r>
            <a:r>
              <a:rPr lang="en-US" altLang="el-GR" sz="1200">
                <a:solidFill>
                  <a:srgbClr val="000000"/>
                </a:solidFill>
                <a:latin typeface="Calibri" pitchFamily="34" charset="0"/>
                <a:hlinkClick r:id="rId9" tooltip="User:RKBot"/>
              </a:rPr>
              <a:t>RKBot</a:t>
            </a:r>
            <a:r>
              <a:rPr lang="el-GR" altLang="el-GR" sz="1200">
                <a:solidFill>
                  <a:srgbClr val="404040"/>
                </a:solidFill>
                <a:latin typeface="Calibri" pitchFamily="34" charset="0"/>
              </a:rPr>
              <a:t> διαθέσιμο με άδεια</a:t>
            </a:r>
            <a:r>
              <a:rPr lang="en-US" altLang="el-GR" sz="1200">
                <a:solidFill>
                  <a:srgbClr val="404040"/>
                </a:solidFill>
                <a:latin typeface="Calibri" pitchFamily="34" charset="0"/>
              </a:rPr>
              <a:t> </a:t>
            </a:r>
            <a:r>
              <a:rPr lang="en-US" altLang="el-GR" sz="1200">
                <a:solidFill>
                  <a:srgbClr val="000000"/>
                </a:solidFill>
                <a:latin typeface="Calibri" pitchFamily="34" charset="0"/>
                <a:hlinkClick r:id="rId10"/>
              </a:rPr>
              <a:t>CC BY-SA 3.0</a:t>
            </a:r>
            <a:endParaRPr lang="en-US" altLang="el-GR" sz="1200">
              <a:solidFill>
                <a:srgbClr val="000000"/>
              </a:solidFill>
              <a:latin typeface="Calibri" pitchFamily="34" charset="0"/>
            </a:endParaRPr>
          </a:p>
        </p:txBody>
      </p:sp>
      <p:pic>
        <p:nvPicPr>
          <p:cNvPr id="40966" name="Picture 6" descr="File:Azuritepigment.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0750" y="4149725"/>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Rectangle 8"/>
          <p:cNvSpPr>
            <a:spLocks noChangeArrowheads="1"/>
          </p:cNvSpPr>
          <p:nvPr/>
        </p:nvSpPr>
        <p:spPr bwMode="auto">
          <a:xfrm>
            <a:off x="1111250" y="6396038"/>
            <a:ext cx="266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404040"/>
                </a:solidFill>
                <a:latin typeface="Calibri" pitchFamily="34" charset="0"/>
              </a:rPr>
              <a:t>“</a:t>
            </a:r>
            <a:r>
              <a:rPr lang="en-US" altLang="el-GR" sz="1200">
                <a:solidFill>
                  <a:srgbClr val="000000"/>
                </a:solidFill>
                <a:latin typeface="Calibri" pitchFamily="34" charset="0"/>
                <a:hlinkClick r:id="rId12"/>
              </a:rPr>
              <a:t>Azuritepigment</a:t>
            </a:r>
            <a:r>
              <a:rPr lang="en-US" altLang="el-GR" sz="1200">
                <a:solidFill>
                  <a:srgbClr val="404040"/>
                </a:solidFill>
                <a:latin typeface="Calibri" pitchFamily="34" charset="0"/>
              </a:rPr>
              <a:t>”,</a:t>
            </a:r>
            <a:r>
              <a:rPr lang="el-GR" altLang="el-GR" sz="1200">
                <a:solidFill>
                  <a:srgbClr val="404040"/>
                </a:solidFill>
                <a:latin typeface="Calibri" pitchFamily="34" charset="0"/>
              </a:rPr>
              <a:t> από</a:t>
            </a:r>
            <a:r>
              <a:rPr lang="en-US" altLang="el-GR" sz="1200">
                <a:solidFill>
                  <a:srgbClr val="404040"/>
                </a:solidFill>
                <a:latin typeface="Calibri" pitchFamily="34" charset="0"/>
              </a:rPr>
              <a:t>  </a:t>
            </a:r>
            <a:r>
              <a:rPr lang="en-US" altLang="el-GR" sz="1200">
                <a:solidFill>
                  <a:srgbClr val="000000"/>
                </a:solidFill>
                <a:latin typeface="Calibri" pitchFamily="34" charset="0"/>
                <a:hlinkClick r:id="rId13" tooltip="User:Andel"/>
              </a:rPr>
              <a:t>Andel</a:t>
            </a:r>
            <a:r>
              <a:rPr lang="el-GR" altLang="el-GR" sz="1200">
                <a:solidFill>
                  <a:srgbClr val="404040"/>
                </a:solidFill>
                <a:latin typeface="Calibri" pitchFamily="34" charset="0"/>
              </a:rPr>
              <a:t> διαθέσιμο ως κοινό κτήμα</a:t>
            </a:r>
            <a:endParaRPr lang="en-US" altLang="el-GR" sz="1200">
              <a:solidFill>
                <a:srgbClr val="404040"/>
              </a:solidFill>
              <a:latin typeface="Calibri" pitchFamily="34" charset="0"/>
            </a:endParaRPr>
          </a:p>
        </p:txBody>
      </p:sp>
      <p:sp>
        <p:nvSpPr>
          <p:cNvPr id="40968"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2008BABA-0DCF-4D90-923C-CCB0FBE6FBB1}" type="slidenum">
              <a:rPr lang="el-GR" altLang="el-GR">
                <a:solidFill>
                  <a:srgbClr val="000000"/>
                </a:solidFill>
              </a:rPr>
              <a:pPr/>
              <a:t>10</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Τίτλος 1"/>
          <p:cNvSpPr>
            <a:spLocks noGrp="1"/>
          </p:cNvSpPr>
          <p:nvPr>
            <p:ph type="title"/>
          </p:nvPr>
        </p:nvSpPr>
        <p:spPr>
          <a:xfrm>
            <a:off x="0" y="115888"/>
            <a:ext cx="9144000" cy="909637"/>
          </a:xfrm>
        </p:spPr>
        <p:txBody>
          <a:bodyPr/>
          <a:lstStyle/>
          <a:p>
            <a:r>
              <a:rPr lang="el-GR" altLang="el-GR" smtClean="0"/>
              <a:t>Πλειοχρωισμός</a:t>
            </a:r>
            <a:endParaRPr lang="el-GR" altLang="el-GR" sz="3200" b="0" smtClean="0"/>
          </a:p>
        </p:txBody>
      </p:sp>
      <p:sp>
        <p:nvSpPr>
          <p:cNvPr id="43010" name="Θέση περιεχομένου 2"/>
          <p:cNvSpPr>
            <a:spLocks noGrp="1"/>
          </p:cNvSpPr>
          <p:nvPr>
            <p:ph idx="1"/>
          </p:nvPr>
        </p:nvSpPr>
        <p:spPr/>
        <p:txBody>
          <a:bodyPr/>
          <a:lstStyle/>
          <a:p>
            <a:pPr>
              <a:lnSpc>
                <a:spcPct val="114000"/>
              </a:lnSpc>
              <a:spcBef>
                <a:spcPts val="1200"/>
              </a:spcBef>
            </a:pPr>
            <a:r>
              <a:rPr lang="el-GR" altLang="el-GR" b="1" smtClean="0"/>
              <a:t>Πλειοχρωισμός</a:t>
            </a:r>
            <a:r>
              <a:rPr lang="el-GR" altLang="el-GR" smtClean="0"/>
              <a:t> είναι η ιδιότητα που εμφανίζουν οι κρύσταλλοι να αλλάζουν χρώμα όταν παρατηρούνται υπό διαφορετική γωνία.</a:t>
            </a:r>
          </a:p>
          <a:p>
            <a:pPr>
              <a:lnSpc>
                <a:spcPct val="114000"/>
              </a:lnSpc>
              <a:spcBef>
                <a:spcPts val="1200"/>
              </a:spcBef>
            </a:pPr>
            <a:r>
              <a:rPr lang="el-GR" altLang="el-GR" smtClean="0"/>
              <a:t>Οφείλεται στη δυνατότητα που εμφανίζουν μερικοί κρύσταλλοι να απορροφούν το φως σε διαφορετικά μήκη κύματος, ανάλογα με τη συμμετρία τους. Οι κρύσταλλοι αυτοί χαρακτηρίζονται ως </a:t>
            </a:r>
            <a:r>
              <a:rPr lang="el-GR" altLang="el-GR" b="1" smtClean="0"/>
              <a:t>ανισότροποι</a:t>
            </a:r>
            <a:r>
              <a:rPr lang="el-GR" altLang="el-GR" smtClean="0"/>
              <a:t>. </a:t>
            </a:r>
          </a:p>
          <a:p>
            <a:pPr>
              <a:lnSpc>
                <a:spcPct val="114000"/>
              </a:lnSpc>
              <a:spcBef>
                <a:spcPts val="1200"/>
              </a:spcBef>
            </a:pPr>
            <a:r>
              <a:rPr lang="el-GR" altLang="el-GR" smtClean="0"/>
              <a:t>Ανάλογα με τη διεύθυνση διέλευσης του φωτός από τον κρύσταλλο, αυτός εμφανίζει διαφορετικές αποχρώσεις (</a:t>
            </a:r>
            <a:r>
              <a:rPr lang="el-GR" altLang="el-GR" b="1" smtClean="0"/>
              <a:t>πολυχρωισμός</a:t>
            </a:r>
            <a:r>
              <a:rPr lang="el-GR" altLang="el-GR" smtClean="0"/>
              <a:t>). </a:t>
            </a:r>
          </a:p>
          <a:p>
            <a:pPr>
              <a:lnSpc>
                <a:spcPct val="114000"/>
              </a:lnSpc>
              <a:spcBef>
                <a:spcPts val="1200"/>
              </a:spcBef>
            </a:pPr>
            <a:endParaRPr lang="el-GR" altLang="el-GR" smtClean="0"/>
          </a:p>
        </p:txBody>
      </p:sp>
      <p:sp>
        <p:nvSpPr>
          <p:cNvPr id="4301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36B809F-6D29-4B81-86AD-4709A6A8172C}" type="slidenum">
              <a:rPr lang="el-GR" altLang="el-GR">
                <a:solidFill>
                  <a:srgbClr val="000000"/>
                </a:solidFill>
              </a:rPr>
              <a:pPr/>
              <a:t>11</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Τίτλος 1"/>
          <p:cNvSpPr>
            <a:spLocks noGrp="1"/>
          </p:cNvSpPr>
          <p:nvPr>
            <p:ph type="title"/>
          </p:nvPr>
        </p:nvSpPr>
        <p:spPr>
          <a:xfrm>
            <a:off x="0" y="115888"/>
            <a:ext cx="9144000" cy="909637"/>
          </a:xfrm>
        </p:spPr>
        <p:txBody>
          <a:bodyPr/>
          <a:lstStyle/>
          <a:p>
            <a:r>
              <a:rPr lang="el-GR" altLang="el-GR" smtClean="0"/>
              <a:t>Κρυσταλλικές δομές και χρώμα</a:t>
            </a:r>
          </a:p>
        </p:txBody>
      </p:sp>
      <p:sp>
        <p:nvSpPr>
          <p:cNvPr id="3" name="Θέση περιεχομένου 2"/>
          <p:cNvSpPr>
            <a:spLocks noGrp="1"/>
          </p:cNvSpPr>
          <p:nvPr>
            <p:ph idx="1"/>
          </p:nvPr>
        </p:nvSpPr>
        <p:spPr>
          <a:xfrm>
            <a:off x="457200" y="1700213"/>
            <a:ext cx="8229600" cy="1223962"/>
          </a:xfrm>
        </p:spPr>
        <p:txBody>
          <a:bodyPr rtlCol="0">
            <a:normAutofit/>
          </a:bodyPr>
          <a:lstStyle/>
          <a:p>
            <a:pPr marL="0" indent="0" algn="ctr" fontAlgn="auto">
              <a:spcBef>
                <a:spcPts val="2400"/>
              </a:spcBef>
              <a:spcAft>
                <a:spcPts val="0"/>
              </a:spcAft>
              <a:buFont typeface="Arial" pitchFamily="34" charset="0"/>
              <a:buNone/>
              <a:defRPr/>
            </a:pPr>
            <a:r>
              <a:rPr lang="en-US" dirty="0" smtClean="0"/>
              <a:t>C.I</a:t>
            </a:r>
            <a:r>
              <a:rPr lang="en-US" dirty="0"/>
              <a:t>. Pigment Violet 19</a:t>
            </a:r>
          </a:p>
          <a:p>
            <a:pPr fontAlgn="auto">
              <a:spcAft>
                <a:spcPts val="0"/>
              </a:spcAft>
              <a:buFont typeface="Arial" pitchFamily="34" charset="0"/>
              <a:buChar char="•"/>
              <a:defRPr/>
            </a:pPr>
            <a:endParaRPr lang="el-GR" dirty="0"/>
          </a:p>
        </p:txBody>
      </p:sp>
      <p:sp>
        <p:nvSpPr>
          <p:cNvPr id="44035" name="Rectangle 4"/>
          <p:cNvSpPr>
            <a:spLocks noChangeArrowheads="1"/>
          </p:cNvSpPr>
          <p:nvPr/>
        </p:nvSpPr>
        <p:spPr bwMode="auto">
          <a:xfrm>
            <a:off x="1973263" y="3005138"/>
            <a:ext cx="1655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l-GR" sz="2400">
                <a:solidFill>
                  <a:srgbClr val="000000"/>
                </a:solidFill>
                <a:latin typeface="Calibri" pitchFamily="34" charset="0"/>
              </a:rPr>
              <a:t>full shades</a:t>
            </a:r>
          </a:p>
        </p:txBody>
      </p:sp>
      <p:pic>
        <p:nvPicPr>
          <p:cNvPr id="44036"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9063" y="3797300"/>
            <a:ext cx="827087"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813" y="3797300"/>
            <a:ext cx="896937"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Rectangle 5"/>
          <p:cNvSpPr>
            <a:spLocks noChangeArrowheads="1"/>
          </p:cNvSpPr>
          <p:nvPr/>
        </p:nvSpPr>
        <p:spPr bwMode="auto">
          <a:xfrm>
            <a:off x="4914900" y="3005138"/>
            <a:ext cx="2465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l-GR" sz="2400">
                <a:solidFill>
                  <a:srgbClr val="000000"/>
                </a:solidFill>
                <a:latin typeface="Calibri" pitchFamily="34" charset="0"/>
              </a:rPr>
              <a:t>white reductions</a:t>
            </a:r>
          </a:p>
        </p:txBody>
      </p:sp>
      <p:pic>
        <p:nvPicPr>
          <p:cNvPr id="44039"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8575" y="3797300"/>
            <a:ext cx="860425"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3797300"/>
            <a:ext cx="917575"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91F6A4D-635A-4F73-89C6-41B005ABEFFE}" type="slidenum">
              <a:rPr lang="el-GR" altLang="el-GR">
                <a:solidFill>
                  <a:srgbClr val="000000"/>
                </a:solidFill>
              </a:rPr>
              <a:pPr/>
              <a:t>12</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Τίτλος 1"/>
          <p:cNvSpPr>
            <a:spLocks noGrp="1"/>
          </p:cNvSpPr>
          <p:nvPr>
            <p:ph type="title"/>
          </p:nvPr>
        </p:nvSpPr>
        <p:spPr>
          <a:xfrm>
            <a:off x="0" y="115888"/>
            <a:ext cx="9144000" cy="909637"/>
          </a:xfrm>
        </p:spPr>
        <p:txBody>
          <a:bodyPr/>
          <a:lstStyle/>
          <a:p>
            <a:r>
              <a:rPr lang="el-GR" altLang="el-GR" smtClean="0"/>
              <a:t>Η χημική δομή της φθαλοκυανίνης</a:t>
            </a:r>
          </a:p>
        </p:txBody>
      </p:sp>
      <p:pic>
        <p:nvPicPr>
          <p:cNvPr id="45058" name="Εικόνα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94025" y="1700213"/>
            <a:ext cx="315595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8"/>
          <p:cNvSpPr>
            <a:spLocks noChangeArrowheads="1"/>
          </p:cNvSpPr>
          <p:nvPr/>
        </p:nvSpPr>
        <p:spPr bwMode="auto">
          <a:xfrm>
            <a:off x="3238500" y="5926138"/>
            <a:ext cx="266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404040"/>
                </a:solidFill>
                <a:latin typeface="Calibri" pitchFamily="34" charset="0"/>
              </a:rPr>
              <a:t>“</a:t>
            </a:r>
            <a:r>
              <a:rPr lang="en-US" altLang="el-GR" sz="1200">
                <a:solidFill>
                  <a:srgbClr val="404040"/>
                </a:solidFill>
                <a:latin typeface="Calibri" pitchFamily="34" charset="0"/>
                <a:hlinkClick r:id="rId3"/>
              </a:rPr>
              <a:t>Phthalocyanine Blue BN</a:t>
            </a:r>
            <a:r>
              <a:rPr lang="en-US" altLang="el-GR" sz="1200">
                <a:solidFill>
                  <a:srgbClr val="404040"/>
                </a:solidFill>
                <a:latin typeface="Calibri" pitchFamily="34" charset="0"/>
              </a:rPr>
              <a:t>”,</a:t>
            </a:r>
            <a:r>
              <a:rPr lang="el-GR" altLang="el-GR" sz="1200">
                <a:solidFill>
                  <a:srgbClr val="404040"/>
                </a:solidFill>
                <a:latin typeface="Calibri" pitchFamily="34" charset="0"/>
              </a:rPr>
              <a:t> από</a:t>
            </a:r>
            <a:r>
              <a:rPr lang="en-US" altLang="el-GR" sz="1200">
                <a:solidFill>
                  <a:srgbClr val="404040"/>
                </a:solidFill>
                <a:latin typeface="Calibri" pitchFamily="34" charset="0"/>
              </a:rPr>
              <a:t>  Pngbot</a:t>
            </a:r>
            <a:r>
              <a:rPr lang="el-GR" altLang="el-GR" sz="1200">
                <a:solidFill>
                  <a:srgbClr val="404040"/>
                </a:solidFill>
                <a:latin typeface="Calibri" pitchFamily="34" charset="0"/>
              </a:rPr>
              <a:t> διαθέσιμο ως κοινό κτήμα</a:t>
            </a:r>
            <a:endParaRPr lang="en-US" altLang="el-GR" sz="1200">
              <a:solidFill>
                <a:srgbClr val="404040"/>
              </a:solidFill>
              <a:latin typeface="Calibri" pitchFamily="34" charset="0"/>
            </a:endParaRPr>
          </a:p>
        </p:txBody>
      </p:sp>
      <p:sp>
        <p:nvSpPr>
          <p:cNvPr id="45060" name="TextBox 6"/>
          <p:cNvSpPr txBox="1">
            <a:spLocks noChangeArrowheads="1"/>
          </p:cNvSpPr>
          <p:nvPr/>
        </p:nvSpPr>
        <p:spPr bwMode="auto">
          <a:xfrm>
            <a:off x="2843213" y="5300663"/>
            <a:ext cx="34575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l-GR" sz="2200">
                <a:solidFill>
                  <a:srgbClr val="000000"/>
                </a:solidFill>
                <a:latin typeface="Calibri" pitchFamily="34" charset="0"/>
              </a:rPr>
              <a:t>Copper phthalocyanine blue</a:t>
            </a:r>
            <a:endParaRPr lang="el-GR" altLang="el-GR" sz="2200">
              <a:solidFill>
                <a:srgbClr val="000000"/>
              </a:solidFill>
              <a:latin typeface="Calibri" pitchFamily="34" charset="0"/>
            </a:endParaRPr>
          </a:p>
        </p:txBody>
      </p:sp>
      <p:sp>
        <p:nvSpPr>
          <p:cNvPr id="4506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976CA672-04E5-4500-AF2E-26B5D0487BF9}" type="slidenum">
              <a:rPr lang="el-GR" altLang="el-GR">
                <a:solidFill>
                  <a:srgbClr val="000000"/>
                </a:solidFill>
              </a:rPr>
              <a:pPr/>
              <a:t>13</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Τίτλος 1"/>
          <p:cNvSpPr>
            <a:spLocks noGrp="1"/>
          </p:cNvSpPr>
          <p:nvPr>
            <p:ph type="title"/>
          </p:nvPr>
        </p:nvSpPr>
        <p:spPr>
          <a:xfrm>
            <a:off x="0" y="115888"/>
            <a:ext cx="9144000" cy="909637"/>
          </a:xfrm>
        </p:spPr>
        <p:txBody>
          <a:bodyPr/>
          <a:lstStyle/>
          <a:p>
            <a:r>
              <a:rPr lang="el-GR" altLang="el-GR" smtClean="0"/>
              <a:t>Δομές φθαλοκυανίνης </a:t>
            </a:r>
            <a:r>
              <a:rPr lang="el-GR" altLang="el-GR" sz="3200" b="0" smtClean="0"/>
              <a:t>(1 από 2)</a:t>
            </a:r>
          </a:p>
        </p:txBody>
      </p:sp>
      <p:sp>
        <p:nvSpPr>
          <p:cNvPr id="3" name="Θέση περιεχομένου 2"/>
          <p:cNvSpPr>
            <a:spLocks noGrp="1"/>
          </p:cNvSpPr>
          <p:nvPr>
            <p:ph idx="1"/>
          </p:nvPr>
        </p:nvSpPr>
        <p:spPr/>
        <p:txBody>
          <a:bodyPr rtlCol="0">
            <a:normAutofit lnSpcReduction="10000"/>
          </a:bodyPr>
          <a:lstStyle/>
          <a:p>
            <a:pPr fontAlgn="auto">
              <a:lnSpc>
                <a:spcPct val="114000"/>
              </a:lnSpc>
              <a:spcBef>
                <a:spcPts val="1200"/>
              </a:spcBef>
              <a:spcAft>
                <a:spcPts val="0"/>
              </a:spcAft>
              <a:buFont typeface="Arial" pitchFamily="34" charset="0"/>
              <a:buChar char="•"/>
              <a:defRPr/>
            </a:pPr>
            <a:r>
              <a:rPr lang="el-GR" dirty="0" smtClean="0"/>
              <a:t>Οι κρύσταλλοι της </a:t>
            </a:r>
            <a:r>
              <a:rPr lang="el-GR" b="1" dirty="0" err="1" smtClean="0">
                <a:solidFill>
                  <a:srgbClr val="004A82"/>
                </a:solidFill>
              </a:rPr>
              <a:t>φθαλοκυανίνης</a:t>
            </a:r>
            <a:r>
              <a:rPr lang="el-GR" b="1" dirty="0" smtClean="0">
                <a:solidFill>
                  <a:srgbClr val="004A82"/>
                </a:solidFill>
              </a:rPr>
              <a:t> με το χαλκό, </a:t>
            </a:r>
            <a:r>
              <a:rPr lang="el-GR" dirty="0" smtClean="0"/>
              <a:t>εμφανίζονται σε δύο διαφορετικές </a:t>
            </a:r>
            <a:r>
              <a:rPr lang="el-GR" b="1" dirty="0" smtClean="0">
                <a:solidFill>
                  <a:srgbClr val="004A82"/>
                </a:solidFill>
              </a:rPr>
              <a:t>δομές, η α και η β, </a:t>
            </a:r>
            <a:r>
              <a:rPr lang="el-GR" dirty="0" smtClean="0"/>
              <a:t>οι οποίες έχουν και</a:t>
            </a:r>
            <a:r>
              <a:rPr lang="el-GR" b="1" dirty="0" smtClean="0">
                <a:solidFill>
                  <a:srgbClr val="004A82"/>
                </a:solidFill>
              </a:rPr>
              <a:t> διαφορετικό χρώμα </a:t>
            </a:r>
            <a:r>
              <a:rPr lang="el-GR" b="1" dirty="0" smtClean="0"/>
              <a:t>(</a:t>
            </a:r>
            <a:r>
              <a:rPr lang="el-GR" b="1" dirty="0" err="1" smtClean="0"/>
              <a:t>διχρωισμός</a:t>
            </a:r>
            <a:r>
              <a:rPr lang="el-GR" b="1" dirty="0" smtClean="0"/>
              <a:t>).</a:t>
            </a:r>
          </a:p>
          <a:p>
            <a:pPr fontAlgn="auto">
              <a:lnSpc>
                <a:spcPct val="114000"/>
              </a:lnSpc>
              <a:spcBef>
                <a:spcPts val="1800"/>
              </a:spcBef>
              <a:spcAft>
                <a:spcPts val="0"/>
              </a:spcAft>
              <a:buFont typeface="Arial" pitchFamily="34" charset="0"/>
              <a:buChar char="•"/>
              <a:defRPr/>
            </a:pPr>
            <a:r>
              <a:rPr lang="el-GR" dirty="0" smtClean="0"/>
              <a:t>Στην </a:t>
            </a:r>
            <a:r>
              <a:rPr lang="el-GR" b="1" dirty="0" smtClean="0">
                <a:solidFill>
                  <a:srgbClr val="004A82"/>
                </a:solidFill>
              </a:rPr>
              <a:t>α μορφή </a:t>
            </a:r>
            <a:r>
              <a:rPr lang="el-GR" dirty="0" smtClean="0"/>
              <a:t>τα μόρια των γειτονικών πλακών τοποθετούνται παράλληλα και βρίσκονται σε παράλληλους άξονες. </a:t>
            </a:r>
          </a:p>
          <a:p>
            <a:pPr fontAlgn="auto">
              <a:lnSpc>
                <a:spcPct val="114000"/>
              </a:lnSpc>
              <a:spcBef>
                <a:spcPts val="1800"/>
              </a:spcBef>
              <a:spcAft>
                <a:spcPts val="0"/>
              </a:spcAft>
              <a:buFont typeface="Arial" pitchFamily="34" charset="0"/>
              <a:buChar char="•"/>
              <a:defRPr/>
            </a:pPr>
            <a:r>
              <a:rPr lang="el-GR" dirty="0" smtClean="0"/>
              <a:t>Στην </a:t>
            </a:r>
            <a:r>
              <a:rPr lang="el-GR" b="1" dirty="0" smtClean="0">
                <a:solidFill>
                  <a:srgbClr val="004A82"/>
                </a:solidFill>
              </a:rPr>
              <a:t>β μορφή </a:t>
            </a:r>
            <a:r>
              <a:rPr lang="el-GR" dirty="0" smtClean="0"/>
              <a:t>οι πλάκες τοποθετούνται εναλλάξ σε περιστροφή κατά 180</a:t>
            </a:r>
            <a:r>
              <a:rPr lang="el-GR" baseline="30000" dirty="0" smtClean="0"/>
              <a:t>ο</a:t>
            </a:r>
            <a:r>
              <a:rPr lang="el-GR" dirty="0" smtClean="0"/>
              <a:t> γύρω από τον κατακόρυφο άξονα. Τα μόρια συγκρατούνται μεταξύ τους σε σχήμα «</a:t>
            </a:r>
            <a:r>
              <a:rPr lang="el-GR" dirty="0" err="1" smtClean="0"/>
              <a:t>ψαροκόκκαλου</a:t>
            </a:r>
            <a:r>
              <a:rPr lang="el-GR" dirty="0" smtClean="0"/>
              <a:t>» και αποκτούν μια πιο συμπαγή δομή, από την α μορφή.</a:t>
            </a:r>
          </a:p>
          <a:p>
            <a:pPr fontAlgn="auto">
              <a:lnSpc>
                <a:spcPct val="114000"/>
              </a:lnSpc>
              <a:spcBef>
                <a:spcPts val="1200"/>
              </a:spcBef>
              <a:spcAft>
                <a:spcPts val="0"/>
              </a:spcAft>
              <a:buFont typeface="Arial" pitchFamily="34" charset="0"/>
              <a:buChar char="•"/>
              <a:defRPr/>
            </a:pPr>
            <a:endParaRPr lang="el-GR" dirty="0"/>
          </a:p>
        </p:txBody>
      </p:sp>
      <p:sp>
        <p:nvSpPr>
          <p:cNvPr id="4608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8DEA1E5-17BF-4632-81F3-4EBB752B18C9}" type="slidenum">
              <a:rPr lang="el-GR" altLang="el-GR">
                <a:solidFill>
                  <a:srgbClr val="000000"/>
                </a:solidFill>
              </a:rPr>
              <a:pPr/>
              <a:t>14</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Τίτλος 1"/>
          <p:cNvSpPr>
            <a:spLocks noGrp="1"/>
          </p:cNvSpPr>
          <p:nvPr>
            <p:ph type="title"/>
          </p:nvPr>
        </p:nvSpPr>
        <p:spPr>
          <a:xfrm>
            <a:off x="0" y="115888"/>
            <a:ext cx="9144000" cy="909637"/>
          </a:xfrm>
        </p:spPr>
        <p:txBody>
          <a:bodyPr/>
          <a:lstStyle/>
          <a:p>
            <a:r>
              <a:rPr lang="el-GR" altLang="el-GR" smtClean="0"/>
              <a:t>Δομές φθαλοκυανίνης </a:t>
            </a:r>
            <a:r>
              <a:rPr lang="el-GR" altLang="el-GR" sz="3200" b="0" smtClean="0"/>
              <a:t>(2 από 2)</a:t>
            </a:r>
          </a:p>
        </p:txBody>
      </p:sp>
      <p:sp>
        <p:nvSpPr>
          <p:cNvPr id="47106" name="Θέση περιεχομένου 2"/>
          <p:cNvSpPr>
            <a:spLocks noGrp="1"/>
          </p:cNvSpPr>
          <p:nvPr>
            <p:ph idx="1"/>
          </p:nvPr>
        </p:nvSpPr>
        <p:spPr>
          <a:xfrm>
            <a:off x="457200" y="1196975"/>
            <a:ext cx="8229600" cy="936625"/>
          </a:xfrm>
        </p:spPr>
        <p:txBody>
          <a:bodyPr/>
          <a:lstStyle/>
          <a:p>
            <a:r>
              <a:rPr lang="el-GR" altLang="el-GR" smtClean="0"/>
              <a:t>Ανάλογα με τη μέθοδο παρασκευής της, η φθαλοκυανίνη μπορεί να έχει μια από τις παρακάτω δομές:</a:t>
            </a:r>
          </a:p>
        </p:txBody>
      </p:sp>
      <p:sp>
        <p:nvSpPr>
          <p:cNvPr id="47107" name="Ορθογώνιο 6"/>
          <p:cNvSpPr>
            <a:spLocks noChangeArrowheads="1"/>
          </p:cNvSpPr>
          <p:nvPr/>
        </p:nvSpPr>
        <p:spPr bwMode="auto">
          <a:xfrm>
            <a:off x="250825" y="5373688"/>
            <a:ext cx="8435975"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90000"/>
              </a:lnSpc>
              <a:spcBef>
                <a:spcPct val="20000"/>
              </a:spcBef>
              <a:buFont typeface="Arial" charset="0"/>
              <a:buChar char="•"/>
            </a:pPr>
            <a:r>
              <a:rPr lang="el-GR" altLang="el-GR" sz="2400" b="1">
                <a:solidFill>
                  <a:srgbClr val="000000"/>
                </a:solidFill>
                <a:latin typeface="Calibri" pitchFamily="34" charset="0"/>
              </a:rPr>
              <a:t>α μορφή </a:t>
            </a:r>
            <a:r>
              <a:rPr lang="el-GR" altLang="el-GR" sz="2400">
                <a:solidFill>
                  <a:srgbClr val="000000"/>
                </a:solidFill>
                <a:latin typeface="Calibri" pitchFamily="34" charset="0"/>
              </a:rPr>
              <a:t>(κυανέρυθρη).</a:t>
            </a:r>
          </a:p>
          <a:p>
            <a:pPr>
              <a:lnSpc>
                <a:spcPct val="90000"/>
              </a:lnSpc>
              <a:spcBef>
                <a:spcPct val="20000"/>
              </a:spcBef>
              <a:buFont typeface="Arial" charset="0"/>
              <a:buChar char="•"/>
            </a:pPr>
            <a:r>
              <a:rPr lang="el-GR" altLang="el-GR" sz="2400" b="1">
                <a:solidFill>
                  <a:srgbClr val="000000"/>
                </a:solidFill>
                <a:latin typeface="Calibri" pitchFamily="34" charset="0"/>
              </a:rPr>
              <a:t>β μορφή </a:t>
            </a:r>
            <a:r>
              <a:rPr lang="el-GR" altLang="el-GR" sz="2400">
                <a:solidFill>
                  <a:srgbClr val="000000"/>
                </a:solidFill>
                <a:latin typeface="Calibri" pitchFamily="34" charset="0"/>
              </a:rPr>
              <a:t>(η πιο πυκνή  διευθέτηση αποδίδει κυανοπράσινο χρώμα).</a:t>
            </a:r>
            <a:endParaRPr lang="en-US" altLang="el-GR" sz="2400">
              <a:solidFill>
                <a:srgbClr val="000000"/>
              </a:solidFill>
              <a:latin typeface="Calibri" pitchFamily="34" charset="0"/>
            </a:endParaRPr>
          </a:p>
        </p:txBody>
      </p:sp>
      <p:grpSp>
        <p:nvGrpSpPr>
          <p:cNvPr id="47108" name="Ομάδα 55"/>
          <p:cNvGrpSpPr>
            <a:grpSpLocks/>
          </p:cNvGrpSpPr>
          <p:nvPr/>
        </p:nvGrpSpPr>
        <p:grpSpPr bwMode="auto">
          <a:xfrm>
            <a:off x="1533525" y="2308225"/>
            <a:ext cx="2874963" cy="3013075"/>
            <a:chOff x="1594007" y="2831731"/>
            <a:chExt cx="2875153" cy="3012423"/>
          </a:xfrm>
        </p:grpSpPr>
        <p:grpSp>
          <p:nvGrpSpPr>
            <p:cNvPr id="47142" name="Ομάδα 27"/>
            <p:cNvGrpSpPr>
              <a:grpSpLocks/>
            </p:cNvGrpSpPr>
            <p:nvPr/>
          </p:nvGrpSpPr>
          <p:grpSpPr bwMode="auto">
            <a:xfrm>
              <a:off x="1594007" y="2852936"/>
              <a:ext cx="745745" cy="2592288"/>
              <a:chOff x="1594007" y="2780928"/>
              <a:chExt cx="745745" cy="2592288"/>
            </a:xfrm>
          </p:grpSpPr>
          <p:cxnSp>
            <p:nvCxnSpPr>
              <p:cNvPr id="8" name="Ευθεία γραμμή σύνδεσης 7"/>
              <p:cNvCxnSpPr/>
              <p:nvPr/>
            </p:nvCxnSpPr>
            <p:spPr>
              <a:xfrm>
                <a:off x="1979795" y="2780356"/>
                <a:ext cx="0" cy="2593414"/>
              </a:xfrm>
              <a:prstGeom prst="line">
                <a:avLst/>
              </a:prstGeom>
              <a:ln w="19050">
                <a:solidFill>
                  <a:srgbClr val="004A82"/>
                </a:solidFill>
                <a:prstDash val="lgDash"/>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V="1">
                <a:off x="1619409" y="3021604"/>
                <a:ext cx="720772" cy="190459"/>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flipV="1">
                <a:off x="1619409" y="3212063"/>
                <a:ext cx="720772" cy="192045"/>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flipV="1">
                <a:off x="1614646" y="3434265"/>
                <a:ext cx="720772" cy="192045"/>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flipV="1">
                <a:off x="1594007" y="3631072"/>
                <a:ext cx="720772" cy="192045"/>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flipV="1">
                <a:off x="1594007" y="3823117"/>
                <a:ext cx="720772" cy="190459"/>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flipV="1">
                <a:off x="1619409" y="4032622"/>
                <a:ext cx="720772" cy="190459"/>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V="1">
                <a:off x="1619409" y="4223081"/>
                <a:ext cx="720772" cy="192046"/>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flipV="1">
                <a:off x="1614646" y="4445283"/>
                <a:ext cx="720772" cy="190459"/>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26" name="Ευθεία γραμμή σύνδεσης 25"/>
              <p:cNvCxnSpPr/>
              <p:nvPr/>
            </p:nvCxnSpPr>
            <p:spPr>
              <a:xfrm flipV="1">
                <a:off x="1594007" y="4642090"/>
                <a:ext cx="720772" cy="192046"/>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p:cNvCxnSpPr/>
              <p:nvPr/>
            </p:nvCxnSpPr>
            <p:spPr>
              <a:xfrm flipV="1">
                <a:off x="1594007" y="4834137"/>
                <a:ext cx="720772" cy="190459"/>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grpSp>
        <p:grpSp>
          <p:nvGrpSpPr>
            <p:cNvPr id="47143" name="Ομάδα 28"/>
            <p:cNvGrpSpPr>
              <a:grpSpLocks/>
            </p:cNvGrpSpPr>
            <p:nvPr/>
          </p:nvGrpSpPr>
          <p:grpSpPr bwMode="auto">
            <a:xfrm>
              <a:off x="2699792" y="2831731"/>
              <a:ext cx="745745" cy="2592288"/>
              <a:chOff x="1594007" y="2780928"/>
              <a:chExt cx="745745" cy="2592288"/>
            </a:xfrm>
          </p:grpSpPr>
          <p:cxnSp>
            <p:nvCxnSpPr>
              <p:cNvPr id="30" name="Ευθεία γραμμή σύνδεσης 29"/>
              <p:cNvCxnSpPr/>
              <p:nvPr/>
            </p:nvCxnSpPr>
            <p:spPr>
              <a:xfrm>
                <a:off x="1980570" y="2780928"/>
                <a:ext cx="0" cy="2591827"/>
              </a:xfrm>
              <a:prstGeom prst="line">
                <a:avLst/>
              </a:prstGeom>
              <a:ln w="19050">
                <a:solidFill>
                  <a:srgbClr val="004A82"/>
                </a:solidFill>
                <a:prstDash val="lgDash"/>
              </a:ln>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30"/>
              <p:cNvCxnSpPr/>
              <p:nvPr/>
            </p:nvCxnSpPr>
            <p:spPr>
              <a:xfrm flipV="1">
                <a:off x="1620185" y="3022176"/>
                <a:ext cx="719184" cy="190459"/>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1"/>
              <p:cNvCxnSpPr/>
              <p:nvPr/>
            </p:nvCxnSpPr>
            <p:spPr>
              <a:xfrm flipV="1">
                <a:off x="1620185" y="3212635"/>
                <a:ext cx="719184" cy="192046"/>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33" name="Ευθεία γραμμή σύνδεσης 32"/>
              <p:cNvCxnSpPr/>
              <p:nvPr/>
            </p:nvCxnSpPr>
            <p:spPr>
              <a:xfrm flipV="1">
                <a:off x="1615421" y="3434836"/>
                <a:ext cx="719185" cy="190459"/>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p:cNvCxnSpPr/>
              <p:nvPr/>
            </p:nvCxnSpPr>
            <p:spPr>
              <a:xfrm flipV="1">
                <a:off x="1594783" y="3631644"/>
                <a:ext cx="719184" cy="190459"/>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35" name="Ευθεία γραμμή σύνδεσης 34"/>
              <p:cNvCxnSpPr/>
              <p:nvPr/>
            </p:nvCxnSpPr>
            <p:spPr>
              <a:xfrm flipV="1">
                <a:off x="1594783" y="3822103"/>
                <a:ext cx="719184" cy="192046"/>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36" name="Ευθεία γραμμή σύνδεσης 35"/>
              <p:cNvCxnSpPr/>
              <p:nvPr/>
            </p:nvCxnSpPr>
            <p:spPr>
              <a:xfrm flipV="1">
                <a:off x="1620185" y="4031607"/>
                <a:ext cx="719184" cy="192046"/>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37" name="Ευθεία γραμμή σύνδεσης 36"/>
              <p:cNvCxnSpPr/>
              <p:nvPr/>
            </p:nvCxnSpPr>
            <p:spPr>
              <a:xfrm flipV="1">
                <a:off x="1620185" y="4223654"/>
                <a:ext cx="719184" cy="190459"/>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38" name="Ευθεία γραμμή σύνδεσης 37"/>
              <p:cNvCxnSpPr/>
              <p:nvPr/>
            </p:nvCxnSpPr>
            <p:spPr>
              <a:xfrm flipV="1">
                <a:off x="1615421" y="4444268"/>
                <a:ext cx="719185" cy="192046"/>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39" name="Ευθεία γραμμή σύνδεσης 38"/>
              <p:cNvCxnSpPr/>
              <p:nvPr/>
            </p:nvCxnSpPr>
            <p:spPr>
              <a:xfrm flipV="1">
                <a:off x="1594783" y="4641075"/>
                <a:ext cx="719184" cy="192046"/>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40" name="Ευθεία γραμμή σύνδεσης 39"/>
              <p:cNvCxnSpPr/>
              <p:nvPr/>
            </p:nvCxnSpPr>
            <p:spPr>
              <a:xfrm flipV="1">
                <a:off x="1594783" y="4833122"/>
                <a:ext cx="719184" cy="190459"/>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grpSp>
        <p:grpSp>
          <p:nvGrpSpPr>
            <p:cNvPr id="47144" name="Ομάδα 40"/>
            <p:cNvGrpSpPr>
              <a:grpSpLocks/>
            </p:cNvGrpSpPr>
            <p:nvPr/>
          </p:nvGrpSpPr>
          <p:grpSpPr bwMode="auto">
            <a:xfrm>
              <a:off x="3723415" y="2852936"/>
              <a:ext cx="745745" cy="2592288"/>
              <a:chOff x="1594007" y="2780928"/>
              <a:chExt cx="745745" cy="2592288"/>
            </a:xfrm>
          </p:grpSpPr>
          <p:cxnSp>
            <p:nvCxnSpPr>
              <p:cNvPr id="42" name="Ευθεία γραμμή σύνδεσης 41"/>
              <p:cNvCxnSpPr/>
              <p:nvPr/>
            </p:nvCxnSpPr>
            <p:spPr>
              <a:xfrm>
                <a:off x="1979365" y="2780356"/>
                <a:ext cx="0" cy="2593414"/>
              </a:xfrm>
              <a:prstGeom prst="line">
                <a:avLst/>
              </a:prstGeom>
              <a:ln w="19050">
                <a:solidFill>
                  <a:srgbClr val="004A82"/>
                </a:solidFill>
                <a:prstDash val="lgDash"/>
              </a:ln>
            </p:spPr>
            <p:style>
              <a:lnRef idx="1">
                <a:schemeClr val="accent1"/>
              </a:lnRef>
              <a:fillRef idx="0">
                <a:schemeClr val="accent1"/>
              </a:fillRef>
              <a:effectRef idx="0">
                <a:schemeClr val="accent1"/>
              </a:effectRef>
              <a:fontRef idx="minor">
                <a:schemeClr val="tx1"/>
              </a:fontRef>
            </p:style>
          </p:cxnSp>
          <p:cxnSp>
            <p:nvCxnSpPr>
              <p:cNvPr id="43" name="Ευθεία γραμμή σύνδεσης 42"/>
              <p:cNvCxnSpPr/>
              <p:nvPr/>
            </p:nvCxnSpPr>
            <p:spPr>
              <a:xfrm flipV="1">
                <a:off x="1618980" y="3021604"/>
                <a:ext cx="720772" cy="190459"/>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44" name="Ευθεία γραμμή σύνδεσης 43"/>
              <p:cNvCxnSpPr/>
              <p:nvPr/>
            </p:nvCxnSpPr>
            <p:spPr>
              <a:xfrm flipV="1">
                <a:off x="1618980" y="3212063"/>
                <a:ext cx="720772" cy="192045"/>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45" name="Ευθεία γραμμή σύνδεσης 44"/>
              <p:cNvCxnSpPr/>
              <p:nvPr/>
            </p:nvCxnSpPr>
            <p:spPr>
              <a:xfrm flipV="1">
                <a:off x="1614216" y="3434265"/>
                <a:ext cx="720772" cy="192045"/>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46" name="Ευθεία γραμμή σύνδεσης 45"/>
              <p:cNvCxnSpPr/>
              <p:nvPr/>
            </p:nvCxnSpPr>
            <p:spPr>
              <a:xfrm flipV="1">
                <a:off x="1593578" y="3631072"/>
                <a:ext cx="720772" cy="192045"/>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47" name="Ευθεία γραμμή σύνδεσης 46"/>
              <p:cNvCxnSpPr/>
              <p:nvPr/>
            </p:nvCxnSpPr>
            <p:spPr>
              <a:xfrm flipV="1">
                <a:off x="1593578" y="3823117"/>
                <a:ext cx="720772" cy="190459"/>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48" name="Ευθεία γραμμή σύνδεσης 47"/>
              <p:cNvCxnSpPr/>
              <p:nvPr/>
            </p:nvCxnSpPr>
            <p:spPr>
              <a:xfrm flipV="1">
                <a:off x="1618980" y="4032622"/>
                <a:ext cx="720772" cy="190459"/>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49" name="Ευθεία γραμμή σύνδεσης 48"/>
              <p:cNvCxnSpPr/>
              <p:nvPr/>
            </p:nvCxnSpPr>
            <p:spPr>
              <a:xfrm flipV="1">
                <a:off x="1618980" y="4223081"/>
                <a:ext cx="720772" cy="192046"/>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50" name="Ευθεία γραμμή σύνδεσης 49"/>
              <p:cNvCxnSpPr/>
              <p:nvPr/>
            </p:nvCxnSpPr>
            <p:spPr>
              <a:xfrm flipV="1">
                <a:off x="1614216" y="4445283"/>
                <a:ext cx="720772" cy="190459"/>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51" name="Ευθεία γραμμή σύνδεσης 50"/>
              <p:cNvCxnSpPr/>
              <p:nvPr/>
            </p:nvCxnSpPr>
            <p:spPr>
              <a:xfrm flipV="1">
                <a:off x="1593578" y="4642090"/>
                <a:ext cx="720772" cy="192046"/>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52" name="Ευθεία γραμμή σύνδεσης 51"/>
              <p:cNvCxnSpPr/>
              <p:nvPr/>
            </p:nvCxnSpPr>
            <p:spPr>
              <a:xfrm flipV="1">
                <a:off x="1593578" y="4834137"/>
                <a:ext cx="720772" cy="190459"/>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grpSp>
        <p:cxnSp>
          <p:nvCxnSpPr>
            <p:cNvPr id="54" name="Ευθύγραμμο βέλος σύνδεσης 53"/>
            <p:cNvCxnSpPr/>
            <p:nvPr/>
          </p:nvCxnSpPr>
          <p:spPr>
            <a:xfrm>
              <a:off x="1954394" y="5474347"/>
              <a:ext cx="2154379" cy="0"/>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7146" name="TextBox 54"/>
            <p:cNvSpPr txBox="1">
              <a:spLocks noChangeArrowheads="1"/>
            </p:cNvSpPr>
            <p:nvPr/>
          </p:nvSpPr>
          <p:spPr bwMode="auto">
            <a:xfrm>
              <a:off x="2608443" y="5474822"/>
              <a:ext cx="8996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l-GR" altLang="el-GR" b="1">
                  <a:solidFill>
                    <a:srgbClr val="000000"/>
                  </a:solidFill>
                  <a:latin typeface="Calibri" pitchFamily="34" charset="0"/>
                </a:rPr>
                <a:t>2,32</a:t>
              </a:r>
              <a:r>
                <a:rPr lang="en-US" altLang="el-GR" b="1">
                  <a:solidFill>
                    <a:srgbClr val="000000"/>
                  </a:solidFill>
                  <a:latin typeface="Calibri" pitchFamily="34" charset="0"/>
                </a:rPr>
                <a:t>nm</a:t>
              </a:r>
              <a:endParaRPr lang="el-GR" altLang="el-GR" b="1">
                <a:solidFill>
                  <a:srgbClr val="000000"/>
                </a:solidFill>
                <a:latin typeface="Calibri" pitchFamily="34" charset="0"/>
              </a:endParaRPr>
            </a:p>
          </p:txBody>
        </p:sp>
      </p:grpSp>
      <p:grpSp>
        <p:nvGrpSpPr>
          <p:cNvPr id="47109" name="Ομάδα 102"/>
          <p:cNvGrpSpPr>
            <a:grpSpLocks/>
          </p:cNvGrpSpPr>
          <p:nvPr/>
        </p:nvGrpSpPr>
        <p:grpSpPr bwMode="auto">
          <a:xfrm>
            <a:off x="5003800" y="2060575"/>
            <a:ext cx="2055813" cy="3238500"/>
            <a:chOff x="4413693" y="2785673"/>
            <a:chExt cx="2056180" cy="3237461"/>
          </a:xfrm>
        </p:grpSpPr>
        <p:grpSp>
          <p:nvGrpSpPr>
            <p:cNvPr id="47113" name="Ομάδα 57"/>
            <p:cNvGrpSpPr>
              <a:grpSpLocks/>
            </p:cNvGrpSpPr>
            <p:nvPr/>
          </p:nvGrpSpPr>
          <p:grpSpPr bwMode="auto">
            <a:xfrm>
              <a:off x="4413693" y="3169211"/>
              <a:ext cx="745745" cy="2592288"/>
              <a:chOff x="1594007" y="2780928"/>
              <a:chExt cx="745745" cy="2592288"/>
            </a:xfrm>
          </p:grpSpPr>
          <p:cxnSp>
            <p:nvCxnSpPr>
              <p:cNvPr id="85" name="Ευθεία γραμμή σύνδεσης 84"/>
              <p:cNvCxnSpPr/>
              <p:nvPr/>
            </p:nvCxnSpPr>
            <p:spPr>
              <a:xfrm>
                <a:off x="1979839" y="2781442"/>
                <a:ext cx="0" cy="2591556"/>
              </a:xfrm>
              <a:prstGeom prst="line">
                <a:avLst/>
              </a:prstGeom>
              <a:ln w="19050">
                <a:solidFill>
                  <a:srgbClr val="004A82"/>
                </a:solidFill>
                <a:prstDash val="lgDash"/>
              </a:ln>
            </p:spPr>
            <p:style>
              <a:lnRef idx="1">
                <a:schemeClr val="accent1"/>
              </a:lnRef>
              <a:fillRef idx="0">
                <a:schemeClr val="accent1"/>
              </a:fillRef>
              <a:effectRef idx="0">
                <a:schemeClr val="accent1"/>
              </a:effectRef>
              <a:fontRef idx="minor">
                <a:schemeClr val="tx1"/>
              </a:fontRef>
            </p:style>
          </p:cxnSp>
          <p:cxnSp>
            <p:nvCxnSpPr>
              <p:cNvPr id="86" name="Ευθεία γραμμή σύνδεσης 85"/>
              <p:cNvCxnSpPr/>
              <p:nvPr/>
            </p:nvCxnSpPr>
            <p:spPr>
              <a:xfrm flipV="1">
                <a:off x="1619412" y="3022664"/>
                <a:ext cx="720854" cy="190439"/>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87" name="Ευθεία γραμμή σύνδεσης 86"/>
              <p:cNvCxnSpPr/>
              <p:nvPr/>
            </p:nvCxnSpPr>
            <p:spPr>
              <a:xfrm flipV="1">
                <a:off x="1619412" y="3213103"/>
                <a:ext cx="720854" cy="192026"/>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88" name="Ευθεία γραμμή σύνδεσης 87"/>
              <p:cNvCxnSpPr/>
              <p:nvPr/>
            </p:nvCxnSpPr>
            <p:spPr>
              <a:xfrm flipV="1">
                <a:off x="1614649" y="3435282"/>
                <a:ext cx="720854" cy="190439"/>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89" name="Ευθεία γραμμή σύνδεσης 88"/>
              <p:cNvCxnSpPr/>
              <p:nvPr/>
            </p:nvCxnSpPr>
            <p:spPr>
              <a:xfrm flipV="1">
                <a:off x="1594007" y="3632069"/>
                <a:ext cx="720854" cy="190439"/>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90" name="Ευθεία γραμμή σύνδεσης 89"/>
              <p:cNvCxnSpPr/>
              <p:nvPr/>
            </p:nvCxnSpPr>
            <p:spPr>
              <a:xfrm flipV="1">
                <a:off x="1594007" y="3822508"/>
                <a:ext cx="720854" cy="192026"/>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91" name="Ευθεία γραμμή σύνδεσης 90"/>
              <p:cNvCxnSpPr/>
              <p:nvPr/>
            </p:nvCxnSpPr>
            <p:spPr>
              <a:xfrm flipV="1">
                <a:off x="1619412" y="4031990"/>
                <a:ext cx="720854" cy="192026"/>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92" name="Ευθεία γραμμή σύνδεσης 91"/>
              <p:cNvCxnSpPr/>
              <p:nvPr/>
            </p:nvCxnSpPr>
            <p:spPr>
              <a:xfrm flipV="1">
                <a:off x="1619412" y="4224017"/>
                <a:ext cx="720854" cy="190439"/>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93" name="Ευθεία γραμμή σύνδεσης 92"/>
              <p:cNvCxnSpPr/>
              <p:nvPr/>
            </p:nvCxnSpPr>
            <p:spPr>
              <a:xfrm flipV="1">
                <a:off x="1614649" y="4444608"/>
                <a:ext cx="720854" cy="192026"/>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94" name="Ευθεία γραμμή σύνδεσης 93"/>
              <p:cNvCxnSpPr/>
              <p:nvPr/>
            </p:nvCxnSpPr>
            <p:spPr>
              <a:xfrm flipV="1">
                <a:off x="1594007" y="4641395"/>
                <a:ext cx="720854" cy="192026"/>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95" name="Ευθεία γραμμή σύνδεσης 94"/>
              <p:cNvCxnSpPr/>
              <p:nvPr/>
            </p:nvCxnSpPr>
            <p:spPr>
              <a:xfrm flipV="1">
                <a:off x="1594007" y="4833421"/>
                <a:ext cx="720854" cy="190439"/>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grpSp>
        <p:grpSp>
          <p:nvGrpSpPr>
            <p:cNvPr id="59" name="Ομάδα 58"/>
            <p:cNvGrpSpPr/>
            <p:nvPr/>
          </p:nvGrpSpPr>
          <p:grpSpPr>
            <a:xfrm>
              <a:off x="5076056" y="3212976"/>
              <a:ext cx="745745" cy="2592288"/>
              <a:chOff x="1594007" y="2780928"/>
              <a:chExt cx="745745" cy="2592288"/>
            </a:xfrm>
            <a:scene3d>
              <a:camera prst="orthographicFront">
                <a:rot lat="0" lon="11699976" rev="0"/>
              </a:camera>
              <a:lightRig rig="threePt" dir="t"/>
            </a:scene3d>
          </p:grpSpPr>
          <p:cxnSp>
            <p:nvCxnSpPr>
              <p:cNvPr id="74" name="Ευθεία γραμμή σύνδεσης 73"/>
              <p:cNvCxnSpPr/>
              <p:nvPr/>
            </p:nvCxnSpPr>
            <p:spPr>
              <a:xfrm>
                <a:off x="1979712" y="2780928"/>
                <a:ext cx="0" cy="2592288"/>
              </a:xfrm>
              <a:prstGeom prst="line">
                <a:avLst/>
              </a:prstGeom>
              <a:ln w="19050">
                <a:solidFill>
                  <a:srgbClr val="004A82"/>
                </a:solidFill>
                <a:prstDash val="lgDash"/>
              </a:ln>
            </p:spPr>
            <p:style>
              <a:lnRef idx="1">
                <a:schemeClr val="accent1"/>
              </a:lnRef>
              <a:fillRef idx="0">
                <a:schemeClr val="accent1"/>
              </a:fillRef>
              <a:effectRef idx="0">
                <a:schemeClr val="accent1"/>
              </a:effectRef>
              <a:fontRef idx="minor">
                <a:schemeClr val="tx1"/>
              </a:fontRef>
            </p:style>
          </p:cxnSp>
          <p:cxnSp>
            <p:nvCxnSpPr>
              <p:cNvPr id="75" name="Ευθεία γραμμή σύνδεσης 74"/>
              <p:cNvCxnSpPr/>
              <p:nvPr/>
            </p:nvCxnSpPr>
            <p:spPr>
              <a:xfrm flipV="1">
                <a:off x="1619672" y="3021858"/>
                <a:ext cx="720080" cy="191118"/>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76" name="Ευθεία γραμμή σύνδεσης 75"/>
              <p:cNvCxnSpPr/>
              <p:nvPr/>
            </p:nvCxnSpPr>
            <p:spPr>
              <a:xfrm flipV="1">
                <a:off x="1619672" y="3212976"/>
                <a:ext cx="720080" cy="191118"/>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77" name="Ευθεία γραμμή σύνδεσης 76"/>
              <p:cNvCxnSpPr/>
              <p:nvPr/>
            </p:nvCxnSpPr>
            <p:spPr>
              <a:xfrm flipV="1">
                <a:off x="1614730" y="3434673"/>
                <a:ext cx="720080" cy="191118"/>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78" name="Ευθεία γραμμή σύνδεσης 77"/>
              <p:cNvCxnSpPr/>
              <p:nvPr/>
            </p:nvCxnSpPr>
            <p:spPr>
              <a:xfrm flipV="1">
                <a:off x="1594007" y="3631458"/>
                <a:ext cx="720080" cy="191118"/>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79" name="Ευθεία γραμμή σύνδεσης 78"/>
              <p:cNvCxnSpPr/>
              <p:nvPr/>
            </p:nvCxnSpPr>
            <p:spPr>
              <a:xfrm flipV="1">
                <a:off x="1594007" y="3822576"/>
                <a:ext cx="720080" cy="191118"/>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80" name="Ευθεία γραμμή σύνδεσης 79"/>
              <p:cNvCxnSpPr/>
              <p:nvPr/>
            </p:nvCxnSpPr>
            <p:spPr>
              <a:xfrm flipV="1">
                <a:off x="1619672" y="4032316"/>
                <a:ext cx="720080" cy="191118"/>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81" name="Ευθεία γραμμή σύνδεσης 80"/>
              <p:cNvCxnSpPr/>
              <p:nvPr/>
            </p:nvCxnSpPr>
            <p:spPr>
              <a:xfrm flipV="1">
                <a:off x="1619672" y="4223434"/>
                <a:ext cx="720080" cy="191118"/>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82" name="Ευθεία γραμμή σύνδεσης 81"/>
              <p:cNvCxnSpPr/>
              <p:nvPr/>
            </p:nvCxnSpPr>
            <p:spPr>
              <a:xfrm flipV="1">
                <a:off x="1614730" y="4445131"/>
                <a:ext cx="720080" cy="191118"/>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83" name="Ευθεία γραμμή σύνδεσης 82"/>
              <p:cNvCxnSpPr/>
              <p:nvPr/>
            </p:nvCxnSpPr>
            <p:spPr>
              <a:xfrm flipV="1">
                <a:off x="1594007" y="4641916"/>
                <a:ext cx="720080" cy="191118"/>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84" name="Ευθεία γραμμή σύνδεσης 83"/>
              <p:cNvCxnSpPr/>
              <p:nvPr/>
            </p:nvCxnSpPr>
            <p:spPr>
              <a:xfrm flipV="1">
                <a:off x="1594007" y="4833034"/>
                <a:ext cx="720080" cy="191118"/>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grpSp>
        <p:grpSp>
          <p:nvGrpSpPr>
            <p:cNvPr id="47115" name="Ομάδα 59"/>
            <p:cNvGrpSpPr>
              <a:grpSpLocks/>
            </p:cNvGrpSpPr>
            <p:nvPr/>
          </p:nvGrpSpPr>
          <p:grpSpPr bwMode="auto">
            <a:xfrm>
              <a:off x="5724128" y="3140968"/>
              <a:ext cx="745745" cy="2592288"/>
              <a:chOff x="1594007" y="2780928"/>
              <a:chExt cx="745745" cy="2592288"/>
            </a:xfrm>
          </p:grpSpPr>
          <p:cxnSp>
            <p:nvCxnSpPr>
              <p:cNvPr id="63" name="Ευθεία γραμμή σύνδεσης 62"/>
              <p:cNvCxnSpPr/>
              <p:nvPr/>
            </p:nvCxnSpPr>
            <p:spPr>
              <a:xfrm>
                <a:off x="1979325" y="2781119"/>
                <a:ext cx="0" cy="2591556"/>
              </a:xfrm>
              <a:prstGeom prst="line">
                <a:avLst/>
              </a:prstGeom>
              <a:ln w="19050">
                <a:solidFill>
                  <a:srgbClr val="004A82"/>
                </a:solidFill>
                <a:prstDash val="lgDash"/>
              </a:ln>
            </p:spPr>
            <p:style>
              <a:lnRef idx="1">
                <a:schemeClr val="accent1"/>
              </a:lnRef>
              <a:fillRef idx="0">
                <a:schemeClr val="accent1"/>
              </a:fillRef>
              <a:effectRef idx="0">
                <a:schemeClr val="accent1"/>
              </a:effectRef>
              <a:fontRef idx="minor">
                <a:schemeClr val="tx1"/>
              </a:fontRef>
            </p:style>
          </p:cxnSp>
          <p:cxnSp>
            <p:nvCxnSpPr>
              <p:cNvPr id="64" name="Ευθεία γραμμή σύνδεσης 63"/>
              <p:cNvCxnSpPr/>
              <p:nvPr/>
            </p:nvCxnSpPr>
            <p:spPr>
              <a:xfrm flipV="1">
                <a:off x="1618898" y="3022342"/>
                <a:ext cx="720854" cy="190439"/>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65" name="Ευθεία γραμμή σύνδεσης 64"/>
              <p:cNvCxnSpPr/>
              <p:nvPr/>
            </p:nvCxnSpPr>
            <p:spPr>
              <a:xfrm flipV="1">
                <a:off x="1618898" y="3212780"/>
                <a:ext cx="720854" cy="192026"/>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66" name="Ευθεία γραμμή σύνδεσης 65"/>
              <p:cNvCxnSpPr/>
              <p:nvPr/>
            </p:nvCxnSpPr>
            <p:spPr>
              <a:xfrm flipV="1">
                <a:off x="1614135" y="3434959"/>
                <a:ext cx="720854" cy="190439"/>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67" name="Ευθεία γραμμή σύνδεσης 66"/>
              <p:cNvCxnSpPr/>
              <p:nvPr/>
            </p:nvCxnSpPr>
            <p:spPr>
              <a:xfrm flipV="1">
                <a:off x="1593494" y="3631746"/>
                <a:ext cx="720854" cy="190439"/>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68" name="Ευθεία γραμμή σύνδεσης 67"/>
              <p:cNvCxnSpPr/>
              <p:nvPr/>
            </p:nvCxnSpPr>
            <p:spPr>
              <a:xfrm flipV="1">
                <a:off x="1593494" y="3822185"/>
                <a:ext cx="720854" cy="192026"/>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69" name="Ευθεία γραμμή σύνδεσης 68"/>
              <p:cNvCxnSpPr/>
              <p:nvPr/>
            </p:nvCxnSpPr>
            <p:spPr>
              <a:xfrm flipV="1">
                <a:off x="1618898" y="4031668"/>
                <a:ext cx="720854" cy="192026"/>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70" name="Ευθεία γραμμή σύνδεσης 69"/>
              <p:cNvCxnSpPr/>
              <p:nvPr/>
            </p:nvCxnSpPr>
            <p:spPr>
              <a:xfrm flipV="1">
                <a:off x="1618898" y="4223694"/>
                <a:ext cx="720854" cy="190439"/>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71" name="Ευθεία γραμμή σύνδεσης 70"/>
              <p:cNvCxnSpPr/>
              <p:nvPr/>
            </p:nvCxnSpPr>
            <p:spPr>
              <a:xfrm flipV="1">
                <a:off x="1614135" y="4444285"/>
                <a:ext cx="720854" cy="192026"/>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72" name="Ευθεία γραμμή σύνδεσης 71"/>
              <p:cNvCxnSpPr/>
              <p:nvPr/>
            </p:nvCxnSpPr>
            <p:spPr>
              <a:xfrm flipV="1">
                <a:off x="1593494" y="4641072"/>
                <a:ext cx="720854" cy="192026"/>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73" name="Ευθεία γραμμή σύνδεσης 72"/>
              <p:cNvCxnSpPr/>
              <p:nvPr/>
            </p:nvCxnSpPr>
            <p:spPr>
              <a:xfrm flipV="1">
                <a:off x="1593494" y="4833098"/>
                <a:ext cx="720854" cy="190439"/>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grpSp>
        <p:cxnSp>
          <p:nvCxnSpPr>
            <p:cNvPr id="61" name="Ευθύγραμμο βέλος σύνδεσης 60"/>
            <p:cNvCxnSpPr/>
            <p:nvPr/>
          </p:nvCxnSpPr>
          <p:spPr>
            <a:xfrm flipV="1">
              <a:off x="4799525" y="3141159"/>
              <a:ext cx="1284516" cy="0"/>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7117" name="TextBox 61"/>
            <p:cNvSpPr txBox="1">
              <a:spLocks noChangeArrowheads="1"/>
            </p:cNvSpPr>
            <p:nvPr/>
          </p:nvSpPr>
          <p:spPr bwMode="auto">
            <a:xfrm>
              <a:off x="4937993" y="2785673"/>
              <a:ext cx="9060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l-GR" altLang="el-GR" b="1">
                  <a:solidFill>
                    <a:srgbClr val="000000"/>
                  </a:solidFill>
                  <a:latin typeface="Calibri" pitchFamily="34" charset="0"/>
                </a:rPr>
                <a:t>1,94</a:t>
              </a:r>
              <a:r>
                <a:rPr lang="en-US" altLang="el-GR" b="1">
                  <a:solidFill>
                    <a:srgbClr val="000000"/>
                  </a:solidFill>
                  <a:latin typeface="Calibri" pitchFamily="34" charset="0"/>
                </a:rPr>
                <a:t>nm</a:t>
              </a:r>
              <a:endParaRPr lang="el-GR" altLang="el-GR" b="1">
                <a:solidFill>
                  <a:srgbClr val="000000"/>
                </a:solidFill>
                <a:latin typeface="Calibri" pitchFamily="34" charset="0"/>
              </a:endParaRPr>
            </a:p>
          </p:txBody>
        </p:sp>
        <p:sp>
          <p:nvSpPr>
            <p:cNvPr id="101" name="Καμπύλο βέλος προς τα επάνω 100"/>
            <p:cNvSpPr/>
            <p:nvPr/>
          </p:nvSpPr>
          <p:spPr>
            <a:xfrm rot="18674292">
              <a:off x="5224499" y="5644434"/>
              <a:ext cx="490617" cy="234130"/>
            </a:xfrm>
            <a:prstGeom prst="curvedUpArrow">
              <a:avLst/>
            </a:prstGeom>
            <a:scene3d>
              <a:camera prst="orthographicFront">
                <a:rot lat="425591" lon="2713358" rev="84881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black"/>
                </a:solidFill>
              </a:endParaRPr>
            </a:p>
          </p:txBody>
        </p:sp>
        <p:sp>
          <p:nvSpPr>
            <p:cNvPr id="47119" name="TextBox 101"/>
            <p:cNvSpPr txBox="1">
              <a:spLocks noChangeArrowheads="1"/>
            </p:cNvSpPr>
            <p:nvPr/>
          </p:nvSpPr>
          <p:spPr bwMode="auto">
            <a:xfrm>
              <a:off x="5532612" y="5653802"/>
              <a:ext cx="6543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l-GR" altLang="el-GR">
                  <a:solidFill>
                    <a:srgbClr val="000000"/>
                  </a:solidFill>
                </a:rPr>
                <a:t>180</a:t>
              </a:r>
              <a:r>
                <a:rPr lang="el-GR" altLang="el-GR" baseline="-25000">
                  <a:solidFill>
                    <a:srgbClr val="000000"/>
                  </a:solidFill>
                </a:rPr>
                <a:t>ο</a:t>
              </a:r>
            </a:p>
          </p:txBody>
        </p:sp>
      </p:grpSp>
      <p:sp>
        <p:nvSpPr>
          <p:cNvPr id="47110" name="TextBox 95"/>
          <p:cNvSpPr txBox="1">
            <a:spLocks noChangeArrowheads="1"/>
          </p:cNvSpPr>
          <p:nvPr/>
        </p:nvSpPr>
        <p:spPr bwMode="auto">
          <a:xfrm>
            <a:off x="900113" y="3667125"/>
            <a:ext cx="320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l-GR" altLang="el-GR" b="1">
                <a:solidFill>
                  <a:srgbClr val="000000"/>
                </a:solidFill>
              </a:rPr>
              <a:t>α</a:t>
            </a:r>
          </a:p>
        </p:txBody>
      </p:sp>
      <p:sp>
        <p:nvSpPr>
          <p:cNvPr id="47111" name="TextBox 96"/>
          <p:cNvSpPr txBox="1">
            <a:spLocks noChangeArrowheads="1"/>
          </p:cNvSpPr>
          <p:nvPr/>
        </p:nvSpPr>
        <p:spPr bwMode="auto">
          <a:xfrm>
            <a:off x="7524750" y="3721100"/>
            <a:ext cx="311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l-GR" altLang="el-GR" b="1">
                <a:solidFill>
                  <a:srgbClr val="000000"/>
                </a:solidFill>
              </a:rPr>
              <a:t>β</a:t>
            </a:r>
          </a:p>
        </p:txBody>
      </p:sp>
      <p:sp>
        <p:nvSpPr>
          <p:cNvPr id="47112"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34C67C1C-803B-4135-83C5-6FA3CB013FBA}" type="slidenum">
              <a:rPr lang="el-GR" altLang="el-GR">
                <a:solidFill>
                  <a:srgbClr val="000000"/>
                </a:solidFill>
              </a:rPr>
              <a:pPr/>
              <a:t>15</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Τίτλος 1"/>
          <p:cNvSpPr>
            <a:spLocks noGrp="1"/>
          </p:cNvSpPr>
          <p:nvPr>
            <p:ph type="title"/>
          </p:nvPr>
        </p:nvSpPr>
        <p:spPr>
          <a:xfrm>
            <a:off x="0" y="115888"/>
            <a:ext cx="9144000" cy="1009650"/>
          </a:xfrm>
        </p:spPr>
        <p:txBody>
          <a:bodyPr/>
          <a:lstStyle/>
          <a:p>
            <a:r>
              <a:rPr lang="el-GR" altLang="el-GR" sz="4400" smtClean="0"/>
              <a:t>Πολικότητα μορίων χρώματος </a:t>
            </a:r>
            <a:endParaRPr lang="el-GR" altLang="el-GR" sz="3600" b="0" smtClean="0"/>
          </a:p>
        </p:txBody>
      </p:sp>
      <p:sp>
        <p:nvSpPr>
          <p:cNvPr id="3" name="Θέση περιεχομένου 2"/>
          <p:cNvSpPr>
            <a:spLocks noGrp="1"/>
          </p:cNvSpPr>
          <p:nvPr>
            <p:ph idx="1"/>
          </p:nvPr>
        </p:nvSpPr>
        <p:spPr>
          <a:xfrm>
            <a:off x="457200" y="1412875"/>
            <a:ext cx="8291513" cy="5040313"/>
          </a:xfrm>
        </p:spPr>
        <p:txBody>
          <a:bodyPr rtlCol="0">
            <a:normAutofit lnSpcReduction="10000"/>
          </a:bodyPr>
          <a:lstStyle/>
          <a:p>
            <a:pPr fontAlgn="auto">
              <a:lnSpc>
                <a:spcPct val="114000"/>
              </a:lnSpc>
              <a:spcBef>
                <a:spcPts val="1800"/>
              </a:spcBef>
              <a:spcAft>
                <a:spcPts val="0"/>
              </a:spcAft>
              <a:buFont typeface="Arial" pitchFamily="34" charset="0"/>
              <a:buChar char="•"/>
              <a:defRPr/>
            </a:pPr>
            <a:r>
              <a:rPr lang="el-GR" dirty="0"/>
              <a:t>Οι </a:t>
            </a:r>
            <a:r>
              <a:rPr lang="el-GR" b="1" dirty="0" err="1"/>
              <a:t>ανισότροπες</a:t>
            </a:r>
            <a:r>
              <a:rPr lang="el-GR" dirty="0"/>
              <a:t> διευθετήσεις των μορίων μέσα στα </a:t>
            </a:r>
            <a:r>
              <a:rPr lang="el-GR" dirty="0" smtClean="0"/>
              <a:t>συμπλέγματα </a:t>
            </a:r>
            <a:r>
              <a:rPr lang="el-GR" dirty="0"/>
              <a:t>των κρυστάλλων έχουν </a:t>
            </a:r>
            <a:r>
              <a:rPr lang="el-GR" dirty="0" smtClean="0"/>
              <a:t>ως </a:t>
            </a:r>
            <a:r>
              <a:rPr lang="el-GR" dirty="0"/>
              <a:t>αποτέλεσμα, οι διάφορες πλευρές των κρυστάλλων να </a:t>
            </a:r>
            <a:r>
              <a:rPr lang="el-GR" dirty="0" smtClean="0"/>
              <a:t>εμφανίζουν </a:t>
            </a:r>
            <a:r>
              <a:rPr lang="el-GR" dirty="0"/>
              <a:t>διαφορετική </a:t>
            </a:r>
            <a:r>
              <a:rPr lang="el-GR" b="1" dirty="0" smtClean="0">
                <a:solidFill>
                  <a:srgbClr val="004A82"/>
                </a:solidFill>
              </a:rPr>
              <a:t>πολικότητα, </a:t>
            </a:r>
            <a:r>
              <a:rPr lang="el-GR" dirty="0" smtClean="0"/>
              <a:t>λόγω του διαφορετικού προσανατολισμού των  </a:t>
            </a:r>
            <a:r>
              <a:rPr lang="el-GR" b="1" dirty="0" smtClean="0">
                <a:solidFill>
                  <a:srgbClr val="004A82"/>
                </a:solidFill>
              </a:rPr>
              <a:t>πολικών </a:t>
            </a:r>
            <a:r>
              <a:rPr lang="el-GR" dirty="0" smtClean="0"/>
              <a:t>και </a:t>
            </a:r>
            <a:r>
              <a:rPr lang="el-GR" b="1" dirty="0" smtClean="0">
                <a:solidFill>
                  <a:srgbClr val="004A82"/>
                </a:solidFill>
              </a:rPr>
              <a:t>μη πολικών τμημάτων</a:t>
            </a:r>
            <a:r>
              <a:rPr lang="el-GR" dirty="0" smtClean="0"/>
              <a:t> </a:t>
            </a:r>
            <a:r>
              <a:rPr lang="el-GR" dirty="0"/>
              <a:t>των </a:t>
            </a:r>
            <a:r>
              <a:rPr lang="el-GR" dirty="0" smtClean="0"/>
              <a:t>μορίων.</a:t>
            </a:r>
          </a:p>
          <a:p>
            <a:pPr fontAlgn="auto">
              <a:lnSpc>
                <a:spcPct val="114000"/>
              </a:lnSpc>
              <a:spcBef>
                <a:spcPts val="1800"/>
              </a:spcBef>
              <a:spcAft>
                <a:spcPts val="0"/>
              </a:spcAft>
              <a:buFont typeface="Arial" pitchFamily="34" charset="0"/>
              <a:buChar char="•"/>
              <a:defRPr/>
            </a:pPr>
            <a:r>
              <a:rPr lang="el-GR" dirty="0" smtClean="0"/>
              <a:t>Στην περίπτωση της </a:t>
            </a:r>
            <a:r>
              <a:rPr lang="el-GR" b="1" dirty="0" smtClean="0"/>
              <a:t>β μορφής της </a:t>
            </a:r>
            <a:r>
              <a:rPr lang="el-GR" b="1" dirty="0" err="1" smtClean="0"/>
              <a:t>φθαλοκυανίνης</a:t>
            </a:r>
            <a:r>
              <a:rPr lang="el-GR" dirty="0" smtClean="0"/>
              <a:t>, τα άκρα των κρυστάλλων εμφανίζονται πιο </a:t>
            </a:r>
            <a:r>
              <a:rPr lang="el-GR" b="1" dirty="0" smtClean="0"/>
              <a:t>πολικά </a:t>
            </a:r>
            <a:r>
              <a:rPr lang="el-GR" dirty="0" smtClean="0"/>
              <a:t>από τις πλευρές. Αυτό συμβαίνει γιατί τα άτομα του αζώτου και του χαλκού είναι τοποθετημένα στα άκρα των συσσωματωμάτων (</a:t>
            </a:r>
            <a:r>
              <a:rPr lang="el-GR" b="1" dirty="0" smtClean="0"/>
              <a:t>πολικά</a:t>
            </a:r>
            <a:r>
              <a:rPr lang="el-GR" dirty="0" smtClean="0"/>
              <a:t>), ενώ </a:t>
            </a:r>
            <a:r>
              <a:rPr lang="el-GR" b="1" dirty="0" smtClean="0"/>
              <a:t>οι μη πολικές </a:t>
            </a:r>
            <a:r>
              <a:rPr lang="el-GR" dirty="0" smtClean="0"/>
              <a:t>αρωματικές ομάδες, ευθυγραμμίζονται ως αλυσίδες με τις πλευρές.</a:t>
            </a:r>
          </a:p>
          <a:p>
            <a:pPr fontAlgn="auto">
              <a:lnSpc>
                <a:spcPct val="114000"/>
              </a:lnSpc>
              <a:spcBef>
                <a:spcPts val="1800"/>
              </a:spcBef>
              <a:spcAft>
                <a:spcPts val="0"/>
              </a:spcAft>
              <a:buFont typeface="Arial" pitchFamily="34" charset="0"/>
              <a:buChar char="•"/>
              <a:defRPr/>
            </a:pPr>
            <a:endParaRPr lang="el-GR" dirty="0"/>
          </a:p>
        </p:txBody>
      </p:sp>
      <p:sp>
        <p:nvSpPr>
          <p:cNvPr id="4813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4557C855-7882-4CF0-A4DE-2C8E2F78F61D}" type="slidenum">
              <a:rPr lang="el-GR" altLang="el-GR">
                <a:solidFill>
                  <a:srgbClr val="000000"/>
                </a:solidFill>
              </a:rPr>
              <a:pPr/>
              <a:t>16</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Τίτλος 1"/>
          <p:cNvSpPr>
            <a:spLocks noGrp="1"/>
          </p:cNvSpPr>
          <p:nvPr>
            <p:ph type="title"/>
          </p:nvPr>
        </p:nvSpPr>
        <p:spPr>
          <a:xfrm>
            <a:off x="0" y="115888"/>
            <a:ext cx="9144000" cy="1009650"/>
          </a:xfrm>
        </p:spPr>
        <p:txBody>
          <a:bodyPr/>
          <a:lstStyle/>
          <a:p>
            <a:r>
              <a:rPr lang="el-GR" altLang="el-GR" smtClean="0"/>
              <a:t>Επιφανειακή πολικότητα και διασπορά</a:t>
            </a:r>
          </a:p>
        </p:txBody>
      </p:sp>
      <p:sp>
        <p:nvSpPr>
          <p:cNvPr id="49154" name="Θέση περιεχομένου 2"/>
          <p:cNvSpPr>
            <a:spLocks noGrp="1"/>
          </p:cNvSpPr>
          <p:nvPr>
            <p:ph idx="1"/>
          </p:nvPr>
        </p:nvSpPr>
        <p:spPr>
          <a:xfrm>
            <a:off x="457200" y="1557338"/>
            <a:ext cx="8229600" cy="4679950"/>
          </a:xfrm>
        </p:spPr>
        <p:txBody>
          <a:bodyPr/>
          <a:lstStyle/>
          <a:p>
            <a:pPr>
              <a:lnSpc>
                <a:spcPct val="114000"/>
              </a:lnSpc>
              <a:spcBef>
                <a:spcPts val="1200"/>
              </a:spcBef>
            </a:pPr>
            <a:r>
              <a:rPr lang="el-GR" altLang="el-GR" smtClean="0"/>
              <a:t>Η επίδραση του κρυσταλλικού σχήματος στην επιφανειακή πολικότητα είναι ιδιαίτερα σημαντική, καθώς αυτή επιδρά στη </a:t>
            </a:r>
            <a:r>
              <a:rPr lang="el-GR" altLang="el-GR" b="1" smtClean="0"/>
              <a:t>διαβροχή</a:t>
            </a:r>
            <a:r>
              <a:rPr lang="el-GR" altLang="el-GR" smtClean="0"/>
              <a:t> και την ικανότητα για </a:t>
            </a:r>
            <a:r>
              <a:rPr lang="el-GR" altLang="el-GR" b="1" smtClean="0"/>
              <a:t>διασπορά</a:t>
            </a:r>
            <a:r>
              <a:rPr lang="el-GR" altLang="el-GR" smtClean="0"/>
              <a:t> των χρωμάτων </a:t>
            </a:r>
            <a:r>
              <a:rPr lang="el-GR" altLang="el-GR" b="1" smtClean="0">
                <a:solidFill>
                  <a:srgbClr val="004A82"/>
                </a:solidFill>
              </a:rPr>
              <a:t>(«πολικές ουσίες διασπείρονται σε πολικά μέσα ενώ μη πολικές ουσίες σε μη πολικά μέσα»)</a:t>
            </a:r>
            <a:r>
              <a:rPr lang="el-GR" altLang="el-GR" smtClean="0"/>
              <a:t>, όπως θα εξηγηθεί σε επόμενη διαφάνεια.</a:t>
            </a:r>
          </a:p>
        </p:txBody>
      </p:sp>
      <p:sp>
        <p:nvSpPr>
          <p:cNvPr id="4915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273DC8F-0C6E-442B-9A31-EDCDEBE428D2}" type="slidenum">
              <a:rPr lang="el-GR" altLang="el-GR">
                <a:solidFill>
                  <a:srgbClr val="000000"/>
                </a:solidFill>
              </a:rPr>
              <a:pPr/>
              <a:t>17</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Τίτλος 1"/>
          <p:cNvSpPr>
            <a:spLocks noGrp="1"/>
          </p:cNvSpPr>
          <p:nvPr>
            <p:ph type="title"/>
          </p:nvPr>
        </p:nvSpPr>
        <p:spPr>
          <a:xfrm>
            <a:off x="0" y="115888"/>
            <a:ext cx="9144000" cy="1009650"/>
          </a:xfrm>
        </p:spPr>
        <p:txBody>
          <a:bodyPr/>
          <a:lstStyle/>
          <a:p>
            <a:r>
              <a:rPr lang="el-GR" altLang="el-GR" smtClean="0"/>
              <a:t>Μέγεθος σωματιδίων και χρώμα </a:t>
            </a:r>
            <a:endParaRPr lang="el-GR" altLang="el-GR" sz="3200" b="0" smtClean="0"/>
          </a:p>
        </p:txBody>
      </p:sp>
      <p:sp>
        <p:nvSpPr>
          <p:cNvPr id="50178" name="Θέση περιεχομένου 2"/>
          <p:cNvSpPr>
            <a:spLocks noGrp="1"/>
          </p:cNvSpPr>
          <p:nvPr>
            <p:ph idx="1"/>
          </p:nvPr>
        </p:nvSpPr>
        <p:spPr>
          <a:xfrm>
            <a:off x="457200" y="1484313"/>
            <a:ext cx="8229600" cy="4752975"/>
          </a:xfrm>
        </p:spPr>
        <p:txBody>
          <a:bodyPr/>
          <a:lstStyle/>
          <a:p>
            <a:pPr>
              <a:lnSpc>
                <a:spcPct val="114000"/>
              </a:lnSpc>
              <a:spcBef>
                <a:spcPts val="1200"/>
              </a:spcBef>
            </a:pPr>
            <a:r>
              <a:rPr lang="el-GR" altLang="el-GR" smtClean="0"/>
              <a:t>Δύο από τα πιο σημαντικά χαρακτηριστικά ενός μελανιού εκτύπωσης, είναι </a:t>
            </a:r>
            <a:r>
              <a:rPr lang="el-GR" altLang="el-GR" b="1" smtClean="0"/>
              <a:t>η δύναμη (ένταση)  του χρώματος </a:t>
            </a:r>
            <a:r>
              <a:rPr lang="el-GR" altLang="el-GR" smtClean="0"/>
              <a:t>και </a:t>
            </a:r>
            <a:r>
              <a:rPr lang="el-GR" altLang="el-GR" b="1" smtClean="0"/>
              <a:t>η αδιαφάνειά του,  </a:t>
            </a:r>
            <a:r>
              <a:rPr lang="el-GR" altLang="el-GR" smtClean="0"/>
              <a:t>που</a:t>
            </a:r>
            <a:r>
              <a:rPr lang="el-GR" altLang="el-GR" b="1" smtClean="0"/>
              <a:t> </a:t>
            </a:r>
            <a:r>
              <a:rPr lang="el-GR" altLang="el-GR" smtClean="0"/>
              <a:t>καθορίζονται από το </a:t>
            </a:r>
            <a:r>
              <a:rPr lang="el-GR" altLang="el-GR" b="1" smtClean="0"/>
              <a:t>μέγεθος</a:t>
            </a:r>
            <a:r>
              <a:rPr lang="el-GR" altLang="el-GR" smtClean="0"/>
              <a:t> των σωματιδίων του χρώματος. </a:t>
            </a:r>
          </a:p>
        </p:txBody>
      </p:sp>
      <p:sp>
        <p:nvSpPr>
          <p:cNvPr id="5017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21D45907-57BE-4292-B6F0-EC73D52C51C4}" type="slidenum">
              <a:rPr lang="el-GR" altLang="el-GR">
                <a:solidFill>
                  <a:srgbClr val="000000"/>
                </a:solidFill>
              </a:rPr>
              <a:pPr/>
              <a:t>18</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Τίτλος 1"/>
          <p:cNvSpPr>
            <a:spLocks noGrp="1"/>
          </p:cNvSpPr>
          <p:nvPr>
            <p:ph type="title"/>
          </p:nvPr>
        </p:nvSpPr>
        <p:spPr>
          <a:xfrm>
            <a:off x="0" y="115888"/>
            <a:ext cx="9144000" cy="909637"/>
          </a:xfrm>
        </p:spPr>
        <p:txBody>
          <a:bodyPr/>
          <a:lstStyle/>
          <a:p>
            <a:r>
              <a:rPr lang="el-GR" altLang="el-GR" smtClean="0"/>
              <a:t>Στόχος ενότητας</a:t>
            </a:r>
          </a:p>
        </p:txBody>
      </p:sp>
      <p:sp>
        <p:nvSpPr>
          <p:cNvPr id="27650" name="Θέση περιεχομένου 2"/>
          <p:cNvSpPr>
            <a:spLocks noGrp="1"/>
          </p:cNvSpPr>
          <p:nvPr>
            <p:ph idx="1"/>
          </p:nvPr>
        </p:nvSpPr>
        <p:spPr>
          <a:xfrm>
            <a:off x="457200" y="1196975"/>
            <a:ext cx="8229600" cy="3311525"/>
          </a:xfrm>
        </p:spPr>
        <p:txBody>
          <a:bodyPr/>
          <a:lstStyle/>
          <a:p>
            <a:pPr>
              <a:lnSpc>
                <a:spcPct val="114000"/>
              </a:lnSpc>
              <a:spcBef>
                <a:spcPts val="1200"/>
              </a:spcBef>
            </a:pPr>
            <a:r>
              <a:rPr lang="el-GR" altLang="el-GR" smtClean="0"/>
              <a:t>Στόχος της ενότητας αυτής είναι η διερεύνηση της σχέσης ανάμεσα στην μορφολογία των κρυστάλλων και τις φυσικές ιδιότητες των χρωστικών υλών αφενός, και αφετέρου στην εμφάνιση του χρώματος και την ποιότητα της εκτύπωσης.</a:t>
            </a:r>
          </a:p>
        </p:txBody>
      </p:sp>
      <p:sp>
        <p:nvSpPr>
          <p:cNvPr id="2765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FDB6639D-340C-47CC-9C74-17965D41218D}" type="slidenum">
              <a:rPr lang="el-GR" altLang="el-GR">
                <a:solidFill>
                  <a:srgbClr val="000000"/>
                </a:solidFill>
              </a:rPr>
              <a:pPr/>
              <a:t>1</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Τίτλος 1"/>
          <p:cNvSpPr>
            <a:spLocks noGrp="1"/>
          </p:cNvSpPr>
          <p:nvPr>
            <p:ph type="title"/>
          </p:nvPr>
        </p:nvSpPr>
        <p:spPr>
          <a:xfrm>
            <a:off x="0" y="115888"/>
            <a:ext cx="9144000" cy="909637"/>
          </a:xfrm>
        </p:spPr>
        <p:txBody>
          <a:bodyPr/>
          <a:lstStyle/>
          <a:p>
            <a:r>
              <a:rPr lang="el-GR" altLang="el-GR" sz="4400" smtClean="0"/>
              <a:t>Αδιαφάνεια </a:t>
            </a:r>
            <a:endParaRPr lang="el-GR" altLang="el-GR" sz="3600" smtClean="0"/>
          </a:p>
        </p:txBody>
      </p:sp>
      <p:sp>
        <p:nvSpPr>
          <p:cNvPr id="51202" name="Θέση περιεχομένου 2"/>
          <p:cNvSpPr>
            <a:spLocks noGrp="1"/>
          </p:cNvSpPr>
          <p:nvPr>
            <p:ph idx="1"/>
          </p:nvPr>
        </p:nvSpPr>
        <p:spPr/>
        <p:txBody>
          <a:bodyPr/>
          <a:lstStyle/>
          <a:p>
            <a:pPr>
              <a:lnSpc>
                <a:spcPct val="114000"/>
              </a:lnSpc>
              <a:spcBef>
                <a:spcPts val="1200"/>
              </a:spcBef>
            </a:pPr>
            <a:r>
              <a:rPr lang="el-GR" altLang="el-GR" smtClean="0"/>
              <a:t>Η </a:t>
            </a:r>
            <a:r>
              <a:rPr lang="el-GR" altLang="el-GR" b="1" smtClean="0"/>
              <a:t>αδιαφάνεια</a:t>
            </a:r>
            <a:r>
              <a:rPr lang="el-GR" altLang="el-GR" smtClean="0"/>
              <a:t> είναι το αποτέλεσμα της διάχυσης του φωτός. Αν η διάχυση είναι έντονη ώστε να μην περνάει φως μέσα από αυτό το υλικό, τότε αυτό λέγεται αδιαφανές.</a:t>
            </a:r>
          </a:p>
          <a:p>
            <a:pPr>
              <a:lnSpc>
                <a:spcPct val="114000"/>
              </a:lnSpc>
              <a:spcBef>
                <a:spcPts val="1200"/>
              </a:spcBef>
            </a:pPr>
            <a:r>
              <a:rPr lang="el-GR" altLang="el-GR" smtClean="0"/>
              <a:t>Πολύ μικρά σωματίδια διαχέουν ελάχιστα το φως. Η διάχυση αυξάνει με την αύξηση του μεγέθους των σωματιδίων μέχρις αυτά να φθάσουν ένα μέγεθος που είναι της τάξεως του μήκους κύματος του φωτός. Στη συνέχεια η διάχυση ελαττώνεται και πάλι. </a:t>
            </a:r>
          </a:p>
          <a:p>
            <a:pPr>
              <a:lnSpc>
                <a:spcPct val="114000"/>
              </a:lnSpc>
              <a:spcBef>
                <a:spcPts val="1200"/>
              </a:spcBef>
            </a:pPr>
            <a:r>
              <a:rPr lang="el-GR" altLang="el-GR" smtClean="0"/>
              <a:t>Κατά συνέπεια η αδιαφάνεια ενός χρώματος μέσα σε ένα μελάνι είναι μέγιστη στο μισό του μήκους κύματος του (ορατού) φωτός (200-400 nm).</a:t>
            </a:r>
          </a:p>
        </p:txBody>
      </p:sp>
      <p:sp>
        <p:nvSpPr>
          <p:cNvPr id="5120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C2B0CA84-F12E-4211-8A06-80DFF92C88C0}" type="slidenum">
              <a:rPr lang="el-GR" altLang="el-GR">
                <a:solidFill>
                  <a:srgbClr val="000000"/>
                </a:solidFill>
              </a:rPr>
              <a:pPr/>
              <a:t>19</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Τίτλος 1"/>
          <p:cNvSpPr>
            <a:spLocks noGrp="1"/>
          </p:cNvSpPr>
          <p:nvPr>
            <p:ph type="title"/>
          </p:nvPr>
        </p:nvSpPr>
        <p:spPr>
          <a:xfrm>
            <a:off x="0" y="115888"/>
            <a:ext cx="9144000" cy="1009650"/>
          </a:xfrm>
        </p:spPr>
        <p:txBody>
          <a:bodyPr/>
          <a:lstStyle/>
          <a:p>
            <a:r>
              <a:rPr lang="el-GR" altLang="el-GR" sz="4400" smtClean="0"/>
              <a:t>Δύναμη (ένταση) χρώματος</a:t>
            </a:r>
            <a:endParaRPr lang="el-GR" altLang="el-GR" sz="3600" smtClean="0"/>
          </a:p>
        </p:txBody>
      </p:sp>
      <p:sp>
        <p:nvSpPr>
          <p:cNvPr id="52226" name="Θέση περιεχομένου 2"/>
          <p:cNvSpPr>
            <a:spLocks noGrp="1"/>
          </p:cNvSpPr>
          <p:nvPr>
            <p:ph idx="1"/>
          </p:nvPr>
        </p:nvSpPr>
        <p:spPr>
          <a:xfrm>
            <a:off x="457200" y="1484313"/>
            <a:ext cx="8229600" cy="5237162"/>
          </a:xfrm>
        </p:spPr>
        <p:txBody>
          <a:bodyPr/>
          <a:lstStyle/>
          <a:p>
            <a:pPr>
              <a:lnSpc>
                <a:spcPct val="114000"/>
              </a:lnSpc>
              <a:spcBef>
                <a:spcPts val="1200"/>
              </a:spcBef>
            </a:pPr>
            <a:r>
              <a:rPr lang="el-GR" altLang="el-GR" smtClean="0"/>
              <a:t>Η </a:t>
            </a:r>
            <a:r>
              <a:rPr lang="el-GR" altLang="el-GR" b="1" smtClean="0"/>
              <a:t>δύναμη (ένταση) του χρώματος </a:t>
            </a:r>
            <a:r>
              <a:rPr lang="el-GR" altLang="el-GR" smtClean="0"/>
              <a:t>αυξάνει με τη μείωση του μεγέθους των σωματιδίων δείχνοντας μια εντυπωσιακή (ασυμπτωτική) άνοδο περίπου στο 0,1 μm. Άρα όσον αφορά το μέγεθος των σωματιδίων, τα πιο μικρά είναι αυτά που παρουσιάζουν ενδιαφέρον. </a:t>
            </a:r>
          </a:p>
          <a:p>
            <a:pPr>
              <a:lnSpc>
                <a:spcPct val="114000"/>
              </a:lnSpc>
              <a:spcBef>
                <a:spcPts val="1200"/>
              </a:spcBef>
            </a:pPr>
            <a:r>
              <a:rPr lang="el-GR" altLang="el-GR" smtClean="0"/>
              <a:t>Η μέση διάμετρος των κρυστάλλων για τα μελάνια εκτυπώσεων κυμαίνεται μεταξύ 0,015 και 0,014 μm.</a:t>
            </a:r>
          </a:p>
        </p:txBody>
      </p:sp>
      <p:sp>
        <p:nvSpPr>
          <p:cNvPr id="5222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6C8B98E-AF0E-48AE-9505-E22AF2CAFAF7}" type="slidenum">
              <a:rPr lang="el-GR" altLang="el-GR">
                <a:solidFill>
                  <a:srgbClr val="000000"/>
                </a:solidFill>
              </a:rPr>
              <a:pPr/>
              <a:t>20</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1009650"/>
          </a:xfrm>
        </p:spPr>
        <p:txBody>
          <a:bodyPr rtlCol="0">
            <a:normAutofit fontScale="90000"/>
          </a:bodyPr>
          <a:lstStyle/>
          <a:p>
            <a:pPr fontAlgn="auto">
              <a:spcAft>
                <a:spcPts val="0"/>
              </a:spcAft>
              <a:defRPr/>
            </a:pPr>
            <a:r>
              <a:rPr lang="el-GR" sz="4400" dirty="0" smtClean="0"/>
              <a:t>Είδος και μέγεθος </a:t>
            </a:r>
            <a:r>
              <a:rPr lang="el-GR" sz="4400" dirty="0"/>
              <a:t>σωματιδίων χρώματος </a:t>
            </a:r>
            <a:br>
              <a:rPr lang="el-GR" sz="4400" dirty="0"/>
            </a:br>
            <a:endParaRPr lang="el-GR" sz="3600" dirty="0"/>
          </a:p>
        </p:txBody>
      </p:sp>
      <p:sp>
        <p:nvSpPr>
          <p:cNvPr id="53250" name="Θέση περιεχομένου 2"/>
          <p:cNvSpPr>
            <a:spLocks noGrp="1"/>
          </p:cNvSpPr>
          <p:nvPr>
            <p:ph idx="1"/>
          </p:nvPr>
        </p:nvSpPr>
        <p:spPr>
          <a:xfrm>
            <a:off x="468313" y="1125538"/>
            <a:ext cx="8229600" cy="863600"/>
          </a:xfrm>
        </p:spPr>
        <p:txBody>
          <a:bodyPr/>
          <a:lstStyle/>
          <a:p>
            <a:pPr marL="0" indent="0">
              <a:buFont typeface="Arial" charset="0"/>
              <a:buNone/>
            </a:pPr>
            <a:r>
              <a:rPr lang="el-GR" altLang="el-GR" smtClean="0"/>
              <a:t>Η εμφάνιση του χρώματος εξαρτάται από το είδος και το μέγεθος των σωματιδίων, όπως φαίνεται από το σχήμα:</a:t>
            </a:r>
          </a:p>
        </p:txBody>
      </p:sp>
      <p:grpSp>
        <p:nvGrpSpPr>
          <p:cNvPr id="53251" name="Ομάδα 6"/>
          <p:cNvGrpSpPr>
            <a:grpSpLocks/>
          </p:cNvGrpSpPr>
          <p:nvPr/>
        </p:nvGrpSpPr>
        <p:grpSpPr bwMode="auto">
          <a:xfrm>
            <a:off x="323850" y="2324100"/>
            <a:ext cx="8496300" cy="4129088"/>
            <a:chOff x="323528" y="2323774"/>
            <a:chExt cx="8496944" cy="4129562"/>
          </a:xfrm>
        </p:grpSpPr>
        <p:sp>
          <p:nvSpPr>
            <p:cNvPr id="59" name="Ορθογώνιο 58"/>
            <p:cNvSpPr/>
            <p:nvPr/>
          </p:nvSpPr>
          <p:spPr>
            <a:xfrm>
              <a:off x="323528" y="2323774"/>
              <a:ext cx="8496944" cy="4129562"/>
            </a:xfrm>
            <a:prstGeom prst="rect">
              <a:avLst/>
            </a:prstGeom>
            <a:solidFill>
              <a:schemeClr val="tx1">
                <a:lumMod val="50000"/>
                <a:lumOff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grpSp>
          <p:nvGrpSpPr>
            <p:cNvPr id="53254" name="Ομάδα 101"/>
            <p:cNvGrpSpPr>
              <a:grpSpLocks/>
            </p:cNvGrpSpPr>
            <p:nvPr/>
          </p:nvGrpSpPr>
          <p:grpSpPr bwMode="auto">
            <a:xfrm>
              <a:off x="1203003" y="2396927"/>
              <a:ext cx="2789537" cy="2018699"/>
              <a:chOff x="1203003" y="2396927"/>
              <a:chExt cx="2789537" cy="2018699"/>
            </a:xfrm>
          </p:grpSpPr>
          <p:grpSp>
            <p:nvGrpSpPr>
              <p:cNvPr id="53324" name="Ομάδα 59"/>
              <p:cNvGrpSpPr>
                <a:grpSpLocks/>
              </p:cNvGrpSpPr>
              <p:nvPr/>
            </p:nvGrpSpPr>
            <p:grpSpPr bwMode="auto">
              <a:xfrm>
                <a:off x="1203003" y="2396927"/>
                <a:ext cx="2789537" cy="1906217"/>
                <a:chOff x="827584" y="2060848"/>
                <a:chExt cx="3185581" cy="2088232"/>
              </a:xfrm>
            </p:grpSpPr>
            <p:pic>
              <p:nvPicPr>
                <p:cNvPr id="53326" name="Picture 2" descr="C:\Users\fkaram2\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763" y="2571251"/>
                  <a:ext cx="2982402" cy="139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Ορθογώνιο 5"/>
                <p:cNvSpPr/>
                <p:nvPr/>
              </p:nvSpPr>
              <p:spPr>
                <a:xfrm>
                  <a:off x="1115932" y="2853829"/>
                  <a:ext cx="215749" cy="71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9" name="Ορθογώνιο 8"/>
                <p:cNvSpPr/>
                <p:nvPr/>
              </p:nvSpPr>
              <p:spPr>
                <a:xfrm>
                  <a:off x="2845555" y="3540846"/>
                  <a:ext cx="217563" cy="71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0" name="Ορθογώνιο 9"/>
                <p:cNvSpPr/>
                <p:nvPr/>
              </p:nvSpPr>
              <p:spPr>
                <a:xfrm>
                  <a:off x="1420519" y="3158204"/>
                  <a:ext cx="215749" cy="71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1" name="Ορθογώνιο 10"/>
                <p:cNvSpPr/>
                <p:nvPr/>
              </p:nvSpPr>
              <p:spPr>
                <a:xfrm>
                  <a:off x="2116720" y="3158204"/>
                  <a:ext cx="215749" cy="71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2" name="Ορθογώνιο 11"/>
                <p:cNvSpPr/>
                <p:nvPr/>
              </p:nvSpPr>
              <p:spPr>
                <a:xfrm>
                  <a:off x="1449528" y="3462578"/>
                  <a:ext cx="215749" cy="73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3" name="Ορθογώνιο 12"/>
                <p:cNvSpPr/>
                <p:nvPr/>
              </p:nvSpPr>
              <p:spPr>
                <a:xfrm>
                  <a:off x="2414055" y="3391268"/>
                  <a:ext cx="215749" cy="71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4" name="Ορθογώνιο 13"/>
                <p:cNvSpPr/>
                <p:nvPr/>
              </p:nvSpPr>
              <p:spPr>
                <a:xfrm>
                  <a:off x="2029695" y="3766953"/>
                  <a:ext cx="215749" cy="73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5" name="Ορθογώνιο 14"/>
                <p:cNvSpPr/>
                <p:nvPr/>
              </p:nvSpPr>
              <p:spPr>
                <a:xfrm>
                  <a:off x="3257110" y="3198207"/>
                  <a:ext cx="215750" cy="71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6" name="Ορθογώνιο 15"/>
                <p:cNvSpPr/>
                <p:nvPr/>
              </p:nvSpPr>
              <p:spPr>
                <a:xfrm>
                  <a:off x="1915474" y="2780779"/>
                  <a:ext cx="215750" cy="73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9" name="Ορθογώνιο 18"/>
                <p:cNvSpPr/>
                <p:nvPr/>
              </p:nvSpPr>
              <p:spPr>
                <a:xfrm>
                  <a:off x="2738586" y="3024279"/>
                  <a:ext cx="215750" cy="73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0" name="Ορθογώνιο 19"/>
                <p:cNvSpPr/>
                <p:nvPr/>
              </p:nvSpPr>
              <p:spPr>
                <a:xfrm>
                  <a:off x="1420519" y="3158204"/>
                  <a:ext cx="215749" cy="71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1" name="Ορθογώνιο 20"/>
                <p:cNvSpPr/>
                <p:nvPr/>
              </p:nvSpPr>
              <p:spPr>
                <a:xfrm>
                  <a:off x="3490991" y="2930358"/>
                  <a:ext cx="217563" cy="71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cxnSp>
              <p:nvCxnSpPr>
                <p:cNvPr id="24" name="Ευθεία γραμμή σύνδεσης 23"/>
                <p:cNvCxnSpPr/>
                <p:nvPr/>
              </p:nvCxnSpPr>
              <p:spPr>
                <a:xfrm>
                  <a:off x="1636268" y="2060717"/>
                  <a:ext cx="480451" cy="914862"/>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p:nvPr/>
              </p:nvCxnSpPr>
              <p:spPr>
                <a:xfrm flipH="1" flipV="1">
                  <a:off x="827661" y="2420748"/>
                  <a:ext cx="1289059" cy="554830"/>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p:cNvCxnSpPr/>
                <p:nvPr/>
              </p:nvCxnSpPr>
              <p:spPr>
                <a:xfrm>
                  <a:off x="1915474" y="2060717"/>
                  <a:ext cx="416995" cy="878338"/>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Ευθύγραμμο βέλος σύνδεσης 30"/>
                <p:cNvCxnSpPr/>
                <p:nvPr/>
              </p:nvCxnSpPr>
              <p:spPr>
                <a:xfrm flipV="1">
                  <a:off x="2332469" y="2276388"/>
                  <a:ext cx="690762" cy="662667"/>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6" name="Ευθεία γραμμή σύνδεσης 35"/>
                <p:cNvCxnSpPr/>
                <p:nvPr/>
              </p:nvCxnSpPr>
              <p:spPr>
                <a:xfrm>
                  <a:off x="2223688" y="2060717"/>
                  <a:ext cx="346288" cy="827898"/>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Ευθύγραμμο βέλος σύνδεσης 37"/>
                <p:cNvCxnSpPr/>
                <p:nvPr/>
              </p:nvCxnSpPr>
              <p:spPr>
                <a:xfrm flipH="1">
                  <a:off x="1331681" y="2888615"/>
                  <a:ext cx="1238295" cy="1260980"/>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1" name="Ορθογώνιο 40"/>
                <p:cNvSpPr/>
                <p:nvPr/>
              </p:nvSpPr>
              <p:spPr>
                <a:xfrm>
                  <a:off x="3384022" y="3648682"/>
                  <a:ext cx="215750" cy="71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cxnSp>
              <p:nvCxnSpPr>
                <p:cNvPr id="44" name="Ευθεία γραμμή σύνδεσης 43"/>
                <p:cNvCxnSpPr/>
                <p:nvPr/>
              </p:nvCxnSpPr>
              <p:spPr>
                <a:xfrm>
                  <a:off x="2569975" y="2060717"/>
                  <a:ext cx="453256" cy="1000088"/>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Ευθεία γραμμή σύνδεσης 45"/>
                <p:cNvCxnSpPr/>
                <p:nvPr/>
              </p:nvCxnSpPr>
              <p:spPr>
                <a:xfrm>
                  <a:off x="3023231" y="3060804"/>
                  <a:ext cx="233879"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Ευθύγραμμο βέλος σύνδεσης 47"/>
                <p:cNvCxnSpPr/>
                <p:nvPr/>
              </p:nvCxnSpPr>
              <p:spPr>
                <a:xfrm>
                  <a:off x="3257110" y="3060804"/>
                  <a:ext cx="756031" cy="1088791"/>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0" name="Ευθεία γραμμή σύνδεσης 49"/>
                <p:cNvCxnSpPr/>
                <p:nvPr/>
              </p:nvCxnSpPr>
              <p:spPr>
                <a:xfrm>
                  <a:off x="2738586" y="2060717"/>
                  <a:ext cx="340848" cy="744413"/>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Ευθύγραμμο βέλος σύνδεσης 56"/>
                <p:cNvCxnSpPr/>
                <p:nvPr/>
              </p:nvCxnSpPr>
              <p:spPr>
                <a:xfrm flipV="1">
                  <a:off x="3079434" y="2349437"/>
                  <a:ext cx="556598" cy="455692"/>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53325" name="TextBox 95"/>
              <p:cNvSpPr txBox="1">
                <a:spLocks noChangeArrowheads="1"/>
              </p:cNvSpPr>
              <p:nvPr/>
            </p:nvSpPr>
            <p:spPr bwMode="auto">
              <a:xfrm>
                <a:off x="1835696" y="4077072"/>
                <a:ext cx="18447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l-GR" sz="1600">
                    <a:solidFill>
                      <a:srgbClr val="000000"/>
                    </a:solidFill>
                    <a:latin typeface="Calibri" pitchFamily="34" charset="0"/>
                  </a:rPr>
                  <a:t>Absorption Pigment</a:t>
                </a:r>
                <a:endParaRPr lang="el-GR" altLang="el-GR" sz="1600">
                  <a:solidFill>
                    <a:srgbClr val="000000"/>
                  </a:solidFill>
                  <a:latin typeface="Calibri" pitchFamily="34" charset="0"/>
                </a:endParaRPr>
              </a:p>
            </p:txBody>
          </p:sp>
        </p:grpSp>
        <p:grpSp>
          <p:nvGrpSpPr>
            <p:cNvPr id="53255" name="Ομάδα 100"/>
            <p:cNvGrpSpPr>
              <a:grpSpLocks/>
            </p:cNvGrpSpPr>
            <p:nvPr/>
          </p:nvGrpSpPr>
          <p:grpSpPr bwMode="auto">
            <a:xfrm>
              <a:off x="444259" y="4388555"/>
              <a:ext cx="3603697" cy="1971287"/>
              <a:chOff x="444259" y="4388555"/>
              <a:chExt cx="3603697" cy="1971287"/>
            </a:xfrm>
          </p:grpSpPr>
          <p:pic>
            <p:nvPicPr>
              <p:cNvPr id="53298" name="Picture 2" descr="C:\Users\fkaram2\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5506" y="4809817"/>
                <a:ext cx="2722450" cy="127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53" name="Ευθεία γραμμή σύνδεσης 1052"/>
              <p:cNvCxnSpPr/>
              <p:nvPr/>
            </p:nvCxnSpPr>
            <p:spPr>
              <a:xfrm>
                <a:off x="1325317" y="5175251"/>
                <a:ext cx="272276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Ευθεία γραμμή σύνδεσης 96"/>
              <p:cNvCxnSpPr/>
              <p:nvPr/>
            </p:nvCxnSpPr>
            <p:spPr>
              <a:xfrm>
                <a:off x="1203069" y="5534067"/>
                <a:ext cx="284501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3301" name="TextBox 1054"/>
              <p:cNvSpPr txBox="1">
                <a:spLocks noChangeArrowheads="1"/>
              </p:cNvSpPr>
              <p:nvPr/>
            </p:nvSpPr>
            <p:spPr bwMode="auto">
              <a:xfrm>
                <a:off x="444259" y="5349617"/>
                <a:ext cx="9108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l-GR" b="1">
                    <a:solidFill>
                      <a:srgbClr val="000000"/>
                    </a:solidFill>
                  </a:rPr>
                  <a:t>CaCO</a:t>
                </a:r>
                <a:r>
                  <a:rPr lang="en-US" altLang="el-GR" b="1" baseline="-25000">
                    <a:solidFill>
                      <a:srgbClr val="000000"/>
                    </a:solidFill>
                  </a:rPr>
                  <a:t>3</a:t>
                </a:r>
                <a:endParaRPr lang="el-GR" altLang="el-GR" b="1" baseline="-25000">
                  <a:solidFill>
                    <a:srgbClr val="000000"/>
                  </a:solidFill>
                </a:endParaRPr>
              </a:p>
            </p:txBody>
          </p:sp>
          <p:cxnSp>
            <p:nvCxnSpPr>
              <p:cNvPr id="1058" name="Ευθεία γραμμή σύνδεσης 1057"/>
              <p:cNvCxnSpPr/>
              <p:nvPr/>
            </p:nvCxnSpPr>
            <p:spPr>
              <a:xfrm>
                <a:off x="1044307" y="4941862"/>
                <a:ext cx="60012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0" name="Ευθεία γραμμή σύνδεσης 1059"/>
              <p:cNvCxnSpPr/>
              <p:nvPr/>
            </p:nvCxnSpPr>
            <p:spPr>
              <a:xfrm>
                <a:off x="1549171" y="4389349"/>
                <a:ext cx="503276" cy="552513"/>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2" name="Ευθεία γραμμή σύνδεσης 1061"/>
              <p:cNvCxnSpPr/>
              <p:nvPr/>
            </p:nvCxnSpPr>
            <p:spPr>
              <a:xfrm>
                <a:off x="1800015" y="4389349"/>
                <a:ext cx="485812" cy="552513"/>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4" name="Ευθεία γραμμή σύνδεσης 1063"/>
              <p:cNvCxnSpPr/>
              <p:nvPr/>
            </p:nvCxnSpPr>
            <p:spPr>
              <a:xfrm>
                <a:off x="2052447" y="4941862"/>
                <a:ext cx="468347" cy="1141543"/>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6" name="Ευθεία γραμμή σύνδεσης 1065"/>
              <p:cNvCxnSpPr/>
              <p:nvPr/>
            </p:nvCxnSpPr>
            <p:spPr>
              <a:xfrm>
                <a:off x="2285827" y="4941862"/>
                <a:ext cx="292122" cy="1141543"/>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8" name="Ευθύγραμμο βέλος σύνδεσης 1067"/>
              <p:cNvCxnSpPr/>
              <p:nvPr/>
            </p:nvCxnSpPr>
            <p:spPr>
              <a:xfrm flipV="1">
                <a:off x="2285827" y="4389349"/>
                <a:ext cx="839852" cy="552513"/>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70" name="Ευθεία γραμμή σύνδεσης 1069"/>
              <p:cNvCxnSpPr/>
              <p:nvPr/>
            </p:nvCxnSpPr>
            <p:spPr>
              <a:xfrm flipV="1">
                <a:off x="2338218" y="4941862"/>
                <a:ext cx="87319" cy="23338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2" name="Ευθύγραμμο βέλος σύνδεσης 1071"/>
              <p:cNvCxnSpPr/>
              <p:nvPr/>
            </p:nvCxnSpPr>
            <p:spPr>
              <a:xfrm flipV="1">
                <a:off x="2425537" y="4438567"/>
                <a:ext cx="749357" cy="503296"/>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74" name="Ευθεία γραμμή σύνδεσης 1073"/>
              <p:cNvCxnSpPr/>
              <p:nvPr/>
            </p:nvCxnSpPr>
            <p:spPr>
              <a:xfrm flipV="1">
                <a:off x="2444589" y="4941862"/>
                <a:ext cx="76206" cy="23338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6" name="Ευθύγραμμο βέλος σύνδεσης 1075"/>
              <p:cNvCxnSpPr/>
              <p:nvPr/>
            </p:nvCxnSpPr>
            <p:spPr>
              <a:xfrm flipV="1">
                <a:off x="2520794" y="4510013"/>
                <a:ext cx="708079" cy="431850"/>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79" name="Ευθεία γραμμή σύνδεσης 1078"/>
              <p:cNvCxnSpPr/>
              <p:nvPr/>
            </p:nvCxnSpPr>
            <p:spPr>
              <a:xfrm flipV="1">
                <a:off x="2425537" y="5175251"/>
                <a:ext cx="95257" cy="271494"/>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4" name="Ευθεία γραμμή σύνδεσης 1083"/>
              <p:cNvCxnSpPr/>
              <p:nvPr/>
            </p:nvCxnSpPr>
            <p:spPr>
              <a:xfrm flipV="1">
                <a:off x="2520794" y="5057763"/>
                <a:ext cx="57154" cy="117488"/>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6" name="Ευθύγραμμο βέλος σύνδεσης 1085"/>
              <p:cNvCxnSpPr/>
              <p:nvPr/>
            </p:nvCxnSpPr>
            <p:spPr>
              <a:xfrm flipV="1">
                <a:off x="2577949" y="4581458"/>
                <a:ext cx="752532" cy="476305"/>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9" name="Ευθεία γραμμή σύνδεσης 68"/>
              <p:cNvCxnSpPr/>
              <p:nvPr/>
            </p:nvCxnSpPr>
            <p:spPr>
              <a:xfrm flipV="1">
                <a:off x="2482691" y="5116507"/>
                <a:ext cx="246082" cy="544574"/>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Ευθεία γραμμή σύνδεσης 70"/>
              <p:cNvCxnSpPr/>
              <p:nvPr/>
            </p:nvCxnSpPr>
            <p:spPr>
              <a:xfrm flipV="1">
                <a:off x="2728773" y="4941862"/>
                <a:ext cx="146061" cy="17464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Ευθύγραμμο βέλος σύνδεσης 72"/>
              <p:cNvCxnSpPr/>
              <p:nvPr/>
            </p:nvCxnSpPr>
            <p:spPr>
              <a:xfrm flipV="1">
                <a:off x="2865308" y="4665606"/>
                <a:ext cx="552492" cy="276257"/>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7" name="Ευθεία γραμμή σύνδεσης 76"/>
              <p:cNvCxnSpPr/>
              <p:nvPr/>
            </p:nvCxnSpPr>
            <p:spPr>
              <a:xfrm flipV="1">
                <a:off x="2549371" y="5513428"/>
                <a:ext cx="77794" cy="569977"/>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Ευθεία γραμμή σύνδεσης 78"/>
              <p:cNvCxnSpPr/>
              <p:nvPr/>
            </p:nvCxnSpPr>
            <p:spPr>
              <a:xfrm flipV="1">
                <a:off x="2627165" y="5389589"/>
                <a:ext cx="174638" cy="14447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Ευθεία γραμμή σύνδεσης 80"/>
              <p:cNvCxnSpPr/>
              <p:nvPr/>
            </p:nvCxnSpPr>
            <p:spPr>
              <a:xfrm flipV="1">
                <a:off x="2801804" y="5175251"/>
                <a:ext cx="63505" cy="214338"/>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Ευθεία γραμμή σύνδεσης 88"/>
              <p:cNvCxnSpPr/>
              <p:nvPr/>
            </p:nvCxnSpPr>
            <p:spPr>
              <a:xfrm flipV="1">
                <a:off x="2876421" y="5029184"/>
                <a:ext cx="77794" cy="146067"/>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Ευθύγραμμο βέλος σύνδεσης 90"/>
              <p:cNvCxnSpPr/>
              <p:nvPr/>
            </p:nvCxnSpPr>
            <p:spPr>
              <a:xfrm flipV="1">
                <a:off x="2927225" y="4725938"/>
                <a:ext cx="514389" cy="331825"/>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3323" name="TextBox 98"/>
              <p:cNvSpPr txBox="1">
                <a:spLocks noChangeArrowheads="1"/>
              </p:cNvSpPr>
              <p:nvPr/>
            </p:nvSpPr>
            <p:spPr bwMode="auto">
              <a:xfrm>
                <a:off x="2282510" y="6021288"/>
                <a:ext cx="6053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l-GR" sz="1600">
                    <a:solidFill>
                      <a:srgbClr val="000000"/>
                    </a:solidFill>
                    <a:latin typeface="Calibri" pitchFamily="34" charset="0"/>
                  </a:rPr>
                  <a:t>Pearl</a:t>
                </a:r>
                <a:endParaRPr lang="el-GR" altLang="el-GR" sz="1600">
                  <a:solidFill>
                    <a:srgbClr val="000000"/>
                  </a:solidFill>
                  <a:latin typeface="Calibri" pitchFamily="34" charset="0"/>
                </a:endParaRPr>
              </a:p>
            </p:txBody>
          </p:sp>
        </p:grpSp>
        <p:grpSp>
          <p:nvGrpSpPr>
            <p:cNvPr id="53256" name="Ομάδα 103"/>
            <p:cNvGrpSpPr>
              <a:grpSpLocks/>
            </p:cNvGrpSpPr>
            <p:nvPr/>
          </p:nvGrpSpPr>
          <p:grpSpPr bwMode="auto">
            <a:xfrm>
              <a:off x="5004048" y="2396927"/>
              <a:ext cx="2808312" cy="2018699"/>
              <a:chOff x="5004048" y="2396927"/>
              <a:chExt cx="2808312" cy="2018699"/>
            </a:xfrm>
          </p:grpSpPr>
          <p:grpSp>
            <p:nvGrpSpPr>
              <p:cNvPr id="53286" name="Ομάδα 1055"/>
              <p:cNvGrpSpPr>
                <a:grpSpLocks/>
              </p:cNvGrpSpPr>
              <p:nvPr/>
            </p:nvGrpSpPr>
            <p:grpSpPr bwMode="auto">
              <a:xfrm>
                <a:off x="5004048" y="2396927"/>
                <a:ext cx="2808312" cy="1745414"/>
                <a:chOff x="5004048" y="2523892"/>
                <a:chExt cx="2808312" cy="1745414"/>
              </a:xfrm>
            </p:grpSpPr>
            <p:pic>
              <p:nvPicPr>
                <p:cNvPr id="53288" name="Picture 2" descr="C:\Users\fkaram2\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9910" y="2995154"/>
                  <a:ext cx="2722450" cy="127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 name="Ορθογώνιο 1023"/>
                <p:cNvSpPr/>
                <p:nvPr/>
              </p:nvSpPr>
              <p:spPr>
                <a:xfrm>
                  <a:off x="5257852" y="3535126"/>
                  <a:ext cx="863666" cy="66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66" name="Ορθογώνιο 65"/>
                <p:cNvSpPr/>
                <p:nvPr/>
              </p:nvSpPr>
              <p:spPr>
                <a:xfrm>
                  <a:off x="6124693" y="3854250"/>
                  <a:ext cx="865254" cy="66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67" name="Ορθογώνιο 66"/>
                <p:cNvSpPr/>
                <p:nvPr/>
              </p:nvSpPr>
              <p:spPr>
                <a:xfrm>
                  <a:off x="6932792" y="3531951"/>
                  <a:ext cx="865253" cy="65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cxnSp>
              <p:nvCxnSpPr>
                <p:cNvPr id="1027" name="Ευθεία γραμμή σύνδεσης 1026"/>
                <p:cNvCxnSpPr/>
                <p:nvPr/>
              </p:nvCxnSpPr>
              <p:spPr>
                <a:xfrm>
                  <a:off x="5003833" y="2523772"/>
                  <a:ext cx="792223" cy="1011354"/>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9" name="Ευθύγραμμο βέλος σύνδεσης 1028"/>
                <p:cNvCxnSpPr/>
                <p:nvPr/>
              </p:nvCxnSpPr>
              <p:spPr>
                <a:xfrm flipV="1">
                  <a:off x="5796056" y="2852423"/>
                  <a:ext cx="655687" cy="706518"/>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33" name="Ευθεία γραμμή σύνδεσης 1032"/>
                <p:cNvCxnSpPr/>
                <p:nvPr/>
              </p:nvCxnSpPr>
              <p:spPr>
                <a:xfrm>
                  <a:off x="5399151" y="2523772"/>
                  <a:ext cx="1052592" cy="1313014"/>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7" name="Ευθύγραμμο βέλος σύνδεσης 1036"/>
                <p:cNvCxnSpPr/>
                <p:nvPr/>
              </p:nvCxnSpPr>
              <p:spPr>
                <a:xfrm flipV="1">
                  <a:off x="6451743" y="2787327"/>
                  <a:ext cx="1008139" cy="1058985"/>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47" name="Ευθεία γραμμή σύνδεσης 1046"/>
                <p:cNvCxnSpPr/>
                <p:nvPr/>
              </p:nvCxnSpPr>
              <p:spPr>
                <a:xfrm>
                  <a:off x="6558114" y="2523772"/>
                  <a:ext cx="677913" cy="1001828"/>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50" name="Ευθύγραμμο βέλος σύνδεσης 1049"/>
                <p:cNvCxnSpPr/>
                <p:nvPr/>
              </p:nvCxnSpPr>
              <p:spPr>
                <a:xfrm flipV="1">
                  <a:off x="7236027" y="2863536"/>
                  <a:ext cx="576307" cy="662064"/>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53287" name="TextBox 102"/>
              <p:cNvSpPr txBox="1">
                <a:spLocks noChangeArrowheads="1"/>
              </p:cNvSpPr>
              <p:nvPr/>
            </p:nvSpPr>
            <p:spPr bwMode="auto">
              <a:xfrm>
                <a:off x="5764369" y="4077072"/>
                <a:ext cx="15865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l-GR" sz="1600">
                    <a:solidFill>
                      <a:srgbClr val="000000"/>
                    </a:solidFill>
                    <a:latin typeface="Calibri" pitchFamily="34" charset="0"/>
                  </a:rPr>
                  <a:t>Metallic Pigment</a:t>
                </a:r>
                <a:endParaRPr lang="el-GR" altLang="el-GR" sz="1600">
                  <a:solidFill>
                    <a:srgbClr val="000000"/>
                  </a:solidFill>
                  <a:latin typeface="Calibri" pitchFamily="34" charset="0"/>
                </a:endParaRPr>
              </a:p>
            </p:txBody>
          </p:sp>
        </p:grpSp>
        <p:grpSp>
          <p:nvGrpSpPr>
            <p:cNvPr id="53257" name="Ομάδα 171"/>
            <p:cNvGrpSpPr>
              <a:grpSpLocks/>
            </p:cNvGrpSpPr>
            <p:nvPr/>
          </p:nvGrpSpPr>
          <p:grpSpPr bwMode="auto">
            <a:xfrm>
              <a:off x="5089910" y="4581128"/>
              <a:ext cx="2722450" cy="1502841"/>
              <a:chOff x="5089910" y="4581128"/>
              <a:chExt cx="2722450" cy="1502841"/>
            </a:xfrm>
          </p:grpSpPr>
          <p:pic>
            <p:nvPicPr>
              <p:cNvPr id="53259" name="Picture 2" descr="C:\Users\fkaram2\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9910" y="4809817"/>
                <a:ext cx="2722450" cy="127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 name="Ορθογώνιο 166"/>
              <p:cNvSpPr/>
              <p:nvPr/>
            </p:nvSpPr>
            <p:spPr>
              <a:xfrm>
                <a:off x="5689684" y="5589636"/>
                <a:ext cx="590595" cy="111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68" name="Ορθογώνιο 167"/>
              <p:cNvSpPr/>
              <p:nvPr/>
            </p:nvSpPr>
            <p:spPr>
              <a:xfrm>
                <a:off x="6239001" y="5111744"/>
                <a:ext cx="590595" cy="111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69" name="Ορθογώνιο 168"/>
              <p:cNvSpPr/>
              <p:nvPr/>
            </p:nvSpPr>
            <p:spPr>
              <a:xfrm>
                <a:off x="6932791" y="5589636"/>
                <a:ext cx="592182" cy="111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cxnSp>
            <p:nvCxnSpPr>
              <p:cNvPr id="110" name="Ευθεία γραμμή σύνδεσης 109"/>
              <p:cNvCxnSpPr/>
              <p:nvPr/>
            </p:nvCxnSpPr>
            <p:spPr>
              <a:xfrm>
                <a:off x="5089564" y="4665606"/>
                <a:ext cx="417545" cy="795428"/>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2" name="Ευθεία γραμμή σύνδεσης 111"/>
              <p:cNvCxnSpPr/>
              <p:nvPr/>
            </p:nvCxnSpPr>
            <p:spPr>
              <a:xfrm>
                <a:off x="5507109" y="5461034"/>
                <a:ext cx="0" cy="23974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Ευθύγραμμο βέλος σύνδεσης 113"/>
              <p:cNvCxnSpPr/>
              <p:nvPr/>
            </p:nvCxnSpPr>
            <p:spPr>
              <a:xfrm>
                <a:off x="5507109" y="5700774"/>
                <a:ext cx="257194" cy="320712"/>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6" name="Ευθύγραμμο βέλος σύνδεσης 115"/>
              <p:cNvCxnSpPr/>
              <p:nvPr/>
            </p:nvCxnSpPr>
            <p:spPr>
              <a:xfrm flipV="1">
                <a:off x="5507109" y="5511840"/>
                <a:ext cx="257194" cy="188935"/>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8" name="Ευθύγραμμο βέλος σύνδεσης 117"/>
              <p:cNvCxnSpPr/>
              <p:nvPr/>
            </p:nvCxnSpPr>
            <p:spPr>
              <a:xfrm flipV="1">
                <a:off x="5507109" y="4665606"/>
                <a:ext cx="792222" cy="795428"/>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0" name="Ευθεία γραμμή σύνδεσης 119"/>
              <p:cNvCxnSpPr/>
              <p:nvPr/>
            </p:nvCxnSpPr>
            <p:spPr>
              <a:xfrm>
                <a:off x="5854797" y="4581458"/>
                <a:ext cx="266720" cy="447726"/>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Ευθύγραμμο βέλος σύνδεσης 128"/>
              <p:cNvCxnSpPr/>
              <p:nvPr/>
            </p:nvCxnSpPr>
            <p:spPr>
              <a:xfrm flipV="1">
                <a:off x="6121517" y="4689420"/>
                <a:ext cx="330225" cy="339764"/>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1" name="Ευθεία γραμμή σύνδεσης 130"/>
              <p:cNvCxnSpPr/>
              <p:nvPr/>
            </p:nvCxnSpPr>
            <p:spPr>
              <a:xfrm flipH="1">
                <a:off x="6083414" y="5029184"/>
                <a:ext cx="38103" cy="193697"/>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Ευθεία γραμμή σύνδεσης 132"/>
              <p:cNvCxnSpPr/>
              <p:nvPr/>
            </p:nvCxnSpPr>
            <p:spPr>
              <a:xfrm>
                <a:off x="6083414" y="5222881"/>
                <a:ext cx="41278" cy="358816"/>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6" name="Ευθεία γραμμή σύνδεσης 135"/>
              <p:cNvCxnSpPr/>
              <p:nvPr/>
            </p:nvCxnSpPr>
            <p:spPr>
              <a:xfrm flipV="1">
                <a:off x="6121517" y="5222881"/>
                <a:ext cx="250844" cy="358816"/>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Ευθεία γραμμή σύνδεσης 139"/>
              <p:cNvCxnSpPr/>
              <p:nvPr/>
            </p:nvCxnSpPr>
            <p:spPr>
              <a:xfrm flipV="1">
                <a:off x="6246940" y="5222881"/>
                <a:ext cx="204802" cy="358816"/>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Ευθύγραμμο βέλος σύνδεσης 141"/>
              <p:cNvCxnSpPr/>
              <p:nvPr/>
            </p:nvCxnSpPr>
            <p:spPr>
              <a:xfrm>
                <a:off x="6124692" y="5700774"/>
                <a:ext cx="174638" cy="247678"/>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4" name="Ευθεία γραμμή σύνδεσης 143"/>
              <p:cNvCxnSpPr/>
              <p:nvPr/>
            </p:nvCxnSpPr>
            <p:spPr>
              <a:xfrm>
                <a:off x="6451742" y="5222881"/>
                <a:ext cx="444534" cy="422323"/>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Ευθύγραμμο βέλος σύνδεσης 145"/>
              <p:cNvCxnSpPr/>
              <p:nvPr/>
            </p:nvCxnSpPr>
            <p:spPr>
              <a:xfrm flipV="1">
                <a:off x="6791493" y="4694184"/>
                <a:ext cx="630286" cy="822419"/>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8" name="Ευθύγραμμο βέλος σύνδεσης 147"/>
              <p:cNvCxnSpPr/>
              <p:nvPr/>
            </p:nvCxnSpPr>
            <p:spPr>
              <a:xfrm flipV="1">
                <a:off x="6896276" y="4689420"/>
                <a:ext cx="700141" cy="955784"/>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0" name="Ευθύγραμμο βέλος σύνδεσης 149"/>
              <p:cNvCxnSpPr/>
              <p:nvPr/>
            </p:nvCxnSpPr>
            <p:spPr>
              <a:xfrm flipV="1">
                <a:off x="6372361" y="4725938"/>
                <a:ext cx="319112" cy="374693"/>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2" name="Ευθύγραμμο βέλος σύνδεσης 151"/>
              <p:cNvCxnSpPr>
                <a:stCxn id="168" idx="0"/>
              </p:cNvCxnSpPr>
              <p:nvPr/>
            </p:nvCxnSpPr>
            <p:spPr>
              <a:xfrm flipV="1">
                <a:off x="6534298" y="4725938"/>
                <a:ext cx="295297" cy="385806"/>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4" name="Ευθύγραμμο βέλος σύνδεσης 153"/>
              <p:cNvCxnSpPr/>
              <p:nvPr/>
            </p:nvCxnSpPr>
            <p:spPr>
              <a:xfrm flipV="1">
                <a:off x="6691473" y="4725938"/>
                <a:ext cx="298473" cy="376280"/>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6" name="Ευθεία γραμμή σύνδεσης 155"/>
              <p:cNvCxnSpPr/>
              <p:nvPr/>
            </p:nvCxnSpPr>
            <p:spPr>
              <a:xfrm>
                <a:off x="6534298" y="4665606"/>
                <a:ext cx="831913" cy="916092"/>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8" name="Ευθύγραμμο βέλος σύνδεσης 157"/>
              <p:cNvCxnSpPr/>
              <p:nvPr/>
            </p:nvCxnSpPr>
            <p:spPr>
              <a:xfrm flipV="1">
                <a:off x="7366211" y="5511840"/>
                <a:ext cx="158762" cy="77797"/>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0" name="Ευθύγραμμο βέλος σύνδεσης 159"/>
              <p:cNvCxnSpPr/>
              <p:nvPr/>
            </p:nvCxnSpPr>
            <p:spPr>
              <a:xfrm>
                <a:off x="7366211" y="5700774"/>
                <a:ext cx="79381" cy="96848"/>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2" name="Ευθύγραμμο βέλος σύνδεσης 161"/>
              <p:cNvCxnSpPr/>
              <p:nvPr/>
            </p:nvCxnSpPr>
            <p:spPr>
              <a:xfrm>
                <a:off x="6896276" y="5661082"/>
                <a:ext cx="93670" cy="163532"/>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1" name="Ευθύγραμμο βέλος σύνδεσης 170"/>
              <p:cNvCxnSpPr/>
              <p:nvPr/>
            </p:nvCxnSpPr>
            <p:spPr>
              <a:xfrm flipV="1">
                <a:off x="7350335" y="4689420"/>
                <a:ext cx="461998" cy="862112"/>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53258" name="TextBox 104"/>
            <p:cNvSpPr txBox="1">
              <a:spLocks noChangeArrowheads="1"/>
            </p:cNvSpPr>
            <p:nvPr/>
          </p:nvSpPr>
          <p:spPr bwMode="auto">
            <a:xfrm>
              <a:off x="5764369" y="6021288"/>
              <a:ext cx="13408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l-GR" sz="1600">
                  <a:solidFill>
                    <a:srgbClr val="000000"/>
                  </a:solidFill>
                  <a:latin typeface="Calibri" pitchFamily="34" charset="0"/>
                </a:rPr>
                <a:t>Pearl Pigment</a:t>
              </a:r>
              <a:endParaRPr lang="el-GR" altLang="el-GR" sz="1600">
                <a:solidFill>
                  <a:srgbClr val="000000"/>
                </a:solidFill>
                <a:latin typeface="Calibri" pitchFamily="34" charset="0"/>
              </a:endParaRPr>
            </a:p>
          </p:txBody>
        </p:sp>
      </p:grpSp>
      <p:sp>
        <p:nvSpPr>
          <p:cNvPr id="53252" name="Θέση αριθμού διαφάνειας 3"/>
          <p:cNvSpPr>
            <a:spLocks noGrp="1"/>
          </p:cNvSpPr>
          <p:nvPr>
            <p:ph type="sldNum" sz="quarter" idx="12"/>
          </p:nvPr>
        </p:nvSpPr>
        <p:spPr bwMode="auto">
          <a:xfrm>
            <a:off x="6615113" y="64484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97C7098-1791-4497-B9BF-E30E3F024AAA}" type="slidenum">
              <a:rPr lang="el-GR" altLang="el-GR">
                <a:solidFill>
                  <a:srgbClr val="000000"/>
                </a:solidFill>
              </a:rPr>
              <a:pPr/>
              <a:t>21</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1009650"/>
          </a:xfrm>
        </p:spPr>
        <p:txBody>
          <a:bodyPr rtlCol="0">
            <a:normAutofit fontScale="90000"/>
          </a:bodyPr>
          <a:lstStyle/>
          <a:p>
            <a:pPr fontAlgn="auto">
              <a:spcAft>
                <a:spcPts val="0"/>
              </a:spcAft>
              <a:defRPr/>
            </a:pPr>
            <a:r>
              <a:rPr lang="el-GR" sz="4400" dirty="0"/>
              <a:t>Μέγεθος σωματιδίων χρώματος </a:t>
            </a:r>
            <a:br>
              <a:rPr lang="el-GR" sz="4400" dirty="0"/>
            </a:br>
            <a:r>
              <a:rPr lang="el-GR" sz="4400" dirty="0"/>
              <a:t>και ποιότητα </a:t>
            </a:r>
            <a:r>
              <a:rPr lang="el-GR" sz="4400" dirty="0" smtClean="0"/>
              <a:t>εκτύπωσης</a:t>
            </a:r>
            <a:endParaRPr lang="el-GR" sz="3600" dirty="0"/>
          </a:p>
        </p:txBody>
      </p:sp>
      <p:grpSp>
        <p:nvGrpSpPr>
          <p:cNvPr id="55298" name="Ομάδα 17"/>
          <p:cNvGrpSpPr>
            <a:grpSpLocks/>
          </p:cNvGrpSpPr>
          <p:nvPr/>
        </p:nvGrpSpPr>
        <p:grpSpPr bwMode="auto">
          <a:xfrm>
            <a:off x="2428875" y="1795463"/>
            <a:ext cx="4286250" cy="3024187"/>
            <a:chOff x="2267744" y="2204864"/>
            <a:chExt cx="4285456" cy="3024336"/>
          </a:xfrm>
        </p:grpSpPr>
        <p:cxnSp>
          <p:nvCxnSpPr>
            <p:cNvPr id="7" name="Ευθεία γραμμή σύνδεσης 6"/>
            <p:cNvCxnSpPr/>
            <p:nvPr/>
          </p:nvCxnSpPr>
          <p:spPr>
            <a:xfrm>
              <a:off x="2267744" y="2204864"/>
              <a:ext cx="0" cy="3024336"/>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flipH="1">
              <a:off x="2267744" y="5229200"/>
              <a:ext cx="4285456"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Ελεύθερη σχεδίαση 10"/>
            <p:cNvSpPr/>
            <p:nvPr/>
          </p:nvSpPr>
          <p:spPr>
            <a:xfrm>
              <a:off x="3128010" y="3490802"/>
              <a:ext cx="2368111" cy="1590753"/>
            </a:xfrm>
            <a:custGeom>
              <a:avLst/>
              <a:gdLst>
                <a:gd name="connsiteX0" fmla="*/ 0 w 2367814"/>
                <a:gd name="connsiteY0" fmla="*/ 1592104 h 1592104"/>
                <a:gd name="connsiteX1" fmla="*/ 173254 w 2367814"/>
                <a:gd name="connsiteY1" fmla="*/ 1534352 h 1592104"/>
                <a:gd name="connsiteX2" fmla="*/ 452387 w 2367814"/>
                <a:gd name="connsiteY2" fmla="*/ 1312971 h 1592104"/>
                <a:gd name="connsiteX3" fmla="*/ 635267 w 2367814"/>
                <a:gd name="connsiteY3" fmla="*/ 976087 h 1592104"/>
                <a:gd name="connsiteX4" fmla="*/ 779646 w 2367814"/>
                <a:gd name="connsiteY4" fmla="*/ 706580 h 1592104"/>
                <a:gd name="connsiteX5" fmla="*/ 808522 w 2367814"/>
                <a:gd name="connsiteY5" fmla="*/ 485199 h 1592104"/>
                <a:gd name="connsiteX6" fmla="*/ 933650 w 2367814"/>
                <a:gd name="connsiteY6" fmla="*/ 148314 h 1592104"/>
                <a:gd name="connsiteX7" fmla="*/ 1155031 w 2367814"/>
                <a:gd name="connsiteY7" fmla="*/ 23186 h 1592104"/>
                <a:gd name="connsiteX8" fmla="*/ 1328286 w 2367814"/>
                <a:gd name="connsiteY8" fmla="*/ 3936 h 1592104"/>
                <a:gd name="connsiteX9" fmla="*/ 1511166 w 2367814"/>
                <a:gd name="connsiteY9" fmla="*/ 71312 h 1592104"/>
                <a:gd name="connsiteX10" fmla="*/ 1684421 w 2367814"/>
                <a:gd name="connsiteY10" fmla="*/ 206066 h 1592104"/>
                <a:gd name="connsiteX11" fmla="*/ 1771048 w 2367814"/>
                <a:gd name="connsiteY11" fmla="*/ 581451 h 1592104"/>
                <a:gd name="connsiteX12" fmla="*/ 1848050 w 2367814"/>
                <a:gd name="connsiteY12" fmla="*/ 860584 h 1592104"/>
                <a:gd name="connsiteX13" fmla="*/ 1915427 w 2367814"/>
                <a:gd name="connsiteY13" fmla="*/ 1158967 h 1592104"/>
                <a:gd name="connsiteX14" fmla="*/ 2002054 w 2367814"/>
                <a:gd name="connsiteY14" fmla="*/ 1380348 h 1592104"/>
                <a:gd name="connsiteX15" fmla="*/ 2165684 w 2367814"/>
                <a:gd name="connsiteY15" fmla="*/ 1534352 h 1592104"/>
                <a:gd name="connsiteX16" fmla="*/ 2367814 w 2367814"/>
                <a:gd name="connsiteY16" fmla="*/ 1572853 h 15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67814" h="1592104">
                  <a:moveTo>
                    <a:pt x="0" y="1592104"/>
                  </a:moveTo>
                  <a:cubicBezTo>
                    <a:pt x="48928" y="1586489"/>
                    <a:pt x="97856" y="1580874"/>
                    <a:pt x="173254" y="1534352"/>
                  </a:cubicBezTo>
                  <a:cubicBezTo>
                    <a:pt x="248652" y="1487830"/>
                    <a:pt x="375385" y="1406015"/>
                    <a:pt x="452387" y="1312971"/>
                  </a:cubicBezTo>
                  <a:cubicBezTo>
                    <a:pt x="529389" y="1219927"/>
                    <a:pt x="580724" y="1077152"/>
                    <a:pt x="635267" y="976087"/>
                  </a:cubicBezTo>
                  <a:cubicBezTo>
                    <a:pt x="689810" y="875022"/>
                    <a:pt x="750770" y="788395"/>
                    <a:pt x="779646" y="706580"/>
                  </a:cubicBezTo>
                  <a:cubicBezTo>
                    <a:pt x="808522" y="624765"/>
                    <a:pt x="782855" y="578243"/>
                    <a:pt x="808522" y="485199"/>
                  </a:cubicBezTo>
                  <a:cubicBezTo>
                    <a:pt x="834189" y="392155"/>
                    <a:pt x="875899" y="225316"/>
                    <a:pt x="933650" y="148314"/>
                  </a:cubicBezTo>
                  <a:cubicBezTo>
                    <a:pt x="991401" y="71312"/>
                    <a:pt x="1089258" y="47249"/>
                    <a:pt x="1155031" y="23186"/>
                  </a:cubicBezTo>
                  <a:cubicBezTo>
                    <a:pt x="1220804" y="-877"/>
                    <a:pt x="1268930" y="-4085"/>
                    <a:pt x="1328286" y="3936"/>
                  </a:cubicBezTo>
                  <a:cubicBezTo>
                    <a:pt x="1387642" y="11957"/>
                    <a:pt x="1451810" y="37624"/>
                    <a:pt x="1511166" y="71312"/>
                  </a:cubicBezTo>
                  <a:cubicBezTo>
                    <a:pt x="1570522" y="105000"/>
                    <a:pt x="1641107" y="121043"/>
                    <a:pt x="1684421" y="206066"/>
                  </a:cubicBezTo>
                  <a:cubicBezTo>
                    <a:pt x="1727735" y="291089"/>
                    <a:pt x="1743777" y="472365"/>
                    <a:pt x="1771048" y="581451"/>
                  </a:cubicBezTo>
                  <a:cubicBezTo>
                    <a:pt x="1798320" y="690537"/>
                    <a:pt x="1823987" y="764331"/>
                    <a:pt x="1848050" y="860584"/>
                  </a:cubicBezTo>
                  <a:cubicBezTo>
                    <a:pt x="1872113" y="956837"/>
                    <a:pt x="1889760" y="1072340"/>
                    <a:pt x="1915427" y="1158967"/>
                  </a:cubicBezTo>
                  <a:cubicBezTo>
                    <a:pt x="1941094" y="1245594"/>
                    <a:pt x="1960345" y="1317784"/>
                    <a:pt x="2002054" y="1380348"/>
                  </a:cubicBezTo>
                  <a:cubicBezTo>
                    <a:pt x="2043763" y="1442912"/>
                    <a:pt x="2104724" y="1502268"/>
                    <a:pt x="2165684" y="1534352"/>
                  </a:cubicBezTo>
                  <a:cubicBezTo>
                    <a:pt x="2226644" y="1566436"/>
                    <a:pt x="2297229" y="1569644"/>
                    <a:pt x="2367814" y="15728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2" name="Ελεύθερη σχεδίαση 11"/>
            <p:cNvSpPr/>
            <p:nvPr/>
          </p:nvSpPr>
          <p:spPr>
            <a:xfrm>
              <a:off x="2926435" y="2627160"/>
              <a:ext cx="3447411" cy="2368667"/>
            </a:xfrm>
            <a:custGeom>
              <a:avLst/>
              <a:gdLst>
                <a:gd name="connsiteX0" fmla="*/ 0 w 3447100"/>
                <a:gd name="connsiteY0" fmla="*/ 0 h 2368093"/>
                <a:gd name="connsiteX1" fmla="*/ 115503 w 3447100"/>
                <a:gd name="connsiteY1" fmla="*/ 356135 h 2368093"/>
                <a:gd name="connsiteX2" fmla="*/ 279133 w 3447100"/>
                <a:gd name="connsiteY2" fmla="*/ 808522 h 2368093"/>
                <a:gd name="connsiteX3" fmla="*/ 510139 w 3447100"/>
                <a:gd name="connsiteY3" fmla="*/ 1299410 h 2368093"/>
                <a:gd name="connsiteX4" fmla="*/ 731520 w 3447100"/>
                <a:gd name="connsiteY4" fmla="*/ 1626669 h 2368093"/>
                <a:gd name="connsiteX5" fmla="*/ 981777 w 3447100"/>
                <a:gd name="connsiteY5" fmla="*/ 1867301 h 2368093"/>
                <a:gd name="connsiteX6" fmla="*/ 1366787 w 3447100"/>
                <a:gd name="connsiteY6" fmla="*/ 2088682 h 2368093"/>
                <a:gd name="connsiteX7" fmla="*/ 1742173 w 3447100"/>
                <a:gd name="connsiteY7" fmla="*/ 2233061 h 2368093"/>
                <a:gd name="connsiteX8" fmla="*/ 2011680 w 3447100"/>
                <a:gd name="connsiteY8" fmla="*/ 2281187 h 2368093"/>
                <a:gd name="connsiteX9" fmla="*/ 2608446 w 3447100"/>
                <a:gd name="connsiteY9" fmla="*/ 2348564 h 2368093"/>
                <a:gd name="connsiteX10" fmla="*/ 3349592 w 3447100"/>
                <a:gd name="connsiteY10" fmla="*/ 2367815 h 2368093"/>
                <a:gd name="connsiteX11" fmla="*/ 3416968 w 3447100"/>
                <a:gd name="connsiteY11" fmla="*/ 2358189 h 236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47100" h="2368093">
                  <a:moveTo>
                    <a:pt x="0" y="0"/>
                  </a:moveTo>
                  <a:cubicBezTo>
                    <a:pt x="34490" y="110690"/>
                    <a:pt x="68981" y="221381"/>
                    <a:pt x="115503" y="356135"/>
                  </a:cubicBezTo>
                  <a:cubicBezTo>
                    <a:pt x="162025" y="490889"/>
                    <a:pt x="213360" y="651310"/>
                    <a:pt x="279133" y="808522"/>
                  </a:cubicBezTo>
                  <a:cubicBezTo>
                    <a:pt x="344906" y="965735"/>
                    <a:pt x="434741" y="1163052"/>
                    <a:pt x="510139" y="1299410"/>
                  </a:cubicBezTo>
                  <a:cubicBezTo>
                    <a:pt x="585537" y="1435768"/>
                    <a:pt x="652914" y="1532021"/>
                    <a:pt x="731520" y="1626669"/>
                  </a:cubicBezTo>
                  <a:cubicBezTo>
                    <a:pt x="810126" y="1721317"/>
                    <a:pt x="875899" y="1790299"/>
                    <a:pt x="981777" y="1867301"/>
                  </a:cubicBezTo>
                  <a:cubicBezTo>
                    <a:pt x="1087655" y="1944303"/>
                    <a:pt x="1240054" y="2027722"/>
                    <a:pt x="1366787" y="2088682"/>
                  </a:cubicBezTo>
                  <a:cubicBezTo>
                    <a:pt x="1493520" y="2149642"/>
                    <a:pt x="1634691" y="2200977"/>
                    <a:pt x="1742173" y="2233061"/>
                  </a:cubicBezTo>
                  <a:cubicBezTo>
                    <a:pt x="1849655" y="2265145"/>
                    <a:pt x="1867301" y="2261937"/>
                    <a:pt x="2011680" y="2281187"/>
                  </a:cubicBezTo>
                  <a:cubicBezTo>
                    <a:pt x="2156059" y="2300438"/>
                    <a:pt x="2385461" y="2334126"/>
                    <a:pt x="2608446" y="2348564"/>
                  </a:cubicBezTo>
                  <a:cubicBezTo>
                    <a:pt x="2831431" y="2363002"/>
                    <a:pt x="3214838" y="2366211"/>
                    <a:pt x="3349592" y="2367815"/>
                  </a:cubicBezTo>
                  <a:cubicBezTo>
                    <a:pt x="3484346" y="2369419"/>
                    <a:pt x="3450657" y="2363804"/>
                    <a:pt x="3416968" y="235818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3" name="Ελεύθερη σχεδίαση 12"/>
            <p:cNvSpPr/>
            <p:nvPr/>
          </p:nvSpPr>
          <p:spPr>
            <a:xfrm>
              <a:off x="2367738" y="2916099"/>
              <a:ext cx="2801418" cy="2233722"/>
            </a:xfrm>
            <a:custGeom>
              <a:avLst/>
              <a:gdLst>
                <a:gd name="connsiteX0" fmla="*/ 0 w 2800951"/>
                <a:gd name="connsiteY0" fmla="*/ 0 h 2233061"/>
                <a:gd name="connsiteX1" fmla="*/ 144379 w 2800951"/>
                <a:gd name="connsiteY1" fmla="*/ 327259 h 2233061"/>
                <a:gd name="connsiteX2" fmla="*/ 317633 w 2800951"/>
                <a:gd name="connsiteY2" fmla="*/ 635267 h 2233061"/>
                <a:gd name="connsiteX3" fmla="*/ 558265 w 2800951"/>
                <a:gd name="connsiteY3" fmla="*/ 1029903 h 2233061"/>
                <a:gd name="connsiteX4" fmla="*/ 818147 w 2800951"/>
                <a:gd name="connsiteY4" fmla="*/ 1328286 h 2233061"/>
                <a:gd name="connsiteX5" fmla="*/ 1193532 w 2800951"/>
                <a:gd name="connsiteY5" fmla="*/ 1674796 h 2233061"/>
                <a:gd name="connsiteX6" fmla="*/ 1568918 w 2800951"/>
                <a:gd name="connsiteY6" fmla="*/ 1876926 h 2233061"/>
                <a:gd name="connsiteX7" fmla="*/ 1867301 w 2800951"/>
                <a:gd name="connsiteY7" fmla="*/ 2021305 h 2233061"/>
                <a:gd name="connsiteX8" fmla="*/ 2261937 w 2800951"/>
                <a:gd name="connsiteY8" fmla="*/ 2117558 h 2233061"/>
                <a:gd name="connsiteX9" fmla="*/ 2800951 w 2800951"/>
                <a:gd name="connsiteY9" fmla="*/ 2233061 h 223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951" h="2233061">
                  <a:moveTo>
                    <a:pt x="0" y="0"/>
                  </a:moveTo>
                  <a:cubicBezTo>
                    <a:pt x="45720" y="110690"/>
                    <a:pt x="91440" y="221381"/>
                    <a:pt x="144379" y="327259"/>
                  </a:cubicBezTo>
                  <a:cubicBezTo>
                    <a:pt x="197318" y="433137"/>
                    <a:pt x="248652" y="518160"/>
                    <a:pt x="317633" y="635267"/>
                  </a:cubicBezTo>
                  <a:cubicBezTo>
                    <a:pt x="386614" y="752374"/>
                    <a:pt x="474846" y="914400"/>
                    <a:pt x="558265" y="1029903"/>
                  </a:cubicBezTo>
                  <a:cubicBezTo>
                    <a:pt x="641684" y="1145406"/>
                    <a:pt x="712269" y="1220804"/>
                    <a:pt x="818147" y="1328286"/>
                  </a:cubicBezTo>
                  <a:cubicBezTo>
                    <a:pt x="924025" y="1435768"/>
                    <a:pt x="1068403" y="1583356"/>
                    <a:pt x="1193532" y="1674796"/>
                  </a:cubicBezTo>
                  <a:cubicBezTo>
                    <a:pt x="1318661" y="1766236"/>
                    <a:pt x="1456623" y="1819175"/>
                    <a:pt x="1568918" y="1876926"/>
                  </a:cubicBezTo>
                  <a:cubicBezTo>
                    <a:pt x="1681213" y="1934677"/>
                    <a:pt x="1751798" y="1981200"/>
                    <a:pt x="1867301" y="2021305"/>
                  </a:cubicBezTo>
                  <a:cubicBezTo>
                    <a:pt x="1982804" y="2061410"/>
                    <a:pt x="2106329" y="2082265"/>
                    <a:pt x="2261937" y="2117558"/>
                  </a:cubicBezTo>
                  <a:cubicBezTo>
                    <a:pt x="2417545" y="2152851"/>
                    <a:pt x="2609248" y="2192956"/>
                    <a:pt x="2800951" y="22330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55306" name="TextBox 13"/>
            <p:cNvSpPr txBox="1">
              <a:spLocks noChangeArrowheads="1"/>
            </p:cNvSpPr>
            <p:nvPr/>
          </p:nvSpPr>
          <p:spPr bwMode="auto">
            <a:xfrm>
              <a:off x="3275856" y="2780928"/>
              <a:ext cx="12241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l-GR" sz="2200">
                  <a:solidFill>
                    <a:srgbClr val="000000"/>
                  </a:solidFill>
                  <a:latin typeface="Calibri" pitchFamily="34" charset="0"/>
                </a:rPr>
                <a:t>Strength</a:t>
              </a:r>
              <a:endParaRPr lang="el-GR" altLang="el-GR" sz="2200">
                <a:solidFill>
                  <a:srgbClr val="000000"/>
                </a:solidFill>
                <a:latin typeface="Calibri" pitchFamily="34" charset="0"/>
              </a:endParaRPr>
            </a:p>
          </p:txBody>
        </p:sp>
        <p:sp>
          <p:nvSpPr>
            <p:cNvPr id="55307" name="TextBox 14"/>
            <p:cNvSpPr txBox="1">
              <a:spLocks noChangeArrowheads="1"/>
            </p:cNvSpPr>
            <p:nvPr/>
          </p:nvSpPr>
          <p:spPr bwMode="auto">
            <a:xfrm>
              <a:off x="4975554" y="3472713"/>
              <a:ext cx="12241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l-GR" sz="2200">
                  <a:solidFill>
                    <a:srgbClr val="000000"/>
                  </a:solidFill>
                  <a:latin typeface="Calibri" pitchFamily="34" charset="0"/>
                </a:rPr>
                <a:t>Opacity</a:t>
              </a:r>
              <a:endParaRPr lang="el-GR" altLang="el-GR" sz="2200">
                <a:solidFill>
                  <a:srgbClr val="000000"/>
                </a:solidFill>
                <a:latin typeface="Calibri" pitchFamily="34" charset="0"/>
              </a:endParaRPr>
            </a:p>
          </p:txBody>
        </p:sp>
        <p:sp>
          <p:nvSpPr>
            <p:cNvPr id="55308" name="TextBox 15"/>
            <p:cNvSpPr txBox="1">
              <a:spLocks noChangeArrowheads="1"/>
            </p:cNvSpPr>
            <p:nvPr/>
          </p:nvSpPr>
          <p:spPr bwMode="auto">
            <a:xfrm>
              <a:off x="2267744" y="4361210"/>
              <a:ext cx="12241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l-GR" sz="2200">
                  <a:solidFill>
                    <a:srgbClr val="000000"/>
                  </a:solidFill>
                  <a:latin typeface="Calibri" pitchFamily="34" charset="0"/>
                </a:rPr>
                <a:t>Viscosity</a:t>
              </a:r>
              <a:endParaRPr lang="el-GR" altLang="el-GR" sz="2200">
                <a:solidFill>
                  <a:srgbClr val="000000"/>
                </a:solidFill>
                <a:latin typeface="Calibri" pitchFamily="34" charset="0"/>
              </a:endParaRPr>
            </a:p>
          </p:txBody>
        </p:sp>
      </p:grpSp>
      <p:sp>
        <p:nvSpPr>
          <p:cNvPr id="17" name="Θέση περιεχομένου 16"/>
          <p:cNvSpPr>
            <a:spLocks noGrp="1"/>
          </p:cNvSpPr>
          <p:nvPr>
            <p:ph idx="1"/>
          </p:nvPr>
        </p:nvSpPr>
        <p:spPr>
          <a:xfrm>
            <a:off x="457200" y="5186363"/>
            <a:ext cx="8229600" cy="423862"/>
          </a:xfrm>
        </p:spPr>
        <p:txBody>
          <a:bodyPr rtlCol="0">
            <a:normAutofit lnSpcReduction="10000"/>
          </a:bodyPr>
          <a:lstStyle/>
          <a:p>
            <a:pPr marL="0" indent="0" algn="ctr" fontAlgn="auto">
              <a:spcAft>
                <a:spcPts val="0"/>
              </a:spcAft>
              <a:buFont typeface="Arial" pitchFamily="34" charset="0"/>
              <a:buNone/>
              <a:defRPr/>
            </a:pPr>
            <a:r>
              <a:rPr lang="el-GR" dirty="0"/>
              <a:t>Μέγεθος </a:t>
            </a:r>
            <a:r>
              <a:rPr lang="el-GR" dirty="0" smtClean="0"/>
              <a:t>σωματιδίων</a:t>
            </a:r>
            <a:endParaRPr lang="el-GR" dirty="0"/>
          </a:p>
        </p:txBody>
      </p:sp>
      <p:sp>
        <p:nvSpPr>
          <p:cNvPr id="55300"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1DCF074C-3691-43DF-AE1E-298E9AF14C86}" type="slidenum">
              <a:rPr lang="el-GR" altLang="el-GR">
                <a:solidFill>
                  <a:srgbClr val="000000"/>
                </a:solidFill>
              </a:rPr>
              <a:pPr/>
              <a:t>22</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60350"/>
            <a:ext cx="9144000" cy="1008063"/>
          </a:xfrm>
        </p:spPr>
        <p:txBody>
          <a:bodyPr rtlCol="0">
            <a:normAutofit fontScale="90000"/>
          </a:bodyPr>
          <a:lstStyle/>
          <a:p>
            <a:pPr fontAlgn="auto">
              <a:spcAft>
                <a:spcPts val="0"/>
              </a:spcAft>
              <a:defRPr/>
            </a:pPr>
            <a:r>
              <a:rPr lang="el-GR" sz="4400" dirty="0" smtClean="0"/>
              <a:t>Τύπος κρυστάλλου και ιδιότητες χρώματος</a:t>
            </a:r>
            <a:endParaRPr lang="el-GR" sz="3600" dirty="0"/>
          </a:p>
        </p:txBody>
      </p:sp>
      <p:graphicFrame>
        <p:nvGraphicFramePr>
          <p:cNvPr id="5" name="Πίνακας 4"/>
          <p:cNvGraphicFramePr>
            <a:graphicFrameLocks noGrp="1"/>
          </p:cNvGraphicFramePr>
          <p:nvPr/>
        </p:nvGraphicFramePr>
        <p:xfrm>
          <a:off x="1562100" y="2447925"/>
          <a:ext cx="6096000" cy="2926040"/>
        </p:xfrm>
        <a:graphic>
          <a:graphicData uri="http://schemas.openxmlformats.org/drawingml/2006/table">
            <a:tbl>
              <a:tblPr firstRow="1" bandRow="1">
                <a:tableStyleId>{5940675A-B579-460E-94D1-54222C63F5DA}</a:tableStyleId>
              </a:tblPr>
              <a:tblGrid>
                <a:gridCol w="3048000"/>
                <a:gridCol w="3048000"/>
              </a:tblGrid>
              <a:tr h="457150">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el-GR" sz="2400" b="1" i="0" u="none" strike="noStrike" cap="none" normalizeH="0" baseline="0" dirty="0" smtClean="0">
                          <a:ln>
                            <a:noFill/>
                          </a:ln>
                          <a:solidFill>
                            <a:schemeClr val="tx1"/>
                          </a:solidFill>
                          <a:effectLst/>
                          <a:latin typeface="+mn-lt"/>
                          <a:cs typeface="Arial" panose="020B0604020202020204" pitchFamily="34" charset="0"/>
                        </a:rPr>
                        <a:t>Τύπος κρυστάλλου</a:t>
                      </a:r>
                      <a:endParaRPr kumimoji="0" lang="en-US" sz="2400" b="1" i="0" u="none" strike="noStrike" cap="none" normalizeH="0" baseline="0" dirty="0" smtClean="0">
                        <a:ln>
                          <a:noFill/>
                        </a:ln>
                        <a:solidFill>
                          <a:schemeClr val="tx1"/>
                        </a:solidFill>
                        <a:effectLst/>
                        <a:latin typeface="+mn-lt"/>
                        <a:cs typeface="Arial" panose="020B0604020202020204" pitchFamily="34" charset="0"/>
                      </a:endParaRPr>
                    </a:p>
                  </a:txBody>
                  <a:tcPr marT="45715" marB="45715" horzOverflow="overflow"/>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el-GR" sz="2400" b="1" i="0" u="none" strike="noStrike" cap="none" normalizeH="0" baseline="0" dirty="0" smtClean="0">
                          <a:ln>
                            <a:noFill/>
                          </a:ln>
                          <a:solidFill>
                            <a:schemeClr val="tx1"/>
                          </a:solidFill>
                          <a:effectLst/>
                          <a:latin typeface="+mn-lt"/>
                          <a:cs typeface="Arial" panose="020B0604020202020204" pitchFamily="34" charset="0"/>
                        </a:rPr>
                        <a:t>Δρα καλύτερα στη</a:t>
                      </a:r>
                      <a:endParaRPr kumimoji="0" lang="en-US" sz="2400" b="1" i="0" u="none" strike="noStrike" cap="none" normalizeH="0" baseline="0" dirty="0" smtClean="0">
                        <a:ln>
                          <a:noFill/>
                        </a:ln>
                        <a:solidFill>
                          <a:schemeClr val="tx1"/>
                        </a:solidFill>
                        <a:effectLst/>
                        <a:latin typeface="+mn-lt"/>
                        <a:cs typeface="Arial" panose="020B0604020202020204" pitchFamily="34" charset="0"/>
                      </a:endParaRPr>
                    </a:p>
                  </a:txBody>
                  <a:tcPr marT="45715" marB="45715" horzOverflow="overflow"/>
                </a:tc>
              </a:tr>
              <a:tr h="822871">
                <a:tc>
                  <a:txBody>
                    <a:bodyPr/>
                    <a:lstStyle/>
                    <a:p>
                      <a:r>
                        <a:rPr lang="el-GR" sz="2400" dirty="0" smtClean="0"/>
                        <a:t>Κύβος</a:t>
                      </a:r>
                      <a:endParaRPr lang="en-US" sz="2400" dirty="0" smtClean="0"/>
                    </a:p>
                    <a:p>
                      <a:endParaRPr lang="el-GR" sz="2400" dirty="0" smtClean="0"/>
                    </a:p>
                  </a:txBody>
                  <a:tcPr marT="45715" marB="45715"/>
                </a:tc>
                <a:tc>
                  <a:txBody>
                    <a:bodyPr/>
                    <a:lstStyle/>
                    <a:p>
                      <a:r>
                        <a:rPr lang="el-GR" sz="2400" dirty="0" err="1" smtClean="0"/>
                        <a:t>Ρεολογία</a:t>
                      </a:r>
                      <a:r>
                        <a:rPr lang="el-GR" sz="2400" dirty="0" smtClean="0"/>
                        <a:t> </a:t>
                      </a:r>
                    </a:p>
                    <a:p>
                      <a:endParaRPr lang="el-GR" sz="2400" dirty="0"/>
                    </a:p>
                  </a:txBody>
                  <a:tcPr marT="45715" marB="45715"/>
                </a:tc>
              </a:tr>
              <a:tr h="822871">
                <a:tc>
                  <a:txBody>
                    <a:bodyPr/>
                    <a:lstStyle/>
                    <a:p>
                      <a:r>
                        <a:rPr lang="el-GR" sz="2400" dirty="0" smtClean="0"/>
                        <a:t>Ράβδος</a:t>
                      </a:r>
                    </a:p>
                    <a:p>
                      <a:endParaRPr lang="el-GR" sz="2400" dirty="0"/>
                    </a:p>
                  </a:txBody>
                  <a:tcPr marT="45715" marB="45715"/>
                </a:tc>
                <a:tc>
                  <a:txBody>
                    <a:bodyPr/>
                    <a:lstStyle/>
                    <a:p>
                      <a:r>
                        <a:rPr lang="el-GR" sz="2400" dirty="0" smtClean="0"/>
                        <a:t>Χρωστική δύναμη</a:t>
                      </a:r>
                    </a:p>
                    <a:p>
                      <a:endParaRPr lang="el-GR" sz="2400" dirty="0"/>
                    </a:p>
                  </a:txBody>
                  <a:tcPr marT="45715" marB="45715"/>
                </a:tc>
              </a:tr>
              <a:tr h="822871">
                <a:tc>
                  <a:txBody>
                    <a:bodyPr/>
                    <a:lstStyle/>
                    <a:p>
                      <a:r>
                        <a:rPr lang="el-GR" sz="2400" dirty="0" smtClean="0"/>
                        <a:t>Πλακοειδής</a:t>
                      </a:r>
                    </a:p>
                    <a:p>
                      <a:endParaRPr lang="el-GR" sz="2400" dirty="0"/>
                    </a:p>
                  </a:txBody>
                  <a:tcPr marT="45715" marB="45715"/>
                </a:tc>
                <a:tc>
                  <a:txBody>
                    <a:bodyPr/>
                    <a:lstStyle/>
                    <a:p>
                      <a:r>
                        <a:rPr lang="el-GR" sz="2400" dirty="0" err="1" smtClean="0"/>
                        <a:t>Καλυπτικότητα</a:t>
                      </a:r>
                      <a:endParaRPr lang="el-GR" sz="2400" dirty="0" smtClean="0"/>
                    </a:p>
                    <a:p>
                      <a:endParaRPr lang="el-GR" sz="2400" dirty="0"/>
                    </a:p>
                  </a:txBody>
                  <a:tcPr marT="45715" marB="45715"/>
                </a:tc>
              </a:tr>
            </a:tbl>
          </a:graphicData>
        </a:graphic>
      </p:graphicFrame>
      <p:pic>
        <p:nvPicPr>
          <p:cNvPr id="56339" name="Εικόνα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19450" y="3008313"/>
            <a:ext cx="6461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0" name="Εικόνα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2825" y="4175125"/>
            <a:ext cx="2212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1" name="Εικόνα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975225"/>
            <a:ext cx="19812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2"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2EA04B14-2E52-42ED-A5F5-4E823DDF15B7}" type="slidenum">
              <a:rPr lang="el-GR" altLang="el-GR">
                <a:solidFill>
                  <a:srgbClr val="000000"/>
                </a:solidFill>
              </a:rPr>
              <a:pPr/>
              <a:t>23</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1009650"/>
          </a:xfrm>
        </p:spPr>
        <p:txBody>
          <a:bodyPr rtlCol="0">
            <a:normAutofit fontScale="90000"/>
          </a:bodyPr>
          <a:lstStyle/>
          <a:p>
            <a:pPr fontAlgn="auto">
              <a:spcAft>
                <a:spcPts val="0"/>
              </a:spcAft>
              <a:defRPr/>
            </a:pPr>
            <a:r>
              <a:rPr lang="el-GR" sz="4400" dirty="0"/>
              <a:t>Μέγεθος </a:t>
            </a:r>
            <a:r>
              <a:rPr lang="el-GR" sz="4400" dirty="0" smtClean="0"/>
              <a:t>κρυστάλλων και ιδιότητες χρώματος </a:t>
            </a:r>
            <a:r>
              <a:rPr lang="el-GR" sz="3600" b="0" dirty="0" smtClean="0"/>
              <a:t>(1 από 2)</a:t>
            </a:r>
            <a:endParaRPr lang="el-GR" sz="3600" b="0" dirty="0"/>
          </a:p>
        </p:txBody>
      </p:sp>
      <p:sp>
        <p:nvSpPr>
          <p:cNvPr id="57346" name="Ορθογώνιο 4"/>
          <p:cNvSpPr>
            <a:spLocks noChangeArrowheads="1"/>
          </p:cNvSpPr>
          <p:nvPr/>
        </p:nvSpPr>
        <p:spPr bwMode="auto">
          <a:xfrm>
            <a:off x="431800" y="1744663"/>
            <a:ext cx="46450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Arial" charset="0"/>
              <a:buChar char="•"/>
            </a:pPr>
            <a:r>
              <a:rPr lang="el-GR" altLang="el-GR" sz="2400">
                <a:solidFill>
                  <a:srgbClr val="000000"/>
                </a:solidFill>
                <a:latin typeface="Calibri" pitchFamily="34" charset="0"/>
              </a:rPr>
              <a:t>Χρωστική δύναμη και απόχρωση (</a:t>
            </a:r>
            <a:r>
              <a:rPr lang="en-US" altLang="el-GR" sz="2400">
                <a:solidFill>
                  <a:srgbClr val="000000"/>
                </a:solidFill>
                <a:latin typeface="Calibri" pitchFamily="34" charset="0"/>
              </a:rPr>
              <a:t>Color Strength and Shade)</a:t>
            </a:r>
          </a:p>
          <a:p>
            <a:pPr>
              <a:spcBef>
                <a:spcPts val="1200"/>
              </a:spcBef>
              <a:buFont typeface="Arial" charset="0"/>
              <a:buChar char="•"/>
            </a:pPr>
            <a:r>
              <a:rPr lang="el-GR" altLang="el-GR" sz="2400">
                <a:solidFill>
                  <a:srgbClr val="000000"/>
                </a:solidFill>
                <a:latin typeface="Calibri" pitchFamily="34" charset="0"/>
              </a:rPr>
              <a:t>Στιλπνότητα – γυαλάδα (</a:t>
            </a:r>
            <a:r>
              <a:rPr lang="en-US" altLang="el-GR" sz="2400">
                <a:solidFill>
                  <a:srgbClr val="000000"/>
                </a:solidFill>
                <a:latin typeface="Calibri" pitchFamily="34" charset="0"/>
              </a:rPr>
              <a:t>Gloss),</a:t>
            </a:r>
          </a:p>
          <a:p>
            <a:pPr>
              <a:spcBef>
                <a:spcPts val="1200"/>
              </a:spcBef>
              <a:buFont typeface="Arial" charset="0"/>
              <a:buChar char="•"/>
            </a:pPr>
            <a:r>
              <a:rPr lang="el-GR" altLang="el-GR" sz="2400">
                <a:solidFill>
                  <a:srgbClr val="000000"/>
                </a:solidFill>
                <a:latin typeface="Calibri" pitchFamily="34" charset="0"/>
              </a:rPr>
              <a:t>Διαφάνεια (</a:t>
            </a:r>
            <a:r>
              <a:rPr lang="en-US" altLang="el-GR" sz="2400">
                <a:solidFill>
                  <a:srgbClr val="000000"/>
                </a:solidFill>
                <a:latin typeface="Calibri" pitchFamily="34" charset="0"/>
              </a:rPr>
              <a:t>Transparency).</a:t>
            </a:r>
          </a:p>
        </p:txBody>
      </p:sp>
      <p:sp>
        <p:nvSpPr>
          <p:cNvPr id="57347" name="Ορθογώνιο 10"/>
          <p:cNvSpPr>
            <a:spLocks noChangeArrowheads="1"/>
          </p:cNvSpPr>
          <p:nvPr/>
        </p:nvSpPr>
        <p:spPr bwMode="auto">
          <a:xfrm>
            <a:off x="431800" y="4306888"/>
            <a:ext cx="49387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Arial" charset="0"/>
              <a:buChar char="•"/>
            </a:pPr>
            <a:r>
              <a:rPr lang="el-GR" altLang="el-GR" sz="2400">
                <a:solidFill>
                  <a:srgbClr val="000000"/>
                </a:solidFill>
                <a:latin typeface="Calibri" pitchFamily="34" charset="0"/>
              </a:rPr>
              <a:t>Διασπορά (</a:t>
            </a:r>
            <a:r>
              <a:rPr lang="en-US" altLang="el-GR" sz="2400">
                <a:solidFill>
                  <a:srgbClr val="000000"/>
                </a:solidFill>
                <a:latin typeface="Calibri" pitchFamily="34" charset="0"/>
              </a:rPr>
              <a:t>Dispersibility)</a:t>
            </a:r>
          </a:p>
          <a:p>
            <a:pPr>
              <a:buFont typeface="Arial" charset="0"/>
              <a:buChar char="•"/>
            </a:pPr>
            <a:r>
              <a:rPr lang="el-GR" altLang="el-GR" sz="2400">
                <a:solidFill>
                  <a:srgbClr val="000000"/>
                </a:solidFill>
                <a:latin typeface="Calibri" pitchFamily="34" charset="0"/>
              </a:rPr>
              <a:t>Καλυπτικότητα (</a:t>
            </a:r>
            <a:r>
              <a:rPr lang="en-US" altLang="el-GR" sz="2400">
                <a:solidFill>
                  <a:srgbClr val="000000"/>
                </a:solidFill>
                <a:latin typeface="Calibri" pitchFamily="34" charset="0"/>
              </a:rPr>
              <a:t>Hiding Power),</a:t>
            </a:r>
          </a:p>
          <a:p>
            <a:pPr>
              <a:buFont typeface="Arial" charset="0"/>
              <a:buChar char="•"/>
            </a:pPr>
            <a:r>
              <a:rPr lang="el-GR" altLang="el-GR" sz="2400">
                <a:solidFill>
                  <a:srgbClr val="000000"/>
                </a:solidFill>
                <a:latin typeface="Calibri" pitchFamily="34" charset="0"/>
              </a:rPr>
              <a:t>Αντοχές (</a:t>
            </a:r>
            <a:r>
              <a:rPr lang="en-US" altLang="el-GR" sz="2400">
                <a:solidFill>
                  <a:srgbClr val="000000"/>
                </a:solidFill>
                <a:latin typeface="Calibri" pitchFamily="34" charset="0"/>
              </a:rPr>
              <a:t>Fastness: Light, Weather and</a:t>
            </a:r>
            <a:r>
              <a:rPr lang="el-GR" altLang="el-GR" sz="2400">
                <a:solidFill>
                  <a:srgbClr val="000000"/>
                </a:solidFill>
                <a:latin typeface="Calibri" pitchFamily="34" charset="0"/>
              </a:rPr>
              <a:t> </a:t>
            </a:r>
            <a:r>
              <a:rPr lang="en-US" altLang="el-GR" sz="2400">
                <a:solidFill>
                  <a:srgbClr val="000000"/>
                </a:solidFill>
                <a:latin typeface="Calibri" pitchFamily="34" charset="0"/>
              </a:rPr>
              <a:t>Solvent</a:t>
            </a:r>
            <a:r>
              <a:rPr lang="el-GR" altLang="el-GR" sz="2400">
                <a:solidFill>
                  <a:srgbClr val="000000"/>
                </a:solidFill>
                <a:latin typeface="Calibri" pitchFamily="34" charset="0"/>
              </a:rPr>
              <a:t> </a:t>
            </a:r>
            <a:r>
              <a:rPr lang="en-US" altLang="el-GR" sz="2400">
                <a:solidFill>
                  <a:srgbClr val="000000"/>
                </a:solidFill>
                <a:latin typeface="Calibri" pitchFamily="34" charset="0"/>
              </a:rPr>
              <a:t>fastness.</a:t>
            </a:r>
          </a:p>
        </p:txBody>
      </p:sp>
      <p:grpSp>
        <p:nvGrpSpPr>
          <p:cNvPr id="57348" name="Ομάδα 2"/>
          <p:cNvGrpSpPr>
            <a:grpSpLocks/>
          </p:cNvGrpSpPr>
          <p:nvPr/>
        </p:nvGrpSpPr>
        <p:grpSpPr bwMode="auto">
          <a:xfrm>
            <a:off x="4864100" y="2420938"/>
            <a:ext cx="3811588" cy="3240087"/>
            <a:chOff x="4569197" y="2636912"/>
            <a:chExt cx="3812803" cy="3240360"/>
          </a:xfrm>
        </p:grpSpPr>
        <p:sp>
          <p:nvSpPr>
            <p:cNvPr id="57350" name="Line 7"/>
            <p:cNvSpPr>
              <a:spLocks noChangeShapeType="1"/>
            </p:cNvSpPr>
            <p:nvPr/>
          </p:nvSpPr>
          <p:spPr bwMode="auto">
            <a:xfrm flipH="1">
              <a:off x="5491467" y="2636912"/>
              <a:ext cx="1143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57351" name="Line 7"/>
            <p:cNvSpPr>
              <a:spLocks noChangeShapeType="1"/>
            </p:cNvSpPr>
            <p:nvPr/>
          </p:nvSpPr>
          <p:spPr bwMode="auto">
            <a:xfrm flipH="1">
              <a:off x="5491467" y="2996952"/>
              <a:ext cx="1143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57352" name="Line 7"/>
            <p:cNvSpPr>
              <a:spLocks noChangeShapeType="1"/>
            </p:cNvSpPr>
            <p:nvPr/>
          </p:nvSpPr>
          <p:spPr bwMode="auto">
            <a:xfrm flipH="1">
              <a:off x="5523646" y="3420862"/>
              <a:ext cx="1143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pic>
          <p:nvPicPr>
            <p:cNvPr id="57353" name="Picture 11" descr="120px-Hexahedron-slowturn.gif">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420862"/>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4" name="Picture 10" descr="120px-Hexahedron-slowturn.gif">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69197" y="3857424"/>
              <a:ext cx="6508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5" name="Line 7"/>
            <p:cNvSpPr>
              <a:spLocks noChangeShapeType="1"/>
            </p:cNvSpPr>
            <p:nvPr/>
          </p:nvSpPr>
          <p:spPr bwMode="auto">
            <a:xfrm>
              <a:off x="5508104" y="4939731"/>
              <a:ext cx="116125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57356" name="Line 7"/>
            <p:cNvSpPr>
              <a:spLocks noChangeShapeType="1"/>
            </p:cNvSpPr>
            <p:nvPr/>
          </p:nvSpPr>
          <p:spPr bwMode="auto">
            <a:xfrm>
              <a:off x="5508104" y="5445224"/>
              <a:ext cx="116125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57357" name="Line 7"/>
            <p:cNvSpPr>
              <a:spLocks noChangeShapeType="1"/>
            </p:cNvSpPr>
            <p:nvPr/>
          </p:nvSpPr>
          <p:spPr bwMode="auto">
            <a:xfrm>
              <a:off x="5508104" y="5877272"/>
              <a:ext cx="116125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sp>
        <p:nvSpPr>
          <p:cNvPr id="5734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7AE417F-91D2-40C2-B9D5-AE1D7236A483}" type="slidenum">
              <a:rPr lang="el-GR" altLang="el-GR">
                <a:solidFill>
                  <a:srgbClr val="000000"/>
                </a:solidFill>
              </a:rPr>
              <a:pPr/>
              <a:t>24</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Τίτλος 1"/>
          <p:cNvSpPr>
            <a:spLocks noGrp="1"/>
          </p:cNvSpPr>
          <p:nvPr>
            <p:ph type="title"/>
          </p:nvPr>
        </p:nvSpPr>
        <p:spPr>
          <a:xfrm>
            <a:off x="0" y="115888"/>
            <a:ext cx="9144000" cy="1009650"/>
          </a:xfrm>
        </p:spPr>
        <p:txBody>
          <a:bodyPr/>
          <a:lstStyle/>
          <a:p>
            <a:r>
              <a:rPr lang="el-GR" altLang="el-GR" smtClean="0"/>
              <a:t>Μέγεθος κρυστάλλων και ιδιότητες χρώματος </a:t>
            </a:r>
            <a:r>
              <a:rPr lang="el-GR" altLang="el-GR" sz="3200" b="0" smtClean="0"/>
              <a:t>(2 από 2)</a:t>
            </a:r>
          </a:p>
        </p:txBody>
      </p:sp>
      <p:sp>
        <p:nvSpPr>
          <p:cNvPr id="58370" name="Θέση περιεχομένου 2"/>
          <p:cNvSpPr>
            <a:spLocks noGrp="1"/>
          </p:cNvSpPr>
          <p:nvPr>
            <p:ph idx="1"/>
          </p:nvPr>
        </p:nvSpPr>
        <p:spPr>
          <a:xfrm>
            <a:off x="457200" y="1341438"/>
            <a:ext cx="8229600" cy="5040312"/>
          </a:xfrm>
        </p:spPr>
        <p:txBody>
          <a:bodyPr/>
          <a:lstStyle/>
          <a:p>
            <a:pPr>
              <a:lnSpc>
                <a:spcPct val="114000"/>
              </a:lnSpc>
              <a:spcBef>
                <a:spcPts val="1200"/>
              </a:spcBef>
            </a:pPr>
            <a:r>
              <a:rPr lang="el-GR" altLang="el-GR" smtClean="0"/>
              <a:t>Οι </a:t>
            </a:r>
            <a:r>
              <a:rPr lang="el-GR" altLang="el-GR" b="1" smtClean="0"/>
              <a:t>μικροί κρύσταλλοι </a:t>
            </a:r>
            <a:r>
              <a:rPr lang="el-GR" altLang="el-GR" smtClean="0"/>
              <a:t>παρέχουν μεγάλη διαφάνεια και ισχυρό χρωματισμό, ενώ εξασφαλίζουν καλή στιλπνότητα και μεγάλο ιξώδες μελανιού. </a:t>
            </a:r>
          </a:p>
          <a:p>
            <a:pPr>
              <a:lnSpc>
                <a:spcPct val="114000"/>
              </a:lnSpc>
              <a:spcBef>
                <a:spcPts val="1200"/>
              </a:spcBef>
            </a:pPr>
            <a:r>
              <a:rPr lang="el-GR" altLang="el-GR" smtClean="0"/>
              <a:t>Οι </a:t>
            </a:r>
            <a:r>
              <a:rPr lang="el-GR" altLang="el-GR" b="1" smtClean="0"/>
              <a:t>μεγάλοι κρύσταλλοι </a:t>
            </a:r>
            <a:r>
              <a:rPr lang="el-GR" altLang="el-GR" smtClean="0"/>
              <a:t>διασπείρονται πιο εύκολα και προσδίδουν μεγάλη αδιαφάνεια αλλά παράγουν μελάνια χαμηλού ιξώδους. </a:t>
            </a:r>
          </a:p>
          <a:p>
            <a:pPr>
              <a:lnSpc>
                <a:spcPct val="114000"/>
              </a:lnSpc>
              <a:spcBef>
                <a:spcPts val="1200"/>
              </a:spcBef>
            </a:pPr>
            <a:r>
              <a:rPr lang="el-GR" altLang="el-GR" smtClean="0"/>
              <a:t>Όσο ελαττώνεται το μέγεθος των σωματιδίων, αυξάνει η συνολική επιφάνειά τους για την ίδια μάζα υλικού (</a:t>
            </a:r>
            <a:r>
              <a:rPr lang="el-GR" altLang="el-GR" b="1" smtClean="0"/>
              <a:t>ειδική επιφάνεια</a:t>
            </a:r>
            <a:r>
              <a:rPr lang="el-GR" altLang="el-GR" smtClean="0"/>
              <a:t>), και ταυτόχρονα αυξάνει η </a:t>
            </a:r>
            <a:r>
              <a:rPr lang="el-GR" altLang="el-GR" b="1" smtClean="0"/>
              <a:t>επιφανειακή </a:t>
            </a:r>
            <a:r>
              <a:rPr lang="el-GR" altLang="el-GR" smtClean="0"/>
              <a:t>τους </a:t>
            </a:r>
            <a:r>
              <a:rPr lang="el-GR" altLang="el-GR" b="1" smtClean="0"/>
              <a:t>ενέργεια</a:t>
            </a:r>
            <a:r>
              <a:rPr lang="el-GR" altLang="el-GR" smtClean="0"/>
              <a:t>.</a:t>
            </a:r>
          </a:p>
        </p:txBody>
      </p:sp>
      <p:sp>
        <p:nvSpPr>
          <p:cNvPr id="5837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F5B5626-4D1D-4973-B235-87AFF6DA0BF2}" type="slidenum">
              <a:rPr lang="el-GR" altLang="el-GR">
                <a:solidFill>
                  <a:srgbClr val="000000"/>
                </a:solidFill>
              </a:rPr>
              <a:pPr/>
              <a:t>25</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Τίτλος 1"/>
          <p:cNvSpPr>
            <a:spLocks noGrp="1"/>
          </p:cNvSpPr>
          <p:nvPr>
            <p:ph type="title"/>
          </p:nvPr>
        </p:nvSpPr>
        <p:spPr>
          <a:xfrm>
            <a:off x="0" y="115888"/>
            <a:ext cx="9144000" cy="909637"/>
          </a:xfrm>
        </p:spPr>
        <p:txBody>
          <a:bodyPr/>
          <a:lstStyle/>
          <a:p>
            <a:r>
              <a:rPr lang="el-GR" altLang="el-GR" smtClean="0"/>
              <a:t>Κρύσταλλοι και συσσωμάτωση</a:t>
            </a:r>
            <a:endParaRPr lang="el-GR" altLang="el-GR" sz="3200" b="0" smtClean="0"/>
          </a:p>
        </p:txBody>
      </p:sp>
      <p:sp>
        <p:nvSpPr>
          <p:cNvPr id="59394" name="Θέση περιεχομένου 2"/>
          <p:cNvSpPr>
            <a:spLocks noGrp="1"/>
          </p:cNvSpPr>
          <p:nvPr>
            <p:ph idx="1"/>
          </p:nvPr>
        </p:nvSpPr>
        <p:spPr/>
        <p:txBody>
          <a:bodyPr/>
          <a:lstStyle/>
          <a:p>
            <a:pPr>
              <a:lnSpc>
                <a:spcPct val="114000"/>
              </a:lnSpc>
              <a:spcBef>
                <a:spcPts val="1200"/>
              </a:spcBef>
            </a:pPr>
            <a:r>
              <a:rPr lang="el-GR" altLang="el-GR" smtClean="0"/>
              <a:t>Γενικά, τα </a:t>
            </a:r>
            <a:r>
              <a:rPr lang="el-GR" altLang="el-GR" b="1" smtClean="0"/>
              <a:t>χρώματα των μελανιών </a:t>
            </a:r>
            <a:r>
              <a:rPr lang="el-GR" altLang="el-GR" smtClean="0"/>
              <a:t>περιλαμβάνουν μίγματα ανεξάρτητων μεταξύ τους, μεμονωμένων κρυστάλλων, μικρών συσσωματωμάτων λίγων κρυστάλλων και μερικά μεγάλα συσσωματώματα, όπου το σημαντικό είναι όχι μόνο το </a:t>
            </a:r>
            <a:r>
              <a:rPr lang="el-GR" altLang="el-GR" b="1" smtClean="0"/>
              <a:t>μέγεθος </a:t>
            </a:r>
            <a:r>
              <a:rPr lang="el-GR" altLang="el-GR" smtClean="0"/>
              <a:t>των ανεξαρτήτων κρυστάλλων αλλά και ο </a:t>
            </a:r>
            <a:r>
              <a:rPr lang="el-GR" altLang="el-GR" b="1" smtClean="0"/>
              <a:t>βαθμός συσσωμάτωσης </a:t>
            </a:r>
            <a:r>
              <a:rPr lang="el-GR" altLang="el-GR" smtClean="0"/>
              <a:t>των κρυστάλλων. </a:t>
            </a:r>
          </a:p>
          <a:p>
            <a:pPr>
              <a:lnSpc>
                <a:spcPct val="114000"/>
              </a:lnSpc>
              <a:spcBef>
                <a:spcPts val="1200"/>
              </a:spcBef>
            </a:pPr>
            <a:r>
              <a:rPr lang="el-GR" altLang="el-GR" smtClean="0"/>
              <a:t>Το </a:t>
            </a:r>
            <a:r>
              <a:rPr lang="el-GR" altLang="el-GR" b="1" smtClean="0"/>
              <a:t>μέγεθος</a:t>
            </a:r>
            <a:r>
              <a:rPr lang="el-GR" altLang="el-GR" smtClean="0"/>
              <a:t> των ανεξάρτητων κρυστάλλων ρυθμίζεται κατά τη βιομηχανική παρασκευή τους με διάφορους τρόπους, όπως με την καθίζηση, την άλεση, την θερμοκρασία, την συγκέντρωση, το pΗ και κάποιες άλλες κατεργασίες, όπως η ανακρυστάλλωση (με αναθέρμανση).</a:t>
            </a:r>
          </a:p>
          <a:p>
            <a:pPr>
              <a:lnSpc>
                <a:spcPct val="114000"/>
              </a:lnSpc>
              <a:spcBef>
                <a:spcPts val="1200"/>
              </a:spcBef>
            </a:pPr>
            <a:endParaRPr lang="el-GR" altLang="el-GR" smtClean="0"/>
          </a:p>
        </p:txBody>
      </p:sp>
      <p:sp>
        <p:nvSpPr>
          <p:cNvPr id="5939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590AA2C-C241-45AF-8927-693E40C99BDD}" type="slidenum">
              <a:rPr lang="el-GR" altLang="el-GR">
                <a:solidFill>
                  <a:srgbClr val="000000"/>
                </a:solidFill>
              </a:rPr>
              <a:pPr/>
              <a:t>26</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Τίτλος 1"/>
          <p:cNvSpPr>
            <a:spLocks noGrp="1"/>
          </p:cNvSpPr>
          <p:nvPr>
            <p:ph type="title"/>
          </p:nvPr>
        </p:nvSpPr>
        <p:spPr>
          <a:xfrm>
            <a:off x="719138" y="115888"/>
            <a:ext cx="7705725" cy="1152525"/>
          </a:xfrm>
        </p:spPr>
        <p:txBody>
          <a:bodyPr/>
          <a:lstStyle/>
          <a:p>
            <a:r>
              <a:rPr lang="el-GR" altLang="el-GR" smtClean="0"/>
              <a:t>Η μορφολογία των σωματιδίων του χρώματος</a:t>
            </a:r>
            <a:endParaRPr lang="el-GR" altLang="el-GR" sz="3200" b="0" smtClean="0"/>
          </a:p>
        </p:txBody>
      </p:sp>
      <p:sp>
        <p:nvSpPr>
          <p:cNvPr id="3" name="Θέση περιεχομένου 2"/>
          <p:cNvSpPr>
            <a:spLocks noGrp="1"/>
          </p:cNvSpPr>
          <p:nvPr>
            <p:ph idx="1"/>
          </p:nvPr>
        </p:nvSpPr>
        <p:spPr>
          <a:xfrm>
            <a:off x="457200" y="1484313"/>
            <a:ext cx="4762500" cy="4752975"/>
          </a:xfrm>
        </p:spPr>
        <p:txBody>
          <a:bodyPr>
            <a:normAutofit/>
          </a:bodyPr>
          <a:lstStyle/>
          <a:p>
            <a:pPr>
              <a:lnSpc>
                <a:spcPct val="114000"/>
              </a:lnSpc>
              <a:spcBef>
                <a:spcPts val="1200"/>
              </a:spcBef>
            </a:pPr>
            <a:r>
              <a:rPr lang="el-GR" altLang="el-GR" b="1" smtClean="0">
                <a:solidFill>
                  <a:srgbClr val="004A82"/>
                </a:solidFill>
              </a:rPr>
              <a:t>Primary particles</a:t>
            </a:r>
          </a:p>
          <a:p>
            <a:pPr>
              <a:lnSpc>
                <a:spcPct val="114000"/>
              </a:lnSpc>
              <a:spcBef>
                <a:spcPts val="1200"/>
              </a:spcBef>
              <a:buFont typeface="Arial" charset="0"/>
              <a:buNone/>
            </a:pPr>
            <a:r>
              <a:rPr lang="el-GR" altLang="el-GR" smtClean="0"/>
              <a:t>= μεμονωμένοι κρύσταλλοι.</a:t>
            </a:r>
          </a:p>
          <a:p>
            <a:pPr>
              <a:lnSpc>
                <a:spcPct val="114000"/>
              </a:lnSpc>
              <a:spcBef>
                <a:spcPts val="1200"/>
              </a:spcBef>
            </a:pPr>
            <a:r>
              <a:rPr lang="el-GR" altLang="el-GR" b="1" smtClean="0">
                <a:solidFill>
                  <a:srgbClr val="004A82"/>
                </a:solidFill>
              </a:rPr>
              <a:t>Aggregates</a:t>
            </a:r>
          </a:p>
          <a:p>
            <a:pPr>
              <a:lnSpc>
                <a:spcPct val="114000"/>
              </a:lnSpc>
              <a:spcBef>
                <a:spcPts val="1200"/>
              </a:spcBef>
              <a:buFont typeface="Arial" charset="0"/>
              <a:buNone/>
            </a:pPr>
            <a:r>
              <a:rPr lang="el-GR" altLang="el-GR" smtClean="0"/>
              <a:t>= ομάδες κρυστάλλων που εφάπτονται στην επιφάνειά τους.</a:t>
            </a:r>
          </a:p>
          <a:p>
            <a:pPr>
              <a:lnSpc>
                <a:spcPct val="114000"/>
              </a:lnSpc>
              <a:spcBef>
                <a:spcPts val="1200"/>
              </a:spcBef>
            </a:pPr>
            <a:r>
              <a:rPr lang="el-GR" altLang="el-GR" b="1" smtClean="0">
                <a:solidFill>
                  <a:srgbClr val="004A82"/>
                </a:solidFill>
              </a:rPr>
              <a:t>Agglomerates</a:t>
            </a:r>
          </a:p>
          <a:p>
            <a:pPr>
              <a:lnSpc>
                <a:spcPct val="114000"/>
              </a:lnSpc>
              <a:spcBef>
                <a:spcPts val="1200"/>
              </a:spcBef>
              <a:buFont typeface="Arial" charset="0"/>
              <a:buNone/>
            </a:pPr>
            <a:r>
              <a:rPr lang="el-GR" altLang="el-GR" smtClean="0"/>
              <a:t>= ομάδες κρυστάλλων που εφάπτονται στις γωνίες και τα άκρα τους.</a:t>
            </a:r>
          </a:p>
        </p:txBody>
      </p:sp>
      <p:pic>
        <p:nvPicPr>
          <p:cNvPr id="60419" name="Εικόνα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882775"/>
            <a:ext cx="3476625"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4374146-828C-4B3C-9C74-F4500EC0BC13}" type="slidenum">
              <a:rPr lang="el-GR" altLang="el-GR">
                <a:solidFill>
                  <a:srgbClr val="000000"/>
                </a:solidFill>
              </a:rPr>
              <a:pPr/>
              <a:t>27</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Τίτλος 1"/>
          <p:cNvSpPr>
            <a:spLocks noGrp="1"/>
          </p:cNvSpPr>
          <p:nvPr>
            <p:ph type="title"/>
          </p:nvPr>
        </p:nvSpPr>
        <p:spPr>
          <a:xfrm>
            <a:off x="0" y="115888"/>
            <a:ext cx="9144000" cy="1009650"/>
          </a:xfrm>
        </p:spPr>
        <p:txBody>
          <a:bodyPr/>
          <a:lstStyle/>
          <a:p>
            <a:r>
              <a:rPr lang="el-GR" altLang="el-GR" smtClean="0"/>
              <a:t>Η μορφή των συσσωματωμάτων διαφόρων κρυστάλλων</a:t>
            </a:r>
          </a:p>
        </p:txBody>
      </p:sp>
      <p:sp>
        <p:nvSpPr>
          <p:cNvPr id="62466" name="Ορθογώνιο 6"/>
          <p:cNvSpPr>
            <a:spLocks noChangeArrowheads="1"/>
          </p:cNvSpPr>
          <p:nvPr/>
        </p:nvSpPr>
        <p:spPr bwMode="auto">
          <a:xfrm>
            <a:off x="368300" y="4379913"/>
            <a:ext cx="866775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114000"/>
              </a:lnSpc>
            </a:pPr>
            <a:r>
              <a:rPr lang="el-GR" altLang="el-GR" sz="2400">
                <a:solidFill>
                  <a:srgbClr val="000000"/>
                </a:solidFill>
                <a:latin typeface="Calibri" pitchFamily="34" charset="0"/>
              </a:rPr>
              <a:t>Οι κρύσταλλοι των πιγμέντων μπορεί να είναι: </a:t>
            </a:r>
          </a:p>
          <a:p>
            <a:pPr>
              <a:lnSpc>
                <a:spcPct val="114000"/>
              </a:lnSpc>
            </a:pPr>
            <a:r>
              <a:rPr lang="el-GR" altLang="el-GR" sz="2400">
                <a:solidFill>
                  <a:srgbClr val="000000"/>
                </a:solidFill>
                <a:latin typeface="Calibri" pitchFamily="34" charset="0"/>
              </a:rPr>
              <a:t>(α) </a:t>
            </a:r>
            <a:r>
              <a:rPr lang="el-GR" altLang="el-GR" sz="2400" b="1">
                <a:solidFill>
                  <a:srgbClr val="000000"/>
                </a:solidFill>
                <a:latin typeface="Calibri" pitchFamily="34" charset="0"/>
              </a:rPr>
              <a:t>κυβικοί </a:t>
            </a:r>
            <a:r>
              <a:rPr lang="el-GR" altLang="el-GR" sz="2400">
                <a:solidFill>
                  <a:srgbClr val="000000"/>
                </a:solidFill>
                <a:latin typeface="Calibri" pitchFamily="34" charset="0"/>
              </a:rPr>
              <a:t>κρύσταλλοι πυκνής συσσωμάτωσης,</a:t>
            </a:r>
          </a:p>
          <a:p>
            <a:pPr>
              <a:lnSpc>
                <a:spcPct val="114000"/>
              </a:lnSpc>
            </a:pPr>
            <a:r>
              <a:rPr lang="el-GR" altLang="el-GR" sz="2400">
                <a:solidFill>
                  <a:srgbClr val="000000"/>
                </a:solidFill>
                <a:latin typeface="Calibri" pitchFamily="34" charset="0"/>
              </a:rPr>
              <a:t>(β) </a:t>
            </a:r>
            <a:r>
              <a:rPr lang="el-GR" altLang="el-GR" sz="2400" b="1">
                <a:solidFill>
                  <a:srgbClr val="000000"/>
                </a:solidFill>
                <a:latin typeface="Calibri" pitchFamily="34" charset="0"/>
              </a:rPr>
              <a:t>ραβδόμορφοι</a:t>
            </a:r>
            <a:r>
              <a:rPr lang="el-GR" altLang="el-GR" sz="2400">
                <a:solidFill>
                  <a:srgbClr val="000000"/>
                </a:solidFill>
                <a:latin typeface="Calibri" pitchFamily="34" charset="0"/>
              </a:rPr>
              <a:t> κρύσταλλοι σε συσσωμάτωμα ανοικτής δομής,</a:t>
            </a:r>
          </a:p>
          <a:p>
            <a:pPr>
              <a:lnSpc>
                <a:spcPct val="114000"/>
              </a:lnSpc>
            </a:pPr>
            <a:r>
              <a:rPr lang="el-GR" altLang="el-GR" sz="2400">
                <a:solidFill>
                  <a:srgbClr val="000000"/>
                </a:solidFill>
                <a:latin typeface="Calibri" pitchFamily="34" charset="0"/>
              </a:rPr>
              <a:t>(γ) </a:t>
            </a:r>
            <a:r>
              <a:rPr lang="el-GR" altLang="el-GR" sz="2400" b="1">
                <a:solidFill>
                  <a:srgbClr val="000000"/>
                </a:solidFill>
                <a:latin typeface="Calibri" pitchFamily="34" charset="0"/>
              </a:rPr>
              <a:t>πλακοειδείς</a:t>
            </a:r>
            <a:r>
              <a:rPr lang="el-GR" altLang="el-GR" sz="2400">
                <a:solidFill>
                  <a:srgbClr val="000000"/>
                </a:solidFill>
                <a:latin typeface="Calibri" pitchFamily="34" charset="0"/>
              </a:rPr>
              <a:t> κρύσταλλοι σε συσσωμάτωμα ανοικτής δομής.</a:t>
            </a:r>
          </a:p>
        </p:txBody>
      </p:sp>
      <p:pic>
        <p:nvPicPr>
          <p:cNvPr id="6246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6013" y="1971675"/>
            <a:ext cx="3887787" cy="1776413"/>
          </a:xfrm>
        </p:spPr>
      </p:pic>
      <p:pic>
        <p:nvPicPr>
          <p:cNvPr id="624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2133600"/>
            <a:ext cx="2819400"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Box 2"/>
          <p:cNvSpPr txBox="1">
            <a:spLocks noChangeArrowheads="1"/>
          </p:cNvSpPr>
          <p:nvPr/>
        </p:nvSpPr>
        <p:spPr bwMode="auto">
          <a:xfrm>
            <a:off x="1547813" y="3892550"/>
            <a:ext cx="471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l-GR" altLang="el-GR">
                <a:solidFill>
                  <a:srgbClr val="000000"/>
                </a:solidFill>
              </a:rPr>
              <a:t>(α)</a:t>
            </a:r>
          </a:p>
        </p:txBody>
      </p:sp>
      <p:sp>
        <p:nvSpPr>
          <p:cNvPr id="62470" name="TextBox 7"/>
          <p:cNvSpPr txBox="1">
            <a:spLocks noChangeArrowheads="1"/>
          </p:cNvSpPr>
          <p:nvPr/>
        </p:nvSpPr>
        <p:spPr bwMode="auto">
          <a:xfrm>
            <a:off x="3924300" y="3892550"/>
            <a:ext cx="471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l-GR" altLang="el-GR">
                <a:solidFill>
                  <a:srgbClr val="000000"/>
                </a:solidFill>
              </a:rPr>
              <a:t>(β)</a:t>
            </a:r>
          </a:p>
        </p:txBody>
      </p:sp>
      <p:sp>
        <p:nvSpPr>
          <p:cNvPr id="62471" name="TextBox 8"/>
          <p:cNvSpPr txBox="1">
            <a:spLocks noChangeArrowheads="1"/>
          </p:cNvSpPr>
          <p:nvPr/>
        </p:nvSpPr>
        <p:spPr bwMode="auto">
          <a:xfrm>
            <a:off x="6537325" y="3930650"/>
            <a:ext cx="45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l-GR" altLang="el-GR">
                <a:solidFill>
                  <a:srgbClr val="000000"/>
                </a:solidFill>
              </a:rPr>
              <a:t>(γ)</a:t>
            </a:r>
          </a:p>
        </p:txBody>
      </p:sp>
      <p:sp>
        <p:nvSpPr>
          <p:cNvPr id="62472"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18627571-3BA4-492C-A8F8-10F0D299CF19}" type="slidenum">
              <a:rPr lang="el-GR" altLang="el-GR">
                <a:solidFill>
                  <a:srgbClr val="000000"/>
                </a:solidFill>
              </a:rPr>
              <a:pPr/>
              <a:t>28</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Τίτλος 1"/>
          <p:cNvSpPr>
            <a:spLocks noGrp="1"/>
          </p:cNvSpPr>
          <p:nvPr>
            <p:ph type="title"/>
          </p:nvPr>
        </p:nvSpPr>
        <p:spPr>
          <a:xfrm>
            <a:off x="0" y="115888"/>
            <a:ext cx="9144000" cy="909637"/>
          </a:xfrm>
        </p:spPr>
        <p:txBody>
          <a:bodyPr/>
          <a:lstStyle/>
          <a:p>
            <a:r>
              <a:rPr lang="el-GR" altLang="el-GR" smtClean="0"/>
              <a:t>Πιγμέντα </a:t>
            </a:r>
          </a:p>
        </p:txBody>
      </p:sp>
      <p:pic>
        <p:nvPicPr>
          <p:cNvPr id="29698" name="Θέση περιεχομένου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95438" y="1268413"/>
            <a:ext cx="5953125" cy="4464050"/>
          </a:xfrm>
          <a:ln>
            <a:solidFill>
              <a:schemeClr val="tx1"/>
            </a:solidFill>
            <a:miter lim="800000"/>
            <a:headEnd/>
            <a:tailEnd/>
          </a:ln>
        </p:spPr>
      </p:pic>
      <p:sp>
        <p:nvSpPr>
          <p:cNvPr id="6" name="Rectangle 8"/>
          <p:cNvSpPr/>
          <p:nvPr/>
        </p:nvSpPr>
        <p:spPr>
          <a:xfrm>
            <a:off x="3365500" y="5805488"/>
            <a:ext cx="2413000" cy="461962"/>
          </a:xfrm>
          <a:prstGeom prst="rect">
            <a:avLst/>
          </a:prstGeom>
        </p:spPr>
        <p:txBody>
          <a:bodyPr>
            <a:spAutoFit/>
          </a:bodyPr>
          <a:lstStyle/>
          <a:p>
            <a:pPr algn="ctr">
              <a:defRPr/>
            </a:pPr>
            <a:r>
              <a:rPr lang="en-US" sz="1200" dirty="0">
                <a:solidFill>
                  <a:schemeClr val="tx1">
                    <a:lumMod val="75000"/>
                    <a:lumOff val="25000"/>
                  </a:schemeClr>
                </a:solidFill>
                <a:latin typeface="Calibri"/>
              </a:rPr>
              <a:t>“</a:t>
            </a:r>
            <a:r>
              <a:rPr lang="en-US" sz="1200" dirty="0">
                <a:solidFill>
                  <a:schemeClr val="tx1">
                    <a:lumMod val="75000"/>
                    <a:lumOff val="25000"/>
                  </a:schemeClr>
                </a:solidFill>
                <a:latin typeface="Calibri"/>
                <a:hlinkClick r:id="rId4"/>
              </a:rPr>
              <a:t>Indian pigments</a:t>
            </a:r>
            <a:r>
              <a:rPr lang="en-US" sz="1200" dirty="0">
                <a:solidFill>
                  <a:schemeClr val="tx1">
                    <a:lumMod val="75000"/>
                    <a:lumOff val="25000"/>
                  </a:schemeClr>
                </a:solidFill>
                <a:latin typeface="Calibri"/>
              </a:rPr>
              <a:t>”,</a:t>
            </a:r>
            <a:r>
              <a:rPr lang="el-GR" sz="1200" dirty="0">
                <a:solidFill>
                  <a:schemeClr val="tx1">
                    <a:lumMod val="75000"/>
                    <a:lumOff val="25000"/>
                  </a:schemeClr>
                </a:solidFill>
                <a:latin typeface="Calibri"/>
              </a:rPr>
              <a:t> από</a:t>
            </a:r>
            <a:r>
              <a:rPr lang="en-US" sz="1200" dirty="0">
                <a:solidFill>
                  <a:schemeClr val="tx1">
                    <a:lumMod val="75000"/>
                    <a:lumOff val="25000"/>
                  </a:schemeClr>
                </a:solidFill>
                <a:latin typeface="Calibri"/>
              </a:rPr>
              <a:t>  Luigi Chiesa</a:t>
            </a:r>
            <a:r>
              <a:rPr lang="el-GR" sz="1200" dirty="0">
                <a:solidFill>
                  <a:schemeClr val="tx1">
                    <a:lumMod val="75000"/>
                    <a:lumOff val="25000"/>
                  </a:schemeClr>
                </a:solidFill>
                <a:latin typeface="Calibri"/>
              </a:rPr>
              <a:t> διαθέσιμο με άδεια</a:t>
            </a:r>
            <a:r>
              <a:rPr lang="en-US" sz="1200" dirty="0">
                <a:solidFill>
                  <a:schemeClr val="tx1">
                    <a:lumMod val="75000"/>
                    <a:lumOff val="25000"/>
                  </a:schemeClr>
                </a:solidFill>
                <a:latin typeface="Calibri"/>
              </a:rPr>
              <a:t> </a:t>
            </a:r>
            <a:r>
              <a:rPr lang="en-US" sz="1200" dirty="0">
                <a:solidFill>
                  <a:schemeClr val="tx1">
                    <a:lumMod val="75000"/>
                    <a:lumOff val="25000"/>
                  </a:schemeClr>
                </a:solidFill>
                <a:latin typeface="Calibri"/>
                <a:hlinkClick r:id="rId5"/>
              </a:rPr>
              <a:t>CC BY 2.0</a:t>
            </a:r>
            <a:endParaRPr lang="en-US" sz="1200" dirty="0">
              <a:solidFill>
                <a:schemeClr val="tx1">
                  <a:lumMod val="75000"/>
                  <a:lumOff val="25000"/>
                </a:schemeClr>
              </a:solidFill>
              <a:latin typeface="Calibri"/>
            </a:endParaRPr>
          </a:p>
        </p:txBody>
      </p:sp>
      <p:sp>
        <p:nvSpPr>
          <p:cNvPr id="29700"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3B529BE5-2C9A-4CC7-ABB5-D6D83B146846}" type="slidenum">
              <a:rPr lang="el-GR" altLang="el-GR">
                <a:solidFill>
                  <a:srgbClr val="000000"/>
                </a:solidFill>
              </a:rPr>
              <a:pPr/>
              <a:t>2</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909637"/>
          </a:xfrm>
        </p:spPr>
        <p:txBody>
          <a:bodyPr rtlCol="0">
            <a:normAutofit fontScale="90000"/>
          </a:bodyPr>
          <a:lstStyle/>
          <a:p>
            <a:pPr fontAlgn="auto">
              <a:spcAft>
                <a:spcPts val="0"/>
              </a:spcAft>
              <a:defRPr/>
            </a:pPr>
            <a:r>
              <a:rPr lang="el-GR" dirty="0"/>
              <a:t>Διασπορά </a:t>
            </a:r>
            <a:r>
              <a:rPr lang="el-GR" dirty="0" smtClean="0"/>
              <a:t>και διαβροχή κρυστάλλων </a:t>
            </a:r>
            <a:r>
              <a:rPr lang="el-GR" sz="3200" b="0" dirty="0" smtClean="0"/>
              <a:t>(1 </a:t>
            </a:r>
            <a:r>
              <a:rPr lang="el-GR" sz="3200" b="0" dirty="0"/>
              <a:t>από </a:t>
            </a:r>
            <a:r>
              <a:rPr lang="el-GR" sz="3200" b="0" dirty="0" smtClean="0"/>
              <a:t>2)</a:t>
            </a:r>
            <a:endParaRPr lang="el-GR" dirty="0"/>
          </a:p>
        </p:txBody>
      </p:sp>
      <p:sp>
        <p:nvSpPr>
          <p:cNvPr id="63490" name="Θέση περιεχομένου 2"/>
          <p:cNvSpPr>
            <a:spLocks noGrp="1"/>
          </p:cNvSpPr>
          <p:nvPr>
            <p:ph idx="1"/>
          </p:nvPr>
        </p:nvSpPr>
        <p:spPr/>
        <p:txBody>
          <a:bodyPr/>
          <a:lstStyle/>
          <a:p>
            <a:pPr>
              <a:lnSpc>
                <a:spcPct val="114000"/>
              </a:lnSpc>
              <a:spcBef>
                <a:spcPts val="2400"/>
              </a:spcBef>
            </a:pPr>
            <a:r>
              <a:rPr lang="el-GR" altLang="el-GR" smtClean="0"/>
              <a:t>Για τη </a:t>
            </a:r>
            <a:r>
              <a:rPr lang="el-GR" altLang="el-GR" b="1" smtClean="0"/>
              <a:t>σωστή διασπορά </a:t>
            </a:r>
            <a:r>
              <a:rPr lang="el-GR" altLang="el-GR" smtClean="0"/>
              <a:t>ενός χρώματος σε ένα φορέα μελανιού πρέπει το μέσον διασποράς να είναι ικανό να περάσει ανάμεσα από τους κρυστάλλους του χρώματος και να προσκολληθεί σε αυτούς, δημιουργώντας μια «γέφυρα» μεταξύ των σωματιδίων του χρώματος και του υγρού μέσου. </a:t>
            </a:r>
          </a:p>
          <a:p>
            <a:pPr>
              <a:lnSpc>
                <a:spcPct val="114000"/>
              </a:lnSpc>
              <a:spcBef>
                <a:spcPts val="2400"/>
              </a:spcBef>
            </a:pPr>
            <a:r>
              <a:rPr lang="el-GR" altLang="el-GR" smtClean="0"/>
              <a:t>Για την </a:t>
            </a:r>
            <a:r>
              <a:rPr lang="el-GR" altLang="el-GR" b="1" smtClean="0"/>
              <a:t>επιτυχή διαβροχή </a:t>
            </a:r>
            <a:r>
              <a:rPr lang="el-GR" altLang="el-GR" smtClean="0"/>
              <a:t>των σωματιδίων του χρώματος πρέπει η </a:t>
            </a:r>
            <a:r>
              <a:rPr lang="el-GR" altLang="el-GR" b="1" smtClean="0"/>
              <a:t>επιφανειακή ενέργεια </a:t>
            </a:r>
            <a:r>
              <a:rPr lang="el-GR" altLang="el-GR" smtClean="0"/>
              <a:t>αυτών να είναι μεγαλύτερη από την </a:t>
            </a:r>
            <a:r>
              <a:rPr lang="el-GR" altLang="el-GR" b="1" smtClean="0"/>
              <a:t>επιφανειακή τάση </a:t>
            </a:r>
            <a:r>
              <a:rPr lang="el-GR" altLang="el-GR" smtClean="0"/>
              <a:t>του μέσου διασποράς.</a:t>
            </a:r>
          </a:p>
        </p:txBody>
      </p:sp>
      <p:sp>
        <p:nvSpPr>
          <p:cNvPr id="6349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ED9471F-A6A6-4CF2-B5B3-EB51DD3A3F0B}" type="slidenum">
              <a:rPr lang="el-GR" altLang="el-GR">
                <a:solidFill>
                  <a:srgbClr val="000000"/>
                </a:solidFill>
              </a:rPr>
              <a:pPr/>
              <a:t>29</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909637"/>
          </a:xfrm>
        </p:spPr>
        <p:txBody>
          <a:bodyPr rtlCol="0">
            <a:normAutofit fontScale="90000"/>
          </a:bodyPr>
          <a:lstStyle/>
          <a:p>
            <a:pPr fontAlgn="auto">
              <a:spcAft>
                <a:spcPts val="0"/>
              </a:spcAft>
              <a:defRPr/>
            </a:pPr>
            <a:r>
              <a:rPr lang="el-GR" dirty="0"/>
              <a:t>Διασπορά και διαβροχή </a:t>
            </a:r>
            <a:r>
              <a:rPr lang="el-GR" dirty="0" smtClean="0"/>
              <a:t>κρυστάλλων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p:txBody>
          <a:bodyPr>
            <a:normAutofit/>
          </a:bodyPr>
          <a:lstStyle/>
          <a:p>
            <a:pPr>
              <a:lnSpc>
                <a:spcPct val="104000"/>
              </a:lnSpc>
              <a:spcBef>
                <a:spcPts val="3000"/>
              </a:spcBef>
            </a:pPr>
            <a:r>
              <a:rPr lang="el-GR" altLang="el-GR" smtClean="0"/>
              <a:t>Η </a:t>
            </a:r>
            <a:r>
              <a:rPr lang="el-GR" altLang="el-GR" b="1" smtClean="0"/>
              <a:t>κρυσταλλική δομή </a:t>
            </a:r>
            <a:r>
              <a:rPr lang="el-GR" altLang="el-GR" smtClean="0"/>
              <a:t>και η </a:t>
            </a:r>
            <a:r>
              <a:rPr lang="el-GR" altLang="el-GR" b="1" smtClean="0"/>
              <a:t>φύση των συσσωματωμάτων </a:t>
            </a:r>
            <a:r>
              <a:rPr lang="el-GR" altLang="el-GR" smtClean="0"/>
              <a:t>έχουν ουσιαστική επίδραση στην </a:t>
            </a:r>
            <a:r>
              <a:rPr lang="el-GR" altLang="el-GR" b="1" smtClean="0"/>
              <a:t>ικανότητα διασποράς του χρώματος</a:t>
            </a:r>
            <a:r>
              <a:rPr lang="el-GR" altLang="el-GR" smtClean="0"/>
              <a:t>. </a:t>
            </a:r>
          </a:p>
          <a:p>
            <a:pPr>
              <a:lnSpc>
                <a:spcPct val="104000"/>
              </a:lnSpc>
              <a:spcBef>
                <a:spcPts val="3000"/>
              </a:spcBef>
            </a:pPr>
            <a:r>
              <a:rPr lang="el-GR" altLang="el-GR" smtClean="0"/>
              <a:t>Πολλές φορές, οι πολύ μικροί κρύσταλλοι πρέπει να </a:t>
            </a:r>
            <a:r>
              <a:rPr lang="el-GR" altLang="el-GR" b="1" smtClean="0"/>
              <a:t>συσσωματωθούν</a:t>
            </a:r>
            <a:r>
              <a:rPr lang="el-GR" altLang="el-GR" smtClean="0"/>
              <a:t> σε κάποιο βαθμό για να μπορούν να κατεργαστούν, καθώς σωματίδια &lt; 1μ</a:t>
            </a:r>
            <a:r>
              <a:rPr lang="en-US" altLang="el-GR" smtClean="0"/>
              <a:t>m</a:t>
            </a:r>
            <a:r>
              <a:rPr lang="el-GR" altLang="el-GR" smtClean="0"/>
              <a:t> (μέγεθος σωματιδίων καπνού), θα μπορούσαν να κάνουν διασπορά στην ατμόσφαιρα. </a:t>
            </a:r>
          </a:p>
          <a:p>
            <a:pPr>
              <a:spcBef>
                <a:spcPts val="1800"/>
              </a:spcBef>
            </a:pPr>
            <a:r>
              <a:rPr lang="el-GR" altLang="el-GR" smtClean="0"/>
              <a:t>Γενικά, το ιδανικό χρώμα για τα μελάνια έχει την μορφή συσσωματωμάτων που μπορούν να πετύχουν καλή διασπορά στον κατάλληλο φορέα μελανιού.</a:t>
            </a:r>
          </a:p>
          <a:p>
            <a:pPr>
              <a:lnSpc>
                <a:spcPct val="104000"/>
              </a:lnSpc>
              <a:spcBef>
                <a:spcPts val="3000"/>
              </a:spcBef>
            </a:pPr>
            <a:endParaRPr lang="el-GR" altLang="el-GR" smtClean="0"/>
          </a:p>
        </p:txBody>
      </p:sp>
      <p:sp>
        <p:nvSpPr>
          <p:cNvPr id="6451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19612C4F-2B48-4C9B-AF25-23020F8C93FD}" type="slidenum">
              <a:rPr lang="el-GR" altLang="el-GR">
                <a:solidFill>
                  <a:srgbClr val="000000"/>
                </a:solidFill>
              </a:rPr>
              <a:pPr/>
              <a:t>30</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Τίτλος 1"/>
          <p:cNvSpPr>
            <a:spLocks noGrp="1"/>
          </p:cNvSpPr>
          <p:nvPr>
            <p:ph type="title"/>
          </p:nvPr>
        </p:nvSpPr>
        <p:spPr>
          <a:xfrm>
            <a:off x="0" y="115888"/>
            <a:ext cx="9144000" cy="909637"/>
          </a:xfrm>
        </p:spPr>
        <p:txBody>
          <a:bodyPr/>
          <a:lstStyle/>
          <a:p>
            <a:r>
              <a:rPr lang="el-GR" altLang="el-GR" smtClean="0"/>
              <a:t>Συσσωματώματα χρωμάτων </a:t>
            </a:r>
            <a:r>
              <a:rPr lang="el-GR" altLang="el-GR" sz="3200" b="0" smtClean="0"/>
              <a:t>(1 από 2)</a:t>
            </a:r>
          </a:p>
        </p:txBody>
      </p:sp>
      <p:sp>
        <p:nvSpPr>
          <p:cNvPr id="65538" name="Θέση περιεχομένου 2"/>
          <p:cNvSpPr>
            <a:spLocks noGrp="1"/>
          </p:cNvSpPr>
          <p:nvPr>
            <p:ph idx="1"/>
          </p:nvPr>
        </p:nvSpPr>
        <p:spPr>
          <a:xfrm>
            <a:off x="457200" y="1196975"/>
            <a:ext cx="8362950" cy="5545138"/>
          </a:xfrm>
        </p:spPr>
        <p:txBody>
          <a:bodyPr/>
          <a:lstStyle/>
          <a:p>
            <a:pPr>
              <a:lnSpc>
                <a:spcPct val="124000"/>
              </a:lnSpc>
              <a:spcBef>
                <a:spcPts val="1200"/>
              </a:spcBef>
            </a:pPr>
            <a:r>
              <a:rPr lang="el-GR" altLang="el-GR" smtClean="0"/>
              <a:t>Μάλιστα, η </a:t>
            </a:r>
            <a:r>
              <a:rPr lang="el-GR" altLang="el-GR" b="1" smtClean="0"/>
              <a:t>μορφή πυκνής συσσωμάτωσης</a:t>
            </a:r>
            <a:r>
              <a:rPr lang="el-GR" altLang="el-GR" smtClean="0"/>
              <a:t>, όπως αυτή που σχηματίζουν οι κυβικοί κρύσταλλοι, θα διασπαρούν πιο δύσκολα από κρυστάλλους με σχήμα ράβδων και πλακών, που τείνουν να σχηματίσουν </a:t>
            </a:r>
            <a:r>
              <a:rPr lang="el-GR" altLang="el-GR" b="1" smtClean="0"/>
              <a:t>συσσωματώματα ανοικτής δομής. </a:t>
            </a:r>
          </a:p>
          <a:p>
            <a:pPr>
              <a:lnSpc>
                <a:spcPct val="124000"/>
              </a:lnSpc>
              <a:spcBef>
                <a:spcPts val="1200"/>
              </a:spcBef>
            </a:pPr>
            <a:r>
              <a:rPr lang="el-GR" altLang="el-GR" smtClean="0"/>
              <a:t>Για παράδειγμα, οι </a:t>
            </a:r>
            <a:r>
              <a:rPr lang="el-GR" altLang="el-GR" b="1" smtClean="0"/>
              <a:t>κυβικοί</a:t>
            </a:r>
            <a:r>
              <a:rPr lang="el-GR" altLang="el-GR" smtClean="0"/>
              <a:t> κρύσταλλοι της φθαλοκυανίνης, που έχουν μεγαλύτερη πολικότητα από τους </a:t>
            </a:r>
            <a:r>
              <a:rPr lang="el-GR" altLang="el-GR" b="1" smtClean="0"/>
              <a:t>ραβδόμορφους</a:t>
            </a:r>
            <a:r>
              <a:rPr lang="el-GR" altLang="el-GR" smtClean="0"/>
              <a:t> κρυστάλλους και είναι δύσκολο να διασπαρούν σε μη πολικά μέσα. Αντίθετα, τα </a:t>
            </a:r>
            <a:r>
              <a:rPr lang="el-GR" altLang="el-GR" b="1" smtClean="0"/>
              <a:t>συσσωματώματα ανοικτής δομής </a:t>
            </a:r>
            <a:r>
              <a:rPr lang="el-GR" altLang="el-GR" smtClean="0"/>
              <a:t>των </a:t>
            </a:r>
            <a:r>
              <a:rPr lang="el-GR" altLang="el-GR" b="1" smtClean="0"/>
              <a:t>ραβδόμορφων</a:t>
            </a:r>
            <a:r>
              <a:rPr lang="el-GR" altLang="el-GR" smtClean="0"/>
              <a:t> κρυστάλλων, διασπείρονται εύκολα σε χαμηλής πολικότητας διαλυτικά λιθογραφικών μελανιών.</a:t>
            </a:r>
          </a:p>
          <a:p>
            <a:pPr>
              <a:lnSpc>
                <a:spcPct val="124000"/>
              </a:lnSpc>
              <a:spcBef>
                <a:spcPts val="1200"/>
              </a:spcBef>
            </a:pPr>
            <a:endParaRPr lang="el-GR" altLang="el-GR" smtClean="0"/>
          </a:p>
        </p:txBody>
      </p:sp>
      <p:sp>
        <p:nvSpPr>
          <p:cNvPr id="6553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8885824-CC55-404D-8F50-B1190DF47968}" type="slidenum">
              <a:rPr lang="el-GR" altLang="el-GR">
                <a:solidFill>
                  <a:srgbClr val="000000"/>
                </a:solidFill>
              </a:rPr>
              <a:pPr/>
              <a:t>31</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Τίτλος 1"/>
          <p:cNvSpPr>
            <a:spLocks noGrp="1"/>
          </p:cNvSpPr>
          <p:nvPr>
            <p:ph type="title"/>
          </p:nvPr>
        </p:nvSpPr>
        <p:spPr>
          <a:xfrm>
            <a:off x="0" y="115888"/>
            <a:ext cx="9144000" cy="909637"/>
          </a:xfrm>
        </p:spPr>
        <p:txBody>
          <a:bodyPr/>
          <a:lstStyle/>
          <a:p>
            <a:r>
              <a:rPr lang="el-GR" altLang="el-GR" smtClean="0"/>
              <a:t>Συσσωματώματα χρωμάτων </a:t>
            </a:r>
            <a:r>
              <a:rPr lang="el-GR" altLang="el-GR" sz="3200" b="0" smtClean="0"/>
              <a:t>(2 από 2)</a:t>
            </a:r>
          </a:p>
        </p:txBody>
      </p:sp>
      <p:sp>
        <p:nvSpPr>
          <p:cNvPr id="67586" name="Θέση περιεχομένου 2"/>
          <p:cNvSpPr>
            <a:spLocks noGrp="1"/>
          </p:cNvSpPr>
          <p:nvPr>
            <p:ph idx="1"/>
          </p:nvPr>
        </p:nvSpPr>
        <p:spPr/>
        <p:txBody>
          <a:bodyPr/>
          <a:lstStyle/>
          <a:p>
            <a:pPr>
              <a:lnSpc>
                <a:spcPct val="114000"/>
              </a:lnSpc>
              <a:spcBef>
                <a:spcPts val="1200"/>
              </a:spcBef>
            </a:pPr>
            <a:r>
              <a:rPr lang="el-GR" altLang="el-GR" smtClean="0"/>
              <a:t>Στα ξηρά μελάνια (σκόνη) </a:t>
            </a:r>
            <a:r>
              <a:rPr lang="el-GR" altLang="el-GR" b="1" smtClean="0"/>
              <a:t>toners </a:t>
            </a:r>
            <a:r>
              <a:rPr lang="el-GR" altLang="el-GR" smtClean="0"/>
              <a:t>4Β του ασβεστίου που χρησιμοποιούνται στα μελάνια κόκκινης και magenda εκτύπωσης, οι κρύσταλλοι είναι κανονικοί </a:t>
            </a:r>
            <a:r>
              <a:rPr lang="el-GR" altLang="el-GR" b="1" smtClean="0"/>
              <a:t>πλακοειδείς</a:t>
            </a:r>
            <a:r>
              <a:rPr lang="el-GR" altLang="el-GR" smtClean="0"/>
              <a:t> και δίνουν συσσωματώματα ανοικτής δομής. </a:t>
            </a:r>
          </a:p>
          <a:p>
            <a:pPr>
              <a:lnSpc>
                <a:spcPct val="114000"/>
              </a:lnSpc>
              <a:spcBef>
                <a:spcPts val="1200"/>
              </a:spcBef>
            </a:pPr>
            <a:r>
              <a:rPr lang="el-GR" altLang="el-GR" smtClean="0"/>
              <a:t>Ωστόσο, η </a:t>
            </a:r>
            <a:r>
              <a:rPr lang="el-GR" altLang="el-GR" b="1" smtClean="0"/>
              <a:t>πολικότητα</a:t>
            </a:r>
            <a:r>
              <a:rPr lang="el-GR" altLang="el-GR" smtClean="0"/>
              <a:t> της επιφάνειας των κρυστάλλων είναι τόσο ισχυρή που τα toners 4Β του ασβεστίου είναι δύσκολο να διασπαρούν σε φορείς χαμηλής πολικότητας, εκτός αν υποστούν </a:t>
            </a:r>
            <a:r>
              <a:rPr lang="el-GR" altLang="el-GR" b="1" smtClean="0"/>
              <a:t>ειδική επεξεργασία </a:t>
            </a:r>
            <a:r>
              <a:rPr lang="el-GR" altLang="el-GR" smtClean="0"/>
              <a:t>για να ελαττωθεί η επιφανειακή πολικότητά τους. </a:t>
            </a:r>
          </a:p>
          <a:p>
            <a:pPr>
              <a:lnSpc>
                <a:spcPct val="114000"/>
              </a:lnSpc>
              <a:spcBef>
                <a:spcPts val="1200"/>
              </a:spcBef>
            </a:pPr>
            <a:endParaRPr lang="el-GR" altLang="el-GR" smtClean="0"/>
          </a:p>
        </p:txBody>
      </p:sp>
      <p:sp>
        <p:nvSpPr>
          <p:cNvPr id="6758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0BD698F7-5F83-48AB-A465-3CFF4880B867}" type="slidenum">
              <a:rPr lang="el-GR" altLang="el-GR">
                <a:solidFill>
                  <a:srgbClr val="000000"/>
                </a:solidFill>
              </a:rPr>
              <a:pPr/>
              <a:t>32</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Τίτλος 1"/>
          <p:cNvSpPr>
            <a:spLocks noGrp="1"/>
          </p:cNvSpPr>
          <p:nvPr>
            <p:ph type="title"/>
          </p:nvPr>
        </p:nvSpPr>
        <p:spPr>
          <a:xfrm>
            <a:off x="0" y="115888"/>
            <a:ext cx="9144000" cy="909637"/>
          </a:xfrm>
        </p:spPr>
        <p:txBody>
          <a:bodyPr/>
          <a:lstStyle/>
          <a:p>
            <a:r>
              <a:rPr lang="el-GR" altLang="el-GR" smtClean="0"/>
              <a:t>Επιφανειακή επεξεργασία</a:t>
            </a:r>
          </a:p>
        </p:txBody>
      </p:sp>
      <p:sp>
        <p:nvSpPr>
          <p:cNvPr id="68610" name="Θέση περιεχομένου 2"/>
          <p:cNvSpPr>
            <a:spLocks noGrp="1"/>
          </p:cNvSpPr>
          <p:nvPr>
            <p:ph idx="1"/>
          </p:nvPr>
        </p:nvSpPr>
        <p:spPr>
          <a:xfrm>
            <a:off x="457200" y="1196975"/>
            <a:ext cx="8362950" cy="5184775"/>
          </a:xfrm>
        </p:spPr>
        <p:txBody>
          <a:bodyPr/>
          <a:lstStyle/>
          <a:p>
            <a:pPr>
              <a:lnSpc>
                <a:spcPct val="114000"/>
              </a:lnSpc>
              <a:spcBef>
                <a:spcPts val="1200"/>
              </a:spcBef>
            </a:pPr>
            <a:r>
              <a:rPr lang="el-GR" altLang="el-GR" smtClean="0"/>
              <a:t>Η ελάττωση της επιφανειακής πολικότητας των χρωμάτων επιτυγχάνεται με την κατεργασία και την απορρόφηση του </a:t>
            </a:r>
            <a:r>
              <a:rPr lang="el-GR" altLang="el-GR" b="1" smtClean="0"/>
              <a:t>αβιετικού οξέος ρητίνης </a:t>
            </a:r>
            <a:r>
              <a:rPr lang="el-GR" altLang="el-GR" smtClean="0"/>
              <a:t>στις επιφάνειες των κρυστάλλων κατά τη διάρκεια της παρασκευής τους. Μπορεί να ενσωματωθεί στο χρώμα μέχρι 20% ρητίνης, η οποία δεν αυξάνει μόνο την ικανότητα διασποράς αλλά ενισχύει και την μεγέθυνση των κρυστάλλων, που οδηγεί επίσης, σε αύξηση της δύναμης του χρώματος.</a:t>
            </a:r>
          </a:p>
        </p:txBody>
      </p:sp>
      <p:sp>
        <p:nvSpPr>
          <p:cNvPr id="6861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171E074-21AA-441F-80EC-50170A817F35}" type="slidenum">
              <a:rPr lang="el-GR" altLang="el-GR">
                <a:solidFill>
                  <a:srgbClr val="000000"/>
                </a:solidFill>
              </a:rPr>
              <a:pPr/>
              <a:t>33</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Τίτλος 1"/>
          <p:cNvSpPr>
            <a:spLocks noGrp="1"/>
          </p:cNvSpPr>
          <p:nvPr>
            <p:ph type="title"/>
          </p:nvPr>
        </p:nvSpPr>
        <p:spPr>
          <a:xfrm>
            <a:off x="0" y="115888"/>
            <a:ext cx="9144000" cy="909637"/>
          </a:xfrm>
        </p:spPr>
        <p:txBody>
          <a:bodyPr/>
          <a:lstStyle/>
          <a:p>
            <a:r>
              <a:rPr lang="el-GR" altLang="el-GR" smtClean="0"/>
              <a:t>Αβιετικό οξύ </a:t>
            </a:r>
            <a:r>
              <a:rPr lang="el-GR" altLang="el-GR" sz="3200" b="0" smtClean="0"/>
              <a:t>(1 από 2)</a:t>
            </a:r>
          </a:p>
        </p:txBody>
      </p:sp>
      <p:sp>
        <p:nvSpPr>
          <p:cNvPr id="3" name="Θέση περιεχομένου 2"/>
          <p:cNvSpPr>
            <a:spLocks noGrp="1"/>
          </p:cNvSpPr>
          <p:nvPr>
            <p:ph idx="1"/>
          </p:nvPr>
        </p:nvSpPr>
        <p:spPr/>
        <p:txBody>
          <a:bodyPr rtlCol="0">
            <a:normAutofit/>
          </a:bodyPr>
          <a:lstStyle/>
          <a:p>
            <a:pPr marL="0" indent="0" fontAlgn="auto">
              <a:lnSpc>
                <a:spcPct val="114000"/>
              </a:lnSpc>
              <a:spcBef>
                <a:spcPts val="1800"/>
              </a:spcBef>
              <a:spcAft>
                <a:spcPts val="0"/>
              </a:spcAft>
              <a:buFont typeface="Arial" pitchFamily="34" charset="0"/>
              <a:buNone/>
              <a:defRPr/>
            </a:pPr>
            <a:r>
              <a:rPr lang="el-GR" dirty="0"/>
              <a:t>Η δομή του </a:t>
            </a:r>
            <a:r>
              <a:rPr lang="el-GR" b="1" dirty="0" err="1"/>
              <a:t>αβιετικού</a:t>
            </a:r>
            <a:r>
              <a:rPr lang="el-GR" b="1" dirty="0"/>
              <a:t> οξέος </a:t>
            </a:r>
            <a:r>
              <a:rPr lang="el-GR" dirty="0" smtClean="0"/>
              <a:t>έχει τα εξής χαρακτηριστικά: </a:t>
            </a:r>
            <a:endParaRPr lang="el-GR" dirty="0"/>
          </a:p>
          <a:p>
            <a:pPr fontAlgn="auto">
              <a:lnSpc>
                <a:spcPct val="114000"/>
              </a:lnSpc>
              <a:spcBef>
                <a:spcPts val="1800"/>
              </a:spcBef>
              <a:spcAft>
                <a:spcPts val="0"/>
              </a:spcAft>
              <a:buFont typeface="Arial" pitchFamily="34" charset="0"/>
              <a:buChar char="•"/>
              <a:defRPr/>
            </a:pPr>
            <a:r>
              <a:rPr lang="el-GR" dirty="0"/>
              <a:t>Το </a:t>
            </a:r>
            <a:r>
              <a:rPr lang="el-GR" b="1" dirty="0"/>
              <a:t>πολικό</a:t>
            </a:r>
            <a:r>
              <a:rPr lang="el-GR" dirty="0"/>
              <a:t> μέρος του </a:t>
            </a:r>
            <a:r>
              <a:rPr lang="el-GR" dirty="0" err="1"/>
              <a:t>καρβοξυλίου</a:t>
            </a:r>
            <a:r>
              <a:rPr lang="el-GR" dirty="0"/>
              <a:t> έλκεται στην πολική επιφάνεια του κρυστάλλου του χρώματος και </a:t>
            </a:r>
            <a:r>
              <a:rPr lang="el-GR" dirty="0" err="1"/>
              <a:t>προσροφάται</a:t>
            </a:r>
            <a:r>
              <a:rPr lang="el-GR" dirty="0"/>
              <a:t> σ' αυτήν. </a:t>
            </a:r>
          </a:p>
          <a:p>
            <a:pPr fontAlgn="auto">
              <a:lnSpc>
                <a:spcPct val="114000"/>
              </a:lnSpc>
              <a:spcBef>
                <a:spcPts val="1800"/>
              </a:spcBef>
              <a:spcAft>
                <a:spcPts val="0"/>
              </a:spcAft>
              <a:buFont typeface="Arial" pitchFamily="34" charset="0"/>
              <a:buChar char="•"/>
              <a:defRPr/>
            </a:pPr>
            <a:r>
              <a:rPr lang="el-GR" dirty="0"/>
              <a:t>Ο </a:t>
            </a:r>
            <a:r>
              <a:rPr lang="el-GR" b="1" dirty="0"/>
              <a:t>μη πολικός </a:t>
            </a:r>
            <a:r>
              <a:rPr lang="el-GR" dirty="0" err="1"/>
              <a:t>τερπενοειδής</a:t>
            </a:r>
            <a:r>
              <a:rPr lang="el-GR" dirty="0"/>
              <a:t> υδρογονάνθρακας </a:t>
            </a:r>
            <a:r>
              <a:rPr lang="el-GR" dirty="0" smtClean="0"/>
              <a:t>(ουρά) </a:t>
            </a:r>
            <a:r>
              <a:rPr lang="el-GR" dirty="0"/>
              <a:t>είναι ικανός να έλθει σε επαφή με μη πολικά μέσα, </a:t>
            </a:r>
            <a:r>
              <a:rPr lang="el-GR" dirty="0" smtClean="0"/>
              <a:t>όπως είναι τα παράγωγα του πετρελαίου που </a:t>
            </a:r>
            <a:r>
              <a:rPr lang="el-GR" dirty="0"/>
              <a:t>χρησιμοποιούνται στα μελάνια λιθογραφίας. Το χρώμα διαβρέχεται και </a:t>
            </a:r>
            <a:r>
              <a:rPr lang="el-GR" dirty="0" smtClean="0"/>
              <a:t>διασπείρεται σε αυτά.</a:t>
            </a:r>
            <a:endParaRPr lang="el-GR" dirty="0"/>
          </a:p>
        </p:txBody>
      </p:sp>
      <p:sp>
        <p:nvSpPr>
          <p:cNvPr id="6963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2E9EF12F-7A6E-4883-8225-CBD6D8C04136}" type="slidenum">
              <a:rPr lang="el-GR" altLang="el-GR">
                <a:solidFill>
                  <a:srgbClr val="000000"/>
                </a:solidFill>
              </a:rPr>
              <a:pPr/>
              <a:t>34</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Τίτλος 1"/>
          <p:cNvSpPr>
            <a:spLocks noGrp="1"/>
          </p:cNvSpPr>
          <p:nvPr>
            <p:ph type="title"/>
          </p:nvPr>
        </p:nvSpPr>
        <p:spPr>
          <a:xfrm>
            <a:off x="0" y="115888"/>
            <a:ext cx="9144000" cy="909637"/>
          </a:xfrm>
        </p:spPr>
        <p:txBody>
          <a:bodyPr/>
          <a:lstStyle/>
          <a:p>
            <a:r>
              <a:rPr lang="el-GR" altLang="el-GR" smtClean="0"/>
              <a:t>Αβιετικό οξύ </a:t>
            </a:r>
            <a:r>
              <a:rPr lang="el-GR" altLang="el-GR" sz="3200" b="0" smtClean="0"/>
              <a:t>(2 από 2)</a:t>
            </a:r>
          </a:p>
        </p:txBody>
      </p:sp>
      <p:sp>
        <p:nvSpPr>
          <p:cNvPr id="70658" name="Ορθογώνιο 5"/>
          <p:cNvSpPr>
            <a:spLocks noChangeArrowheads="1"/>
          </p:cNvSpPr>
          <p:nvPr/>
        </p:nvSpPr>
        <p:spPr bwMode="auto">
          <a:xfrm>
            <a:off x="582613" y="5546725"/>
            <a:ext cx="82819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pPr>
            <a:r>
              <a:rPr lang="el-GR" altLang="el-GR" sz="2400">
                <a:solidFill>
                  <a:srgbClr val="000000"/>
                </a:solidFill>
                <a:latin typeface="Calibri" pitchFamily="34" charset="0"/>
              </a:rPr>
              <a:t>(α) </a:t>
            </a:r>
            <a:r>
              <a:rPr lang="en-US" altLang="el-GR" sz="2400">
                <a:solidFill>
                  <a:srgbClr val="000000"/>
                </a:solidFill>
                <a:latin typeface="Calibri" pitchFamily="34" charset="0"/>
              </a:rPr>
              <a:t>H</a:t>
            </a:r>
            <a:r>
              <a:rPr lang="el-GR" altLang="el-GR" sz="2400">
                <a:solidFill>
                  <a:srgbClr val="000000"/>
                </a:solidFill>
                <a:latin typeface="Calibri" pitchFamily="34" charset="0"/>
              </a:rPr>
              <a:t> δομή τη αβιετικού οξέος, (β) μόρια αβιετικού οξέος προσκολλημένα στην επιφάνεια του χρώματος.</a:t>
            </a:r>
            <a:endParaRPr lang="en-US" altLang="el-GR" sz="2400">
              <a:solidFill>
                <a:srgbClr val="000000"/>
              </a:solidFill>
              <a:latin typeface="Calibri" pitchFamily="34" charset="0"/>
            </a:endParaRPr>
          </a:p>
        </p:txBody>
      </p:sp>
      <p:pic>
        <p:nvPicPr>
          <p:cNvPr id="70659" name="Picture 2" descr="δομή του αβιετικού οξέο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635125"/>
            <a:ext cx="3325813"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0660" name="Ομάδα 45" descr="μόρια αβιετικού οξέος προσκολλημένα στην επιφάνεια του χρώματος"/>
          <p:cNvGrpSpPr>
            <a:grpSpLocks/>
          </p:cNvGrpSpPr>
          <p:nvPr/>
        </p:nvGrpSpPr>
        <p:grpSpPr bwMode="auto">
          <a:xfrm>
            <a:off x="4406900" y="2360613"/>
            <a:ext cx="3835400" cy="2381250"/>
            <a:chOff x="3603884" y="2664367"/>
            <a:chExt cx="3836105" cy="2380821"/>
          </a:xfrm>
        </p:grpSpPr>
        <p:sp>
          <p:nvSpPr>
            <p:cNvPr id="3" name="Κύβος 2"/>
            <p:cNvSpPr/>
            <p:nvPr/>
          </p:nvSpPr>
          <p:spPr>
            <a:xfrm rot="16200000">
              <a:off x="3131840" y="3140968"/>
              <a:ext cx="2376264" cy="1432176"/>
            </a:xfrm>
            <a:prstGeom prst="cube">
              <a:avLst>
                <a:gd name="adj" fmla="val 79493"/>
              </a:avLst>
            </a:prstGeom>
            <a:scene3d>
              <a:camera prst="orthographicFront">
                <a:rot lat="600001" lon="10799999"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cxnSp>
          <p:nvCxnSpPr>
            <p:cNvPr id="8" name="Ευθεία γραμμή σύνδεσης 7"/>
            <p:cNvCxnSpPr/>
            <p:nvPr/>
          </p:nvCxnSpPr>
          <p:spPr>
            <a:xfrm flipV="1">
              <a:off x="4723278" y="2853245"/>
              <a:ext cx="1000309" cy="36029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flipV="1">
              <a:off x="4723278" y="3321474"/>
              <a:ext cx="1144797" cy="10793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4723278" y="3716689"/>
              <a:ext cx="114479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a:off x="4643888" y="3932550"/>
              <a:ext cx="1152737" cy="21586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4643888" y="4148412"/>
              <a:ext cx="936797" cy="43331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0670" name="TextBox 26"/>
            <p:cNvSpPr txBox="1">
              <a:spLocks noChangeArrowheads="1"/>
            </p:cNvSpPr>
            <p:nvPr/>
          </p:nvSpPr>
          <p:spPr bwMode="auto">
            <a:xfrm>
              <a:off x="5652120" y="2668924"/>
              <a:ext cx="3577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l-GR" altLang="el-GR" b="1">
                  <a:solidFill>
                    <a:srgbClr val="000000"/>
                  </a:solidFill>
                  <a:latin typeface="Calibri" pitchFamily="34" charset="0"/>
                </a:rPr>
                <a:t>Χ</a:t>
              </a:r>
              <a:r>
                <a:rPr lang="el-GR" altLang="el-GR" b="1" baseline="30000">
                  <a:solidFill>
                    <a:srgbClr val="000000"/>
                  </a:solidFill>
                  <a:latin typeface="Calibri" pitchFamily="34" charset="0"/>
                </a:rPr>
                <a:t>-</a:t>
              </a:r>
            </a:p>
          </p:txBody>
        </p:sp>
        <p:sp>
          <p:nvSpPr>
            <p:cNvPr id="70671" name="TextBox 28"/>
            <p:cNvSpPr txBox="1">
              <a:spLocks noChangeArrowheads="1"/>
            </p:cNvSpPr>
            <p:nvPr/>
          </p:nvSpPr>
          <p:spPr bwMode="auto">
            <a:xfrm>
              <a:off x="5796136" y="3136322"/>
              <a:ext cx="3577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l-GR" altLang="el-GR" b="1">
                  <a:solidFill>
                    <a:srgbClr val="000000"/>
                  </a:solidFill>
                  <a:latin typeface="Calibri" pitchFamily="34" charset="0"/>
                </a:rPr>
                <a:t>Χ</a:t>
              </a:r>
              <a:r>
                <a:rPr lang="el-GR" altLang="el-GR" b="1" baseline="30000">
                  <a:solidFill>
                    <a:srgbClr val="000000"/>
                  </a:solidFill>
                  <a:latin typeface="Calibri" pitchFamily="34" charset="0"/>
                </a:rPr>
                <a:t>-</a:t>
              </a:r>
            </a:p>
          </p:txBody>
        </p:sp>
        <p:sp>
          <p:nvSpPr>
            <p:cNvPr id="70672" name="TextBox 29"/>
            <p:cNvSpPr txBox="1">
              <a:spLocks noChangeArrowheads="1"/>
            </p:cNvSpPr>
            <p:nvPr/>
          </p:nvSpPr>
          <p:spPr bwMode="auto">
            <a:xfrm>
              <a:off x="5724128" y="3957663"/>
              <a:ext cx="3577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l-GR" altLang="el-GR" b="1">
                  <a:solidFill>
                    <a:srgbClr val="000000"/>
                  </a:solidFill>
                  <a:latin typeface="Calibri" pitchFamily="34" charset="0"/>
                </a:rPr>
                <a:t>Χ</a:t>
              </a:r>
              <a:r>
                <a:rPr lang="el-GR" altLang="el-GR" b="1" baseline="30000">
                  <a:solidFill>
                    <a:srgbClr val="000000"/>
                  </a:solidFill>
                  <a:latin typeface="Calibri" pitchFamily="34" charset="0"/>
                </a:rPr>
                <a:t>-</a:t>
              </a:r>
            </a:p>
          </p:txBody>
        </p:sp>
        <p:sp>
          <p:nvSpPr>
            <p:cNvPr id="70673" name="TextBox 30"/>
            <p:cNvSpPr txBox="1">
              <a:spLocks noChangeArrowheads="1"/>
            </p:cNvSpPr>
            <p:nvPr/>
          </p:nvSpPr>
          <p:spPr bwMode="auto">
            <a:xfrm>
              <a:off x="5796136" y="3532366"/>
              <a:ext cx="3577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l-GR" altLang="el-GR" b="1">
                  <a:solidFill>
                    <a:srgbClr val="000000"/>
                  </a:solidFill>
                  <a:latin typeface="Calibri" pitchFamily="34" charset="0"/>
                </a:rPr>
                <a:t>Χ</a:t>
              </a:r>
              <a:r>
                <a:rPr lang="el-GR" altLang="el-GR" b="1" baseline="30000">
                  <a:solidFill>
                    <a:srgbClr val="000000"/>
                  </a:solidFill>
                  <a:latin typeface="Calibri" pitchFamily="34" charset="0"/>
                </a:rPr>
                <a:t>-</a:t>
              </a:r>
            </a:p>
          </p:txBody>
        </p:sp>
        <p:sp>
          <p:nvSpPr>
            <p:cNvPr id="70674" name="TextBox 31"/>
            <p:cNvSpPr txBox="1">
              <a:spLocks noChangeArrowheads="1"/>
            </p:cNvSpPr>
            <p:nvPr/>
          </p:nvSpPr>
          <p:spPr bwMode="auto">
            <a:xfrm>
              <a:off x="5510354" y="4396462"/>
              <a:ext cx="3577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l-GR" altLang="el-GR" b="1">
                  <a:solidFill>
                    <a:srgbClr val="000000"/>
                  </a:solidFill>
                  <a:latin typeface="Calibri" pitchFamily="34" charset="0"/>
                </a:rPr>
                <a:t>Χ</a:t>
              </a:r>
              <a:r>
                <a:rPr lang="el-GR" altLang="el-GR" b="1" baseline="30000">
                  <a:solidFill>
                    <a:srgbClr val="000000"/>
                  </a:solidFill>
                  <a:latin typeface="Calibri" pitchFamily="34" charset="0"/>
                </a:rPr>
                <a:t>-</a:t>
              </a:r>
            </a:p>
          </p:txBody>
        </p:sp>
        <p:grpSp>
          <p:nvGrpSpPr>
            <p:cNvPr id="70675" name="Ομάδα 41"/>
            <p:cNvGrpSpPr>
              <a:grpSpLocks/>
            </p:cNvGrpSpPr>
            <p:nvPr/>
          </p:nvGrpSpPr>
          <p:grpSpPr bwMode="auto">
            <a:xfrm>
              <a:off x="5942610" y="2664367"/>
              <a:ext cx="1366183" cy="224692"/>
              <a:chOff x="6107837" y="2664367"/>
              <a:chExt cx="1366183" cy="224692"/>
            </a:xfrm>
          </p:grpSpPr>
          <p:sp>
            <p:nvSpPr>
              <p:cNvPr id="41" name="Ελεύθερη σχεδίαση 40"/>
              <p:cNvSpPr/>
              <p:nvPr/>
            </p:nvSpPr>
            <p:spPr>
              <a:xfrm>
                <a:off x="6107929" y="2664367"/>
                <a:ext cx="381070" cy="212687"/>
              </a:xfrm>
              <a:custGeom>
                <a:avLst/>
                <a:gdLst>
                  <a:gd name="connsiteX0" fmla="*/ 0 w 381740"/>
                  <a:gd name="connsiteY0" fmla="*/ 211998 h 211998"/>
                  <a:gd name="connsiteX1" fmla="*/ 79899 w 381740"/>
                  <a:gd name="connsiteY1" fmla="*/ 194243 h 211998"/>
                  <a:gd name="connsiteX2" fmla="*/ 124287 w 381740"/>
                  <a:gd name="connsiteY2" fmla="*/ 25567 h 211998"/>
                  <a:gd name="connsiteX3" fmla="*/ 213064 w 381740"/>
                  <a:gd name="connsiteY3" fmla="*/ 7812 h 211998"/>
                  <a:gd name="connsiteX4" fmla="*/ 266330 w 381740"/>
                  <a:gd name="connsiteY4" fmla="*/ 96588 h 211998"/>
                  <a:gd name="connsiteX5" fmla="*/ 301841 w 381740"/>
                  <a:gd name="connsiteY5" fmla="*/ 203120 h 211998"/>
                  <a:gd name="connsiteX6" fmla="*/ 346229 w 381740"/>
                  <a:gd name="connsiteY6" fmla="*/ 203120 h 211998"/>
                  <a:gd name="connsiteX7" fmla="*/ 381740 w 381740"/>
                  <a:gd name="connsiteY7" fmla="*/ 211998 h 21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40" h="211998">
                    <a:moveTo>
                      <a:pt x="0" y="211998"/>
                    </a:moveTo>
                    <a:lnTo>
                      <a:pt x="79899" y="194243"/>
                    </a:lnTo>
                    <a:cubicBezTo>
                      <a:pt x="100613" y="163171"/>
                      <a:pt x="102093" y="56639"/>
                      <a:pt x="124287" y="25567"/>
                    </a:cubicBezTo>
                    <a:cubicBezTo>
                      <a:pt x="146481" y="-5505"/>
                      <a:pt x="189390" y="-4025"/>
                      <a:pt x="213064" y="7812"/>
                    </a:cubicBezTo>
                    <a:cubicBezTo>
                      <a:pt x="236738" y="19649"/>
                      <a:pt x="251534" y="64037"/>
                      <a:pt x="266330" y="96588"/>
                    </a:cubicBezTo>
                    <a:cubicBezTo>
                      <a:pt x="281126" y="129139"/>
                      <a:pt x="288525" y="185365"/>
                      <a:pt x="301841" y="203120"/>
                    </a:cubicBezTo>
                    <a:cubicBezTo>
                      <a:pt x="315157" y="220875"/>
                      <a:pt x="332913" y="201640"/>
                      <a:pt x="346229" y="203120"/>
                    </a:cubicBezTo>
                    <a:cubicBezTo>
                      <a:pt x="359545" y="204600"/>
                      <a:pt x="370642" y="208299"/>
                      <a:pt x="381740" y="21199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43" name="Ελεύθερη σχεδίαση 42"/>
              <p:cNvSpPr/>
              <p:nvPr/>
            </p:nvSpPr>
            <p:spPr>
              <a:xfrm>
                <a:off x="6435014" y="2664367"/>
                <a:ext cx="381070" cy="212687"/>
              </a:xfrm>
              <a:custGeom>
                <a:avLst/>
                <a:gdLst>
                  <a:gd name="connsiteX0" fmla="*/ 0 w 381740"/>
                  <a:gd name="connsiteY0" fmla="*/ 211998 h 211998"/>
                  <a:gd name="connsiteX1" fmla="*/ 79899 w 381740"/>
                  <a:gd name="connsiteY1" fmla="*/ 194243 h 211998"/>
                  <a:gd name="connsiteX2" fmla="*/ 124287 w 381740"/>
                  <a:gd name="connsiteY2" fmla="*/ 25567 h 211998"/>
                  <a:gd name="connsiteX3" fmla="*/ 213064 w 381740"/>
                  <a:gd name="connsiteY3" fmla="*/ 7812 h 211998"/>
                  <a:gd name="connsiteX4" fmla="*/ 266330 w 381740"/>
                  <a:gd name="connsiteY4" fmla="*/ 96588 h 211998"/>
                  <a:gd name="connsiteX5" fmla="*/ 301841 w 381740"/>
                  <a:gd name="connsiteY5" fmla="*/ 203120 h 211998"/>
                  <a:gd name="connsiteX6" fmla="*/ 346229 w 381740"/>
                  <a:gd name="connsiteY6" fmla="*/ 203120 h 211998"/>
                  <a:gd name="connsiteX7" fmla="*/ 381740 w 381740"/>
                  <a:gd name="connsiteY7" fmla="*/ 211998 h 21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40" h="211998">
                    <a:moveTo>
                      <a:pt x="0" y="211998"/>
                    </a:moveTo>
                    <a:lnTo>
                      <a:pt x="79899" y="194243"/>
                    </a:lnTo>
                    <a:cubicBezTo>
                      <a:pt x="100613" y="163171"/>
                      <a:pt x="102093" y="56639"/>
                      <a:pt x="124287" y="25567"/>
                    </a:cubicBezTo>
                    <a:cubicBezTo>
                      <a:pt x="146481" y="-5505"/>
                      <a:pt x="189390" y="-4025"/>
                      <a:pt x="213064" y="7812"/>
                    </a:cubicBezTo>
                    <a:cubicBezTo>
                      <a:pt x="236738" y="19649"/>
                      <a:pt x="251534" y="64037"/>
                      <a:pt x="266330" y="96588"/>
                    </a:cubicBezTo>
                    <a:cubicBezTo>
                      <a:pt x="281126" y="129139"/>
                      <a:pt x="288525" y="185365"/>
                      <a:pt x="301841" y="203120"/>
                    </a:cubicBezTo>
                    <a:cubicBezTo>
                      <a:pt x="315157" y="220875"/>
                      <a:pt x="332913" y="201640"/>
                      <a:pt x="346229" y="203120"/>
                    </a:cubicBezTo>
                    <a:cubicBezTo>
                      <a:pt x="359545" y="204600"/>
                      <a:pt x="370642" y="208299"/>
                      <a:pt x="381740" y="21199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44" name="Ελεύθερη σχεδίαση 43"/>
              <p:cNvSpPr/>
              <p:nvPr/>
            </p:nvSpPr>
            <p:spPr>
              <a:xfrm>
                <a:off x="6766862" y="2670716"/>
                <a:ext cx="382658" cy="212687"/>
              </a:xfrm>
              <a:custGeom>
                <a:avLst/>
                <a:gdLst>
                  <a:gd name="connsiteX0" fmla="*/ 0 w 381740"/>
                  <a:gd name="connsiteY0" fmla="*/ 211998 h 211998"/>
                  <a:gd name="connsiteX1" fmla="*/ 79899 w 381740"/>
                  <a:gd name="connsiteY1" fmla="*/ 194243 h 211998"/>
                  <a:gd name="connsiteX2" fmla="*/ 124287 w 381740"/>
                  <a:gd name="connsiteY2" fmla="*/ 25567 h 211998"/>
                  <a:gd name="connsiteX3" fmla="*/ 213064 w 381740"/>
                  <a:gd name="connsiteY3" fmla="*/ 7812 h 211998"/>
                  <a:gd name="connsiteX4" fmla="*/ 266330 w 381740"/>
                  <a:gd name="connsiteY4" fmla="*/ 96588 h 211998"/>
                  <a:gd name="connsiteX5" fmla="*/ 301841 w 381740"/>
                  <a:gd name="connsiteY5" fmla="*/ 203120 h 211998"/>
                  <a:gd name="connsiteX6" fmla="*/ 346229 w 381740"/>
                  <a:gd name="connsiteY6" fmla="*/ 203120 h 211998"/>
                  <a:gd name="connsiteX7" fmla="*/ 381740 w 381740"/>
                  <a:gd name="connsiteY7" fmla="*/ 211998 h 21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40" h="211998">
                    <a:moveTo>
                      <a:pt x="0" y="211998"/>
                    </a:moveTo>
                    <a:lnTo>
                      <a:pt x="79899" y="194243"/>
                    </a:lnTo>
                    <a:cubicBezTo>
                      <a:pt x="100613" y="163171"/>
                      <a:pt x="102093" y="56639"/>
                      <a:pt x="124287" y="25567"/>
                    </a:cubicBezTo>
                    <a:cubicBezTo>
                      <a:pt x="146481" y="-5505"/>
                      <a:pt x="189390" y="-4025"/>
                      <a:pt x="213064" y="7812"/>
                    </a:cubicBezTo>
                    <a:cubicBezTo>
                      <a:pt x="236738" y="19649"/>
                      <a:pt x="251534" y="64037"/>
                      <a:pt x="266330" y="96588"/>
                    </a:cubicBezTo>
                    <a:cubicBezTo>
                      <a:pt x="281126" y="129139"/>
                      <a:pt x="288525" y="185365"/>
                      <a:pt x="301841" y="203120"/>
                    </a:cubicBezTo>
                    <a:cubicBezTo>
                      <a:pt x="315157" y="220875"/>
                      <a:pt x="332913" y="201640"/>
                      <a:pt x="346229" y="203120"/>
                    </a:cubicBezTo>
                    <a:cubicBezTo>
                      <a:pt x="359545" y="204600"/>
                      <a:pt x="370642" y="208299"/>
                      <a:pt x="381740" y="21199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45" name="Ελεύθερη σχεδίαση 44"/>
              <p:cNvSpPr/>
              <p:nvPr/>
            </p:nvSpPr>
            <p:spPr>
              <a:xfrm>
                <a:off x="7092360" y="2677065"/>
                <a:ext cx="381070" cy="212687"/>
              </a:xfrm>
              <a:custGeom>
                <a:avLst/>
                <a:gdLst>
                  <a:gd name="connsiteX0" fmla="*/ 0 w 381740"/>
                  <a:gd name="connsiteY0" fmla="*/ 211998 h 211998"/>
                  <a:gd name="connsiteX1" fmla="*/ 79899 w 381740"/>
                  <a:gd name="connsiteY1" fmla="*/ 194243 h 211998"/>
                  <a:gd name="connsiteX2" fmla="*/ 124287 w 381740"/>
                  <a:gd name="connsiteY2" fmla="*/ 25567 h 211998"/>
                  <a:gd name="connsiteX3" fmla="*/ 213064 w 381740"/>
                  <a:gd name="connsiteY3" fmla="*/ 7812 h 211998"/>
                  <a:gd name="connsiteX4" fmla="*/ 266330 w 381740"/>
                  <a:gd name="connsiteY4" fmla="*/ 96588 h 211998"/>
                  <a:gd name="connsiteX5" fmla="*/ 301841 w 381740"/>
                  <a:gd name="connsiteY5" fmla="*/ 203120 h 211998"/>
                  <a:gd name="connsiteX6" fmla="*/ 346229 w 381740"/>
                  <a:gd name="connsiteY6" fmla="*/ 203120 h 211998"/>
                  <a:gd name="connsiteX7" fmla="*/ 381740 w 381740"/>
                  <a:gd name="connsiteY7" fmla="*/ 211998 h 21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40" h="211998">
                    <a:moveTo>
                      <a:pt x="0" y="211998"/>
                    </a:moveTo>
                    <a:lnTo>
                      <a:pt x="79899" y="194243"/>
                    </a:lnTo>
                    <a:cubicBezTo>
                      <a:pt x="100613" y="163171"/>
                      <a:pt x="102093" y="56639"/>
                      <a:pt x="124287" y="25567"/>
                    </a:cubicBezTo>
                    <a:cubicBezTo>
                      <a:pt x="146481" y="-5505"/>
                      <a:pt x="189390" y="-4025"/>
                      <a:pt x="213064" y="7812"/>
                    </a:cubicBezTo>
                    <a:cubicBezTo>
                      <a:pt x="236738" y="19649"/>
                      <a:pt x="251534" y="64037"/>
                      <a:pt x="266330" y="96588"/>
                    </a:cubicBezTo>
                    <a:cubicBezTo>
                      <a:pt x="281126" y="129139"/>
                      <a:pt x="288525" y="185365"/>
                      <a:pt x="301841" y="203120"/>
                    </a:cubicBezTo>
                    <a:cubicBezTo>
                      <a:pt x="315157" y="220875"/>
                      <a:pt x="332913" y="201640"/>
                      <a:pt x="346229" y="203120"/>
                    </a:cubicBezTo>
                    <a:cubicBezTo>
                      <a:pt x="359545" y="204600"/>
                      <a:pt x="370642" y="208299"/>
                      <a:pt x="381740" y="21199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grpSp>
        <p:grpSp>
          <p:nvGrpSpPr>
            <p:cNvPr id="70676" name="Ομάδα 46"/>
            <p:cNvGrpSpPr>
              <a:grpSpLocks/>
            </p:cNvGrpSpPr>
            <p:nvPr/>
          </p:nvGrpSpPr>
          <p:grpSpPr bwMode="auto">
            <a:xfrm>
              <a:off x="6073806" y="3170562"/>
              <a:ext cx="1366183" cy="224692"/>
              <a:chOff x="6107837" y="2664367"/>
              <a:chExt cx="1366183" cy="224692"/>
            </a:xfrm>
          </p:grpSpPr>
          <p:sp>
            <p:nvSpPr>
              <p:cNvPr id="48" name="Ελεύθερη σχεδίαση 47"/>
              <p:cNvSpPr/>
              <p:nvPr/>
            </p:nvSpPr>
            <p:spPr>
              <a:xfrm>
                <a:off x="6108519" y="2664493"/>
                <a:ext cx="381070" cy="211100"/>
              </a:xfrm>
              <a:custGeom>
                <a:avLst/>
                <a:gdLst>
                  <a:gd name="connsiteX0" fmla="*/ 0 w 381740"/>
                  <a:gd name="connsiteY0" fmla="*/ 211998 h 211998"/>
                  <a:gd name="connsiteX1" fmla="*/ 79899 w 381740"/>
                  <a:gd name="connsiteY1" fmla="*/ 194243 h 211998"/>
                  <a:gd name="connsiteX2" fmla="*/ 124287 w 381740"/>
                  <a:gd name="connsiteY2" fmla="*/ 25567 h 211998"/>
                  <a:gd name="connsiteX3" fmla="*/ 213064 w 381740"/>
                  <a:gd name="connsiteY3" fmla="*/ 7812 h 211998"/>
                  <a:gd name="connsiteX4" fmla="*/ 266330 w 381740"/>
                  <a:gd name="connsiteY4" fmla="*/ 96588 h 211998"/>
                  <a:gd name="connsiteX5" fmla="*/ 301841 w 381740"/>
                  <a:gd name="connsiteY5" fmla="*/ 203120 h 211998"/>
                  <a:gd name="connsiteX6" fmla="*/ 346229 w 381740"/>
                  <a:gd name="connsiteY6" fmla="*/ 203120 h 211998"/>
                  <a:gd name="connsiteX7" fmla="*/ 381740 w 381740"/>
                  <a:gd name="connsiteY7" fmla="*/ 211998 h 21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40" h="211998">
                    <a:moveTo>
                      <a:pt x="0" y="211998"/>
                    </a:moveTo>
                    <a:lnTo>
                      <a:pt x="79899" y="194243"/>
                    </a:lnTo>
                    <a:cubicBezTo>
                      <a:pt x="100613" y="163171"/>
                      <a:pt x="102093" y="56639"/>
                      <a:pt x="124287" y="25567"/>
                    </a:cubicBezTo>
                    <a:cubicBezTo>
                      <a:pt x="146481" y="-5505"/>
                      <a:pt x="189390" y="-4025"/>
                      <a:pt x="213064" y="7812"/>
                    </a:cubicBezTo>
                    <a:cubicBezTo>
                      <a:pt x="236738" y="19649"/>
                      <a:pt x="251534" y="64037"/>
                      <a:pt x="266330" y="96588"/>
                    </a:cubicBezTo>
                    <a:cubicBezTo>
                      <a:pt x="281126" y="129139"/>
                      <a:pt x="288525" y="185365"/>
                      <a:pt x="301841" y="203120"/>
                    </a:cubicBezTo>
                    <a:cubicBezTo>
                      <a:pt x="315157" y="220875"/>
                      <a:pt x="332913" y="201640"/>
                      <a:pt x="346229" y="203120"/>
                    </a:cubicBezTo>
                    <a:cubicBezTo>
                      <a:pt x="359545" y="204600"/>
                      <a:pt x="370642" y="208299"/>
                      <a:pt x="381740" y="21199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49" name="Ελεύθερη σχεδίαση 48"/>
              <p:cNvSpPr/>
              <p:nvPr/>
            </p:nvSpPr>
            <p:spPr>
              <a:xfrm>
                <a:off x="6435604" y="2664493"/>
                <a:ext cx="381070" cy="211100"/>
              </a:xfrm>
              <a:custGeom>
                <a:avLst/>
                <a:gdLst>
                  <a:gd name="connsiteX0" fmla="*/ 0 w 381740"/>
                  <a:gd name="connsiteY0" fmla="*/ 211998 h 211998"/>
                  <a:gd name="connsiteX1" fmla="*/ 79899 w 381740"/>
                  <a:gd name="connsiteY1" fmla="*/ 194243 h 211998"/>
                  <a:gd name="connsiteX2" fmla="*/ 124287 w 381740"/>
                  <a:gd name="connsiteY2" fmla="*/ 25567 h 211998"/>
                  <a:gd name="connsiteX3" fmla="*/ 213064 w 381740"/>
                  <a:gd name="connsiteY3" fmla="*/ 7812 h 211998"/>
                  <a:gd name="connsiteX4" fmla="*/ 266330 w 381740"/>
                  <a:gd name="connsiteY4" fmla="*/ 96588 h 211998"/>
                  <a:gd name="connsiteX5" fmla="*/ 301841 w 381740"/>
                  <a:gd name="connsiteY5" fmla="*/ 203120 h 211998"/>
                  <a:gd name="connsiteX6" fmla="*/ 346229 w 381740"/>
                  <a:gd name="connsiteY6" fmla="*/ 203120 h 211998"/>
                  <a:gd name="connsiteX7" fmla="*/ 381740 w 381740"/>
                  <a:gd name="connsiteY7" fmla="*/ 211998 h 21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40" h="211998">
                    <a:moveTo>
                      <a:pt x="0" y="211998"/>
                    </a:moveTo>
                    <a:lnTo>
                      <a:pt x="79899" y="194243"/>
                    </a:lnTo>
                    <a:cubicBezTo>
                      <a:pt x="100613" y="163171"/>
                      <a:pt x="102093" y="56639"/>
                      <a:pt x="124287" y="25567"/>
                    </a:cubicBezTo>
                    <a:cubicBezTo>
                      <a:pt x="146481" y="-5505"/>
                      <a:pt x="189390" y="-4025"/>
                      <a:pt x="213064" y="7812"/>
                    </a:cubicBezTo>
                    <a:cubicBezTo>
                      <a:pt x="236738" y="19649"/>
                      <a:pt x="251534" y="64037"/>
                      <a:pt x="266330" y="96588"/>
                    </a:cubicBezTo>
                    <a:cubicBezTo>
                      <a:pt x="281126" y="129139"/>
                      <a:pt x="288525" y="185365"/>
                      <a:pt x="301841" y="203120"/>
                    </a:cubicBezTo>
                    <a:cubicBezTo>
                      <a:pt x="315157" y="220875"/>
                      <a:pt x="332913" y="201640"/>
                      <a:pt x="346229" y="203120"/>
                    </a:cubicBezTo>
                    <a:cubicBezTo>
                      <a:pt x="359545" y="204600"/>
                      <a:pt x="370642" y="208299"/>
                      <a:pt x="381740" y="21199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50" name="Ελεύθερη σχεδίαση 49"/>
              <p:cNvSpPr/>
              <p:nvPr/>
            </p:nvSpPr>
            <p:spPr>
              <a:xfrm>
                <a:off x="6767453" y="2670842"/>
                <a:ext cx="382657" cy="211100"/>
              </a:xfrm>
              <a:custGeom>
                <a:avLst/>
                <a:gdLst>
                  <a:gd name="connsiteX0" fmla="*/ 0 w 381740"/>
                  <a:gd name="connsiteY0" fmla="*/ 211998 h 211998"/>
                  <a:gd name="connsiteX1" fmla="*/ 79899 w 381740"/>
                  <a:gd name="connsiteY1" fmla="*/ 194243 h 211998"/>
                  <a:gd name="connsiteX2" fmla="*/ 124287 w 381740"/>
                  <a:gd name="connsiteY2" fmla="*/ 25567 h 211998"/>
                  <a:gd name="connsiteX3" fmla="*/ 213064 w 381740"/>
                  <a:gd name="connsiteY3" fmla="*/ 7812 h 211998"/>
                  <a:gd name="connsiteX4" fmla="*/ 266330 w 381740"/>
                  <a:gd name="connsiteY4" fmla="*/ 96588 h 211998"/>
                  <a:gd name="connsiteX5" fmla="*/ 301841 w 381740"/>
                  <a:gd name="connsiteY5" fmla="*/ 203120 h 211998"/>
                  <a:gd name="connsiteX6" fmla="*/ 346229 w 381740"/>
                  <a:gd name="connsiteY6" fmla="*/ 203120 h 211998"/>
                  <a:gd name="connsiteX7" fmla="*/ 381740 w 381740"/>
                  <a:gd name="connsiteY7" fmla="*/ 211998 h 21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40" h="211998">
                    <a:moveTo>
                      <a:pt x="0" y="211998"/>
                    </a:moveTo>
                    <a:lnTo>
                      <a:pt x="79899" y="194243"/>
                    </a:lnTo>
                    <a:cubicBezTo>
                      <a:pt x="100613" y="163171"/>
                      <a:pt x="102093" y="56639"/>
                      <a:pt x="124287" y="25567"/>
                    </a:cubicBezTo>
                    <a:cubicBezTo>
                      <a:pt x="146481" y="-5505"/>
                      <a:pt x="189390" y="-4025"/>
                      <a:pt x="213064" y="7812"/>
                    </a:cubicBezTo>
                    <a:cubicBezTo>
                      <a:pt x="236738" y="19649"/>
                      <a:pt x="251534" y="64037"/>
                      <a:pt x="266330" y="96588"/>
                    </a:cubicBezTo>
                    <a:cubicBezTo>
                      <a:pt x="281126" y="129139"/>
                      <a:pt x="288525" y="185365"/>
                      <a:pt x="301841" y="203120"/>
                    </a:cubicBezTo>
                    <a:cubicBezTo>
                      <a:pt x="315157" y="220875"/>
                      <a:pt x="332913" y="201640"/>
                      <a:pt x="346229" y="203120"/>
                    </a:cubicBezTo>
                    <a:cubicBezTo>
                      <a:pt x="359545" y="204600"/>
                      <a:pt x="370642" y="208299"/>
                      <a:pt x="381740" y="21199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51" name="Ελεύθερη σχεδίαση 50"/>
              <p:cNvSpPr/>
              <p:nvPr/>
            </p:nvSpPr>
            <p:spPr>
              <a:xfrm>
                <a:off x="7092950" y="2677191"/>
                <a:ext cx="381070" cy="211100"/>
              </a:xfrm>
              <a:custGeom>
                <a:avLst/>
                <a:gdLst>
                  <a:gd name="connsiteX0" fmla="*/ 0 w 381740"/>
                  <a:gd name="connsiteY0" fmla="*/ 211998 h 211998"/>
                  <a:gd name="connsiteX1" fmla="*/ 79899 w 381740"/>
                  <a:gd name="connsiteY1" fmla="*/ 194243 h 211998"/>
                  <a:gd name="connsiteX2" fmla="*/ 124287 w 381740"/>
                  <a:gd name="connsiteY2" fmla="*/ 25567 h 211998"/>
                  <a:gd name="connsiteX3" fmla="*/ 213064 w 381740"/>
                  <a:gd name="connsiteY3" fmla="*/ 7812 h 211998"/>
                  <a:gd name="connsiteX4" fmla="*/ 266330 w 381740"/>
                  <a:gd name="connsiteY4" fmla="*/ 96588 h 211998"/>
                  <a:gd name="connsiteX5" fmla="*/ 301841 w 381740"/>
                  <a:gd name="connsiteY5" fmla="*/ 203120 h 211998"/>
                  <a:gd name="connsiteX6" fmla="*/ 346229 w 381740"/>
                  <a:gd name="connsiteY6" fmla="*/ 203120 h 211998"/>
                  <a:gd name="connsiteX7" fmla="*/ 381740 w 381740"/>
                  <a:gd name="connsiteY7" fmla="*/ 211998 h 21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40" h="211998">
                    <a:moveTo>
                      <a:pt x="0" y="211998"/>
                    </a:moveTo>
                    <a:lnTo>
                      <a:pt x="79899" y="194243"/>
                    </a:lnTo>
                    <a:cubicBezTo>
                      <a:pt x="100613" y="163171"/>
                      <a:pt x="102093" y="56639"/>
                      <a:pt x="124287" y="25567"/>
                    </a:cubicBezTo>
                    <a:cubicBezTo>
                      <a:pt x="146481" y="-5505"/>
                      <a:pt x="189390" y="-4025"/>
                      <a:pt x="213064" y="7812"/>
                    </a:cubicBezTo>
                    <a:cubicBezTo>
                      <a:pt x="236738" y="19649"/>
                      <a:pt x="251534" y="64037"/>
                      <a:pt x="266330" y="96588"/>
                    </a:cubicBezTo>
                    <a:cubicBezTo>
                      <a:pt x="281126" y="129139"/>
                      <a:pt x="288525" y="185365"/>
                      <a:pt x="301841" y="203120"/>
                    </a:cubicBezTo>
                    <a:cubicBezTo>
                      <a:pt x="315157" y="220875"/>
                      <a:pt x="332913" y="201640"/>
                      <a:pt x="346229" y="203120"/>
                    </a:cubicBezTo>
                    <a:cubicBezTo>
                      <a:pt x="359545" y="204600"/>
                      <a:pt x="370642" y="208299"/>
                      <a:pt x="381740" y="21199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grpSp>
        <p:grpSp>
          <p:nvGrpSpPr>
            <p:cNvPr id="70677" name="Ομάδα 51"/>
            <p:cNvGrpSpPr>
              <a:grpSpLocks/>
            </p:cNvGrpSpPr>
            <p:nvPr/>
          </p:nvGrpSpPr>
          <p:grpSpPr bwMode="auto">
            <a:xfrm>
              <a:off x="6003013" y="3632364"/>
              <a:ext cx="1366183" cy="224692"/>
              <a:chOff x="6107837" y="2664367"/>
              <a:chExt cx="1366183" cy="224692"/>
            </a:xfrm>
          </p:grpSpPr>
          <p:sp>
            <p:nvSpPr>
              <p:cNvPr id="53" name="Ελεύθερη σχεδίαση 52"/>
              <p:cNvSpPr/>
              <p:nvPr/>
            </p:nvSpPr>
            <p:spPr>
              <a:xfrm>
                <a:off x="6107862" y="2664571"/>
                <a:ext cx="381070" cy="211099"/>
              </a:xfrm>
              <a:custGeom>
                <a:avLst/>
                <a:gdLst>
                  <a:gd name="connsiteX0" fmla="*/ 0 w 381740"/>
                  <a:gd name="connsiteY0" fmla="*/ 211998 h 211998"/>
                  <a:gd name="connsiteX1" fmla="*/ 79899 w 381740"/>
                  <a:gd name="connsiteY1" fmla="*/ 194243 h 211998"/>
                  <a:gd name="connsiteX2" fmla="*/ 124287 w 381740"/>
                  <a:gd name="connsiteY2" fmla="*/ 25567 h 211998"/>
                  <a:gd name="connsiteX3" fmla="*/ 213064 w 381740"/>
                  <a:gd name="connsiteY3" fmla="*/ 7812 h 211998"/>
                  <a:gd name="connsiteX4" fmla="*/ 266330 w 381740"/>
                  <a:gd name="connsiteY4" fmla="*/ 96588 h 211998"/>
                  <a:gd name="connsiteX5" fmla="*/ 301841 w 381740"/>
                  <a:gd name="connsiteY5" fmla="*/ 203120 h 211998"/>
                  <a:gd name="connsiteX6" fmla="*/ 346229 w 381740"/>
                  <a:gd name="connsiteY6" fmla="*/ 203120 h 211998"/>
                  <a:gd name="connsiteX7" fmla="*/ 381740 w 381740"/>
                  <a:gd name="connsiteY7" fmla="*/ 211998 h 21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40" h="211998">
                    <a:moveTo>
                      <a:pt x="0" y="211998"/>
                    </a:moveTo>
                    <a:lnTo>
                      <a:pt x="79899" y="194243"/>
                    </a:lnTo>
                    <a:cubicBezTo>
                      <a:pt x="100613" y="163171"/>
                      <a:pt x="102093" y="56639"/>
                      <a:pt x="124287" y="25567"/>
                    </a:cubicBezTo>
                    <a:cubicBezTo>
                      <a:pt x="146481" y="-5505"/>
                      <a:pt x="189390" y="-4025"/>
                      <a:pt x="213064" y="7812"/>
                    </a:cubicBezTo>
                    <a:cubicBezTo>
                      <a:pt x="236738" y="19649"/>
                      <a:pt x="251534" y="64037"/>
                      <a:pt x="266330" y="96588"/>
                    </a:cubicBezTo>
                    <a:cubicBezTo>
                      <a:pt x="281126" y="129139"/>
                      <a:pt x="288525" y="185365"/>
                      <a:pt x="301841" y="203120"/>
                    </a:cubicBezTo>
                    <a:cubicBezTo>
                      <a:pt x="315157" y="220875"/>
                      <a:pt x="332913" y="201640"/>
                      <a:pt x="346229" y="203120"/>
                    </a:cubicBezTo>
                    <a:cubicBezTo>
                      <a:pt x="359545" y="204600"/>
                      <a:pt x="370642" y="208299"/>
                      <a:pt x="381740" y="21199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54" name="Ελεύθερη σχεδίαση 53"/>
              <p:cNvSpPr/>
              <p:nvPr/>
            </p:nvSpPr>
            <p:spPr>
              <a:xfrm>
                <a:off x="6434947" y="2664571"/>
                <a:ext cx="381070" cy="211099"/>
              </a:xfrm>
              <a:custGeom>
                <a:avLst/>
                <a:gdLst>
                  <a:gd name="connsiteX0" fmla="*/ 0 w 381740"/>
                  <a:gd name="connsiteY0" fmla="*/ 211998 h 211998"/>
                  <a:gd name="connsiteX1" fmla="*/ 79899 w 381740"/>
                  <a:gd name="connsiteY1" fmla="*/ 194243 h 211998"/>
                  <a:gd name="connsiteX2" fmla="*/ 124287 w 381740"/>
                  <a:gd name="connsiteY2" fmla="*/ 25567 h 211998"/>
                  <a:gd name="connsiteX3" fmla="*/ 213064 w 381740"/>
                  <a:gd name="connsiteY3" fmla="*/ 7812 h 211998"/>
                  <a:gd name="connsiteX4" fmla="*/ 266330 w 381740"/>
                  <a:gd name="connsiteY4" fmla="*/ 96588 h 211998"/>
                  <a:gd name="connsiteX5" fmla="*/ 301841 w 381740"/>
                  <a:gd name="connsiteY5" fmla="*/ 203120 h 211998"/>
                  <a:gd name="connsiteX6" fmla="*/ 346229 w 381740"/>
                  <a:gd name="connsiteY6" fmla="*/ 203120 h 211998"/>
                  <a:gd name="connsiteX7" fmla="*/ 381740 w 381740"/>
                  <a:gd name="connsiteY7" fmla="*/ 211998 h 21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40" h="211998">
                    <a:moveTo>
                      <a:pt x="0" y="211998"/>
                    </a:moveTo>
                    <a:lnTo>
                      <a:pt x="79899" y="194243"/>
                    </a:lnTo>
                    <a:cubicBezTo>
                      <a:pt x="100613" y="163171"/>
                      <a:pt x="102093" y="56639"/>
                      <a:pt x="124287" y="25567"/>
                    </a:cubicBezTo>
                    <a:cubicBezTo>
                      <a:pt x="146481" y="-5505"/>
                      <a:pt x="189390" y="-4025"/>
                      <a:pt x="213064" y="7812"/>
                    </a:cubicBezTo>
                    <a:cubicBezTo>
                      <a:pt x="236738" y="19649"/>
                      <a:pt x="251534" y="64037"/>
                      <a:pt x="266330" y="96588"/>
                    </a:cubicBezTo>
                    <a:cubicBezTo>
                      <a:pt x="281126" y="129139"/>
                      <a:pt x="288525" y="185365"/>
                      <a:pt x="301841" y="203120"/>
                    </a:cubicBezTo>
                    <a:cubicBezTo>
                      <a:pt x="315157" y="220875"/>
                      <a:pt x="332913" y="201640"/>
                      <a:pt x="346229" y="203120"/>
                    </a:cubicBezTo>
                    <a:cubicBezTo>
                      <a:pt x="359545" y="204600"/>
                      <a:pt x="370642" y="208299"/>
                      <a:pt x="381740" y="21199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55" name="Ελεύθερη σχεδίαση 54"/>
              <p:cNvSpPr/>
              <p:nvPr/>
            </p:nvSpPr>
            <p:spPr>
              <a:xfrm>
                <a:off x="6766795" y="2670920"/>
                <a:ext cx="382658" cy="211099"/>
              </a:xfrm>
              <a:custGeom>
                <a:avLst/>
                <a:gdLst>
                  <a:gd name="connsiteX0" fmla="*/ 0 w 381740"/>
                  <a:gd name="connsiteY0" fmla="*/ 211998 h 211998"/>
                  <a:gd name="connsiteX1" fmla="*/ 79899 w 381740"/>
                  <a:gd name="connsiteY1" fmla="*/ 194243 h 211998"/>
                  <a:gd name="connsiteX2" fmla="*/ 124287 w 381740"/>
                  <a:gd name="connsiteY2" fmla="*/ 25567 h 211998"/>
                  <a:gd name="connsiteX3" fmla="*/ 213064 w 381740"/>
                  <a:gd name="connsiteY3" fmla="*/ 7812 h 211998"/>
                  <a:gd name="connsiteX4" fmla="*/ 266330 w 381740"/>
                  <a:gd name="connsiteY4" fmla="*/ 96588 h 211998"/>
                  <a:gd name="connsiteX5" fmla="*/ 301841 w 381740"/>
                  <a:gd name="connsiteY5" fmla="*/ 203120 h 211998"/>
                  <a:gd name="connsiteX6" fmla="*/ 346229 w 381740"/>
                  <a:gd name="connsiteY6" fmla="*/ 203120 h 211998"/>
                  <a:gd name="connsiteX7" fmla="*/ 381740 w 381740"/>
                  <a:gd name="connsiteY7" fmla="*/ 211998 h 21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40" h="211998">
                    <a:moveTo>
                      <a:pt x="0" y="211998"/>
                    </a:moveTo>
                    <a:lnTo>
                      <a:pt x="79899" y="194243"/>
                    </a:lnTo>
                    <a:cubicBezTo>
                      <a:pt x="100613" y="163171"/>
                      <a:pt x="102093" y="56639"/>
                      <a:pt x="124287" y="25567"/>
                    </a:cubicBezTo>
                    <a:cubicBezTo>
                      <a:pt x="146481" y="-5505"/>
                      <a:pt x="189390" y="-4025"/>
                      <a:pt x="213064" y="7812"/>
                    </a:cubicBezTo>
                    <a:cubicBezTo>
                      <a:pt x="236738" y="19649"/>
                      <a:pt x="251534" y="64037"/>
                      <a:pt x="266330" y="96588"/>
                    </a:cubicBezTo>
                    <a:cubicBezTo>
                      <a:pt x="281126" y="129139"/>
                      <a:pt x="288525" y="185365"/>
                      <a:pt x="301841" y="203120"/>
                    </a:cubicBezTo>
                    <a:cubicBezTo>
                      <a:pt x="315157" y="220875"/>
                      <a:pt x="332913" y="201640"/>
                      <a:pt x="346229" y="203120"/>
                    </a:cubicBezTo>
                    <a:cubicBezTo>
                      <a:pt x="359545" y="204600"/>
                      <a:pt x="370642" y="208299"/>
                      <a:pt x="381740" y="21199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56" name="Ελεύθερη σχεδίαση 55"/>
              <p:cNvSpPr/>
              <p:nvPr/>
            </p:nvSpPr>
            <p:spPr>
              <a:xfrm>
                <a:off x="7092293" y="2677269"/>
                <a:ext cx="381070" cy="211099"/>
              </a:xfrm>
              <a:custGeom>
                <a:avLst/>
                <a:gdLst>
                  <a:gd name="connsiteX0" fmla="*/ 0 w 381740"/>
                  <a:gd name="connsiteY0" fmla="*/ 211998 h 211998"/>
                  <a:gd name="connsiteX1" fmla="*/ 79899 w 381740"/>
                  <a:gd name="connsiteY1" fmla="*/ 194243 h 211998"/>
                  <a:gd name="connsiteX2" fmla="*/ 124287 w 381740"/>
                  <a:gd name="connsiteY2" fmla="*/ 25567 h 211998"/>
                  <a:gd name="connsiteX3" fmla="*/ 213064 w 381740"/>
                  <a:gd name="connsiteY3" fmla="*/ 7812 h 211998"/>
                  <a:gd name="connsiteX4" fmla="*/ 266330 w 381740"/>
                  <a:gd name="connsiteY4" fmla="*/ 96588 h 211998"/>
                  <a:gd name="connsiteX5" fmla="*/ 301841 w 381740"/>
                  <a:gd name="connsiteY5" fmla="*/ 203120 h 211998"/>
                  <a:gd name="connsiteX6" fmla="*/ 346229 w 381740"/>
                  <a:gd name="connsiteY6" fmla="*/ 203120 h 211998"/>
                  <a:gd name="connsiteX7" fmla="*/ 381740 w 381740"/>
                  <a:gd name="connsiteY7" fmla="*/ 211998 h 21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40" h="211998">
                    <a:moveTo>
                      <a:pt x="0" y="211998"/>
                    </a:moveTo>
                    <a:lnTo>
                      <a:pt x="79899" y="194243"/>
                    </a:lnTo>
                    <a:cubicBezTo>
                      <a:pt x="100613" y="163171"/>
                      <a:pt x="102093" y="56639"/>
                      <a:pt x="124287" y="25567"/>
                    </a:cubicBezTo>
                    <a:cubicBezTo>
                      <a:pt x="146481" y="-5505"/>
                      <a:pt x="189390" y="-4025"/>
                      <a:pt x="213064" y="7812"/>
                    </a:cubicBezTo>
                    <a:cubicBezTo>
                      <a:pt x="236738" y="19649"/>
                      <a:pt x="251534" y="64037"/>
                      <a:pt x="266330" y="96588"/>
                    </a:cubicBezTo>
                    <a:cubicBezTo>
                      <a:pt x="281126" y="129139"/>
                      <a:pt x="288525" y="185365"/>
                      <a:pt x="301841" y="203120"/>
                    </a:cubicBezTo>
                    <a:cubicBezTo>
                      <a:pt x="315157" y="220875"/>
                      <a:pt x="332913" y="201640"/>
                      <a:pt x="346229" y="203120"/>
                    </a:cubicBezTo>
                    <a:cubicBezTo>
                      <a:pt x="359545" y="204600"/>
                      <a:pt x="370642" y="208299"/>
                      <a:pt x="381740" y="21199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grpSp>
        <p:grpSp>
          <p:nvGrpSpPr>
            <p:cNvPr id="70678" name="Ομάδα 56"/>
            <p:cNvGrpSpPr>
              <a:grpSpLocks/>
            </p:cNvGrpSpPr>
            <p:nvPr/>
          </p:nvGrpSpPr>
          <p:grpSpPr bwMode="auto">
            <a:xfrm>
              <a:off x="5958885" y="4095645"/>
              <a:ext cx="1366183" cy="224692"/>
              <a:chOff x="6107837" y="2664367"/>
              <a:chExt cx="1366183" cy="224692"/>
            </a:xfrm>
          </p:grpSpPr>
          <p:sp>
            <p:nvSpPr>
              <p:cNvPr id="58" name="Ελεύθερη σχεδίαση 57"/>
              <p:cNvSpPr/>
              <p:nvPr/>
            </p:nvSpPr>
            <p:spPr>
              <a:xfrm>
                <a:off x="6107532" y="2664756"/>
                <a:ext cx="382657" cy="211099"/>
              </a:xfrm>
              <a:custGeom>
                <a:avLst/>
                <a:gdLst>
                  <a:gd name="connsiteX0" fmla="*/ 0 w 381740"/>
                  <a:gd name="connsiteY0" fmla="*/ 211998 h 211998"/>
                  <a:gd name="connsiteX1" fmla="*/ 79899 w 381740"/>
                  <a:gd name="connsiteY1" fmla="*/ 194243 h 211998"/>
                  <a:gd name="connsiteX2" fmla="*/ 124287 w 381740"/>
                  <a:gd name="connsiteY2" fmla="*/ 25567 h 211998"/>
                  <a:gd name="connsiteX3" fmla="*/ 213064 w 381740"/>
                  <a:gd name="connsiteY3" fmla="*/ 7812 h 211998"/>
                  <a:gd name="connsiteX4" fmla="*/ 266330 w 381740"/>
                  <a:gd name="connsiteY4" fmla="*/ 96588 h 211998"/>
                  <a:gd name="connsiteX5" fmla="*/ 301841 w 381740"/>
                  <a:gd name="connsiteY5" fmla="*/ 203120 h 211998"/>
                  <a:gd name="connsiteX6" fmla="*/ 346229 w 381740"/>
                  <a:gd name="connsiteY6" fmla="*/ 203120 h 211998"/>
                  <a:gd name="connsiteX7" fmla="*/ 381740 w 381740"/>
                  <a:gd name="connsiteY7" fmla="*/ 211998 h 21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40" h="211998">
                    <a:moveTo>
                      <a:pt x="0" y="211998"/>
                    </a:moveTo>
                    <a:lnTo>
                      <a:pt x="79899" y="194243"/>
                    </a:lnTo>
                    <a:cubicBezTo>
                      <a:pt x="100613" y="163171"/>
                      <a:pt x="102093" y="56639"/>
                      <a:pt x="124287" y="25567"/>
                    </a:cubicBezTo>
                    <a:cubicBezTo>
                      <a:pt x="146481" y="-5505"/>
                      <a:pt x="189390" y="-4025"/>
                      <a:pt x="213064" y="7812"/>
                    </a:cubicBezTo>
                    <a:cubicBezTo>
                      <a:pt x="236738" y="19649"/>
                      <a:pt x="251534" y="64037"/>
                      <a:pt x="266330" y="96588"/>
                    </a:cubicBezTo>
                    <a:cubicBezTo>
                      <a:pt x="281126" y="129139"/>
                      <a:pt x="288525" y="185365"/>
                      <a:pt x="301841" y="203120"/>
                    </a:cubicBezTo>
                    <a:cubicBezTo>
                      <a:pt x="315157" y="220875"/>
                      <a:pt x="332913" y="201640"/>
                      <a:pt x="346229" y="203120"/>
                    </a:cubicBezTo>
                    <a:cubicBezTo>
                      <a:pt x="359545" y="204600"/>
                      <a:pt x="370642" y="208299"/>
                      <a:pt x="381740" y="21199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59" name="Ελεύθερη σχεδίαση 58"/>
              <p:cNvSpPr/>
              <p:nvPr/>
            </p:nvSpPr>
            <p:spPr>
              <a:xfrm>
                <a:off x="6434617" y="2664756"/>
                <a:ext cx="382657" cy="211099"/>
              </a:xfrm>
              <a:custGeom>
                <a:avLst/>
                <a:gdLst>
                  <a:gd name="connsiteX0" fmla="*/ 0 w 381740"/>
                  <a:gd name="connsiteY0" fmla="*/ 211998 h 211998"/>
                  <a:gd name="connsiteX1" fmla="*/ 79899 w 381740"/>
                  <a:gd name="connsiteY1" fmla="*/ 194243 h 211998"/>
                  <a:gd name="connsiteX2" fmla="*/ 124287 w 381740"/>
                  <a:gd name="connsiteY2" fmla="*/ 25567 h 211998"/>
                  <a:gd name="connsiteX3" fmla="*/ 213064 w 381740"/>
                  <a:gd name="connsiteY3" fmla="*/ 7812 h 211998"/>
                  <a:gd name="connsiteX4" fmla="*/ 266330 w 381740"/>
                  <a:gd name="connsiteY4" fmla="*/ 96588 h 211998"/>
                  <a:gd name="connsiteX5" fmla="*/ 301841 w 381740"/>
                  <a:gd name="connsiteY5" fmla="*/ 203120 h 211998"/>
                  <a:gd name="connsiteX6" fmla="*/ 346229 w 381740"/>
                  <a:gd name="connsiteY6" fmla="*/ 203120 h 211998"/>
                  <a:gd name="connsiteX7" fmla="*/ 381740 w 381740"/>
                  <a:gd name="connsiteY7" fmla="*/ 211998 h 21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40" h="211998">
                    <a:moveTo>
                      <a:pt x="0" y="211998"/>
                    </a:moveTo>
                    <a:lnTo>
                      <a:pt x="79899" y="194243"/>
                    </a:lnTo>
                    <a:cubicBezTo>
                      <a:pt x="100613" y="163171"/>
                      <a:pt x="102093" y="56639"/>
                      <a:pt x="124287" y="25567"/>
                    </a:cubicBezTo>
                    <a:cubicBezTo>
                      <a:pt x="146481" y="-5505"/>
                      <a:pt x="189390" y="-4025"/>
                      <a:pt x="213064" y="7812"/>
                    </a:cubicBezTo>
                    <a:cubicBezTo>
                      <a:pt x="236738" y="19649"/>
                      <a:pt x="251534" y="64037"/>
                      <a:pt x="266330" y="96588"/>
                    </a:cubicBezTo>
                    <a:cubicBezTo>
                      <a:pt x="281126" y="129139"/>
                      <a:pt x="288525" y="185365"/>
                      <a:pt x="301841" y="203120"/>
                    </a:cubicBezTo>
                    <a:cubicBezTo>
                      <a:pt x="315157" y="220875"/>
                      <a:pt x="332913" y="201640"/>
                      <a:pt x="346229" y="203120"/>
                    </a:cubicBezTo>
                    <a:cubicBezTo>
                      <a:pt x="359545" y="204600"/>
                      <a:pt x="370642" y="208299"/>
                      <a:pt x="381740" y="21199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60" name="Ελεύθερη σχεδίαση 59"/>
              <p:cNvSpPr/>
              <p:nvPr/>
            </p:nvSpPr>
            <p:spPr>
              <a:xfrm>
                <a:off x="6768053" y="2671105"/>
                <a:ext cx="381070" cy="211099"/>
              </a:xfrm>
              <a:custGeom>
                <a:avLst/>
                <a:gdLst>
                  <a:gd name="connsiteX0" fmla="*/ 0 w 381740"/>
                  <a:gd name="connsiteY0" fmla="*/ 211998 h 211998"/>
                  <a:gd name="connsiteX1" fmla="*/ 79899 w 381740"/>
                  <a:gd name="connsiteY1" fmla="*/ 194243 h 211998"/>
                  <a:gd name="connsiteX2" fmla="*/ 124287 w 381740"/>
                  <a:gd name="connsiteY2" fmla="*/ 25567 h 211998"/>
                  <a:gd name="connsiteX3" fmla="*/ 213064 w 381740"/>
                  <a:gd name="connsiteY3" fmla="*/ 7812 h 211998"/>
                  <a:gd name="connsiteX4" fmla="*/ 266330 w 381740"/>
                  <a:gd name="connsiteY4" fmla="*/ 96588 h 211998"/>
                  <a:gd name="connsiteX5" fmla="*/ 301841 w 381740"/>
                  <a:gd name="connsiteY5" fmla="*/ 203120 h 211998"/>
                  <a:gd name="connsiteX6" fmla="*/ 346229 w 381740"/>
                  <a:gd name="connsiteY6" fmla="*/ 203120 h 211998"/>
                  <a:gd name="connsiteX7" fmla="*/ 381740 w 381740"/>
                  <a:gd name="connsiteY7" fmla="*/ 211998 h 21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40" h="211998">
                    <a:moveTo>
                      <a:pt x="0" y="211998"/>
                    </a:moveTo>
                    <a:lnTo>
                      <a:pt x="79899" y="194243"/>
                    </a:lnTo>
                    <a:cubicBezTo>
                      <a:pt x="100613" y="163171"/>
                      <a:pt x="102093" y="56639"/>
                      <a:pt x="124287" y="25567"/>
                    </a:cubicBezTo>
                    <a:cubicBezTo>
                      <a:pt x="146481" y="-5505"/>
                      <a:pt x="189390" y="-4025"/>
                      <a:pt x="213064" y="7812"/>
                    </a:cubicBezTo>
                    <a:cubicBezTo>
                      <a:pt x="236738" y="19649"/>
                      <a:pt x="251534" y="64037"/>
                      <a:pt x="266330" y="96588"/>
                    </a:cubicBezTo>
                    <a:cubicBezTo>
                      <a:pt x="281126" y="129139"/>
                      <a:pt x="288525" y="185365"/>
                      <a:pt x="301841" y="203120"/>
                    </a:cubicBezTo>
                    <a:cubicBezTo>
                      <a:pt x="315157" y="220875"/>
                      <a:pt x="332913" y="201640"/>
                      <a:pt x="346229" y="203120"/>
                    </a:cubicBezTo>
                    <a:cubicBezTo>
                      <a:pt x="359545" y="204600"/>
                      <a:pt x="370642" y="208299"/>
                      <a:pt x="381740" y="21199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61" name="Ελεύθερη σχεδίαση 60"/>
              <p:cNvSpPr/>
              <p:nvPr/>
            </p:nvSpPr>
            <p:spPr>
              <a:xfrm>
                <a:off x="7091963" y="2677454"/>
                <a:ext cx="382657" cy="211099"/>
              </a:xfrm>
              <a:custGeom>
                <a:avLst/>
                <a:gdLst>
                  <a:gd name="connsiteX0" fmla="*/ 0 w 381740"/>
                  <a:gd name="connsiteY0" fmla="*/ 211998 h 211998"/>
                  <a:gd name="connsiteX1" fmla="*/ 79899 w 381740"/>
                  <a:gd name="connsiteY1" fmla="*/ 194243 h 211998"/>
                  <a:gd name="connsiteX2" fmla="*/ 124287 w 381740"/>
                  <a:gd name="connsiteY2" fmla="*/ 25567 h 211998"/>
                  <a:gd name="connsiteX3" fmla="*/ 213064 w 381740"/>
                  <a:gd name="connsiteY3" fmla="*/ 7812 h 211998"/>
                  <a:gd name="connsiteX4" fmla="*/ 266330 w 381740"/>
                  <a:gd name="connsiteY4" fmla="*/ 96588 h 211998"/>
                  <a:gd name="connsiteX5" fmla="*/ 301841 w 381740"/>
                  <a:gd name="connsiteY5" fmla="*/ 203120 h 211998"/>
                  <a:gd name="connsiteX6" fmla="*/ 346229 w 381740"/>
                  <a:gd name="connsiteY6" fmla="*/ 203120 h 211998"/>
                  <a:gd name="connsiteX7" fmla="*/ 381740 w 381740"/>
                  <a:gd name="connsiteY7" fmla="*/ 211998 h 21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40" h="211998">
                    <a:moveTo>
                      <a:pt x="0" y="211998"/>
                    </a:moveTo>
                    <a:lnTo>
                      <a:pt x="79899" y="194243"/>
                    </a:lnTo>
                    <a:cubicBezTo>
                      <a:pt x="100613" y="163171"/>
                      <a:pt x="102093" y="56639"/>
                      <a:pt x="124287" y="25567"/>
                    </a:cubicBezTo>
                    <a:cubicBezTo>
                      <a:pt x="146481" y="-5505"/>
                      <a:pt x="189390" y="-4025"/>
                      <a:pt x="213064" y="7812"/>
                    </a:cubicBezTo>
                    <a:cubicBezTo>
                      <a:pt x="236738" y="19649"/>
                      <a:pt x="251534" y="64037"/>
                      <a:pt x="266330" y="96588"/>
                    </a:cubicBezTo>
                    <a:cubicBezTo>
                      <a:pt x="281126" y="129139"/>
                      <a:pt x="288525" y="185365"/>
                      <a:pt x="301841" y="203120"/>
                    </a:cubicBezTo>
                    <a:cubicBezTo>
                      <a:pt x="315157" y="220875"/>
                      <a:pt x="332913" y="201640"/>
                      <a:pt x="346229" y="203120"/>
                    </a:cubicBezTo>
                    <a:cubicBezTo>
                      <a:pt x="359545" y="204600"/>
                      <a:pt x="370642" y="208299"/>
                      <a:pt x="381740" y="21199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grpSp>
        <p:grpSp>
          <p:nvGrpSpPr>
            <p:cNvPr id="70679" name="Ομάδα 61"/>
            <p:cNvGrpSpPr>
              <a:grpSpLocks/>
            </p:cNvGrpSpPr>
            <p:nvPr/>
          </p:nvGrpSpPr>
          <p:grpSpPr bwMode="auto">
            <a:xfrm>
              <a:off x="5806485" y="4523258"/>
              <a:ext cx="1366183" cy="224692"/>
              <a:chOff x="6107837" y="2664367"/>
              <a:chExt cx="1366183" cy="224692"/>
            </a:xfrm>
          </p:grpSpPr>
          <p:sp>
            <p:nvSpPr>
              <p:cNvPr id="63" name="Ελεύθερη σχεδίαση 62"/>
              <p:cNvSpPr/>
              <p:nvPr/>
            </p:nvSpPr>
            <p:spPr>
              <a:xfrm>
                <a:off x="6107504" y="2664103"/>
                <a:ext cx="382657" cy="212687"/>
              </a:xfrm>
              <a:custGeom>
                <a:avLst/>
                <a:gdLst>
                  <a:gd name="connsiteX0" fmla="*/ 0 w 381740"/>
                  <a:gd name="connsiteY0" fmla="*/ 211998 h 211998"/>
                  <a:gd name="connsiteX1" fmla="*/ 79899 w 381740"/>
                  <a:gd name="connsiteY1" fmla="*/ 194243 h 211998"/>
                  <a:gd name="connsiteX2" fmla="*/ 124287 w 381740"/>
                  <a:gd name="connsiteY2" fmla="*/ 25567 h 211998"/>
                  <a:gd name="connsiteX3" fmla="*/ 213064 w 381740"/>
                  <a:gd name="connsiteY3" fmla="*/ 7812 h 211998"/>
                  <a:gd name="connsiteX4" fmla="*/ 266330 w 381740"/>
                  <a:gd name="connsiteY4" fmla="*/ 96588 h 211998"/>
                  <a:gd name="connsiteX5" fmla="*/ 301841 w 381740"/>
                  <a:gd name="connsiteY5" fmla="*/ 203120 h 211998"/>
                  <a:gd name="connsiteX6" fmla="*/ 346229 w 381740"/>
                  <a:gd name="connsiteY6" fmla="*/ 203120 h 211998"/>
                  <a:gd name="connsiteX7" fmla="*/ 381740 w 381740"/>
                  <a:gd name="connsiteY7" fmla="*/ 211998 h 21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40" h="211998">
                    <a:moveTo>
                      <a:pt x="0" y="211998"/>
                    </a:moveTo>
                    <a:lnTo>
                      <a:pt x="79899" y="194243"/>
                    </a:lnTo>
                    <a:cubicBezTo>
                      <a:pt x="100613" y="163171"/>
                      <a:pt x="102093" y="56639"/>
                      <a:pt x="124287" y="25567"/>
                    </a:cubicBezTo>
                    <a:cubicBezTo>
                      <a:pt x="146481" y="-5505"/>
                      <a:pt x="189390" y="-4025"/>
                      <a:pt x="213064" y="7812"/>
                    </a:cubicBezTo>
                    <a:cubicBezTo>
                      <a:pt x="236738" y="19649"/>
                      <a:pt x="251534" y="64037"/>
                      <a:pt x="266330" y="96588"/>
                    </a:cubicBezTo>
                    <a:cubicBezTo>
                      <a:pt x="281126" y="129139"/>
                      <a:pt x="288525" y="185365"/>
                      <a:pt x="301841" y="203120"/>
                    </a:cubicBezTo>
                    <a:cubicBezTo>
                      <a:pt x="315157" y="220875"/>
                      <a:pt x="332913" y="201640"/>
                      <a:pt x="346229" y="203120"/>
                    </a:cubicBezTo>
                    <a:cubicBezTo>
                      <a:pt x="359545" y="204600"/>
                      <a:pt x="370642" y="208299"/>
                      <a:pt x="381740" y="21199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64" name="Ελεύθερη σχεδίαση 63"/>
              <p:cNvSpPr/>
              <p:nvPr/>
            </p:nvSpPr>
            <p:spPr>
              <a:xfrm>
                <a:off x="6434589" y="2664103"/>
                <a:ext cx="382657" cy="212687"/>
              </a:xfrm>
              <a:custGeom>
                <a:avLst/>
                <a:gdLst>
                  <a:gd name="connsiteX0" fmla="*/ 0 w 381740"/>
                  <a:gd name="connsiteY0" fmla="*/ 211998 h 211998"/>
                  <a:gd name="connsiteX1" fmla="*/ 79899 w 381740"/>
                  <a:gd name="connsiteY1" fmla="*/ 194243 h 211998"/>
                  <a:gd name="connsiteX2" fmla="*/ 124287 w 381740"/>
                  <a:gd name="connsiteY2" fmla="*/ 25567 h 211998"/>
                  <a:gd name="connsiteX3" fmla="*/ 213064 w 381740"/>
                  <a:gd name="connsiteY3" fmla="*/ 7812 h 211998"/>
                  <a:gd name="connsiteX4" fmla="*/ 266330 w 381740"/>
                  <a:gd name="connsiteY4" fmla="*/ 96588 h 211998"/>
                  <a:gd name="connsiteX5" fmla="*/ 301841 w 381740"/>
                  <a:gd name="connsiteY5" fmla="*/ 203120 h 211998"/>
                  <a:gd name="connsiteX6" fmla="*/ 346229 w 381740"/>
                  <a:gd name="connsiteY6" fmla="*/ 203120 h 211998"/>
                  <a:gd name="connsiteX7" fmla="*/ 381740 w 381740"/>
                  <a:gd name="connsiteY7" fmla="*/ 211998 h 21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40" h="211998">
                    <a:moveTo>
                      <a:pt x="0" y="211998"/>
                    </a:moveTo>
                    <a:lnTo>
                      <a:pt x="79899" y="194243"/>
                    </a:lnTo>
                    <a:cubicBezTo>
                      <a:pt x="100613" y="163171"/>
                      <a:pt x="102093" y="56639"/>
                      <a:pt x="124287" y="25567"/>
                    </a:cubicBezTo>
                    <a:cubicBezTo>
                      <a:pt x="146481" y="-5505"/>
                      <a:pt x="189390" y="-4025"/>
                      <a:pt x="213064" y="7812"/>
                    </a:cubicBezTo>
                    <a:cubicBezTo>
                      <a:pt x="236738" y="19649"/>
                      <a:pt x="251534" y="64037"/>
                      <a:pt x="266330" y="96588"/>
                    </a:cubicBezTo>
                    <a:cubicBezTo>
                      <a:pt x="281126" y="129139"/>
                      <a:pt x="288525" y="185365"/>
                      <a:pt x="301841" y="203120"/>
                    </a:cubicBezTo>
                    <a:cubicBezTo>
                      <a:pt x="315157" y="220875"/>
                      <a:pt x="332913" y="201640"/>
                      <a:pt x="346229" y="203120"/>
                    </a:cubicBezTo>
                    <a:cubicBezTo>
                      <a:pt x="359545" y="204600"/>
                      <a:pt x="370642" y="208299"/>
                      <a:pt x="381740" y="21199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65" name="Ελεύθερη σχεδίαση 64"/>
              <p:cNvSpPr/>
              <p:nvPr/>
            </p:nvSpPr>
            <p:spPr>
              <a:xfrm>
                <a:off x="6768025" y="2670452"/>
                <a:ext cx="381070" cy="212687"/>
              </a:xfrm>
              <a:custGeom>
                <a:avLst/>
                <a:gdLst>
                  <a:gd name="connsiteX0" fmla="*/ 0 w 381740"/>
                  <a:gd name="connsiteY0" fmla="*/ 211998 h 211998"/>
                  <a:gd name="connsiteX1" fmla="*/ 79899 w 381740"/>
                  <a:gd name="connsiteY1" fmla="*/ 194243 h 211998"/>
                  <a:gd name="connsiteX2" fmla="*/ 124287 w 381740"/>
                  <a:gd name="connsiteY2" fmla="*/ 25567 h 211998"/>
                  <a:gd name="connsiteX3" fmla="*/ 213064 w 381740"/>
                  <a:gd name="connsiteY3" fmla="*/ 7812 h 211998"/>
                  <a:gd name="connsiteX4" fmla="*/ 266330 w 381740"/>
                  <a:gd name="connsiteY4" fmla="*/ 96588 h 211998"/>
                  <a:gd name="connsiteX5" fmla="*/ 301841 w 381740"/>
                  <a:gd name="connsiteY5" fmla="*/ 203120 h 211998"/>
                  <a:gd name="connsiteX6" fmla="*/ 346229 w 381740"/>
                  <a:gd name="connsiteY6" fmla="*/ 203120 h 211998"/>
                  <a:gd name="connsiteX7" fmla="*/ 381740 w 381740"/>
                  <a:gd name="connsiteY7" fmla="*/ 211998 h 21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40" h="211998">
                    <a:moveTo>
                      <a:pt x="0" y="211998"/>
                    </a:moveTo>
                    <a:lnTo>
                      <a:pt x="79899" y="194243"/>
                    </a:lnTo>
                    <a:cubicBezTo>
                      <a:pt x="100613" y="163171"/>
                      <a:pt x="102093" y="56639"/>
                      <a:pt x="124287" y="25567"/>
                    </a:cubicBezTo>
                    <a:cubicBezTo>
                      <a:pt x="146481" y="-5505"/>
                      <a:pt x="189390" y="-4025"/>
                      <a:pt x="213064" y="7812"/>
                    </a:cubicBezTo>
                    <a:cubicBezTo>
                      <a:pt x="236738" y="19649"/>
                      <a:pt x="251534" y="64037"/>
                      <a:pt x="266330" y="96588"/>
                    </a:cubicBezTo>
                    <a:cubicBezTo>
                      <a:pt x="281126" y="129139"/>
                      <a:pt x="288525" y="185365"/>
                      <a:pt x="301841" y="203120"/>
                    </a:cubicBezTo>
                    <a:cubicBezTo>
                      <a:pt x="315157" y="220875"/>
                      <a:pt x="332913" y="201640"/>
                      <a:pt x="346229" y="203120"/>
                    </a:cubicBezTo>
                    <a:cubicBezTo>
                      <a:pt x="359545" y="204600"/>
                      <a:pt x="370642" y="208299"/>
                      <a:pt x="381740" y="21199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66" name="Ελεύθερη σχεδίαση 65"/>
              <p:cNvSpPr/>
              <p:nvPr/>
            </p:nvSpPr>
            <p:spPr>
              <a:xfrm>
                <a:off x="7091935" y="2676801"/>
                <a:ext cx="382657" cy="212687"/>
              </a:xfrm>
              <a:custGeom>
                <a:avLst/>
                <a:gdLst>
                  <a:gd name="connsiteX0" fmla="*/ 0 w 381740"/>
                  <a:gd name="connsiteY0" fmla="*/ 211998 h 211998"/>
                  <a:gd name="connsiteX1" fmla="*/ 79899 w 381740"/>
                  <a:gd name="connsiteY1" fmla="*/ 194243 h 211998"/>
                  <a:gd name="connsiteX2" fmla="*/ 124287 w 381740"/>
                  <a:gd name="connsiteY2" fmla="*/ 25567 h 211998"/>
                  <a:gd name="connsiteX3" fmla="*/ 213064 w 381740"/>
                  <a:gd name="connsiteY3" fmla="*/ 7812 h 211998"/>
                  <a:gd name="connsiteX4" fmla="*/ 266330 w 381740"/>
                  <a:gd name="connsiteY4" fmla="*/ 96588 h 211998"/>
                  <a:gd name="connsiteX5" fmla="*/ 301841 w 381740"/>
                  <a:gd name="connsiteY5" fmla="*/ 203120 h 211998"/>
                  <a:gd name="connsiteX6" fmla="*/ 346229 w 381740"/>
                  <a:gd name="connsiteY6" fmla="*/ 203120 h 211998"/>
                  <a:gd name="connsiteX7" fmla="*/ 381740 w 381740"/>
                  <a:gd name="connsiteY7" fmla="*/ 211998 h 21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40" h="211998">
                    <a:moveTo>
                      <a:pt x="0" y="211998"/>
                    </a:moveTo>
                    <a:lnTo>
                      <a:pt x="79899" y="194243"/>
                    </a:lnTo>
                    <a:cubicBezTo>
                      <a:pt x="100613" y="163171"/>
                      <a:pt x="102093" y="56639"/>
                      <a:pt x="124287" y="25567"/>
                    </a:cubicBezTo>
                    <a:cubicBezTo>
                      <a:pt x="146481" y="-5505"/>
                      <a:pt x="189390" y="-4025"/>
                      <a:pt x="213064" y="7812"/>
                    </a:cubicBezTo>
                    <a:cubicBezTo>
                      <a:pt x="236738" y="19649"/>
                      <a:pt x="251534" y="64037"/>
                      <a:pt x="266330" y="96588"/>
                    </a:cubicBezTo>
                    <a:cubicBezTo>
                      <a:pt x="281126" y="129139"/>
                      <a:pt x="288525" y="185365"/>
                      <a:pt x="301841" y="203120"/>
                    </a:cubicBezTo>
                    <a:cubicBezTo>
                      <a:pt x="315157" y="220875"/>
                      <a:pt x="332913" y="201640"/>
                      <a:pt x="346229" y="203120"/>
                    </a:cubicBezTo>
                    <a:cubicBezTo>
                      <a:pt x="359545" y="204600"/>
                      <a:pt x="370642" y="208299"/>
                      <a:pt x="381740" y="21199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grpSp>
      </p:grpSp>
      <p:sp>
        <p:nvSpPr>
          <p:cNvPr id="70661" name="TextBox 72"/>
          <p:cNvSpPr txBox="1">
            <a:spLocks noChangeArrowheads="1"/>
          </p:cNvSpPr>
          <p:nvPr/>
        </p:nvSpPr>
        <p:spPr bwMode="auto">
          <a:xfrm>
            <a:off x="2398713" y="4725988"/>
            <a:ext cx="471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l-GR" altLang="el-GR">
                <a:solidFill>
                  <a:srgbClr val="000000"/>
                </a:solidFill>
              </a:rPr>
              <a:t>(α)</a:t>
            </a:r>
          </a:p>
        </p:txBody>
      </p:sp>
      <p:sp>
        <p:nvSpPr>
          <p:cNvPr id="70662" name="TextBox 73"/>
          <p:cNvSpPr txBox="1">
            <a:spLocks noChangeArrowheads="1"/>
          </p:cNvSpPr>
          <p:nvPr/>
        </p:nvSpPr>
        <p:spPr bwMode="auto">
          <a:xfrm>
            <a:off x="6281738" y="4725988"/>
            <a:ext cx="471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l-GR" altLang="el-GR">
                <a:solidFill>
                  <a:srgbClr val="000000"/>
                </a:solidFill>
              </a:rPr>
              <a:t>(β)</a:t>
            </a:r>
          </a:p>
        </p:txBody>
      </p:sp>
      <p:sp>
        <p:nvSpPr>
          <p:cNvPr id="7066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D0D004C3-F9BB-4A98-A337-1A136C747714}" type="slidenum">
              <a:rPr lang="el-GR" altLang="el-GR">
                <a:solidFill>
                  <a:srgbClr val="000000"/>
                </a:solidFill>
              </a:rPr>
              <a:pPr/>
              <a:t>35</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Τίτλος 1"/>
          <p:cNvSpPr>
            <a:spLocks noGrp="1"/>
          </p:cNvSpPr>
          <p:nvPr>
            <p:ph type="title"/>
          </p:nvPr>
        </p:nvSpPr>
        <p:spPr>
          <a:xfrm>
            <a:off x="0" y="115888"/>
            <a:ext cx="9144000" cy="909637"/>
          </a:xfrm>
        </p:spPr>
        <p:txBody>
          <a:bodyPr/>
          <a:lstStyle/>
          <a:p>
            <a:r>
              <a:rPr lang="el-GR" altLang="el-GR" smtClean="0"/>
              <a:t>Διασπορά χρωμάτων </a:t>
            </a:r>
            <a:r>
              <a:rPr lang="el-GR" altLang="el-GR" sz="3200" b="0" smtClean="0"/>
              <a:t>(1 από 2)</a:t>
            </a:r>
            <a:endParaRPr lang="el-GR" altLang="el-GR" smtClean="0"/>
          </a:p>
        </p:txBody>
      </p:sp>
      <p:sp>
        <p:nvSpPr>
          <p:cNvPr id="71682" name="Θέση περιεχομένου 2"/>
          <p:cNvSpPr>
            <a:spLocks noGrp="1"/>
          </p:cNvSpPr>
          <p:nvPr>
            <p:ph idx="1"/>
          </p:nvPr>
        </p:nvSpPr>
        <p:spPr>
          <a:xfrm>
            <a:off x="457200" y="1052513"/>
            <a:ext cx="8229600" cy="5184775"/>
          </a:xfrm>
        </p:spPr>
        <p:txBody>
          <a:bodyPr/>
          <a:lstStyle/>
          <a:p>
            <a:pPr>
              <a:lnSpc>
                <a:spcPct val="114000"/>
              </a:lnSpc>
              <a:spcBef>
                <a:spcPts val="1200"/>
              </a:spcBef>
            </a:pPr>
            <a:r>
              <a:rPr lang="el-GR" altLang="el-GR" smtClean="0"/>
              <a:t>Με την </a:t>
            </a:r>
            <a:r>
              <a:rPr lang="el-GR" altLang="el-GR" b="1" smtClean="0"/>
              <a:t>ειδική επιφανειακή</a:t>
            </a:r>
            <a:r>
              <a:rPr lang="el-GR" altLang="el-GR" smtClean="0"/>
              <a:t> αυτή </a:t>
            </a:r>
            <a:r>
              <a:rPr lang="el-GR" altLang="el-GR" b="1" smtClean="0"/>
              <a:t>επεξεργασία</a:t>
            </a:r>
            <a:r>
              <a:rPr lang="el-GR" altLang="el-GR" smtClean="0"/>
              <a:t>, τα κρυσταλλικά χρώματα που έχουν πολικές επιφάνειες μπορούν να διασπαρούν σε υγρά μέσα μελανιών με χαμηλή πολικότητα. </a:t>
            </a:r>
          </a:p>
          <a:p>
            <a:pPr>
              <a:lnSpc>
                <a:spcPct val="114000"/>
              </a:lnSpc>
              <a:spcBef>
                <a:spcPts val="1200"/>
              </a:spcBef>
            </a:pPr>
            <a:r>
              <a:rPr lang="el-GR" altLang="el-GR" smtClean="0"/>
              <a:t>Κι ενώ θα ήταν αναμενόμενη, η ευκολία της διασποράς πολικών χρωμάτων στα μέσα διασποράς μεγάλης πολικότητας (όπως οι αλκοόλες και τα βερνίκια με βάση το νερό βαθυτυπίας και φλεξογραφίας), αυτό δεν συμβαίνει καθώς τα πιγμέντα υψηλής πολικότητας τείνουν να σχηματίσουν ισχυρά συσσωματώματα στην ξηρή φάση, κάνοντας τη διασπορά δύσκολη.</a:t>
            </a:r>
          </a:p>
        </p:txBody>
      </p:sp>
      <p:sp>
        <p:nvSpPr>
          <p:cNvPr id="7168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F5E703D9-4C55-4160-B227-7A6CB1D81076}" type="slidenum">
              <a:rPr lang="el-GR" altLang="el-GR">
                <a:solidFill>
                  <a:srgbClr val="000000"/>
                </a:solidFill>
              </a:rPr>
              <a:pPr/>
              <a:t>36</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Τίτλος 1"/>
          <p:cNvSpPr>
            <a:spLocks noGrp="1"/>
          </p:cNvSpPr>
          <p:nvPr>
            <p:ph type="title"/>
          </p:nvPr>
        </p:nvSpPr>
        <p:spPr>
          <a:xfrm>
            <a:off x="0" y="115888"/>
            <a:ext cx="9144000" cy="909637"/>
          </a:xfrm>
        </p:spPr>
        <p:txBody>
          <a:bodyPr/>
          <a:lstStyle/>
          <a:p>
            <a:r>
              <a:rPr lang="el-GR" altLang="el-GR" smtClean="0"/>
              <a:t>Διασπορά χρωμάτων </a:t>
            </a:r>
            <a:r>
              <a:rPr lang="el-GR" altLang="el-GR" sz="3200" b="0" smtClean="0"/>
              <a:t>(2 από 2)</a:t>
            </a:r>
            <a:endParaRPr lang="el-GR" altLang="el-GR" smtClean="0"/>
          </a:p>
        </p:txBody>
      </p:sp>
      <p:sp>
        <p:nvSpPr>
          <p:cNvPr id="72706" name="Θέση περιεχομένου 2"/>
          <p:cNvSpPr>
            <a:spLocks noGrp="1"/>
          </p:cNvSpPr>
          <p:nvPr>
            <p:ph idx="1"/>
          </p:nvPr>
        </p:nvSpPr>
        <p:spPr/>
        <p:txBody>
          <a:bodyPr/>
          <a:lstStyle/>
          <a:p>
            <a:pPr>
              <a:lnSpc>
                <a:spcPct val="114000"/>
              </a:lnSpc>
            </a:pPr>
            <a:r>
              <a:rPr lang="el-GR" altLang="el-GR" smtClean="0"/>
              <a:t>Η λύση για την διευκόλυνση της διασποράς είναι η  </a:t>
            </a:r>
            <a:r>
              <a:rPr lang="el-GR" altLang="el-GR" b="1" smtClean="0"/>
              <a:t>λειοτρίβηση του χρώματος</a:t>
            </a:r>
            <a:r>
              <a:rPr lang="el-GR" altLang="el-GR" smtClean="0"/>
              <a:t>. Στη συνέχεια, τα σωματίδια του χρώματος προδιασπείρονται σε τηγμένη ρητίνη και ακολουθεί </a:t>
            </a:r>
            <a:r>
              <a:rPr lang="el-GR" altLang="el-GR" b="1" smtClean="0"/>
              <a:t>άλεση</a:t>
            </a:r>
            <a:r>
              <a:rPr lang="el-GR" altLang="el-GR" smtClean="0"/>
              <a:t> του μίγματος σε μύλους δύο κυλίνδρων. </a:t>
            </a:r>
          </a:p>
          <a:p>
            <a:pPr>
              <a:lnSpc>
                <a:spcPct val="114000"/>
              </a:lnSpc>
              <a:spcBef>
                <a:spcPts val="1200"/>
              </a:spcBef>
            </a:pPr>
            <a:r>
              <a:rPr lang="el-GR" altLang="el-GR" smtClean="0"/>
              <a:t>Οι ρητίνες που χρησιμοποιούνται είναι η νιτροκυτταρίνη, η αιθυλοκυτταρίνη, τα πολυαμίδια, τα ακρυλικά, η οξική-προπιονική κυτταρίνη και η πολυ-βινυλοβουτυράλη. </a:t>
            </a:r>
          </a:p>
          <a:p>
            <a:pPr>
              <a:lnSpc>
                <a:spcPct val="114000"/>
              </a:lnSpc>
              <a:spcBef>
                <a:spcPts val="1200"/>
              </a:spcBef>
            </a:pPr>
            <a:r>
              <a:rPr lang="el-GR" altLang="el-GR" smtClean="0"/>
              <a:t>Σήμερα, η μέθοδος αυτή χρησιμοποιείται μόνο για ειδικές εργασίες όπου απαιτείται μεγάλη στιλπνότητα λόγω κόστους και του κινδύνου ανάφλεξης.</a:t>
            </a:r>
          </a:p>
        </p:txBody>
      </p:sp>
      <p:sp>
        <p:nvSpPr>
          <p:cNvPr id="7270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9DC266B0-6DA5-4CEF-BDA4-E451DF497882}" type="slidenum">
              <a:rPr lang="el-GR" altLang="el-GR">
                <a:solidFill>
                  <a:srgbClr val="000000"/>
                </a:solidFill>
              </a:rPr>
              <a:pPr/>
              <a:t>37</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Τίτλος 1"/>
          <p:cNvSpPr>
            <a:spLocks noGrp="1"/>
          </p:cNvSpPr>
          <p:nvPr>
            <p:ph type="title"/>
          </p:nvPr>
        </p:nvSpPr>
        <p:spPr>
          <a:xfrm>
            <a:off x="0" y="115888"/>
            <a:ext cx="9144000" cy="909637"/>
          </a:xfrm>
        </p:spPr>
        <p:txBody>
          <a:bodyPr/>
          <a:lstStyle/>
          <a:p>
            <a:r>
              <a:rPr lang="el-GR" altLang="el-GR" sz="4400" smtClean="0"/>
              <a:t>Κροκίδωση</a:t>
            </a:r>
            <a:endParaRPr lang="el-GR" altLang="el-GR" sz="3600" b="0" smtClean="0"/>
          </a:p>
        </p:txBody>
      </p:sp>
      <p:sp>
        <p:nvSpPr>
          <p:cNvPr id="73730" name="Θέση περιεχομένου 2"/>
          <p:cNvSpPr>
            <a:spLocks noGrp="1"/>
          </p:cNvSpPr>
          <p:nvPr>
            <p:ph idx="1"/>
          </p:nvPr>
        </p:nvSpPr>
        <p:spPr/>
        <p:txBody>
          <a:bodyPr/>
          <a:lstStyle/>
          <a:p>
            <a:pPr>
              <a:lnSpc>
                <a:spcPct val="114000"/>
              </a:lnSpc>
              <a:spcBef>
                <a:spcPts val="1800"/>
              </a:spcBef>
            </a:pPr>
            <a:r>
              <a:rPr lang="el-GR" altLang="el-GR" b="1" smtClean="0"/>
              <a:t>Κροκίδωση</a:t>
            </a:r>
            <a:r>
              <a:rPr lang="el-GR" altLang="el-GR" smtClean="0"/>
              <a:t> </a:t>
            </a:r>
            <a:r>
              <a:rPr lang="el-GR" altLang="el-GR" b="1" smtClean="0"/>
              <a:t>(θρόμβωση) </a:t>
            </a:r>
            <a:r>
              <a:rPr lang="el-GR" altLang="el-GR" smtClean="0"/>
              <a:t>είναι το φαινόμενο του σχηματισμού συσσωματωμάτων από τα σωματίδια που βρίσκονται σε διασπορά μέσα σε ένα φορέα. </a:t>
            </a:r>
          </a:p>
          <a:p>
            <a:pPr>
              <a:lnSpc>
                <a:spcPct val="114000"/>
              </a:lnSpc>
              <a:spcBef>
                <a:spcPts val="1800"/>
              </a:spcBef>
            </a:pPr>
            <a:r>
              <a:rPr lang="el-GR" altLang="el-GR" smtClean="0"/>
              <a:t>Στα μελάνια ο σχηματισμός </a:t>
            </a:r>
            <a:r>
              <a:rPr lang="el-GR" altLang="el-GR" b="1" smtClean="0"/>
              <a:t>συσσωματωμάτων</a:t>
            </a:r>
            <a:r>
              <a:rPr lang="el-GR" altLang="el-GR" smtClean="0"/>
              <a:t> είναι ανεπιθύμητος γιατί έχει σαν αποτέλεσμα την απώλεια ελέγχου των ρεολογικών ιδιοτήτων, που συνεπάγεται προβλήματα στον έλεγχο μεταφοράς του μελανιού στην εκτυπωτική μηχανή.</a:t>
            </a:r>
          </a:p>
        </p:txBody>
      </p:sp>
      <p:sp>
        <p:nvSpPr>
          <p:cNvPr id="7373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BAE8955-C55A-47D3-A3C6-9831848805B5}" type="slidenum">
              <a:rPr lang="el-GR" altLang="el-GR">
                <a:solidFill>
                  <a:srgbClr val="000000"/>
                </a:solidFill>
              </a:rPr>
              <a:pPr/>
              <a:t>38</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Τίτλος 1"/>
          <p:cNvSpPr>
            <a:spLocks noGrp="1"/>
          </p:cNvSpPr>
          <p:nvPr>
            <p:ph type="title"/>
          </p:nvPr>
        </p:nvSpPr>
        <p:spPr>
          <a:xfrm>
            <a:off x="0" y="115888"/>
            <a:ext cx="9144000" cy="909637"/>
          </a:xfrm>
        </p:spPr>
        <p:txBody>
          <a:bodyPr/>
          <a:lstStyle/>
          <a:p>
            <a:r>
              <a:rPr lang="el-GR" altLang="el-GR" smtClean="0"/>
              <a:t>Χημική δομή του χρώματος </a:t>
            </a:r>
            <a:r>
              <a:rPr lang="el-GR" altLang="el-GR" sz="3200" b="0" smtClean="0"/>
              <a:t>(1 από 2)</a:t>
            </a:r>
            <a:endParaRPr lang="el-GR" altLang="el-GR" smtClean="0"/>
          </a:p>
        </p:txBody>
      </p:sp>
      <p:sp>
        <p:nvSpPr>
          <p:cNvPr id="31746" name="Θέση περιεχομένου 2"/>
          <p:cNvSpPr>
            <a:spLocks noGrp="1"/>
          </p:cNvSpPr>
          <p:nvPr>
            <p:ph idx="1"/>
          </p:nvPr>
        </p:nvSpPr>
        <p:spPr>
          <a:xfrm>
            <a:off x="457200" y="1249363"/>
            <a:ext cx="8229600" cy="935037"/>
          </a:xfrm>
        </p:spPr>
        <p:txBody>
          <a:bodyPr/>
          <a:lstStyle/>
          <a:p>
            <a:pPr marL="0" indent="0">
              <a:buFont typeface="Arial" charset="0"/>
              <a:buNone/>
            </a:pPr>
            <a:r>
              <a:rPr lang="el-GR" altLang="el-GR" smtClean="0"/>
              <a:t>Η χημική δομή καθορίζει σε μεγάλο βαθμό τα χαρακτηριστικά του χρώματος ενός οργανικού χρώματος.</a:t>
            </a:r>
          </a:p>
        </p:txBody>
      </p:sp>
      <p:pic>
        <p:nvPicPr>
          <p:cNvPr id="31747" name="Εικόνα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2216150"/>
            <a:ext cx="3154363"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8"/>
          <p:cNvSpPr>
            <a:spLocks noChangeArrowheads="1"/>
          </p:cNvSpPr>
          <p:nvPr/>
        </p:nvSpPr>
        <p:spPr bwMode="auto">
          <a:xfrm>
            <a:off x="5751513" y="5816600"/>
            <a:ext cx="2668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404040"/>
                </a:solidFill>
                <a:latin typeface="Calibri" pitchFamily="34" charset="0"/>
              </a:rPr>
              <a:t>“</a:t>
            </a:r>
            <a:r>
              <a:rPr lang="en-US" altLang="el-GR" sz="1200">
                <a:solidFill>
                  <a:srgbClr val="404040"/>
                </a:solidFill>
                <a:latin typeface="Calibri" pitchFamily="34" charset="0"/>
                <a:hlinkClick r:id="rId4"/>
              </a:rPr>
              <a:t>Phthalocyanine Blue BN</a:t>
            </a:r>
            <a:r>
              <a:rPr lang="en-US" altLang="el-GR" sz="1200">
                <a:solidFill>
                  <a:srgbClr val="404040"/>
                </a:solidFill>
                <a:latin typeface="Calibri" pitchFamily="34" charset="0"/>
              </a:rPr>
              <a:t>”,</a:t>
            </a:r>
            <a:r>
              <a:rPr lang="el-GR" altLang="el-GR" sz="1200">
                <a:solidFill>
                  <a:srgbClr val="404040"/>
                </a:solidFill>
                <a:latin typeface="Calibri" pitchFamily="34" charset="0"/>
              </a:rPr>
              <a:t> από</a:t>
            </a:r>
            <a:r>
              <a:rPr lang="en-US" altLang="el-GR" sz="1200">
                <a:solidFill>
                  <a:srgbClr val="404040"/>
                </a:solidFill>
                <a:latin typeface="Calibri" pitchFamily="34" charset="0"/>
              </a:rPr>
              <a:t>  Pngbot</a:t>
            </a:r>
            <a:r>
              <a:rPr lang="el-GR" altLang="el-GR" sz="1200">
                <a:solidFill>
                  <a:srgbClr val="404040"/>
                </a:solidFill>
                <a:latin typeface="Calibri" pitchFamily="34" charset="0"/>
              </a:rPr>
              <a:t> διαθέσιμο ως κοινό κτήμα</a:t>
            </a:r>
            <a:endParaRPr lang="en-US" altLang="el-GR" sz="1200">
              <a:solidFill>
                <a:srgbClr val="404040"/>
              </a:solidFill>
              <a:latin typeface="Calibri" pitchFamily="34" charset="0"/>
            </a:endParaRPr>
          </a:p>
        </p:txBody>
      </p:sp>
      <p:sp>
        <p:nvSpPr>
          <p:cNvPr id="31749" name="TextBox 25"/>
          <p:cNvSpPr txBox="1">
            <a:spLocks noChangeArrowheads="1"/>
          </p:cNvSpPr>
          <p:nvPr/>
        </p:nvSpPr>
        <p:spPr bwMode="auto">
          <a:xfrm>
            <a:off x="5365750" y="5375275"/>
            <a:ext cx="34575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l-GR" sz="2200">
                <a:solidFill>
                  <a:srgbClr val="000000"/>
                </a:solidFill>
                <a:latin typeface="Calibri" pitchFamily="34" charset="0"/>
              </a:rPr>
              <a:t>Copper phthalocyanine blue</a:t>
            </a:r>
            <a:endParaRPr lang="el-GR" altLang="el-GR" sz="2200">
              <a:solidFill>
                <a:srgbClr val="000000"/>
              </a:solidFill>
              <a:latin typeface="Calibri" pitchFamily="34" charset="0"/>
            </a:endParaRPr>
          </a:p>
        </p:txBody>
      </p:sp>
      <p:pic>
        <p:nvPicPr>
          <p:cNvPr id="31750" name="Picture 2" descr="File:Typical azo compound.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050" y="2719388"/>
            <a:ext cx="4803775"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Rectangle 8"/>
          <p:cNvSpPr>
            <a:spLocks noChangeArrowheads="1"/>
          </p:cNvSpPr>
          <p:nvPr/>
        </p:nvSpPr>
        <p:spPr bwMode="auto">
          <a:xfrm>
            <a:off x="1214438" y="4581525"/>
            <a:ext cx="2668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404040"/>
                </a:solidFill>
                <a:latin typeface="Calibri" pitchFamily="34" charset="0"/>
              </a:rPr>
              <a:t>“</a:t>
            </a:r>
            <a:r>
              <a:rPr lang="en-US" altLang="el-GR" sz="1200">
                <a:solidFill>
                  <a:srgbClr val="000000"/>
                </a:solidFill>
                <a:latin typeface="Calibri" pitchFamily="34" charset="0"/>
                <a:hlinkClick r:id="rId6"/>
              </a:rPr>
              <a:t>Typical azo compound</a:t>
            </a:r>
            <a:r>
              <a:rPr lang="en-US" altLang="el-GR" sz="1200">
                <a:solidFill>
                  <a:srgbClr val="404040"/>
                </a:solidFill>
                <a:latin typeface="Calibri" pitchFamily="34" charset="0"/>
              </a:rPr>
              <a:t>”,</a:t>
            </a:r>
            <a:r>
              <a:rPr lang="el-GR" altLang="el-GR" sz="1200">
                <a:solidFill>
                  <a:srgbClr val="404040"/>
                </a:solidFill>
                <a:latin typeface="Calibri" pitchFamily="34" charset="0"/>
              </a:rPr>
              <a:t> από</a:t>
            </a:r>
            <a:r>
              <a:rPr lang="en-US" altLang="el-GR" sz="1200">
                <a:solidFill>
                  <a:srgbClr val="404040"/>
                </a:solidFill>
                <a:latin typeface="Calibri" pitchFamily="34" charset="0"/>
              </a:rPr>
              <a:t>  </a:t>
            </a:r>
            <a:r>
              <a:rPr lang="en-US" altLang="el-GR" sz="1200">
                <a:solidFill>
                  <a:srgbClr val="000000"/>
                </a:solidFill>
                <a:latin typeface="Calibri" pitchFamily="34" charset="0"/>
                <a:hlinkClick r:id="rId7" tooltip="User:Ragimiri"/>
              </a:rPr>
              <a:t>Ragimiri</a:t>
            </a:r>
            <a:r>
              <a:rPr lang="el-GR" altLang="el-GR" sz="1200">
                <a:solidFill>
                  <a:srgbClr val="404040"/>
                </a:solidFill>
                <a:latin typeface="Calibri" pitchFamily="34" charset="0"/>
              </a:rPr>
              <a:t> διαθέσιμο ως κοινό κτήμα</a:t>
            </a:r>
            <a:endParaRPr lang="en-US" altLang="el-GR" sz="1200">
              <a:solidFill>
                <a:srgbClr val="404040"/>
              </a:solidFill>
              <a:latin typeface="Calibri" pitchFamily="34" charset="0"/>
            </a:endParaRPr>
          </a:p>
        </p:txBody>
      </p:sp>
      <p:sp>
        <p:nvSpPr>
          <p:cNvPr id="31752"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1D874B1-1C26-44B7-97A0-37CBB75BDDD8}" type="slidenum">
              <a:rPr lang="el-GR" altLang="el-GR">
                <a:solidFill>
                  <a:srgbClr val="000000"/>
                </a:solidFill>
              </a:rPr>
              <a:pPr/>
              <a:t>3</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Τίτλος 1"/>
          <p:cNvSpPr>
            <a:spLocks noGrp="1"/>
          </p:cNvSpPr>
          <p:nvPr>
            <p:ph type="title"/>
          </p:nvPr>
        </p:nvSpPr>
        <p:spPr>
          <a:xfrm>
            <a:off x="0" y="115888"/>
            <a:ext cx="9144000" cy="909637"/>
          </a:xfrm>
        </p:spPr>
        <p:txBody>
          <a:bodyPr/>
          <a:lstStyle/>
          <a:p>
            <a:r>
              <a:rPr lang="el-GR" altLang="el-GR" sz="4400" smtClean="0"/>
              <a:t>Βαθμός θρόμβωσης</a:t>
            </a:r>
            <a:endParaRPr lang="el-GR" altLang="el-GR" sz="3600" smtClean="0"/>
          </a:p>
        </p:txBody>
      </p:sp>
      <p:sp>
        <p:nvSpPr>
          <p:cNvPr id="74754" name="Θέση περιεχομένου 2"/>
          <p:cNvSpPr>
            <a:spLocks noGrp="1"/>
          </p:cNvSpPr>
          <p:nvPr>
            <p:ph idx="1"/>
          </p:nvPr>
        </p:nvSpPr>
        <p:spPr/>
        <p:txBody>
          <a:bodyPr/>
          <a:lstStyle/>
          <a:p>
            <a:pPr>
              <a:lnSpc>
                <a:spcPct val="114000"/>
              </a:lnSpc>
              <a:spcBef>
                <a:spcPts val="1200"/>
              </a:spcBef>
            </a:pPr>
            <a:r>
              <a:rPr lang="el-GR" altLang="el-GR" smtClean="0"/>
              <a:t>Τα συσσωματώματα είναι αποτέλεσμα του σχηματισμού ανοικτών, </a:t>
            </a:r>
            <a:r>
              <a:rPr lang="el-GR" altLang="el-GR" b="1" smtClean="0"/>
              <a:t>τρισδιάστατων σωματιδίων </a:t>
            </a:r>
            <a:r>
              <a:rPr lang="el-GR" altLang="el-GR" smtClean="0"/>
              <a:t>από κρυστάλλους του χρώματος που παγιδεύουν, συγκρατούν και ακινητοποιούν την υγρή φάση του φορέα. </a:t>
            </a:r>
          </a:p>
          <a:p>
            <a:pPr>
              <a:lnSpc>
                <a:spcPct val="114000"/>
              </a:lnSpc>
              <a:spcBef>
                <a:spcPts val="1200"/>
              </a:spcBef>
            </a:pPr>
            <a:r>
              <a:rPr lang="el-GR" altLang="el-GR" smtClean="0"/>
              <a:t>Όσο μεγαλύτερη είναι η συγκέντρωση του χρώματος, τόσο μεγαλύτερος είναι ο </a:t>
            </a:r>
            <a:r>
              <a:rPr lang="el-GR" altLang="el-GR" b="1" smtClean="0"/>
              <a:t>βαθμός θρόμβωσης</a:t>
            </a:r>
            <a:r>
              <a:rPr lang="el-GR" altLang="el-GR" smtClean="0"/>
              <a:t>, που σε εξαιρετικές περιπτώσεις, μπορεί το αιώρημα να σχηματίσει </a:t>
            </a:r>
            <a:r>
              <a:rPr lang="el-GR" altLang="el-GR" b="1" smtClean="0"/>
              <a:t>θιξότροπη</a:t>
            </a:r>
            <a:r>
              <a:rPr lang="el-GR" altLang="el-GR" smtClean="0"/>
              <a:t> </a:t>
            </a:r>
            <a:r>
              <a:rPr lang="el-GR" altLang="el-GR" b="1" smtClean="0"/>
              <a:t>πηκτή</a:t>
            </a:r>
            <a:r>
              <a:rPr lang="el-GR" altLang="el-GR" smtClean="0"/>
              <a:t> στο μελάνι.</a:t>
            </a:r>
          </a:p>
        </p:txBody>
      </p:sp>
      <p:sp>
        <p:nvSpPr>
          <p:cNvPr id="7475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62EED66-7F5F-4FA2-AEE1-F59103A3B005}" type="slidenum">
              <a:rPr lang="el-GR" altLang="el-GR">
                <a:solidFill>
                  <a:srgbClr val="000000"/>
                </a:solidFill>
              </a:rPr>
              <a:pPr/>
              <a:t>39</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Τίτλος 1"/>
          <p:cNvSpPr>
            <a:spLocks noGrp="1"/>
          </p:cNvSpPr>
          <p:nvPr>
            <p:ph type="title"/>
          </p:nvPr>
        </p:nvSpPr>
        <p:spPr>
          <a:xfrm>
            <a:off x="0" y="115888"/>
            <a:ext cx="9144000" cy="909637"/>
          </a:xfrm>
        </p:spPr>
        <p:txBody>
          <a:bodyPr/>
          <a:lstStyle/>
          <a:p>
            <a:r>
              <a:rPr lang="el-GR" altLang="el-GR" sz="4400" smtClean="0"/>
              <a:t>Αντιθρομβωτικά </a:t>
            </a:r>
            <a:endParaRPr lang="el-GR" altLang="el-GR" sz="3600" smtClean="0"/>
          </a:p>
        </p:txBody>
      </p:sp>
      <p:sp>
        <p:nvSpPr>
          <p:cNvPr id="75778" name="Θέση περιεχομένου 2"/>
          <p:cNvSpPr>
            <a:spLocks noGrp="1"/>
          </p:cNvSpPr>
          <p:nvPr>
            <p:ph idx="1"/>
          </p:nvPr>
        </p:nvSpPr>
        <p:spPr/>
        <p:txBody>
          <a:bodyPr/>
          <a:lstStyle/>
          <a:p>
            <a:pPr>
              <a:lnSpc>
                <a:spcPct val="114000"/>
              </a:lnSpc>
            </a:pPr>
            <a:r>
              <a:rPr lang="el-GR" altLang="el-GR" smtClean="0"/>
              <a:t>Οι </a:t>
            </a:r>
            <a:r>
              <a:rPr lang="el-GR" altLang="el-GR" b="1" smtClean="0"/>
              <a:t>θρόμβοι (συσσωματώματα) </a:t>
            </a:r>
            <a:r>
              <a:rPr lang="el-GR" altLang="el-GR" smtClean="0"/>
              <a:t>μπορούν να διασπαστούν με μηχανικά μέσα, όπως με διάτμηση του μέσου, αλλά η μείωση της κροκίδωσης επιτυγχάνεται με κατεργασία των επιφανειών του χρώματος με κατάλληλα </a:t>
            </a:r>
            <a:r>
              <a:rPr lang="el-GR" altLang="el-GR" b="1" smtClean="0"/>
              <a:t>πρόσθετα.</a:t>
            </a:r>
            <a:endParaRPr lang="el-GR" altLang="el-GR" smtClean="0"/>
          </a:p>
          <a:p>
            <a:pPr>
              <a:lnSpc>
                <a:spcPct val="114000"/>
              </a:lnSpc>
            </a:pPr>
            <a:r>
              <a:rPr lang="el-GR" altLang="el-GR" smtClean="0"/>
              <a:t>Αυτά τα </a:t>
            </a:r>
            <a:r>
              <a:rPr lang="el-GR" altLang="el-GR" b="1" smtClean="0"/>
              <a:t>πρόσθετα (αντιθρομβωτικά)</a:t>
            </a:r>
            <a:r>
              <a:rPr lang="el-GR" altLang="el-GR" smtClean="0"/>
              <a:t> διαθέτουν κατάλληλη χημική δομή και προκαλούν απωστικές δυνάμεις μεταξύ των σωματιδίων, οπότε μειώνουν την αμοιβαία έλξη τους που θα οδηγούσε σε θρόμβωση. Με τον τρόπο αυτό ελαττώνεται ο αριθμός των θρόμβων και ο αριθμός των σωματιδίων μέσα στους θρόμβους.</a:t>
            </a:r>
          </a:p>
          <a:p>
            <a:pPr>
              <a:lnSpc>
                <a:spcPct val="114000"/>
              </a:lnSpc>
            </a:pPr>
            <a:endParaRPr lang="el-GR" altLang="el-GR" smtClean="0"/>
          </a:p>
        </p:txBody>
      </p:sp>
      <p:sp>
        <p:nvSpPr>
          <p:cNvPr id="7577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0BF4A47F-1C41-4304-81DE-DAED3B21BAE0}" type="slidenum">
              <a:rPr lang="el-GR" altLang="el-GR">
                <a:solidFill>
                  <a:srgbClr val="000000"/>
                </a:solidFill>
              </a:rPr>
              <a:pPr/>
              <a:t>40</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Τίτλος 1"/>
          <p:cNvSpPr>
            <a:spLocks noGrp="1"/>
          </p:cNvSpPr>
          <p:nvPr>
            <p:ph type="title"/>
          </p:nvPr>
        </p:nvSpPr>
        <p:spPr>
          <a:xfrm>
            <a:off x="0" y="115888"/>
            <a:ext cx="9144000" cy="1152525"/>
          </a:xfrm>
        </p:spPr>
        <p:txBody>
          <a:bodyPr/>
          <a:lstStyle/>
          <a:p>
            <a:r>
              <a:rPr lang="el-GR" altLang="el-GR" smtClean="0"/>
              <a:t>Πλεονεκτήματα των ανόργανων πιγμέντων</a:t>
            </a:r>
            <a:endParaRPr lang="el-GR" altLang="el-GR" sz="3200" b="0" smtClean="0"/>
          </a:p>
        </p:txBody>
      </p:sp>
      <p:sp>
        <p:nvSpPr>
          <p:cNvPr id="76802" name="Θέση περιεχομένου 2"/>
          <p:cNvSpPr>
            <a:spLocks noGrp="1"/>
          </p:cNvSpPr>
          <p:nvPr>
            <p:ph idx="1"/>
          </p:nvPr>
        </p:nvSpPr>
        <p:spPr>
          <a:xfrm>
            <a:off x="457200" y="1628775"/>
            <a:ext cx="8229600" cy="4608513"/>
          </a:xfrm>
        </p:spPr>
        <p:txBody>
          <a:bodyPr/>
          <a:lstStyle/>
          <a:p>
            <a:pPr>
              <a:spcBef>
                <a:spcPts val="2400"/>
              </a:spcBef>
            </a:pPr>
            <a:r>
              <a:rPr lang="el-GR" altLang="el-GR" smtClean="0"/>
              <a:t> Γενικά εξαιρετικές αντοχές (weather fastness),</a:t>
            </a:r>
          </a:p>
          <a:p>
            <a:pPr>
              <a:spcBef>
                <a:spcPts val="2400"/>
              </a:spcBef>
            </a:pPr>
            <a:r>
              <a:rPr lang="el-GR" altLang="el-GR" smtClean="0"/>
              <a:t> Γενικά καλή καλυπτικότητα (hiding power),</a:t>
            </a:r>
          </a:p>
          <a:p>
            <a:pPr>
              <a:spcBef>
                <a:spcPts val="2400"/>
              </a:spcBef>
            </a:pPr>
            <a:r>
              <a:rPr lang="el-GR" altLang="el-GR" smtClean="0"/>
              <a:t> Καλή ρεολογία (rheology),</a:t>
            </a:r>
          </a:p>
          <a:p>
            <a:pPr>
              <a:spcBef>
                <a:spcPts val="2400"/>
              </a:spcBef>
            </a:pPr>
            <a:r>
              <a:rPr lang="el-GR" altLang="el-GR" smtClean="0"/>
              <a:t> Εξαιρετική αντοχή στη θερμότητα (heat resistance),</a:t>
            </a:r>
          </a:p>
          <a:p>
            <a:pPr>
              <a:spcBef>
                <a:spcPts val="2400"/>
              </a:spcBef>
            </a:pPr>
            <a:r>
              <a:rPr lang="el-GR" altLang="el-GR" smtClean="0"/>
              <a:t> Χαμηλό κόστος.</a:t>
            </a:r>
          </a:p>
        </p:txBody>
      </p:sp>
      <p:sp>
        <p:nvSpPr>
          <p:cNvPr id="7680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4427C0A-E13D-49E6-AE74-8368EFD3B188}" type="slidenum">
              <a:rPr lang="el-GR" altLang="el-GR">
                <a:solidFill>
                  <a:srgbClr val="000000"/>
                </a:solidFill>
              </a:rPr>
              <a:pPr/>
              <a:t>41</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Τίτλος 1"/>
          <p:cNvSpPr>
            <a:spLocks noGrp="1"/>
          </p:cNvSpPr>
          <p:nvPr>
            <p:ph type="title"/>
          </p:nvPr>
        </p:nvSpPr>
        <p:spPr>
          <a:xfrm>
            <a:off x="0" y="115888"/>
            <a:ext cx="9144000" cy="1009650"/>
          </a:xfrm>
        </p:spPr>
        <p:txBody>
          <a:bodyPr/>
          <a:lstStyle/>
          <a:p>
            <a:r>
              <a:rPr lang="el-GR" altLang="el-GR" sz="3600" smtClean="0"/>
              <a:t>Μειονεκτήματα των ανόργανων πιγμέντων</a:t>
            </a:r>
          </a:p>
        </p:txBody>
      </p:sp>
      <p:sp>
        <p:nvSpPr>
          <p:cNvPr id="77826" name="Θέση περιεχομένου 2"/>
          <p:cNvSpPr>
            <a:spLocks noGrp="1"/>
          </p:cNvSpPr>
          <p:nvPr>
            <p:ph idx="1"/>
          </p:nvPr>
        </p:nvSpPr>
        <p:spPr>
          <a:xfrm>
            <a:off x="395288" y="1412875"/>
            <a:ext cx="8497887" cy="5373688"/>
          </a:xfrm>
        </p:spPr>
        <p:txBody>
          <a:bodyPr/>
          <a:lstStyle/>
          <a:p>
            <a:pPr>
              <a:spcBef>
                <a:spcPts val="1200"/>
              </a:spcBef>
            </a:pPr>
            <a:r>
              <a:rPr lang="el-GR" altLang="el-GR" smtClean="0"/>
              <a:t>Χρωματικά περιορισμένες δυνατότητες (</a:t>
            </a:r>
            <a:r>
              <a:rPr lang="en-US" altLang="el-GR" smtClean="0"/>
              <a:t>Limited accessible</a:t>
            </a:r>
            <a:r>
              <a:rPr lang="el-GR" altLang="el-GR" smtClean="0"/>
              <a:t> </a:t>
            </a:r>
            <a:r>
              <a:rPr lang="en-US" altLang="el-GR" smtClean="0"/>
              <a:t>spectral range)</a:t>
            </a:r>
            <a:r>
              <a:rPr lang="el-GR" altLang="el-GR" smtClean="0"/>
              <a:t>.</a:t>
            </a:r>
          </a:p>
          <a:p>
            <a:pPr>
              <a:spcBef>
                <a:spcPts val="1200"/>
              </a:spcBef>
            </a:pPr>
            <a:r>
              <a:rPr lang="el-GR" altLang="el-GR" smtClean="0"/>
              <a:t>Χαμηλή χρωστική δύναμη - ειδικά στην αραίωση (</a:t>
            </a:r>
            <a:r>
              <a:rPr lang="en-US" altLang="el-GR" smtClean="0"/>
              <a:t>white reduction)</a:t>
            </a:r>
            <a:r>
              <a:rPr lang="el-GR" altLang="el-GR" smtClean="0"/>
              <a:t>.</a:t>
            </a:r>
            <a:endParaRPr lang="en-US" altLang="el-GR" smtClean="0"/>
          </a:p>
          <a:p>
            <a:pPr>
              <a:spcBef>
                <a:spcPts val="1200"/>
              </a:spcBef>
            </a:pPr>
            <a:r>
              <a:rPr lang="el-GR" altLang="el-GR" smtClean="0"/>
              <a:t>Γενικά «</a:t>
            </a:r>
            <a:r>
              <a:rPr lang="en-US" altLang="el-GR" smtClean="0"/>
              <a:t>Dull shades» </a:t>
            </a:r>
            <a:r>
              <a:rPr lang="el-GR" altLang="el-GR" smtClean="0"/>
              <a:t>και αδυναμίες σε επίπεδο εφαρμογών.</a:t>
            </a:r>
          </a:p>
          <a:p>
            <a:pPr>
              <a:spcBef>
                <a:spcPts val="1200"/>
              </a:spcBef>
            </a:pPr>
            <a:r>
              <a:rPr lang="el-GR" altLang="el-GR" smtClean="0"/>
              <a:t>Χαμηλές αντοχές σε οξέα (</a:t>
            </a:r>
            <a:r>
              <a:rPr lang="en-US" altLang="el-GR" smtClean="0"/>
              <a:t>Chrome Yellow, Molybdate Red and Ultramarine Blue</a:t>
            </a:r>
            <a:r>
              <a:rPr lang="el-GR" altLang="el-GR" smtClean="0"/>
              <a:t>).</a:t>
            </a:r>
          </a:p>
          <a:p>
            <a:pPr>
              <a:spcBef>
                <a:spcPts val="1200"/>
              </a:spcBef>
            </a:pPr>
            <a:r>
              <a:rPr lang="el-GR" altLang="el-GR" smtClean="0"/>
              <a:t>Καθόλου αντοχές σε αλκάλια (</a:t>
            </a:r>
            <a:r>
              <a:rPr lang="en-US" altLang="el-GR" smtClean="0"/>
              <a:t>Prussian Blue</a:t>
            </a:r>
            <a:r>
              <a:rPr lang="el-GR" altLang="el-GR" smtClean="0"/>
              <a:t>).</a:t>
            </a:r>
          </a:p>
          <a:p>
            <a:pPr>
              <a:spcBef>
                <a:spcPts val="1200"/>
              </a:spcBef>
            </a:pPr>
            <a:r>
              <a:rPr lang="el-GR" altLang="el-GR" smtClean="0"/>
              <a:t>Περιορισμένες δυνατότητες χρήσης (</a:t>
            </a:r>
            <a:r>
              <a:rPr lang="en-US" altLang="el-GR" smtClean="0"/>
              <a:t>heavy metal content)</a:t>
            </a:r>
            <a:r>
              <a:rPr lang="el-GR" altLang="el-GR" smtClean="0"/>
              <a:t>.</a:t>
            </a:r>
            <a:endParaRPr lang="en-US" altLang="el-GR" smtClean="0"/>
          </a:p>
        </p:txBody>
      </p:sp>
      <p:sp>
        <p:nvSpPr>
          <p:cNvPr id="7782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3089CB23-2FE1-47E7-8DAC-24C1912F7DE4}" type="slidenum">
              <a:rPr lang="el-GR" altLang="el-GR">
                <a:solidFill>
                  <a:srgbClr val="000000"/>
                </a:solidFill>
              </a:rPr>
              <a:pPr/>
              <a:t>42</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Τίτλος 1"/>
          <p:cNvSpPr>
            <a:spLocks noGrp="1"/>
          </p:cNvSpPr>
          <p:nvPr>
            <p:ph type="title"/>
          </p:nvPr>
        </p:nvSpPr>
        <p:spPr>
          <a:xfrm>
            <a:off x="0" y="115888"/>
            <a:ext cx="9144000" cy="909637"/>
          </a:xfrm>
        </p:spPr>
        <p:txBody>
          <a:bodyPr/>
          <a:lstStyle/>
          <a:p>
            <a:r>
              <a:rPr lang="el-GR" altLang="el-GR" sz="4400" smtClean="0"/>
              <a:t>Βιβλιογραφία </a:t>
            </a:r>
          </a:p>
        </p:txBody>
      </p:sp>
      <p:sp>
        <p:nvSpPr>
          <p:cNvPr id="3" name="Θέση περιεχομένου 2"/>
          <p:cNvSpPr>
            <a:spLocks noGrp="1"/>
          </p:cNvSpPr>
          <p:nvPr>
            <p:ph idx="1"/>
          </p:nvPr>
        </p:nvSpPr>
        <p:spPr/>
        <p:txBody>
          <a:bodyPr rtlCol="0">
            <a:normAutofit fontScale="92500"/>
          </a:bodyPr>
          <a:lstStyle/>
          <a:p>
            <a:pPr fontAlgn="auto">
              <a:spcAft>
                <a:spcPts val="0"/>
              </a:spcAft>
              <a:buFont typeface="Arial" pitchFamily="34" charset="0"/>
              <a:buChar char="•"/>
              <a:defRPr/>
            </a:pPr>
            <a:r>
              <a:rPr lang="el-GR" dirty="0" smtClean="0"/>
              <a:t>Σημειώσεις για το θεωρητικό μάθημα «Μελάνια», Στ. Θεοχάρη, Σ.Γ.Τ.Κ.Σ., ΤΕΙ Αθήνας, 2008.</a:t>
            </a:r>
          </a:p>
          <a:p>
            <a:pPr fontAlgn="auto">
              <a:spcAft>
                <a:spcPts val="0"/>
              </a:spcAft>
              <a:buFont typeface="Arial" pitchFamily="34" charset="0"/>
              <a:buChar char="•"/>
              <a:defRPr/>
            </a:pPr>
            <a:r>
              <a:rPr lang="el-GR" dirty="0" smtClean="0"/>
              <a:t>Μελάνια και καλυπτικά εκτυπώσεων, </a:t>
            </a:r>
            <a:r>
              <a:rPr lang="en-GB" dirty="0" smtClean="0"/>
              <a:t>Thompson</a:t>
            </a:r>
            <a:r>
              <a:rPr lang="el-GR" dirty="0" smtClean="0"/>
              <a:t>, </a:t>
            </a:r>
            <a:r>
              <a:rPr lang="en-GB" dirty="0" smtClean="0"/>
              <a:t>B</a:t>
            </a:r>
            <a:r>
              <a:rPr lang="el-GR" dirty="0" smtClean="0"/>
              <a:t>, </a:t>
            </a:r>
            <a:r>
              <a:rPr lang="el-GR" dirty="0" err="1" smtClean="0"/>
              <a:t>Εκδ</a:t>
            </a:r>
            <a:r>
              <a:rPr lang="el-GR" dirty="0" smtClean="0"/>
              <a:t>. ΙΩΝ, 1998.</a:t>
            </a:r>
          </a:p>
          <a:p>
            <a:pPr fontAlgn="auto">
              <a:spcAft>
                <a:spcPts val="0"/>
              </a:spcAft>
              <a:buFont typeface="Arial" pitchFamily="34" charset="0"/>
              <a:buChar char="•"/>
              <a:defRPr/>
            </a:pPr>
            <a:r>
              <a:rPr lang="el-GR" dirty="0" smtClean="0"/>
              <a:t>Μελάνια Εκτυπώσεων, </a:t>
            </a:r>
            <a:r>
              <a:rPr lang="en-US" dirty="0" smtClean="0"/>
              <a:t>Todd R</a:t>
            </a:r>
            <a:r>
              <a:rPr lang="el-GR" dirty="0" smtClean="0"/>
              <a:t>., </a:t>
            </a:r>
            <a:r>
              <a:rPr lang="el-GR" dirty="0" err="1" smtClean="0"/>
              <a:t>Εκδ</a:t>
            </a:r>
            <a:r>
              <a:rPr lang="el-GR" dirty="0" smtClean="0"/>
              <a:t>. ΙΩΝ, 1999.</a:t>
            </a:r>
          </a:p>
          <a:p>
            <a:pPr fontAlgn="auto">
              <a:spcAft>
                <a:spcPts val="0"/>
              </a:spcAft>
              <a:buFont typeface="Arial" pitchFamily="34" charset="0"/>
              <a:buChar char="•"/>
              <a:defRPr/>
            </a:pPr>
            <a:r>
              <a:rPr lang="el-GR" dirty="0" smtClean="0"/>
              <a:t>Σημειώσεις Μελάνια – </a:t>
            </a:r>
            <a:r>
              <a:rPr lang="el-GR" dirty="0" err="1" smtClean="0"/>
              <a:t>Φωτοευαπαθείς</a:t>
            </a:r>
            <a:r>
              <a:rPr lang="el-GR" dirty="0" smtClean="0"/>
              <a:t> ενώσεις, Π. </a:t>
            </a:r>
            <a:r>
              <a:rPr lang="el-GR" dirty="0" err="1" smtClean="0"/>
              <a:t>Παπαδάκου</a:t>
            </a:r>
            <a:r>
              <a:rPr lang="el-GR" dirty="0" smtClean="0"/>
              <a:t>, ΤΕΙ Αθήνας, 2007.</a:t>
            </a:r>
          </a:p>
          <a:p>
            <a:pPr fontAlgn="auto">
              <a:spcAft>
                <a:spcPts val="0"/>
              </a:spcAft>
              <a:buFont typeface="Arial" pitchFamily="34" charset="0"/>
              <a:buChar char="•"/>
              <a:defRPr/>
            </a:pPr>
            <a:r>
              <a:rPr lang="el-GR" dirty="0" smtClean="0"/>
              <a:t>Χημεία και Τεχνολογία του Χρώματος, Ε. </a:t>
            </a:r>
            <a:r>
              <a:rPr lang="el-GR" dirty="0" err="1" smtClean="0"/>
              <a:t>Τσατσαρώνη</a:t>
            </a:r>
            <a:r>
              <a:rPr lang="el-GR" dirty="0" smtClean="0"/>
              <a:t> – Ι. Ελευθεριάδης, </a:t>
            </a:r>
            <a:r>
              <a:rPr lang="el-GR" dirty="0" err="1" smtClean="0"/>
              <a:t>Εκδ</a:t>
            </a:r>
            <a:r>
              <a:rPr lang="el-GR" dirty="0" smtClean="0"/>
              <a:t>. </a:t>
            </a:r>
            <a:r>
              <a:rPr lang="el-GR" dirty="0" err="1" smtClean="0"/>
              <a:t>Γαρταγάνη</a:t>
            </a:r>
            <a:r>
              <a:rPr lang="el-GR" dirty="0" smtClean="0"/>
              <a:t>, </a:t>
            </a:r>
            <a:r>
              <a:rPr lang="el-GR" dirty="0" err="1" smtClean="0"/>
              <a:t>Θεσ</a:t>
            </a:r>
            <a:r>
              <a:rPr lang="el-GR" dirty="0" smtClean="0"/>
              <a:t>/κη, 2013.</a:t>
            </a:r>
          </a:p>
          <a:p>
            <a:pPr fontAlgn="auto">
              <a:spcAft>
                <a:spcPts val="0"/>
              </a:spcAft>
              <a:buFont typeface="Arial" pitchFamily="34" charset="0"/>
              <a:buChar char="•"/>
              <a:defRPr/>
            </a:pPr>
            <a:r>
              <a:rPr lang="en-US" dirty="0" smtClean="0"/>
              <a:t>The Printing Ink Manual, Leach RH, Pierce RJ, 5</a:t>
            </a:r>
            <a:r>
              <a:rPr lang="en-US" baseline="30000" dirty="0" smtClean="0"/>
              <a:t>th</a:t>
            </a:r>
            <a:r>
              <a:rPr lang="en-US" dirty="0" smtClean="0"/>
              <a:t> Ed. Springer, 2007</a:t>
            </a:r>
            <a:r>
              <a:rPr lang="el-GR" dirty="0" smtClean="0"/>
              <a:t>.</a:t>
            </a:r>
          </a:p>
          <a:p>
            <a:pPr fontAlgn="auto">
              <a:spcAft>
                <a:spcPts val="0"/>
              </a:spcAft>
              <a:buFont typeface="Arial" pitchFamily="34" charset="0"/>
              <a:buChar char="•"/>
              <a:defRPr/>
            </a:pPr>
            <a:r>
              <a:rPr lang="en-GB" dirty="0" smtClean="0"/>
              <a:t>Colour Chemistry, </a:t>
            </a:r>
            <a:r>
              <a:rPr lang="en-GB" dirty="0" err="1" smtClean="0"/>
              <a:t>Zollinger</a:t>
            </a:r>
            <a:r>
              <a:rPr lang="en-GB" dirty="0" smtClean="0"/>
              <a:t>, H, VCH, 1991</a:t>
            </a:r>
            <a:r>
              <a:rPr lang="el-GR" dirty="0" smtClean="0"/>
              <a:t>.</a:t>
            </a:r>
          </a:p>
          <a:p>
            <a:pPr fontAlgn="auto">
              <a:spcAft>
                <a:spcPts val="0"/>
              </a:spcAft>
              <a:buFont typeface="Arial" pitchFamily="34" charset="0"/>
              <a:buChar char="•"/>
              <a:defRPr/>
            </a:pPr>
            <a:r>
              <a:rPr lang="el-GR" dirty="0" smtClean="0"/>
              <a:t>Προστασία από τη διάβρωση – Χρώματα και βερνίκια, Ειρ. Τσαγκαράκη – </a:t>
            </a:r>
            <a:r>
              <a:rPr lang="el-GR" dirty="0" err="1" smtClean="0"/>
              <a:t>Καπλάνογλου</a:t>
            </a:r>
            <a:r>
              <a:rPr lang="el-GR" dirty="0" smtClean="0"/>
              <a:t>, ΟΕΔΒ, 1985.</a:t>
            </a:r>
            <a:endParaRPr lang="el-GR" dirty="0"/>
          </a:p>
        </p:txBody>
      </p:sp>
      <p:sp>
        <p:nvSpPr>
          <p:cNvPr id="7885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0303DA6-4DC6-49F2-BE71-55DAD0D30A4B}" type="slidenum">
              <a:rPr lang="el-GR" altLang="el-GR">
                <a:solidFill>
                  <a:srgbClr val="000000"/>
                </a:solidFill>
              </a:rPr>
              <a:pPr/>
              <a:t>43</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Τίτλος 6"/>
          <p:cNvSpPr>
            <a:spLocks noGrp="1"/>
          </p:cNvSpPr>
          <p:nvPr>
            <p:ph type="ctrTitle"/>
          </p:nvPr>
        </p:nvSpPr>
        <p:spPr/>
        <p:txBody>
          <a:bodyPr/>
          <a:lstStyle/>
          <a:p>
            <a:r>
              <a:rPr lang="el-GR" altLang="el-GR" smtClean="0"/>
              <a:t>Τέλος Ενότητας</a:t>
            </a:r>
          </a:p>
        </p:txBody>
      </p:sp>
      <p:sp>
        <p:nvSpPr>
          <p:cNvPr id="79874" name="Υπότιτλος 7"/>
          <p:cNvSpPr>
            <a:spLocks noGrp="1"/>
          </p:cNvSpPr>
          <p:nvPr>
            <p:ph type="subTitle" idx="1"/>
          </p:nvPr>
        </p:nvSpPr>
        <p:spPr/>
        <p:txBody>
          <a:bodyPr/>
          <a:lstStyle/>
          <a:p>
            <a:endParaRPr lang="el-GR" altLang="el-GR" smtClean="0"/>
          </a:p>
        </p:txBody>
      </p:sp>
      <p:grpSp>
        <p:nvGrpSpPr>
          <p:cNvPr id="79875" name="Ομάδα 8"/>
          <p:cNvGrpSpPr>
            <a:grpSpLocks/>
          </p:cNvGrpSpPr>
          <p:nvPr/>
        </p:nvGrpSpPr>
        <p:grpSpPr bwMode="auto">
          <a:xfrm>
            <a:off x="1766888" y="5930900"/>
            <a:ext cx="5829300" cy="768350"/>
            <a:chOff x="1767633" y="5931169"/>
            <a:chExt cx="5828703" cy="768532"/>
          </a:xfrm>
        </p:grpSpPr>
        <p:pic>
          <p:nvPicPr>
            <p:cNvPr id="798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2" descr="C:\Users\alex\Desktop\logo.png"/>
            <p:cNvPicPr>
              <a:picLocks noChangeAspect="1" noChangeArrowheads="1"/>
            </p:cNvPicPr>
            <p:nvPr/>
          </p:nvPicPr>
          <p:blipFill>
            <a:blip r:embed="rId4">
              <a:extLst>
                <a:ext uri="{28A0092B-C50C-407E-A947-70E740481C1C}">
                  <a14:useLocalDpi xmlns:a14="http://schemas.microsoft.com/office/drawing/2010/main" val="0"/>
                </a:ext>
              </a:extLst>
            </a:blip>
            <a:srcRect t="8214"/>
            <a:stretch>
              <a:fillRect/>
            </a:stretch>
          </p:blipFill>
          <p:spPr bwMode="auto">
            <a:xfrm>
              <a:off x="3923928" y="5931169"/>
              <a:ext cx="3672408" cy="76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3"/>
          <p:cNvSpPr>
            <a:spLocks noGrp="1"/>
          </p:cNvSpPr>
          <p:nvPr>
            <p:ph type="ctrTitle"/>
          </p:nvPr>
        </p:nvSpPr>
        <p:spPr/>
        <p:txBody>
          <a:bodyPr/>
          <a:lstStyle/>
          <a:p>
            <a:r>
              <a:rPr lang="el-GR" altLang="el-GR" sz="4400" smtClean="0"/>
              <a:t>Σημειώματα</a:t>
            </a:r>
          </a:p>
        </p:txBody>
      </p:sp>
      <p:sp>
        <p:nvSpPr>
          <p:cNvPr id="81922" name="Subtitle 1"/>
          <p:cNvSpPr>
            <a:spLocks noGrp="1"/>
          </p:cNvSpPr>
          <p:nvPr>
            <p:ph type="subTitle" idx="1"/>
          </p:nvPr>
        </p:nvSpPr>
        <p:spPr/>
        <p:txBody>
          <a:bodyPr/>
          <a:lstStyle/>
          <a:p>
            <a:endParaRPr lang="el-GR" altLang="el-GR"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r>
              <a:rPr lang="el-GR" altLang="el-GR" smtClean="0"/>
              <a:t>Σημείωμα Αναφοράς</a:t>
            </a: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l-GR" sz="2000" dirty="0" err="1" smtClean="0"/>
              <a:t>Copyright</a:t>
            </a:r>
            <a:r>
              <a:rPr lang="el-GR" sz="2000" dirty="0" smtClean="0"/>
              <a:t> Τεχνολογικό Εκπαιδευτικό Ίδρυμα Αθήνας</a:t>
            </a:r>
            <a:r>
              <a:rPr lang="en-US" sz="2000" dirty="0" smtClean="0"/>
              <a:t>, </a:t>
            </a:r>
            <a:r>
              <a:rPr lang="el-GR" sz="2000" dirty="0" err="1" smtClean="0"/>
              <a:t>Σταματίνα</a:t>
            </a:r>
            <a:r>
              <a:rPr lang="el-GR" sz="2000" dirty="0" smtClean="0"/>
              <a:t> Θεοχάρη 2014. </a:t>
            </a:r>
            <a:r>
              <a:rPr lang="el-GR" sz="2000" dirty="0" err="1" smtClean="0"/>
              <a:t>Σταματίνα</a:t>
            </a:r>
            <a:r>
              <a:rPr lang="el-GR" sz="2000" dirty="0" smtClean="0"/>
              <a:t> Θεοχάρη</a:t>
            </a:r>
            <a:r>
              <a:rPr lang="el-GR" sz="2000" dirty="0"/>
              <a:t>. «Μελάνια και </a:t>
            </a:r>
            <a:r>
              <a:rPr lang="el-GR" sz="2000" dirty="0" err="1"/>
              <a:t>επικαλυπτικά</a:t>
            </a:r>
            <a:r>
              <a:rPr lang="el-GR" sz="2000" dirty="0"/>
              <a:t> (Θ). </a:t>
            </a:r>
            <a:r>
              <a:rPr lang="el-GR" sz="2000" dirty="0" smtClean="0"/>
              <a:t>Ενότητα 7</a:t>
            </a:r>
            <a:r>
              <a:rPr lang="en-US" sz="2000" dirty="0" smtClean="0"/>
              <a:t>:</a:t>
            </a:r>
            <a:r>
              <a:rPr lang="el-GR" sz="2000" dirty="0"/>
              <a:t> Κρυσταλλική δομή και φυσικές ιδιότητες χρωστικών υλών».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pPr fontAlgn="auto">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6287246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552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Τίτλος 1"/>
          <p:cNvSpPr>
            <a:spLocks noGrp="1"/>
          </p:cNvSpPr>
          <p:nvPr>
            <p:ph type="title"/>
          </p:nvPr>
        </p:nvSpPr>
        <p:spPr>
          <a:xfrm>
            <a:off x="0" y="115888"/>
            <a:ext cx="9144000" cy="909637"/>
          </a:xfrm>
        </p:spPr>
        <p:txBody>
          <a:bodyPr/>
          <a:lstStyle/>
          <a:p>
            <a:r>
              <a:rPr lang="el-GR" altLang="el-GR" smtClean="0"/>
              <a:t>Χημική δομή του χρώματος </a:t>
            </a:r>
            <a:r>
              <a:rPr lang="el-GR" altLang="el-GR" sz="3200" b="0" smtClean="0"/>
              <a:t>(2 από 2)</a:t>
            </a:r>
            <a:endParaRPr lang="el-GR" altLang="el-GR" smtClean="0"/>
          </a:p>
        </p:txBody>
      </p:sp>
      <p:sp>
        <p:nvSpPr>
          <p:cNvPr id="3" name="Θέση περιεχομένου 2"/>
          <p:cNvSpPr>
            <a:spLocks noGrp="1"/>
          </p:cNvSpPr>
          <p:nvPr>
            <p:ph idx="1"/>
          </p:nvPr>
        </p:nvSpPr>
        <p:spPr>
          <a:xfrm>
            <a:off x="457200" y="1196975"/>
            <a:ext cx="8229600" cy="863600"/>
          </a:xfrm>
        </p:spPr>
        <p:txBody>
          <a:bodyPr rtlCol="0">
            <a:normAutofit fontScale="92500"/>
          </a:bodyPr>
          <a:lstStyle/>
          <a:p>
            <a:pPr marL="0" indent="0" fontAlgn="auto">
              <a:spcAft>
                <a:spcPts val="0"/>
              </a:spcAft>
              <a:buFont typeface="Arial" pitchFamily="34" charset="0"/>
              <a:buNone/>
              <a:defRPr/>
            </a:pPr>
            <a:r>
              <a:rPr lang="el-GR" dirty="0"/>
              <a:t>H χημική δομή </a:t>
            </a:r>
            <a:r>
              <a:rPr lang="el-GR" dirty="0" smtClean="0"/>
              <a:t>δυο κλασσικών </a:t>
            </a:r>
            <a:r>
              <a:rPr lang="el-GR" dirty="0" err="1" smtClean="0"/>
              <a:t>πιγμέντων</a:t>
            </a:r>
            <a:r>
              <a:rPr lang="el-GR" dirty="0" smtClean="0"/>
              <a:t> που χρησιμοποιούνται στα </a:t>
            </a:r>
            <a:r>
              <a:rPr lang="el-GR" dirty="0"/>
              <a:t>μελάνια εκτύπωσης (</a:t>
            </a:r>
            <a:r>
              <a:rPr lang="el-GR" dirty="0" err="1" smtClean="0"/>
              <a:t>cyan</a:t>
            </a:r>
            <a:r>
              <a:rPr lang="el-GR" dirty="0" smtClean="0"/>
              <a:t> και </a:t>
            </a:r>
            <a:r>
              <a:rPr lang="el-GR" dirty="0" err="1" smtClean="0"/>
              <a:t>yellow</a:t>
            </a:r>
            <a:r>
              <a:rPr lang="el-GR" dirty="0" smtClean="0"/>
              <a:t>) είναι η εξής: </a:t>
            </a:r>
            <a:endParaRPr lang="el-GR" dirty="0"/>
          </a:p>
        </p:txBody>
      </p:sp>
      <p:sp>
        <p:nvSpPr>
          <p:cNvPr id="33795" name="TextBox 11"/>
          <p:cNvSpPr txBox="1">
            <a:spLocks noChangeArrowheads="1"/>
          </p:cNvSpPr>
          <p:nvPr/>
        </p:nvSpPr>
        <p:spPr bwMode="auto">
          <a:xfrm>
            <a:off x="5570538" y="2020888"/>
            <a:ext cx="2144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l-GR" sz="2000">
                <a:solidFill>
                  <a:srgbClr val="000000"/>
                </a:solidFill>
                <a:latin typeface="Calibri" pitchFamily="34" charset="0"/>
              </a:rPr>
              <a:t>CI Pigment Blue 80</a:t>
            </a:r>
            <a:endParaRPr lang="el-GR" altLang="el-GR" sz="2000">
              <a:solidFill>
                <a:srgbClr val="000000"/>
              </a:solidFill>
              <a:latin typeface="Calibri" pitchFamily="34" charset="0"/>
            </a:endParaRPr>
          </a:p>
        </p:txBody>
      </p:sp>
      <p:grpSp>
        <p:nvGrpSpPr>
          <p:cNvPr id="33796" name="Ομάδα 6" descr="χημικός τύπος και χρώμα για το CI Pigment Yellow 12&#10;"/>
          <p:cNvGrpSpPr>
            <a:grpSpLocks/>
          </p:cNvGrpSpPr>
          <p:nvPr/>
        </p:nvGrpSpPr>
        <p:grpSpPr bwMode="auto">
          <a:xfrm>
            <a:off x="1763713" y="5005388"/>
            <a:ext cx="5951537" cy="1598612"/>
            <a:chOff x="2825925" y="2181477"/>
            <a:chExt cx="5951548" cy="1598271"/>
          </a:xfrm>
        </p:grpSpPr>
        <p:pic>
          <p:nvPicPr>
            <p:cNvPr id="33802" name="Picture 2" descr="http://www.dyestuffintermediates.com/wp-content/uploads/2012/11/Pigment-Yellow-1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925" y="2181478"/>
              <a:ext cx="4151348" cy="159827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Ορθογώνιο 8"/>
            <p:cNvSpPr/>
            <p:nvPr/>
          </p:nvSpPr>
          <p:spPr>
            <a:xfrm>
              <a:off x="6977245" y="2181477"/>
              <a:ext cx="1800228" cy="1598271"/>
            </a:xfrm>
            <a:prstGeom prst="rect">
              <a:avLst/>
            </a:prstGeom>
            <a:solidFill>
              <a:srgbClr val="ECEA0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grpSp>
      <p:sp>
        <p:nvSpPr>
          <p:cNvPr id="33797" name="TextBox 5"/>
          <p:cNvSpPr txBox="1">
            <a:spLocks noChangeArrowheads="1"/>
          </p:cNvSpPr>
          <p:nvPr/>
        </p:nvSpPr>
        <p:spPr bwMode="auto">
          <a:xfrm>
            <a:off x="5364163" y="4652963"/>
            <a:ext cx="2352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l-GR" sz="2000">
                <a:solidFill>
                  <a:srgbClr val="000000"/>
                </a:solidFill>
                <a:latin typeface="Calibri" pitchFamily="34" charset="0"/>
              </a:rPr>
              <a:t>CI Pigment Yellow 12</a:t>
            </a:r>
            <a:endParaRPr lang="el-GR" altLang="el-GR" sz="2000">
              <a:solidFill>
                <a:srgbClr val="000000"/>
              </a:solidFill>
              <a:latin typeface="Calibri" pitchFamily="34" charset="0"/>
            </a:endParaRPr>
          </a:p>
        </p:txBody>
      </p:sp>
      <p:grpSp>
        <p:nvGrpSpPr>
          <p:cNvPr id="33798" name="Ομάδα 9"/>
          <p:cNvGrpSpPr>
            <a:grpSpLocks/>
          </p:cNvGrpSpPr>
          <p:nvPr/>
        </p:nvGrpSpPr>
        <p:grpSpPr bwMode="auto">
          <a:xfrm>
            <a:off x="1763713" y="2420938"/>
            <a:ext cx="5951537" cy="1728787"/>
            <a:chOff x="4188819" y="2244426"/>
            <a:chExt cx="4779107" cy="1274164"/>
          </a:xfrm>
        </p:grpSpPr>
        <p:pic>
          <p:nvPicPr>
            <p:cNvPr id="33800" name="Picture 2" descr="File:CI Pigment Blue 80.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8819" y="2244426"/>
              <a:ext cx="3879007" cy="12741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Ορθογώνιο 10"/>
            <p:cNvSpPr/>
            <p:nvPr/>
          </p:nvSpPr>
          <p:spPr>
            <a:xfrm>
              <a:off x="8067939" y="2244426"/>
              <a:ext cx="899987" cy="1274164"/>
            </a:xfrm>
            <a:prstGeom prst="rect">
              <a:avLst/>
            </a:prstGeom>
            <a:solidFill>
              <a:srgbClr val="1422F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grpSp>
      <p:sp>
        <p:nvSpPr>
          <p:cNvPr id="3379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4BC53433-3D01-422A-B80F-D7D31F3492B9}" type="slidenum">
              <a:rPr lang="el-GR" altLang="el-GR">
                <a:solidFill>
                  <a:srgbClr val="000000"/>
                </a:solidFill>
              </a:rPr>
              <a:pPr/>
              <a:t>4</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r>
              <a:rPr lang="el-GR" altLang="el-GR" smtClean="0"/>
              <a:t>Διατήρηση Σημειωμάτων</a:t>
            </a: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fontAlgn="auto">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fontAlgn="auto">
              <a:spcAft>
                <a:spcPts val="0"/>
              </a:spcAft>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fontAlgn="auto">
              <a:spcAft>
                <a:spcPts val="0"/>
              </a:spcAft>
              <a:buFont typeface="Arial" pitchFamily="34" charset="0"/>
              <a:buNone/>
              <a:defRPr/>
            </a:pPr>
            <a:r>
              <a:rPr lang="el-GR" sz="2400" dirty="0"/>
              <a:t>μαζί με τους συνοδευόμενους </a:t>
            </a:r>
            <a:r>
              <a:rPr lang="el-GR" sz="2400" dirty="0" err="1"/>
              <a:t>υπερσυνδέσμους</a:t>
            </a:r>
            <a:r>
              <a:rPr lang="el-GR" sz="2400" dirty="0"/>
              <a:t>.</a:t>
            </a:r>
          </a:p>
          <a:p>
            <a:pPr fontAlgn="auto">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r>
              <a:rPr lang="el-GR" altLang="el-GR" smtClean="0"/>
              <a:t>Χρηματοδότηση</a:t>
            </a:r>
          </a:p>
        </p:txBody>
      </p:sp>
      <p:sp>
        <p:nvSpPr>
          <p:cNvPr id="90114" name="Content Placeholder 2"/>
          <p:cNvSpPr>
            <a:spLocks noGrp="1"/>
          </p:cNvSpPr>
          <p:nvPr>
            <p:ph idx="1"/>
          </p:nvPr>
        </p:nvSpPr>
        <p:spPr>
          <a:xfrm>
            <a:off x="457200" y="1341438"/>
            <a:ext cx="8229600" cy="4525962"/>
          </a:xfrm>
        </p:spPr>
        <p:txBody>
          <a:bodyPr/>
          <a:lstStyle/>
          <a:p>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r>
              <a:rPr lang="el-GR" altLang="el-GR" sz="2000" smtClean="0"/>
              <a:t>Το έργο «</a:t>
            </a:r>
            <a:r>
              <a:rPr lang="el-GR" altLang="el-GR" sz="2000" b="1" smtClean="0"/>
              <a:t>Ανοικτά Ακαδημαϊκά Μαθήματα στο ΤΕΙ Αθηνών</a:t>
            </a:r>
            <a:r>
              <a:rPr lang="el-GR" altLang="el-GR" sz="2000" smtClean="0"/>
              <a:t>» έχει χρηματοδοτήσει μόνο την αναδιαμόρφωση του εκπαιδευτικού υλικού. </a:t>
            </a:r>
            <a:endParaRPr lang="en-US" altLang="el-GR" sz="2000" smtClean="0"/>
          </a:p>
          <a:p>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90115"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Τίτλος 1"/>
          <p:cNvSpPr>
            <a:spLocks noGrp="1"/>
          </p:cNvSpPr>
          <p:nvPr>
            <p:ph type="title"/>
          </p:nvPr>
        </p:nvSpPr>
        <p:spPr>
          <a:xfrm>
            <a:off x="0" y="115888"/>
            <a:ext cx="9144000" cy="909637"/>
          </a:xfrm>
        </p:spPr>
        <p:txBody>
          <a:bodyPr/>
          <a:lstStyle/>
          <a:p>
            <a:r>
              <a:rPr lang="el-GR" altLang="el-GR" smtClean="0"/>
              <a:t>Φυσικές ιδιότητες του χρώματος </a:t>
            </a:r>
            <a:r>
              <a:rPr lang="el-GR" altLang="el-GR" sz="3200" b="0" smtClean="0"/>
              <a:t>(1 από 3)</a:t>
            </a:r>
          </a:p>
        </p:txBody>
      </p:sp>
      <p:sp>
        <p:nvSpPr>
          <p:cNvPr id="35842" name="Θέση περιεχομένου 2"/>
          <p:cNvSpPr>
            <a:spLocks noGrp="1"/>
          </p:cNvSpPr>
          <p:nvPr>
            <p:ph idx="1"/>
          </p:nvPr>
        </p:nvSpPr>
        <p:spPr>
          <a:xfrm>
            <a:off x="457200" y="1196975"/>
            <a:ext cx="8362950" cy="5256213"/>
          </a:xfrm>
        </p:spPr>
        <p:txBody>
          <a:bodyPr/>
          <a:lstStyle/>
          <a:p>
            <a:pPr>
              <a:lnSpc>
                <a:spcPct val="114000"/>
              </a:lnSpc>
              <a:spcBef>
                <a:spcPts val="1200"/>
              </a:spcBef>
            </a:pPr>
            <a:r>
              <a:rPr lang="el-GR" altLang="el-GR" smtClean="0"/>
              <a:t>Εκτός από τη </a:t>
            </a:r>
            <a:r>
              <a:rPr lang="el-GR" altLang="el-GR" b="1" smtClean="0">
                <a:solidFill>
                  <a:srgbClr val="004A82"/>
                </a:solidFill>
              </a:rPr>
              <a:t>χημική δομή</a:t>
            </a:r>
            <a:r>
              <a:rPr lang="el-GR" altLang="el-GR" b="1" smtClean="0">
                <a:solidFill>
                  <a:srgbClr val="820000"/>
                </a:solidFill>
              </a:rPr>
              <a:t> </a:t>
            </a:r>
            <a:r>
              <a:rPr lang="el-GR" altLang="el-GR" smtClean="0"/>
              <a:t>των χρωμάτων, η </a:t>
            </a:r>
            <a:r>
              <a:rPr lang="el-GR" altLang="el-GR" b="1" smtClean="0">
                <a:solidFill>
                  <a:srgbClr val="004A82"/>
                </a:solidFill>
              </a:rPr>
              <a:t>μορφολογία</a:t>
            </a:r>
            <a:r>
              <a:rPr lang="el-GR" altLang="el-GR" smtClean="0"/>
              <a:t> και οι </a:t>
            </a:r>
            <a:r>
              <a:rPr lang="el-GR" altLang="el-GR" b="1" smtClean="0">
                <a:solidFill>
                  <a:srgbClr val="004A82"/>
                </a:solidFill>
              </a:rPr>
              <a:t>φυσικές ιδιότητες </a:t>
            </a:r>
            <a:r>
              <a:rPr lang="el-GR" altLang="el-GR" smtClean="0"/>
              <a:t>είναι πολύ σημαντικές στον καθορισμό των χαρακτηριστικών τους.</a:t>
            </a:r>
          </a:p>
          <a:p>
            <a:pPr>
              <a:lnSpc>
                <a:spcPct val="114000"/>
              </a:lnSpc>
              <a:spcBef>
                <a:spcPts val="1200"/>
              </a:spcBef>
            </a:pPr>
            <a:r>
              <a:rPr lang="el-GR" altLang="el-GR" smtClean="0"/>
              <a:t>Τα περισσότερα χρώματα είναι </a:t>
            </a:r>
            <a:r>
              <a:rPr lang="el-GR" altLang="el-GR" b="1" smtClean="0">
                <a:solidFill>
                  <a:srgbClr val="004A82"/>
                </a:solidFill>
              </a:rPr>
              <a:t>κρυσταλλικά σώματα </a:t>
            </a:r>
            <a:r>
              <a:rPr lang="el-GR" altLang="el-GR" smtClean="0"/>
              <a:t>και τα πιο σημαντικά χαρακτηριστικά τους είναι: </a:t>
            </a:r>
          </a:p>
          <a:p>
            <a:pPr lvl="1">
              <a:lnSpc>
                <a:spcPct val="114000"/>
              </a:lnSpc>
              <a:spcBef>
                <a:spcPts val="1200"/>
              </a:spcBef>
            </a:pPr>
            <a:r>
              <a:rPr lang="el-GR" altLang="el-GR" sz="2400" smtClean="0"/>
              <a:t>Το </a:t>
            </a:r>
            <a:r>
              <a:rPr lang="el-GR" altLang="el-GR" sz="2400" b="1" smtClean="0">
                <a:solidFill>
                  <a:srgbClr val="004A82"/>
                </a:solidFill>
              </a:rPr>
              <a:t>μέγεθος</a:t>
            </a:r>
            <a:r>
              <a:rPr lang="el-GR" altLang="el-GR" sz="2400" smtClean="0"/>
              <a:t> και το </a:t>
            </a:r>
            <a:r>
              <a:rPr lang="el-GR" altLang="el-GR" sz="2400" b="1" smtClean="0">
                <a:solidFill>
                  <a:srgbClr val="004A82"/>
                </a:solidFill>
              </a:rPr>
              <a:t>σχήμα</a:t>
            </a:r>
            <a:r>
              <a:rPr lang="el-GR" altLang="el-GR" sz="2400" smtClean="0"/>
              <a:t> των κρυστάλλων που παράγονται κατά τη σύνθεσή τους, </a:t>
            </a:r>
          </a:p>
          <a:p>
            <a:pPr lvl="1">
              <a:lnSpc>
                <a:spcPct val="114000"/>
              </a:lnSpc>
              <a:spcBef>
                <a:spcPts val="1200"/>
              </a:spcBef>
            </a:pPr>
            <a:r>
              <a:rPr lang="el-GR" altLang="el-GR" sz="2400" smtClean="0"/>
              <a:t>Ο </a:t>
            </a:r>
            <a:r>
              <a:rPr lang="el-GR" altLang="el-GR" sz="2400" b="1" smtClean="0">
                <a:solidFill>
                  <a:srgbClr val="004A82"/>
                </a:solidFill>
              </a:rPr>
              <a:t>τύπος των κρυστάλλων </a:t>
            </a:r>
            <a:r>
              <a:rPr lang="el-GR" altLang="el-GR" sz="2400" smtClean="0"/>
              <a:t>που σχηματίζουν, </a:t>
            </a:r>
          </a:p>
          <a:p>
            <a:pPr lvl="1">
              <a:lnSpc>
                <a:spcPct val="114000"/>
              </a:lnSpc>
              <a:spcBef>
                <a:spcPts val="1200"/>
              </a:spcBef>
            </a:pPr>
            <a:r>
              <a:rPr lang="el-GR" altLang="el-GR" sz="2400" smtClean="0"/>
              <a:t>Οι </a:t>
            </a:r>
            <a:r>
              <a:rPr lang="el-GR" altLang="el-GR" sz="2400" b="1" smtClean="0">
                <a:solidFill>
                  <a:srgbClr val="004A82"/>
                </a:solidFill>
              </a:rPr>
              <a:t>ιδιότητες της επιφάνειάς</a:t>
            </a:r>
            <a:r>
              <a:rPr lang="el-GR" altLang="el-GR" sz="2400" smtClean="0">
                <a:solidFill>
                  <a:srgbClr val="004A82"/>
                </a:solidFill>
              </a:rPr>
              <a:t> </a:t>
            </a:r>
            <a:r>
              <a:rPr lang="el-GR" altLang="el-GR" sz="2400" smtClean="0"/>
              <a:t>τους και </a:t>
            </a:r>
          </a:p>
          <a:p>
            <a:pPr lvl="1">
              <a:lnSpc>
                <a:spcPct val="114000"/>
              </a:lnSpc>
              <a:spcBef>
                <a:spcPts val="1200"/>
              </a:spcBef>
            </a:pPr>
            <a:r>
              <a:rPr lang="el-GR" altLang="el-GR" sz="2400" smtClean="0"/>
              <a:t>Ο </a:t>
            </a:r>
            <a:r>
              <a:rPr lang="el-GR" altLang="el-GR" sz="2400" b="1" smtClean="0">
                <a:solidFill>
                  <a:srgbClr val="004A82"/>
                </a:solidFill>
              </a:rPr>
              <a:t>βαθμός συσσωμάτωσης </a:t>
            </a:r>
            <a:r>
              <a:rPr lang="el-GR" altLang="el-GR" sz="2400" smtClean="0"/>
              <a:t>των κρυστάλλων τους.</a:t>
            </a:r>
          </a:p>
        </p:txBody>
      </p:sp>
      <p:sp>
        <p:nvSpPr>
          <p:cNvPr id="3584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F2ECE1BF-63CB-44A4-8936-FAD0EAA54DCB}" type="slidenum">
              <a:rPr lang="el-GR" altLang="el-GR">
                <a:solidFill>
                  <a:srgbClr val="000000"/>
                </a:solidFill>
              </a:rPr>
              <a:pPr/>
              <a:t>5</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Τίτλος 1"/>
          <p:cNvSpPr>
            <a:spLocks noGrp="1"/>
          </p:cNvSpPr>
          <p:nvPr>
            <p:ph type="title"/>
          </p:nvPr>
        </p:nvSpPr>
        <p:spPr>
          <a:xfrm>
            <a:off x="0" y="115888"/>
            <a:ext cx="9144000" cy="909637"/>
          </a:xfrm>
        </p:spPr>
        <p:txBody>
          <a:bodyPr/>
          <a:lstStyle/>
          <a:p>
            <a:r>
              <a:rPr lang="el-GR" altLang="el-GR" smtClean="0"/>
              <a:t>Φυσικές ιδιότητες του χρώματος </a:t>
            </a:r>
            <a:r>
              <a:rPr lang="el-GR" altLang="el-GR" sz="3200" b="0" smtClean="0"/>
              <a:t>(2 από 3)</a:t>
            </a:r>
            <a:endParaRPr lang="el-GR" altLang="el-GR" smtClean="0"/>
          </a:p>
        </p:txBody>
      </p:sp>
      <p:sp>
        <p:nvSpPr>
          <p:cNvPr id="3" name="Θέση περιεχομένου 2"/>
          <p:cNvSpPr>
            <a:spLocks noGrp="1"/>
          </p:cNvSpPr>
          <p:nvPr>
            <p:ph idx="1"/>
          </p:nvPr>
        </p:nvSpPr>
        <p:spPr/>
        <p:txBody>
          <a:bodyPr rtlCol="0">
            <a:normAutofit lnSpcReduction="10000"/>
          </a:bodyPr>
          <a:lstStyle/>
          <a:p>
            <a:pPr marL="0" indent="0" fontAlgn="auto">
              <a:lnSpc>
                <a:spcPct val="120000"/>
              </a:lnSpc>
              <a:spcBef>
                <a:spcPts val="1200"/>
              </a:spcBef>
              <a:spcAft>
                <a:spcPts val="0"/>
              </a:spcAft>
              <a:buFont typeface="Arial" pitchFamily="34" charset="0"/>
              <a:buNone/>
              <a:defRPr/>
            </a:pPr>
            <a:r>
              <a:rPr lang="el-GR" dirty="0" smtClean="0"/>
              <a:t>Οι </a:t>
            </a:r>
            <a:r>
              <a:rPr lang="el-GR" b="1" dirty="0">
                <a:solidFill>
                  <a:srgbClr val="004A82"/>
                </a:solidFill>
              </a:rPr>
              <a:t>ιδιότητες</a:t>
            </a:r>
            <a:r>
              <a:rPr lang="el-GR" dirty="0"/>
              <a:t> </a:t>
            </a:r>
            <a:r>
              <a:rPr lang="el-GR" dirty="0" smtClean="0"/>
              <a:t>που εξαρτώνται </a:t>
            </a:r>
            <a:r>
              <a:rPr lang="el-GR" dirty="0"/>
              <a:t>από το μέγεθος, το είδος και την κατανομή των σωματιδίων του </a:t>
            </a:r>
            <a:r>
              <a:rPr lang="el-GR" dirty="0" smtClean="0"/>
              <a:t>χρώματος είναι οι παρακάτω:</a:t>
            </a:r>
          </a:p>
          <a:p>
            <a:pPr fontAlgn="auto">
              <a:lnSpc>
                <a:spcPct val="120000"/>
              </a:lnSpc>
              <a:spcBef>
                <a:spcPts val="1200"/>
              </a:spcBef>
              <a:spcAft>
                <a:spcPts val="0"/>
              </a:spcAft>
              <a:buFont typeface="Arial" pitchFamily="34" charset="0"/>
              <a:buChar char="•"/>
              <a:defRPr/>
            </a:pPr>
            <a:r>
              <a:rPr lang="el-GR" b="1" dirty="0">
                <a:solidFill>
                  <a:srgbClr val="004A82"/>
                </a:solidFill>
              </a:rPr>
              <a:t>Χρωστική δύναμη (</a:t>
            </a:r>
            <a:r>
              <a:rPr lang="en-US" b="1" dirty="0">
                <a:solidFill>
                  <a:srgbClr val="004A82"/>
                </a:solidFill>
              </a:rPr>
              <a:t>Color Strength</a:t>
            </a:r>
            <a:r>
              <a:rPr lang="en-US" b="1" dirty="0" smtClean="0">
                <a:solidFill>
                  <a:srgbClr val="004A82"/>
                </a:solidFill>
              </a:rPr>
              <a:t>)</a:t>
            </a:r>
            <a:r>
              <a:rPr lang="el-GR" b="1" dirty="0" smtClean="0">
                <a:solidFill>
                  <a:srgbClr val="004A82"/>
                </a:solidFill>
              </a:rPr>
              <a:t>,</a:t>
            </a:r>
            <a:endParaRPr lang="en-US" b="1" dirty="0">
              <a:solidFill>
                <a:srgbClr val="004A82"/>
              </a:solidFill>
            </a:endParaRPr>
          </a:p>
          <a:p>
            <a:pPr fontAlgn="auto">
              <a:lnSpc>
                <a:spcPct val="120000"/>
              </a:lnSpc>
              <a:spcBef>
                <a:spcPts val="1200"/>
              </a:spcBef>
              <a:spcAft>
                <a:spcPts val="0"/>
              </a:spcAft>
              <a:buFont typeface="Arial" pitchFamily="34" charset="0"/>
              <a:buChar char="•"/>
              <a:defRPr/>
            </a:pPr>
            <a:r>
              <a:rPr lang="el-GR" b="1" dirty="0" err="1" smtClean="0">
                <a:solidFill>
                  <a:srgbClr val="004A82"/>
                </a:solidFill>
              </a:rPr>
              <a:t>Καλυπτικότητα</a:t>
            </a:r>
            <a:r>
              <a:rPr lang="el-GR" b="1" dirty="0" smtClean="0">
                <a:solidFill>
                  <a:srgbClr val="004A82"/>
                </a:solidFill>
              </a:rPr>
              <a:t> </a:t>
            </a:r>
            <a:r>
              <a:rPr lang="el-GR" b="1" dirty="0">
                <a:solidFill>
                  <a:srgbClr val="004A82"/>
                </a:solidFill>
              </a:rPr>
              <a:t>(</a:t>
            </a:r>
            <a:r>
              <a:rPr lang="en-US" b="1" dirty="0">
                <a:solidFill>
                  <a:srgbClr val="004A82"/>
                </a:solidFill>
              </a:rPr>
              <a:t>Hiding Power</a:t>
            </a:r>
            <a:r>
              <a:rPr lang="en-US" b="1" dirty="0" smtClean="0">
                <a:solidFill>
                  <a:srgbClr val="004A82"/>
                </a:solidFill>
              </a:rPr>
              <a:t>)</a:t>
            </a:r>
            <a:r>
              <a:rPr lang="el-GR" b="1" dirty="0" smtClean="0">
                <a:solidFill>
                  <a:srgbClr val="004A82"/>
                </a:solidFill>
              </a:rPr>
              <a:t>,</a:t>
            </a:r>
            <a:endParaRPr lang="en-US" b="1" dirty="0">
              <a:solidFill>
                <a:srgbClr val="004A82"/>
              </a:solidFill>
            </a:endParaRPr>
          </a:p>
          <a:p>
            <a:pPr fontAlgn="auto">
              <a:lnSpc>
                <a:spcPct val="120000"/>
              </a:lnSpc>
              <a:spcBef>
                <a:spcPts val="1200"/>
              </a:spcBef>
              <a:spcAft>
                <a:spcPts val="0"/>
              </a:spcAft>
              <a:buFont typeface="Arial" pitchFamily="34" charset="0"/>
              <a:buChar char="•"/>
              <a:defRPr/>
            </a:pPr>
            <a:r>
              <a:rPr lang="el-GR" b="1" dirty="0" smtClean="0">
                <a:solidFill>
                  <a:srgbClr val="004A82"/>
                </a:solidFill>
              </a:rPr>
              <a:t>Απόχρωση </a:t>
            </a:r>
            <a:r>
              <a:rPr lang="el-GR" b="1" dirty="0">
                <a:solidFill>
                  <a:srgbClr val="004A82"/>
                </a:solidFill>
              </a:rPr>
              <a:t>(</a:t>
            </a:r>
            <a:r>
              <a:rPr lang="en-US" b="1" dirty="0">
                <a:solidFill>
                  <a:srgbClr val="004A82"/>
                </a:solidFill>
              </a:rPr>
              <a:t>Shade</a:t>
            </a:r>
            <a:r>
              <a:rPr lang="en-US" b="1" dirty="0" smtClean="0">
                <a:solidFill>
                  <a:srgbClr val="004A82"/>
                </a:solidFill>
              </a:rPr>
              <a:t>)</a:t>
            </a:r>
            <a:r>
              <a:rPr lang="el-GR" b="1" dirty="0" smtClean="0">
                <a:solidFill>
                  <a:srgbClr val="004A82"/>
                </a:solidFill>
              </a:rPr>
              <a:t>,</a:t>
            </a:r>
            <a:endParaRPr lang="en-US" b="1" dirty="0">
              <a:solidFill>
                <a:srgbClr val="004A82"/>
              </a:solidFill>
            </a:endParaRPr>
          </a:p>
          <a:p>
            <a:pPr fontAlgn="auto">
              <a:lnSpc>
                <a:spcPct val="120000"/>
              </a:lnSpc>
              <a:spcBef>
                <a:spcPts val="1200"/>
              </a:spcBef>
              <a:spcAft>
                <a:spcPts val="0"/>
              </a:spcAft>
              <a:buFont typeface="Arial" pitchFamily="34" charset="0"/>
              <a:buChar char="•"/>
              <a:defRPr/>
            </a:pPr>
            <a:r>
              <a:rPr lang="el-GR" b="1" dirty="0" smtClean="0">
                <a:solidFill>
                  <a:srgbClr val="004A82"/>
                </a:solidFill>
              </a:rPr>
              <a:t>Καθαρότητα </a:t>
            </a:r>
            <a:r>
              <a:rPr lang="el-GR" b="1" dirty="0">
                <a:solidFill>
                  <a:srgbClr val="004A82"/>
                </a:solidFill>
              </a:rPr>
              <a:t>(</a:t>
            </a:r>
            <a:r>
              <a:rPr lang="en-US" b="1" dirty="0">
                <a:solidFill>
                  <a:srgbClr val="004A82"/>
                </a:solidFill>
              </a:rPr>
              <a:t>Purity</a:t>
            </a:r>
            <a:r>
              <a:rPr lang="en-US" b="1" dirty="0" smtClean="0">
                <a:solidFill>
                  <a:srgbClr val="004A82"/>
                </a:solidFill>
              </a:rPr>
              <a:t>)</a:t>
            </a:r>
            <a:r>
              <a:rPr lang="el-GR" b="1" dirty="0" smtClean="0">
                <a:solidFill>
                  <a:srgbClr val="004A82"/>
                </a:solidFill>
              </a:rPr>
              <a:t>,</a:t>
            </a:r>
            <a:endParaRPr lang="en-US" b="1" dirty="0">
              <a:solidFill>
                <a:srgbClr val="004A82"/>
              </a:solidFill>
            </a:endParaRPr>
          </a:p>
          <a:p>
            <a:pPr fontAlgn="auto">
              <a:lnSpc>
                <a:spcPct val="120000"/>
              </a:lnSpc>
              <a:spcBef>
                <a:spcPts val="1200"/>
              </a:spcBef>
              <a:spcAft>
                <a:spcPts val="0"/>
              </a:spcAft>
              <a:buFont typeface="Arial" pitchFamily="34" charset="0"/>
              <a:buChar char="•"/>
              <a:defRPr/>
            </a:pPr>
            <a:r>
              <a:rPr lang="el-GR" b="1" dirty="0" smtClean="0">
                <a:solidFill>
                  <a:srgbClr val="004A82"/>
                </a:solidFill>
              </a:rPr>
              <a:t>Αντοχές </a:t>
            </a:r>
            <a:r>
              <a:rPr lang="el-GR" b="1" dirty="0">
                <a:solidFill>
                  <a:srgbClr val="004A82"/>
                </a:solidFill>
              </a:rPr>
              <a:t>(</a:t>
            </a:r>
            <a:r>
              <a:rPr lang="en-US" b="1" dirty="0">
                <a:solidFill>
                  <a:srgbClr val="004A82"/>
                </a:solidFill>
              </a:rPr>
              <a:t>Fastness Properties</a:t>
            </a:r>
            <a:r>
              <a:rPr lang="en-US" b="1" dirty="0" smtClean="0">
                <a:solidFill>
                  <a:srgbClr val="004A82"/>
                </a:solidFill>
              </a:rPr>
              <a:t>)</a:t>
            </a:r>
            <a:r>
              <a:rPr lang="el-GR" b="1" dirty="0" smtClean="0">
                <a:solidFill>
                  <a:srgbClr val="004A82"/>
                </a:solidFill>
              </a:rPr>
              <a:t>,</a:t>
            </a:r>
            <a:endParaRPr lang="en-US" b="1" dirty="0">
              <a:solidFill>
                <a:srgbClr val="004A82"/>
              </a:solidFill>
            </a:endParaRPr>
          </a:p>
          <a:p>
            <a:pPr fontAlgn="auto">
              <a:lnSpc>
                <a:spcPct val="120000"/>
              </a:lnSpc>
              <a:spcBef>
                <a:spcPts val="1200"/>
              </a:spcBef>
              <a:spcAft>
                <a:spcPts val="0"/>
              </a:spcAft>
              <a:buFont typeface="Arial" pitchFamily="34" charset="0"/>
              <a:buChar char="•"/>
              <a:defRPr/>
            </a:pPr>
            <a:r>
              <a:rPr lang="el-GR" b="1" dirty="0" smtClean="0">
                <a:solidFill>
                  <a:srgbClr val="004A82"/>
                </a:solidFill>
              </a:rPr>
              <a:t>Ιξώδες </a:t>
            </a:r>
            <a:r>
              <a:rPr lang="el-GR" b="1" dirty="0">
                <a:solidFill>
                  <a:srgbClr val="004A82"/>
                </a:solidFill>
              </a:rPr>
              <a:t>(</a:t>
            </a:r>
            <a:r>
              <a:rPr lang="en-US" b="1" dirty="0">
                <a:solidFill>
                  <a:srgbClr val="004A82"/>
                </a:solidFill>
              </a:rPr>
              <a:t>Viscosity</a:t>
            </a:r>
            <a:r>
              <a:rPr lang="en-US" b="1" dirty="0" smtClean="0">
                <a:solidFill>
                  <a:srgbClr val="004A82"/>
                </a:solidFill>
              </a:rPr>
              <a:t>)</a:t>
            </a:r>
            <a:r>
              <a:rPr lang="el-GR" b="1" dirty="0" smtClean="0">
                <a:solidFill>
                  <a:srgbClr val="004A82"/>
                </a:solidFill>
              </a:rPr>
              <a:t>,</a:t>
            </a:r>
            <a:endParaRPr lang="en-US" b="1" dirty="0">
              <a:solidFill>
                <a:srgbClr val="004A82"/>
              </a:solidFill>
            </a:endParaRPr>
          </a:p>
          <a:p>
            <a:pPr fontAlgn="auto">
              <a:lnSpc>
                <a:spcPct val="120000"/>
              </a:lnSpc>
              <a:spcBef>
                <a:spcPts val="1200"/>
              </a:spcBef>
              <a:spcAft>
                <a:spcPts val="0"/>
              </a:spcAft>
              <a:buFont typeface="Arial" pitchFamily="34" charset="0"/>
              <a:buChar char="•"/>
              <a:defRPr/>
            </a:pPr>
            <a:r>
              <a:rPr lang="el-GR" b="1" dirty="0" smtClean="0">
                <a:solidFill>
                  <a:srgbClr val="004A82"/>
                </a:solidFill>
              </a:rPr>
              <a:t>Ικανότητα διασποράς </a:t>
            </a:r>
            <a:r>
              <a:rPr lang="el-GR" b="1" dirty="0">
                <a:solidFill>
                  <a:srgbClr val="004A82"/>
                </a:solidFill>
              </a:rPr>
              <a:t>(</a:t>
            </a:r>
            <a:r>
              <a:rPr lang="en-US" b="1" dirty="0" err="1">
                <a:solidFill>
                  <a:srgbClr val="004A82"/>
                </a:solidFill>
              </a:rPr>
              <a:t>Dispersibility</a:t>
            </a:r>
            <a:r>
              <a:rPr lang="en-US" b="1" dirty="0" smtClean="0">
                <a:solidFill>
                  <a:srgbClr val="004A82"/>
                </a:solidFill>
              </a:rPr>
              <a:t>)</a:t>
            </a:r>
            <a:r>
              <a:rPr lang="el-GR" b="1" dirty="0">
                <a:solidFill>
                  <a:srgbClr val="004A82"/>
                </a:solidFill>
              </a:rPr>
              <a:t>.</a:t>
            </a:r>
          </a:p>
        </p:txBody>
      </p:sp>
      <p:sp>
        <p:nvSpPr>
          <p:cNvPr id="3686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B0826E2-05A2-4C48-9F4E-B256E2A044A1}" type="slidenum">
              <a:rPr lang="el-GR" altLang="el-GR">
                <a:solidFill>
                  <a:srgbClr val="000000"/>
                </a:solidFill>
              </a:rPr>
              <a:pPr/>
              <a:t>6</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Τίτλος 1"/>
          <p:cNvSpPr>
            <a:spLocks noGrp="1"/>
          </p:cNvSpPr>
          <p:nvPr>
            <p:ph type="title"/>
          </p:nvPr>
        </p:nvSpPr>
        <p:spPr>
          <a:xfrm>
            <a:off x="0" y="115888"/>
            <a:ext cx="9144000" cy="909637"/>
          </a:xfrm>
        </p:spPr>
        <p:txBody>
          <a:bodyPr/>
          <a:lstStyle/>
          <a:p>
            <a:r>
              <a:rPr lang="el-GR" altLang="el-GR" smtClean="0"/>
              <a:t>Φυσικές ιδιότητες του χρώματος </a:t>
            </a:r>
            <a:r>
              <a:rPr lang="el-GR" altLang="el-GR" sz="3200" b="0" smtClean="0"/>
              <a:t>(3 από 3)</a:t>
            </a:r>
            <a:endParaRPr lang="el-GR" altLang="el-GR" smtClean="0"/>
          </a:p>
        </p:txBody>
      </p:sp>
      <p:graphicFrame>
        <p:nvGraphicFramePr>
          <p:cNvPr id="37924" name="Group 36"/>
          <p:cNvGraphicFramePr>
            <a:graphicFrameLocks noGrp="1"/>
          </p:cNvGraphicFramePr>
          <p:nvPr>
            <p:ph idx="1"/>
          </p:nvPr>
        </p:nvGraphicFramePr>
        <p:xfrm>
          <a:off x="1042988" y="1412875"/>
          <a:ext cx="7427912" cy="4754880"/>
        </p:xfrm>
        <a:graphic>
          <a:graphicData uri="http://schemas.openxmlformats.org/drawingml/2006/table">
            <a:tbl>
              <a:tblPr/>
              <a:tblGrid>
                <a:gridCol w="3179762"/>
                <a:gridCol w="4248150"/>
              </a:tblGrid>
              <a:tr h="371475">
                <a:tc rowSpan="4">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rPr>
                        <a:t>Μορφολογία σωματιδίων</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2000" b="0" i="0" u="none" strike="noStrike" cap="none" normalizeH="0" baseline="0" smtClean="0">
                          <a:ln>
                            <a:noFill/>
                          </a:ln>
                          <a:solidFill>
                            <a:schemeClr val="tx1"/>
                          </a:solidFill>
                          <a:effectLst/>
                          <a:latin typeface="Calibri" pitchFamily="34" charset="0"/>
                          <a:cs typeface="Arial" charset="0"/>
                        </a:rPr>
                        <a:t>Κρύσταλλοι (</a:t>
                      </a:r>
                      <a:r>
                        <a:rPr kumimoji="0" lang="en-US" altLang="el-GR" sz="2000" b="0" i="0" u="none" strike="noStrike" cap="none" normalizeH="0" baseline="0" smtClean="0">
                          <a:ln>
                            <a:noFill/>
                          </a:ln>
                          <a:solidFill>
                            <a:schemeClr val="tx1"/>
                          </a:solidFill>
                          <a:effectLst/>
                          <a:latin typeface="Calibri" pitchFamily="34" charset="0"/>
                          <a:cs typeface="Arial" charset="0"/>
                        </a:rPr>
                        <a:t>Primary particles</a:t>
                      </a:r>
                      <a:r>
                        <a:rPr kumimoji="0" lang="el-GR" altLang="el-GR" sz="2000" b="0" i="0" u="none" strike="noStrike" cap="none" normalizeH="0" baseline="0" smtClean="0">
                          <a:ln>
                            <a:noFill/>
                          </a:ln>
                          <a:solidFill>
                            <a:schemeClr val="tx1"/>
                          </a:solidFill>
                          <a:effectLst/>
                          <a:latin typeface="Calibri" pitchFamily="34" charset="0"/>
                          <a:cs typeface="Arial" charset="0"/>
                        </a:rPr>
                        <a:t>)</a:t>
                      </a:r>
                      <a:endParaRPr kumimoji="0" lang="en-US" altLang="el-GR" sz="20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vMerge="1">
                  <a:txBody>
                    <a:bodyPr/>
                    <a:lstStyle/>
                    <a:p>
                      <a:endParaRPr lang="el-GR"/>
                    </a:p>
                  </a:txBody>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2000" b="0" i="0" u="none" strike="noStrike" cap="none" normalizeH="0" baseline="0" smtClean="0">
                          <a:ln>
                            <a:noFill/>
                          </a:ln>
                          <a:solidFill>
                            <a:schemeClr val="tx1"/>
                          </a:solidFill>
                          <a:effectLst/>
                          <a:latin typeface="Calibri" pitchFamily="34" charset="0"/>
                          <a:cs typeface="Arial" charset="0"/>
                        </a:rPr>
                        <a:t>Συσσωματώματα (</a:t>
                      </a:r>
                      <a:r>
                        <a:rPr kumimoji="0" lang="en-US" altLang="el-GR" sz="2000" b="0" i="0" u="none" strike="noStrike" cap="none" normalizeH="0" baseline="0" smtClean="0">
                          <a:ln>
                            <a:noFill/>
                          </a:ln>
                          <a:solidFill>
                            <a:schemeClr val="tx1"/>
                          </a:solidFill>
                          <a:effectLst/>
                          <a:latin typeface="Calibri" pitchFamily="34" charset="0"/>
                          <a:cs typeface="Arial" charset="0"/>
                        </a:rPr>
                        <a:t>Aggregates</a:t>
                      </a:r>
                      <a:r>
                        <a:rPr kumimoji="0" lang="el-GR" altLang="el-GR" sz="2000" b="0" i="0" u="none" strike="noStrike" cap="none" normalizeH="0" baseline="0" smtClean="0">
                          <a:ln>
                            <a:noFill/>
                          </a:ln>
                          <a:solidFill>
                            <a:schemeClr val="tx1"/>
                          </a:solidFill>
                          <a:effectLst/>
                          <a:latin typeface="Calibri" pitchFamily="34" charset="0"/>
                          <a:cs typeface="Arial" charset="0"/>
                        </a:rPr>
                        <a:t>)</a:t>
                      </a:r>
                      <a:endParaRPr kumimoji="0" lang="en-US" altLang="el-GR" sz="20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vMerge="1">
                  <a:txBody>
                    <a:bodyPr/>
                    <a:lstStyle/>
                    <a:p>
                      <a:endParaRPr lang="el-GR"/>
                    </a:p>
                  </a:txBody>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2000" b="0" i="0" u="none" strike="noStrike" cap="none" normalizeH="0" baseline="0" smtClean="0">
                          <a:ln>
                            <a:noFill/>
                          </a:ln>
                          <a:solidFill>
                            <a:schemeClr val="tx1"/>
                          </a:solidFill>
                          <a:effectLst/>
                          <a:latin typeface="Calibri" pitchFamily="34" charset="0"/>
                          <a:cs typeface="Arial" charset="0"/>
                        </a:rPr>
                        <a:t>Συσσωματώματα(</a:t>
                      </a:r>
                      <a:r>
                        <a:rPr kumimoji="0" lang="en-US" altLang="el-GR" sz="2000" b="0" i="0" u="none" strike="noStrike" cap="none" normalizeH="0" baseline="0" smtClean="0">
                          <a:ln>
                            <a:noFill/>
                          </a:ln>
                          <a:solidFill>
                            <a:schemeClr val="tx1"/>
                          </a:solidFill>
                          <a:effectLst/>
                          <a:latin typeface="Calibri" pitchFamily="34" charset="0"/>
                          <a:cs typeface="Arial" charset="0"/>
                        </a:rPr>
                        <a:t>Agglomerates</a:t>
                      </a:r>
                      <a:r>
                        <a:rPr kumimoji="0" lang="el-GR" altLang="el-GR" sz="2000" b="0" i="0" u="none" strike="noStrike" cap="none" normalizeH="0" baseline="0" smtClean="0">
                          <a:ln>
                            <a:noFill/>
                          </a:ln>
                          <a:solidFill>
                            <a:schemeClr val="tx1"/>
                          </a:solidFill>
                          <a:effectLst/>
                          <a:latin typeface="Calibri" pitchFamily="34" charset="0"/>
                          <a:cs typeface="Arial" charset="0"/>
                        </a:rPr>
                        <a:t>)</a:t>
                      </a:r>
                      <a:endParaRPr kumimoji="0" lang="en-US" altLang="el-GR" sz="20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vMerge="1">
                  <a:txBody>
                    <a:bodyPr/>
                    <a:lstStyle/>
                    <a:p>
                      <a:endParaRPr lang="el-GR"/>
                    </a:p>
                  </a:txBody>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l-GR" altLang="el-GR" sz="2000" b="0" i="0" u="none" strike="noStrike" cap="none" normalizeH="0" baseline="0" smtClean="0">
                          <a:ln>
                            <a:noFill/>
                          </a:ln>
                          <a:solidFill>
                            <a:schemeClr val="tx1"/>
                          </a:solidFill>
                          <a:effectLst/>
                          <a:latin typeface="Calibri" pitchFamily="34" charset="0"/>
                          <a:cs typeface="Arial" charset="0"/>
                        </a:rPr>
                        <a:t>Συσσωματώματα-νιφάδες (</a:t>
                      </a:r>
                      <a:r>
                        <a:rPr kumimoji="0" lang="en-US" altLang="el-GR" sz="2000" b="0" i="0" u="none" strike="noStrike" cap="none" normalizeH="0" baseline="0" smtClean="0">
                          <a:ln>
                            <a:noFill/>
                          </a:ln>
                          <a:solidFill>
                            <a:schemeClr val="tx1"/>
                          </a:solidFill>
                          <a:effectLst/>
                          <a:latin typeface="Calibri" pitchFamily="34" charset="0"/>
                          <a:cs typeface="Arial" charset="0"/>
                        </a:rPr>
                        <a:t>Flocculates</a:t>
                      </a:r>
                      <a:r>
                        <a:rPr kumimoji="0" lang="el-GR" altLang="el-GR" sz="2000" b="0" i="0" u="none" strike="noStrike" cap="none" normalizeH="0" baseline="0" smtClean="0">
                          <a:ln>
                            <a:noFill/>
                          </a:ln>
                          <a:solidFill>
                            <a:schemeClr val="tx1"/>
                          </a:solidFill>
                          <a:effectLst/>
                          <a:latin typeface="Calibri" pitchFamily="34" charset="0"/>
                          <a:cs typeface="Arial" charset="0"/>
                        </a:rPr>
                        <a:t>)</a:t>
                      </a:r>
                      <a:endParaRPr kumimoji="0" lang="en-US" altLang="el-GR" sz="20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rowSpan="2">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rPr>
                        <a:t>Τύπος κρυστάλλων</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rPr>
                        <a:t>Απόχρωση (</a:t>
                      </a:r>
                      <a:r>
                        <a:rPr kumimoji="0" lang="en-US" altLang="el-GR" sz="2000" b="0" i="0" u="none" strike="noStrike" cap="none" normalizeH="0" baseline="0" smtClean="0">
                          <a:ln>
                            <a:noFill/>
                          </a:ln>
                          <a:solidFill>
                            <a:schemeClr val="tx1"/>
                          </a:solidFill>
                          <a:effectLst/>
                          <a:latin typeface="Calibri" pitchFamily="34" charset="0"/>
                        </a:rPr>
                        <a:t>Shade)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vMerge="1">
                  <a:txBody>
                    <a:bodyPr/>
                    <a:lstStyle/>
                    <a:p>
                      <a:endParaRPr lang="el-GR"/>
                    </a:p>
                  </a:txBody>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rPr>
                        <a:t>Αντοχές (</a:t>
                      </a:r>
                      <a:r>
                        <a:rPr kumimoji="0" lang="en-US" altLang="el-GR" sz="2000" b="0" i="0" u="none" strike="noStrike" cap="none" normalizeH="0" baseline="0" smtClean="0">
                          <a:ln>
                            <a:noFill/>
                          </a:ln>
                          <a:solidFill>
                            <a:schemeClr val="tx1"/>
                          </a:solidFill>
                          <a:effectLst/>
                          <a:latin typeface="Calibri" pitchFamily="34" charset="0"/>
                        </a:rPr>
                        <a:t>Fastness properties)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rowSpan="6">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rPr>
                        <a:t>Μέγεθος σωματιδίων,</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rPr>
                        <a:t>Τύπος κρυστάλλου,</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rPr>
                        <a:t>Κατανομή σωματιδίων</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rPr>
                        <a:t>Καλυπτικότητα (</a:t>
                      </a:r>
                      <a:r>
                        <a:rPr kumimoji="0" lang="en-US" altLang="el-GR" sz="2000" b="0" i="0" u="none" strike="noStrike" cap="none" normalizeH="0" baseline="0" smtClean="0">
                          <a:ln>
                            <a:noFill/>
                          </a:ln>
                          <a:solidFill>
                            <a:schemeClr val="tx1"/>
                          </a:solidFill>
                          <a:effectLst/>
                          <a:latin typeface="Calibri" pitchFamily="34" charset="0"/>
                        </a:rPr>
                        <a:t>Hiding power)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vMerge="1">
                  <a:txBody>
                    <a:bodyPr/>
                    <a:lstStyle/>
                    <a:p>
                      <a:endParaRPr lang="el-GR"/>
                    </a:p>
                  </a:txBody>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rPr>
                        <a:t>Απόχρωση (</a:t>
                      </a:r>
                      <a:r>
                        <a:rPr kumimoji="0" lang="en-US" altLang="el-GR" sz="2000" b="0" i="0" u="none" strike="noStrike" cap="none" normalizeH="0" baseline="0" smtClean="0">
                          <a:ln>
                            <a:noFill/>
                          </a:ln>
                          <a:solidFill>
                            <a:schemeClr val="tx1"/>
                          </a:solidFill>
                          <a:effectLst/>
                          <a:latin typeface="Calibri" pitchFamily="34" charset="0"/>
                        </a:rPr>
                        <a:t>Shade)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vMerge="1">
                  <a:txBody>
                    <a:bodyPr/>
                    <a:lstStyle/>
                    <a:p>
                      <a:endParaRPr lang="el-GR"/>
                    </a:p>
                  </a:txBody>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rPr>
                        <a:t>Καθαρότητα (</a:t>
                      </a:r>
                      <a:r>
                        <a:rPr kumimoji="0" lang="en-US" altLang="el-GR" sz="2000" b="0" i="0" u="none" strike="noStrike" cap="none" normalizeH="0" baseline="0" smtClean="0">
                          <a:ln>
                            <a:noFill/>
                          </a:ln>
                          <a:solidFill>
                            <a:schemeClr val="tx1"/>
                          </a:solidFill>
                          <a:effectLst/>
                          <a:latin typeface="Calibri" pitchFamily="34" charset="0"/>
                        </a:rPr>
                        <a:t>Purity)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vMerge="1">
                  <a:txBody>
                    <a:bodyPr/>
                    <a:lstStyle/>
                    <a:p>
                      <a:endParaRPr lang="el-GR"/>
                    </a:p>
                  </a:txBody>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rPr>
                        <a:t>Αντοχές (</a:t>
                      </a:r>
                      <a:r>
                        <a:rPr kumimoji="0" lang="en-US" altLang="el-GR" sz="2000" b="0" i="0" u="none" strike="noStrike" cap="none" normalizeH="0" baseline="0" smtClean="0">
                          <a:ln>
                            <a:noFill/>
                          </a:ln>
                          <a:solidFill>
                            <a:schemeClr val="tx1"/>
                          </a:solidFill>
                          <a:effectLst/>
                          <a:latin typeface="Calibri" pitchFamily="34" charset="0"/>
                        </a:rPr>
                        <a:t>Fastness properties)</a:t>
                      </a:r>
                      <a:endParaRPr kumimoji="0" lang="el-GR" altLang="el-GR"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vMerge="1">
                  <a:txBody>
                    <a:bodyPr/>
                    <a:lstStyle/>
                    <a:p>
                      <a:endParaRPr lang="el-GR"/>
                    </a:p>
                  </a:txBody>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rPr>
                        <a:t>Ιξώδες (</a:t>
                      </a:r>
                      <a:r>
                        <a:rPr kumimoji="0" lang="en-US" altLang="el-GR" sz="2000" b="0" i="0" u="none" strike="noStrike" cap="none" normalizeH="0" baseline="0" smtClean="0">
                          <a:ln>
                            <a:noFill/>
                          </a:ln>
                          <a:solidFill>
                            <a:schemeClr val="tx1"/>
                          </a:solidFill>
                          <a:effectLst/>
                          <a:latin typeface="Calibri" pitchFamily="34" charset="0"/>
                        </a:rPr>
                        <a:t>Viscosity)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vMerge="1">
                  <a:txBody>
                    <a:bodyPr/>
                    <a:lstStyle/>
                    <a:p>
                      <a:endParaRPr lang="el-GR"/>
                    </a:p>
                  </a:txBody>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Calibri" pitchFamily="34" charset="0"/>
                        </a:rPr>
                        <a:t>Διασπορά (</a:t>
                      </a:r>
                      <a:r>
                        <a:rPr kumimoji="0" lang="en-US" altLang="el-GR" sz="2000" b="0" i="0" u="none" strike="noStrike" cap="none" normalizeH="0" baseline="0" smtClean="0">
                          <a:ln>
                            <a:noFill/>
                          </a:ln>
                          <a:solidFill>
                            <a:schemeClr val="tx1"/>
                          </a:solidFill>
                          <a:effectLst/>
                          <a:latin typeface="Calibri" pitchFamily="34" charset="0"/>
                        </a:rPr>
                        <a:t>Dispersibility)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922"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97650587-476B-4213-9B3B-E9CF3C964DEF}" type="slidenum">
              <a:rPr lang="el-GR" altLang="el-GR">
                <a:solidFill>
                  <a:srgbClr val="000000"/>
                </a:solidFill>
              </a:rPr>
              <a:pPr/>
              <a:t>7</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Τίτλος 1"/>
          <p:cNvSpPr>
            <a:spLocks noGrp="1"/>
          </p:cNvSpPr>
          <p:nvPr>
            <p:ph type="title"/>
          </p:nvPr>
        </p:nvSpPr>
        <p:spPr>
          <a:xfrm>
            <a:off x="0" y="115888"/>
            <a:ext cx="9144000" cy="909637"/>
          </a:xfrm>
        </p:spPr>
        <p:txBody>
          <a:bodyPr/>
          <a:lstStyle/>
          <a:p>
            <a:r>
              <a:rPr lang="el-GR" altLang="el-GR" smtClean="0"/>
              <a:t>Κρυσταλλική δομή </a:t>
            </a:r>
            <a:r>
              <a:rPr lang="el-GR" altLang="el-GR" sz="3200" b="0" smtClean="0"/>
              <a:t>(1 από 2)</a:t>
            </a:r>
          </a:p>
        </p:txBody>
      </p:sp>
      <p:sp>
        <p:nvSpPr>
          <p:cNvPr id="38914" name="Θέση περιεχομένου 2"/>
          <p:cNvSpPr>
            <a:spLocks noGrp="1"/>
          </p:cNvSpPr>
          <p:nvPr>
            <p:ph idx="1"/>
          </p:nvPr>
        </p:nvSpPr>
        <p:spPr/>
        <p:txBody>
          <a:bodyPr/>
          <a:lstStyle/>
          <a:p>
            <a:pPr>
              <a:lnSpc>
                <a:spcPct val="114000"/>
              </a:lnSpc>
              <a:spcBef>
                <a:spcPts val="1200"/>
              </a:spcBef>
            </a:pPr>
            <a:r>
              <a:rPr lang="el-GR" altLang="el-GR" smtClean="0"/>
              <a:t>Το </a:t>
            </a:r>
            <a:r>
              <a:rPr lang="el-GR" altLang="el-GR" b="1" smtClean="0"/>
              <a:t>σχήμα, το μέγεθος</a:t>
            </a:r>
            <a:r>
              <a:rPr lang="el-GR" altLang="el-GR" smtClean="0"/>
              <a:t> και γενικά τα </a:t>
            </a:r>
            <a:r>
              <a:rPr lang="el-GR" altLang="el-GR" b="1" smtClean="0"/>
              <a:t>γεωμετρικά χαρακτηριστικά </a:t>
            </a:r>
            <a:r>
              <a:rPr lang="el-GR" altLang="el-GR" smtClean="0"/>
              <a:t>των μορίων των χρωμάτων καθορίζουν την </a:t>
            </a:r>
            <a:r>
              <a:rPr lang="el-GR" altLang="el-GR" b="1" smtClean="0"/>
              <a:t>κρυσταλλική δομή </a:t>
            </a:r>
            <a:r>
              <a:rPr lang="el-GR" altLang="el-GR" smtClean="0"/>
              <a:t>τους αλλά και τον τρόπο που δημιουργούνται τα </a:t>
            </a:r>
            <a:r>
              <a:rPr lang="el-GR" altLang="el-GR" b="1" smtClean="0"/>
              <a:t>συσσωματώματα</a:t>
            </a:r>
            <a:r>
              <a:rPr lang="el-GR" altLang="el-GR" smtClean="0"/>
              <a:t> των κρυστάλλων τους. </a:t>
            </a:r>
          </a:p>
        </p:txBody>
      </p:sp>
      <p:sp>
        <p:nvSpPr>
          <p:cNvPr id="3891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78E5A60-64AA-49BB-A447-F93F322C859F}" type="slidenum">
              <a:rPr lang="el-GR" altLang="el-GR">
                <a:solidFill>
                  <a:srgbClr val="000000"/>
                </a:solidFill>
              </a:rPr>
              <a:pPr/>
              <a:t>8</a:t>
            </a:fld>
            <a:endParaRPr lang="el-GR" altLang="el-GR">
              <a:solidFill>
                <a:srgbClr val="000000"/>
              </a:solidFill>
            </a:endParaRPr>
          </a:p>
        </p:txBody>
      </p:sp>
      <p:pic>
        <p:nvPicPr>
          <p:cNvPr id="3891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398838"/>
            <a:ext cx="15240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3357563"/>
            <a:ext cx="1600200"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3584575"/>
            <a:ext cx="25146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Ορθογώνιο 7"/>
          <p:cNvSpPr>
            <a:spLocks noChangeArrowheads="1"/>
          </p:cNvSpPr>
          <p:nvPr/>
        </p:nvSpPr>
        <p:spPr bwMode="auto">
          <a:xfrm>
            <a:off x="2128838" y="5359400"/>
            <a:ext cx="50165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80000"/>
              </a:lnSpc>
              <a:spcBef>
                <a:spcPct val="20000"/>
              </a:spcBef>
            </a:pPr>
            <a:r>
              <a:rPr lang="el-GR" altLang="el-GR" sz="2400">
                <a:solidFill>
                  <a:srgbClr val="000000"/>
                </a:solidFill>
                <a:latin typeface="Calibri" pitchFamily="34" charset="0"/>
              </a:rPr>
              <a:t>Κρύσταλλοι επίπεδης μοριακής δομής.</a:t>
            </a:r>
          </a:p>
          <a:p>
            <a:pPr algn="ctr">
              <a:lnSpc>
                <a:spcPct val="80000"/>
              </a:lnSpc>
              <a:spcBef>
                <a:spcPct val="20000"/>
              </a:spcBef>
            </a:pPr>
            <a:endParaRPr lang="el-GR" altLang="el-GR" sz="220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b2b84a9574612e077396f1aaad01a2166b7b6cb"/>
</p:tagLst>
</file>

<file path=ppt/theme/theme1.xml><?xml version="1.0" encoding="utf-8"?>
<a:theme xmlns:a="http://schemas.openxmlformats.org/drawingml/2006/main" name="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Προσαρμοσμένο 5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TEMPLATE1</Template>
  <TotalTime>18</TotalTime>
  <Words>3156</Words>
  <Application>Microsoft Office PowerPoint</Application>
  <PresentationFormat>Προβολή στην οθόνη (4:3)</PresentationFormat>
  <Paragraphs>328</Paragraphs>
  <Slides>51</Slides>
  <Notes>15</Notes>
  <HiddenSlides>0</HiddenSlides>
  <MMClips>0</MMClips>
  <ScaleCrop>false</ScaleCrop>
  <HeadingPairs>
    <vt:vector size="4" baseType="variant">
      <vt:variant>
        <vt:lpstr>Θέμα</vt:lpstr>
      </vt:variant>
      <vt:variant>
        <vt:i4>3</vt:i4>
      </vt:variant>
      <vt:variant>
        <vt:lpstr>Τίτλοι διαφανειών</vt:lpstr>
      </vt:variant>
      <vt:variant>
        <vt:i4>51</vt:i4>
      </vt:variant>
    </vt:vector>
  </HeadingPairs>
  <TitlesOfParts>
    <vt:vector size="54" baseType="lpstr">
      <vt:lpstr>TEMPLATE1</vt:lpstr>
      <vt:lpstr>OC_template_updated</vt:lpstr>
      <vt:lpstr>1_OC_template_updated</vt:lpstr>
      <vt:lpstr>Μελάνια και επικαλυπτικά (Θ)</vt:lpstr>
      <vt:lpstr>Στόχος ενότητας</vt:lpstr>
      <vt:lpstr>Πιγμέντα </vt:lpstr>
      <vt:lpstr>Χημική δομή του χρώματος (1 από 2)</vt:lpstr>
      <vt:lpstr>Χημική δομή του χρώματος (2 από 2)</vt:lpstr>
      <vt:lpstr>Φυσικές ιδιότητες του χρώματος (1 από 3)</vt:lpstr>
      <vt:lpstr>Φυσικές ιδιότητες του χρώματος (2 από 3)</vt:lpstr>
      <vt:lpstr>Φυσικές ιδιότητες του χρώματος (3 από 3)</vt:lpstr>
      <vt:lpstr>Κρυσταλλική δομή (1 από 2)</vt:lpstr>
      <vt:lpstr>Κρυσταλλική δομή (2 από 2)</vt:lpstr>
      <vt:lpstr>Κρύσταλλοι χρωμάτων</vt:lpstr>
      <vt:lpstr>Πλειοχρωισμός</vt:lpstr>
      <vt:lpstr>Κρυσταλλικές δομές και χρώμα</vt:lpstr>
      <vt:lpstr>Η χημική δομή της φθαλοκυανίνης</vt:lpstr>
      <vt:lpstr>Δομές φθαλοκυανίνης (1 από 2)</vt:lpstr>
      <vt:lpstr>Δομές φθαλοκυανίνης (2 από 2)</vt:lpstr>
      <vt:lpstr>Πολικότητα μορίων χρώματος </vt:lpstr>
      <vt:lpstr>Επιφανειακή πολικότητα και διασπορά</vt:lpstr>
      <vt:lpstr>Μέγεθος σωματιδίων και χρώμα </vt:lpstr>
      <vt:lpstr>Αδιαφάνεια </vt:lpstr>
      <vt:lpstr>Δύναμη (ένταση) χρώματος</vt:lpstr>
      <vt:lpstr>Είδος και μέγεθος σωματιδίων χρώματος  </vt:lpstr>
      <vt:lpstr>Μέγεθος σωματιδίων χρώματος  και ποιότητα εκτύπωσης</vt:lpstr>
      <vt:lpstr>Τύπος κρυστάλλου και ιδιότητες χρώματος</vt:lpstr>
      <vt:lpstr>Μέγεθος κρυστάλλων και ιδιότητες χρώματος (1 από 2)</vt:lpstr>
      <vt:lpstr>Μέγεθος κρυστάλλων και ιδιότητες χρώματος (2 από 2)</vt:lpstr>
      <vt:lpstr>Κρύσταλλοι και συσσωμάτωση</vt:lpstr>
      <vt:lpstr>Η μορφολογία των σωματιδίων του χρώματος</vt:lpstr>
      <vt:lpstr>Η μορφή των συσσωματωμάτων διαφόρων κρυστάλλων</vt:lpstr>
      <vt:lpstr>Διασπορά και διαβροχή κρυστάλλων (1 από 2)</vt:lpstr>
      <vt:lpstr>Διασπορά και διαβροχή κρυστάλλων (2 από 2)</vt:lpstr>
      <vt:lpstr>Συσσωματώματα χρωμάτων (1 από 2)</vt:lpstr>
      <vt:lpstr>Συσσωματώματα χρωμάτων (2 από 2)</vt:lpstr>
      <vt:lpstr>Επιφανειακή επεξεργασία</vt:lpstr>
      <vt:lpstr>Αβιετικό οξύ (1 από 2)</vt:lpstr>
      <vt:lpstr>Αβιετικό οξύ (2 από 2)</vt:lpstr>
      <vt:lpstr>Διασπορά χρωμάτων (1 από 2)</vt:lpstr>
      <vt:lpstr>Διασπορά χρωμάτων (2 από 2)</vt:lpstr>
      <vt:lpstr>Κροκίδωση</vt:lpstr>
      <vt:lpstr>Βαθμός θρόμβωσης</vt:lpstr>
      <vt:lpstr>Αντιθρομβωτικά </vt:lpstr>
      <vt:lpstr>Πλεονεκτήματα των ανόργανων πιγμέντων</vt:lpstr>
      <vt:lpstr>Μειονεκτήματα των ανόργανων πιγμέντων</vt:lpstr>
      <vt:lpstr>Βιβλιογραφία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Μελάνια και επικαλυπτικά (Θ)</dc:title>
  <dc:creator>opencourses@teiath.gr</dc:creator>
  <cp:lastModifiedBy>fkaram2</cp:lastModifiedBy>
  <cp:revision>11</cp:revision>
  <dcterms:created xsi:type="dcterms:W3CDTF">2014-09-25T12:28:52Z</dcterms:created>
  <dcterms:modified xsi:type="dcterms:W3CDTF">2015-07-02T07:12:00Z</dcterms:modified>
</cp:coreProperties>
</file>