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57" r:id="rId22"/>
    <p:sldId id="262" r:id="rId23"/>
    <p:sldId id="264" r:id="rId24"/>
    <p:sldId id="287" r:id="rId25"/>
    <p:sldId id="288" r:id="rId26"/>
    <p:sldId id="266" r:id="rId27"/>
    <p:sldId id="267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1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5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40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9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6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71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94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5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8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8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8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8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4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sname.org/sections/san_diego/Presentations/2008-04_IACS_CSR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egacy.sname.org/sections/san_diego/Presentations/2008-04_IACS_CSR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smtClean="0"/>
              <a:t>Έλεγχος </a:t>
            </a:r>
            <a:r>
              <a:rPr lang="el-GR" sz="2800" dirty="0" err="1"/>
              <a:t>λυγισμού</a:t>
            </a:r>
            <a:r>
              <a:rPr lang="el-GR" sz="2800" dirty="0"/>
              <a:t> με βάση το πρότυπο UR </a:t>
            </a:r>
            <a:r>
              <a:rPr lang="el-GR" sz="2800" dirty="0" smtClean="0"/>
              <a:t>S11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Αλέξανδρος </a:t>
            </a:r>
            <a:r>
              <a:rPr lang="el-GR" sz="2400" dirty="0" err="1"/>
              <a:t>Θεοδουλίδης</a:t>
            </a:r>
            <a:r>
              <a:rPr lang="el-GR" sz="2400" dirty="0"/>
              <a:t>, </a:t>
            </a:r>
            <a:r>
              <a:rPr lang="el-GR" sz="2400" dirty="0" err="1"/>
              <a:t>Επικ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Καθηγητής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</a:t>
            </a:r>
            <a:r>
              <a:rPr lang="el-GR" sz="2400" dirty="0" smtClean="0"/>
              <a:t>Ναυπηγών </a:t>
            </a:r>
            <a:r>
              <a:rPr lang="el-GR" sz="2400" dirty="0"/>
              <a:t>Μ</a:t>
            </a:r>
            <a:r>
              <a:rPr lang="el-GR" sz="2400" dirty="0" smtClean="0"/>
              <a:t>ηχανικών 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(9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0" y="1254217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ιδεατών τάσεων όταν δεν έχω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στρεπτικό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l-GR" sz="2200" b="1" dirty="0" err="1" smtClean="0">
                <a:solidFill>
                  <a:srgbClr val="820000"/>
                </a:solidFill>
                <a:latin typeface="Calibri"/>
              </a:rPr>
              <a:t>λυγισμό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917" y="2278613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For the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colymn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buckling mode (perpendicular to plane of plating) the ideal elastic buckling stress is given by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2377" y="3212976"/>
                <a:ext cx="4171206" cy="595997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l-GR" sz="2200" smtClean="0">
                        <a:solidFill>
                          <a:prstClr val="black"/>
                        </a:solidFill>
                        <a:latin typeface="Cambria Math"/>
                      </a:rPr>
                      <m:t>=0,001</m:t>
                    </m:r>
                    <m:r>
                      <m:rPr>
                        <m:sty m:val="p"/>
                      </m:rPr>
                      <a:rPr lang="el-GR" sz="2200" smtClean="0">
                        <a:solidFill>
                          <a:prstClr val="black"/>
                        </a:solidFill>
                        <a:latin typeface="Cambria Math"/>
                      </a:rPr>
                      <m:t>ε</m:t>
                    </m:r>
                    <m:f>
                      <m:f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𝓁</m:t>
                            </m:r>
                          </m:e>
                          <m:sup>
                            <m: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n-US" sz="2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377" y="3212976"/>
                <a:ext cx="4171206" cy="595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7916" y="3933056"/>
                <a:ext cx="8640961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	=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libri"/>
                  </a:rPr>
                  <a:t>momonet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of inertia, in cm</a:t>
                </a:r>
                <a:r>
                  <a:rPr lang="en-US" sz="2200" baseline="30000" dirty="0" smtClean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, of longitudinal, including plate 	flange and calculated with thickness as specified in S 11.5.2.1.1,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A	= cross-sectional area, in cm</a:t>
                </a:r>
                <a:r>
                  <a:rPr lang="en-US" sz="2200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, of longitudinal,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libri"/>
                  </a:rPr>
                  <a:t>icluding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plate flange 	and calculated with thickness as specified in S 11,5,2,1,1,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𝓁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	= span, in m, of longitudinal,</a:t>
                </a:r>
              </a:p>
              <a:p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A plate flange equal to the spacing may be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libri"/>
                  </a:rPr>
                  <a:t>incuded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6" y="3933056"/>
                <a:ext cx="8640961" cy="2616101"/>
              </a:xfrm>
              <a:prstGeom prst="rect">
                <a:avLst/>
              </a:prstGeom>
              <a:blipFill rotWithShape="1">
                <a:blip r:embed="rId4"/>
                <a:stretch>
                  <a:fillRect l="-846" t="-1399" r="-1551" b="-46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0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1180264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ιδεατών τάσεων όταν έχω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στρεπτικό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l-GR" sz="2200" b="1" dirty="0" err="1" smtClean="0">
                <a:solidFill>
                  <a:srgbClr val="820000"/>
                </a:solidFill>
                <a:latin typeface="Calibri"/>
              </a:rPr>
              <a:t>λυγισμό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52" y="1971480"/>
            <a:ext cx="854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The ideal elastic buckling stress for the torsional mode is given by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2219" y="2376816"/>
                <a:ext cx="5608395" cy="695768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l-GR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EL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w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</m:t>
                            </m:r>
                          </m:sub>
                        </m:sSub>
                        <m:sSup>
                          <m:s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𝓁</m:t>
                            </m:r>
                          </m:e>
                          <m:sup>
                            <m: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+0,385E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</m:t>
                            </m:r>
                          </m:sub>
                        </m:sSub>
                      </m:den>
                    </m:f>
                    <m:r>
                      <a:rPr lang="en-US" sz="2200" dirty="0" smtClean="0">
                        <a:solidFill>
                          <a:prstClr val="black"/>
                        </a:solidFill>
                        <a:latin typeface="Cambria Math"/>
                      </a:rPr>
                      <m:t>     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mm</m:t>
                                </m:r>
                              </m:e>
                              <m:sup>
                                <m:r>
                                  <a:rPr lang="en-US" sz="220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19" y="2376816"/>
                <a:ext cx="5608395" cy="695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4843" y="3101572"/>
                <a:ext cx="1996124" cy="864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K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𝓁</m:t>
                              </m:r>
                            </m:e>
                            <m:sup>
                              <m: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43" y="3101572"/>
                <a:ext cx="1996124" cy="8649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5996" y="3966552"/>
            <a:ext cx="762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	=number of half waves, given by the following table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Πίνακας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238866"/>
                  </p:ext>
                </p:extLst>
              </p:nvPr>
            </p:nvGraphicFramePr>
            <p:xfrm>
              <a:off x="704249" y="4391485"/>
              <a:ext cx="724162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3092"/>
                    <a:gridCol w="1130716"/>
                    <a:gridCol w="930592"/>
                    <a:gridCol w="1162368"/>
                    <a:gridCol w="352485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0&lt;K&lt;4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4&lt;K&lt;36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36&lt;K&lt;144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l-GR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Πίνακας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560017"/>
                  </p:ext>
                </p:extLst>
              </p:nvPr>
            </p:nvGraphicFramePr>
            <p:xfrm>
              <a:off x="704249" y="4391485"/>
              <a:ext cx="724162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3092"/>
                    <a:gridCol w="1130716"/>
                    <a:gridCol w="930592"/>
                    <a:gridCol w="1162368"/>
                    <a:gridCol w="352485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0&lt;K&lt;4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4&lt;K&lt;36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36&lt;K&lt;144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5536" t="-8197" r="-17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239" y="5168514"/>
                <a:ext cx="8064897" cy="145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Calibri"/>
                  </a:rPr>
                  <a:t>t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= St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Venant’s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moment of inertia, in cm</a:t>
                </a:r>
                <a:r>
                  <a:rPr lang="en-US" sz="2000" baseline="30000" dirty="0" smtClean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, of profile (without plate flange)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	for flat bars (slabs)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1−0,63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	for flanged profiles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9" y="5168514"/>
                <a:ext cx="8064897" cy="1457707"/>
              </a:xfrm>
              <a:prstGeom prst="rect">
                <a:avLst/>
              </a:prstGeom>
              <a:blipFill rotWithShape="1">
                <a:blip r:embed="rId6"/>
                <a:stretch>
                  <a:fillRect l="-831" t="-20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1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2823" y="1330158"/>
            <a:ext cx="91111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ιδεατών τάσεων όταν έχω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στρεπτικό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l-GR" sz="2200" b="1" dirty="0" err="1" smtClean="0">
                <a:solidFill>
                  <a:srgbClr val="820000"/>
                </a:solidFill>
                <a:latin typeface="Calibri"/>
              </a:rPr>
              <a:t>λυγισμό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823" y="2132856"/>
                <a:ext cx="9112843" cy="4519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Ip = polar moment of inertia, in cm4 , of profile about connection of stiffener to plate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for flat bars (slabs)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	for flanged profiles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US" baseline="-25000" dirty="0" smtClean="0">
                    <a:solidFill>
                      <a:prstClr val="black"/>
                    </a:solidFill>
                    <a:latin typeface="Calibri"/>
                  </a:rPr>
                  <a:t>w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= sectional moment of inertia, in cm</a:t>
                </a:r>
                <a:r>
                  <a:rPr lang="en-US" baseline="30000" dirty="0" smtClean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, of profile about connection of stiffener tp plate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	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for flat bars (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slabs)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for “Tee” profiles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for angles and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buld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profiles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n-US" baseline="-25000" dirty="0" smtClean="0">
                    <a:solidFill>
                      <a:prstClr val="black"/>
                    </a:solidFill>
                    <a:latin typeface="Calibri"/>
                  </a:rPr>
                  <a:t>w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= web height, in mm.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t</a:t>
                </a:r>
                <a:r>
                  <a:rPr lang="en-US" baseline="-25000" dirty="0" smtClean="0">
                    <a:solidFill>
                      <a:prstClr val="black"/>
                    </a:solidFill>
                    <a:latin typeface="Calibri"/>
                  </a:rPr>
                  <a:t>w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= web thickness, in mm, considering standard deductions as specified in S 11.5.2.1.1.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b</a:t>
                </a:r>
                <a:r>
                  <a:rPr lang="en-US" baseline="-25000" dirty="0" smtClean="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= flange width, in mm.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t</a:t>
                </a:r>
                <a:r>
                  <a:rPr lang="en-US" baseline="-25000" dirty="0" smtClean="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= flange thickness, in mm, considering standard deductions as specified in 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	S11.5.2.1.1. For bulb profiles the mean thickness of the bulb may be used.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" y="2132856"/>
                <a:ext cx="9112843" cy="4519955"/>
              </a:xfrm>
              <a:prstGeom prst="rect">
                <a:avLst/>
              </a:prstGeom>
              <a:blipFill rotWithShape="1">
                <a:blip r:embed="rId3"/>
                <a:stretch>
                  <a:fillRect l="-535" t="-675" b="-12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2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ιδεατών τάσεων όταν έχω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στρεπτικό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l-GR" sz="2200" b="1" dirty="0" err="1" smtClean="0">
                <a:solidFill>
                  <a:srgbClr val="820000"/>
                </a:solidFill>
                <a:latin typeface="Calibri"/>
              </a:rPr>
              <a:t>λυγισμό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953842"/>
                <a:ext cx="85689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𝓁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	= span of profile, in m,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	= spacing of profiles, in m,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C	= spring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stiffeness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exerted by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suporting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plate 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53842"/>
                <a:ext cx="8568952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11" t="-3012" b="-10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2877172"/>
                <a:ext cx="3348371" cy="1228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Et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1,33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p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1000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st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w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77172"/>
                <a:ext cx="3348371" cy="1228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5670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1 –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η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 not to be taken less than zero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plate thickness, in mm, considering standard deductions as specified in S 	11.5.2.1.1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4880031"/>
                <a:ext cx="1199623" cy="7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80031"/>
                <a:ext cx="1199623" cy="7071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1520" y="5634200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calculated compressive stress. For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longitudinals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see S11.5.4.1,</a:t>
            </a:r>
          </a:p>
          <a:p>
            <a:pPr>
              <a:spcAft>
                <a:spcPts val="120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Ep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elastic buckling stress of supporting plate as calculated in S 11.5.2.1,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flanged profiles,K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need not be taken less than 0,1 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3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99477" y="1340767"/>
            <a:ext cx="81450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Calibri"/>
              </a:rPr>
              <a:t>web 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και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φλάντζας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46499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For web plate of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longitudinals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the ideal elastic buckling stress is given by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3530" y="2918302"/>
                <a:ext cx="3272884" cy="706797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l-GR" sz="2200" smtClean="0">
                        <a:solidFill>
                          <a:prstClr val="black"/>
                        </a:solidFill>
                        <a:latin typeface="Cambria Math"/>
                      </a:rPr>
                      <m:t>=3,8</m:t>
                    </m:r>
                    <m:r>
                      <m:rPr>
                        <m:sty m:val="p"/>
                      </m:rPr>
                      <a:rPr lang="el-GR" sz="2200" smtClean="0">
                        <a:solidFill>
                          <a:prstClr val="black"/>
                        </a:solidFill>
                        <a:latin typeface="Cambria Math"/>
                      </a:rPr>
                      <m:t>Ε</m:t>
                    </m:r>
                    <m:sSup>
                      <m:sSup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mm</m:t>
                                </m:r>
                              </m:e>
                              <m:sup>
                                <m:r>
                                  <a:rPr lang="en-US" sz="22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30" y="2918302"/>
                <a:ext cx="3272884" cy="7067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3733796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For flanges on angles and T-sections of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longitudinals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 buckling is taken care of by the following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repuirement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98299" y="4503237"/>
                <a:ext cx="1224136" cy="790601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r>
                        <a:rPr lang="el-GR" sz="22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15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99" y="4503237"/>
                <a:ext cx="1224136" cy="790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5445224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2200" baseline="-25000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	= flange width in mm, for angles, half the flange width for T-sections.</a:t>
            </a:r>
          </a:p>
          <a:p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200" baseline="-25000" dirty="0" err="1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	= as built flange thickness.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4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1268760"/>
            <a:ext cx="91184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κρισίμων θλιπτικών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33" y="2133307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The critical buckling stress in compression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is determined as follows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5641" y="2946683"/>
                <a:ext cx="11034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41" y="2946683"/>
                <a:ext cx="110344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97098" y="294686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when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4524" y="2839537"/>
                <a:ext cx="1076192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524" y="2839537"/>
                <a:ext cx="1076192" cy="615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7641" y="3545331"/>
                <a:ext cx="1956177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41" y="3545331"/>
                <a:ext cx="1956177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397098" y="373720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when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34524" y="3629616"/>
                <a:ext cx="1076192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sub>
                      </m:sSub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524" y="3629616"/>
                <a:ext cx="1076192" cy="6152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1996" y="481091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yield stress of material, in N/mm</a:t>
            </a: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may be taken as N/mm</a:t>
            </a: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for mild steel,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ideal elastic bucking stress calculated according to S11.5.2.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55576" y="2733473"/>
            <a:ext cx="5616624" cy="1775648"/>
          </a:xfrm>
          <a:prstGeom prst="rect">
            <a:avLst/>
          </a:prstGeom>
          <a:noFill/>
          <a:ln w="38100">
            <a:solidFill>
              <a:srgbClr val="91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5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1484784"/>
            <a:ext cx="9143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κρισίμων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διατμητικών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9939" y="2870717"/>
                <a:ext cx="1036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39" y="2870717"/>
                <a:ext cx="103611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41396" y="287090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when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8822" y="2763571"/>
                <a:ext cx="1063368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sub>
                      </m:sSub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22" y="2763571"/>
                <a:ext cx="1063368" cy="615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1939" y="3469365"/>
                <a:ext cx="1920910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39" y="3469365"/>
                <a:ext cx="1920910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41396" y="366124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when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8822" y="3553650"/>
                <a:ext cx="1063368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sub>
                      </m:sSub>
                      <m:r>
                        <a:rPr lang="el-GR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22" y="3553650"/>
                <a:ext cx="1063368" cy="6152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Ορθογώνιο 12"/>
          <p:cNvSpPr/>
          <p:nvPr/>
        </p:nvSpPr>
        <p:spPr>
          <a:xfrm>
            <a:off x="799874" y="2657507"/>
            <a:ext cx="5616624" cy="1775648"/>
          </a:xfrm>
          <a:prstGeom prst="rect">
            <a:avLst/>
          </a:prstGeom>
          <a:noFill/>
          <a:ln w="38100">
            <a:solidFill>
              <a:srgbClr val="91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3654" y="4725144"/>
                <a:ext cx="1121781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54" y="4725144"/>
                <a:ext cx="1121781" cy="6751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5536" y="5517232"/>
            <a:ext cx="8748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	= as given in S 11.5.3.1,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ideal elastic buckling stress in shear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calcukated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according to S 11.5.2.1.2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6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αναπτυσσομένων θλιπτικών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3413" y="2161386"/>
                <a:ext cx="3828677" cy="1171924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sub>
                        </m:sSub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5 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mm</m:t>
                            </m:r>
                          </m:e>
                          <m:sup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minimum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13" y="2161386"/>
                <a:ext cx="3828677" cy="1171924"/>
              </a:xfrm>
              <a:prstGeom prst="rect">
                <a:avLst/>
              </a:prstGeom>
              <a:blipFill rotWithShape="1">
                <a:blip r:embed="rId3"/>
                <a:stretch>
                  <a:fillRect b="-1515"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4167" y="350100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= still water bending moment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kN.m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), as given in S 11.2.1,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= wave bending moment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kN.m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 as given in S 11.2.2.1,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= moment of inertia, in cm4, of the hull girder,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y	= vertical distance, in m, from neutral axis to considered point,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k	= as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specofied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in S 11.3.1.1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167" y="5229200"/>
            <a:ext cx="84522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M</a:t>
            </a:r>
            <a:r>
              <a:rPr lang="en-US" baseline="-25000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 and M</a:t>
            </a:r>
            <a:r>
              <a:rPr lang="en-US" baseline="-25000" dirty="0" smtClean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 are to be taken as sagging or hogging bending moments, respectively, for members above or below the neutral axis.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Where the ship is always in hogging condition in still water, the sagging bending moment (</a:t>
            </a:r>
            <a:r>
              <a:rPr lang="en-US" dirty="0" err="1" smtClean="0">
                <a:solidFill>
                  <a:prstClr val="black"/>
                </a:solidFill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</a:rPr>
              <a:t>s</a:t>
            </a:r>
            <a:r>
              <a:rPr lang="en-US" dirty="0" err="1" smtClean="0">
                <a:solidFill>
                  <a:prstClr val="black"/>
                </a:solidFill>
              </a:rPr>
              <a:t>+M</a:t>
            </a:r>
            <a:r>
              <a:rPr lang="en-US" baseline="-25000" dirty="0" err="1" smtClean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) is to be specially considered.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7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7092" y="1147391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ενισχυτικών – Υπολογισμός αναπτυσσομένων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διατμητικών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91683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Ships without effective longitudinal bulkheads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8616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side shell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9564" y="2666128"/>
                <a:ext cx="3914404" cy="549189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sub>
                            </m:sSub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mm</m:t>
                            </m:r>
                          </m:e>
                          <m:sup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4" y="2666128"/>
                <a:ext cx="3914404" cy="5491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9564" y="317466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Fs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Fw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t, s, I as specified in S 11.4.2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64" y="3710581"/>
            <a:ext cx="59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Ships with two effective longitudinal bulkheads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64" y="407991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side shell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9564" y="4430854"/>
                <a:ext cx="4706492" cy="550856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0,5−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sh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mm</m:t>
                            </m:r>
                          </m:e>
                          <m:sup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4" y="4430854"/>
                <a:ext cx="4706492" cy="5508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9351" y="50241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longitudinal bulkheads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9564" y="5450765"/>
                <a:ext cx="4706492" cy="550856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b</m:t>
                                </m:r>
                                <m:r>
                                  <a:rPr lang="en-US" sz="20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𝓁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mm</m:t>
                            </m:r>
                          </m:e>
                          <m:sup>
                            <m: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4" y="5450765"/>
                <a:ext cx="4706492" cy="5508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9564" y="604723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Fs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Fw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t, s, I as specified in S 11.4.2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8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0941" y="1301953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u="sng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u="sng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u="sng" dirty="0">
                <a:solidFill>
                  <a:srgbClr val="820000"/>
                </a:solidFill>
                <a:latin typeface="Calibri"/>
              </a:rPr>
              <a:t> ενισχυτικών – Σύγκριση σ</a:t>
            </a:r>
            <a:r>
              <a:rPr lang="en-US" sz="2200" b="1" u="sng" baseline="-25000" dirty="0">
                <a:solidFill>
                  <a:srgbClr val="820000"/>
                </a:solidFill>
                <a:latin typeface="Calibri"/>
              </a:rPr>
              <a:t>a</a:t>
            </a:r>
            <a:r>
              <a:rPr lang="el-GR" sz="2200" b="1" u="sng" dirty="0">
                <a:solidFill>
                  <a:srgbClr val="820000"/>
                </a:solidFill>
                <a:latin typeface="Calibri"/>
              </a:rPr>
              <a:t> και σ</a:t>
            </a:r>
            <a:r>
              <a:rPr lang="en-US" sz="2200" b="1" u="sng" baseline="-25000" dirty="0" err="1">
                <a:solidFill>
                  <a:srgbClr val="820000"/>
                </a:solidFill>
                <a:latin typeface="Calibri"/>
              </a:rPr>
              <a:t>cr</a:t>
            </a:r>
            <a:r>
              <a:rPr lang="el-GR" sz="2200" b="1" u="sng" dirty="0">
                <a:solidFill>
                  <a:srgbClr val="820000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98447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The design buckling stress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of plate panels and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longitudinals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(as calculated in S 11.5.3.1) is not to be less than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2872634"/>
                <a:ext cx="1246110" cy="431400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βσ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72634"/>
                <a:ext cx="1246110" cy="431400"/>
              </a:xfrm>
              <a:prstGeom prst="rect">
                <a:avLst/>
              </a:prstGeom>
              <a:blipFill rotWithShape="1">
                <a:blip r:embed="rId3"/>
                <a:stretch>
                  <a:fillRect b="-2597"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3462085"/>
            <a:ext cx="7611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where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 = 1	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plating and for web plating of stiffeners (local buckling)</a:t>
            </a:r>
          </a:p>
          <a:p>
            <a:pPr>
              <a:spcAft>
                <a:spcPts val="120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 = 1,1	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stiffeners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The critical buckling stress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 of plate panels (as calculated in S 11.5.3.2) is not to be less than: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7" y="5451996"/>
                <a:ext cx="1023293" cy="400110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5451996"/>
                <a:ext cx="102329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1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17272" y="1196752"/>
            <a:ext cx="8354888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Σκοπός της παρούσας ενότητας είναι η εξοικείωση με τις απαιτήσεις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που περιλαμβάνονται στο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IACS UR S11.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Οι απαιτήσεις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δεν συμπεριλαμβανόταν στις αρχικές εκδόσεις αλλά συμπεριελήφθησαν αργότερα λόγω της κρισιμότητας του φαινομένου. 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Τα πιο ευάλωτα σημεία σε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λυγισμό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είναι τα ελάσματα και τα ενισχυτικά του καταστρώματος και του πυθμένα όπου εμφανίζονται οι μεγαλύτερες θλιπτικές τάσεις λόγω κάμψης. 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Επίσης, σε αρκετές περιπτώσεις, ειδικά όταν έχουμε εναλλακτική φόρτιση, ενδέχεται να εμφανιστεί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στα ελάσματα των εγκαρσίων φρακτών λόγω των υψηλών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διατμητικών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δυνάμεων που εμφανίζονται στα σημεία αυτά.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Εκτός από την περίπτωση των θλιπτικών φορτίσεων,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του ελάσματος μπορεί να προκληθεί και λόγω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διατμητικών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δυνάμεων.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«Αντοχή πλοίου ΙΙ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/>
              <a:t> </a:t>
            </a:r>
            <a:r>
              <a:rPr lang="el-GR" sz="2000" dirty="0" err="1"/>
              <a:t>Ελεγχος</a:t>
            </a:r>
            <a:r>
              <a:rPr lang="el-GR" sz="2000" dirty="0"/>
              <a:t> </a:t>
            </a:r>
            <a:r>
              <a:rPr lang="el-GR" sz="2000" dirty="0" err="1"/>
              <a:t>λυγισμού</a:t>
            </a:r>
            <a:r>
              <a:rPr lang="el-GR" sz="2000" dirty="0"/>
              <a:t> με βάση το πρότυπο UR S11».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/>
              <a:t>Ιστοσελίδα </a:t>
            </a:r>
            <a:r>
              <a:rPr lang="en-US" sz="2000" dirty="0"/>
              <a:t>“The Society of Naval Architects &amp; Marine Engineers” </a:t>
            </a:r>
            <a:r>
              <a:rPr lang="en-US" sz="2000" dirty="0">
                <a:hlinkClick r:id="rId3"/>
              </a:rPr>
              <a:t>legacy.sname.org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(2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33294" y="1307956"/>
            <a:ext cx="8387177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IACS UR S11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ασχολείται με το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λυγισμό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τόσο των ελασμάτων όσο και των ενισχυτικών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Επίσης καλύπτει διάφορες περιπτώσεις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λυγισμού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83" y="2492896"/>
            <a:ext cx="6796397" cy="428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66931" y="64643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legacy.sname.org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5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6868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Κατ’ αρχήν επιλέγονται τα ελάσματα και τα ενισχυτικά τα οποία θα ελεγχθούν (π.χ. κατάστρωμα/πυθμένας στην περιοχή της μέσης τομής). Για τον εντοπισμό των υπόπτων περιοχών πρέπει να γνωρίζουμε την κατανομή των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διατμητικών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δυνάμεων και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καμπτικών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ροπών κατά μήκος του πλοίου/δοκού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διαδικασία ελέγχου με χρήση του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IACS UR S11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περιλαμβάνει τα ακόλουθα βήματα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Α)	Υπολογισμός των θεωρητικών τάσεων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ideal stresses)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200" baseline="-25000" dirty="0" err="1">
                <a:solidFill>
                  <a:prstClr val="black"/>
                </a:solidFill>
                <a:latin typeface="Calibri"/>
              </a:rPr>
              <a:t>Ε</a:t>
            </a:r>
            <a:endParaRPr lang="el-GR" sz="2200" baseline="-25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Β)	Υπολογισμός των κρισίμων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critical stresses)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τάσεων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</a:t>
            </a:r>
            <a:r>
              <a:rPr lang="en-US" sz="2200" baseline="-25000" dirty="0" err="1">
                <a:solidFill>
                  <a:prstClr val="black"/>
                </a:solidFill>
                <a:latin typeface="Calibri"/>
              </a:rPr>
              <a:t>cr</a:t>
            </a:r>
            <a:endParaRPr lang="en-US" sz="2200" baseline="-25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Γ)	Υπολογισμός των αναπτυσσομένων τάσεων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(working stresses)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Δ)	Σύγκριση κρισίμων τάσεων με τις αντίστοιχες αναπτυσσόμενες.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(3 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(4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Application</a:t>
            </a:r>
          </a:p>
          <a:p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+mn-lt"/>
              </a:rPr>
              <a:t>These requirements apply </a:t>
            </a:r>
            <a:r>
              <a:rPr lang="en-US" sz="2400" b="1" dirty="0" smtClean="0">
                <a:solidFill>
                  <a:srgbClr val="910000"/>
                </a:solidFill>
                <a:latin typeface="+mn-lt"/>
              </a:rPr>
              <a:t>to plate panels and </a:t>
            </a:r>
            <a:r>
              <a:rPr lang="en-US" sz="2400" b="1" dirty="0" err="1" smtClean="0">
                <a:solidFill>
                  <a:srgbClr val="910000"/>
                </a:solidFill>
                <a:latin typeface="+mn-lt"/>
              </a:rPr>
              <a:t>longitudinals</a:t>
            </a:r>
            <a:r>
              <a:rPr lang="en-US" sz="2400" b="1" dirty="0" smtClean="0">
                <a:solidFill>
                  <a:srgbClr val="91000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subject to hull girder bending and shear stresses.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(5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111932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0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000" b="1" dirty="0">
                <a:solidFill>
                  <a:srgbClr val="820000"/>
                </a:solidFill>
                <a:latin typeface="Calibri"/>
              </a:rPr>
              <a:t> ελασμάτων λόγω θλίψης – Υπολογισμός ιδεατών </a:t>
            </a:r>
            <a:r>
              <a:rPr lang="el-GR" sz="20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0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8871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The ideal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elasticbuckling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stress is given by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704" y="2041136"/>
                <a:ext cx="2744790" cy="85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=0,9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1000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04" y="2041136"/>
                <a:ext cx="2744790" cy="8525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2987" y="2247538"/>
                <a:ext cx="1346844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87" y="2247538"/>
                <a:ext cx="1346844" cy="439736"/>
              </a:xfrm>
              <a:prstGeom prst="rect">
                <a:avLst/>
              </a:prstGeom>
              <a:blipFill rotWithShape="1">
                <a:blip r:embed="rId4"/>
                <a:stretch>
                  <a:fillRect l="-2262" t="-101389" r="-1357" b="-159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5536" y="2891717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plating with longitudinal stiffeners (parallel to compressive stress)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7" y="3291827"/>
                <a:ext cx="1152128" cy="56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8,4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Ψ</m:t>
                        </m:r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+1,1</m:t>
                        </m:r>
                      </m:den>
                    </m:f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7" y="3291827"/>
                <a:ext cx="1152128" cy="560666"/>
              </a:xfrm>
              <a:prstGeom prst="rect">
                <a:avLst/>
              </a:prstGeom>
              <a:blipFill rotWithShape="1">
                <a:blip r:embed="rId5"/>
                <a:stretch>
                  <a:fillRect l="-5291" b="-32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2987" y="3372105"/>
                <a:ext cx="19082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≤1</m:t>
                        </m:r>
                      </m:e>
                    </m:d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87" y="3372105"/>
                <a:ext cx="1908215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514"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5536" y="377208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plating with transverse stiffeners (perpendicular to compressive stress)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687" y="4127440"/>
                <a:ext cx="3382977" cy="921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2,1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Ψ</m:t>
                          </m:r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+1,1</m:t>
                          </m:r>
                        </m:den>
                      </m:f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87" y="4127440"/>
                <a:ext cx="3382977" cy="9212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2986" y="4350353"/>
                <a:ext cx="19082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≤1</m:t>
                        </m:r>
                      </m:e>
                    </m:d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86" y="4350353"/>
                <a:ext cx="1908215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3514" t="-7692" b="-2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91677" y="5125617"/>
            <a:ext cx="110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Where :</a:t>
            </a:r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96761" y="5171783"/>
                <a:ext cx="4671477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E	= modulus of elasticity of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mnaterial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=2,06</a:t>
                </a:r>
                <a:r>
                  <a:rPr lang="el-GR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X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𝑚𝑚</m:t>
                            </m:r>
                          </m:den>
                        </m:f>
                      </m:e>
                      <m:sup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for steel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61" y="5171783"/>
                <a:ext cx="4671477" cy="679866"/>
              </a:xfrm>
              <a:prstGeom prst="rect">
                <a:avLst/>
              </a:prstGeom>
              <a:blipFill rotWithShape="1">
                <a:blip r:embed="rId9"/>
                <a:stretch>
                  <a:fillRect l="-1175" t="-17857" r="-131" b="-955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078756" y="5868508"/>
            <a:ext cx="612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Tb	= net </a:t>
            </a:r>
            <a:r>
              <a:rPr lang="en-US" dirty="0" err="1" smtClean="0">
                <a:solidFill>
                  <a:prstClr val="black"/>
                </a:solidFill>
              </a:rPr>
              <a:t>thickness,in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mm,of</a:t>
            </a:r>
            <a:r>
              <a:rPr lang="en-US" dirty="0" smtClean="0">
                <a:solidFill>
                  <a:prstClr val="black"/>
                </a:solidFill>
              </a:rPr>
              <a:t> plating, considering standard deductions </a:t>
            </a:r>
            <a:r>
              <a:rPr lang="en-US" dirty="0" err="1" smtClean="0">
                <a:solidFill>
                  <a:prstClr val="black"/>
                </a:solidFill>
              </a:rPr>
              <a:t>epual</a:t>
            </a:r>
            <a:r>
              <a:rPr lang="en-US" dirty="0" smtClean="0">
                <a:solidFill>
                  <a:prstClr val="black"/>
                </a:solidFill>
              </a:rPr>
              <a:t> to the values given in the </a:t>
            </a:r>
            <a:r>
              <a:rPr lang="en-US" dirty="0" err="1" smtClean="0">
                <a:solidFill>
                  <a:prstClr val="black"/>
                </a:solidFill>
              </a:rPr>
              <a:t>tabe</a:t>
            </a:r>
            <a:r>
              <a:rPr lang="en-US" dirty="0" smtClean="0">
                <a:solidFill>
                  <a:prstClr val="black"/>
                </a:solidFill>
              </a:rPr>
              <a:t> here after :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(6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0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000" b="1" dirty="0">
                <a:solidFill>
                  <a:srgbClr val="820000"/>
                </a:solidFill>
                <a:latin typeface="Calibri"/>
              </a:rPr>
              <a:t> ελασμάτων λόγω θλίψης – Υπολογισμός ιδεατών </a:t>
            </a:r>
            <a:r>
              <a:rPr lang="el-GR" sz="20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000" b="1" dirty="0">
              <a:solidFill>
                <a:srgbClr val="82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112" y="2348880"/>
                <a:ext cx="8382000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s	= shorter side of plate panel, in m,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𝓁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	= longer side of panel, in m,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c	= 1,3 when plating stiffened by floors or deep girders,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= 1,21 when stiffeners are angles or T-sections,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= 1,10 when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stiffeners are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bulb flats,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	= 1,05 when stiffeners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are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flat bars,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Ψ	=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ratio between smallest and largest compressive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σ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a stress 	   when linear variation across panel.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2" y="2348880"/>
                <a:ext cx="8382000" cy="3508653"/>
              </a:xfrm>
              <a:prstGeom prst="rect">
                <a:avLst/>
              </a:prstGeom>
              <a:blipFill rotWithShape="1">
                <a:blip r:embed="rId3"/>
                <a:stretch>
                  <a:fillRect l="-1091" t="-1389" r="-1382" b="-29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(7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11560" y="1128713"/>
            <a:ext cx="79208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ελασμάτων λόγω θλίψης – Μειώσεις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πάχους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98769"/>
              </p:ext>
            </p:extLst>
          </p:nvPr>
        </p:nvGraphicFramePr>
        <p:xfrm>
          <a:off x="143508" y="1700808"/>
          <a:ext cx="8856984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548"/>
                <a:gridCol w="1944216"/>
                <a:gridCol w="198022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Structure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Standar</a:t>
                      </a:r>
                      <a:r>
                        <a:rPr lang="en-US" sz="1600" b="1" dirty="0" smtClean="0"/>
                        <a:t> deduction (mm)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Limit values</a:t>
                      </a:r>
                      <a:r>
                        <a:rPr lang="en-US" sz="1600" b="1" baseline="0" dirty="0" smtClean="0"/>
                        <a:t> min-max (mm)</a:t>
                      </a:r>
                      <a:endParaRPr lang="el-GR" sz="1600" b="1" dirty="0"/>
                    </a:p>
                  </a:txBody>
                  <a:tcPr/>
                </a:tc>
              </a:tr>
              <a:tr h="518040">
                <a:tc>
                  <a:txBody>
                    <a:bodyPr/>
                    <a:lstStyle/>
                    <a:p>
                      <a:pPr marL="0" indent="457200">
                        <a:buFont typeface="Calibri" pitchFamily="34" charset="0"/>
                        <a:buChar char="‒"/>
                      </a:pPr>
                      <a:r>
                        <a:rPr lang="en-US" sz="1600" dirty="0" smtClean="0"/>
                        <a:t>Compartments</a:t>
                      </a:r>
                      <a:r>
                        <a:rPr lang="en-US" sz="1600" baseline="0" dirty="0" smtClean="0"/>
                        <a:t> carrying dry bulk cargoes</a:t>
                      </a:r>
                    </a:p>
                    <a:p>
                      <a:pPr marL="0" indent="457200">
                        <a:buFont typeface="Calibri" pitchFamily="34" charset="0"/>
                        <a:buChar char="‒"/>
                      </a:pPr>
                      <a:r>
                        <a:rPr lang="en-US" sz="1600" dirty="0" smtClean="0"/>
                        <a:t>One side exposure to ballast</a:t>
                      </a:r>
                      <a:r>
                        <a:rPr lang="en-US" sz="1600" baseline="0" dirty="0" smtClean="0"/>
                        <a:t> and/or liq</a:t>
                      </a:r>
                      <a:r>
                        <a:rPr lang="en-US" sz="1600" dirty="0" smtClean="0"/>
                        <a:t>uid cargo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dirty="0" smtClean="0"/>
                        <a:t>Vertical</a:t>
                      </a:r>
                      <a:r>
                        <a:rPr lang="en-US" sz="1600" baseline="0" dirty="0" smtClean="0"/>
                        <a:t>  surfaces and surfaces sloped at an angle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baseline="0" dirty="0" smtClean="0"/>
                        <a:t>greater than 25</a:t>
                      </a:r>
                      <a:r>
                        <a:rPr lang="en-US" sz="1600" baseline="30000" dirty="0" smtClean="0"/>
                        <a:t>o</a:t>
                      </a:r>
                      <a:r>
                        <a:rPr lang="en-US" sz="1600" baseline="0" dirty="0" smtClean="0"/>
                        <a:t> to the horizontal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dirty="0" smtClean="0"/>
                        <a:t>0,05t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dirty="0" smtClean="0"/>
                        <a:t>0,5-1</a:t>
                      </a:r>
                      <a:endParaRPr lang="el-GR" sz="1600" dirty="0"/>
                    </a:p>
                  </a:txBody>
                  <a:tcPr/>
                </a:tc>
              </a:tr>
              <a:tr h="518040">
                <a:tc>
                  <a:txBody>
                    <a:bodyPr/>
                    <a:lstStyle/>
                    <a:p>
                      <a:pPr marL="0" indent="457200">
                        <a:buFont typeface="Calibri" pitchFamily="34" charset="0"/>
                        <a:buChar char="‒"/>
                      </a:pPr>
                      <a:r>
                        <a:rPr lang="en-US" sz="1600" dirty="0" smtClean="0"/>
                        <a:t>One side exposure to ballast and/or liquid cargo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surfaces and surfaces sloped at an angle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baseline="0" dirty="0" smtClean="0"/>
                        <a:t>less than 25o to the horizontal line</a:t>
                      </a:r>
                    </a:p>
                    <a:p>
                      <a:pPr marL="0" indent="457200">
                        <a:buFont typeface="Calibri" pitchFamily="34" charset="0"/>
                        <a:buChar char="‒"/>
                      </a:pPr>
                      <a:r>
                        <a:rPr lang="en-US" sz="1600" baseline="0" dirty="0" smtClean="0"/>
                        <a:t>Two side exposure to ballast and/or liquid cargo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baseline="0" dirty="0" smtClean="0"/>
                        <a:t>Vertical surfaces and surfaces sloped at an angle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baseline="0" dirty="0" smtClean="0"/>
                        <a:t>greater than 25</a:t>
                      </a:r>
                      <a:r>
                        <a:rPr lang="en-US" sz="1600" baseline="30000" dirty="0" smtClean="0"/>
                        <a:t>o</a:t>
                      </a:r>
                      <a:r>
                        <a:rPr lang="en-US" sz="1600" baseline="0" dirty="0" smtClean="0"/>
                        <a:t> to the horizontal line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dirty="0" smtClean="0"/>
                        <a:t>0,10t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dirty="0" smtClean="0"/>
                        <a:t>2-3</a:t>
                      </a:r>
                      <a:endParaRPr lang="el-GR" sz="1600" dirty="0"/>
                    </a:p>
                  </a:txBody>
                  <a:tcPr/>
                </a:tc>
              </a:tr>
              <a:tr h="518040">
                <a:tc>
                  <a:txBody>
                    <a:bodyPr/>
                    <a:lstStyle/>
                    <a:p>
                      <a:pPr marL="0" indent="457200">
                        <a:buFont typeface="Calibri" pitchFamily="34" charset="0"/>
                        <a:buChar char="‒"/>
                      </a:pPr>
                      <a:r>
                        <a:rPr lang="en-US" sz="1600" baseline="0" dirty="0" smtClean="0"/>
                        <a:t>Two side exposure to ballast and/or liquid cargo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baseline="0" dirty="0" smtClean="0"/>
                        <a:t>Horizontal surfaces and surfaces sloped at an angle</a:t>
                      </a:r>
                    </a:p>
                    <a:p>
                      <a:pPr marL="0" indent="457200">
                        <a:buFont typeface="Calibri" pitchFamily="34" charset="0"/>
                        <a:buNone/>
                      </a:pPr>
                      <a:r>
                        <a:rPr lang="en-US" sz="1600" baseline="0" dirty="0" smtClean="0"/>
                        <a:t>greater than 25</a:t>
                      </a:r>
                      <a:r>
                        <a:rPr lang="en-US" sz="1600" baseline="30000" dirty="0" smtClean="0"/>
                        <a:t>o</a:t>
                      </a:r>
                      <a:r>
                        <a:rPr lang="en-US" sz="1600" baseline="0" dirty="0" smtClean="0"/>
                        <a:t> to the horizontal line</a:t>
                      </a:r>
                      <a:endParaRPr lang="el-GR" sz="1600" dirty="0" smtClean="0"/>
                    </a:p>
                    <a:p>
                      <a:pPr marL="285750" indent="-285750">
                        <a:buFont typeface="Calibri" pitchFamily="34" charset="0"/>
                        <a:buChar char="‒"/>
                      </a:pP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dirty="0" smtClean="0"/>
                        <a:t>0,15t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600" dirty="0" smtClean="0"/>
                        <a:t>2-4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Έλεγχος </a:t>
            </a:r>
            <a:r>
              <a:rPr lang="el-GR" dirty="0" err="1">
                <a:solidFill>
                  <a:srgbClr val="004A82"/>
                </a:solidFill>
              </a:rPr>
              <a:t>λυγισμού</a:t>
            </a:r>
            <a:r>
              <a:rPr lang="el-GR" dirty="0">
                <a:solidFill>
                  <a:srgbClr val="004A82"/>
                </a:solidFill>
              </a:rPr>
              <a:t> βάσει </a:t>
            </a:r>
            <a:r>
              <a:rPr lang="el-GR" dirty="0" smtClean="0">
                <a:solidFill>
                  <a:srgbClr val="004A82"/>
                </a:solidFill>
              </a:rPr>
              <a:t>του ΙΑ</a:t>
            </a:r>
            <a:r>
              <a:rPr lang="en-US" dirty="0">
                <a:solidFill>
                  <a:srgbClr val="004A82"/>
                </a:solidFill>
              </a:rPr>
              <a:t>CS UR </a:t>
            </a:r>
            <a:r>
              <a:rPr lang="en-US" dirty="0" smtClean="0">
                <a:solidFill>
                  <a:srgbClr val="004A82"/>
                </a:solidFill>
              </a:rPr>
              <a:t>S11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(8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18)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1327656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820000"/>
                </a:solidFill>
                <a:latin typeface="Calibri"/>
              </a:rPr>
              <a:t>Ελαστικός </a:t>
            </a:r>
            <a:r>
              <a:rPr lang="el-GR" sz="2200" b="1" dirty="0" err="1">
                <a:solidFill>
                  <a:srgbClr val="820000"/>
                </a:solidFill>
                <a:latin typeface="Calibri"/>
              </a:rPr>
              <a:t>λυγισμός</a:t>
            </a:r>
            <a:r>
              <a:rPr lang="el-GR" sz="2200" b="1" dirty="0">
                <a:solidFill>
                  <a:srgbClr val="820000"/>
                </a:solidFill>
                <a:latin typeface="Calibri"/>
              </a:rPr>
              <a:t> ελασμάτων λόγω διάτμησης – Υπολογισμός ιδεατών </a:t>
            </a:r>
            <a:r>
              <a:rPr lang="el-GR" sz="2200" b="1" dirty="0" smtClean="0">
                <a:solidFill>
                  <a:srgbClr val="820000"/>
                </a:solidFill>
                <a:latin typeface="Calibri"/>
              </a:rPr>
              <a:t>τάσεων</a:t>
            </a:r>
            <a:endParaRPr lang="el-GR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40541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he ideal elastic buckling stress is given by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7608" y="2852936"/>
                <a:ext cx="4334072" cy="928588"/>
              </a:xfrm>
              <a:prstGeom prst="rect">
                <a:avLst/>
              </a:prstGeom>
              <a:noFill/>
              <a:ln w="38100">
                <a:solidFill>
                  <a:srgbClr val="91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=0,9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2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b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1000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2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</m:t>
                              </m:r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22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sz="220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8" y="2852936"/>
                <a:ext cx="4334072" cy="9285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91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21882" y="4003352"/>
                <a:ext cx="2484206" cy="74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=5,34+4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2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82" y="4003352"/>
                <a:ext cx="2484206" cy="7476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15816" y="4972758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E, t</a:t>
            </a:r>
            <a:r>
              <a:rPr lang="en-US" sz="2200" baseline="-250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 s and l are given in 1.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8d59f432294ee2bbd7ef9afe463f9d7839a96c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5</TotalTime>
  <Words>2254</Words>
  <Application>Microsoft Office PowerPoint</Application>
  <PresentationFormat>On-screen Show (4:3)</PresentationFormat>
  <Paragraphs>293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Αντοχή πλοίου ΙΙ</vt:lpstr>
      <vt:lpstr>OC_template_updated</vt:lpstr>
      <vt:lpstr>Αντοχή πλοίου ΙΙ (Θ)</vt:lpstr>
      <vt:lpstr>Έλεγχος λυγισμού βάσει του ΙΑCS UR S11 (1 από 18)</vt:lpstr>
      <vt:lpstr>Έλεγχος λυγισμού βάσει του ΙΑCS UR S11 (2 από 18)</vt:lpstr>
      <vt:lpstr>Έλεγχος λυγισμού βάσει του ΙΑCS UR S11 (3 από 18)</vt:lpstr>
      <vt:lpstr>Έλεγχος λυγισμού βάσει του ΙΑCS UR S11 (4 από 18)</vt:lpstr>
      <vt:lpstr>Έλεγχος λυγισμού βάσει του ΙΑCS UR S11 (5 από 18)</vt:lpstr>
      <vt:lpstr>Έλεγχος λυγισμού βάσει του ΙΑCS UR S11 (6 από 18)</vt:lpstr>
      <vt:lpstr>Έλεγχος λυγισμού βάσει του ΙΑCS UR S11 (7 από 18)</vt:lpstr>
      <vt:lpstr>Έλεγχος λυγισμού βάσει του ΙΑCS UR S11 (8 από 18)</vt:lpstr>
      <vt:lpstr>Έλεγχος λυγισμού βάσει του ΙΑCS UR S11 (9 από 18)</vt:lpstr>
      <vt:lpstr>Έλεγχος λυγισμού βάσει του ΙΑCS UR S11 (10 από 18)</vt:lpstr>
      <vt:lpstr>Έλεγχος λυγισμού βάσει του ΙΑCS UR S11 (11 από 18)</vt:lpstr>
      <vt:lpstr>Έλεγχος λυγισμού βάσει του ΙΑCS UR S11 (12 από 18)</vt:lpstr>
      <vt:lpstr>Έλεγχος λυγισμού βάσει του ΙΑCS UR S11 (13 από 18)</vt:lpstr>
      <vt:lpstr>Έλεγχος λυγισμού βάσει του ΙΑCS UR S11 (14 από 18)</vt:lpstr>
      <vt:lpstr>Έλεγχος λυγισμού βάσει του ΙΑCS UR S11 (15 από 18)</vt:lpstr>
      <vt:lpstr>Έλεγχος λυγισμού βάσει του ΙΑCS UR S11 (16 από 18)</vt:lpstr>
      <vt:lpstr>Έλεγχος λυγισμού βάσει του ΙΑCS UR S11 (17 από 18)</vt:lpstr>
      <vt:lpstr>Έλεγχος λυγισμού βάσει του ΙΑCS UR S11 (18 από 18)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 (1/2)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10</cp:revision>
  <dcterms:created xsi:type="dcterms:W3CDTF">2014-10-14T13:38:31Z</dcterms:created>
  <dcterms:modified xsi:type="dcterms:W3CDTF">2015-02-24T14:49:01Z</dcterms:modified>
</cp:coreProperties>
</file>