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8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48" r:id="rId45"/>
    <p:sldId id="340" r:id="rId46"/>
    <p:sldId id="341" r:id="rId47"/>
    <p:sldId id="343" r:id="rId48"/>
    <p:sldId id="344" r:id="rId49"/>
    <p:sldId id="345" r:id="rId50"/>
    <p:sldId id="346" r:id="rId51"/>
    <p:sldId id="347" r:id="rId52"/>
    <p:sldId id="259" r:id="rId53"/>
    <p:sldId id="260" r:id="rId54"/>
    <p:sldId id="261" r:id="rId55"/>
    <p:sldId id="349" r:id="rId56"/>
    <p:sldId id="350" r:id="rId57"/>
    <p:sldId id="295" r:id="rId58"/>
    <p:sldId id="263" r:id="rId59"/>
    <p:sldId id="265" r:id="rId60"/>
  </p:sldIdLst>
  <p:sldSz cx="9144000" cy="6858000" type="screen4x3"/>
  <p:notesSz cx="7104063" cy="10234613"/>
  <p:custDataLst>
    <p:tags r:id="rId6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0000"/>
    <a:srgbClr val="004A82"/>
    <a:srgbClr val="0F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defTabSz="990596" fontAlgn="auto" hangingPunct="0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kern="0"/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algn="r" defTabSz="990596" fontAlgn="auto" hangingPunct="0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B91050-15C9-4CCA-9729-16CE9DFA3947}" type="datetime1">
              <a:rPr lang="el-GR" kern="0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29/5/2015</a:t>
            </a:fld>
            <a:endParaRPr lang="el-GR" kern="0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defTabSz="990596" fontAlgn="auto" hangingPunct="0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kern="0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numCol="1" anchor="b" anchorCtr="0" compatLnSpc="1">
            <a:prstTxWarp prst="textNoShape">
              <a:avLst/>
            </a:prstTxWarp>
            <a:noAutofit/>
          </a:bodyPr>
          <a:lstStyle>
            <a:lvl1pPr algn="r" defTabSz="989013" hangingPunct="0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99BF959-449D-4870-AA1D-FEC6E49EDBD6}" type="slidenum">
              <a:rPr lang="el-GR" altLang="el-GR"/>
              <a:pPr/>
              <a:t>‹#›</a:t>
            </a:fld>
            <a:endParaRPr lang="el-GR" altLang="el-G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80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+mn-cs"/>
              </a:defRPr>
            </a:lvl1pPr>
          </a:lstStyle>
          <a:p>
            <a:pPr>
              <a:defRPr/>
            </a:pPr>
            <a:fld id="{17759ADB-8BD0-4493-B5AC-37C51B94227C}" type="datetime1">
              <a:rPr lang="el-GR"/>
              <a:pPr>
                <a:defRPr/>
              </a:pPr>
              <a:t>29/5/2015</a:t>
            </a:fld>
            <a:endParaRPr/>
          </a:p>
        </p:txBody>
      </p:sp>
      <p:sp>
        <p:nvSpPr>
          <p:cNvPr id="6144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4 - Θέση σημειώσεων"/>
          <p:cNvSpPr txBox="1"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numCol="1" anchor="b" anchorCtr="0" compatLnSpc="1">
            <a:prstTxWarp prst="textNoShape">
              <a:avLst/>
            </a:prstTxWarp>
            <a:noAutofit/>
          </a:bodyPr>
          <a:lstStyle>
            <a:lvl1pPr algn="r" defTabSz="989013">
              <a:defRPr sz="1300">
                <a:solidFill>
                  <a:srgbClr val="000000"/>
                </a:solidFill>
              </a:defRPr>
            </a:lvl1pPr>
          </a:lstStyle>
          <a:p>
            <a:fld id="{C2F0C5D7-7CAA-485D-BEEF-EDDCCED8EEB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1869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l-GR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l-GR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l-GR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l-GR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l-GR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phthenic_aci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Napalm" TargetMode="External"/><Relationship Id="rId4" Type="http://schemas.openxmlformats.org/officeDocument/2006/relationships/hyperlink" Target="http://en.wikipedia.org/wiki/World_War_II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Θέση σημειώσεων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cap="flat">
            <a:noFill/>
          </a:ln>
        </p:spPr>
        <p:txBody>
          <a:bodyPr lIns="99075" tIns="49542" rIns="99075" bIns="49542" anchor="b"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DF2484B-D83E-48B4-923C-3931053C1747}" type="slidenum">
              <a:rPr lang="el-GR" altLang="el-GR">
                <a:solidFill>
                  <a:srgbClr val="000000"/>
                </a:solidFill>
              </a:rPr>
              <a:pPr algn="r"/>
              <a:t>1</a:t>
            </a:fld>
            <a:endParaRPr lang="el-GR" altLang="el-GR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9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762DD1-B19B-4D4A-B784-9217570A6471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57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3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cap="flat">
            <a:noFill/>
          </a:ln>
        </p:spPr>
        <p:txBody>
          <a:bodyPr lIns="99075" tIns="49542" rIns="99075" bIns="49542" anchor="b"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CE8AB21-DAA8-4433-88AE-99D027A924ED}" type="slidenum">
              <a:rPr lang="el-GR" altLang="el-GR">
                <a:solidFill>
                  <a:srgbClr val="000000"/>
                </a:solidFill>
              </a:rPr>
              <a:pPr algn="r"/>
              <a:t>58</a:t>
            </a:fld>
            <a:endParaRPr lang="el-GR" altLang="el-GR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5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Θέση σημειώσεων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cap="flat">
            <a:noFill/>
          </a:ln>
        </p:spPr>
        <p:txBody>
          <a:bodyPr lIns="99075" tIns="49542" rIns="99075" bIns="49542" anchor="b"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3E7D804-79E7-4A07-8008-A91DC1361CCB}" type="slidenum">
              <a:rPr lang="el-GR" altLang="el-GR">
                <a:solidFill>
                  <a:srgbClr val="000000"/>
                </a:solidFill>
              </a:rPr>
              <a:pPr algn="r"/>
              <a:t>59</a:t>
            </a:fld>
            <a:endParaRPr lang="el-GR" altLang="el-GR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1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Θέση σημειώσεων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r>
              <a:rPr lang="en-US" altLang="el-GR" smtClean="0">
                <a:latin typeface="Calibri" panose="020F0502020204030204" pitchFamily="34" charset="0"/>
              </a:rPr>
              <a:t>Aluminum salts of palmitic acid and </a:t>
            </a:r>
            <a:r>
              <a:rPr lang="en-US" altLang="el-GR" smtClean="0">
                <a:latin typeface="Calibri" panose="020F0502020204030204" pitchFamily="34" charset="0"/>
                <a:hlinkClick r:id="rId3" tooltip="Naphthenic acid"/>
              </a:rPr>
              <a:t>naphthenic acid</a:t>
            </a:r>
            <a:r>
              <a:rPr lang="en-US" altLang="el-GR" smtClean="0">
                <a:latin typeface="Calibri" panose="020F0502020204030204" pitchFamily="34" charset="0"/>
              </a:rPr>
              <a:t> were combined during </a:t>
            </a:r>
            <a:r>
              <a:rPr lang="en-US" altLang="el-GR" smtClean="0">
                <a:latin typeface="Calibri" panose="020F0502020204030204" pitchFamily="34" charset="0"/>
                <a:hlinkClick r:id="rId4" tooltip="World War II"/>
              </a:rPr>
              <a:t>World War II</a:t>
            </a:r>
            <a:r>
              <a:rPr lang="en-US" altLang="el-GR" smtClean="0">
                <a:latin typeface="Calibri" panose="020F0502020204030204" pitchFamily="34" charset="0"/>
              </a:rPr>
              <a:t> to produce </a:t>
            </a:r>
            <a:r>
              <a:rPr lang="en-US" altLang="el-GR" smtClean="0">
                <a:latin typeface="Calibri" panose="020F0502020204030204" pitchFamily="34" charset="0"/>
                <a:hlinkClick r:id="rId5" tooltip="Napalm"/>
              </a:rPr>
              <a:t>napalm</a:t>
            </a:r>
            <a:r>
              <a:rPr lang="en-US" altLang="el-GR" smtClean="0">
                <a:latin typeface="Calibri" panose="020F0502020204030204" pitchFamily="34" charset="0"/>
              </a:rPr>
              <a:t> (aluminum </a:t>
            </a:r>
            <a:r>
              <a:rPr lang="en-US" altLang="el-GR" b="1" i="1" smtClean="0">
                <a:latin typeface="Calibri" panose="020F0502020204030204" pitchFamily="34" charset="0"/>
              </a:rPr>
              <a:t>na</a:t>
            </a:r>
            <a:r>
              <a:rPr lang="en-US" altLang="el-GR" smtClean="0">
                <a:latin typeface="Calibri" panose="020F0502020204030204" pitchFamily="34" charset="0"/>
              </a:rPr>
              <a:t>phthenate and aluminum </a:t>
            </a:r>
            <a:r>
              <a:rPr lang="en-US" altLang="el-GR" b="1" i="1" smtClean="0">
                <a:latin typeface="Calibri" panose="020F0502020204030204" pitchFamily="34" charset="0"/>
              </a:rPr>
              <a:t>palm</a:t>
            </a:r>
            <a:r>
              <a:rPr lang="en-US" altLang="el-GR" smtClean="0">
                <a:latin typeface="Calibri" panose="020F0502020204030204" pitchFamily="34" charset="0"/>
              </a:rPr>
              <a:t>itate). The word "</a:t>
            </a:r>
            <a:r>
              <a:rPr lang="en-US" altLang="el-GR" smtClean="0">
                <a:latin typeface="Calibri" panose="020F0502020204030204" pitchFamily="34" charset="0"/>
                <a:hlinkClick r:id="rId5" tooltip="Napalm"/>
              </a:rPr>
              <a:t>napalm</a:t>
            </a:r>
            <a:r>
              <a:rPr lang="en-US" altLang="el-GR" smtClean="0">
                <a:latin typeface="Calibri" panose="020F0502020204030204" pitchFamily="34" charset="0"/>
              </a:rPr>
              <a:t>" is derived from the words </a:t>
            </a:r>
            <a:r>
              <a:rPr lang="en-US" altLang="el-GR" smtClean="0">
                <a:latin typeface="Calibri" panose="020F0502020204030204" pitchFamily="34" charset="0"/>
                <a:hlinkClick r:id="rId3" tooltip="Naphthenic acid"/>
              </a:rPr>
              <a:t>naphthenic acid</a:t>
            </a:r>
            <a:r>
              <a:rPr lang="en-US" altLang="el-GR" smtClean="0">
                <a:latin typeface="Calibri" panose="020F0502020204030204" pitchFamily="34" charset="0"/>
              </a:rPr>
              <a:t> and palmitic acid.</a:t>
            </a:r>
            <a:endParaRPr altLang="el-GR" smtClean="0">
              <a:latin typeface="Calibri" panose="020F0502020204030204" pitchFamily="34" charset="0"/>
            </a:endParaRPr>
          </a:p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634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E2BE7-51B6-474F-9ACE-4F7AEFB2A6E4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8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Θέση σημειώσεων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645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AC6EFC-95BB-4F4D-8BE6-52FDDC5C377A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24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5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Θέση σημειώσεων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6554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5098B1-E65E-4C84-904F-7567A4CC0036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27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6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Θέση σημειώσεων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dirty="0" smtClean="0">
              <a:latin typeface="Calibri" panose="020F0502020204030204" pitchFamily="34" charset="0"/>
            </a:endParaRPr>
          </a:p>
        </p:txBody>
      </p:sp>
      <p:sp>
        <p:nvSpPr>
          <p:cNvPr id="665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A9F6C1-3CC9-4772-AC53-CCD48C3F18A4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36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1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Θέση σημειώσεων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dirty="0" smtClean="0">
              <a:latin typeface="Calibri" panose="020F0502020204030204" pitchFamily="34" charset="0"/>
            </a:endParaRPr>
          </a:p>
        </p:txBody>
      </p:sp>
      <p:sp>
        <p:nvSpPr>
          <p:cNvPr id="675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F2D70E-5031-4264-84D0-1281A9F07553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44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9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Θέση σημειώσεων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cap="flat">
            <a:noFill/>
          </a:ln>
        </p:spPr>
        <p:txBody>
          <a:bodyPr lIns="99075" tIns="49542" rIns="99075" bIns="49542" anchor="b"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2BC01655-5136-46D7-948B-62DA72EBB54C}" type="slidenum">
              <a:rPr lang="el-GR" altLang="el-GR">
                <a:solidFill>
                  <a:srgbClr val="000000"/>
                </a:solidFill>
              </a:rPr>
              <a:pPr algn="r"/>
              <a:t>52</a:t>
            </a:fld>
            <a:endParaRPr lang="el-GR" altLang="el-GR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2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cap="flat">
            <a:noFill/>
          </a:ln>
        </p:spPr>
        <p:txBody>
          <a:bodyPr lIns="99075" tIns="49542" rIns="99075" bIns="49542" anchor="b"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C2749AB-01E7-4330-9880-3F993F2BBF54}" type="slidenum">
              <a:rPr lang="el-GR" altLang="el-GR">
                <a:solidFill>
                  <a:srgbClr val="000000"/>
                </a:solidFill>
              </a:rPr>
              <a:pPr algn="r"/>
              <a:t>53</a:t>
            </a:fld>
            <a:endParaRPr lang="el-GR" altLang="el-GR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cap="flat">
            <a:noFill/>
          </a:ln>
        </p:spPr>
        <p:txBody>
          <a:bodyPr lIns="99075" tIns="49542" rIns="99075" bIns="49542" anchor="b"/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4628658-0589-4A38-BBFC-CA1A2F80D709}" type="slidenum">
              <a:rPr lang="el-GR" altLang="el-GR">
                <a:solidFill>
                  <a:srgbClr val="000000"/>
                </a:solidFill>
              </a:rPr>
              <a:pPr algn="r"/>
              <a:t>54</a:t>
            </a:fld>
            <a:endParaRPr lang="el-GR" altLang="el-GR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4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7BD4D-D369-405D-ADB9-6E701FBEDAB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2800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4B3DA-2EC1-4224-A2C9-13AA81E2DB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405005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itchFamily="49"/>
              <a:buChar char="o"/>
              <a:defRPr sz="2400"/>
            </a:lvl2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CF9B4-B4B3-409B-9EC3-F6181EAEC45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09215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cap="all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3AEEC-6616-46D4-8C0F-33483185F0B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26885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4BC63-3C95-45D1-A933-83F6AF1E5D4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0661800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4040184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96748"/>
            <a:ext cx="4041776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E04B4-8D14-4C85-83EF-02A770A701A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7051053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7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17122-AD3A-438F-9676-AD9CA65723E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306523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4557E-00AE-42A8-A15D-6E42EDEBCCC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426474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BC288-8286-4836-8229-074448EB497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3994525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81AD1-B022-4F44-A6D4-87F00150C21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8881136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69B38D35-D1E1-4FE9-8EAE-AB69C2DF42C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>
        <a:spcBef>
          <a:spcPct val="0"/>
        </a:spcBef>
        <a:spcAft>
          <a:spcPct val="0"/>
        </a:spcAft>
        <a:defRPr lang="el-GR" sz="4000" b="1" kern="1200">
          <a:solidFill>
            <a:srgbClr val="000000"/>
          </a:solidFill>
          <a:latin typeface="Calibri"/>
        </a:defRPr>
      </a:lvl1pPr>
      <a:lvl2pPr algn="ctr" rtl="0" eaLnBrk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panose="020F0502020204030204" pitchFamily="34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panose="020F0502020204030204" pitchFamily="34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panose="020F0502020204030204" pitchFamily="34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panose="020F0502020204030204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panose="020F0502020204030204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panose="020F0502020204030204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panose="020F0502020204030204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l-GR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el-GR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l-GR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el-GR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lang="el-GR" sz="2000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rboxylate-resonance-hybrid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njah-bmm2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cohol_oxidation#mediaviewer/File:Alcohol_to_acid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5/" TargetMode="External"/><Relationship Id="rId4" Type="http://schemas.openxmlformats.org/officeDocument/2006/relationships/hyperlink" Target="http://commons.wikimedia.org/wiki/User:Gabriel_Toj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remed.com/03_organicmechanisms.php?mch_code=030206_070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j.ualberta.ca/chimie/chem161/balkene2/sld050.htm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chemistry.org/namedreactions/ozonolysis-criegee-mechanism.sht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://www.organic-chemistry.org/abstracts/literature/040.s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commons.wikimedia.org/wiki/File:Carboxylic-acid.svg" TargetMode="External"/><Relationship Id="rId7" Type="http://schemas.openxmlformats.org/officeDocument/2006/relationships/hyperlink" Target="http://commons.wikimedia.org/wiki/User:Benjah-bmm27" TargetMode="External"/><Relationship Id="rId12" Type="http://schemas.openxmlformats.org/officeDocument/2006/relationships/hyperlink" Target="http://commons.wikimedia.org/wiki/User:NEUROtiker?uselang=zh-t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Formic-acid.png" TargetMode="External"/><Relationship Id="rId11" Type="http://schemas.openxmlformats.org/officeDocument/2006/relationships/hyperlink" Target="http://commons.wikimedia.org/wiki/File:Benzoes%C3%A4ure.svg?uselang=zh-tw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hyperlink" Target="http://commons.wikimedia.org/wiki/User:Nobelium" TargetMode="External"/><Relationship Id="rId9" Type="http://schemas.openxmlformats.org/officeDocument/2006/relationships/hyperlink" Target="http://commons.wikimedia.org/wiki/File:Acetic-acid-2D-flat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nzoic_acid-chemical-reaction-1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s.whfreeman.com/vollhardtschore4e/cat_010/ch16/16010-02.htm" TargetMode="External"/><Relationship Id="rId4" Type="http://schemas.openxmlformats.org/officeDocument/2006/relationships/hyperlink" Target="http://commons.wikimedia.org/wiki/User:File_Upload_Bot_(Magnus_Manske)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hemistry.msu.edu/faculty/reusch/virttxtjml/crbacid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skthenerd.com/ocol/CH21/F3.HTM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hem103csu.wikispaces.com/Nylon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is.ac.uk/chemistry/" TargetMode="External"/><Relationship Id="rId5" Type="http://schemas.openxmlformats.org/officeDocument/2006/relationships/image" Target="../media/image63.png"/><Relationship Id="rId4" Type="http://schemas.openxmlformats.org/officeDocument/2006/relationships/hyperlink" Target="http://creativecommons.org/licenses/by-sa/3.0/deed.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13" Type="http://schemas.openxmlformats.org/officeDocument/2006/relationships/hyperlink" Target="http://commons.wikimedia.org/wiki/File:Zitronens%C3%A4ure_-_Citric_acid.png" TargetMode="External"/><Relationship Id="rId3" Type="http://schemas.openxmlformats.org/officeDocument/2006/relationships/hyperlink" Target="http://commons.wikimedia.org/wiki/File:Malic_acid2.png" TargetMode="External"/><Relationship Id="rId7" Type="http://schemas.openxmlformats.org/officeDocument/2006/relationships/hyperlink" Target="http://commons.wikimedia.org/wiki/User:JaGa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Tartaric_acid.svg" TargetMode="External"/><Relationship Id="rId11" Type="http://schemas.openxmlformats.org/officeDocument/2006/relationships/hyperlink" Target="http://commons.wikimedia.org/wiki/User:Benjah-bmm27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://commons.wikimedia.org/wiki/File:Lactic-acid-skeletal.png" TargetMode="External"/><Relationship Id="rId4" Type="http://schemas.openxmlformats.org/officeDocument/2006/relationships/hyperlink" Target="http://commons.wikimedia.org/w/index.php?title=User:Bongoman&amp;action=edit&amp;redlink=1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commons.wikimedia.org/wiki/User:NEUROtiker?uselang=zh-tw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thylethanoate-parts.svg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Vladsinger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spirin_synthesis.png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71.wmf"/><Relationship Id="rId7" Type="http://schemas.openxmlformats.org/officeDocument/2006/relationships/hyperlink" Target="http://commons.wikimedia.org/wiki/User:File_Upload_Bot_(Magnus_Manske)" TargetMode="External"/><Relationship Id="rId2" Type="http://schemas.openxmlformats.org/officeDocument/2006/relationships/hyperlink" Target="http://bio1151.nicerweb.com/Locked/media/ch05/fa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aponificationGeneral.svg" TargetMode="External"/><Relationship Id="rId5" Type="http://schemas.openxmlformats.org/officeDocument/2006/relationships/image" Target="../media/image72.png"/><Relationship Id="rId4" Type="http://schemas.openxmlformats.org/officeDocument/2006/relationships/hyperlink" Target="//upload.wikimedia.org/wikipedia/commons/3/30/SaponificationGeneral.svg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76.jpeg"/><Relationship Id="rId3" Type="http://schemas.openxmlformats.org/officeDocument/2006/relationships/image" Target="../media/image73.png"/><Relationship Id="rId7" Type="http://schemas.openxmlformats.org/officeDocument/2006/relationships/hyperlink" Target="http://creativecommons.org/licenses/by/3.0/deed.en" TargetMode="External"/><Relationship Id="rId12" Type="http://schemas.openxmlformats.org/officeDocument/2006/relationships/hyperlink" Target="http://commons.wikimedia.org/wiki/User:Benjah-bmm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Borgdylan&amp;action=edit&amp;redlink=1" TargetMode="External"/><Relationship Id="rId11" Type="http://schemas.openxmlformats.org/officeDocument/2006/relationships/hyperlink" Target="http://en.wikipedia.org/wiki/Oleic_acid#mediaviewer/File:Oleic-acid-3D-vdW.png" TargetMode="External"/><Relationship Id="rId5" Type="http://schemas.openxmlformats.org/officeDocument/2006/relationships/hyperlink" Target="http://commons.wikimedia.org/wiki/File:Stearic_acid_spacefill.gif" TargetMode="External"/><Relationship Id="rId15" Type="http://schemas.openxmlformats.org/officeDocument/2006/relationships/hyperlink" Target="http://pixabay.com/en/users/margenauer-271373/" TargetMode="External"/><Relationship Id="rId10" Type="http://schemas.openxmlformats.org/officeDocument/2006/relationships/hyperlink" Target="http://commons.wikimedia.org/wiki/User:Quadell" TargetMode="External"/><Relationship Id="rId4" Type="http://schemas.openxmlformats.org/officeDocument/2006/relationships/image" Target="../media/image74.gif"/><Relationship Id="rId9" Type="http://schemas.openxmlformats.org/officeDocument/2006/relationships/hyperlink" Target="http://en.wikipedia.org/wiki/Margarine#mediaviewer/File:Margarine.jpg" TargetMode="External"/><Relationship Id="rId14" Type="http://schemas.openxmlformats.org/officeDocument/2006/relationships/hyperlink" Target="http://pixabay.com/en/olive-oil-greek-oil-olive-bottle-356102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//upload.wikimedia.org/wikipedia/en/e/e2/Carboxylic_Acid_Sunshine_Diagra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Vladislav_Andriashvili&amp;action=edit&amp;redlink=1" TargetMode="External"/><Relationship Id="rId4" Type="http://schemas.openxmlformats.org/officeDocument/2006/relationships/hyperlink" Target="http://commons.wikimedia.org/wiki/File:Carboxylic_Acid_Sunshine_Diagra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Organic_Chemistry/Carboxylic_Acids/Properties_of_Carboxylic_Acids/Natural_Product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3.0/u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yttex.net/forum/archive/index.php?thread-3860.html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Organic_Chemistry/Carboxylic_Acids/Properties_of_Carboxylic_Acids/Related_Derivatives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3.0/u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//upload.wikimedia.org/wikipedia/commons/2/26/Lactone_Type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Cvf-ps" TargetMode="External"/><Relationship Id="rId4" Type="http://schemas.openxmlformats.org/officeDocument/2006/relationships/hyperlink" Target="http://commons.wikimedia.org/wiki/File:Lactone_Types.p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Bact" TargetMode="External"/><Relationship Id="rId5" Type="http://schemas.openxmlformats.org/officeDocument/2006/relationships/hyperlink" Target="http://en.wikipedia.org/wiki/Escherichia_coli#mediaviewer/File:EscherichiaColi_NIAID.jpg" TargetMode="External"/><Relationship Id="rId4" Type="http://schemas.openxmlformats.org/officeDocument/2006/relationships/image" Target="../media/image8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%C3%BC" TargetMode="External"/><Relationship Id="rId3" Type="http://schemas.openxmlformats.org/officeDocument/2006/relationships/image" Target="../media/image87.png"/><Relationship Id="rId7" Type="http://schemas.openxmlformats.org/officeDocument/2006/relationships/hyperlink" Target="http://commons.wikimedia.org/wiki/File:Lactams_General_Formulae_V.1.png" TargetMode="External"/><Relationship Id="rId2" Type="http://schemas.openxmlformats.org/officeDocument/2006/relationships/hyperlink" Target="//upload.wikimedia.org/wikipedia/commons/3/3b/Beta-lactam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en.wikipedia.org/wiki/%CE%92-Lactam#mediaviewer/File:Beta-lactam.sv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ta-lactam_core_structures.svg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vasconcello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ta-lactam_antibiotics_example_1.svg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vasconcello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nicillin_inhibition.svg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Mcstroth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leic-acid-based-on-xtal-1997-2D-skeletal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njah-bmm27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inary_fission2.svg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Mcstrother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nicillin_spheroplast_generation.svg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Mcstrother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hemistry.msu.edu/faculty/reusch/VirtTxtJml/carbhyd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Anumbering.png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Mrgreen71&amp;action=edit&amp;redlink=1" TargetMode="External"/><Relationship Id="rId5" Type="http://schemas.openxmlformats.org/officeDocument/2006/relationships/hyperlink" Target="http://commons.wikimedia.org/wiki/File:Palmitic_acid.svg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://commons.wikimedia.org/wiki/User:Roland.che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minoAcidball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eptidformationball.svg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commons.wikimedia.org/wiki/User:YassineMrabe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commons.wikimedia.org/wiki/File:Zitronens%C3%A4ure_-_Citric_acid.png" TargetMode="External"/><Relationship Id="rId7" Type="http://schemas.openxmlformats.org/officeDocument/2006/relationships/hyperlink" Target="http://commons.wikimedia.org/wiki/User:D.32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dipic_acid.sv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commons.wikimedia.org/wiki/User:NEUROtiker?uselang=zh-tw" TargetMode="External"/><Relationship Id="rId9" Type="http://schemas.openxmlformats.org/officeDocument/2006/relationships/hyperlink" Target="http://commons.wikimedia.org/wiki/File:Bernsteins%C3%A4ure2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rboxylic_acid_dimer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ahahahaneapn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 txBox="1"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/>
          <a:lstStyle/>
          <a:p>
            <a:pPr marL="342900" indent="-342900" eaLnBrk="1"/>
            <a:r>
              <a:rPr altLang="el-GR" sz="3600" smtClean="0">
                <a:latin typeface="Calibri" panose="020F0502020204030204" pitchFamily="34" charset="0"/>
              </a:rPr>
              <a:t>Οργανική Χημεία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370013" y="3097213"/>
            <a:ext cx="6400800" cy="1752600"/>
          </a:xfrm>
        </p:spPr>
        <p:txBody>
          <a:bodyPr>
            <a:normAutofit lnSpcReduction="10000"/>
          </a:bodyPr>
          <a:lstStyle/>
          <a:p>
            <a:pPr eaLnBrk="1" fontAlgn="auto">
              <a:spcBef>
                <a:spcPts val="0"/>
              </a:spcBef>
              <a:spcAft>
                <a:spcPts val="1200"/>
              </a:spcAft>
              <a:buFont typeface="Arial" pitchFamily="34"/>
              <a:buNone/>
              <a:defRPr/>
            </a:pPr>
            <a:r>
              <a:rPr sz="2800" b="1" dirty="0"/>
              <a:t>Ενότητα </a:t>
            </a:r>
            <a:r>
              <a:rPr lang="en-US" sz="2800" b="1" dirty="0" smtClean="0"/>
              <a:t>8</a:t>
            </a:r>
            <a:r>
              <a:rPr sz="2800" dirty="0" smtClean="0"/>
              <a:t>:</a:t>
            </a:r>
            <a:r>
              <a:rPr lang="en-US" sz="2800" dirty="0" smtClean="0"/>
              <a:t> </a:t>
            </a:r>
            <a:r>
              <a:rPr sz="2800" dirty="0" err="1" smtClean="0"/>
              <a:t>Καρβοξυλικά</a:t>
            </a:r>
            <a:r>
              <a:rPr sz="2800" dirty="0" smtClean="0"/>
              <a:t> Οξέα και Παράγωγα</a:t>
            </a:r>
            <a:endParaRPr lang="en-US" sz="2800" dirty="0"/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 smtClean="0"/>
              <a:t>Τμήμα </a:t>
            </a:r>
            <a:r>
              <a:rPr sz="2400" dirty="0"/>
              <a:t>Ιατρικών Εργαστηρίων</a:t>
            </a:r>
          </a:p>
        </p:txBody>
      </p:sp>
      <p:pic>
        <p:nvPicPr>
          <p:cNvPr id="2052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Λογότυπο Τεχνολογικού Ιδρύματος Αθήνα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1241425" y="631825"/>
            <a:ext cx="666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1600">
                <a:solidFill>
                  <a:srgbClr val="000000"/>
                </a:solidFill>
              </a:rPr>
              <a:t>Ανοικτά Ακαδημαϊκά Μαθήματα στο ΤΕΙ Αθήνας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258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2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Οξύτητα Καρβοξυλικών οξέων</a:t>
            </a:r>
            <a:r>
              <a:rPr lang="en-US" altLang="el-GR" smtClean="0">
                <a:latin typeface="Calibri" panose="020F0502020204030204" pitchFamily="34" charset="0"/>
              </a:rPr>
              <a:t> </a:t>
            </a:r>
            <a:r>
              <a:rPr lang="en-US" altLang="el-GR" sz="3200" b="0" smtClean="0">
                <a:latin typeface="Calibri" panose="020F0502020204030204" pitchFamily="34" charset="0"/>
              </a:rPr>
              <a:t>(1 </a:t>
            </a:r>
            <a:r>
              <a:rPr altLang="el-GR" sz="3200" b="0" smtClean="0">
                <a:latin typeface="Calibri" panose="020F0502020204030204" pitchFamily="34" charset="0"/>
              </a:rPr>
              <a:t>από 2)</a:t>
            </a: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8EFBCAB-55B5-4BB7-8DE3-31403F038CAE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Ορθογώνιο 4"/>
          <p:cNvSpPr>
            <a:spLocks noChangeArrowheads="1"/>
          </p:cNvSpPr>
          <p:nvPr/>
        </p:nvSpPr>
        <p:spPr bwMode="auto">
          <a:xfrm>
            <a:off x="747713" y="4383088"/>
            <a:ext cx="808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400" b="1" dirty="0">
                <a:solidFill>
                  <a:srgbClr val="820000"/>
                </a:solidFill>
              </a:rPr>
              <a:t>Όσο μικρότερη η </a:t>
            </a:r>
            <a:r>
              <a:rPr lang="el-GR" altLang="el-GR" sz="2400" b="1" dirty="0" err="1">
                <a:solidFill>
                  <a:srgbClr val="820000"/>
                </a:solidFill>
              </a:rPr>
              <a:t>pKa</a:t>
            </a:r>
            <a:r>
              <a:rPr lang="el-GR" altLang="el-GR" sz="2400" b="1" dirty="0">
                <a:solidFill>
                  <a:srgbClr val="820000"/>
                </a:solidFill>
              </a:rPr>
              <a:t> τόσο ισχυρότερο το οξύ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56369" y="1590146"/>
                <a:ext cx="33657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srgbClr val="820000"/>
                          </a:solidFill>
                          <a:latin typeface="Cambria Math" panose="02040503050406030204" pitchFamily="18" charset="0"/>
                        </a:rPr>
                        <m:t>𝚮𝚨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Ο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el-GR" sz="2400" b="1" i="1" smtClean="0">
                              <a:solidFill>
                                <a:srgbClr val="82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1" i="0" smtClean="0">
                              <a:solidFill>
                                <a:srgbClr val="82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  <m:sup>
                          <m:r>
                            <a:rPr lang="el-GR" sz="2400" b="1" i="1" smtClean="0">
                              <a:solidFill>
                                <a:srgbClr val="82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Ο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369" y="1590146"/>
                <a:ext cx="336573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449" r="-181" b="-1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8551" y="2147080"/>
                <a:ext cx="4190571" cy="795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Κ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Ο</m:t>
                          </m:r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Ο</m:t>
                                  </m:r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l-G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51" y="2147080"/>
                <a:ext cx="4190571" cy="7958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74575" y="3214961"/>
                <a:ext cx="20865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5" y="3214961"/>
                <a:ext cx="208653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094" b="-377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Οξύτητα Καρβοξυλικών οξέων</a:t>
            </a:r>
            <a:r>
              <a:rPr lang="en-US" altLang="el-GR" smtClean="0">
                <a:latin typeface="Calibri" panose="020F0502020204030204" pitchFamily="34" charset="0"/>
              </a:rPr>
              <a:t> </a:t>
            </a:r>
            <a:r>
              <a:rPr lang="en-US" altLang="el-GR" sz="3200" b="0" smtClean="0">
                <a:latin typeface="Calibri" panose="020F0502020204030204" pitchFamily="34" charset="0"/>
              </a:rPr>
              <a:t>(</a:t>
            </a:r>
            <a:r>
              <a:rPr altLang="el-GR" sz="3200" b="0" smtClean="0">
                <a:latin typeface="Calibri" panose="020F0502020204030204" pitchFamily="34" charset="0"/>
              </a:rPr>
              <a:t>2</a:t>
            </a:r>
            <a:r>
              <a:rPr lang="en-US" altLang="el-GR" sz="3200" b="0" smtClean="0">
                <a:latin typeface="Calibri" panose="020F0502020204030204" pitchFamily="34" charset="0"/>
              </a:rPr>
              <a:t> </a:t>
            </a:r>
            <a:r>
              <a:rPr altLang="el-GR" sz="3200" b="0" smtClean="0">
                <a:latin typeface="Calibri" panose="020F0502020204030204" pitchFamily="34" charset="0"/>
              </a:rPr>
              <a:t>από 2)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5163" y="1579563"/>
            <a:ext cx="1263650" cy="558800"/>
          </a:xfrm>
        </p:spPr>
        <p:txBody>
          <a:bodyPr>
            <a:norm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lang="en-US" dirty="0"/>
              <a:t>RCOO–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7CB29A-D560-462E-B20C-24440A6931A5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Arrow Connector 20"/>
          <p:cNvCxnSpPr/>
          <p:nvPr/>
        </p:nvCxnSpPr>
        <p:spPr>
          <a:xfrm>
            <a:off x="2495550" y="1858963"/>
            <a:ext cx="1366838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2" descr="File:Carboxylate-resonance-hyb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1750"/>
            <a:ext cx="12096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Ορθογώνιο 6"/>
          <p:cNvSpPr>
            <a:spLocks noChangeArrowheads="1"/>
          </p:cNvSpPr>
          <p:nvPr/>
        </p:nvSpPr>
        <p:spPr bwMode="auto">
          <a:xfrm>
            <a:off x="5322888" y="1158875"/>
            <a:ext cx="33639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l-GR" altLang="el-GR" sz="2000"/>
              <a:t>Σταθερότερο σε σχέση με RO- των αλκολών.</a:t>
            </a:r>
          </a:p>
          <a:p>
            <a:pPr>
              <a:spcBef>
                <a:spcPts val="600"/>
              </a:spcBef>
            </a:pPr>
            <a:r>
              <a:rPr lang="el-GR" altLang="el-GR" sz="2000"/>
              <a:t>Πιο ισχυρός όξινος χαρακτήρας από τις αλκοόλες</a:t>
            </a:r>
            <a:r>
              <a:rPr lang="el-GR" altLang="el-GR"/>
              <a:t>.</a:t>
            </a:r>
          </a:p>
        </p:txBody>
      </p:sp>
      <p:graphicFrame>
        <p:nvGraphicFramePr>
          <p:cNvPr id="8" name="Table 9"/>
          <p:cNvGraphicFramePr>
            <a:graphicFrameLocks noGrp="1"/>
          </p:cNvGraphicFramePr>
          <p:nvPr/>
        </p:nvGraphicFramePr>
        <p:xfrm>
          <a:off x="1209675" y="2701925"/>
          <a:ext cx="7104063" cy="3567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372"/>
                <a:gridCol w="2639691"/>
              </a:tblGrid>
              <a:tr h="396346"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solidFill>
                            <a:srgbClr val="820000"/>
                          </a:solidFill>
                        </a:rPr>
                        <a:t>Καρβοξυλικά</a:t>
                      </a:r>
                      <a:r>
                        <a:rPr lang="el-GR" sz="2000" b="1" dirty="0" smtClean="0">
                          <a:solidFill>
                            <a:srgbClr val="820000"/>
                          </a:solidFill>
                        </a:rPr>
                        <a:t> οξέα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820000"/>
                          </a:solidFill>
                        </a:rPr>
                        <a:t>pKa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 marL="91437" marR="91437" marT="45725" marB="45725"/>
                </a:tc>
              </a:tr>
              <a:tr h="396346">
                <a:tc>
                  <a:txBody>
                    <a:bodyPr/>
                    <a:lstStyle/>
                    <a:p>
                      <a:r>
                        <a:rPr lang="el-GR" sz="2000" u="none" strike="noStrike" dirty="0" smtClean="0"/>
                        <a:t>Μυρμηκικό οξύ</a:t>
                      </a:r>
                      <a:r>
                        <a:rPr lang="en-US" sz="2000" dirty="0"/>
                        <a:t> </a:t>
                      </a:r>
                      <a:r>
                        <a:rPr lang="el-GR" sz="2000" dirty="0" smtClean="0"/>
                        <a:t>ή </a:t>
                      </a:r>
                      <a:r>
                        <a:rPr lang="el-GR" sz="2000" dirty="0" err="1" smtClean="0"/>
                        <a:t>Μεθανικό</a:t>
                      </a:r>
                      <a:r>
                        <a:rPr lang="el-GR" sz="2000" dirty="0" smtClean="0"/>
                        <a:t> οξύ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/>
                        <a:t>HCO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H)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3,77</a:t>
                      </a:r>
                      <a:endParaRPr lang="el-GR" sz="2000" dirty="0"/>
                    </a:p>
                  </a:txBody>
                  <a:tcPr marL="91437" marR="91437" marT="45725" marB="45725"/>
                </a:tc>
              </a:tr>
              <a:tr h="396346">
                <a:tc>
                  <a:txBody>
                    <a:bodyPr/>
                    <a:lstStyle/>
                    <a:p>
                      <a:r>
                        <a:rPr lang="el-GR" sz="2000" u="none" strike="noStrike" dirty="0" err="1" smtClean="0"/>
                        <a:t>Οξεικό</a:t>
                      </a:r>
                      <a:r>
                        <a:rPr lang="el-GR" sz="2000" u="none" strike="noStrike" dirty="0" smtClean="0"/>
                        <a:t> οξύ ή </a:t>
                      </a:r>
                      <a:r>
                        <a:rPr lang="el-GR" sz="2000" dirty="0" err="1" smtClean="0"/>
                        <a:t>Αιθανικό</a:t>
                      </a:r>
                      <a:r>
                        <a:rPr lang="el-GR" sz="2000" dirty="0" smtClean="0"/>
                        <a:t> οξύ </a:t>
                      </a:r>
                      <a:r>
                        <a:rPr lang="en-US" sz="2000" dirty="0" smtClean="0"/>
                        <a:t>(CH</a:t>
                      </a:r>
                      <a:r>
                        <a:rPr lang="en-US" sz="2000" baseline="-25000" dirty="0" smtClean="0"/>
                        <a:t>3</a:t>
                      </a:r>
                      <a:r>
                        <a:rPr lang="en-US" sz="2000" dirty="0" smtClean="0"/>
                        <a:t>COOH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4,76</a:t>
                      </a:r>
                      <a:endParaRPr lang="el-GR" sz="2000" dirty="0"/>
                    </a:p>
                  </a:txBody>
                  <a:tcPr marL="91437" marR="91437" marT="45725" marB="45725"/>
                </a:tc>
              </a:tr>
              <a:tr h="396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 smtClean="0"/>
                        <a:t>Χλωραιθανικό</a:t>
                      </a:r>
                      <a:r>
                        <a:rPr lang="el-GR" sz="2000" dirty="0" smtClean="0"/>
                        <a:t> οξύ (</a:t>
                      </a:r>
                      <a:r>
                        <a:rPr lang="en-US" sz="2000" dirty="0" smtClean="0"/>
                        <a:t>ClCH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COOH)</a:t>
                      </a: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2,86</a:t>
                      </a:r>
                      <a:endParaRPr lang="el-GR" sz="2000" dirty="0"/>
                    </a:p>
                  </a:txBody>
                  <a:tcPr marL="91437" marR="91437" marT="45725" marB="45725"/>
                </a:tc>
              </a:tr>
              <a:tr h="396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 smtClean="0"/>
                        <a:t>Διχλωραιθανικό</a:t>
                      </a:r>
                      <a:r>
                        <a:rPr lang="el-GR" sz="2000" dirty="0" smtClean="0"/>
                        <a:t> οξύ (</a:t>
                      </a:r>
                      <a:r>
                        <a:rPr lang="en-US" sz="2000" dirty="0" smtClean="0"/>
                        <a:t>CHCl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COOH)</a:t>
                      </a: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1,29</a:t>
                      </a:r>
                      <a:endParaRPr lang="el-GR" sz="2000" dirty="0"/>
                    </a:p>
                  </a:txBody>
                  <a:tcPr marL="91437" marR="91437" marT="45725" marB="45725"/>
                </a:tc>
              </a:tr>
              <a:tr h="396346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Τριχλωραιθανικό</a:t>
                      </a:r>
                      <a:r>
                        <a:rPr lang="el-GR" sz="2000" dirty="0" smtClean="0"/>
                        <a:t> οξύ (</a:t>
                      </a:r>
                      <a:r>
                        <a:rPr lang="en-US" sz="2000" dirty="0" smtClean="0"/>
                        <a:t>CCl</a:t>
                      </a:r>
                      <a:r>
                        <a:rPr lang="en-US" sz="2000" baseline="-25000" dirty="0" smtClean="0"/>
                        <a:t>3</a:t>
                      </a:r>
                      <a:r>
                        <a:rPr lang="en-US" sz="2000" dirty="0" smtClean="0"/>
                        <a:t>COOH)</a:t>
                      </a:r>
                      <a:endParaRPr lang="en-US" sz="2000" dirty="0"/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0,65</a:t>
                      </a:r>
                      <a:endParaRPr lang="el-GR" sz="2000" dirty="0"/>
                    </a:p>
                  </a:txBody>
                  <a:tcPr marL="91437" marR="91437" marT="45725" marB="45725"/>
                </a:tc>
              </a:tr>
              <a:tr h="396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 smtClean="0"/>
                        <a:t>Τριφθοραιθανικό</a:t>
                      </a:r>
                      <a:r>
                        <a:rPr lang="el-GR" sz="2000" dirty="0" smtClean="0"/>
                        <a:t> οξύ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(</a:t>
                      </a:r>
                      <a:r>
                        <a:rPr lang="en-US" sz="2000" dirty="0" smtClean="0"/>
                        <a:t>CF</a:t>
                      </a:r>
                      <a:r>
                        <a:rPr lang="en-US" sz="2000" baseline="-25000" dirty="0" smtClean="0"/>
                        <a:t>3</a:t>
                      </a:r>
                      <a:r>
                        <a:rPr lang="en-US" sz="2000" dirty="0" smtClean="0"/>
                        <a:t>COOH)</a:t>
                      </a: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0,50</a:t>
                      </a:r>
                      <a:endParaRPr lang="el-GR" sz="2000" dirty="0"/>
                    </a:p>
                  </a:txBody>
                  <a:tcPr marL="91437" marR="91437" marT="45725" marB="45725"/>
                </a:tc>
              </a:tr>
              <a:tr h="396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u="none" strike="noStrike" dirty="0" err="1" smtClean="0"/>
                        <a:t>Βενζοϊκό</a:t>
                      </a:r>
                      <a:r>
                        <a:rPr lang="el-GR" sz="2000" u="none" strike="noStrike" dirty="0" smtClean="0"/>
                        <a:t> οξύ</a:t>
                      </a:r>
                      <a:r>
                        <a:rPr lang="en-US" sz="2000" dirty="0" smtClean="0"/>
                        <a:t>(C</a:t>
                      </a:r>
                      <a:r>
                        <a:rPr lang="en-US" sz="2000" baseline="-25000" dirty="0" smtClean="0"/>
                        <a:t>6</a:t>
                      </a:r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5</a:t>
                      </a:r>
                      <a:r>
                        <a:rPr lang="en-US" sz="2000" dirty="0" smtClean="0"/>
                        <a:t>CO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H)</a:t>
                      </a: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4,20</a:t>
                      </a:r>
                      <a:endParaRPr lang="el-GR" sz="2000" dirty="0"/>
                    </a:p>
                  </a:txBody>
                  <a:tcPr marL="91437" marR="91437" marT="45725" marB="45725"/>
                </a:tc>
              </a:tr>
              <a:tr h="396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u="none" strike="noStrike" dirty="0" smtClean="0"/>
                        <a:t>Οξαλικό οξύ </a:t>
                      </a:r>
                      <a:r>
                        <a:rPr lang="en-US" sz="2000" dirty="0" smtClean="0"/>
                        <a:t>(HO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CCO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H)</a:t>
                      </a: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1,27</a:t>
                      </a:r>
                      <a:endParaRPr lang="el-GR" sz="2000" dirty="0"/>
                    </a:p>
                  </a:txBody>
                  <a:tcPr marL="91437" marR="91437" marT="45725" marB="45725"/>
                </a:tc>
              </a:tr>
            </a:tbl>
          </a:graphicData>
        </a:graphic>
      </p:graphicFrame>
      <p:sp>
        <p:nvSpPr>
          <p:cNvPr id="12328" name="Rectangle 10"/>
          <p:cNvSpPr>
            <a:spLocks noChangeArrowheads="1"/>
          </p:cNvSpPr>
          <p:nvPr/>
        </p:nvSpPr>
        <p:spPr bwMode="auto">
          <a:xfrm>
            <a:off x="141288" y="2025650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Carboxylate-resonance-hybrid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Benjah-bmm27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Διαφοροποίηση της οξύτητας </a:t>
            </a:r>
            <a:r>
              <a:rPr dirty="0" err="1"/>
              <a:t>καρβοξυλικών</a:t>
            </a:r>
            <a:r>
              <a:rPr dirty="0"/>
              <a:t> </a:t>
            </a:r>
            <a:r>
              <a:rPr dirty="0" smtClean="0"/>
              <a:t>οξέων</a:t>
            </a:r>
            <a:r>
              <a:rPr lang="en-US" dirty="0" smtClean="0"/>
              <a:t> </a:t>
            </a:r>
            <a:r>
              <a:rPr lang="en-US" sz="3600" b="0" dirty="0" smtClean="0"/>
              <a:t>(1 </a:t>
            </a:r>
            <a:r>
              <a:rPr sz="3600" b="0" dirty="0" smtClean="0"/>
              <a:t>από 2) </a:t>
            </a:r>
            <a:endParaRPr sz="3600" b="0" dirty="0"/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221D11-545F-4E03-8C71-425A70741CE5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2320925" y="1673225"/>
          <a:ext cx="3900488" cy="24812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0244"/>
                <a:gridCol w="1950244"/>
              </a:tblGrid>
              <a:tr h="430681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47628" marR="47628" marT="47612" marB="47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pK</a:t>
                      </a:r>
                      <a:r>
                        <a:rPr lang="en-US" sz="1800" b="1" baseline="-25000" dirty="0" err="1"/>
                        <a:t>a</a:t>
                      </a:r>
                      <a:endParaRPr lang="en-US" sz="1800" b="1" dirty="0"/>
                    </a:p>
                  </a:txBody>
                  <a:tcPr marL="47628" marR="47628" marT="47612" marB="47612" anchor="ctr"/>
                </a:tc>
              </a:tr>
              <a:tr h="4388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HCOOH</a:t>
                      </a:r>
                    </a:p>
                  </a:txBody>
                  <a:tcPr marL="47628" marR="47628" marT="47612" marB="47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3.75</a:t>
                      </a:r>
                    </a:p>
                  </a:txBody>
                  <a:tcPr marL="47628" marR="47628" marT="47612" marB="47612" anchor="ctr"/>
                </a:tc>
              </a:tr>
              <a:tr h="43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dirty="0"/>
                        <a:t>COOH</a:t>
                      </a:r>
                    </a:p>
                  </a:txBody>
                  <a:tcPr marL="47628" marR="47628" marT="47612" marB="47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4.76</a:t>
                      </a:r>
                    </a:p>
                  </a:txBody>
                  <a:tcPr marL="47628" marR="47628" marT="47612" marB="47612" anchor="ctr"/>
                </a:tc>
              </a:tr>
              <a:tr h="43068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CH</a:t>
                      </a:r>
                      <a:r>
                        <a:rPr lang="en-US" sz="1800" baseline="-25000"/>
                        <a:t>3</a:t>
                      </a:r>
                      <a:r>
                        <a:rPr lang="en-US" sz="1800"/>
                        <a:t>CH</a:t>
                      </a:r>
                      <a:r>
                        <a:rPr lang="en-US" sz="1800" baseline="-25000"/>
                        <a:t>2</a:t>
                      </a:r>
                      <a:r>
                        <a:rPr lang="en-US" sz="1800"/>
                        <a:t>COOH</a:t>
                      </a:r>
                    </a:p>
                  </a:txBody>
                  <a:tcPr marL="47628" marR="47628" marT="47612" marB="47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4.87</a:t>
                      </a:r>
                    </a:p>
                  </a:txBody>
                  <a:tcPr marL="47628" marR="47628" marT="47612" marB="47612" anchor="ctr"/>
                </a:tc>
              </a:tr>
              <a:tr h="750364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CH</a:t>
                      </a:r>
                      <a:r>
                        <a:rPr lang="en-US" sz="1800" baseline="-25000"/>
                        <a:t>3</a:t>
                      </a:r>
                      <a:r>
                        <a:rPr lang="en-US" sz="1800"/>
                        <a:t>CH</a:t>
                      </a:r>
                      <a:r>
                        <a:rPr lang="en-US" sz="1800" baseline="-25000"/>
                        <a:t>2</a:t>
                      </a:r>
                      <a:r>
                        <a:rPr lang="en-US" sz="1800"/>
                        <a:t>CH</a:t>
                      </a:r>
                      <a:r>
                        <a:rPr lang="en-US" sz="1800" baseline="-25000"/>
                        <a:t>2</a:t>
                      </a:r>
                      <a:r>
                        <a:rPr lang="en-US" sz="1800"/>
                        <a:t>COOH</a:t>
                      </a:r>
                    </a:p>
                  </a:txBody>
                  <a:tcPr marL="47628" marR="47628" marT="47612" marB="47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4.82</a:t>
                      </a:r>
                    </a:p>
                  </a:txBody>
                  <a:tcPr marL="47628" marR="47628" marT="47612" marB="47612" anchor="ctr"/>
                </a:tc>
              </a:tr>
            </a:tbl>
          </a:graphicData>
        </a:graphic>
      </p:graphicFrame>
      <p:grpSp>
        <p:nvGrpSpPr>
          <p:cNvPr id="13327" name="Ομάδα 20"/>
          <p:cNvGrpSpPr>
            <a:grpSpLocks/>
          </p:cNvGrpSpPr>
          <p:nvPr/>
        </p:nvGrpSpPr>
        <p:grpSpPr bwMode="auto">
          <a:xfrm>
            <a:off x="4702175" y="4584700"/>
            <a:ext cx="2041525" cy="1077913"/>
            <a:chOff x="355753" y="4545869"/>
            <a:chExt cx="2041516" cy="1078543"/>
          </a:xfrm>
        </p:grpSpPr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01582" y="4888871"/>
              <a:ext cx="1444913" cy="430887"/>
            </a:xfrm>
            <a:prstGeom prst="rect">
              <a:avLst/>
            </a:prstGeom>
            <a:blipFill rotWithShape="0">
              <a:blip r:embed="rId2" cstate="print"/>
              <a:stretch>
                <a:fillRect l="-5485" t="-8451" b="-28169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7" name="Ορθογώνιο 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 rot="19550671">
              <a:off x="1741149" y="4704204"/>
              <a:ext cx="410690" cy="369332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3344" name="TextBox 7"/>
            <p:cNvSpPr txBox="1">
              <a:spLocks noChangeArrowheads="1"/>
            </p:cNvSpPr>
            <p:nvPr/>
          </p:nvSpPr>
          <p:spPr bwMode="auto">
            <a:xfrm>
              <a:off x="1946494" y="4545869"/>
              <a:ext cx="3983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O</a:t>
              </a:r>
              <a:endParaRPr lang="el-GR" altLang="el-GR" sz="2400"/>
            </a:p>
          </p:txBody>
        </p:sp>
        <p:sp>
          <p:nvSpPr>
            <p:cNvPr id="9" name="Ορθογώνιο 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 rot="2280014">
              <a:off x="1750203" y="5135091"/>
              <a:ext cx="410690" cy="369332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3346" name="TextBox 9"/>
            <p:cNvSpPr txBox="1">
              <a:spLocks noChangeArrowheads="1"/>
            </p:cNvSpPr>
            <p:nvPr/>
          </p:nvSpPr>
          <p:spPr bwMode="auto">
            <a:xfrm>
              <a:off x="1998916" y="5162747"/>
              <a:ext cx="3983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O</a:t>
              </a:r>
              <a:endParaRPr lang="el-GR" altLang="el-GR" sz="240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1901971" y="4888969"/>
              <a:ext cx="215899" cy="432052"/>
            </a:xfrm>
            <a:custGeom>
              <a:avLst/>
              <a:gdLst>
                <a:gd name="connsiteX0" fmla="*/ 153909 w 217283"/>
                <a:gd name="connsiteY0" fmla="*/ 0 h 432482"/>
                <a:gd name="connsiteX1" fmla="*/ 54321 w 217283"/>
                <a:gd name="connsiteY1" fmla="*/ 81481 h 432482"/>
                <a:gd name="connsiteX2" fmla="*/ 0 w 217283"/>
                <a:gd name="connsiteY2" fmla="*/ 199177 h 432482"/>
                <a:gd name="connsiteX3" fmla="*/ 54321 w 217283"/>
                <a:gd name="connsiteY3" fmla="*/ 353085 h 432482"/>
                <a:gd name="connsiteX4" fmla="*/ 153909 w 217283"/>
                <a:gd name="connsiteY4" fmla="*/ 425513 h 432482"/>
                <a:gd name="connsiteX5" fmla="*/ 217283 w 217283"/>
                <a:gd name="connsiteY5" fmla="*/ 425513 h 43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83" h="432482">
                  <a:moveTo>
                    <a:pt x="153909" y="0"/>
                  </a:moveTo>
                  <a:cubicBezTo>
                    <a:pt x="116940" y="24142"/>
                    <a:pt x="79972" y="48285"/>
                    <a:pt x="54321" y="81481"/>
                  </a:cubicBezTo>
                  <a:cubicBezTo>
                    <a:pt x="28670" y="114677"/>
                    <a:pt x="0" y="153910"/>
                    <a:pt x="0" y="199177"/>
                  </a:cubicBezTo>
                  <a:cubicBezTo>
                    <a:pt x="0" y="244444"/>
                    <a:pt x="28670" y="315362"/>
                    <a:pt x="54321" y="353085"/>
                  </a:cubicBezTo>
                  <a:cubicBezTo>
                    <a:pt x="79972" y="390808"/>
                    <a:pt x="126749" y="413442"/>
                    <a:pt x="153909" y="425513"/>
                  </a:cubicBezTo>
                  <a:cubicBezTo>
                    <a:pt x="181069" y="437584"/>
                    <a:pt x="199176" y="431548"/>
                    <a:pt x="217283" y="42551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2" name="Ορθογώνιο 11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953649" y="4885460"/>
              <a:ext cx="410690" cy="369332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92333" y="5231996"/>
              <a:ext cx="651850" cy="323165"/>
            </a:xfrm>
            <a:prstGeom prst="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4" name="TextBox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55753" y="5202431"/>
              <a:ext cx="651850" cy="323165"/>
            </a:xfrm>
            <a:prstGeom prst="rect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16" name="Ευθύγραμμο βέλος σύνδεσης 15"/>
            <p:cNvCxnSpPr/>
            <p:nvPr/>
          </p:nvCxnSpPr>
          <p:spPr>
            <a:xfrm flipH="1" flipV="1">
              <a:off x="968525" y="4806371"/>
              <a:ext cx="760410" cy="635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1665435" y="4731716"/>
              <a:ext cx="9525" cy="16837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8" name="TextBox 21"/>
          <p:cNvSpPr txBox="1">
            <a:spLocks noChangeArrowheads="1"/>
          </p:cNvSpPr>
          <p:nvPr/>
        </p:nvSpPr>
        <p:spPr bwMode="auto">
          <a:xfrm>
            <a:off x="352425" y="5602288"/>
            <a:ext cx="309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000"/>
              <a:t>Συσσώρευση αρνητικού φορτίου</a:t>
            </a:r>
            <a:r>
              <a:rPr lang="en-US" altLang="el-GR" sz="2000"/>
              <a:t>.</a:t>
            </a:r>
            <a:endParaRPr lang="el-GR" altLang="el-GR" sz="2000"/>
          </a:p>
        </p:txBody>
      </p:sp>
      <p:grpSp>
        <p:nvGrpSpPr>
          <p:cNvPr id="13329" name="Ομάδα 22"/>
          <p:cNvGrpSpPr>
            <a:grpSpLocks/>
          </p:cNvGrpSpPr>
          <p:nvPr/>
        </p:nvGrpSpPr>
        <p:grpSpPr bwMode="auto">
          <a:xfrm>
            <a:off x="889000" y="4699000"/>
            <a:ext cx="1660525" cy="1077913"/>
            <a:chOff x="736615" y="4545869"/>
            <a:chExt cx="1660654" cy="1078543"/>
          </a:xfrm>
        </p:grpSpPr>
        <p:sp>
          <p:nvSpPr>
            <p:cNvPr id="24" name="TextBox 2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9545" y="4888871"/>
              <a:ext cx="1176950" cy="430887"/>
            </a:xfrm>
            <a:prstGeom prst="rect">
              <a:avLst/>
            </a:prstGeom>
            <a:blipFill rotWithShape="0">
              <a:blip r:embed="rId8" cstate="print"/>
              <a:stretch>
                <a:fillRect l="-518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25" name="Ορθογώνιο 2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 rot="19550671">
              <a:off x="1741149" y="4704204"/>
              <a:ext cx="410690" cy="369332"/>
            </a:xfrm>
            <a:prstGeom prst="rect">
              <a:avLst/>
            </a:prstGeom>
            <a:blipFill rotWithShape="0">
              <a:blip r:embed="rId9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3333" name="TextBox 25"/>
            <p:cNvSpPr txBox="1">
              <a:spLocks noChangeArrowheads="1"/>
            </p:cNvSpPr>
            <p:nvPr/>
          </p:nvSpPr>
          <p:spPr bwMode="auto">
            <a:xfrm>
              <a:off x="1946494" y="4545869"/>
              <a:ext cx="3983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O</a:t>
              </a:r>
              <a:endParaRPr lang="el-GR" altLang="el-GR" sz="2400"/>
            </a:p>
          </p:txBody>
        </p:sp>
        <p:sp>
          <p:nvSpPr>
            <p:cNvPr id="27" name="Ορθογώνιο 2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 rot="2280014">
              <a:off x="1750203" y="5135091"/>
              <a:ext cx="410690" cy="369332"/>
            </a:xfrm>
            <a:prstGeom prst="rect">
              <a:avLst/>
            </a:prstGeom>
            <a:blipFill rotWithShape="0">
              <a:blip r:embed="rId10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3335" name="TextBox 27"/>
            <p:cNvSpPr txBox="1">
              <a:spLocks noChangeArrowheads="1"/>
            </p:cNvSpPr>
            <p:nvPr/>
          </p:nvSpPr>
          <p:spPr bwMode="auto">
            <a:xfrm>
              <a:off x="1998916" y="5162747"/>
              <a:ext cx="3983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O</a:t>
              </a:r>
              <a:endParaRPr lang="el-GR" altLang="el-GR" sz="2400"/>
            </a:p>
          </p:txBody>
        </p:sp>
        <p:sp>
          <p:nvSpPr>
            <p:cNvPr id="29" name="Ελεύθερη σχεδίαση 28"/>
            <p:cNvSpPr/>
            <p:nvPr/>
          </p:nvSpPr>
          <p:spPr>
            <a:xfrm>
              <a:off x="1901931" y="4888969"/>
              <a:ext cx="215917" cy="432052"/>
            </a:xfrm>
            <a:custGeom>
              <a:avLst/>
              <a:gdLst>
                <a:gd name="connsiteX0" fmla="*/ 153909 w 217283"/>
                <a:gd name="connsiteY0" fmla="*/ 0 h 432482"/>
                <a:gd name="connsiteX1" fmla="*/ 54321 w 217283"/>
                <a:gd name="connsiteY1" fmla="*/ 81481 h 432482"/>
                <a:gd name="connsiteX2" fmla="*/ 0 w 217283"/>
                <a:gd name="connsiteY2" fmla="*/ 199177 h 432482"/>
                <a:gd name="connsiteX3" fmla="*/ 54321 w 217283"/>
                <a:gd name="connsiteY3" fmla="*/ 353085 h 432482"/>
                <a:gd name="connsiteX4" fmla="*/ 153909 w 217283"/>
                <a:gd name="connsiteY4" fmla="*/ 425513 h 432482"/>
                <a:gd name="connsiteX5" fmla="*/ 217283 w 217283"/>
                <a:gd name="connsiteY5" fmla="*/ 425513 h 43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83" h="432482">
                  <a:moveTo>
                    <a:pt x="153909" y="0"/>
                  </a:moveTo>
                  <a:cubicBezTo>
                    <a:pt x="116940" y="24142"/>
                    <a:pt x="79972" y="48285"/>
                    <a:pt x="54321" y="81481"/>
                  </a:cubicBezTo>
                  <a:cubicBezTo>
                    <a:pt x="28670" y="114677"/>
                    <a:pt x="0" y="153910"/>
                    <a:pt x="0" y="199177"/>
                  </a:cubicBezTo>
                  <a:cubicBezTo>
                    <a:pt x="0" y="244444"/>
                    <a:pt x="28670" y="315362"/>
                    <a:pt x="54321" y="353085"/>
                  </a:cubicBezTo>
                  <a:cubicBezTo>
                    <a:pt x="79972" y="390808"/>
                    <a:pt x="126749" y="413442"/>
                    <a:pt x="153909" y="425513"/>
                  </a:cubicBezTo>
                  <a:cubicBezTo>
                    <a:pt x="181069" y="437584"/>
                    <a:pt x="199176" y="431548"/>
                    <a:pt x="217283" y="42551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30" name="Ορθογώνιο 2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953649" y="4885460"/>
              <a:ext cx="410690" cy="369332"/>
            </a:xfrm>
            <a:prstGeom prst="rect">
              <a:avLst/>
            </a:prstGeom>
            <a:blipFill rotWithShape="0">
              <a:blip r:embed="rId11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31" name="TextBox 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36615" y="5187633"/>
              <a:ext cx="651850" cy="323165"/>
            </a:xfrm>
            <a:prstGeom prst="rect">
              <a:avLst/>
            </a:prstGeom>
            <a:blipFill rotWithShape="0">
              <a:blip r:embed="rId12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32" name="TextBox 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28204" y="5169718"/>
              <a:ext cx="651850" cy="323165"/>
            </a:xfrm>
            <a:prstGeom prst="rect">
              <a:avLst/>
            </a:prstGeom>
            <a:blipFill rotWithShape="0">
              <a:blip r:embed="rId13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33" name="Ευθύγραμμο βέλος σύνδεσης 32"/>
            <p:cNvCxnSpPr/>
            <p:nvPr/>
          </p:nvCxnSpPr>
          <p:spPr>
            <a:xfrm>
              <a:off x="833461" y="4776192"/>
              <a:ext cx="92082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>
              <a:off x="958882" y="4684063"/>
              <a:ext cx="9526" cy="16996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30" name="TextBox 35"/>
          <p:cNvSpPr txBox="1">
            <a:spLocks noChangeArrowheads="1"/>
          </p:cNvSpPr>
          <p:nvPr/>
        </p:nvSpPr>
        <p:spPr bwMode="auto">
          <a:xfrm>
            <a:off x="4464050" y="5594350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000"/>
              <a:t>Απεντοπισμός αρνητικού φορτίου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Διαφοροποίηση της οξύτητας </a:t>
            </a:r>
            <a:r>
              <a:rPr dirty="0" err="1" smtClean="0"/>
              <a:t>καρβοξυλικών</a:t>
            </a:r>
            <a:r>
              <a:rPr dirty="0" smtClean="0"/>
              <a:t> οξέων</a:t>
            </a:r>
            <a:r>
              <a:rPr lang="en-US" dirty="0" smtClean="0"/>
              <a:t> </a:t>
            </a:r>
            <a:r>
              <a:rPr lang="en-US" sz="3600" b="0" dirty="0" smtClean="0"/>
              <a:t>(</a:t>
            </a:r>
            <a:r>
              <a:rPr sz="3600" b="0" dirty="0" smtClean="0"/>
              <a:t>2</a:t>
            </a:r>
            <a:r>
              <a:rPr lang="en-US" sz="3600" b="0" dirty="0" smtClean="0"/>
              <a:t> </a:t>
            </a:r>
            <a:r>
              <a:rPr sz="3600" b="0" dirty="0" smtClean="0"/>
              <a:t>από 2) </a:t>
            </a:r>
            <a:endParaRPr dirty="0"/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A44FA5-6253-4709-8C2D-0E55255A28A1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Table 10"/>
          <p:cNvGraphicFramePr>
            <a:graphicFrameLocks noGrp="1"/>
          </p:cNvGraphicFramePr>
          <p:nvPr/>
        </p:nvGraphicFramePr>
        <p:xfrm>
          <a:off x="673100" y="2033588"/>
          <a:ext cx="3455988" cy="24479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7994"/>
                <a:gridCol w="1727994"/>
              </a:tblGrid>
              <a:tr h="48958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7620" marR="47620" marT="47618" marB="47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pK</a:t>
                      </a:r>
                      <a:r>
                        <a:rPr lang="en-US" sz="2000" b="1" baseline="-25000" dirty="0" err="1"/>
                        <a:t>a</a:t>
                      </a:r>
                      <a:endParaRPr lang="en-US" sz="2000" b="1" dirty="0"/>
                    </a:p>
                  </a:txBody>
                  <a:tcPr marL="47620" marR="47620" marT="47618" marB="47618" anchor="ctr"/>
                </a:tc>
              </a:tr>
              <a:tr h="4895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FCOOH</a:t>
                      </a:r>
                    </a:p>
                  </a:txBody>
                  <a:tcPr marL="47620" marR="47620" marT="47618" marB="47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2.66</a:t>
                      </a:r>
                    </a:p>
                  </a:txBody>
                  <a:tcPr marL="47620" marR="47620" marT="47618" marB="47618" anchor="ctr"/>
                </a:tc>
              </a:tr>
              <a:tr h="4895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ClCOOH</a:t>
                      </a:r>
                    </a:p>
                  </a:txBody>
                  <a:tcPr marL="47620" marR="47620" marT="47618" marB="47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2.86</a:t>
                      </a:r>
                    </a:p>
                  </a:txBody>
                  <a:tcPr marL="47620" marR="47620" marT="47618" marB="47618" anchor="ctr"/>
                </a:tc>
              </a:tr>
              <a:tr h="48958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BrCOOH</a:t>
                      </a:r>
                    </a:p>
                  </a:txBody>
                  <a:tcPr marL="47620" marR="47620" marT="47618" marB="47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2.90</a:t>
                      </a:r>
                    </a:p>
                  </a:txBody>
                  <a:tcPr marL="47620" marR="47620" marT="47618" marB="47618" anchor="ctr"/>
                </a:tc>
              </a:tr>
              <a:tr h="48958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ICOOH</a:t>
                      </a:r>
                    </a:p>
                  </a:txBody>
                  <a:tcPr marL="47620" marR="47620" marT="47618" marB="47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3.17</a:t>
                      </a:r>
                    </a:p>
                  </a:txBody>
                  <a:tcPr marL="47620" marR="47620" marT="47618" marB="47618" anchor="ctr"/>
                </a:tc>
              </a:tr>
            </a:tbl>
          </a:graphicData>
        </a:graphic>
      </p:graphicFrame>
      <p:sp>
        <p:nvSpPr>
          <p:cNvPr id="14351" name="Ορθογώνιο 5"/>
          <p:cNvSpPr>
            <a:spLocks noChangeArrowheads="1"/>
          </p:cNvSpPr>
          <p:nvPr/>
        </p:nvSpPr>
        <p:spPr bwMode="auto">
          <a:xfrm>
            <a:off x="247650" y="4557713"/>
            <a:ext cx="4052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200"/>
              <a:t>Το φθόριο είναι το πιο ηλεκτροαρνητικό</a:t>
            </a:r>
            <a:r>
              <a:rPr lang="en-US" altLang="el-GR" sz="2200"/>
              <a:t>.</a:t>
            </a: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 flipV="1">
            <a:off x="463550" y="2214563"/>
            <a:ext cx="7938" cy="203676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12"/>
          <p:cNvGraphicFramePr>
            <a:graphicFrameLocks noGrp="1"/>
          </p:cNvGraphicFramePr>
          <p:nvPr/>
        </p:nvGraphicFramePr>
        <p:xfrm>
          <a:off x="4859338" y="1844675"/>
          <a:ext cx="4032250" cy="20161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0060"/>
                <a:gridCol w="1712190"/>
              </a:tblGrid>
              <a:tr h="40322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47623" marR="47623" marT="47623" marB="476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pK</a:t>
                      </a:r>
                      <a:r>
                        <a:rPr lang="en-US" sz="2000" b="1" baseline="-25000" dirty="0" err="1"/>
                        <a:t>a</a:t>
                      </a:r>
                      <a:endParaRPr lang="en-US" sz="2000" b="1" dirty="0"/>
                    </a:p>
                  </a:txBody>
                  <a:tcPr marL="47623" marR="47623" marT="47623" marB="47623" anchor="ctr"/>
                </a:tc>
              </a:tr>
              <a:tr h="4032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COOH</a:t>
                      </a:r>
                    </a:p>
                  </a:txBody>
                  <a:tcPr marL="47623" marR="47623" marT="47623" marB="476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4.82</a:t>
                      </a:r>
                    </a:p>
                  </a:txBody>
                  <a:tcPr marL="47623" marR="47623" marT="47623" marB="47623" anchor="ctr"/>
                </a:tc>
              </a:tr>
              <a:tr h="40322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CHClCOOH</a:t>
                      </a:r>
                    </a:p>
                  </a:txBody>
                  <a:tcPr marL="47623" marR="47623" marT="47623" marB="476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2.84</a:t>
                      </a:r>
                    </a:p>
                  </a:txBody>
                  <a:tcPr marL="47623" marR="47623" marT="47623" marB="47623" anchor="ctr"/>
                </a:tc>
              </a:tr>
              <a:tr h="403225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CH</a:t>
                      </a:r>
                      <a:r>
                        <a:rPr lang="en-US" sz="2000" baseline="-25000"/>
                        <a:t>3</a:t>
                      </a:r>
                      <a:r>
                        <a:rPr lang="en-US" sz="2000"/>
                        <a:t>CHClCH</a:t>
                      </a:r>
                      <a:r>
                        <a:rPr lang="en-US" sz="2000" baseline="-25000"/>
                        <a:t>2</a:t>
                      </a:r>
                      <a:r>
                        <a:rPr lang="en-US" sz="2000"/>
                        <a:t>COOH</a:t>
                      </a:r>
                    </a:p>
                  </a:txBody>
                  <a:tcPr marL="47623" marR="47623" marT="47623" marB="476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4.06</a:t>
                      </a:r>
                    </a:p>
                  </a:txBody>
                  <a:tcPr marL="47623" marR="47623" marT="47623" marB="47623" anchor="ctr"/>
                </a:tc>
              </a:tr>
              <a:tr h="4032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ClCH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COOH</a:t>
                      </a:r>
                    </a:p>
                  </a:txBody>
                  <a:tcPr marL="47623" marR="47623" marT="47623" marB="476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4.52</a:t>
                      </a:r>
                    </a:p>
                  </a:txBody>
                  <a:tcPr marL="47623" marR="47623" marT="47623" marB="47623" anchor="ctr"/>
                </a:tc>
              </a:tr>
            </a:tbl>
          </a:graphicData>
        </a:graphic>
      </p:graphicFrame>
      <p:sp>
        <p:nvSpPr>
          <p:cNvPr id="14364" name="Ορθογώνιο 9"/>
          <p:cNvSpPr>
            <a:spLocks noChangeArrowheads="1"/>
          </p:cNvSpPr>
          <p:nvPr/>
        </p:nvSpPr>
        <p:spPr bwMode="auto">
          <a:xfrm>
            <a:off x="4899025" y="3927475"/>
            <a:ext cx="40274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Το φαινόμενο γίνεται λιγότερο έντονο όσο το αλογόνο απομακρύνεται από την –</a:t>
            </a:r>
            <a:r>
              <a:rPr lang="en-US" altLang="el-GR" sz="2200"/>
              <a:t>COOH.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Σύνθεση Καρβοξυλικών οξέων </a:t>
            </a:r>
            <a:r>
              <a:rPr altLang="el-GR" sz="3200" b="0" smtClean="0">
                <a:latin typeface="Calibri" panose="020F0502020204030204" pitchFamily="34" charset="0"/>
              </a:rPr>
              <a:t>(1 από 6)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68338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Οξείδωση </a:t>
            </a:r>
            <a:r>
              <a:rPr b="1" dirty="0" err="1">
                <a:solidFill>
                  <a:srgbClr val="820000"/>
                </a:solidFill>
              </a:rPr>
              <a:t>πρωτοταγών</a:t>
            </a:r>
            <a:r>
              <a:rPr b="1" dirty="0">
                <a:solidFill>
                  <a:srgbClr val="820000"/>
                </a:solidFill>
              </a:rPr>
              <a:t> αλκοολών και αλδεϋδών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6640AA-50E9-4ABC-B4F3-4F21DCB4E3A9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Picture 2" descr="File:Alcohol to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005013"/>
            <a:ext cx="67564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1965325" y="5588000"/>
            <a:ext cx="458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Alcohol to acid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Gabriel Tojo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>
                <a:solidFill>
                  <a:srgbClr val="404040"/>
                </a:solidFill>
                <a:hlinkClick r:id="rId5"/>
              </a:rPr>
              <a:t>CC BY 2.5</a:t>
            </a:r>
            <a:endParaRPr lang="en-US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Σύνθεση Καρβοξυλικών οξέων </a:t>
            </a:r>
            <a:r>
              <a:rPr altLang="el-GR" sz="3200" b="0" smtClean="0">
                <a:latin typeface="Calibri" panose="020F0502020204030204" pitchFamily="34" charset="0"/>
              </a:rPr>
              <a:t>(2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Υδρόλυση </a:t>
            </a:r>
            <a:r>
              <a:rPr b="1" dirty="0" err="1">
                <a:solidFill>
                  <a:srgbClr val="820000"/>
                </a:solidFill>
              </a:rPr>
              <a:t>νιτριλίων</a:t>
            </a:r>
            <a:r>
              <a:rPr b="1" dirty="0">
                <a:solidFill>
                  <a:srgbClr val="820000"/>
                </a:solidFill>
              </a:rPr>
              <a:t>, εστέρων ή </a:t>
            </a:r>
            <a:r>
              <a:rPr b="1" dirty="0" err="1">
                <a:solidFill>
                  <a:srgbClr val="820000"/>
                </a:solidFill>
              </a:rPr>
              <a:t>αμιδίων</a:t>
            </a:r>
            <a:endParaRPr b="1" dirty="0">
              <a:solidFill>
                <a:srgbClr val="820000"/>
              </a:solidFill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b="1" dirty="0" smtClean="0">
                <a:solidFill>
                  <a:schemeClr val="tx1"/>
                </a:solidFill>
              </a:rPr>
              <a:t>Όξινη</a:t>
            </a:r>
            <a:r>
              <a:rPr b="1" dirty="0" smtClean="0">
                <a:solidFill>
                  <a:srgbClr val="004A82"/>
                </a:solidFill>
              </a:rPr>
              <a:t>  </a:t>
            </a:r>
            <a:r>
              <a:rPr lang="en-US" b="1" dirty="0">
                <a:solidFill>
                  <a:srgbClr val="004A82"/>
                </a:solidFill>
              </a:rPr>
              <a:t>R-CN + </a:t>
            </a:r>
            <a:r>
              <a:rPr lang="en-US" b="1" dirty="0" err="1">
                <a:solidFill>
                  <a:srgbClr val="004A82"/>
                </a:solidFill>
              </a:rPr>
              <a:t>HCl</a:t>
            </a:r>
            <a:r>
              <a:rPr lang="en-US" b="1" dirty="0">
                <a:solidFill>
                  <a:srgbClr val="004A82"/>
                </a:solidFill>
              </a:rPr>
              <a:t> + </a:t>
            </a:r>
            <a:r>
              <a:rPr lang="en-US" b="1" dirty="0" smtClean="0">
                <a:solidFill>
                  <a:srgbClr val="004A82"/>
                </a:solidFill>
              </a:rPr>
              <a:t>2H</a:t>
            </a:r>
            <a:r>
              <a:rPr lang="en-US" b="1" baseline="-25000" dirty="0" smtClean="0">
                <a:solidFill>
                  <a:srgbClr val="004A82"/>
                </a:solidFill>
              </a:rPr>
              <a:t>2</a:t>
            </a:r>
            <a:r>
              <a:rPr lang="en-US" b="1" dirty="0" smtClean="0">
                <a:solidFill>
                  <a:srgbClr val="004A82"/>
                </a:solidFill>
              </a:rPr>
              <a:t>O</a:t>
            </a:r>
            <a:r>
              <a:rPr b="1" dirty="0" smtClean="0">
                <a:solidFill>
                  <a:srgbClr val="004A82"/>
                </a:solidFill>
              </a:rPr>
              <a:t> </a:t>
            </a:r>
            <a:r>
              <a:rPr b="1" dirty="0" smtClean="0">
                <a:solidFill>
                  <a:srgbClr val="004A82"/>
                </a:solidFill>
                <a:latin typeface="Calibri" panose="020F0502020204030204" pitchFamily="34" charset="0"/>
              </a:rPr>
              <a:t>→ </a:t>
            </a:r>
            <a:r>
              <a:rPr lang="en-US" b="1" dirty="0">
                <a:solidFill>
                  <a:srgbClr val="004A82"/>
                </a:solidFill>
              </a:rPr>
              <a:t>R-COOH + NH</a:t>
            </a:r>
            <a:r>
              <a:rPr lang="en-US" b="1" baseline="-25000" dirty="0">
                <a:solidFill>
                  <a:srgbClr val="004A82"/>
                </a:solidFill>
              </a:rPr>
              <a:t>4</a:t>
            </a:r>
            <a:r>
              <a:rPr lang="en-US" b="1" dirty="0">
                <a:solidFill>
                  <a:srgbClr val="004A82"/>
                </a:solidFill>
              </a:rPr>
              <a:t>Cl </a:t>
            </a:r>
            <a:endParaRPr b="1" dirty="0">
              <a:solidFill>
                <a:srgbClr val="004A82"/>
              </a:solidFill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b="1" dirty="0" smtClean="0"/>
              <a:t>Αλκαλική </a:t>
            </a:r>
            <a:r>
              <a:rPr lang="en-US" b="1" dirty="0">
                <a:solidFill>
                  <a:srgbClr val="004A82"/>
                </a:solidFill>
              </a:rPr>
              <a:t>R-CN + </a:t>
            </a:r>
            <a:r>
              <a:rPr lang="en-US" b="1" dirty="0" err="1">
                <a:solidFill>
                  <a:srgbClr val="004A82"/>
                </a:solidFill>
              </a:rPr>
              <a:t>NaOH</a:t>
            </a:r>
            <a:r>
              <a:rPr lang="en-US" b="1" dirty="0">
                <a:solidFill>
                  <a:srgbClr val="004A82"/>
                </a:solidFill>
              </a:rPr>
              <a:t> + H</a:t>
            </a:r>
            <a:r>
              <a:rPr lang="en-US" b="1" baseline="-25000" dirty="0">
                <a:solidFill>
                  <a:srgbClr val="004A82"/>
                </a:solidFill>
              </a:rPr>
              <a:t>2</a:t>
            </a:r>
            <a:r>
              <a:rPr lang="en-US" b="1" dirty="0">
                <a:solidFill>
                  <a:srgbClr val="004A82"/>
                </a:solidFill>
              </a:rPr>
              <a:t>O </a:t>
            </a:r>
            <a:r>
              <a:rPr lang="en-US" b="1" dirty="0" smtClean="0">
                <a:solidFill>
                  <a:srgbClr val="004A82"/>
                </a:solidFill>
                <a:latin typeface="Calibri" panose="020F0502020204030204" pitchFamily="34" charset="0"/>
              </a:rPr>
              <a:t>→</a:t>
            </a:r>
            <a:r>
              <a:rPr b="1" dirty="0" smtClean="0">
                <a:solidFill>
                  <a:srgbClr val="004A82"/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4A82"/>
                </a:solidFill>
              </a:rPr>
              <a:t>R-</a:t>
            </a:r>
            <a:r>
              <a:rPr lang="en-US" b="1" dirty="0" err="1" smtClean="0">
                <a:solidFill>
                  <a:srgbClr val="004A82"/>
                </a:solidFill>
              </a:rPr>
              <a:t>COONa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n-US" b="1" dirty="0">
                <a:solidFill>
                  <a:srgbClr val="004A82"/>
                </a:solidFill>
              </a:rPr>
              <a:t>+ NH</a:t>
            </a:r>
            <a:r>
              <a:rPr lang="en-US" b="1" baseline="-25000" dirty="0">
                <a:solidFill>
                  <a:srgbClr val="004A82"/>
                </a:solidFill>
              </a:rPr>
              <a:t>3</a:t>
            </a:r>
            <a:r>
              <a:rPr lang="en-US" b="1" dirty="0">
                <a:solidFill>
                  <a:srgbClr val="004A82"/>
                </a:solidFill>
              </a:rPr>
              <a:t> </a:t>
            </a:r>
            <a:endParaRPr b="1" dirty="0"/>
          </a:p>
          <a:p>
            <a:pPr marL="0" indent="0" algn="ctr" eaLnBrk="1" fontAlgn="auto">
              <a:spcBef>
                <a:spcPts val="4200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dirty="0"/>
              <a:t>Παράγεται οξύ με ένα άτομο C </a:t>
            </a:r>
            <a:r>
              <a:rPr b="1" dirty="0"/>
              <a:t>περισσότερο</a:t>
            </a:r>
            <a:r>
              <a:rPr dirty="0"/>
              <a:t> από το </a:t>
            </a:r>
            <a:r>
              <a:rPr dirty="0" err="1"/>
              <a:t>αλκύλιο</a:t>
            </a:r>
            <a:r>
              <a:rPr dirty="0"/>
              <a:t> του </a:t>
            </a:r>
            <a:r>
              <a:rPr dirty="0" err="1"/>
              <a:t>νιτριλίου</a:t>
            </a:r>
            <a:endParaRPr dirty="0"/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329DC1-4293-4E6E-8493-970445A6B6A2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Σύνθεση Καρβοξυλικών οξέων </a:t>
            </a:r>
            <a:r>
              <a:rPr altLang="el-GR" sz="3200" b="0" smtClean="0">
                <a:latin typeface="Calibri" panose="020F0502020204030204" pitchFamily="34" charset="0"/>
              </a:rPr>
              <a:t>(3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758825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altLang="el-GR" b="1" dirty="0" smtClean="0">
                <a:solidFill>
                  <a:srgbClr val="820000"/>
                </a:solidFill>
                <a:latin typeface="Calibri" panose="020F0502020204030204" pitchFamily="34" charset="0"/>
              </a:rPr>
              <a:t>Επίδραση </a:t>
            </a:r>
            <a:r>
              <a:rPr lang="en-US" altLang="el-GR" b="1" dirty="0">
                <a:solidFill>
                  <a:srgbClr val="820000"/>
                </a:solidFill>
                <a:latin typeface="Calibri" panose="020F0502020204030204" pitchFamily="34" charset="0"/>
              </a:rPr>
              <a:t>CO</a:t>
            </a:r>
            <a:r>
              <a:rPr lang="en-US" altLang="el-GR" b="1" baseline="-25000" dirty="0">
                <a:solidFill>
                  <a:srgbClr val="820000"/>
                </a:solidFill>
                <a:latin typeface="Calibri" panose="020F0502020204030204" pitchFamily="34" charset="0"/>
              </a:rPr>
              <a:t>2</a:t>
            </a:r>
            <a:r>
              <a:rPr lang="en-US" altLang="el-GR" b="1" dirty="0">
                <a:solidFill>
                  <a:srgbClr val="820000"/>
                </a:solidFill>
                <a:latin typeface="Calibri" panose="020F0502020204030204" pitchFamily="34" charset="0"/>
              </a:rPr>
              <a:t> </a:t>
            </a:r>
            <a:r>
              <a:rPr altLang="el-GR" b="1" dirty="0">
                <a:solidFill>
                  <a:srgbClr val="820000"/>
                </a:solidFill>
                <a:latin typeface="Calibri" panose="020F0502020204030204" pitchFamily="34" charset="0"/>
              </a:rPr>
              <a:t>σε ενώσεις </a:t>
            </a:r>
            <a:r>
              <a:rPr lang="en-US" altLang="el-GR" b="1" dirty="0">
                <a:solidFill>
                  <a:srgbClr val="820000"/>
                </a:solidFill>
                <a:latin typeface="Calibri" panose="020F0502020204030204" pitchFamily="34" charset="0"/>
              </a:rPr>
              <a:t>Grignard</a:t>
            </a:r>
            <a:endParaRPr altLang="el-GR" b="1" dirty="0">
              <a:solidFill>
                <a:srgbClr val="820000"/>
              </a:solidFill>
              <a:latin typeface="Calibri" panose="020F0502020204030204" pitchFamily="34" charset="0"/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671971-5AB7-4B80-9FDD-4301EDC81347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16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752725" y="2335213"/>
            <a:ext cx="1176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400" b="1">
                <a:solidFill>
                  <a:srgbClr val="004A82"/>
                </a:solidFill>
              </a:rPr>
              <a:t>R</a:t>
            </a:r>
            <a:r>
              <a:rPr lang="en-US" altLang="el-GR" sz="2400"/>
              <a:t>Mg</a:t>
            </a:r>
            <a:r>
              <a:rPr lang="en-US" altLang="el-GR" sz="2400" b="1">
                <a:solidFill>
                  <a:srgbClr val="004A82"/>
                </a:solidFill>
              </a:rPr>
              <a:t>X </a:t>
            </a:r>
            <a:r>
              <a:rPr lang="en-US" altLang="el-GR" sz="2400"/>
              <a:t>+</a:t>
            </a:r>
            <a:endParaRPr lang="el-GR" altLang="el-GR" sz="2400"/>
          </a:p>
        </p:txBody>
      </p:sp>
      <p:grpSp>
        <p:nvGrpSpPr>
          <p:cNvPr id="17414" name="Ομάδα 12"/>
          <p:cNvGrpSpPr>
            <a:grpSpLocks/>
          </p:cNvGrpSpPr>
          <p:nvPr/>
        </p:nvGrpSpPr>
        <p:grpSpPr bwMode="auto">
          <a:xfrm>
            <a:off x="3833813" y="2000250"/>
            <a:ext cx="466725" cy="1231900"/>
            <a:chOff x="1769983" y="2162513"/>
            <a:chExt cx="466162" cy="1232160"/>
          </a:xfrm>
        </p:grpSpPr>
        <p:sp>
          <p:nvSpPr>
            <p:cNvPr id="17421" name="TextBox 5"/>
            <p:cNvSpPr txBox="1">
              <a:spLocks noChangeArrowheads="1"/>
            </p:cNvSpPr>
            <p:nvPr/>
          </p:nvSpPr>
          <p:spPr bwMode="auto">
            <a:xfrm>
              <a:off x="1810693" y="2521359"/>
              <a:ext cx="3802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C</a:t>
              </a:r>
              <a:endParaRPr lang="el-GR" altLang="el-GR" sz="2400"/>
            </a:p>
          </p:txBody>
        </p:sp>
        <p:sp>
          <p:nvSpPr>
            <p:cNvPr id="17422" name="TextBox 6"/>
            <p:cNvSpPr txBox="1">
              <a:spLocks noChangeArrowheads="1"/>
            </p:cNvSpPr>
            <p:nvPr/>
          </p:nvSpPr>
          <p:spPr bwMode="auto">
            <a:xfrm rot="-5400000">
              <a:off x="1815190" y="2310788"/>
              <a:ext cx="3802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=</a:t>
              </a:r>
              <a:endParaRPr lang="el-GR" altLang="el-GR" sz="2400"/>
            </a:p>
          </p:txBody>
        </p:sp>
        <p:sp>
          <p:nvSpPr>
            <p:cNvPr id="17423" name="TextBox 7"/>
            <p:cNvSpPr txBox="1">
              <a:spLocks noChangeArrowheads="1"/>
            </p:cNvSpPr>
            <p:nvPr/>
          </p:nvSpPr>
          <p:spPr bwMode="auto">
            <a:xfrm rot="-5400000">
              <a:off x="1810693" y="2727184"/>
              <a:ext cx="3802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=</a:t>
              </a:r>
              <a:endParaRPr lang="el-GR" altLang="el-GR" sz="2400"/>
            </a:p>
          </p:txBody>
        </p:sp>
        <p:sp>
          <p:nvSpPr>
            <p:cNvPr id="17424" name="TextBox 9"/>
            <p:cNvSpPr txBox="1">
              <a:spLocks noChangeArrowheads="1"/>
            </p:cNvSpPr>
            <p:nvPr/>
          </p:nvSpPr>
          <p:spPr bwMode="auto">
            <a:xfrm>
              <a:off x="1810693" y="2933008"/>
              <a:ext cx="3802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O</a:t>
              </a:r>
              <a:endParaRPr lang="el-GR" altLang="el-GR" sz="2400"/>
            </a:p>
          </p:txBody>
        </p:sp>
        <p:sp>
          <p:nvSpPr>
            <p:cNvPr id="17425" name="TextBox 10"/>
            <p:cNvSpPr txBox="1">
              <a:spLocks noChangeArrowheads="1"/>
            </p:cNvSpPr>
            <p:nvPr/>
          </p:nvSpPr>
          <p:spPr bwMode="auto">
            <a:xfrm>
              <a:off x="1810693" y="2162513"/>
              <a:ext cx="3802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O</a:t>
              </a:r>
              <a:endParaRPr lang="el-GR" altLang="el-GR" sz="2400"/>
            </a:p>
          </p:txBody>
        </p:sp>
      </p:grp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4148138" y="2357438"/>
            <a:ext cx="466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400"/>
              <a:t>→</a:t>
            </a:r>
          </a:p>
        </p:txBody>
      </p:sp>
      <p:grpSp>
        <p:nvGrpSpPr>
          <p:cNvPr id="17416" name="Ομάδα 17"/>
          <p:cNvGrpSpPr>
            <a:grpSpLocks/>
          </p:cNvGrpSpPr>
          <p:nvPr/>
        </p:nvGrpSpPr>
        <p:grpSpPr bwMode="auto">
          <a:xfrm>
            <a:off x="4454525" y="1955800"/>
            <a:ext cx="1139825" cy="876300"/>
            <a:chOff x="2335854" y="1911019"/>
            <a:chExt cx="1140645" cy="876577"/>
          </a:xfrm>
        </p:grpSpPr>
        <p:sp>
          <p:nvSpPr>
            <p:cNvPr id="17418" name="TextBox 14"/>
            <p:cNvSpPr txBox="1">
              <a:spLocks noChangeArrowheads="1"/>
            </p:cNvSpPr>
            <p:nvPr/>
          </p:nvSpPr>
          <p:spPr bwMode="auto">
            <a:xfrm>
              <a:off x="2335854" y="2325931"/>
              <a:ext cx="1140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 b="1">
                  <a:solidFill>
                    <a:srgbClr val="004A82"/>
                  </a:solidFill>
                </a:rPr>
                <a:t>R</a:t>
              </a:r>
              <a:r>
                <a:rPr lang="en-US" altLang="el-GR" sz="2400"/>
                <a:t>-C-OH</a:t>
              </a:r>
              <a:endParaRPr lang="el-GR" altLang="el-GR" sz="2400"/>
            </a:p>
          </p:txBody>
        </p:sp>
        <p:sp>
          <p:nvSpPr>
            <p:cNvPr id="17419" name="TextBox 15"/>
            <p:cNvSpPr txBox="1">
              <a:spLocks noChangeArrowheads="1"/>
            </p:cNvSpPr>
            <p:nvPr/>
          </p:nvSpPr>
          <p:spPr bwMode="auto">
            <a:xfrm rot="-5400000">
              <a:off x="2598463" y="2103824"/>
              <a:ext cx="3802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=</a:t>
              </a:r>
              <a:endParaRPr lang="el-GR" altLang="el-GR" sz="2400"/>
            </a:p>
          </p:txBody>
        </p:sp>
        <p:sp>
          <p:nvSpPr>
            <p:cNvPr id="17420" name="TextBox 16"/>
            <p:cNvSpPr txBox="1">
              <a:spLocks noChangeArrowheads="1"/>
            </p:cNvSpPr>
            <p:nvPr/>
          </p:nvSpPr>
          <p:spPr bwMode="auto">
            <a:xfrm>
              <a:off x="2633506" y="1911019"/>
              <a:ext cx="3802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400"/>
                <a:t>O</a:t>
              </a:r>
              <a:endParaRPr lang="el-GR" altLang="el-GR" sz="2400"/>
            </a:p>
          </p:txBody>
        </p:sp>
      </p:grpSp>
      <p:sp>
        <p:nvSpPr>
          <p:cNvPr id="17417" name="Ορθογώνιο 18"/>
          <p:cNvSpPr>
            <a:spLocks noChangeArrowheads="1"/>
          </p:cNvSpPr>
          <p:nvPr/>
        </p:nvSpPr>
        <p:spPr bwMode="auto">
          <a:xfrm>
            <a:off x="334963" y="3246438"/>
            <a:ext cx="8362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400"/>
              <a:t>Παράγεται οξύ με ένα άτομο C </a:t>
            </a:r>
            <a:r>
              <a:rPr lang="el-GR" altLang="el-GR" sz="2400" b="1"/>
              <a:t>περισσότερο</a:t>
            </a:r>
            <a:r>
              <a:rPr lang="el-GR" altLang="el-GR" sz="2400"/>
              <a:t> από το αλκύλιο της ένωσης Grignard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Σύνθεση Καρβοξυλικών οξέων </a:t>
            </a:r>
            <a:r>
              <a:rPr altLang="el-GR" sz="3200" b="0" smtClean="0">
                <a:latin typeface="Calibri" panose="020F0502020204030204" pitchFamily="34" charset="0"/>
              </a:rPr>
              <a:t>(</a:t>
            </a:r>
            <a:r>
              <a:rPr lang="en-US" altLang="el-GR" sz="3200" b="0" smtClean="0">
                <a:latin typeface="Calibri" panose="020F0502020204030204" pitchFamily="34" charset="0"/>
              </a:rPr>
              <a:t>4</a:t>
            </a:r>
            <a:r>
              <a:rPr altLang="el-GR" sz="3200" b="0" smtClean="0">
                <a:latin typeface="Calibri" panose="020F0502020204030204" pitchFamily="34" charset="0"/>
              </a:rPr>
              <a:t>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3875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Οξείδωση </a:t>
            </a:r>
            <a:r>
              <a:rPr b="1" dirty="0" err="1">
                <a:solidFill>
                  <a:srgbClr val="820000"/>
                </a:solidFill>
              </a:rPr>
              <a:t>αλκυλοβενζολίων</a:t>
            </a:r>
            <a:endParaRPr b="1" dirty="0">
              <a:solidFill>
                <a:srgbClr val="820000"/>
              </a:solidFill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02382D-99F2-43F4-B301-AAE6E108F80F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7467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/>
          <p:nvPr/>
        </p:nvSpPr>
        <p:spPr>
          <a:xfrm>
            <a:off x="2916238" y="2349500"/>
            <a:ext cx="1150937" cy="12954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Oval 10"/>
          <p:cNvSpPr/>
          <p:nvPr/>
        </p:nvSpPr>
        <p:spPr>
          <a:xfrm>
            <a:off x="6372225" y="2349500"/>
            <a:ext cx="936625" cy="10795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440" name="Ορθογώνιο 7"/>
          <p:cNvSpPr>
            <a:spLocks noChangeArrowheads="1"/>
          </p:cNvSpPr>
          <p:nvPr/>
        </p:nvSpPr>
        <p:spPr bwMode="auto">
          <a:xfrm>
            <a:off x="3490913" y="4057650"/>
            <a:ext cx="259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hlinkClick r:id="rId3"/>
              </a:rPr>
              <a:t>wikipremed.com</a:t>
            </a:r>
            <a:r>
              <a:rPr lang="en-US" altLang="el-GR" sz="1200"/>
              <a:t> </a:t>
            </a:r>
            <a:r>
              <a:rPr lang="el-GR" altLang="el-GR" sz="1200"/>
              <a:t>διαθέσιμο με άδεια </a:t>
            </a:r>
            <a:r>
              <a:rPr lang="en-US" altLang="el-GR" sz="1200">
                <a:hlinkClick r:id="rId4"/>
              </a:rPr>
              <a:t>CC BY-SA 3.0</a:t>
            </a:r>
            <a:r>
              <a:rPr lang="el-GR" altLang="el-GR" sz="1200">
                <a:hlinkClick r:id="rId4"/>
              </a:rPr>
              <a:t> </a:t>
            </a:r>
            <a:endParaRPr lang="el-GR" altLang="el-GR" sz="1200"/>
          </a:p>
        </p:txBody>
      </p:sp>
      <p:sp>
        <p:nvSpPr>
          <p:cNvPr id="18441" name="Ορθογώνιο 14"/>
          <p:cNvSpPr>
            <a:spLocks noChangeArrowheads="1"/>
          </p:cNvSpPr>
          <p:nvPr/>
        </p:nvSpPr>
        <p:spPr bwMode="auto">
          <a:xfrm>
            <a:off x="2647950" y="4930775"/>
            <a:ext cx="4433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Ανεξάρτητα από το μέγεθος της αλειφατικής αλυσίδας, η οξείδωση οδηγεί στο σχηματισμό -COOH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Σύνθεση Καρβοξυλικών οξέων </a:t>
            </a:r>
            <a:r>
              <a:rPr altLang="el-GR" sz="3200" b="0" smtClean="0">
                <a:latin typeface="Calibri" panose="020F0502020204030204" pitchFamily="34" charset="0"/>
              </a:rPr>
              <a:t>(5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19459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57200" y="1196975"/>
            <a:ext cx="8229600" cy="749300"/>
          </a:xfrm>
        </p:spPr>
        <p:txBody>
          <a:bodyPr/>
          <a:lstStyle/>
          <a:p>
            <a:pPr marL="0" indent="0" algn="ctr" eaLnBrk="1">
              <a:buFont typeface="Arial" panose="020B0604020202020204" pitchFamily="34" charset="0"/>
              <a:buNone/>
            </a:pPr>
            <a:r>
              <a:rPr altLang="el-GR" b="1" smtClean="0">
                <a:solidFill>
                  <a:srgbClr val="820000"/>
                </a:solidFill>
                <a:latin typeface="Calibri" panose="020F0502020204030204" pitchFamily="34" charset="0"/>
              </a:rPr>
              <a:t>Οξειδωτική διάσπαση αλκενίων</a:t>
            </a:r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461AA7-DD02-45D6-BAC6-E465A853AD51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18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63725"/>
            <a:ext cx="5688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6"/>
          <p:cNvSpPr/>
          <p:nvPr/>
        </p:nvSpPr>
        <p:spPr>
          <a:xfrm>
            <a:off x="2216150" y="3087688"/>
            <a:ext cx="1008063" cy="1008062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Oval 7"/>
          <p:cNvSpPr/>
          <p:nvPr/>
        </p:nvSpPr>
        <p:spPr>
          <a:xfrm>
            <a:off x="4737100" y="3159125"/>
            <a:ext cx="936625" cy="936625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8" name="Straight Connector 16"/>
          <p:cNvCxnSpPr/>
          <p:nvPr/>
        </p:nvCxnSpPr>
        <p:spPr>
          <a:xfrm>
            <a:off x="5233988" y="4403725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/>
          <p:cNvCxnSpPr/>
          <p:nvPr/>
        </p:nvCxnSpPr>
        <p:spPr>
          <a:xfrm>
            <a:off x="4729163" y="3754438"/>
            <a:ext cx="936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8"/>
          <p:cNvCxnSpPr>
            <a:stCxn id="6" idx="4"/>
            <a:endCxn id="19467" idx="0"/>
          </p:cNvCxnSpPr>
          <p:nvPr/>
        </p:nvCxnSpPr>
        <p:spPr>
          <a:xfrm flipH="1">
            <a:off x="1074738" y="4095750"/>
            <a:ext cx="1644650" cy="3079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Ορθογώνιο 11"/>
          <p:cNvSpPr>
            <a:spLocks noChangeArrowheads="1"/>
          </p:cNvSpPr>
          <p:nvPr/>
        </p:nvSpPr>
        <p:spPr bwMode="auto">
          <a:xfrm>
            <a:off x="153988" y="4403725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/>
              <a:t>Αν ο C του δ.δ συνδέεται με H.</a:t>
            </a:r>
          </a:p>
        </p:txBody>
      </p:sp>
      <p:sp>
        <p:nvSpPr>
          <p:cNvPr id="19468" name="Ορθογώνιο 10"/>
          <p:cNvSpPr>
            <a:spLocks noChangeArrowheads="1"/>
          </p:cNvSpPr>
          <p:nvPr/>
        </p:nvSpPr>
        <p:spPr bwMode="auto">
          <a:xfrm>
            <a:off x="4351338" y="6162675"/>
            <a:ext cx="8842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ualberta.ca</a:t>
            </a:r>
            <a:endParaRPr lang="el-GR" altLang="el-GR" sz="1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Σύνθεση Καρβοξυλικών οξέων </a:t>
            </a:r>
            <a:r>
              <a:rPr altLang="el-GR" sz="3200" b="0" smtClean="0">
                <a:latin typeface="Calibri" panose="020F0502020204030204" pitchFamily="34" charset="0"/>
              </a:rPr>
              <a:t>(6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338263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 smtClean="0">
                <a:solidFill>
                  <a:srgbClr val="820000"/>
                </a:solidFill>
              </a:rPr>
              <a:t>Οξειδωτική </a:t>
            </a:r>
            <a:r>
              <a:rPr b="1" dirty="0">
                <a:solidFill>
                  <a:srgbClr val="820000"/>
                </a:solidFill>
              </a:rPr>
              <a:t>διάσπαση αλκενίων</a:t>
            </a: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 err="1">
                <a:solidFill>
                  <a:srgbClr val="004A82"/>
                </a:solidFill>
              </a:rPr>
              <a:t>Οζονόλυση</a:t>
            </a:r>
            <a:endParaRPr b="1" dirty="0">
              <a:solidFill>
                <a:srgbClr val="004A82"/>
              </a:solidFill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09DFA6-E91B-4505-A8A3-69DA87F5127A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395538"/>
            <a:ext cx="82534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Ορθογώνιο 5"/>
          <p:cNvSpPr>
            <a:spLocks noChangeArrowheads="1"/>
          </p:cNvSpPr>
          <p:nvPr/>
        </p:nvSpPr>
        <p:spPr bwMode="auto">
          <a:xfrm>
            <a:off x="3803650" y="3244850"/>
            <a:ext cx="153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organic-chemistry.org</a:t>
            </a:r>
            <a:endParaRPr lang="el-GR" altLang="el-GR" sz="1200"/>
          </a:p>
        </p:txBody>
      </p:sp>
      <p:sp>
        <p:nvSpPr>
          <p:cNvPr id="20487" name="Ορθογώνιο 6"/>
          <p:cNvSpPr>
            <a:spLocks noChangeArrowheads="1"/>
          </p:cNvSpPr>
          <p:nvPr/>
        </p:nvSpPr>
        <p:spPr bwMode="auto">
          <a:xfrm>
            <a:off x="349250" y="38401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400" b="1">
                <a:solidFill>
                  <a:srgbClr val="004A82"/>
                </a:solidFill>
              </a:rPr>
              <a:t>Εναλλακτική της οζονόλυσης</a:t>
            </a:r>
          </a:p>
        </p:txBody>
      </p:sp>
      <p:sp>
        <p:nvSpPr>
          <p:cNvPr id="20488" name="Ορθογώνιο 7"/>
          <p:cNvSpPr>
            <a:spLocks noChangeArrowheads="1"/>
          </p:cNvSpPr>
          <p:nvPr/>
        </p:nvSpPr>
        <p:spPr bwMode="auto">
          <a:xfrm>
            <a:off x="2020888" y="5729288"/>
            <a:ext cx="1536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1200">
                <a:hlinkClick r:id="rId4"/>
              </a:rPr>
              <a:t>organic-chemistry.org</a:t>
            </a:r>
            <a:endParaRPr lang="el-GR" altLang="el-GR" sz="1200"/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527550"/>
            <a:ext cx="48244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Καρβοξυλικά οξέα </a:t>
            </a:r>
            <a:r>
              <a:rPr altLang="el-GR" sz="3200" b="0" smtClean="0">
                <a:latin typeface="Calibri" panose="020F0502020204030204" pitchFamily="34" charset="0"/>
              </a:rPr>
              <a:t>(1 από 7)</a:t>
            </a:r>
          </a:p>
        </p:txBody>
      </p:sp>
      <p:sp>
        <p:nvSpPr>
          <p:cNvPr id="30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BFEB23-044D-431F-90C2-1DB088DA4200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2" descr="File:Carboxylic-ac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2650" y="1304925"/>
            <a:ext cx="2319338" cy="1860550"/>
          </a:xfrm>
        </p:spPr>
      </p:pic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427288" y="3214688"/>
            <a:ext cx="4519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Carboxylic-acid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Nobelium</a:t>
            </a:r>
            <a:r>
              <a:rPr lang="en-US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979863"/>
            <a:ext cx="1143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431800" y="4984750"/>
            <a:ext cx="2527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6"/>
              </a:rPr>
              <a:t>Formic-acid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7"/>
              </a:rPr>
              <a:t>Benjah-bmm27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3080" name="Ορθογώνιο 8"/>
          <p:cNvSpPr>
            <a:spLocks noChangeArrowheads="1"/>
          </p:cNvSpPr>
          <p:nvPr/>
        </p:nvSpPr>
        <p:spPr bwMode="auto">
          <a:xfrm>
            <a:off x="0" y="5367338"/>
            <a:ext cx="3448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200"/>
              <a:t>Μεθανικό οξύ</a:t>
            </a:r>
          </a:p>
          <a:p>
            <a:pPr algn="ctr"/>
            <a:r>
              <a:rPr lang="el-GR" altLang="el-GR" sz="2200"/>
              <a:t>Μυρμηκικό ή φορμικό οξύ</a:t>
            </a:r>
          </a:p>
        </p:txBody>
      </p:sp>
      <p:pic>
        <p:nvPicPr>
          <p:cNvPr id="308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979863"/>
            <a:ext cx="1397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719513" y="4984750"/>
            <a:ext cx="2527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9"/>
              </a:rPr>
              <a:t>Acetic-acid-2D-flat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7"/>
              </a:rPr>
              <a:t>Benjah-bmm27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3083" name="Ορθογώνιο 11"/>
          <p:cNvSpPr>
            <a:spLocks noChangeArrowheads="1"/>
          </p:cNvSpPr>
          <p:nvPr/>
        </p:nvSpPr>
        <p:spPr bwMode="auto">
          <a:xfrm>
            <a:off x="4022725" y="5399088"/>
            <a:ext cx="1901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200"/>
              <a:t>Αιθανοϊκό οξύ</a:t>
            </a:r>
          </a:p>
          <a:p>
            <a:pPr algn="ctr"/>
            <a:r>
              <a:rPr lang="el-GR" altLang="el-GR" sz="2200"/>
              <a:t>Οξεικό οξύ</a:t>
            </a:r>
          </a:p>
        </p:txBody>
      </p:sp>
      <p:pic>
        <p:nvPicPr>
          <p:cNvPr id="3084" name="Picture 8" descr="File:Benzoesä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3978275"/>
            <a:ext cx="6477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6508750" y="4970463"/>
            <a:ext cx="2527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11"/>
              </a:rPr>
              <a:t>Benzoesäure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12"/>
              </a:rPr>
              <a:t>NEUROtiker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3086" name="Ορθογώνιο 14"/>
          <p:cNvSpPr>
            <a:spLocks noChangeArrowheads="1"/>
          </p:cNvSpPr>
          <p:nvPr/>
        </p:nvSpPr>
        <p:spPr bwMode="auto">
          <a:xfrm>
            <a:off x="6669088" y="5340350"/>
            <a:ext cx="1992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200"/>
              <a:t>Βενζοϊκό οξύ (συντηρητικό</a:t>
            </a:r>
          </a:p>
          <a:p>
            <a:pPr algn="ctr"/>
            <a:r>
              <a:rPr lang="el-GR" altLang="el-GR" sz="2200"/>
              <a:t>Ε210-Ε213)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</a:t>
            </a:r>
            <a:r>
              <a:rPr dirty="0" smtClean="0"/>
              <a:t>οξέων</a:t>
            </a:r>
            <a:br>
              <a:rPr dirty="0" smtClean="0"/>
            </a:br>
            <a:r>
              <a:rPr lang="en-US" dirty="0" smtClean="0"/>
              <a:t> </a:t>
            </a:r>
            <a:r>
              <a:rPr lang="en-US" sz="3600" b="0" dirty="0" smtClean="0"/>
              <a:t>(1 </a:t>
            </a:r>
            <a:r>
              <a:rPr sz="3600" b="0" dirty="0" smtClean="0"/>
              <a:t>από </a:t>
            </a:r>
            <a:r>
              <a:rPr sz="3600" b="0" dirty="0"/>
              <a:t>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739775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Αναγωγή προς </a:t>
            </a:r>
            <a:r>
              <a:rPr b="1" dirty="0" err="1">
                <a:solidFill>
                  <a:srgbClr val="820000"/>
                </a:solidFill>
              </a:rPr>
              <a:t>πρωτοταγείς</a:t>
            </a:r>
            <a:r>
              <a:rPr b="1" dirty="0">
                <a:solidFill>
                  <a:srgbClr val="820000"/>
                </a:solidFill>
              </a:rPr>
              <a:t> αλκοόλες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25201C-CDFF-4C5B-8928-689595721344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20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1509" name="Ομάδα 27"/>
          <p:cNvGrpSpPr>
            <a:grpSpLocks/>
          </p:cNvGrpSpPr>
          <p:nvPr/>
        </p:nvGrpSpPr>
        <p:grpSpPr bwMode="auto">
          <a:xfrm>
            <a:off x="1897063" y="2012950"/>
            <a:ext cx="5349875" cy="1577975"/>
            <a:chOff x="1897124" y="2012855"/>
            <a:chExt cx="5349752" cy="1578321"/>
          </a:xfrm>
        </p:grpSpPr>
        <p:sp>
          <p:nvSpPr>
            <p:cNvPr id="5" name="Text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897124" y="2571184"/>
              <a:ext cx="1412341" cy="461665"/>
            </a:xfrm>
            <a:prstGeom prst="rect">
              <a:avLst/>
            </a:prstGeom>
            <a:blipFill rotWithShape="0">
              <a:blip r:embed="rId2" cstate="print"/>
              <a:stretch>
                <a:fillRect b="-1316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grpSp>
          <p:nvGrpSpPr>
            <p:cNvPr id="21512" name="Ομάδα 12"/>
            <p:cNvGrpSpPr>
              <a:grpSpLocks/>
            </p:cNvGrpSpPr>
            <p:nvPr/>
          </p:nvGrpSpPr>
          <p:grpSpPr bwMode="auto">
            <a:xfrm>
              <a:off x="3075536" y="2145672"/>
              <a:ext cx="928612" cy="1255503"/>
              <a:chOff x="2355363" y="2162929"/>
              <a:chExt cx="928612" cy="1255503"/>
            </a:xfrm>
          </p:grpSpPr>
          <p:sp>
            <p:nvSpPr>
              <p:cNvPr id="21525" name="TextBox 5"/>
              <p:cNvSpPr txBox="1">
                <a:spLocks noChangeArrowheads="1"/>
              </p:cNvSpPr>
              <p:nvPr/>
            </p:nvSpPr>
            <p:spPr bwMode="auto">
              <a:xfrm>
                <a:off x="2571184" y="2616451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C</a:t>
                </a:r>
                <a:endParaRPr lang="el-GR" altLang="el-GR" sz="2400"/>
              </a:p>
            </p:txBody>
          </p:sp>
          <p:sp>
            <p:nvSpPr>
              <p:cNvPr id="21526" name="TextBox 6"/>
              <p:cNvSpPr txBox="1">
                <a:spLocks noChangeArrowheads="1"/>
              </p:cNvSpPr>
              <p:nvPr/>
            </p:nvSpPr>
            <p:spPr bwMode="auto">
              <a:xfrm rot="2938680">
                <a:off x="2723584" y="2768851"/>
                <a:ext cx="3093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1527" name="TextBox 7"/>
              <p:cNvSpPr txBox="1">
                <a:spLocks noChangeArrowheads="1"/>
              </p:cNvSpPr>
              <p:nvPr/>
            </p:nvSpPr>
            <p:spPr bwMode="auto">
              <a:xfrm rot="-2796325">
                <a:off x="2488025" y="2766074"/>
                <a:ext cx="3093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1528" name="TextBox 8"/>
              <p:cNvSpPr txBox="1">
                <a:spLocks noChangeArrowheads="1"/>
              </p:cNvSpPr>
              <p:nvPr/>
            </p:nvSpPr>
            <p:spPr bwMode="auto">
              <a:xfrm>
                <a:off x="2612172" y="2956767"/>
                <a:ext cx="6718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F690B"/>
                    </a:solidFill>
                  </a:rPr>
                  <a:t>OH</a:t>
                </a:r>
                <a:endParaRPr lang="el-GR" altLang="el-GR" sz="2400" b="1">
                  <a:solidFill>
                    <a:srgbClr val="0F690B"/>
                  </a:solidFill>
                </a:endParaRPr>
              </a:p>
            </p:txBody>
          </p:sp>
          <p:sp>
            <p:nvSpPr>
              <p:cNvPr id="21529" name="TextBox 9"/>
              <p:cNvSpPr txBox="1">
                <a:spLocks noChangeArrowheads="1"/>
              </p:cNvSpPr>
              <p:nvPr/>
            </p:nvSpPr>
            <p:spPr bwMode="auto">
              <a:xfrm>
                <a:off x="2355363" y="2956767"/>
                <a:ext cx="5603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F690B"/>
                    </a:solidFill>
                  </a:rPr>
                  <a:t>R’</a:t>
                </a:r>
                <a:endParaRPr lang="el-GR" altLang="el-GR" sz="2400" b="1">
                  <a:solidFill>
                    <a:srgbClr val="0F690B"/>
                  </a:solidFill>
                </a:endParaRPr>
              </a:p>
            </p:txBody>
          </p:sp>
          <p:sp>
            <p:nvSpPr>
              <p:cNvPr id="21530" name="TextBox 10"/>
              <p:cNvSpPr txBox="1">
                <a:spLocks noChangeArrowheads="1"/>
              </p:cNvSpPr>
              <p:nvPr/>
            </p:nvSpPr>
            <p:spPr bwMode="auto">
              <a:xfrm>
                <a:off x="2602580" y="2162929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R</a:t>
                </a:r>
                <a:endParaRPr lang="el-GR" altLang="el-GR" sz="2400"/>
              </a:p>
            </p:txBody>
          </p:sp>
          <p:sp>
            <p:nvSpPr>
              <p:cNvPr id="21531" name="TextBox 11"/>
              <p:cNvSpPr txBox="1">
                <a:spLocks noChangeArrowheads="1"/>
              </p:cNvSpPr>
              <p:nvPr/>
            </p:nvSpPr>
            <p:spPr bwMode="auto">
              <a:xfrm rot="-5400000">
                <a:off x="2560753" y="2382841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=</a:t>
                </a:r>
                <a:endParaRPr lang="el-GR" altLang="el-GR" sz="2400"/>
              </a:p>
            </p:txBody>
          </p:sp>
        </p:grpSp>
        <p:sp>
          <p:nvSpPr>
            <p:cNvPr id="21513" name="TextBox 13"/>
            <p:cNvSpPr txBox="1">
              <a:spLocks noChangeArrowheads="1"/>
            </p:cNvSpPr>
            <p:nvPr/>
          </p:nvSpPr>
          <p:spPr bwMode="auto">
            <a:xfrm>
              <a:off x="4130897" y="2663517"/>
              <a:ext cx="4970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l-GR" altLang="el-GR"/>
                <a:t>→</a:t>
              </a:r>
            </a:p>
          </p:txBody>
        </p:sp>
        <p:grpSp>
          <p:nvGrpSpPr>
            <p:cNvPr id="21514" name="Ομάδα 23"/>
            <p:cNvGrpSpPr>
              <a:grpSpLocks/>
            </p:cNvGrpSpPr>
            <p:nvPr/>
          </p:nvGrpSpPr>
          <p:grpSpPr bwMode="auto">
            <a:xfrm>
              <a:off x="4531671" y="2012855"/>
              <a:ext cx="1538255" cy="1578321"/>
              <a:chOff x="3639183" y="1817139"/>
              <a:chExt cx="1538255" cy="1578321"/>
            </a:xfrm>
          </p:grpSpPr>
          <p:sp>
            <p:nvSpPr>
              <p:cNvPr id="21516" name="TextBox 14"/>
              <p:cNvSpPr txBox="1">
                <a:spLocks noChangeArrowheads="1"/>
              </p:cNvSpPr>
              <p:nvPr/>
            </p:nvSpPr>
            <p:spPr bwMode="auto">
              <a:xfrm>
                <a:off x="4146487" y="2390964"/>
                <a:ext cx="4164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C</a:t>
                </a:r>
                <a:endParaRPr lang="el-GR" altLang="el-GR" sz="2400"/>
              </a:p>
            </p:txBody>
          </p:sp>
          <p:sp>
            <p:nvSpPr>
              <p:cNvPr id="21517" name="TextBox 15"/>
              <p:cNvSpPr txBox="1">
                <a:spLocks noChangeArrowheads="1"/>
              </p:cNvSpPr>
              <p:nvPr/>
            </p:nvSpPr>
            <p:spPr bwMode="auto">
              <a:xfrm>
                <a:off x="4146487" y="2933795"/>
                <a:ext cx="4164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04A82"/>
                    </a:solidFill>
                  </a:rPr>
                  <a:t>H</a:t>
                </a:r>
                <a:endParaRPr lang="el-GR" altLang="el-GR" sz="2400" b="1">
                  <a:solidFill>
                    <a:srgbClr val="004A82"/>
                  </a:solidFill>
                </a:endParaRPr>
              </a:p>
            </p:txBody>
          </p:sp>
          <p:sp>
            <p:nvSpPr>
              <p:cNvPr id="21518" name="TextBox 16"/>
              <p:cNvSpPr txBox="1">
                <a:spLocks noChangeArrowheads="1"/>
              </p:cNvSpPr>
              <p:nvPr/>
            </p:nvSpPr>
            <p:spPr bwMode="auto">
              <a:xfrm>
                <a:off x="3639183" y="2419769"/>
                <a:ext cx="4164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04A82"/>
                    </a:solidFill>
                  </a:rPr>
                  <a:t>H</a:t>
                </a:r>
                <a:endParaRPr lang="el-GR" altLang="el-GR" sz="2400" b="1">
                  <a:solidFill>
                    <a:srgbClr val="004A82"/>
                  </a:solidFill>
                </a:endParaRPr>
              </a:p>
            </p:txBody>
          </p:sp>
          <p:sp>
            <p:nvSpPr>
              <p:cNvPr id="21519" name="TextBox 17"/>
              <p:cNvSpPr txBox="1">
                <a:spLocks noChangeArrowheads="1"/>
              </p:cNvSpPr>
              <p:nvPr/>
            </p:nvSpPr>
            <p:spPr bwMode="auto">
              <a:xfrm>
                <a:off x="4079610" y="1817139"/>
                <a:ext cx="6805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OH</a:t>
                </a:r>
                <a:endParaRPr lang="el-GR" altLang="el-GR" sz="2400"/>
              </a:p>
            </p:txBody>
          </p:sp>
          <p:sp>
            <p:nvSpPr>
              <p:cNvPr id="21520" name="TextBox 18"/>
              <p:cNvSpPr txBox="1">
                <a:spLocks noChangeArrowheads="1"/>
              </p:cNvSpPr>
              <p:nvPr/>
            </p:nvSpPr>
            <p:spPr bwMode="auto">
              <a:xfrm>
                <a:off x="4617047" y="2409120"/>
                <a:ext cx="5603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F690B"/>
                    </a:solidFill>
                  </a:rPr>
                  <a:t>R’</a:t>
                </a:r>
                <a:endParaRPr lang="el-GR" altLang="el-GR" sz="2400" b="1">
                  <a:solidFill>
                    <a:srgbClr val="0F690B"/>
                  </a:solidFill>
                </a:endParaRPr>
              </a:p>
            </p:txBody>
          </p:sp>
          <p:sp>
            <p:nvSpPr>
              <p:cNvPr id="21521" name="TextBox 19"/>
              <p:cNvSpPr txBox="1">
                <a:spLocks noChangeArrowheads="1"/>
              </p:cNvSpPr>
              <p:nvPr/>
            </p:nvSpPr>
            <p:spPr bwMode="auto">
              <a:xfrm>
                <a:off x="4451334" y="2388020"/>
                <a:ext cx="3569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1522" name="TextBox 20"/>
              <p:cNvSpPr txBox="1">
                <a:spLocks noChangeArrowheads="1"/>
              </p:cNvSpPr>
              <p:nvPr/>
            </p:nvSpPr>
            <p:spPr bwMode="auto">
              <a:xfrm>
                <a:off x="3901120" y="2388019"/>
                <a:ext cx="3569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1523" name="TextBox 21"/>
              <p:cNvSpPr txBox="1">
                <a:spLocks noChangeArrowheads="1"/>
              </p:cNvSpPr>
              <p:nvPr/>
            </p:nvSpPr>
            <p:spPr bwMode="auto">
              <a:xfrm rot="5400000">
                <a:off x="4204912" y="2103529"/>
                <a:ext cx="3569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1524" name="TextBox 22"/>
              <p:cNvSpPr txBox="1">
                <a:spLocks noChangeArrowheads="1"/>
              </p:cNvSpPr>
              <p:nvPr/>
            </p:nvSpPr>
            <p:spPr bwMode="auto">
              <a:xfrm rot="5400000">
                <a:off x="4176227" y="2759565"/>
                <a:ext cx="3569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</p:grpSp>
        <p:sp>
          <p:nvSpPr>
            <p:cNvPr id="25" name="TextBox 2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069926" y="2591522"/>
              <a:ext cx="1176950" cy="461665"/>
            </a:xfrm>
            <a:prstGeom prst="rect">
              <a:avLst/>
            </a:prstGeom>
            <a:blipFill rotWithShape="0">
              <a:blip r:embed="rId3" cstate="print"/>
              <a:stretch>
                <a:fillRect b="-2632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</p:grpSp>
      <p:sp>
        <p:nvSpPr>
          <p:cNvPr id="21510" name="Ορθογώνιο 26"/>
          <p:cNvSpPr>
            <a:spLocks noChangeArrowheads="1"/>
          </p:cNvSpPr>
          <p:nvPr/>
        </p:nvSpPr>
        <p:spPr bwMode="auto">
          <a:xfrm>
            <a:off x="431800" y="4252913"/>
            <a:ext cx="871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400" b="1">
                <a:solidFill>
                  <a:srgbClr val="820000"/>
                </a:solidFill>
              </a:rPr>
              <a:t>Μπορούν να παρασκευαστούν αλκοόλες μεγάλης αλειφατικής αλυσίδας από οξέα που υπάρχουν στη φύση.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sz="3600" b="0" dirty="0" smtClean="0"/>
              <a:t>2</a:t>
            </a:r>
            <a:r>
              <a:rPr lang="en-US" sz="3600" b="0" dirty="0" smtClean="0"/>
              <a:t>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22531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57200" y="1196975"/>
            <a:ext cx="8229600" cy="1084263"/>
          </a:xfrm>
        </p:spPr>
        <p:txBody>
          <a:bodyPr/>
          <a:lstStyle/>
          <a:p>
            <a:pPr marL="0" indent="0" algn="ctr" eaLnBrk="1">
              <a:buFont typeface="Arial" panose="020B0604020202020204" pitchFamily="34" charset="0"/>
              <a:buNone/>
            </a:pPr>
            <a:r>
              <a:rPr altLang="el-GR" b="1" smtClean="0">
                <a:solidFill>
                  <a:srgbClr val="820000"/>
                </a:solidFill>
                <a:latin typeface="Calibri" panose="020F0502020204030204" pitchFamily="34" charset="0"/>
              </a:rPr>
              <a:t>Ηλεκτρονιόφιλη Αρωματική Υποκατάσταση σε αρωματικά οξέα</a:t>
            </a:r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3CAD12-1FEA-4DB4-BE32-8250B8AA56E1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21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Picture 2" descr="File:Benzoic acid-chemical-reactio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281238"/>
            <a:ext cx="639603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1295400" y="3979863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Benzoic acid-chemical-reaction-1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File Upload Bot (Magnus Manske)</a:t>
            </a:r>
            <a:r>
              <a:rPr lang="el-GR" altLang="el-GR" sz="1200">
                <a:solidFill>
                  <a:srgbClr val="000000"/>
                </a:solidFill>
              </a:rPr>
              <a:t> 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grpSp>
        <p:nvGrpSpPr>
          <p:cNvPr id="22535" name="Ομάδα 25"/>
          <p:cNvGrpSpPr>
            <a:grpSpLocks/>
          </p:cNvGrpSpPr>
          <p:nvPr/>
        </p:nvGrpSpPr>
        <p:grpSpPr bwMode="auto">
          <a:xfrm>
            <a:off x="2562225" y="4256088"/>
            <a:ext cx="4040188" cy="1608137"/>
            <a:chOff x="1714774" y="4961341"/>
            <a:chExt cx="4041274" cy="1607816"/>
          </a:xfrm>
        </p:grpSpPr>
        <p:grpSp>
          <p:nvGrpSpPr>
            <p:cNvPr id="22539" name="Ομάδα 10"/>
            <p:cNvGrpSpPr>
              <a:grpSpLocks/>
            </p:cNvGrpSpPr>
            <p:nvPr/>
          </p:nvGrpSpPr>
          <p:grpSpPr bwMode="auto">
            <a:xfrm>
              <a:off x="1714774" y="5274566"/>
              <a:ext cx="679010" cy="1081785"/>
              <a:chOff x="1452223" y="4861711"/>
              <a:chExt cx="679010" cy="1081785"/>
            </a:xfrm>
          </p:grpSpPr>
          <p:sp>
            <p:nvSpPr>
              <p:cNvPr id="7" name="Εξάγωνο 6"/>
              <p:cNvSpPr/>
              <p:nvPr/>
            </p:nvSpPr>
            <p:spPr>
              <a:xfrm rot="5400000">
                <a:off x="1384133" y="5195897"/>
                <a:ext cx="815812" cy="679632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sp>
            <p:nvSpPr>
              <p:cNvPr id="8" name="Έλλειψη 7"/>
              <p:cNvSpPr/>
              <p:nvPr/>
            </p:nvSpPr>
            <p:spPr>
              <a:xfrm>
                <a:off x="1510977" y="5242084"/>
                <a:ext cx="562126" cy="5888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cxnSp>
            <p:nvCxnSpPr>
              <p:cNvPr id="10" name="Ευθεία γραμμή σύνδεσης 9"/>
              <p:cNvCxnSpPr>
                <a:stCxn id="7" idx="1"/>
              </p:cNvCxnSpPr>
              <p:nvPr/>
            </p:nvCxnSpPr>
            <p:spPr>
              <a:xfrm flipH="1" flipV="1">
                <a:off x="1792039" y="4861160"/>
                <a:ext cx="0" cy="266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0" name="TextBox 11"/>
            <p:cNvSpPr txBox="1">
              <a:spLocks noChangeArrowheads="1"/>
            </p:cNvSpPr>
            <p:nvPr/>
          </p:nvSpPr>
          <p:spPr bwMode="auto">
            <a:xfrm>
              <a:off x="1900369" y="4961342"/>
              <a:ext cx="8691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000"/>
                <a:t>COOH</a:t>
              </a:r>
              <a:endParaRPr lang="el-GR" altLang="el-GR" sz="2000"/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>
              <a:off x="2634184" y="5948569"/>
              <a:ext cx="878123" cy="0"/>
            </a:xfrm>
            <a:prstGeom prst="straightConnector1">
              <a:avLst/>
            </a:prstGeom>
            <a:ln w="15875">
              <a:solidFill>
                <a:srgbClr val="004A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2" name="TextBox 14"/>
            <p:cNvSpPr txBox="1">
              <a:spLocks noChangeArrowheads="1"/>
            </p:cNvSpPr>
            <p:nvPr/>
          </p:nvSpPr>
          <p:spPr bwMode="auto">
            <a:xfrm>
              <a:off x="2462542" y="5541539"/>
              <a:ext cx="12041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000" b="1">
                  <a:solidFill>
                    <a:srgbClr val="004A82"/>
                  </a:solidFill>
                </a:rPr>
                <a:t>Br₂/FeBr₃</a:t>
              </a:r>
              <a:endParaRPr lang="el-GR" altLang="el-GR" sz="2000" b="1">
                <a:solidFill>
                  <a:srgbClr val="004A82"/>
                </a:solidFill>
              </a:endParaRPr>
            </a:p>
          </p:txBody>
        </p:sp>
        <p:grpSp>
          <p:nvGrpSpPr>
            <p:cNvPr id="22543" name="Ομάδα 15"/>
            <p:cNvGrpSpPr>
              <a:grpSpLocks/>
            </p:cNvGrpSpPr>
            <p:nvPr/>
          </p:nvGrpSpPr>
          <p:grpSpPr bwMode="auto">
            <a:xfrm>
              <a:off x="3735411" y="5274565"/>
              <a:ext cx="679010" cy="1081785"/>
              <a:chOff x="1452223" y="4861711"/>
              <a:chExt cx="679010" cy="1081785"/>
            </a:xfrm>
          </p:grpSpPr>
          <p:sp>
            <p:nvSpPr>
              <p:cNvPr id="17" name="Εξάγωνο 16"/>
              <p:cNvSpPr/>
              <p:nvPr/>
            </p:nvSpPr>
            <p:spPr>
              <a:xfrm rot="5400000">
                <a:off x="1384133" y="5196693"/>
                <a:ext cx="815812" cy="678044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sp>
            <p:nvSpPr>
              <p:cNvPr id="18" name="Έλλειψη 17"/>
              <p:cNvSpPr/>
              <p:nvPr/>
            </p:nvSpPr>
            <p:spPr>
              <a:xfrm>
                <a:off x="1511770" y="5242085"/>
                <a:ext cx="560538" cy="58884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cxnSp>
            <p:nvCxnSpPr>
              <p:cNvPr id="19" name="Ευθεία γραμμή σύνδεσης 18"/>
              <p:cNvCxnSpPr>
                <a:stCxn id="17" idx="1"/>
              </p:cNvCxnSpPr>
              <p:nvPr/>
            </p:nvCxnSpPr>
            <p:spPr>
              <a:xfrm flipH="1" flipV="1">
                <a:off x="1791245" y="4861161"/>
                <a:ext cx="1588" cy="266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4" name="TextBox 19"/>
            <p:cNvSpPr txBox="1">
              <a:spLocks noChangeArrowheads="1"/>
            </p:cNvSpPr>
            <p:nvPr/>
          </p:nvSpPr>
          <p:spPr bwMode="auto">
            <a:xfrm>
              <a:off x="3921006" y="4961341"/>
              <a:ext cx="8691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000"/>
                <a:t>COOH</a:t>
              </a:r>
              <a:endParaRPr lang="el-GR" altLang="el-GR" sz="2000"/>
            </a:p>
          </p:txBody>
        </p:sp>
        <p:cxnSp>
          <p:nvCxnSpPr>
            <p:cNvPr id="21" name="Ευθεία γραμμή σύνδεσης 20"/>
            <p:cNvCxnSpPr>
              <a:stCxn id="17" idx="0"/>
            </p:cNvCxnSpPr>
            <p:nvPr/>
          </p:nvCxnSpPr>
          <p:spPr>
            <a:xfrm>
              <a:off x="4414249" y="6186646"/>
              <a:ext cx="222310" cy="16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6" name="TextBox 23"/>
            <p:cNvSpPr txBox="1">
              <a:spLocks noChangeArrowheads="1"/>
            </p:cNvSpPr>
            <p:nvPr/>
          </p:nvSpPr>
          <p:spPr bwMode="auto">
            <a:xfrm>
              <a:off x="4585475" y="6169047"/>
              <a:ext cx="5246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000"/>
                <a:t>Br</a:t>
              </a:r>
              <a:endParaRPr lang="el-GR" altLang="el-GR" sz="2000"/>
            </a:p>
          </p:txBody>
        </p:sp>
        <p:sp>
          <p:nvSpPr>
            <p:cNvPr id="22547" name="TextBox 24"/>
            <p:cNvSpPr txBox="1">
              <a:spLocks noChangeArrowheads="1"/>
            </p:cNvSpPr>
            <p:nvPr/>
          </p:nvSpPr>
          <p:spPr bwMode="auto">
            <a:xfrm>
              <a:off x="4804793" y="5701775"/>
              <a:ext cx="9512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000"/>
                <a:t>+ HBr</a:t>
              </a:r>
              <a:endParaRPr lang="el-GR" altLang="el-GR" sz="2000"/>
            </a:p>
          </p:txBody>
        </p:sp>
      </p:grpSp>
      <p:sp>
        <p:nvSpPr>
          <p:cNvPr id="22536" name="TextBox 26"/>
          <p:cNvSpPr txBox="1">
            <a:spLocks noChangeArrowheads="1"/>
          </p:cNvSpPr>
          <p:nvPr/>
        </p:nvSpPr>
        <p:spPr bwMode="auto">
          <a:xfrm>
            <a:off x="5956300" y="5413375"/>
            <a:ext cx="3051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200" b="1">
                <a:solidFill>
                  <a:srgbClr val="004A82"/>
                </a:solidFill>
              </a:rPr>
              <a:t>m-bromo benzoic acid</a:t>
            </a:r>
            <a:endParaRPr lang="el-GR" altLang="el-GR" sz="2200" b="1">
              <a:solidFill>
                <a:srgbClr val="004A82"/>
              </a:solidFill>
            </a:endParaRPr>
          </a:p>
        </p:txBody>
      </p:sp>
      <p:sp>
        <p:nvSpPr>
          <p:cNvPr id="22537" name="Ορθογώνιο 27"/>
          <p:cNvSpPr>
            <a:spLocks noChangeArrowheads="1"/>
          </p:cNvSpPr>
          <p:nvPr/>
        </p:nvSpPr>
        <p:spPr bwMode="auto">
          <a:xfrm>
            <a:off x="2811463" y="5810250"/>
            <a:ext cx="3078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200" b="1">
                <a:solidFill>
                  <a:srgbClr val="820000"/>
                </a:solidFill>
              </a:rPr>
              <a:t>meta- </a:t>
            </a:r>
            <a:r>
              <a:rPr lang="el-GR" altLang="el-GR" sz="2200" b="1">
                <a:solidFill>
                  <a:srgbClr val="820000"/>
                </a:solidFill>
              </a:rPr>
              <a:t>προσανατολισμός</a:t>
            </a:r>
          </a:p>
        </p:txBody>
      </p:sp>
      <p:sp>
        <p:nvSpPr>
          <p:cNvPr id="22538" name="Ορθογώνιο 28"/>
          <p:cNvSpPr>
            <a:spLocks noChangeArrowheads="1"/>
          </p:cNvSpPr>
          <p:nvPr/>
        </p:nvSpPr>
        <p:spPr bwMode="auto">
          <a:xfrm>
            <a:off x="198438" y="6215063"/>
            <a:ext cx="8499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200">
                <a:hlinkClick r:id="rId5"/>
              </a:rPr>
              <a:t>Electrophilic aromatic substitution of benzoic acid (ortho vs meta vs para) </a:t>
            </a:r>
            <a:endParaRPr lang="el-GR" altLang="el-GR" sz="2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(3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" name="Θέση περιεχομένου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48"/>
            <a:ext cx="8229600" cy="5040556"/>
          </a:xfrm>
          <a:blipFill rotWithShape="0">
            <a:blip r:embed="rId2" cstate="print"/>
            <a:stretch>
              <a:fillRect l="-1111" t="-605"/>
            </a:stretch>
          </a:blipFill>
        </p:spPr>
        <p:txBody>
          <a:bodyPr>
            <a:normAutofit/>
          </a:bodyPr>
          <a:lstStyle/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>
                <a:noFill/>
              </a:rPr>
              <a:t> </a:t>
            </a:r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F5C618-DEFE-44D9-BC75-8A0773D0C45D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(4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" name="Θέση περιεχομένου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48"/>
            <a:ext cx="8229600" cy="2262092"/>
          </a:xfrm>
          <a:blipFill rotWithShape="0">
            <a:blip r:embed="rId2" cstate="print"/>
            <a:stretch>
              <a:fillRect l="-1111" t="-1348" r="-370"/>
            </a:stretch>
          </a:blipFill>
        </p:spPr>
        <p:txBody>
          <a:bodyPr>
            <a:normAutofit/>
          </a:bodyPr>
          <a:lstStyle/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>
                <a:noFill/>
              </a:rPr>
              <a:t> </a:t>
            </a:r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17F84C-5BB2-42EC-B46B-B9049F189349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23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4581" name="Ομάδα 65"/>
          <p:cNvGrpSpPr>
            <a:grpSpLocks/>
          </p:cNvGrpSpPr>
          <p:nvPr/>
        </p:nvGrpSpPr>
        <p:grpSpPr bwMode="auto">
          <a:xfrm>
            <a:off x="1373188" y="3101975"/>
            <a:ext cx="5981700" cy="1641475"/>
            <a:chOff x="857767" y="3194934"/>
            <a:chExt cx="5980490" cy="1640300"/>
          </a:xfrm>
        </p:grpSpPr>
        <p:grpSp>
          <p:nvGrpSpPr>
            <p:cNvPr id="24583" name="Ομάδα 6"/>
            <p:cNvGrpSpPr>
              <a:grpSpLocks/>
            </p:cNvGrpSpPr>
            <p:nvPr/>
          </p:nvGrpSpPr>
          <p:grpSpPr bwMode="auto">
            <a:xfrm>
              <a:off x="857767" y="3194934"/>
              <a:ext cx="1127303" cy="1274133"/>
              <a:chOff x="2237999" y="2187785"/>
              <a:chExt cx="1127303" cy="1274133"/>
            </a:xfrm>
          </p:grpSpPr>
          <p:sp>
            <p:nvSpPr>
              <p:cNvPr id="24602" name="TextBox 19"/>
              <p:cNvSpPr txBox="1">
                <a:spLocks noChangeArrowheads="1"/>
              </p:cNvSpPr>
              <p:nvPr/>
            </p:nvSpPr>
            <p:spPr bwMode="auto">
              <a:xfrm>
                <a:off x="2571184" y="2616451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C</a:t>
                </a:r>
                <a:endParaRPr lang="el-GR" altLang="el-GR" sz="2400"/>
              </a:p>
            </p:txBody>
          </p:sp>
          <p:sp>
            <p:nvSpPr>
              <p:cNvPr id="24603" name="TextBox 20"/>
              <p:cNvSpPr txBox="1">
                <a:spLocks noChangeArrowheads="1"/>
              </p:cNvSpPr>
              <p:nvPr/>
            </p:nvSpPr>
            <p:spPr bwMode="auto">
              <a:xfrm rot="2938680">
                <a:off x="2723584" y="2768851"/>
                <a:ext cx="3093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4604" name="TextBox 21"/>
              <p:cNvSpPr txBox="1">
                <a:spLocks noChangeArrowheads="1"/>
              </p:cNvSpPr>
              <p:nvPr/>
            </p:nvSpPr>
            <p:spPr bwMode="auto">
              <a:xfrm rot="-2796325">
                <a:off x="2502989" y="2743123"/>
                <a:ext cx="3093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4605" name="TextBox 22"/>
              <p:cNvSpPr txBox="1">
                <a:spLocks noChangeArrowheads="1"/>
              </p:cNvSpPr>
              <p:nvPr/>
            </p:nvSpPr>
            <p:spPr bwMode="auto">
              <a:xfrm>
                <a:off x="2693499" y="3000253"/>
                <a:ext cx="6718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F690B"/>
                    </a:solidFill>
                  </a:rPr>
                  <a:t>OH</a:t>
                </a:r>
                <a:endParaRPr lang="el-GR" altLang="el-GR" sz="2400" b="1">
                  <a:solidFill>
                    <a:srgbClr val="0F690B"/>
                  </a:solidFill>
                </a:endParaRPr>
              </a:p>
            </p:txBody>
          </p:sp>
          <p:sp>
            <p:nvSpPr>
              <p:cNvPr id="24606" name="TextBox 23"/>
              <p:cNvSpPr txBox="1">
                <a:spLocks noChangeArrowheads="1"/>
              </p:cNvSpPr>
              <p:nvPr/>
            </p:nvSpPr>
            <p:spPr bwMode="auto">
              <a:xfrm>
                <a:off x="2237999" y="2956767"/>
                <a:ext cx="5603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F690B"/>
                    </a:solidFill>
                  </a:rPr>
                  <a:t>R’</a:t>
                </a:r>
                <a:endParaRPr lang="el-GR" altLang="el-GR" sz="2400" b="1">
                  <a:solidFill>
                    <a:srgbClr val="0F690B"/>
                  </a:solidFill>
                </a:endParaRPr>
              </a:p>
            </p:txBody>
          </p:sp>
          <p:sp>
            <p:nvSpPr>
              <p:cNvPr id="24607" name="TextBox 24"/>
              <p:cNvSpPr txBox="1">
                <a:spLocks noChangeArrowheads="1"/>
              </p:cNvSpPr>
              <p:nvPr/>
            </p:nvSpPr>
            <p:spPr bwMode="auto">
              <a:xfrm>
                <a:off x="2565623" y="2187785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O</a:t>
                </a:r>
                <a:endParaRPr lang="el-GR" altLang="el-GR" sz="2400"/>
              </a:p>
            </p:txBody>
          </p:sp>
          <p:sp>
            <p:nvSpPr>
              <p:cNvPr id="24608" name="TextBox 25"/>
              <p:cNvSpPr txBox="1">
                <a:spLocks noChangeArrowheads="1"/>
              </p:cNvSpPr>
              <p:nvPr/>
            </p:nvSpPr>
            <p:spPr bwMode="auto">
              <a:xfrm rot="-5400000">
                <a:off x="2560753" y="2382841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=</a:t>
                </a:r>
                <a:endParaRPr lang="el-GR" altLang="el-GR" sz="2400"/>
              </a:p>
            </p:txBody>
          </p:sp>
        </p:grp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915991" y="3620822"/>
              <a:ext cx="1176950" cy="461665"/>
            </a:xfrm>
            <a:prstGeom prst="rect">
              <a:avLst/>
            </a:prstGeom>
            <a:blipFill rotWithShape="0">
              <a:blip r:embed="rId3" cstate="print"/>
              <a:stretch>
                <a:fillRect l="-518" b="-1316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49" name="Ευθύγραμμο βέλος σύνδεσης 48"/>
            <p:cNvCxnSpPr/>
            <p:nvPr/>
          </p:nvCxnSpPr>
          <p:spPr>
            <a:xfrm>
              <a:off x="3476612" y="3910384"/>
              <a:ext cx="12316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35249" y="4024876"/>
              <a:ext cx="986826" cy="369332"/>
            </a:xfrm>
            <a:prstGeom prst="rect">
              <a:avLst/>
            </a:prstGeom>
            <a:blipFill rotWithShape="0">
              <a:blip r:embed="rId4" cstate="print"/>
              <a:stretch>
                <a:fillRect t="-8197" r="-1235" b="-24590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grpSp>
          <p:nvGrpSpPr>
            <p:cNvPr id="24587" name="Ομάδα 50"/>
            <p:cNvGrpSpPr>
              <a:grpSpLocks/>
            </p:cNvGrpSpPr>
            <p:nvPr/>
          </p:nvGrpSpPr>
          <p:grpSpPr bwMode="auto">
            <a:xfrm>
              <a:off x="4173618" y="4010115"/>
              <a:ext cx="475258" cy="825119"/>
              <a:chOff x="3223037" y="3981105"/>
              <a:chExt cx="475258" cy="825119"/>
            </a:xfrm>
          </p:grpSpPr>
          <p:sp>
            <p:nvSpPr>
              <p:cNvPr id="52" name="Εξάγωνο 51"/>
              <p:cNvSpPr/>
              <p:nvPr/>
            </p:nvSpPr>
            <p:spPr>
              <a:xfrm rot="5400000">
                <a:off x="3184049" y="4020068"/>
                <a:ext cx="513982" cy="436475"/>
              </a:xfrm>
              <a:prstGeom prst="hex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  <p:cxnSp>
            <p:nvCxnSpPr>
              <p:cNvPr id="53" name="Ευθεία γραμμή σύνδεσης 52"/>
              <p:cNvCxnSpPr/>
              <p:nvPr/>
            </p:nvCxnSpPr>
            <p:spPr>
              <a:xfrm>
                <a:off x="3272005" y="4144711"/>
                <a:ext cx="0" cy="1856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εία γραμμή σύνδεσης 53"/>
              <p:cNvCxnSpPr/>
              <p:nvPr/>
            </p:nvCxnSpPr>
            <p:spPr>
              <a:xfrm>
                <a:off x="3433897" y="4055874"/>
                <a:ext cx="174590" cy="713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εία γραμμή σύνδεσης 54"/>
              <p:cNvCxnSpPr/>
              <p:nvPr/>
            </p:nvCxnSpPr>
            <p:spPr>
              <a:xfrm flipH="1">
                <a:off x="3414851" y="4316038"/>
                <a:ext cx="193636" cy="840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1" name="TextBox 55"/>
              <p:cNvSpPr txBox="1">
                <a:spLocks noChangeArrowheads="1"/>
              </p:cNvSpPr>
              <p:nvPr/>
            </p:nvSpPr>
            <p:spPr bwMode="auto">
              <a:xfrm>
                <a:off x="3363317" y="4436892"/>
                <a:ext cx="334978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/>
                  <a:t>N</a:t>
                </a:r>
                <a:endParaRPr lang="el-GR" altLang="el-GR"/>
              </a:p>
            </p:txBody>
          </p:sp>
        </p:grpSp>
        <p:grpSp>
          <p:nvGrpSpPr>
            <p:cNvPr id="24588" name="Ομάδα 56"/>
            <p:cNvGrpSpPr>
              <a:grpSpLocks/>
            </p:cNvGrpSpPr>
            <p:nvPr/>
          </p:nvGrpSpPr>
          <p:grpSpPr bwMode="auto">
            <a:xfrm>
              <a:off x="5118181" y="3273535"/>
              <a:ext cx="797497" cy="1274133"/>
              <a:chOff x="2372851" y="2187785"/>
              <a:chExt cx="797497" cy="1274133"/>
            </a:xfrm>
          </p:grpSpPr>
          <p:sp>
            <p:nvSpPr>
              <p:cNvPr id="24590" name="TextBox 57"/>
              <p:cNvSpPr txBox="1">
                <a:spLocks noChangeArrowheads="1"/>
              </p:cNvSpPr>
              <p:nvPr/>
            </p:nvSpPr>
            <p:spPr bwMode="auto">
              <a:xfrm>
                <a:off x="2571184" y="2616451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C</a:t>
                </a:r>
                <a:endParaRPr lang="el-GR" altLang="el-GR" sz="2400"/>
              </a:p>
            </p:txBody>
          </p:sp>
          <p:sp>
            <p:nvSpPr>
              <p:cNvPr id="24591" name="TextBox 58"/>
              <p:cNvSpPr txBox="1">
                <a:spLocks noChangeArrowheads="1"/>
              </p:cNvSpPr>
              <p:nvPr/>
            </p:nvSpPr>
            <p:spPr bwMode="auto">
              <a:xfrm rot="2938680">
                <a:off x="2723584" y="2768851"/>
                <a:ext cx="3093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4592" name="TextBox 59"/>
              <p:cNvSpPr txBox="1">
                <a:spLocks noChangeArrowheads="1"/>
              </p:cNvSpPr>
              <p:nvPr/>
            </p:nvSpPr>
            <p:spPr bwMode="auto">
              <a:xfrm rot="-2796325">
                <a:off x="2502989" y="2743123"/>
                <a:ext cx="3093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4593" name="TextBox 60"/>
              <p:cNvSpPr txBox="1">
                <a:spLocks noChangeArrowheads="1"/>
              </p:cNvSpPr>
              <p:nvPr/>
            </p:nvSpPr>
            <p:spPr bwMode="auto">
              <a:xfrm>
                <a:off x="2693500" y="3000253"/>
                <a:ext cx="476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04A82"/>
                    </a:solidFill>
                  </a:rPr>
                  <a:t>CI</a:t>
                </a:r>
                <a:endParaRPr lang="el-GR" altLang="el-GR" sz="2400" b="1">
                  <a:solidFill>
                    <a:srgbClr val="004A82"/>
                  </a:solidFill>
                </a:endParaRPr>
              </a:p>
            </p:txBody>
          </p:sp>
          <p:sp>
            <p:nvSpPr>
              <p:cNvPr id="24594" name="TextBox 61"/>
              <p:cNvSpPr txBox="1">
                <a:spLocks noChangeArrowheads="1"/>
              </p:cNvSpPr>
              <p:nvPr/>
            </p:nvSpPr>
            <p:spPr bwMode="auto">
              <a:xfrm>
                <a:off x="2372851" y="3000253"/>
                <a:ext cx="3343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F690B"/>
                    </a:solidFill>
                  </a:rPr>
                  <a:t>R</a:t>
                </a:r>
                <a:endParaRPr lang="el-GR" altLang="el-GR" sz="2400" b="1">
                  <a:solidFill>
                    <a:srgbClr val="0F690B"/>
                  </a:solidFill>
                </a:endParaRPr>
              </a:p>
            </p:txBody>
          </p:sp>
          <p:sp>
            <p:nvSpPr>
              <p:cNvPr id="24595" name="TextBox 62"/>
              <p:cNvSpPr txBox="1">
                <a:spLocks noChangeArrowheads="1"/>
              </p:cNvSpPr>
              <p:nvPr/>
            </p:nvSpPr>
            <p:spPr bwMode="auto">
              <a:xfrm>
                <a:off x="2565623" y="2187785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O</a:t>
                </a:r>
                <a:endParaRPr lang="el-GR" altLang="el-GR" sz="2400"/>
              </a:p>
            </p:txBody>
          </p:sp>
          <p:sp>
            <p:nvSpPr>
              <p:cNvPr id="24596" name="TextBox 63"/>
              <p:cNvSpPr txBox="1">
                <a:spLocks noChangeArrowheads="1"/>
              </p:cNvSpPr>
              <p:nvPr/>
            </p:nvSpPr>
            <p:spPr bwMode="auto">
              <a:xfrm rot="-5400000">
                <a:off x="2560753" y="2382841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=</a:t>
                </a:r>
                <a:endParaRPr lang="el-GR" altLang="el-GR" sz="2400"/>
              </a:p>
            </p:txBody>
          </p:sp>
        </p:grpSp>
        <p:sp>
          <p:nvSpPr>
            <p:cNvPr id="65" name="TextBox 6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02925" y="3708457"/>
              <a:ext cx="935332" cy="461665"/>
            </a:xfrm>
            <a:prstGeom prst="rect">
              <a:avLst/>
            </a:prstGeom>
            <a:blipFill rotWithShape="0">
              <a:blip r:embed="rId5" cstate="print"/>
              <a:stretch>
                <a:fillRect l="-10458" t="-10526" b="-28947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</p:grpSp>
      <p:sp>
        <p:nvSpPr>
          <p:cNvPr id="67" name="TextBox 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38396" y="5117614"/>
            <a:ext cx="5548268" cy="588494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(5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Ονοματολογία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dirty="0"/>
              <a:t>Η κατάληξη –</a:t>
            </a:r>
            <a:r>
              <a:rPr dirty="0" err="1"/>
              <a:t>ικό</a:t>
            </a:r>
            <a:r>
              <a:rPr dirty="0"/>
              <a:t> οξύ του οξέος γίνεται –</a:t>
            </a:r>
            <a:r>
              <a:rPr b="1" dirty="0" err="1">
                <a:solidFill>
                  <a:srgbClr val="820000"/>
                </a:solidFill>
              </a:rPr>
              <a:t>υλο</a:t>
            </a:r>
            <a:r>
              <a:rPr b="1" dirty="0">
                <a:solidFill>
                  <a:srgbClr val="820000"/>
                </a:solidFill>
              </a:rPr>
              <a:t> αλογονίδιο</a:t>
            </a:r>
            <a:r>
              <a:rPr dirty="0"/>
              <a:t>, </a:t>
            </a:r>
            <a:r>
              <a:rPr dirty="0" smtClean="0"/>
              <a:t>πχ</a:t>
            </a:r>
            <a:r>
              <a:rPr dirty="0"/>
              <a:t>. </a:t>
            </a:r>
            <a:r>
              <a:rPr dirty="0" err="1"/>
              <a:t>προπανοϊκό</a:t>
            </a:r>
            <a:r>
              <a:rPr dirty="0"/>
              <a:t> οξύ &gt; </a:t>
            </a:r>
            <a:r>
              <a:rPr dirty="0" err="1"/>
              <a:t>προπανοϋλο</a:t>
            </a:r>
            <a:r>
              <a:rPr dirty="0"/>
              <a:t> χλωρίδιο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dirty="0"/>
              <a:t>Μεγάλη δραστικότητα &gt; ασταθή σε υδατικό περιβάλλον &gt; </a:t>
            </a:r>
            <a:r>
              <a:rPr dirty="0" err="1"/>
              <a:t>καρβονικό</a:t>
            </a:r>
            <a:r>
              <a:rPr dirty="0"/>
              <a:t> οξύ.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E8BA34-5316-4DFA-BB84-0C44DBC6C8E5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24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Ορθογώνιο 4"/>
          <p:cNvSpPr>
            <a:spLocks noChangeArrowheads="1"/>
          </p:cNvSpPr>
          <p:nvPr/>
        </p:nvSpPr>
        <p:spPr bwMode="auto">
          <a:xfrm>
            <a:off x="3590925" y="6080125"/>
            <a:ext cx="2576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chemistry.msu.edu</a:t>
            </a:r>
            <a:r>
              <a:rPr lang="en-US" altLang="el-GR" sz="1200"/>
              <a:t> by William Reusch </a:t>
            </a:r>
            <a:endParaRPr lang="el-GR" altLang="el-GR" sz="120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16338"/>
            <a:ext cx="527843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(6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111250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Σχηματισμός παραγώγων (αντικατάσταση –ΟΗ)</a:t>
            </a: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 err="1">
                <a:solidFill>
                  <a:srgbClr val="004A82"/>
                </a:solidFill>
              </a:rPr>
              <a:t>Ανυδρίτες</a:t>
            </a:r>
            <a:endParaRPr b="1" dirty="0">
              <a:solidFill>
                <a:srgbClr val="004A82"/>
              </a:solidFill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C1A030-CC8E-48A0-A06D-600FEEB5B5DD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25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6629" name="Ομάδα 35"/>
          <p:cNvGrpSpPr>
            <a:grpSpLocks/>
          </p:cNvGrpSpPr>
          <p:nvPr/>
        </p:nvGrpSpPr>
        <p:grpSpPr bwMode="auto">
          <a:xfrm>
            <a:off x="730250" y="2452688"/>
            <a:ext cx="4910138" cy="1323975"/>
            <a:chOff x="729688" y="2452360"/>
            <a:chExt cx="4910722" cy="1324189"/>
          </a:xfrm>
        </p:grpSpPr>
        <p:grpSp>
          <p:nvGrpSpPr>
            <p:cNvPr id="26632" name="Ομάδα 4"/>
            <p:cNvGrpSpPr>
              <a:grpSpLocks/>
            </p:cNvGrpSpPr>
            <p:nvPr/>
          </p:nvGrpSpPr>
          <p:grpSpPr bwMode="auto">
            <a:xfrm>
              <a:off x="729688" y="2452360"/>
              <a:ext cx="1090303" cy="1324189"/>
              <a:chOff x="2290988" y="2153766"/>
              <a:chExt cx="1090303" cy="1324189"/>
            </a:xfrm>
          </p:grpSpPr>
          <p:sp>
            <p:nvSpPr>
              <p:cNvPr id="26653" name="TextBox 5"/>
              <p:cNvSpPr txBox="1">
                <a:spLocks noChangeArrowheads="1"/>
              </p:cNvSpPr>
              <p:nvPr/>
            </p:nvSpPr>
            <p:spPr bwMode="auto">
              <a:xfrm>
                <a:off x="2571184" y="2616451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C</a:t>
                </a:r>
                <a:endParaRPr lang="el-GR" altLang="el-GR" sz="2400"/>
              </a:p>
            </p:txBody>
          </p:sp>
          <p:sp>
            <p:nvSpPr>
              <p:cNvPr id="26654" name="TextBox 6"/>
              <p:cNvSpPr txBox="1">
                <a:spLocks noChangeArrowheads="1"/>
              </p:cNvSpPr>
              <p:nvPr/>
            </p:nvSpPr>
            <p:spPr bwMode="auto">
              <a:xfrm rot="2938680">
                <a:off x="2723584" y="2768851"/>
                <a:ext cx="3093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6655" name="TextBox 7"/>
              <p:cNvSpPr txBox="1">
                <a:spLocks noChangeArrowheads="1"/>
              </p:cNvSpPr>
              <p:nvPr/>
            </p:nvSpPr>
            <p:spPr bwMode="auto">
              <a:xfrm rot="-2796325">
                <a:off x="2488025" y="2766074"/>
                <a:ext cx="3093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-</a:t>
                </a:r>
                <a:endParaRPr lang="el-GR" altLang="el-GR" sz="2400"/>
              </a:p>
            </p:txBody>
          </p:sp>
          <p:sp>
            <p:nvSpPr>
              <p:cNvPr id="26656" name="TextBox 8"/>
              <p:cNvSpPr txBox="1">
                <a:spLocks noChangeArrowheads="1"/>
              </p:cNvSpPr>
              <p:nvPr/>
            </p:nvSpPr>
            <p:spPr bwMode="auto">
              <a:xfrm>
                <a:off x="2709488" y="3016290"/>
                <a:ext cx="6718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F690B"/>
                    </a:solidFill>
                  </a:rPr>
                  <a:t>OH</a:t>
                </a:r>
                <a:endParaRPr lang="el-GR" altLang="el-GR" sz="2400" b="1">
                  <a:solidFill>
                    <a:srgbClr val="0F690B"/>
                  </a:solidFill>
                </a:endParaRPr>
              </a:p>
            </p:txBody>
          </p:sp>
          <p:sp>
            <p:nvSpPr>
              <p:cNvPr id="26657" name="TextBox 9"/>
              <p:cNvSpPr txBox="1">
                <a:spLocks noChangeArrowheads="1"/>
              </p:cNvSpPr>
              <p:nvPr/>
            </p:nvSpPr>
            <p:spPr bwMode="auto">
              <a:xfrm>
                <a:off x="2290988" y="2956767"/>
                <a:ext cx="5603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 b="1">
                    <a:solidFill>
                      <a:srgbClr val="0F690B"/>
                    </a:solidFill>
                  </a:rPr>
                  <a:t>R</a:t>
                </a:r>
                <a:endParaRPr lang="el-GR" altLang="el-GR" sz="2400" b="1">
                  <a:solidFill>
                    <a:srgbClr val="0F690B"/>
                  </a:solidFill>
                </a:endParaRPr>
              </a:p>
            </p:txBody>
          </p:sp>
          <p:sp>
            <p:nvSpPr>
              <p:cNvPr id="26658" name="TextBox 10"/>
              <p:cNvSpPr txBox="1">
                <a:spLocks noChangeArrowheads="1"/>
              </p:cNvSpPr>
              <p:nvPr/>
            </p:nvSpPr>
            <p:spPr bwMode="auto">
              <a:xfrm>
                <a:off x="2571854" y="2153766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O</a:t>
                </a:r>
                <a:endParaRPr lang="el-GR" altLang="el-GR" sz="2400"/>
              </a:p>
            </p:txBody>
          </p:sp>
          <p:sp>
            <p:nvSpPr>
              <p:cNvPr id="26659" name="TextBox 11"/>
              <p:cNvSpPr txBox="1">
                <a:spLocks noChangeArrowheads="1"/>
              </p:cNvSpPr>
              <p:nvPr/>
            </p:nvSpPr>
            <p:spPr bwMode="auto">
              <a:xfrm rot="-5400000">
                <a:off x="2560753" y="2382841"/>
                <a:ext cx="3802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2400"/>
                  <a:t>=</a:t>
                </a:r>
                <a:endParaRPr lang="el-GR" altLang="el-GR" sz="2400"/>
              </a:p>
            </p:txBody>
          </p:sp>
        </p:grpSp>
        <p:cxnSp>
          <p:nvCxnSpPr>
            <p:cNvPr id="15" name="Ευθύγραμμο βέλος σύνδεσης 14"/>
            <p:cNvCxnSpPr/>
            <p:nvPr/>
          </p:nvCxnSpPr>
          <p:spPr>
            <a:xfrm>
              <a:off x="1593391" y="3101752"/>
              <a:ext cx="16019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059559" y="2735789"/>
              <a:ext cx="679010" cy="369332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26635" name="TextBox 16"/>
            <p:cNvSpPr txBox="1">
              <a:spLocks noChangeArrowheads="1"/>
            </p:cNvSpPr>
            <p:nvPr/>
          </p:nvSpPr>
          <p:spPr bwMode="auto">
            <a:xfrm>
              <a:off x="2049918" y="3107850"/>
              <a:ext cx="6886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2000"/>
                <a:t>heat</a:t>
              </a:r>
              <a:endParaRPr lang="el-GR" altLang="el-GR" sz="2000"/>
            </a:p>
          </p:txBody>
        </p:sp>
        <p:grpSp>
          <p:nvGrpSpPr>
            <p:cNvPr id="26636" name="Ομάδα 33"/>
            <p:cNvGrpSpPr>
              <a:grpSpLocks/>
            </p:cNvGrpSpPr>
            <p:nvPr/>
          </p:nvGrpSpPr>
          <p:grpSpPr bwMode="auto">
            <a:xfrm>
              <a:off x="3205513" y="2461523"/>
              <a:ext cx="1469660" cy="1285760"/>
              <a:chOff x="3205513" y="2461523"/>
              <a:chExt cx="1469660" cy="1285760"/>
            </a:xfrm>
          </p:grpSpPr>
          <p:grpSp>
            <p:nvGrpSpPr>
              <p:cNvPr id="26638" name="Ομάδα 17"/>
              <p:cNvGrpSpPr>
                <a:grpSpLocks/>
              </p:cNvGrpSpPr>
              <p:nvPr/>
            </p:nvGrpSpPr>
            <p:grpSpPr bwMode="auto">
              <a:xfrm>
                <a:off x="3205513" y="2461523"/>
                <a:ext cx="942786" cy="1278789"/>
                <a:chOff x="2290988" y="2179574"/>
                <a:chExt cx="942786" cy="1278789"/>
              </a:xfrm>
            </p:grpSpPr>
            <p:sp>
              <p:nvSpPr>
                <p:cNvPr id="26646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571184" y="2616451"/>
                  <a:ext cx="3802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C</a:t>
                  </a:r>
                  <a:endParaRPr lang="el-GR" altLang="el-GR" sz="2400"/>
                </a:p>
              </p:txBody>
            </p:sp>
            <p:sp>
              <p:nvSpPr>
                <p:cNvPr id="26647" name="TextBox 19"/>
                <p:cNvSpPr txBox="1">
                  <a:spLocks noChangeArrowheads="1"/>
                </p:cNvSpPr>
                <p:nvPr/>
              </p:nvSpPr>
              <p:spPr bwMode="auto">
                <a:xfrm rot="2938680">
                  <a:off x="2723584" y="2768851"/>
                  <a:ext cx="30932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-</a:t>
                  </a:r>
                  <a:endParaRPr lang="el-GR" altLang="el-GR" sz="2400"/>
                </a:p>
              </p:txBody>
            </p:sp>
            <p:sp>
              <p:nvSpPr>
                <p:cNvPr id="26648" name="TextBox 20"/>
                <p:cNvSpPr txBox="1">
                  <a:spLocks noChangeArrowheads="1"/>
                </p:cNvSpPr>
                <p:nvPr/>
              </p:nvSpPr>
              <p:spPr bwMode="auto">
                <a:xfrm rot="-2796325">
                  <a:off x="2488025" y="2766074"/>
                  <a:ext cx="30932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-</a:t>
                  </a:r>
                  <a:endParaRPr lang="el-GR" altLang="el-GR" sz="2400"/>
                </a:p>
              </p:txBody>
            </p:sp>
            <p:sp>
              <p:nvSpPr>
                <p:cNvPr id="26649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792703" y="2996698"/>
                  <a:ext cx="44107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 b="1">
                      <a:solidFill>
                        <a:srgbClr val="0F690B"/>
                      </a:solidFill>
                    </a:rPr>
                    <a:t>O</a:t>
                  </a:r>
                  <a:endParaRPr lang="el-GR" altLang="el-GR" sz="2400" b="1">
                    <a:solidFill>
                      <a:srgbClr val="0F690B"/>
                    </a:solidFill>
                  </a:endParaRPr>
                </a:p>
              </p:txBody>
            </p:sp>
            <p:sp>
              <p:nvSpPr>
                <p:cNvPr id="26650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290988" y="2956767"/>
                  <a:ext cx="56039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 b="1">
                      <a:solidFill>
                        <a:srgbClr val="0F690B"/>
                      </a:solidFill>
                    </a:rPr>
                    <a:t>R</a:t>
                  </a:r>
                  <a:endParaRPr lang="el-GR" altLang="el-GR" sz="2400" b="1">
                    <a:solidFill>
                      <a:srgbClr val="0F690B"/>
                    </a:solidFill>
                  </a:endParaRPr>
                </a:p>
              </p:txBody>
            </p:sp>
            <p:sp>
              <p:nvSpPr>
                <p:cNvPr id="26651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560753" y="2179574"/>
                  <a:ext cx="3802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O</a:t>
                  </a:r>
                  <a:endParaRPr lang="el-GR" altLang="el-GR" sz="2400"/>
                </a:p>
              </p:txBody>
            </p:sp>
            <p:sp>
              <p:nvSpPr>
                <p:cNvPr id="26652" name="TextBox 2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60753" y="2382841"/>
                  <a:ext cx="3802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=</a:t>
                  </a:r>
                  <a:endParaRPr lang="el-GR" altLang="el-GR" sz="2400"/>
                </a:p>
              </p:txBody>
            </p:sp>
          </p:grpSp>
          <p:grpSp>
            <p:nvGrpSpPr>
              <p:cNvPr id="26639" name="Ομάδα 25"/>
              <p:cNvGrpSpPr>
                <a:grpSpLocks/>
              </p:cNvGrpSpPr>
              <p:nvPr/>
            </p:nvGrpSpPr>
            <p:grpSpPr bwMode="auto">
              <a:xfrm>
                <a:off x="3853255" y="2468494"/>
                <a:ext cx="821918" cy="1278789"/>
                <a:chOff x="2411856" y="2179574"/>
                <a:chExt cx="821918" cy="1278789"/>
              </a:xfrm>
            </p:grpSpPr>
            <p:sp>
              <p:nvSpPr>
                <p:cNvPr id="26640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2571184" y="2616451"/>
                  <a:ext cx="3802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C</a:t>
                  </a:r>
                  <a:endParaRPr lang="el-GR" altLang="el-GR" sz="2400"/>
                </a:p>
              </p:txBody>
            </p:sp>
            <p:sp>
              <p:nvSpPr>
                <p:cNvPr id="26641" name="TextBox 27"/>
                <p:cNvSpPr txBox="1">
                  <a:spLocks noChangeArrowheads="1"/>
                </p:cNvSpPr>
                <p:nvPr/>
              </p:nvSpPr>
              <p:spPr bwMode="auto">
                <a:xfrm rot="2938680">
                  <a:off x="2723584" y="2768851"/>
                  <a:ext cx="30932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-</a:t>
                  </a:r>
                  <a:endParaRPr lang="el-GR" altLang="el-GR" sz="2400"/>
                </a:p>
              </p:txBody>
            </p:sp>
            <p:sp>
              <p:nvSpPr>
                <p:cNvPr id="26642" name="TextBox 28"/>
                <p:cNvSpPr txBox="1">
                  <a:spLocks noChangeArrowheads="1"/>
                </p:cNvSpPr>
                <p:nvPr/>
              </p:nvSpPr>
              <p:spPr bwMode="auto">
                <a:xfrm rot="-2796325">
                  <a:off x="2488025" y="2766074"/>
                  <a:ext cx="30932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-</a:t>
                  </a:r>
                  <a:endParaRPr lang="el-GR" altLang="el-GR" sz="2400"/>
                </a:p>
              </p:txBody>
            </p:sp>
            <p:sp>
              <p:nvSpPr>
                <p:cNvPr id="26643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2792703" y="2996698"/>
                  <a:ext cx="44107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 b="1">
                      <a:solidFill>
                        <a:srgbClr val="0F690B"/>
                      </a:solidFill>
                    </a:rPr>
                    <a:t>R</a:t>
                  </a:r>
                  <a:endParaRPr lang="el-GR" altLang="el-GR" sz="2400" b="1">
                    <a:solidFill>
                      <a:srgbClr val="0F690B"/>
                    </a:solidFill>
                  </a:endParaRPr>
                </a:p>
              </p:txBody>
            </p:sp>
            <p:sp>
              <p:nvSpPr>
                <p:cNvPr id="26644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2560753" y="2179574"/>
                  <a:ext cx="3802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O</a:t>
                  </a:r>
                  <a:endParaRPr lang="el-GR" altLang="el-GR" sz="2400"/>
                </a:p>
              </p:txBody>
            </p:sp>
            <p:sp>
              <p:nvSpPr>
                <p:cNvPr id="26645" name="TextBox 3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60753" y="2382841"/>
                  <a:ext cx="3802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l-GR" sz="2400"/>
                    <a:t>=</a:t>
                  </a:r>
                  <a:endParaRPr lang="el-GR" altLang="el-GR" sz="2400"/>
                </a:p>
              </p:txBody>
            </p:sp>
          </p:grpSp>
        </p:grpSp>
        <p:sp>
          <p:nvSpPr>
            <p:cNvPr id="35" name="TextBox 3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62442" y="2874691"/>
              <a:ext cx="977968" cy="461665"/>
            </a:xfrm>
            <a:prstGeom prst="rect">
              <a:avLst/>
            </a:prstGeom>
            <a:blipFill rotWithShape="0">
              <a:blip r:embed="rId3" cstate="print"/>
              <a:stretch>
                <a:fillRect l="-10000" t="-10667" b="-30667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>
                  <a:noFill/>
                  <a:latin typeface="+mn-lt"/>
                  <a:cs typeface="+mn-cs"/>
                </a:rPr>
                <a:t> </a:t>
              </a:r>
            </a:p>
          </p:txBody>
        </p:sp>
      </p:grpSp>
      <p:sp>
        <p:nvSpPr>
          <p:cNvPr id="26630" name="Ορθογώνιο 36"/>
          <p:cNvSpPr>
            <a:spLocks noChangeArrowheads="1"/>
          </p:cNvSpPr>
          <p:nvPr/>
        </p:nvSpPr>
        <p:spPr bwMode="auto">
          <a:xfrm>
            <a:off x="250825" y="3821113"/>
            <a:ext cx="5730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400"/>
              <a:t>Λιγότερο δραστικοί από τα ακυλαλογονίδια.</a:t>
            </a:r>
          </a:p>
        </p:txBody>
      </p:sp>
      <p:sp>
        <p:nvSpPr>
          <p:cNvPr id="26631" name="Ορθογώνιο 37"/>
          <p:cNvSpPr>
            <a:spLocks noChangeArrowheads="1"/>
          </p:cNvSpPr>
          <p:nvPr/>
        </p:nvSpPr>
        <p:spPr bwMode="auto">
          <a:xfrm>
            <a:off x="250825" y="4494213"/>
            <a:ext cx="8204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400" b="1">
                <a:solidFill>
                  <a:srgbClr val="004A82"/>
                </a:solidFill>
              </a:rPr>
              <a:t>Ονοματολογία</a:t>
            </a:r>
            <a:endParaRPr lang="en-US" altLang="el-GR" sz="2400" b="1">
              <a:solidFill>
                <a:srgbClr val="004A82"/>
              </a:solidFill>
            </a:endParaRPr>
          </a:p>
          <a:p>
            <a:r>
              <a:rPr lang="el-GR" altLang="el-GR" sz="2400"/>
              <a:t>Η κατάληξη οξύ του οξέος γίνεται </a:t>
            </a:r>
            <a:r>
              <a:rPr lang="el-GR" altLang="el-GR" sz="2400" b="1">
                <a:solidFill>
                  <a:srgbClr val="820000"/>
                </a:solidFill>
              </a:rPr>
              <a:t>ανυδρίτης,</a:t>
            </a:r>
            <a:r>
              <a:rPr lang="el-GR" altLang="el-GR" sz="2400"/>
              <a:t> </a:t>
            </a:r>
            <a:r>
              <a:rPr lang="en-US" altLang="el-GR" sz="2400"/>
              <a:t> </a:t>
            </a:r>
            <a:r>
              <a:rPr lang="el-GR" altLang="el-GR" sz="2400"/>
              <a:t>πχ. οξικό οξύ &gt; οξικός ανυδρίτης</a:t>
            </a:r>
          </a:p>
          <a:p>
            <a:endParaRPr lang="el-GR" altLang="el-GR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(7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31825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Χημικές ιδιότητες </a:t>
            </a:r>
            <a:r>
              <a:rPr b="1" dirty="0" err="1">
                <a:solidFill>
                  <a:srgbClr val="820000"/>
                </a:solidFill>
              </a:rPr>
              <a:t>ανυδριτών</a:t>
            </a:r>
            <a:endParaRPr b="1" dirty="0">
              <a:solidFill>
                <a:srgbClr val="820000"/>
              </a:solidFill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B03EA1-3CA3-43AD-9AAA-4157D1E2DDCD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26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68525"/>
            <a:ext cx="4237037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Ορθογώνιο 5"/>
          <p:cNvSpPr>
            <a:spLocks noChangeArrowheads="1"/>
          </p:cNvSpPr>
          <p:nvPr/>
        </p:nvSpPr>
        <p:spPr bwMode="auto">
          <a:xfrm>
            <a:off x="4259263" y="5062538"/>
            <a:ext cx="119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askthenerd.com</a:t>
            </a:r>
            <a:endParaRPr lang="el-GR" altLang="el-GR" sz="1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(8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95325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Σχηματισμός παραγώγων (αντικατάσταση –ΟΗ)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A22567-8E3F-4A34-8BBC-B5501B7FE261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27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24"/>
          <p:cNvSpPr/>
          <p:nvPr/>
        </p:nvSpPr>
        <p:spPr>
          <a:xfrm>
            <a:off x="3538538" y="2989263"/>
            <a:ext cx="503237" cy="576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28678" name="Picture 10" descr="preparation of amides from carboxylic ac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3062288"/>
            <a:ext cx="4152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26"/>
          <p:cNvCxnSpPr>
            <a:endCxn id="28680" idx="1"/>
          </p:cNvCxnSpPr>
          <p:nvPr/>
        </p:nvCxnSpPr>
        <p:spPr>
          <a:xfrm flipV="1">
            <a:off x="3897313" y="2843213"/>
            <a:ext cx="425450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Ορθογώνιο 7"/>
          <p:cNvSpPr>
            <a:spLocks noChangeArrowheads="1"/>
          </p:cNvSpPr>
          <p:nvPr/>
        </p:nvSpPr>
        <p:spPr bwMode="auto">
          <a:xfrm>
            <a:off x="4322763" y="2643188"/>
            <a:ext cx="1919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/>
              <a:t>Αμιδικός δεσμός</a:t>
            </a:r>
          </a:p>
        </p:txBody>
      </p:sp>
      <p:sp>
        <p:nvSpPr>
          <p:cNvPr id="28681" name="Ορθογώνιο 9"/>
          <p:cNvSpPr>
            <a:spLocks noChangeArrowheads="1"/>
          </p:cNvSpPr>
          <p:nvPr/>
        </p:nvSpPr>
        <p:spPr bwMode="auto">
          <a:xfrm>
            <a:off x="730250" y="1817688"/>
            <a:ext cx="1062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400" b="1">
                <a:solidFill>
                  <a:srgbClr val="004A82"/>
                </a:solidFill>
              </a:rPr>
              <a:t>Αμίδια</a:t>
            </a:r>
          </a:p>
        </p:txBody>
      </p:sp>
      <p:sp>
        <p:nvSpPr>
          <p:cNvPr id="11" name="Oval 34"/>
          <p:cNvSpPr/>
          <p:nvPr/>
        </p:nvSpPr>
        <p:spPr>
          <a:xfrm>
            <a:off x="3538538" y="4445000"/>
            <a:ext cx="431800" cy="5746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2868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516438"/>
            <a:ext cx="4105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095500"/>
            <a:ext cx="24399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Ορθογώνιο 13"/>
          <p:cNvSpPr>
            <a:spLocks noChangeArrowheads="1"/>
          </p:cNvSpPr>
          <p:nvPr/>
        </p:nvSpPr>
        <p:spPr bwMode="auto">
          <a:xfrm>
            <a:off x="6469063" y="3062288"/>
            <a:ext cx="230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1</a:t>
            </a:r>
            <a:r>
              <a:rPr lang="el-GR" altLang="el-GR" sz="2000" b="1" baseline="30000">
                <a:solidFill>
                  <a:srgbClr val="004A82"/>
                </a:solidFill>
                <a:sym typeface="Wingdings" panose="05000000000000000000" pitchFamily="2" charset="2"/>
              </a:rPr>
              <a:t>ο</a:t>
            </a:r>
            <a:r>
              <a:rPr lang="el-GR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 ταγές αμίδιο</a:t>
            </a:r>
            <a:r>
              <a:rPr lang="en-US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 NH</a:t>
            </a:r>
            <a:r>
              <a:rPr lang="en-US" altLang="el-GR" sz="2000" b="1" baseline="-25000">
                <a:solidFill>
                  <a:srgbClr val="004A82"/>
                </a:solidFill>
                <a:sym typeface="Wingdings" panose="05000000000000000000" pitchFamily="2" charset="2"/>
              </a:rPr>
              <a:t>3</a:t>
            </a:r>
            <a:endParaRPr lang="el-GR" altLang="el-GR" sz="2000" b="1" baseline="-25000">
              <a:solidFill>
                <a:srgbClr val="004A82"/>
              </a:solidFill>
              <a:latin typeface="Arial" panose="020B0604020202020204" pitchFamily="34" charset="0"/>
            </a:endParaRPr>
          </a:p>
        </p:txBody>
      </p:sp>
      <p:pic>
        <p:nvPicPr>
          <p:cNvPr id="2868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535363"/>
            <a:ext cx="22177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Ορθογώνιο 15"/>
          <p:cNvSpPr>
            <a:spLocks noChangeArrowheads="1"/>
          </p:cNvSpPr>
          <p:nvPr/>
        </p:nvSpPr>
        <p:spPr bwMode="auto">
          <a:xfrm>
            <a:off x="6507163" y="4386263"/>
            <a:ext cx="249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2ο ταγές αμίδιο</a:t>
            </a:r>
            <a:r>
              <a:rPr lang="en-US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 RNH</a:t>
            </a:r>
            <a:r>
              <a:rPr lang="en-US" altLang="el-GR" sz="2000" b="1" baseline="-25000">
                <a:solidFill>
                  <a:srgbClr val="004A82"/>
                </a:solidFill>
                <a:sym typeface="Wingdings" panose="05000000000000000000" pitchFamily="2" charset="2"/>
              </a:rPr>
              <a:t>2</a:t>
            </a:r>
            <a:endParaRPr lang="el-GR" altLang="el-GR" sz="2000" b="1" baseline="-25000">
              <a:solidFill>
                <a:srgbClr val="004A82"/>
              </a:solidFill>
              <a:latin typeface="Arial" panose="020B0604020202020204" pitchFamily="34" charset="0"/>
            </a:endParaRPr>
          </a:p>
        </p:txBody>
      </p:sp>
      <p:pic>
        <p:nvPicPr>
          <p:cNvPr id="2868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872038"/>
            <a:ext cx="2359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Ορθογώνιο 17"/>
          <p:cNvSpPr>
            <a:spLocks noChangeArrowheads="1"/>
          </p:cNvSpPr>
          <p:nvPr/>
        </p:nvSpPr>
        <p:spPr bwMode="auto">
          <a:xfrm>
            <a:off x="6572250" y="5924550"/>
            <a:ext cx="2482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3</a:t>
            </a:r>
            <a:r>
              <a:rPr lang="el-GR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ο ταγές αμίδιο</a:t>
            </a:r>
            <a:r>
              <a:rPr lang="en-US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 R</a:t>
            </a:r>
            <a:r>
              <a:rPr lang="en-US" altLang="el-GR" sz="2000" b="1" baseline="-25000">
                <a:solidFill>
                  <a:srgbClr val="004A82"/>
                </a:solidFill>
                <a:sym typeface="Wingdings" panose="05000000000000000000" pitchFamily="2" charset="2"/>
              </a:rPr>
              <a:t>2</a:t>
            </a:r>
            <a:r>
              <a:rPr lang="en-US" altLang="el-GR" sz="2000" b="1">
                <a:solidFill>
                  <a:srgbClr val="004A82"/>
                </a:solidFill>
                <a:sym typeface="Wingdings" panose="05000000000000000000" pitchFamily="2" charset="2"/>
              </a:rPr>
              <a:t>NH</a:t>
            </a:r>
            <a:endParaRPr lang="el-GR" altLang="el-GR" sz="2000" b="1" baseline="-25000">
              <a:solidFill>
                <a:srgbClr val="004A8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(9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" name="Θέση περιεχομένου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48"/>
            <a:ext cx="8229600" cy="5040556"/>
          </a:xfrm>
          <a:blipFill rotWithShape="0">
            <a:blip r:embed="rId2" cstate="print"/>
            <a:stretch>
              <a:fillRect l="-1111" t="-605"/>
            </a:stretch>
          </a:blipFill>
        </p:spPr>
        <p:txBody>
          <a:bodyPr>
            <a:normAutofit/>
          </a:bodyPr>
          <a:lstStyle/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>
                <a:noFill/>
              </a:rPr>
              <a:t> </a:t>
            </a:r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822CFE1-3947-47C6-B431-16925D11E813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28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sz="3600" b="0" dirty="0" smtClean="0"/>
              <a:t>10</a:t>
            </a:r>
            <a:r>
              <a:rPr lang="en-US" sz="3600" b="0" dirty="0" smtClean="0"/>
              <a:t>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8C11FA7-3810-4665-B5DE-1DFE1E30769C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29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5725" y="1636713"/>
            <a:ext cx="3482975" cy="1862137"/>
          </a:xfrm>
        </p:spPr>
      </p:pic>
      <p:sp>
        <p:nvSpPr>
          <p:cNvPr id="30725" name="Ορθογώνιο 5"/>
          <p:cNvSpPr>
            <a:spLocks noChangeArrowheads="1"/>
          </p:cNvSpPr>
          <p:nvPr/>
        </p:nvSpPr>
        <p:spPr bwMode="auto">
          <a:xfrm>
            <a:off x="1304925" y="2336800"/>
            <a:ext cx="89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400" b="1">
                <a:solidFill>
                  <a:srgbClr val="004A82"/>
                </a:solidFill>
              </a:rPr>
              <a:t>nylon</a:t>
            </a:r>
          </a:p>
        </p:txBody>
      </p:sp>
      <p:sp>
        <p:nvSpPr>
          <p:cNvPr id="30726" name="Ορθογώνιο 6"/>
          <p:cNvSpPr>
            <a:spLocks noChangeArrowheads="1"/>
          </p:cNvSpPr>
          <p:nvPr/>
        </p:nvSpPr>
        <p:spPr bwMode="auto">
          <a:xfrm>
            <a:off x="2541588" y="3502025"/>
            <a:ext cx="40814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chem103csu.wikispaces.com</a:t>
            </a:r>
            <a:r>
              <a:rPr lang="el-GR" altLang="el-GR" sz="1200"/>
              <a:t> διαθέσιμο με άδεια </a:t>
            </a:r>
            <a:r>
              <a:rPr lang="en-US" altLang="el-GR" sz="1200">
                <a:hlinkClick r:id="rId4"/>
              </a:rPr>
              <a:t>CC BY-SA 3.0</a:t>
            </a:r>
            <a:endParaRPr lang="el-GR" altLang="el-GR" sz="1200"/>
          </a:p>
        </p:txBody>
      </p:sp>
      <p:pic>
        <p:nvPicPr>
          <p:cNvPr id="30727" name="Picture 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4157663"/>
            <a:ext cx="299085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Ορθογώνιο 8"/>
          <p:cNvSpPr>
            <a:spLocks noChangeArrowheads="1"/>
          </p:cNvSpPr>
          <p:nvPr/>
        </p:nvSpPr>
        <p:spPr bwMode="auto">
          <a:xfrm>
            <a:off x="4141788" y="6365875"/>
            <a:ext cx="78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1200">
                <a:hlinkClick r:id="rId6"/>
              </a:rPr>
              <a:t>bris.ac.uk</a:t>
            </a:r>
            <a:endParaRPr lang="el-GR" altLang="el-GR" sz="1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Καρβοξυλικά οξέα </a:t>
            </a:r>
            <a:r>
              <a:rPr altLang="el-GR" sz="3200" b="0" smtClean="0">
                <a:latin typeface="Calibri" panose="020F0502020204030204" pitchFamily="34" charset="0"/>
              </a:rPr>
              <a:t>(2 από 7)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16388" y="2690813"/>
            <a:ext cx="1581150" cy="496887"/>
          </a:xfrm>
          <a:ln w="2222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sz="2200" dirty="0" err="1"/>
              <a:t>Υδροξυοξέα</a:t>
            </a:r>
            <a:endParaRPr sz="2200" dirty="0"/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41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A8E267-B831-4E04-AF57-E8B76636789A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6" descr="File:Malic aci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122363"/>
            <a:ext cx="1908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6734175" y="2079625"/>
            <a:ext cx="240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Malic acid2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Bongoman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931025" y="2509838"/>
            <a:ext cx="22129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20000"/>
                </a:solidFill>
                <a:latin typeface="+mn-lt"/>
                <a:cs typeface="+mn-cs"/>
              </a:rPr>
              <a:t>Μηλικό οξύ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 πράσινα μήλα, σταφύλια,…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 Ε296</a:t>
            </a:r>
          </a:p>
        </p:txBody>
      </p:sp>
      <p:cxnSp>
        <p:nvCxnSpPr>
          <p:cNvPr id="9" name="Ευθύγραμμο βέλος σύνδεσης 8"/>
          <p:cNvCxnSpPr>
            <a:stCxn id="5" idx="1"/>
            <a:endCxn id="3" idx="3"/>
          </p:cNvCxnSpPr>
          <p:nvPr/>
        </p:nvCxnSpPr>
        <p:spPr>
          <a:xfrm flipH="1">
            <a:off x="5697538" y="1625600"/>
            <a:ext cx="1363662" cy="1314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8" descr="File:Tartaric ac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670300"/>
            <a:ext cx="21367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906963" y="4905375"/>
            <a:ext cx="252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6"/>
              </a:rPr>
              <a:t>Tartaric acid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7"/>
              </a:rPr>
              <a:t>JaGa</a:t>
            </a:r>
            <a:endParaRPr lang="en-US" altLang="el-GR" sz="1200">
              <a:solidFill>
                <a:srgbClr val="000000"/>
              </a:solidFill>
            </a:endParaRPr>
          </a:p>
          <a:p>
            <a:pPr algn="ctr"/>
            <a:r>
              <a:rPr lang="el-GR" altLang="el-GR" sz="120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>
                <a:solidFill>
                  <a:srgbClr val="404040"/>
                </a:solidFill>
                <a:hlinkClick r:id="rId8"/>
              </a:rPr>
              <a:t>CC BY-SA 3.0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343525" y="5303838"/>
            <a:ext cx="30543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20000"/>
                </a:solidFill>
                <a:latin typeface="+mn-lt"/>
                <a:cs typeface="+mn-cs"/>
              </a:rPr>
              <a:t>Τρυγικό οξύ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αντιοξειδωτική δράση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 err="1">
                <a:latin typeface="+mn-lt"/>
                <a:cs typeface="+mn-cs"/>
              </a:rPr>
              <a:t>γαλακτοματοποιητής</a:t>
            </a:r>
            <a:endParaRPr lang="el-G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Ε334 </a:t>
            </a:r>
            <a:r>
              <a:rPr lang="en-US" sz="2000" dirty="0">
                <a:latin typeface="Calibri" panose="020F0502020204030204" pitchFamily="34" charset="0"/>
                <a:cs typeface="+mn-cs"/>
              </a:rPr>
              <a:t>x </a:t>
            </a:r>
            <a:r>
              <a:rPr lang="el-GR" sz="2000" dirty="0">
                <a:latin typeface="+mn-lt"/>
                <a:cs typeface="+mn-cs"/>
              </a:rPr>
              <a:t>Μυϊκή τοξίνη</a:t>
            </a:r>
          </a:p>
        </p:txBody>
      </p:sp>
      <p:cxnSp>
        <p:nvCxnSpPr>
          <p:cNvPr id="15" name="Ευθύγραμμο βέλος σύνδεσης 14"/>
          <p:cNvCxnSpPr>
            <a:stCxn id="10" idx="0"/>
            <a:endCxn id="3" idx="2"/>
          </p:cNvCxnSpPr>
          <p:nvPr/>
        </p:nvCxnSpPr>
        <p:spPr>
          <a:xfrm flipH="1" flipV="1">
            <a:off x="4906963" y="3187700"/>
            <a:ext cx="577850" cy="482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3630613"/>
            <a:ext cx="1155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276225" y="4783138"/>
            <a:ext cx="262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10"/>
              </a:rPr>
              <a:t>Lactic-acid-skeletal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11"/>
              </a:rPr>
              <a:t> Benjah-bmm27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182563" y="5167313"/>
            <a:ext cx="466725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20000"/>
                </a:solidFill>
                <a:latin typeface="+mn-lt"/>
                <a:cs typeface="+mn-cs"/>
              </a:rPr>
              <a:t>Γαλακτικό οξύ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Συστατικό του </a:t>
            </a:r>
            <a:r>
              <a:rPr lang="el-GR" sz="2000" dirty="0" err="1">
                <a:latin typeface="+mn-lt"/>
                <a:cs typeface="+mn-cs"/>
              </a:rPr>
              <a:t>ξυνισμένου</a:t>
            </a:r>
            <a:r>
              <a:rPr lang="el-GR" sz="2000" dirty="0">
                <a:latin typeface="+mn-lt"/>
                <a:cs typeface="+mn-cs"/>
              </a:rPr>
              <a:t> γάλακτος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 Παράγεται στους μυς κατά την άσκηση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 στη ζυθοποιεία για μείωση του </a:t>
            </a:r>
            <a:r>
              <a:rPr lang="el-GR" sz="2000" dirty="0" err="1">
                <a:latin typeface="+mn-lt"/>
                <a:cs typeface="+mn-cs"/>
              </a:rPr>
              <a:t>pH</a:t>
            </a:r>
            <a:endParaRPr lang="el-GR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 Ε270</a:t>
            </a:r>
          </a:p>
        </p:txBody>
      </p:sp>
      <p:cxnSp>
        <p:nvCxnSpPr>
          <p:cNvPr id="23" name="Ευθύγραμμο βέλος σύνδεσης 22"/>
          <p:cNvCxnSpPr>
            <a:stCxn id="19" idx="3"/>
            <a:endCxn id="3" idx="1"/>
          </p:cNvCxnSpPr>
          <p:nvPr/>
        </p:nvCxnSpPr>
        <p:spPr>
          <a:xfrm flipV="1">
            <a:off x="2166938" y="2940050"/>
            <a:ext cx="1949450" cy="1266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3" name="Picture 2" descr="File:Zitronensäure - Citric aci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87425"/>
            <a:ext cx="243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2649538" y="1065213"/>
            <a:ext cx="319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13"/>
              </a:rPr>
              <a:t>Zitronensäure - Citric acid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11"/>
              </a:rPr>
              <a:t> </a:t>
            </a:r>
            <a:r>
              <a:rPr lang="en-US" altLang="el-GR" sz="1200">
                <a:solidFill>
                  <a:srgbClr val="000000"/>
                </a:solidFill>
                <a:hlinkClick r:id="rId14"/>
              </a:rPr>
              <a:t>NEUROtiker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3044825" y="1397000"/>
            <a:ext cx="3294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20000"/>
                </a:solidFill>
                <a:latin typeface="+mn-lt"/>
                <a:cs typeface="+mn-cs"/>
              </a:rPr>
              <a:t>Κιτρικό οξύ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σε φρούτα (λεμόνι, </a:t>
            </a:r>
            <a:r>
              <a:rPr lang="el-GR" sz="2000" dirty="0" err="1">
                <a:latin typeface="+mn-lt"/>
                <a:cs typeface="+mn-cs"/>
              </a:rPr>
              <a:t>lime</a:t>
            </a:r>
            <a:r>
              <a:rPr lang="el-GR" sz="2000" dirty="0">
                <a:latin typeface="+mn-lt"/>
                <a:cs typeface="+mn-cs"/>
              </a:rPr>
              <a:t>,…)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latin typeface="+mn-lt"/>
                <a:cs typeface="+mn-cs"/>
              </a:rPr>
              <a:t>Ε330</a:t>
            </a:r>
          </a:p>
        </p:txBody>
      </p:sp>
      <p:cxnSp>
        <p:nvCxnSpPr>
          <p:cNvPr id="37" name="Ευθύγραμμο βέλος σύνδεσης 36"/>
          <p:cNvCxnSpPr>
            <a:stCxn id="28" idx="2"/>
            <a:endCxn id="3" idx="0"/>
          </p:cNvCxnSpPr>
          <p:nvPr/>
        </p:nvCxnSpPr>
        <p:spPr>
          <a:xfrm>
            <a:off x="1552575" y="2092325"/>
            <a:ext cx="3354388" cy="598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Ορθογώνιο 44"/>
          <p:cNvSpPr>
            <a:spLocks noChangeArrowheads="1"/>
          </p:cNvSpPr>
          <p:nvPr/>
        </p:nvSpPr>
        <p:spPr bwMode="auto">
          <a:xfrm>
            <a:off x="231775" y="2241550"/>
            <a:ext cx="34115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/>
              <a:t>Η συζυγής βάση του οξέος αποτελεί θεμελιώδες συστατικό των οστών</a:t>
            </a:r>
            <a:r>
              <a:rPr lang="en-US" altLang="el-GR"/>
              <a:t>, </a:t>
            </a:r>
            <a:r>
              <a:rPr lang="el-GR" altLang="el-GR"/>
              <a:t>ελέγχοντας το μέγεθος των κρυστάλλων ασβεστίου.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lang="en-US" dirty="0"/>
              <a:t> </a:t>
            </a:r>
            <a:r>
              <a:rPr lang="en-US" sz="3600" b="0" dirty="0"/>
              <a:t>(</a:t>
            </a:r>
            <a:r>
              <a:rPr sz="3600" b="0" dirty="0" smtClean="0"/>
              <a:t>1</a:t>
            </a:r>
            <a:r>
              <a:rPr lang="en-US" sz="3600" b="0" dirty="0"/>
              <a:t>1</a:t>
            </a:r>
            <a:r>
              <a:rPr lang="en-US" sz="3600" b="0" dirty="0" smtClean="0"/>
              <a:t> </a:t>
            </a:r>
            <a:r>
              <a:rPr sz="3600" b="0" dirty="0"/>
              <a:t>από 1</a:t>
            </a:r>
            <a:r>
              <a:rPr lang="en-US" sz="3600" b="0" dirty="0"/>
              <a:t>1</a:t>
            </a:r>
            <a:r>
              <a:rPr sz="3600" b="0" dirty="0" smtClean="0"/>
              <a:t>)</a:t>
            </a:r>
            <a:endParaRPr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47775"/>
          </a:xfrm>
        </p:spPr>
        <p:txBody>
          <a:bodyPr>
            <a:norm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Σχηματισμός παραγώγων (αντικατάσταση –ΟΗ)</a:t>
            </a: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004A82"/>
                </a:solidFill>
              </a:rPr>
              <a:t>Αναγωγή </a:t>
            </a:r>
            <a:r>
              <a:rPr b="1" dirty="0" err="1">
                <a:solidFill>
                  <a:srgbClr val="004A82"/>
                </a:solidFill>
              </a:rPr>
              <a:t>αμιδίων</a:t>
            </a:r>
            <a:endParaRPr b="1" dirty="0">
              <a:solidFill>
                <a:srgbClr val="004A82"/>
              </a:solidFill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A6FF95-781F-4E6A-9100-140B4C003353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30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2135188"/>
            <a:ext cx="4402137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Παράγωγα </a:t>
            </a:r>
            <a:r>
              <a:rPr dirty="0" err="1"/>
              <a:t>καρβοξυλικών</a:t>
            </a:r>
            <a:r>
              <a:rPr dirty="0"/>
              <a:t> οξέων</a:t>
            </a:r>
            <a:br>
              <a:rPr dirty="0"/>
            </a:br>
            <a:r>
              <a:rPr dirty="0" smtClean="0"/>
              <a:t>Εστέρες</a:t>
            </a:r>
            <a:endParaRPr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28725"/>
          </a:xfrm>
        </p:spPr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Όνομα </a:t>
            </a:r>
            <a:r>
              <a:rPr b="1" dirty="0" err="1">
                <a:solidFill>
                  <a:srgbClr val="820000"/>
                </a:solidFill>
              </a:rPr>
              <a:t>καρβοξυλικού</a:t>
            </a:r>
            <a:r>
              <a:rPr b="1" dirty="0">
                <a:solidFill>
                  <a:srgbClr val="820000"/>
                </a:solidFill>
              </a:rPr>
              <a:t> οξέος (χωρίς το οξύ) + </a:t>
            </a:r>
            <a:r>
              <a:rPr b="1" dirty="0" err="1">
                <a:solidFill>
                  <a:srgbClr val="820000"/>
                </a:solidFill>
              </a:rPr>
              <a:t>αλκυλεστέρας</a:t>
            </a:r>
            <a:r>
              <a:rPr b="1" dirty="0">
                <a:solidFill>
                  <a:srgbClr val="820000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004A82"/>
                </a:solidFill>
              </a:rPr>
              <a:t>Οξεικός </a:t>
            </a:r>
            <a:r>
              <a:rPr b="1" dirty="0" err="1">
                <a:solidFill>
                  <a:srgbClr val="004A82"/>
                </a:solidFill>
              </a:rPr>
              <a:t>αιθυλεστέρας</a:t>
            </a:r>
            <a:endParaRPr b="1" dirty="0">
              <a:solidFill>
                <a:srgbClr val="004A82"/>
              </a:solidFill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82CB185-26B3-4F6C-B715-D7F22C250134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31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2773" name="Picture 2" descr="File:Ethylethanoate-pa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425700"/>
            <a:ext cx="4749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1911350" y="4816475"/>
            <a:ext cx="4814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Ethylethanoate-parts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Vladsinger</a:t>
            </a:r>
            <a:r>
              <a:rPr lang="el-GR" altLang="el-GR" sz="1200">
                <a:solidFill>
                  <a:srgbClr val="000000"/>
                </a:solidFill>
              </a:rPr>
              <a:t>  </a:t>
            </a:r>
            <a:r>
              <a:rPr lang="el-GR" altLang="el-GR" sz="120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>
                <a:solidFill>
                  <a:srgbClr val="404040"/>
                </a:solidFill>
                <a:hlinkClick r:id="rId5"/>
              </a:rPr>
              <a:t>CC BY-SA 3.0</a:t>
            </a:r>
            <a:endParaRPr lang="en-US" altLang="el-GR" sz="1200">
              <a:solidFill>
                <a:srgbClr val="000000"/>
              </a:solidFill>
            </a:endParaRPr>
          </a:p>
        </p:txBody>
      </p:sp>
      <p:grpSp>
        <p:nvGrpSpPr>
          <p:cNvPr id="32775" name="Ομάδα 10"/>
          <p:cNvGrpSpPr>
            <a:grpSpLocks/>
          </p:cNvGrpSpPr>
          <p:nvPr/>
        </p:nvGrpSpPr>
        <p:grpSpPr bwMode="auto">
          <a:xfrm>
            <a:off x="1911350" y="5410200"/>
            <a:ext cx="5399088" cy="1079500"/>
            <a:chOff x="1911034" y="5409902"/>
            <a:chExt cx="5399087" cy="1079500"/>
          </a:xfrm>
        </p:grpSpPr>
        <p:sp>
          <p:nvSpPr>
            <p:cNvPr id="32776" name="TextBox 8"/>
            <p:cNvSpPr txBox="1">
              <a:spLocks noChangeArrowheads="1"/>
            </p:cNvSpPr>
            <p:nvPr/>
          </p:nvSpPr>
          <p:spPr bwMode="auto">
            <a:xfrm>
              <a:off x="4501834" y="5503564"/>
              <a:ext cx="2808287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l-GR" sz="4400">
                  <a:solidFill>
                    <a:srgbClr val="0066CC"/>
                  </a:solidFill>
                  <a:sym typeface="Wingdings" panose="05000000000000000000" pitchFamily="2" charset="2"/>
                </a:rPr>
                <a:t>HO</a:t>
              </a:r>
              <a:r>
                <a:rPr lang="en-US" altLang="el-GR" sz="4400">
                  <a:solidFill>
                    <a:srgbClr val="0F690B"/>
                  </a:solidFill>
                  <a:sym typeface="Wingdings" panose="05000000000000000000" pitchFamily="2" charset="2"/>
                </a:rPr>
                <a:t>-CO-R’</a:t>
              </a:r>
            </a:p>
          </p:txBody>
        </p:sp>
        <p:grpSp>
          <p:nvGrpSpPr>
            <p:cNvPr id="32777" name="Group 10"/>
            <p:cNvGrpSpPr>
              <a:grpSpLocks/>
            </p:cNvGrpSpPr>
            <p:nvPr/>
          </p:nvGrpSpPr>
          <p:grpSpPr bwMode="auto">
            <a:xfrm>
              <a:off x="1911034" y="5409902"/>
              <a:ext cx="3455987" cy="1079500"/>
              <a:chOff x="2771800" y="5373216"/>
              <a:chExt cx="3456384" cy="1080120"/>
            </a:xfrm>
          </p:grpSpPr>
          <p:sp>
            <p:nvSpPr>
              <p:cNvPr id="32778" name="TextBox 7"/>
              <p:cNvSpPr txBox="1">
                <a:spLocks noChangeArrowheads="1"/>
              </p:cNvSpPr>
              <p:nvPr/>
            </p:nvSpPr>
            <p:spPr bwMode="auto">
              <a:xfrm>
                <a:off x="2771800" y="5517232"/>
                <a:ext cx="216024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l-GR" sz="4400">
                    <a:solidFill>
                      <a:srgbClr val="820000"/>
                    </a:solidFill>
                    <a:sym typeface="Wingdings" panose="05000000000000000000" pitchFamily="2" charset="2"/>
                  </a:rPr>
                  <a:t>R-O-</a:t>
                </a:r>
                <a:r>
                  <a:rPr lang="en-US" altLang="el-GR" sz="4400">
                    <a:solidFill>
                      <a:srgbClr val="0066CC"/>
                    </a:solidFill>
                    <a:sym typeface="Wingdings" panose="05000000000000000000" pitchFamily="2" charset="2"/>
                  </a:rPr>
                  <a:t>H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79979" y="5373216"/>
                <a:ext cx="2448205" cy="1080120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Εστέρες – Παρασκευή </a:t>
            </a:r>
            <a:r>
              <a:rPr dirty="0" smtClean="0"/>
              <a:t>εστέρων </a:t>
            </a:r>
            <a:r>
              <a:rPr sz="3600" b="0" dirty="0" smtClean="0"/>
              <a:t>(1 από 2)</a:t>
            </a:r>
            <a:endParaRPr sz="3600" b="0" dirty="0"/>
          </a:p>
        </p:txBody>
      </p:sp>
      <p:sp>
        <p:nvSpPr>
          <p:cNvPr id="3" name="Θέση περιεχομένου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48"/>
            <a:ext cx="8229600" cy="3502001"/>
          </a:xfrm>
          <a:blipFill rotWithShape="0">
            <a:blip r:embed="rId2" cstate="print"/>
            <a:stretch>
              <a:fillRect l="-1111" t="-870" b="-2087"/>
            </a:stretch>
          </a:blipFill>
        </p:spPr>
        <p:txBody>
          <a:bodyPr>
            <a:normAutofit/>
          </a:bodyPr>
          <a:lstStyle/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>
                <a:noFill/>
              </a:rPr>
              <a:t> </a:t>
            </a:r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D8846B-5AD4-4798-A9D7-7D4B908F37CC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32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Arrow Connector 13"/>
          <p:cNvCxnSpPr/>
          <p:nvPr/>
        </p:nvCxnSpPr>
        <p:spPr>
          <a:xfrm>
            <a:off x="4300538" y="4554538"/>
            <a:ext cx="360362" cy="28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Ορθογώνιο 5"/>
          <p:cNvSpPr>
            <a:spLocks noChangeArrowheads="1"/>
          </p:cNvSpPr>
          <p:nvPr/>
        </p:nvSpPr>
        <p:spPr bwMode="auto">
          <a:xfrm>
            <a:off x="4090988" y="4870450"/>
            <a:ext cx="226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 b="1">
                <a:solidFill>
                  <a:srgbClr val="820000"/>
                </a:solidFill>
              </a:rPr>
              <a:t>Παραπροϊόν το οξύ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Εστέρες – Παρασκευή εστέρων </a:t>
            </a:r>
            <a:r>
              <a:rPr sz="3600" b="0" dirty="0" smtClean="0"/>
              <a:t>(2 </a:t>
            </a:r>
            <a:r>
              <a:rPr sz="3600" b="0" dirty="0"/>
              <a:t>από </a:t>
            </a:r>
            <a:r>
              <a:rPr sz="3600" b="0" dirty="0" smtClean="0"/>
              <a:t>2)</a:t>
            </a:r>
            <a:endParaRPr dirty="0"/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6BD831-3B42-4EB4-B875-3C20CBA43771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33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Picture 7" descr="File:Aspirin synthe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025" y="1970088"/>
            <a:ext cx="7620000" cy="1266825"/>
          </a:xfrm>
        </p:spPr>
      </p:pic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2109788" y="3275013"/>
            <a:ext cx="4816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Aspirin synthesis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</a:rPr>
              <a:t>Edgar181</a:t>
            </a:r>
            <a:r>
              <a:rPr lang="el-GR" altLang="el-GR" sz="1200">
                <a:solidFill>
                  <a:srgbClr val="000000"/>
                </a:solidFill>
              </a:rPr>
              <a:t> 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34822" name="Ορθογώνιο 6"/>
          <p:cNvSpPr>
            <a:spLocks noChangeArrowheads="1"/>
          </p:cNvSpPr>
          <p:nvPr/>
        </p:nvSpPr>
        <p:spPr bwMode="auto">
          <a:xfrm>
            <a:off x="315913" y="3590925"/>
            <a:ext cx="179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 b="1">
                <a:solidFill>
                  <a:srgbClr val="820000"/>
                </a:solidFill>
              </a:rPr>
              <a:t>Σαλικυλικό οξύ</a:t>
            </a:r>
          </a:p>
        </p:txBody>
      </p:sp>
      <p:sp>
        <p:nvSpPr>
          <p:cNvPr id="34823" name="Ορθογώνιο 7"/>
          <p:cNvSpPr>
            <a:spLocks noChangeArrowheads="1"/>
          </p:cNvSpPr>
          <p:nvPr/>
        </p:nvSpPr>
        <p:spPr bwMode="auto">
          <a:xfrm>
            <a:off x="2306638" y="3590925"/>
            <a:ext cx="216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 b="1">
                <a:solidFill>
                  <a:srgbClr val="820000"/>
                </a:solidFill>
              </a:rPr>
              <a:t>Οξεικός ανυδρίτης</a:t>
            </a:r>
          </a:p>
        </p:txBody>
      </p:sp>
      <p:sp>
        <p:nvSpPr>
          <p:cNvPr id="34824" name="Ορθογώνιο 8"/>
          <p:cNvSpPr>
            <a:spLocks noChangeArrowheads="1"/>
          </p:cNvSpPr>
          <p:nvPr/>
        </p:nvSpPr>
        <p:spPr bwMode="auto">
          <a:xfrm>
            <a:off x="4930775" y="3590925"/>
            <a:ext cx="270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 b="1">
                <a:solidFill>
                  <a:srgbClr val="820000"/>
                </a:solidFill>
              </a:rPr>
              <a:t>Ακετυλοσαλικυλικό οξύ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Εστέρες – Ιδιότητες εστέρων</a:t>
            </a:r>
          </a:p>
        </p:txBody>
      </p:sp>
      <p:sp>
        <p:nvSpPr>
          <p:cNvPr id="3" name="Θέση περιεχομένου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48"/>
            <a:ext cx="8229600" cy="1311062"/>
          </a:xfrm>
          <a:blipFill rotWithShape="0">
            <a:blip r:embed="rId2" cstate="print"/>
            <a:stretch>
              <a:fillRect l="-1111" t="-2326"/>
            </a:stretch>
          </a:blipFill>
        </p:spPr>
        <p:txBody>
          <a:bodyPr>
            <a:normAutofit/>
          </a:bodyPr>
          <a:lstStyle/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>
                <a:noFill/>
              </a:rPr>
              <a:t> </a:t>
            </a:r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E6AF1A-4908-49BD-ADDF-D92158546C05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34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1509" y="1401193"/>
            <a:ext cx="760491" cy="451086"/>
          </a:xfrm>
          <a:prstGeom prst="rect">
            <a:avLst/>
          </a:prstGeom>
          <a:blipFill rotWithShape="0">
            <a:blip r:embed="rId3" cstate="print"/>
            <a:stretch>
              <a:fillRect b="-945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960438" y="2270125"/>
            <a:ext cx="205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000" b="1">
                <a:solidFill>
                  <a:srgbClr val="820000"/>
                </a:solidFill>
              </a:rPr>
              <a:t>Ethyl ethanoate</a:t>
            </a:r>
            <a:endParaRPr lang="el-GR" altLang="el-GR" sz="2000" b="1">
              <a:solidFill>
                <a:srgbClr val="820000"/>
              </a:solidFill>
            </a:endParaRP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4362450" y="2311400"/>
            <a:ext cx="17573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000" b="1">
                <a:solidFill>
                  <a:srgbClr val="820000"/>
                </a:solidFill>
              </a:rPr>
              <a:t>Ethanoic acid</a:t>
            </a:r>
            <a:endParaRPr lang="el-GR" altLang="el-GR" sz="2000" b="1">
              <a:solidFill>
                <a:srgbClr val="820000"/>
              </a:solidFill>
            </a:endParaRP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6359525" y="2270125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000" b="1">
                <a:solidFill>
                  <a:srgbClr val="820000"/>
                </a:solidFill>
              </a:rPr>
              <a:t>ethanol</a:t>
            </a:r>
            <a:endParaRPr lang="el-GR" altLang="el-GR" sz="2000" b="1">
              <a:solidFill>
                <a:srgbClr val="820000"/>
              </a:solidFill>
            </a:endParaRPr>
          </a:p>
        </p:txBody>
      </p:sp>
      <p:sp>
        <p:nvSpPr>
          <p:cNvPr id="9" name="Ορθογώνιο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199" y="3743448"/>
            <a:ext cx="8229599" cy="830997"/>
          </a:xfrm>
          <a:prstGeom prst="rect">
            <a:avLst/>
          </a:prstGeom>
          <a:blipFill rotWithShape="0">
            <a:blip r:embed="rId4" cstate="print"/>
            <a:stretch>
              <a:fillRect l="-1111" t="-5882" b="-73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850" name="TextBox 9"/>
          <p:cNvSpPr txBox="1">
            <a:spLocks noChangeArrowheads="1"/>
          </p:cNvSpPr>
          <p:nvPr/>
        </p:nvSpPr>
        <p:spPr bwMode="auto">
          <a:xfrm>
            <a:off x="960438" y="4575175"/>
            <a:ext cx="205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000" b="1">
                <a:solidFill>
                  <a:srgbClr val="820000"/>
                </a:solidFill>
              </a:rPr>
              <a:t>Ethyl ethanoate</a:t>
            </a:r>
            <a:endParaRPr lang="el-GR" altLang="el-GR" sz="2000" b="1">
              <a:solidFill>
                <a:srgbClr val="820000"/>
              </a:solidFill>
            </a:endParaRPr>
          </a:p>
        </p:txBody>
      </p:sp>
      <p:sp>
        <p:nvSpPr>
          <p:cNvPr id="35851" name="TextBox 10"/>
          <p:cNvSpPr txBox="1">
            <a:spLocks noChangeArrowheads="1"/>
          </p:cNvSpPr>
          <p:nvPr/>
        </p:nvSpPr>
        <p:spPr bwMode="auto">
          <a:xfrm>
            <a:off x="4583113" y="4494213"/>
            <a:ext cx="262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000" b="1">
                <a:solidFill>
                  <a:srgbClr val="820000"/>
                </a:solidFill>
              </a:rPr>
              <a:t>Sodium  ethanoate</a:t>
            </a:r>
            <a:endParaRPr lang="el-GR" altLang="el-GR" sz="2000" b="1">
              <a:solidFill>
                <a:srgbClr val="820000"/>
              </a:solidFill>
            </a:endParaRPr>
          </a:p>
        </p:txBody>
      </p:sp>
      <p:sp>
        <p:nvSpPr>
          <p:cNvPr id="35852" name="TextBox 11"/>
          <p:cNvSpPr txBox="1">
            <a:spLocks noChangeArrowheads="1"/>
          </p:cNvSpPr>
          <p:nvPr/>
        </p:nvSpPr>
        <p:spPr bwMode="auto">
          <a:xfrm>
            <a:off x="7097713" y="450215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000" b="1">
                <a:solidFill>
                  <a:srgbClr val="820000"/>
                </a:solidFill>
              </a:rPr>
              <a:t>ethanol</a:t>
            </a:r>
            <a:endParaRPr lang="el-GR" altLang="el-GR" sz="2000" b="1">
              <a:solidFill>
                <a:srgbClr val="82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Σάπωνες </a:t>
            </a:r>
            <a:r>
              <a:rPr altLang="el-GR" sz="3200" b="0" smtClean="0">
                <a:latin typeface="Calibri" panose="020F0502020204030204" pitchFamily="34" charset="0"/>
              </a:rPr>
              <a:t>(1 από 3)</a:t>
            </a:r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A61713-6F71-41CF-ABFF-1637F50AB2BE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35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Ορθογώνιο 4"/>
          <p:cNvSpPr>
            <a:spLocks noChangeArrowheads="1"/>
          </p:cNvSpPr>
          <p:nvPr/>
        </p:nvSpPr>
        <p:spPr bwMode="auto">
          <a:xfrm>
            <a:off x="1185863" y="6002338"/>
            <a:ext cx="1620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1200">
                <a:hlinkClick r:id="rId2"/>
              </a:rPr>
              <a:t>bio1151.nicerweb.com</a:t>
            </a:r>
            <a:endParaRPr lang="el-GR" altLang="el-GR" sz="1200"/>
          </a:p>
        </p:txBody>
      </p:sp>
      <p:pic>
        <p:nvPicPr>
          <p:cNvPr id="3686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1055688"/>
            <a:ext cx="4532312" cy="5040312"/>
          </a:xfrm>
        </p:spPr>
      </p:pic>
      <p:cxnSp>
        <p:nvCxnSpPr>
          <p:cNvPr id="7" name="Straight Arrow Connector 5"/>
          <p:cNvCxnSpPr/>
          <p:nvPr/>
        </p:nvCxnSpPr>
        <p:spPr>
          <a:xfrm flipV="1">
            <a:off x="2924175" y="4940300"/>
            <a:ext cx="3033713" cy="954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Picture 5" descr="File:SaponificationGener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16275"/>
            <a:ext cx="36687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5530850" y="4391025"/>
            <a:ext cx="291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 dirty="0">
                <a:solidFill>
                  <a:srgbClr val="404040"/>
                </a:solidFill>
              </a:rPr>
              <a:t>“</a:t>
            </a:r>
            <a:r>
              <a:rPr lang="en-US" altLang="el-GR" sz="1200" dirty="0">
                <a:solidFill>
                  <a:srgbClr val="000000"/>
                </a:solidFill>
                <a:hlinkClick r:id="rId6"/>
              </a:rPr>
              <a:t>SaponificationGeneral</a:t>
            </a:r>
            <a:r>
              <a:rPr lang="en-US" altLang="el-GR" sz="1200" dirty="0">
                <a:solidFill>
                  <a:srgbClr val="404040"/>
                </a:solidFill>
              </a:rPr>
              <a:t>”,  </a:t>
            </a:r>
            <a:r>
              <a:rPr lang="el-GR" altLang="el-GR" sz="1200" dirty="0">
                <a:solidFill>
                  <a:srgbClr val="404040"/>
                </a:solidFill>
              </a:rPr>
              <a:t>από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n-US" altLang="el-GR" sz="1200" dirty="0">
                <a:solidFill>
                  <a:srgbClr val="000000"/>
                </a:solidFill>
                <a:hlinkClick r:id="rId7"/>
              </a:rPr>
              <a:t>File Upload Bot (Magnus </a:t>
            </a:r>
            <a:r>
              <a:rPr lang="en-US" altLang="el-GR" sz="1200" dirty="0" err="1">
                <a:solidFill>
                  <a:srgbClr val="000000"/>
                </a:solidFill>
                <a:hlinkClick r:id="rId7"/>
              </a:rPr>
              <a:t>Manske</a:t>
            </a:r>
            <a:r>
              <a:rPr lang="en-US" altLang="el-GR" sz="1200" dirty="0">
                <a:solidFill>
                  <a:srgbClr val="000000"/>
                </a:solidFill>
                <a:hlinkClick r:id="rId7"/>
              </a:rPr>
              <a:t>)</a:t>
            </a:r>
            <a:r>
              <a:rPr lang="el-GR" altLang="el-GR" sz="1200" dirty="0">
                <a:solidFill>
                  <a:srgbClr val="000000"/>
                </a:solidFill>
              </a:rPr>
              <a:t>  </a:t>
            </a:r>
            <a:r>
              <a:rPr lang="el-GR" altLang="el-GR" sz="1200" dirty="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 dirty="0">
                <a:solidFill>
                  <a:srgbClr val="404040"/>
                </a:solidFill>
                <a:hlinkClick r:id="rId8"/>
              </a:rPr>
              <a:t>CC BY-SA 3.0</a:t>
            </a:r>
            <a:endParaRPr lang="en-US" altLang="el-GR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85" y="1156265"/>
            <a:ext cx="2839473" cy="1257112"/>
          </a:xfrm>
          <a:prstGeom prst="rect">
            <a:avLst/>
          </a:prstGeom>
        </p:spPr>
      </p:pic>
      <p:sp>
        <p:nvSpPr>
          <p:cNvPr id="37890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Σάπωνες </a:t>
            </a:r>
            <a:r>
              <a:rPr altLang="el-GR" sz="3200" b="0" smtClean="0">
                <a:latin typeface="Calibri" panose="020F0502020204030204" pitchFamily="34" charset="0"/>
              </a:rPr>
              <a:t>(2 από 3)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8CDC20-FBA0-4BF5-9CAB-350678BBA157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36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0" y="1476631"/>
            <a:ext cx="3136741" cy="686162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92423" y="2508847"/>
            <a:ext cx="2917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rgbClr val="404040"/>
                </a:solidFill>
              </a:rPr>
              <a:t>“</a:t>
            </a:r>
            <a:r>
              <a:rPr lang="en-US" altLang="el-GR" sz="1200" dirty="0" smtClean="0">
                <a:solidFill>
                  <a:srgbClr val="000000"/>
                </a:solidFill>
                <a:hlinkClick r:id="rId5"/>
              </a:rPr>
              <a:t>Stearic acid </a:t>
            </a:r>
            <a:r>
              <a:rPr lang="en-US" altLang="el-GR" sz="1200" dirty="0" err="1" smtClean="0">
                <a:solidFill>
                  <a:srgbClr val="000000"/>
                </a:solidFill>
                <a:hlinkClick r:id="rId5"/>
              </a:rPr>
              <a:t>spacefill</a:t>
            </a:r>
            <a:r>
              <a:rPr lang="en-US" altLang="el-GR" sz="1200" dirty="0" smtClean="0">
                <a:solidFill>
                  <a:srgbClr val="404040"/>
                </a:solidFill>
              </a:rPr>
              <a:t>”, 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l-GR" altLang="el-GR" sz="1200" dirty="0">
                <a:solidFill>
                  <a:srgbClr val="404040"/>
                </a:solidFill>
              </a:rPr>
              <a:t>από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n-US" altLang="el-GR" sz="1200" dirty="0" smtClean="0">
                <a:solidFill>
                  <a:srgbClr val="000000"/>
                </a:solidFill>
                <a:hlinkClick r:id="rId6"/>
              </a:rPr>
              <a:t>Borgdylan</a:t>
            </a:r>
            <a:r>
              <a:rPr lang="en-US" altLang="el-GR" sz="1200" dirty="0" smtClean="0">
                <a:solidFill>
                  <a:srgbClr val="000000"/>
                </a:solidFill>
              </a:rPr>
              <a:t> </a:t>
            </a:r>
            <a:r>
              <a:rPr lang="el-GR" altLang="el-GR" sz="1200" dirty="0" smtClean="0">
                <a:solidFill>
                  <a:srgbClr val="404040"/>
                </a:solidFill>
              </a:rPr>
              <a:t>διαθέσιμο </a:t>
            </a:r>
            <a:r>
              <a:rPr lang="el-GR" altLang="el-GR" sz="1200" dirty="0">
                <a:solidFill>
                  <a:srgbClr val="404040"/>
                </a:solidFill>
              </a:rPr>
              <a:t>με άδεια </a:t>
            </a:r>
            <a:r>
              <a:rPr lang="en-US" altLang="el-GR" sz="1200" dirty="0" smtClean="0">
                <a:solidFill>
                  <a:srgbClr val="404040"/>
                </a:solidFill>
                <a:hlinkClick r:id="rId7"/>
              </a:rPr>
              <a:t>CC BY 3.0</a:t>
            </a:r>
            <a:endParaRPr lang="en-US" altLang="el-GR" sz="1200" dirty="0">
              <a:solidFill>
                <a:srgbClr val="0000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3" y="3045218"/>
            <a:ext cx="2251295" cy="1688471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27227" y="4840614"/>
            <a:ext cx="2917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rgbClr val="404040"/>
                </a:solidFill>
              </a:rPr>
              <a:t>“</a:t>
            </a:r>
            <a:r>
              <a:rPr lang="en-US" altLang="el-GR" sz="1200" dirty="0" smtClean="0">
                <a:solidFill>
                  <a:srgbClr val="000000"/>
                </a:solidFill>
                <a:hlinkClick r:id="rId9"/>
              </a:rPr>
              <a:t>Margarine</a:t>
            </a:r>
            <a:r>
              <a:rPr lang="en-US" altLang="el-GR" sz="1200" dirty="0" smtClean="0">
                <a:solidFill>
                  <a:srgbClr val="404040"/>
                </a:solidFill>
              </a:rPr>
              <a:t>”, 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l-GR" altLang="el-GR" sz="1200" dirty="0">
                <a:solidFill>
                  <a:srgbClr val="404040"/>
                </a:solidFill>
              </a:rPr>
              <a:t>από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n-US" altLang="el-GR" sz="1200" dirty="0" smtClean="0">
                <a:solidFill>
                  <a:srgbClr val="000000"/>
                </a:solidFill>
                <a:hlinkClick r:id="rId10"/>
              </a:rPr>
              <a:t>Quadell</a:t>
            </a:r>
            <a:r>
              <a:rPr lang="en-US" altLang="el-GR" sz="1200" dirty="0" smtClean="0">
                <a:solidFill>
                  <a:srgbClr val="000000"/>
                </a:solidFill>
              </a:rPr>
              <a:t> </a:t>
            </a:r>
            <a:r>
              <a:rPr lang="el-GR" altLang="el-GR" sz="1200" dirty="0" smtClean="0">
                <a:solidFill>
                  <a:srgbClr val="404040"/>
                </a:solidFill>
              </a:rPr>
              <a:t>διαθέσιμο </a:t>
            </a:r>
            <a:r>
              <a:rPr lang="el-GR" altLang="el-GR" sz="1200" dirty="0">
                <a:solidFill>
                  <a:srgbClr val="404040"/>
                </a:solidFill>
              </a:rPr>
              <a:t>με άδεια </a:t>
            </a:r>
            <a:r>
              <a:rPr lang="en-US" altLang="el-GR" sz="1200" dirty="0" smtClean="0">
                <a:solidFill>
                  <a:srgbClr val="404040"/>
                </a:solidFill>
                <a:hlinkClick r:id="rId7"/>
              </a:rPr>
              <a:t>CC BY 3.0</a:t>
            </a:r>
            <a:endParaRPr lang="en-US" altLang="el-GR" sz="1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4315" y="2638598"/>
            <a:ext cx="1936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Ο διπλός δεσμός προκαλεί παραμόρφωση</a:t>
            </a:r>
            <a:endParaRPr lang="el-GR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0073" y="2167948"/>
            <a:ext cx="1820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Στεατικό οξύ</a:t>
            </a:r>
            <a:endParaRPr lang="el-GR" sz="2200" dirty="0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236744" y="2863819"/>
            <a:ext cx="2917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rgbClr val="404040"/>
                </a:solidFill>
              </a:rPr>
              <a:t>“</a:t>
            </a:r>
            <a:r>
              <a:rPr lang="en-US" altLang="el-GR" sz="1200" dirty="0" smtClean="0">
                <a:solidFill>
                  <a:srgbClr val="000000"/>
                </a:solidFill>
                <a:hlinkClick r:id="rId11"/>
              </a:rPr>
              <a:t>Oleic-acid-3D-vdW</a:t>
            </a:r>
            <a:r>
              <a:rPr lang="en-US" altLang="el-GR" sz="1200" dirty="0" smtClean="0">
                <a:solidFill>
                  <a:srgbClr val="404040"/>
                </a:solidFill>
              </a:rPr>
              <a:t>”, 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l-GR" altLang="el-GR" sz="1200" dirty="0">
                <a:solidFill>
                  <a:srgbClr val="404040"/>
                </a:solidFill>
              </a:rPr>
              <a:t>από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n-US" altLang="el-GR" sz="1200" dirty="0" smtClean="0">
                <a:solidFill>
                  <a:srgbClr val="000000"/>
                </a:solidFill>
                <a:hlinkClick r:id="rId12"/>
              </a:rPr>
              <a:t>Benjah-bmm27</a:t>
            </a:r>
            <a:r>
              <a:rPr lang="el-GR" altLang="el-GR" sz="1200" dirty="0" smtClean="0">
                <a:solidFill>
                  <a:srgbClr val="000000"/>
                </a:solidFill>
                <a:hlinkClick r:id="rId12"/>
              </a:rPr>
              <a:t> </a:t>
            </a:r>
            <a:r>
              <a:rPr lang="el-GR" altLang="el-GR" sz="1200" dirty="0" smtClean="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 dirty="0">
              <a:solidFill>
                <a:srgbClr val="00000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62" y="3368777"/>
            <a:ext cx="1807675" cy="1807675"/>
          </a:xfrm>
          <a:prstGeom prst="rect">
            <a:avLst/>
          </a:prstGeom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27115" y="5302279"/>
            <a:ext cx="2917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rgbClr val="404040"/>
                </a:solidFill>
              </a:rPr>
              <a:t>“</a:t>
            </a:r>
            <a:r>
              <a:rPr lang="en-US" altLang="el-GR" sz="1200" dirty="0" smtClean="0">
                <a:solidFill>
                  <a:srgbClr val="000000"/>
                </a:solidFill>
                <a:hlinkClick r:id="rId14"/>
              </a:rPr>
              <a:t>olive oil</a:t>
            </a:r>
            <a:r>
              <a:rPr lang="en-US" altLang="el-GR" sz="1200" dirty="0" smtClean="0">
                <a:solidFill>
                  <a:srgbClr val="404040"/>
                </a:solidFill>
              </a:rPr>
              <a:t>”, 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l-GR" altLang="el-GR" sz="1200" dirty="0">
                <a:solidFill>
                  <a:srgbClr val="404040"/>
                </a:solidFill>
              </a:rPr>
              <a:t>από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n-US" altLang="el-GR" sz="1200" dirty="0" smtClean="0">
                <a:solidFill>
                  <a:srgbClr val="000000"/>
                </a:solidFill>
                <a:hlinkClick r:id="rId15"/>
              </a:rPr>
              <a:t>margenauer</a:t>
            </a:r>
            <a:r>
              <a:rPr lang="en-US" altLang="el-GR" sz="1200" dirty="0" smtClean="0">
                <a:solidFill>
                  <a:srgbClr val="000000"/>
                </a:solidFill>
              </a:rPr>
              <a:t> </a:t>
            </a:r>
            <a:r>
              <a:rPr lang="el-GR" altLang="el-GR" sz="1200" dirty="0" smtClean="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5268" y="2413377"/>
            <a:ext cx="1820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err="1" smtClean="0">
                <a:latin typeface="+mn-lt"/>
              </a:rPr>
              <a:t>Ελαϊκό</a:t>
            </a:r>
            <a:r>
              <a:rPr lang="el-GR" sz="2200" dirty="0" smtClean="0">
                <a:latin typeface="+mn-lt"/>
              </a:rPr>
              <a:t> οξύ</a:t>
            </a:r>
            <a:endParaRPr lang="el-GR" sz="22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007" y="5409204"/>
            <a:ext cx="323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Κορεσμένο λίπος και λιπαρό οξύ</a:t>
            </a:r>
            <a:endParaRPr lang="el-GR" sz="2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7854" y="5716533"/>
            <a:ext cx="323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Ακόρεστο λίπος και λιπαρό οξύ</a:t>
            </a:r>
            <a:endParaRPr lang="el-GR" sz="2200" dirty="0">
              <a:latin typeface="+mn-lt"/>
            </a:endParaRPr>
          </a:p>
        </p:txBody>
      </p:sp>
      <p:cxnSp>
        <p:nvCxnSpPr>
          <p:cNvPr id="13" name="Ευθύγραμμο βέλος σύνδεσης 12"/>
          <p:cNvCxnSpPr>
            <a:stCxn id="4" idx="0"/>
          </p:cNvCxnSpPr>
          <p:nvPr/>
        </p:nvCxnSpPr>
        <p:spPr>
          <a:xfrm flipV="1">
            <a:off x="4472724" y="1819747"/>
            <a:ext cx="1964290" cy="818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Σάπωνες </a:t>
            </a:r>
            <a:r>
              <a:rPr altLang="el-GR" sz="3200" b="0" smtClean="0">
                <a:latin typeface="Calibri" panose="020F0502020204030204" pitchFamily="34" charset="0"/>
              </a:rPr>
              <a:t>(3 από 3)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8915" name="Θέση περιεχομένου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Όταν το διαιτολόγιο είναι πλούσιο σε κορεσµένα, είναι δυνατό να προκληθεί η καρδιοαγγειακή ασθένεια γνωστή ως αθηροσκλήρωση (αρτηριοσκλήρυνση) στην οποία προκαλείται στένωση στα αιµοφόρα αγγεία από την απόθεση κορεσµένων λιπών και χοληστερίνης και δηµιουργία αθηρωµατικής πλάκας.</a:t>
            </a:r>
          </a:p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E3B8EE-374F-4529-B464-66674B88D211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37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Αντιδράσεις </a:t>
            </a:r>
            <a:r>
              <a:rPr dirty="0" err="1"/>
              <a:t>καρβοξυλικών</a:t>
            </a:r>
            <a:r>
              <a:rPr dirty="0"/>
              <a:t> </a:t>
            </a:r>
            <a:r>
              <a:rPr dirty="0" smtClean="0"/>
              <a:t>οξέων</a:t>
            </a:r>
            <a:br>
              <a:rPr dirty="0" smtClean="0"/>
            </a:br>
            <a:r>
              <a:rPr dirty="0" smtClean="0"/>
              <a:t> </a:t>
            </a:r>
            <a:r>
              <a:rPr sz="3600" b="0" dirty="0" smtClean="0"/>
              <a:t>(1 από 2)</a:t>
            </a:r>
            <a:endParaRPr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14363"/>
          </a:xfrm>
        </p:spPr>
        <p:txBody>
          <a:bodyPr>
            <a:norm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Συγκεντρωτικά…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0256F7-01EC-4E9F-A057-F1809495D77E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38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236663"/>
            <a:ext cx="381635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Αντιδράσεις </a:t>
            </a:r>
            <a:r>
              <a:rPr dirty="0" err="1"/>
              <a:t>καρβοξυλικών</a:t>
            </a:r>
            <a:r>
              <a:rPr dirty="0"/>
              <a:t> οξέων </a:t>
            </a:r>
            <a:r>
              <a:rPr dirty="0" smtClean="0"/>
              <a:t/>
            </a:r>
            <a:br>
              <a:rPr dirty="0" smtClean="0"/>
            </a:br>
            <a:r>
              <a:rPr sz="3600" b="0" dirty="0" smtClean="0"/>
              <a:t>(2 </a:t>
            </a:r>
            <a:r>
              <a:rPr sz="3600" b="0" dirty="0"/>
              <a:t>από </a:t>
            </a:r>
            <a:r>
              <a:rPr sz="3600" b="0" dirty="0" smtClean="0"/>
              <a:t>2)</a:t>
            </a:r>
            <a:endParaRPr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885825"/>
          </a:xfrm>
        </p:spPr>
        <p:txBody>
          <a:bodyPr>
            <a:norm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ή αλλιώς…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8F2DF7-2883-4C67-B122-13AECD5DC1AF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39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0965" name="Picture 5" descr="File:Carboxylic Acid Sunshine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639888"/>
            <a:ext cx="65786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2649538" y="5299075"/>
            <a:ext cx="400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Carboxylic Acid Sunshine Diagram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5"/>
              </a:rPr>
              <a:t>Vladislav Andriashvili</a:t>
            </a:r>
            <a:r>
              <a:rPr lang="el-GR" altLang="el-GR" sz="1200">
                <a:solidFill>
                  <a:srgbClr val="000000"/>
                </a:solidFill>
                <a:hlinkClick r:id="rId5"/>
              </a:rPr>
              <a:t>  </a:t>
            </a:r>
            <a:r>
              <a:rPr lang="el-GR" altLang="el-GR" sz="120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>
                <a:solidFill>
                  <a:srgbClr val="404040"/>
                </a:solidFill>
                <a:hlinkClick r:id="rId6"/>
              </a:rPr>
              <a:t>CC BY-SA 3.0</a:t>
            </a:r>
            <a:endParaRPr lang="en-US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Καρβοξυλικά οξέα </a:t>
            </a:r>
            <a:r>
              <a:rPr altLang="el-GR" sz="3200" b="0" smtClean="0">
                <a:latin typeface="Calibri" panose="020F0502020204030204" pitchFamily="34" charset="0"/>
              </a:rPr>
              <a:t>(3 από 7)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CCAF39-C9EE-40A6-A61E-AA5C66FB4FAD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1446213"/>
            <a:ext cx="7035800" cy="3795712"/>
          </a:xfrm>
        </p:spPr>
      </p:pic>
      <p:sp>
        <p:nvSpPr>
          <p:cNvPr id="5125" name="Ορθογώνιο 5"/>
          <p:cNvSpPr>
            <a:spLocks noChangeArrowheads="1"/>
          </p:cNvSpPr>
          <p:nvPr/>
        </p:nvSpPr>
        <p:spPr bwMode="auto">
          <a:xfrm>
            <a:off x="2465388" y="5383213"/>
            <a:ext cx="408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chemwiki.ucdavis.edu</a:t>
            </a:r>
            <a:r>
              <a:rPr lang="el-GR" altLang="el-GR" sz="1200"/>
              <a:t> διαθέσιμο με άδεια </a:t>
            </a:r>
            <a:r>
              <a:rPr lang="en-US" altLang="el-GR" sz="1200">
                <a:hlinkClick r:id="rId4"/>
              </a:rPr>
              <a:t>CC BY-NC-SA 3.0 US</a:t>
            </a:r>
            <a:r>
              <a:rPr lang="el-GR" altLang="el-GR" sz="1200">
                <a:hlinkClick r:id="rId4"/>
              </a:rPr>
              <a:t> </a:t>
            </a:r>
            <a:endParaRPr lang="el-GR" altLang="el-GR" sz="1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παραγώγων </a:t>
            </a:r>
            <a:r>
              <a:rPr dirty="0" err="1"/>
              <a:t>καρβοξυλικών</a:t>
            </a:r>
            <a:r>
              <a:rPr dirty="0"/>
              <a:t> οξέων</a:t>
            </a:r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1C5AAD-A598-4554-9D58-5786C1CAF3BA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40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3" y="1611313"/>
            <a:ext cx="7105650" cy="1466850"/>
          </a:xfrm>
        </p:spPr>
      </p:pic>
      <p:sp>
        <p:nvSpPr>
          <p:cNvPr id="41989" name="Ορθογώνιο 5"/>
          <p:cNvSpPr>
            <a:spLocks noChangeArrowheads="1"/>
          </p:cNvSpPr>
          <p:nvPr/>
        </p:nvSpPr>
        <p:spPr bwMode="auto">
          <a:xfrm>
            <a:off x="4305300" y="3275013"/>
            <a:ext cx="862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myttex.net</a:t>
            </a:r>
            <a:endParaRPr lang="el-GR" altLang="el-GR" sz="120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792538"/>
            <a:ext cx="49657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Ορθογώνιο 7"/>
          <p:cNvSpPr>
            <a:spLocks noChangeArrowheads="1"/>
          </p:cNvSpPr>
          <p:nvPr/>
        </p:nvSpPr>
        <p:spPr bwMode="auto">
          <a:xfrm>
            <a:off x="4583113" y="6356350"/>
            <a:ext cx="860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myttex.net</a:t>
            </a:r>
            <a:endParaRPr lang="el-GR" altLang="el-GR" sz="1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Χημικές ιδιότητες εστέρων</a:t>
            </a:r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5F8CEC-F3E8-43D5-916E-DF2BBBD75505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41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300163"/>
            <a:ext cx="4005263" cy="3198812"/>
          </a:xfrm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5437188" y="1673225"/>
            <a:ext cx="243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820000"/>
                </a:solidFill>
                <a:sym typeface="Wingdings" panose="05000000000000000000" pitchFamily="2" charset="2"/>
              </a:rPr>
              <a:t>Μετεστεροποίηση</a:t>
            </a:r>
            <a:endParaRPr lang="en-US" altLang="el-GR" sz="2200" b="1">
              <a:solidFill>
                <a:srgbClr val="820000"/>
              </a:solidFill>
              <a:sym typeface="Wingdings" panose="05000000000000000000" pitchFamily="2" charset="2"/>
            </a:endParaRP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5437188" y="2752725"/>
            <a:ext cx="1497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820000"/>
                </a:solidFill>
                <a:sym typeface="Wingdings" panose="05000000000000000000" pitchFamily="2" charset="2"/>
              </a:rPr>
              <a:t>Υδρόλυση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5437188" y="4064000"/>
            <a:ext cx="1497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820000"/>
                </a:solidFill>
                <a:sym typeface="Wingdings" panose="05000000000000000000" pitchFamily="2" charset="2"/>
              </a:rPr>
              <a:t>Αμινόλυση</a:t>
            </a:r>
          </a:p>
        </p:txBody>
      </p:sp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326063"/>
            <a:ext cx="57165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Box 9"/>
          <p:cNvSpPr txBox="1">
            <a:spLocks noChangeArrowheads="1"/>
          </p:cNvSpPr>
          <p:nvPr/>
        </p:nvSpPr>
        <p:spPr bwMode="auto">
          <a:xfrm>
            <a:off x="6651625" y="5543550"/>
            <a:ext cx="149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820000"/>
                </a:solidFill>
                <a:sym typeface="Wingdings" panose="05000000000000000000" pitchFamily="2" charset="2"/>
              </a:rPr>
              <a:t>Αναγωγή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Χημικές ιδιότητες </a:t>
            </a:r>
            <a:r>
              <a:rPr dirty="0" err="1"/>
              <a:t>καρβοξυλικών</a:t>
            </a:r>
            <a:r>
              <a:rPr dirty="0"/>
              <a:t> οξέων</a:t>
            </a:r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256CB4-24EA-4297-8B5D-46C8D75FD54B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42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31975"/>
            <a:ext cx="8491537" cy="2852738"/>
          </a:xfrm>
        </p:spPr>
      </p:pic>
      <p:sp>
        <p:nvSpPr>
          <p:cNvPr id="44037" name="Ορθογώνιο 5"/>
          <p:cNvSpPr>
            <a:spLocks noChangeArrowheads="1"/>
          </p:cNvSpPr>
          <p:nvPr/>
        </p:nvSpPr>
        <p:spPr bwMode="auto">
          <a:xfrm>
            <a:off x="2601913" y="5149850"/>
            <a:ext cx="4087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1200">
                <a:hlinkClick r:id="rId3"/>
              </a:rPr>
              <a:t>chemwiki.ucdavis.edu</a:t>
            </a:r>
            <a:r>
              <a:rPr lang="el-GR" altLang="el-GR" sz="1200"/>
              <a:t> διαθέσιμο με άδεια </a:t>
            </a:r>
            <a:r>
              <a:rPr lang="en-US" altLang="el-GR" sz="1200">
                <a:hlinkClick r:id="rId4"/>
              </a:rPr>
              <a:t>CC BY-NC-SA 3.0 US</a:t>
            </a:r>
            <a:r>
              <a:rPr lang="el-GR" altLang="el-GR" sz="1200">
                <a:hlinkClick r:id="rId4"/>
              </a:rPr>
              <a:t> </a:t>
            </a:r>
            <a:endParaRPr lang="el-GR" altLang="el-GR" sz="1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Λακτόνες (κυκλικοί εστέρες)</a:t>
            </a:r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E99A97-90BC-41BE-9DA8-14F7D991F70E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43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5" descr="File:Lactone Type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1479550"/>
            <a:ext cx="7620000" cy="3514725"/>
          </a:xfrm>
        </p:spPr>
      </p:pic>
      <p:sp>
        <p:nvSpPr>
          <p:cNvPr id="45061" name="Rectangle 10"/>
          <p:cNvSpPr>
            <a:spLocks noChangeArrowheads="1"/>
          </p:cNvSpPr>
          <p:nvPr/>
        </p:nvSpPr>
        <p:spPr bwMode="auto">
          <a:xfrm>
            <a:off x="3538538" y="5126038"/>
            <a:ext cx="2919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 dirty="0">
                <a:solidFill>
                  <a:srgbClr val="404040"/>
                </a:solidFill>
              </a:rPr>
              <a:t>“</a:t>
            </a:r>
            <a:r>
              <a:rPr lang="en-US" altLang="el-GR" sz="1200" dirty="0">
                <a:solidFill>
                  <a:srgbClr val="000000"/>
                </a:solidFill>
                <a:hlinkClick r:id="rId4"/>
              </a:rPr>
              <a:t>Lactone Types</a:t>
            </a:r>
            <a:r>
              <a:rPr lang="en-US" altLang="el-GR" sz="1200" dirty="0">
                <a:solidFill>
                  <a:srgbClr val="404040"/>
                </a:solidFill>
              </a:rPr>
              <a:t>”,  </a:t>
            </a:r>
            <a:r>
              <a:rPr lang="el-GR" altLang="el-GR" sz="1200" dirty="0">
                <a:solidFill>
                  <a:srgbClr val="404040"/>
                </a:solidFill>
              </a:rPr>
              <a:t>από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n-US" altLang="el-GR" sz="1200" dirty="0">
                <a:solidFill>
                  <a:srgbClr val="000000"/>
                </a:solidFill>
                <a:hlinkClick r:id="rId5"/>
              </a:rPr>
              <a:t>Cvf-ps</a:t>
            </a:r>
            <a:r>
              <a:rPr lang="el-GR" altLang="el-GR" sz="1200" dirty="0">
                <a:solidFill>
                  <a:srgbClr val="000000"/>
                </a:solidFill>
                <a:hlinkClick r:id="rId5"/>
              </a:rPr>
              <a:t> </a:t>
            </a:r>
            <a:r>
              <a:rPr lang="el-GR" altLang="el-GR" sz="1200" dirty="0">
                <a:solidFill>
                  <a:srgbClr val="000000"/>
                </a:solidFill>
              </a:rPr>
              <a:t> </a:t>
            </a:r>
            <a:r>
              <a:rPr lang="el-GR" altLang="el-GR" sz="1200" dirty="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 dirty="0">
              <a:solidFill>
                <a:srgbClr val="000000"/>
              </a:solidFill>
            </a:endParaRPr>
          </a:p>
        </p:txBody>
      </p:sp>
      <p:sp>
        <p:nvSpPr>
          <p:cNvPr id="45062" name="Ορθογώνιο 6"/>
          <p:cNvSpPr>
            <a:spLocks noChangeArrowheads="1"/>
          </p:cNvSpPr>
          <p:nvPr/>
        </p:nvSpPr>
        <p:spPr bwMode="auto">
          <a:xfrm>
            <a:off x="0" y="55213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400"/>
              <a:t>Ονοματολογία λακτονών</a:t>
            </a:r>
            <a:r>
              <a:rPr lang="en-US" altLang="el-GR" sz="2400"/>
              <a:t>:</a:t>
            </a:r>
          </a:p>
          <a:p>
            <a:r>
              <a:rPr lang="el-GR" altLang="el-GR" sz="2400"/>
              <a:t>α-ακετολακτόνη</a:t>
            </a:r>
            <a:r>
              <a:rPr lang="en-US" altLang="el-GR" sz="2400"/>
              <a:t>, </a:t>
            </a:r>
            <a:r>
              <a:rPr lang="el-GR" altLang="el-GR" sz="2400"/>
              <a:t>β-προπιολακτόνη,</a:t>
            </a:r>
            <a:r>
              <a:rPr lang="en-US" altLang="el-GR" sz="2400"/>
              <a:t> </a:t>
            </a:r>
            <a:r>
              <a:rPr lang="el-GR" altLang="el-GR" sz="2400"/>
              <a:t>γ-βουτυρολακτόνη </a:t>
            </a:r>
          </a:p>
          <a:p>
            <a:r>
              <a:rPr lang="el-GR" altLang="el-GR" sz="2400"/>
              <a:t>και</a:t>
            </a:r>
            <a:r>
              <a:rPr lang="en-US" altLang="el-GR" sz="2400"/>
              <a:t> </a:t>
            </a:r>
            <a:r>
              <a:rPr lang="el-GR" altLang="el-GR" sz="2400"/>
              <a:t>δ-βαλερολακτόνη</a:t>
            </a:r>
            <a:r>
              <a:rPr lang="en-US" altLang="el-GR" sz="2400"/>
              <a:t> </a:t>
            </a:r>
          </a:p>
        </p:txBody>
      </p:sp>
      <p:sp>
        <p:nvSpPr>
          <p:cNvPr id="45063" name="7 - Ορθογώνιο"/>
          <p:cNvSpPr>
            <a:spLocks noChangeArrowheads="1"/>
          </p:cNvSpPr>
          <p:nvPr/>
        </p:nvSpPr>
        <p:spPr bwMode="auto">
          <a:xfrm>
            <a:off x="1389063" y="4862513"/>
            <a:ext cx="315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/>
              <a:t>α</a:t>
            </a:r>
          </a:p>
        </p:txBody>
      </p:sp>
      <p:sp>
        <p:nvSpPr>
          <p:cNvPr id="45064" name="8 - Ορθογώνιο"/>
          <p:cNvSpPr>
            <a:spLocks noChangeArrowheads="1"/>
          </p:cNvSpPr>
          <p:nvPr/>
        </p:nvSpPr>
        <p:spPr bwMode="auto">
          <a:xfrm>
            <a:off x="3165475" y="4819650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/>
              <a:t>β</a:t>
            </a:r>
          </a:p>
        </p:txBody>
      </p:sp>
      <p:sp>
        <p:nvSpPr>
          <p:cNvPr id="45065" name="9 - Ορθογώνιο"/>
          <p:cNvSpPr>
            <a:spLocks noChangeArrowheads="1"/>
          </p:cNvSpPr>
          <p:nvPr/>
        </p:nvSpPr>
        <p:spPr bwMode="auto">
          <a:xfrm>
            <a:off x="5089525" y="4764088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/>
              <a:t>γ</a:t>
            </a:r>
          </a:p>
        </p:txBody>
      </p:sp>
      <p:sp>
        <p:nvSpPr>
          <p:cNvPr id="45066" name="10 - Ορθογώνιο"/>
          <p:cNvSpPr>
            <a:spLocks noChangeArrowheads="1"/>
          </p:cNvSpPr>
          <p:nvPr/>
        </p:nvSpPr>
        <p:spPr bwMode="auto">
          <a:xfrm>
            <a:off x="7429500" y="4764088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/>
              <a:t>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dirty="0" err="1" smtClean="0">
                <a:latin typeface="Calibri" panose="020F0502020204030204" pitchFamily="34" charset="0"/>
              </a:rPr>
              <a:t>Λακτόνες</a:t>
            </a:r>
            <a:endParaRPr altLang="el-GR" dirty="0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lang="en-US" altLang="el-GR" dirty="0">
                <a:solidFill>
                  <a:schemeClr val="tx1"/>
                </a:solidFill>
              </a:rPr>
              <a:t>Formation of a Biofilm by Escherichia coli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FA72E0-6876-4AE7-A72E-A282B97F2BCE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44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4 - Ορθογώνιο"/>
          <p:cNvSpPr>
            <a:spLocks noChangeArrowheads="1"/>
          </p:cNvSpPr>
          <p:nvPr/>
        </p:nvSpPr>
        <p:spPr bwMode="auto">
          <a:xfrm>
            <a:off x="0" y="533082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/>
              <a:t>Οι βρωμιομένες φουρανόνες έχουν δείξει αποτελεσματική δράση στην πρόληψη σχηματισμού </a:t>
            </a:r>
            <a:r>
              <a:rPr lang="en-US" altLang="el-GR"/>
              <a:t>biofilm</a:t>
            </a:r>
            <a:r>
              <a:rPr lang="el-GR" altLang="el-GR"/>
              <a:t>. </a:t>
            </a:r>
            <a:endParaRPr lang="en-US" altLang="el-GR"/>
          </a:p>
        </p:txBody>
      </p: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2" b="13974"/>
          <a:stretch>
            <a:fillRect/>
          </a:stretch>
        </p:blipFill>
        <p:spPr bwMode="auto">
          <a:xfrm>
            <a:off x="5473700" y="4835525"/>
            <a:ext cx="25257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85" y="1956704"/>
            <a:ext cx="2905829" cy="244328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105502" y="4433094"/>
            <a:ext cx="2919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 dirty="0" smtClean="0">
                <a:solidFill>
                  <a:srgbClr val="404040"/>
                </a:solidFill>
              </a:rPr>
              <a:t>“</a:t>
            </a:r>
            <a:r>
              <a:rPr lang="en-US" altLang="el-GR" sz="1200" dirty="0" smtClean="0">
                <a:solidFill>
                  <a:srgbClr val="000000"/>
                </a:solidFill>
                <a:hlinkClick r:id="rId5"/>
              </a:rPr>
              <a:t>EscherichiaColi NIAID</a:t>
            </a:r>
            <a:r>
              <a:rPr lang="en-US" altLang="el-GR" sz="1200" dirty="0" smtClean="0">
                <a:solidFill>
                  <a:srgbClr val="404040"/>
                </a:solidFill>
              </a:rPr>
              <a:t>”, 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l-GR" altLang="el-GR" sz="1200" dirty="0">
                <a:solidFill>
                  <a:srgbClr val="404040"/>
                </a:solidFill>
              </a:rPr>
              <a:t>από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n-US" altLang="el-GR" sz="1200" dirty="0" smtClean="0">
                <a:solidFill>
                  <a:srgbClr val="000000"/>
                </a:solidFill>
                <a:hlinkClick r:id="rId6"/>
              </a:rPr>
              <a:t>Bact</a:t>
            </a:r>
            <a:r>
              <a:rPr lang="el-GR" altLang="el-GR" sz="1200" dirty="0" smtClean="0">
                <a:solidFill>
                  <a:srgbClr val="000000"/>
                </a:solidFill>
              </a:rPr>
              <a:t> </a:t>
            </a:r>
            <a:r>
              <a:rPr lang="el-GR" altLang="el-GR" sz="1200" dirty="0" smtClean="0">
                <a:solidFill>
                  <a:srgbClr val="404040"/>
                </a:solidFill>
              </a:rPr>
              <a:t>διαθέσιμο </a:t>
            </a:r>
            <a:r>
              <a:rPr lang="el-GR" altLang="el-GR" sz="1200" dirty="0">
                <a:solidFill>
                  <a:srgbClr val="404040"/>
                </a:solidFill>
              </a:rPr>
              <a:t>ως κοινό κτήμα</a:t>
            </a:r>
            <a:endParaRPr lang="en-US" altLang="el-GR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Λακτάμες (κυκλικά αμίδια)</a:t>
            </a:r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17D3AE-D344-47A0-AB56-BFE2DBCEAFC9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45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7108" name="Picture 5" descr="File:Beta-lactam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2700" y="1231900"/>
            <a:ext cx="2366963" cy="1727200"/>
          </a:xfrm>
        </p:spPr>
      </p:pic>
      <p:sp>
        <p:nvSpPr>
          <p:cNvPr id="47109" name="Ορθογώνιο 5"/>
          <p:cNvSpPr>
            <a:spLocks noChangeArrowheads="1"/>
          </p:cNvSpPr>
          <p:nvPr/>
        </p:nvSpPr>
        <p:spPr bwMode="auto">
          <a:xfrm>
            <a:off x="2266950" y="3271838"/>
            <a:ext cx="3435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200"/>
              <a:t>2-Azetidinone</a:t>
            </a:r>
            <a:r>
              <a:rPr lang="el-GR" altLang="el-GR" sz="2200"/>
              <a:t> </a:t>
            </a:r>
            <a:r>
              <a:rPr lang="en-US" altLang="el-GR" sz="2200"/>
              <a:t>(</a:t>
            </a:r>
            <a:r>
              <a:rPr lang="el-GR" altLang="el-GR" sz="2200"/>
              <a:t>β-λακτάμη) </a:t>
            </a:r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2090738" y="2927350"/>
            <a:ext cx="3786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Beta-lactam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5"/>
              </a:rPr>
              <a:t>File Upload Bot (Magnus Manske)</a:t>
            </a:r>
            <a:r>
              <a:rPr lang="el-GR" altLang="el-GR" sz="1200">
                <a:solidFill>
                  <a:srgbClr val="000000"/>
                </a:solidFill>
                <a:hlinkClick r:id="rId5"/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pic>
        <p:nvPicPr>
          <p:cNvPr id="47111" name="Picture 8" descr="File:Lactams General Formulae V.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971925"/>
            <a:ext cx="57848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784225" y="5345113"/>
            <a:ext cx="7596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7"/>
              </a:rPr>
              <a:t>Lactams General Formulae V.1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 </a:t>
            </a:r>
            <a:r>
              <a:rPr lang="en-US" altLang="el-GR" sz="1200">
                <a:solidFill>
                  <a:srgbClr val="404040"/>
                </a:solidFill>
                <a:hlinkClick r:id="rId8"/>
              </a:rPr>
              <a:t>Jü</a:t>
            </a:r>
            <a:r>
              <a:rPr lang="el-GR" altLang="el-GR" sz="1200">
                <a:solidFill>
                  <a:srgbClr val="404040"/>
                </a:solidFill>
              </a:rPr>
              <a:t> 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99213" y="2589213"/>
            <a:ext cx="2592387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sz="2000" dirty="0">
                <a:latin typeface="+mn-lt"/>
              </a:rPr>
              <a:t>Azepan-2-one</a:t>
            </a: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or </a:t>
            </a:r>
            <a:r>
              <a:rPr lang="en-US" altLang="el-GR" sz="2000" b="1" dirty="0" err="1">
                <a:latin typeface="+mn-lt"/>
              </a:rPr>
              <a:t>Caprolactam</a:t>
            </a:r>
            <a:r>
              <a:rPr lang="en-US" altLang="el-GR" sz="2000" b="1" dirty="0">
                <a:latin typeface="+mn-lt"/>
              </a:rPr>
              <a:t>, </a:t>
            </a:r>
            <a:r>
              <a:rPr lang="el-GR" altLang="el-GR" sz="2000" dirty="0" smtClean="0">
                <a:latin typeface="+mn-lt"/>
              </a:rPr>
              <a:t>πρόδρομη ένωση του</a:t>
            </a:r>
            <a:r>
              <a:rPr lang="en-US" altLang="el-GR" sz="2000" dirty="0">
                <a:latin typeface="+mn-lt"/>
              </a:rPr>
              <a:t> </a:t>
            </a:r>
            <a:r>
              <a:rPr lang="en-US" altLang="el-GR" sz="2000" u="sng" dirty="0">
                <a:latin typeface="+mn-lt"/>
              </a:rPr>
              <a:t>Nylon 6</a:t>
            </a:r>
            <a:endParaRPr lang="el-GR" altLang="el-GR" sz="2000" dirty="0">
              <a:latin typeface="+mn-lt"/>
            </a:endParaRPr>
          </a:p>
        </p:txBody>
      </p:sp>
      <p:sp>
        <p:nvSpPr>
          <p:cNvPr id="47114" name="11 - Ορθογώνιο"/>
          <p:cNvSpPr>
            <a:spLocks noChangeArrowheads="1"/>
          </p:cNvSpPr>
          <p:nvPr/>
        </p:nvSpPr>
        <p:spPr bwMode="auto">
          <a:xfrm>
            <a:off x="1574800" y="5581650"/>
            <a:ext cx="1411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200">
                <a:solidFill>
                  <a:srgbClr val="000000"/>
                </a:solidFill>
              </a:rPr>
              <a:t>β-</a:t>
            </a:r>
            <a:r>
              <a:rPr lang="el-GR" altLang="el-GR" sz="2200">
                <a:solidFill>
                  <a:srgbClr val="000000"/>
                </a:solidFill>
              </a:rPr>
              <a:t>λακτάμη</a:t>
            </a:r>
            <a:endParaRPr lang="el-GR" altLang="el-GR"/>
          </a:p>
        </p:txBody>
      </p:sp>
      <p:sp>
        <p:nvSpPr>
          <p:cNvPr id="47115" name="12 - Ορθογώνιο"/>
          <p:cNvSpPr>
            <a:spLocks noChangeArrowheads="1"/>
          </p:cNvSpPr>
          <p:nvPr/>
        </p:nvSpPr>
        <p:spPr bwMode="auto">
          <a:xfrm>
            <a:off x="3152775" y="5580063"/>
            <a:ext cx="1387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200"/>
              <a:t>γ-</a:t>
            </a:r>
            <a:r>
              <a:rPr lang="el-GR" altLang="el-GR" sz="2200"/>
              <a:t>λακτάμη</a:t>
            </a:r>
          </a:p>
        </p:txBody>
      </p:sp>
      <p:sp>
        <p:nvSpPr>
          <p:cNvPr id="47116" name="13 - Ορθογώνιο"/>
          <p:cNvSpPr>
            <a:spLocks noChangeArrowheads="1"/>
          </p:cNvSpPr>
          <p:nvPr/>
        </p:nvSpPr>
        <p:spPr bwMode="auto">
          <a:xfrm>
            <a:off x="4711700" y="5562600"/>
            <a:ext cx="1408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δ</a:t>
            </a:r>
            <a:r>
              <a:rPr lang="en-US" altLang="el-GR" sz="2200"/>
              <a:t>-</a:t>
            </a:r>
            <a:r>
              <a:rPr lang="el-GR" altLang="el-GR" sz="2200"/>
              <a:t>λακτάμη</a:t>
            </a:r>
          </a:p>
        </p:txBody>
      </p:sp>
      <p:sp>
        <p:nvSpPr>
          <p:cNvPr id="47117" name="14 - Ορθογώνιο"/>
          <p:cNvSpPr>
            <a:spLocks noChangeArrowheads="1"/>
          </p:cNvSpPr>
          <p:nvPr/>
        </p:nvSpPr>
        <p:spPr bwMode="auto">
          <a:xfrm>
            <a:off x="6300788" y="5535613"/>
            <a:ext cx="1389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ε</a:t>
            </a:r>
            <a:r>
              <a:rPr lang="en-US" altLang="el-GR" sz="2200"/>
              <a:t>-</a:t>
            </a:r>
            <a:r>
              <a:rPr lang="el-GR" altLang="el-GR" sz="2200"/>
              <a:t>λακτάμη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Κλινικές εφαρμογές </a:t>
            </a:r>
            <a:r>
              <a:rPr altLang="el-GR" sz="3200" b="0" smtClean="0">
                <a:latin typeface="Calibri" panose="020F0502020204030204" pitchFamily="34" charset="0"/>
              </a:rPr>
              <a:t>(1 από 6)</a:t>
            </a:r>
          </a:p>
        </p:txBody>
      </p:sp>
      <p:sp>
        <p:nvSpPr>
          <p:cNvPr id="48131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57200" y="1196975"/>
            <a:ext cx="8229600" cy="4443413"/>
          </a:xfrm>
        </p:spPr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Ο δακτύλιος της </a:t>
            </a:r>
            <a:r>
              <a:rPr lang="en-US" altLang="el-GR" smtClean="0">
                <a:latin typeface="Calibri" panose="020F0502020204030204" pitchFamily="34" charset="0"/>
              </a:rPr>
              <a:t>β-</a:t>
            </a:r>
            <a:r>
              <a:rPr altLang="el-GR" smtClean="0">
                <a:latin typeface="Calibri" panose="020F0502020204030204" pitchFamily="34" charset="0"/>
              </a:rPr>
              <a:t>λακτάμης</a:t>
            </a:r>
            <a:r>
              <a:rPr lang="en-US" altLang="el-GR" smtClean="0">
                <a:latin typeface="Calibri" panose="020F0502020204030204" pitchFamily="34" charset="0"/>
              </a:rPr>
              <a:t> </a:t>
            </a:r>
            <a:r>
              <a:rPr altLang="el-GR" smtClean="0">
                <a:latin typeface="Calibri" panose="020F0502020204030204" pitchFamily="34" charset="0"/>
              </a:rPr>
              <a:t>είναι μέρος της βασικής δομής διαφόρων ομάδων αντιβιοτικών, με κυριότερες τις </a:t>
            </a:r>
            <a:r>
              <a:rPr altLang="el-GR" b="1" smtClean="0">
                <a:latin typeface="Calibri" panose="020F0502020204030204" pitchFamily="34" charset="0"/>
              </a:rPr>
              <a:t>πενικιλίνες</a:t>
            </a:r>
            <a:r>
              <a:rPr altLang="el-GR" smtClean="0">
                <a:latin typeface="Calibri" panose="020F0502020204030204" pitchFamily="34" charset="0"/>
              </a:rPr>
              <a:t>, τις </a:t>
            </a:r>
            <a:r>
              <a:rPr altLang="el-GR" b="1" smtClean="0">
                <a:latin typeface="Calibri" panose="020F0502020204030204" pitchFamily="34" charset="0"/>
              </a:rPr>
              <a:t>κεφαλοσπορίνες,</a:t>
            </a:r>
            <a:r>
              <a:rPr altLang="el-GR" smtClean="0">
                <a:latin typeface="Calibri" panose="020F0502020204030204" pitchFamily="34" charset="0"/>
              </a:rPr>
              <a:t> </a:t>
            </a:r>
            <a:r>
              <a:rPr altLang="el-GR" b="1" smtClean="0">
                <a:latin typeface="Calibri" panose="020F0502020204030204" pitchFamily="34" charset="0"/>
              </a:rPr>
              <a:t>καρβαπενέμες (θειεναμυκίνες) </a:t>
            </a:r>
            <a:r>
              <a:rPr altLang="el-GR" smtClean="0">
                <a:latin typeface="Calibri" panose="020F0502020204030204" pitchFamily="34" charset="0"/>
              </a:rPr>
              <a:t>και</a:t>
            </a:r>
            <a:r>
              <a:rPr altLang="el-GR" b="1" smtClean="0">
                <a:latin typeface="Calibri" panose="020F0502020204030204" pitchFamily="34" charset="0"/>
              </a:rPr>
              <a:t> μονοβακτάμες, </a:t>
            </a:r>
            <a:r>
              <a:rPr altLang="el-GR" smtClean="0">
                <a:latin typeface="Calibri" panose="020F0502020204030204" pitchFamily="34" charset="0"/>
              </a:rPr>
              <a:t>που ονομάζονται επίσης </a:t>
            </a:r>
            <a:r>
              <a:rPr altLang="el-GR" b="1" smtClean="0">
                <a:latin typeface="Calibri" panose="020F0502020204030204" pitchFamily="34" charset="0"/>
              </a:rPr>
              <a:t>αντιβιοτικά β-λακτάμης.</a:t>
            </a:r>
            <a:r>
              <a:rPr altLang="el-GR" smtClean="0">
                <a:latin typeface="Calibri" panose="020F0502020204030204" pitchFamily="34" charset="0"/>
              </a:rPr>
              <a:t> </a:t>
            </a:r>
            <a:r>
              <a:rPr lang="en-US" altLang="el-GR" b="1" smtClean="0">
                <a:solidFill>
                  <a:srgbClr val="004A82"/>
                </a:solidFill>
                <a:latin typeface="Calibri" panose="020F0502020204030204" pitchFamily="34" charset="0"/>
              </a:rPr>
              <a:t> </a:t>
            </a:r>
            <a:r>
              <a:rPr altLang="el-GR" smtClean="0">
                <a:latin typeface="Calibri" panose="020F0502020204030204" pitchFamily="34" charset="0"/>
              </a:rPr>
              <a:t>Η δράση τους έγκειται στο περιορισμό της βιοσύνθεσης του κυτταρικού τοιχώματος των βακτηρίων.</a:t>
            </a:r>
            <a:r>
              <a:rPr lang="en-US" altLang="el-GR" smtClean="0">
                <a:latin typeface="Calibri" panose="020F0502020204030204" pitchFamily="34" charset="0"/>
              </a:rPr>
              <a:t> </a:t>
            </a:r>
          </a:p>
          <a:p>
            <a:pPr eaLnBrk="1"/>
            <a:r>
              <a:rPr altLang="el-GR" smtClean="0">
                <a:latin typeface="Calibri" panose="020F0502020204030204" pitchFamily="34" charset="0"/>
              </a:rPr>
              <a:t>Τα αντιβιοτικά β-λακτάμης ενδείκνυνται για την προφύλαξη και θεραπεία βακτηριακών λοιμώξεων, προκαλούμενων τόσο από </a:t>
            </a:r>
            <a:r>
              <a:rPr lang="en-US" altLang="el-GR" smtClean="0">
                <a:latin typeface="Calibri" panose="020F0502020204030204" pitchFamily="34" charset="0"/>
              </a:rPr>
              <a:t>Gram- </a:t>
            </a:r>
            <a:r>
              <a:rPr altLang="el-GR" smtClean="0">
                <a:latin typeface="Calibri" panose="020F0502020204030204" pitchFamily="34" charset="0"/>
              </a:rPr>
              <a:t>θετικά όσο και από </a:t>
            </a:r>
            <a:r>
              <a:rPr lang="en-US" altLang="el-GR" smtClean="0">
                <a:latin typeface="Calibri" panose="020F0502020204030204" pitchFamily="34" charset="0"/>
              </a:rPr>
              <a:t>Gram- </a:t>
            </a:r>
            <a:r>
              <a:rPr altLang="el-GR" smtClean="0">
                <a:latin typeface="Calibri" panose="020F0502020204030204" pitchFamily="34" charset="0"/>
              </a:rPr>
              <a:t>αρνητικά βακτήρια. </a:t>
            </a:r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305451-C803-4D6E-8FCB-7F8CA4EDFF32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46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6B00DB-071A-4D9A-A889-AB3DCD851A1D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47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Picture 4" descr="300px-Beta-lactam_core_stru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2725"/>
            <a:ext cx="3532187" cy="3062288"/>
          </a:xfrm>
        </p:spPr>
      </p:pic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214313" y="4710113"/>
            <a:ext cx="378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Beta-lactam core structures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Fvasconcellos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49157" name="Ορθογώνιο 6"/>
          <p:cNvSpPr>
            <a:spLocks noChangeArrowheads="1"/>
          </p:cNvSpPr>
          <p:nvPr/>
        </p:nvSpPr>
        <p:spPr bwMode="auto">
          <a:xfrm>
            <a:off x="5341938" y="1363663"/>
            <a:ext cx="28702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 penam. </a:t>
            </a:r>
            <a:endParaRPr lang="el-GR" altLang="el-GR" sz="2200" dirty="0"/>
          </a:p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 carbapenam. </a:t>
            </a:r>
            <a:endParaRPr lang="el-GR" altLang="el-GR" sz="2200" dirty="0"/>
          </a:p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An oxapenam. </a:t>
            </a:r>
            <a:endParaRPr lang="el-GR" altLang="el-GR" sz="2200" dirty="0"/>
          </a:p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 penem. </a:t>
            </a:r>
            <a:endParaRPr lang="el-GR" altLang="el-GR" sz="2200" dirty="0"/>
          </a:p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 carbapenem. </a:t>
            </a:r>
            <a:endParaRPr lang="el-GR" altLang="el-GR" sz="2200" dirty="0"/>
          </a:p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 monobactam. </a:t>
            </a:r>
            <a:endParaRPr lang="el-GR" altLang="el-GR" sz="2200" dirty="0"/>
          </a:p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 cephem. </a:t>
            </a:r>
            <a:endParaRPr lang="el-GR" altLang="el-GR" sz="2200" dirty="0"/>
          </a:p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 carbacephem. </a:t>
            </a:r>
            <a:endParaRPr lang="el-GR" altLang="el-GR" sz="2200" dirty="0"/>
          </a:p>
          <a:p>
            <a:pPr>
              <a:spcBef>
                <a:spcPts val="1200"/>
              </a:spcBef>
              <a:buFontTx/>
              <a:buAutoNum type="alphaUcParenR"/>
            </a:pPr>
            <a:r>
              <a:rPr lang="pt-BR" altLang="el-GR" sz="2200" dirty="0"/>
              <a:t>An </a:t>
            </a:r>
            <a:r>
              <a:rPr lang="pt-BR" altLang="el-GR" sz="2200" dirty="0" smtClean="0"/>
              <a:t>oxacephem.</a:t>
            </a:r>
            <a:endParaRPr lang="pt-BR" altLang="el-GR" sz="2200" dirty="0"/>
          </a:p>
        </p:txBody>
      </p:sp>
      <p:sp>
        <p:nvSpPr>
          <p:cNvPr id="49158" name="Τίτλος 1"/>
          <p:cNvSpPr txBox="1">
            <a:spLocks/>
          </p:cNvSpPr>
          <p:nvPr/>
        </p:nvSpPr>
        <p:spPr bwMode="auto">
          <a:xfrm>
            <a:off x="503361" y="168675"/>
            <a:ext cx="8229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4000" b="1">
                <a:solidFill>
                  <a:srgbClr val="004A82"/>
                </a:solidFill>
              </a:rPr>
              <a:t>Κλινικές εφαρμογές </a:t>
            </a:r>
            <a:r>
              <a:rPr lang="el-GR" altLang="el-GR" sz="3200">
                <a:solidFill>
                  <a:srgbClr val="004A82"/>
                </a:solidFill>
              </a:rPr>
              <a:t>(2 από 6)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Κλινικές εφαρμογές </a:t>
            </a:r>
            <a:r>
              <a:rPr altLang="el-GR" sz="3200" b="0" smtClean="0">
                <a:latin typeface="Calibri" panose="020F0502020204030204" pitchFamily="34" charset="0"/>
              </a:rPr>
              <a:t>(3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5017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1526F6-766E-4460-9226-34973CEA82C4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48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0180" name="Picture 2" descr="File:Beta-lactam antibiotics exampl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1463" y="1365250"/>
            <a:ext cx="2100262" cy="3168650"/>
          </a:xfrm>
        </p:spPr>
      </p:pic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2227155" y="4827464"/>
            <a:ext cx="3427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 dirty="0">
                <a:solidFill>
                  <a:srgbClr val="404040"/>
                </a:solidFill>
              </a:rPr>
              <a:t>“</a:t>
            </a:r>
            <a:r>
              <a:rPr lang="en-US" altLang="el-GR" sz="1200" dirty="0">
                <a:solidFill>
                  <a:srgbClr val="000000"/>
                </a:solidFill>
                <a:hlinkClick r:id="rId3"/>
              </a:rPr>
              <a:t>Beta-lactam antibiotics example 1</a:t>
            </a:r>
            <a:r>
              <a:rPr lang="en-US" altLang="el-GR" sz="1200" dirty="0">
                <a:solidFill>
                  <a:srgbClr val="404040"/>
                </a:solidFill>
              </a:rPr>
              <a:t>”,  </a:t>
            </a:r>
            <a:r>
              <a:rPr lang="el-GR" altLang="el-GR" sz="1200" dirty="0">
                <a:solidFill>
                  <a:srgbClr val="404040"/>
                </a:solidFill>
              </a:rPr>
              <a:t>από</a:t>
            </a:r>
            <a:r>
              <a:rPr lang="en-US" altLang="el-GR" sz="1200" dirty="0">
                <a:solidFill>
                  <a:srgbClr val="404040"/>
                </a:solidFill>
              </a:rPr>
              <a:t> </a:t>
            </a:r>
            <a:r>
              <a:rPr lang="en-US" altLang="el-GR" sz="1200" dirty="0" err="1">
                <a:solidFill>
                  <a:srgbClr val="000000"/>
                </a:solidFill>
                <a:hlinkClick r:id="rId4"/>
              </a:rPr>
              <a:t>Fvasconcellos</a:t>
            </a:r>
            <a:r>
              <a:rPr lang="el-GR" altLang="el-GR" sz="1200" dirty="0">
                <a:solidFill>
                  <a:srgbClr val="000000"/>
                </a:solidFill>
              </a:rPr>
              <a:t> </a:t>
            </a:r>
            <a:r>
              <a:rPr lang="el-GR" altLang="el-GR" sz="1200" dirty="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 dirty="0">
              <a:solidFill>
                <a:srgbClr val="000000"/>
              </a:solidFill>
            </a:endParaRPr>
          </a:p>
        </p:txBody>
      </p:sp>
      <p:sp>
        <p:nvSpPr>
          <p:cNvPr id="50182" name="Ορθογώνιο 6"/>
          <p:cNvSpPr>
            <a:spLocks noChangeArrowheads="1"/>
          </p:cNvSpPr>
          <p:nvPr/>
        </p:nvSpPr>
        <p:spPr bwMode="auto">
          <a:xfrm>
            <a:off x="5654675" y="1893888"/>
            <a:ext cx="2603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Δομή πενικιλινών</a:t>
            </a:r>
            <a:endParaRPr lang="en-US" altLang="el-GR" sz="2200"/>
          </a:p>
        </p:txBody>
      </p:sp>
      <p:sp>
        <p:nvSpPr>
          <p:cNvPr id="50183" name="Ορθογώνιο 6"/>
          <p:cNvSpPr>
            <a:spLocks noChangeArrowheads="1"/>
          </p:cNvSpPr>
          <p:nvPr/>
        </p:nvSpPr>
        <p:spPr bwMode="auto">
          <a:xfrm>
            <a:off x="5751513" y="3452813"/>
            <a:ext cx="3054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Δομή κεφαλοσπορινών</a:t>
            </a:r>
            <a:endParaRPr lang="en-US" altLang="el-GR" sz="2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Κλινικές εφαρμογές </a:t>
            </a:r>
            <a:r>
              <a:rPr altLang="el-GR" sz="3200" b="0" smtClean="0">
                <a:latin typeface="Calibri" panose="020F0502020204030204" pitchFamily="34" charset="0"/>
              </a:rPr>
              <a:t>(4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5120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0A7A45-D926-44FC-904B-C896ABA6BE79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49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04" name="Picture 4" descr="File:Penicillin inhib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206500"/>
            <a:ext cx="20637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Ορθογώνιο 5"/>
          <p:cNvSpPr>
            <a:spLocks noChangeArrowheads="1"/>
          </p:cNvSpPr>
          <p:nvPr/>
        </p:nvSpPr>
        <p:spPr bwMode="auto">
          <a:xfrm>
            <a:off x="468313" y="5248275"/>
            <a:ext cx="8251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200"/>
              <a:t>Δράση αντιβιοτικών β-λακτάμης:</a:t>
            </a:r>
            <a:r>
              <a:rPr lang="en-US" altLang="el-GR" sz="2200"/>
              <a:t> </a:t>
            </a:r>
            <a:r>
              <a:rPr lang="el-GR" altLang="el-GR" sz="2200"/>
              <a:t>αναστέλλουν τη δράση πρωτεϊνών που συνδέονται με την πενικιλίνη</a:t>
            </a:r>
            <a:r>
              <a:rPr lang="en-US" altLang="el-GR" sz="2200"/>
              <a:t>, </a:t>
            </a:r>
            <a:r>
              <a:rPr lang="el-GR" altLang="el-GR" sz="2200"/>
              <a:t>οι οποίες καταλύουν τη γεφύρωση των κυτταρικών τοιχωμάτων των βακτηρίων. </a:t>
            </a:r>
            <a:endParaRPr lang="en-US" altLang="el-GR" sz="2200"/>
          </a:p>
        </p:txBody>
      </p:sp>
      <p:sp>
        <p:nvSpPr>
          <p:cNvPr id="51206" name="Rectangle 10"/>
          <p:cNvSpPr>
            <a:spLocks noChangeArrowheads="1"/>
          </p:cNvSpPr>
          <p:nvPr/>
        </p:nvSpPr>
        <p:spPr bwMode="auto">
          <a:xfrm>
            <a:off x="2867025" y="4702175"/>
            <a:ext cx="311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Penicillin inhibition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Mcstrother</a:t>
            </a:r>
            <a:r>
              <a:rPr lang="el-GR" altLang="el-GR" sz="1200">
                <a:solidFill>
                  <a:srgbClr val="000000"/>
                </a:solidFill>
                <a:hlinkClick r:id="rId4"/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>
                <a:solidFill>
                  <a:srgbClr val="404040"/>
                </a:solidFill>
                <a:hlinkClick r:id="rId5"/>
              </a:rPr>
              <a:t>CC BY 3.0</a:t>
            </a:r>
            <a:endParaRPr lang="en-US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Καρβοξυλικά οξέα </a:t>
            </a:r>
            <a:r>
              <a:rPr altLang="el-GR" sz="3200" b="0" smtClean="0">
                <a:latin typeface="Calibri" panose="020F0502020204030204" pitchFamily="34" charset="0"/>
              </a:rPr>
              <a:t>(4 από 7)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F20043-91DB-4811-8169-A4969F6A80E4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025525"/>
            <a:ext cx="8229600" cy="495300"/>
          </a:xfrm>
        </p:spPr>
        <p:txBody>
          <a:bodyPr>
            <a:normAutofit lnSpcReduction="10000"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Λιπαρά οξέα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pic>
        <p:nvPicPr>
          <p:cNvPr id="6149" name="Picture 2" descr="File:Oleic-acid-based-on-xtal-1997-2D-skel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420813"/>
            <a:ext cx="4286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654800" y="1933575"/>
            <a:ext cx="2235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004A82"/>
                </a:solidFill>
              </a:rPr>
              <a:t>Ελαϊκό (</a:t>
            </a:r>
            <a:r>
              <a:rPr lang="en-US" altLang="el-GR" sz="2200" b="1">
                <a:solidFill>
                  <a:srgbClr val="004A82"/>
                </a:solidFill>
              </a:rPr>
              <a:t>oleic) </a:t>
            </a:r>
            <a:r>
              <a:rPr lang="el-GR" altLang="el-GR" sz="2200" b="1">
                <a:solidFill>
                  <a:srgbClr val="004A82"/>
                </a:solidFill>
              </a:rPr>
              <a:t>οξύ</a:t>
            </a:r>
          </a:p>
        </p:txBody>
      </p:sp>
      <p:sp>
        <p:nvSpPr>
          <p:cNvPr id="6151" name="Ορθογώνιο 8"/>
          <p:cNvSpPr>
            <a:spLocks noChangeArrowheads="1"/>
          </p:cNvSpPr>
          <p:nvPr/>
        </p:nvSpPr>
        <p:spPr bwMode="auto">
          <a:xfrm>
            <a:off x="703263" y="3716338"/>
            <a:ext cx="729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200"/>
              <a:t>Σε φυτικά και ζωϊκά λίπη και έλαια.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200"/>
              <a:t> Άοσμο και άχρωμο έως υποκίτρινο.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200"/>
              <a:t> Κατατάσσεται στα  μονοακόρεστα ωμέγα-9 λιπαρά οξέα.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200"/>
              <a:t> Κύριο λιπαρό οξύ του ανθρώπινου αδιπικού ιστού.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717675" y="3005138"/>
            <a:ext cx="466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Oleic-acid-based-on-xtal-1997-2D-skeletal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 Benjah-bmm27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Κλινικές εφαρμογές </a:t>
            </a:r>
            <a:r>
              <a:rPr altLang="el-GR" sz="3200" b="0" smtClean="0">
                <a:latin typeface="Calibri" panose="020F0502020204030204" pitchFamily="34" charset="0"/>
              </a:rPr>
              <a:t>(5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5222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A7F369-EDC0-4514-A3FF-6B57D37BF3F6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50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2228" name="Picture 2" descr="File:Binary fissio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4400" y="1189038"/>
            <a:ext cx="1724025" cy="3627437"/>
          </a:xfrm>
        </p:spPr>
      </p:pic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2940050" y="5097463"/>
            <a:ext cx="311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Binary fission2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Mcstrother</a:t>
            </a:r>
            <a:r>
              <a:rPr lang="el-GR" altLang="el-GR" sz="1200">
                <a:solidFill>
                  <a:srgbClr val="000000"/>
                </a:solidFill>
                <a:hlinkClick r:id="rId4"/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>
                <a:solidFill>
                  <a:srgbClr val="404040"/>
                </a:solidFill>
                <a:hlinkClick r:id="rId5"/>
              </a:rPr>
              <a:t>CC BY 3.0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52230" name="Ορθογώνιο 6"/>
          <p:cNvSpPr>
            <a:spLocks noChangeArrowheads="1"/>
          </p:cNvSpPr>
          <p:nvPr/>
        </p:nvSpPr>
        <p:spPr bwMode="auto">
          <a:xfrm>
            <a:off x="468313" y="5722938"/>
            <a:ext cx="842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200"/>
              <a:t>Απουσία αντιβιοτικών β-λακτάμης</a:t>
            </a:r>
            <a:r>
              <a:rPr lang="en-US" altLang="el-GR" sz="2200"/>
              <a:t>, </a:t>
            </a:r>
            <a:r>
              <a:rPr lang="el-GR" altLang="el-GR" sz="2200"/>
              <a:t>το κυτταρικό τοίχωμα των βακτηρίων παίζει σημαντικό ρόλο στην αναπαραγωγή τους.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Κλινικές εφαρμογές </a:t>
            </a:r>
            <a:r>
              <a:rPr altLang="el-GR" sz="3200" b="0" smtClean="0">
                <a:latin typeface="Calibri" panose="020F0502020204030204" pitchFamily="34" charset="0"/>
              </a:rPr>
              <a:t>(6 από 6)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532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80378E-B445-4BC6-9D3B-7639FF63B3A6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51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3252" name="Picture 4" descr="File:Penicillin spheroplast gene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3025" y="1038225"/>
            <a:ext cx="1398588" cy="3854450"/>
          </a:xfrm>
        </p:spPr>
      </p:pic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3111500" y="4960938"/>
            <a:ext cx="344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Penicillin spheroplast generation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Mcstrother</a:t>
            </a:r>
            <a:r>
              <a:rPr lang="el-GR" altLang="el-GR" sz="1200">
                <a:solidFill>
                  <a:srgbClr val="000000"/>
                </a:solidFill>
                <a:hlinkClick r:id="rId4"/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>
                <a:solidFill>
                  <a:srgbClr val="404040"/>
                </a:solidFill>
                <a:hlinkClick r:id="rId5"/>
              </a:rPr>
              <a:t>CC BY 3.0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53254" name="Ορθογώνιο 6"/>
          <p:cNvSpPr>
            <a:spLocks noChangeArrowheads="1"/>
          </p:cNvSpPr>
          <p:nvPr/>
        </p:nvSpPr>
        <p:spPr bwMode="auto">
          <a:xfrm>
            <a:off x="352425" y="5373688"/>
            <a:ext cx="8613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200"/>
              <a:t>Η προσθήκη αντιβιοτικών β-λακτάμης, κατά τη διαίρεση των βακτηρίων οδηγεί στην αποβολή του κυτταρικού τοιχώματός τους , την αποτυχία στη διαίρεσή τους και το σχηματισμό μεγάλων, εύθραυστων σφαιροπλαστών.</a:t>
            </a:r>
            <a:endParaRPr lang="en-US" altLang="el-GR" sz="2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Τίτλος 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Τέλος Ενότητας</a:t>
            </a:r>
          </a:p>
        </p:txBody>
      </p:sp>
      <p:sp>
        <p:nvSpPr>
          <p:cNvPr id="54275" name="Υπότιτλος 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  <p:grpSp>
        <p:nvGrpSpPr>
          <p:cNvPr id="54276" name="Ομάδα 1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5" y="5931173"/>
            <a:chExt cx="5828697" cy="768534"/>
          </a:xfrm>
        </p:grpSpPr>
        <p:pic>
          <p:nvPicPr>
            <p:cNvPr id="5427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5" y="5931173"/>
              <a:ext cx="1971674" cy="70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2" descr="C:\Users\alex\Desktop\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73"/>
              <a:ext cx="3672404" cy="76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/>
            <a:r>
              <a:rPr altLang="el-GR" sz="4400" smtClean="0">
                <a:latin typeface="Calibri" panose="020F0502020204030204" pitchFamily="34" charset="0"/>
              </a:rPr>
              <a:t>Σημειώματα</a:t>
            </a:r>
          </a:p>
        </p:txBody>
      </p:sp>
      <p:sp>
        <p:nvSpPr>
          <p:cNvPr id="55299" name="Subtitle 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/>
            <a:endParaRPr altLang="el-G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dirty="0" smtClean="0">
                <a:solidFill>
                  <a:schemeClr val="tx1"/>
                </a:solidFill>
                <a:latin typeface="Calibri" panose="020F0502020204030204" pitchFamily="34" charset="0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sz="2000" dirty="0" err="1"/>
              <a:t>Copyright</a:t>
            </a:r>
            <a:r>
              <a:rPr sz="2000" dirty="0"/>
              <a:t> Τεχνολογικό Εκπαιδευτικό Ίδρυμα Αθήνας</a:t>
            </a:r>
            <a:r>
              <a:rPr lang="en-US" sz="2000" dirty="0"/>
              <a:t>, </a:t>
            </a:r>
            <a:r>
              <a:rPr sz="2000" dirty="0"/>
              <a:t>Χριστίνα </a:t>
            </a:r>
            <a:r>
              <a:rPr sz="2000" dirty="0" err="1"/>
              <a:t>Φούντζουλα</a:t>
            </a:r>
            <a:r>
              <a:rPr sz="2000" dirty="0"/>
              <a:t> 2014. Χριστίνα </a:t>
            </a:r>
            <a:r>
              <a:rPr sz="2000" dirty="0" err="1"/>
              <a:t>Φούντζουλα</a:t>
            </a:r>
            <a:r>
              <a:rPr sz="2000" dirty="0"/>
              <a:t>. «Οργανική Χημεία. Ενότητα </a:t>
            </a:r>
            <a:r>
              <a:rPr lang="en-US" sz="2000" dirty="0" smtClean="0"/>
              <a:t>8:</a:t>
            </a:r>
            <a:r>
              <a:rPr sz="2000" dirty="0" smtClean="0"/>
              <a:t> </a:t>
            </a:r>
            <a:r>
              <a:rPr sz="2000" dirty="0" err="1"/>
              <a:t>Καρβοξυλικά</a:t>
            </a:r>
            <a:r>
              <a:rPr sz="2000" dirty="0"/>
              <a:t> Οξέα και Παράγωγα».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sz="2000" dirty="0"/>
              <a:t>.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8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dirty="0" smtClean="0">
                <a:solidFill>
                  <a:schemeClr val="tx1"/>
                </a:solidFill>
                <a:latin typeface="Calibri" panose="020F0502020204030204" pitchFamily="34" charset="0"/>
              </a:rPr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sz="2000" dirty="0" smtClean="0"/>
              <a:t>Το </a:t>
            </a:r>
            <a:r>
              <a:rPr sz="2000" dirty="0"/>
              <a:t>Έργο αυτό κάνει χρήση </a:t>
            </a:r>
            <a:r>
              <a:rPr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sz="2000" dirty="0" smtClean="0"/>
          </a:p>
          <a:p>
            <a:pPr marL="457200" indent="-457200" eaLnBrk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hlinkClick r:id="rId3"/>
              </a:rPr>
              <a:t>chemistry.msu.edu</a:t>
            </a:r>
            <a:endParaRPr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dirty="0" smtClean="0">
                <a:solidFill>
                  <a:schemeClr val="tx1"/>
                </a:solidFill>
                <a:latin typeface="Calibri" panose="020F0502020204030204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t>Οποιαδήποτε αναπαραγωγή ή διασκευή του υλικού θα πρέπει να συμπεριλαμβάνει:</a:t>
            </a:r>
          </a:p>
          <a:p>
            <a:pPr lvl="1" eaLnBrk="1" fontAlgn="auto">
              <a:spcAft>
                <a:spcPts val="0"/>
              </a:spcAft>
              <a:buFont typeface="Wingdings" pitchFamily="2"/>
              <a:buChar char="§"/>
              <a:defRPr/>
            </a:pPr>
            <a:r>
              <a:rPr sz="2000"/>
              <a:t>τ</a:t>
            </a:r>
            <a:r>
              <a:rPr lang="en-US" sz="2000"/>
              <a:t>ο Σημείωμα Αναφοράς</a:t>
            </a:r>
            <a:endParaRPr sz="2000"/>
          </a:p>
          <a:p>
            <a:pPr lvl="1" eaLnBrk="1" fontAlgn="auto">
              <a:spcAft>
                <a:spcPts val="0"/>
              </a:spcAft>
              <a:buFont typeface="Wingdings" pitchFamily="2"/>
              <a:buChar char="§"/>
              <a:defRPr/>
            </a:pPr>
            <a:r>
              <a:rPr sz="2000"/>
              <a:t>τ</a:t>
            </a:r>
            <a:r>
              <a:rPr lang="en-US" sz="2000"/>
              <a:t>ο Σημείωμα Αδειοδότησης</a:t>
            </a:r>
            <a:endParaRPr sz="2000"/>
          </a:p>
          <a:p>
            <a:pPr lvl="1" eaLnBrk="1" fontAlgn="auto">
              <a:spcAft>
                <a:spcPts val="0"/>
              </a:spcAft>
              <a:buFont typeface="Wingdings" pitchFamily="2"/>
              <a:buChar char="§"/>
              <a:defRPr/>
            </a:pPr>
            <a:r>
              <a:rPr sz="2000"/>
              <a:t>τ</a:t>
            </a:r>
            <a:r>
              <a:rPr lang="en-US" sz="2000"/>
              <a:t>η δήλωση </a:t>
            </a:r>
            <a:r>
              <a:rPr sz="2000"/>
              <a:t>Δ</a:t>
            </a:r>
            <a:r>
              <a:rPr lang="en-US" sz="2000"/>
              <a:t>ιατήρησης Σημειωμάτων</a:t>
            </a:r>
            <a:endParaRPr sz="2000"/>
          </a:p>
          <a:p>
            <a:pPr lvl="1" eaLnBrk="1" fontAlgn="auto">
              <a:spcAft>
                <a:spcPts val="0"/>
              </a:spcAft>
              <a:buFont typeface="Wingdings" pitchFamily="2"/>
              <a:buChar char="§"/>
              <a:defRPr/>
            </a:pPr>
            <a:r>
              <a:rPr sz="2000"/>
              <a:t>το Σημείωμα Χρήσης Έργων Τρίτων (εφόσον υπάρχει)</a:t>
            </a: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t>μαζί με τους συνοδευόμενους υπερσυνδέσμους.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dirty="0" smtClean="0">
                <a:solidFill>
                  <a:schemeClr val="tx1"/>
                </a:solidFill>
                <a:latin typeface="Calibri" panose="020F0502020204030204" pitchFamily="34" charset="0"/>
              </a:rPr>
              <a:t>Χρηματοδότηση</a:t>
            </a:r>
          </a:p>
        </p:txBody>
      </p:sp>
      <p:sp>
        <p:nvSpPr>
          <p:cNvPr id="60419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/>
            <a:r>
              <a:rPr altLang="el-GR" sz="2000" smtClean="0">
                <a:latin typeface="Calibri" panose="020F0502020204030204" pitchFamily="34" charset="0"/>
              </a:rPr>
              <a:t>Το παρόν εκπαιδευτικό υλικό έχει αναπτυχθεί στ</a:t>
            </a:r>
            <a:r>
              <a:rPr lang="en-US" altLang="el-GR" sz="2000" smtClean="0">
                <a:latin typeface="Calibri" panose="020F0502020204030204" pitchFamily="34" charset="0"/>
              </a:rPr>
              <a:t>o</a:t>
            </a:r>
            <a:r>
              <a:rPr altLang="el-GR" sz="2000" smtClean="0">
                <a:latin typeface="Calibri" panose="020F0502020204030204" pitchFamily="34" charset="0"/>
              </a:rPr>
              <a:t> πλαίσι</a:t>
            </a:r>
            <a:r>
              <a:rPr lang="en-US" altLang="el-GR" sz="2000" smtClean="0">
                <a:latin typeface="Calibri" panose="020F0502020204030204" pitchFamily="34" charset="0"/>
              </a:rPr>
              <a:t>o</a:t>
            </a:r>
            <a:r>
              <a:rPr altLang="el-GR" sz="2000" smtClean="0">
                <a:latin typeface="Calibri" panose="020F0502020204030204" pitchFamily="34" charset="0"/>
              </a:rPr>
              <a:t> του εκπαιδευτικού έργου του διδάσκοντα.</a:t>
            </a:r>
            <a:endParaRPr lang="en-US" altLang="el-GR" sz="2000" smtClean="0">
              <a:latin typeface="Calibri" panose="020F0502020204030204" pitchFamily="34" charset="0"/>
            </a:endParaRPr>
          </a:p>
          <a:p>
            <a:pPr eaLnBrk="1"/>
            <a:r>
              <a:rPr altLang="el-GR" sz="2000" smtClean="0">
                <a:latin typeface="Calibri" panose="020F0502020204030204" pitchFamily="34" charset="0"/>
              </a:rPr>
              <a:t>Το έργο «</a:t>
            </a:r>
            <a:r>
              <a:rPr altLang="el-GR" sz="2000" b="1" smtClean="0">
                <a:latin typeface="Calibri" panose="020F0502020204030204" pitchFamily="34" charset="0"/>
              </a:rPr>
              <a:t>Ανοικτά Ακαδημαϊκά Μαθήματα στο ΤΕΙ Αθήνας</a:t>
            </a:r>
            <a:r>
              <a:rPr altLang="el-GR" sz="2000" smtClean="0">
                <a:latin typeface="Calibri" panose="020F0502020204030204" pitchFamily="34" charset="0"/>
              </a:rPr>
              <a:t>» έχει χρηματοδοτήσει μόνο την αναδιαμόρφωση του εκπαιδευτικού υλικού. </a:t>
            </a:r>
            <a:endParaRPr lang="en-US" altLang="el-GR" sz="2000" smtClean="0">
              <a:latin typeface="Calibri" panose="020F0502020204030204" pitchFamily="34" charset="0"/>
            </a:endParaRPr>
          </a:p>
          <a:p>
            <a:pPr eaLnBrk="1"/>
            <a:r>
              <a:rPr altLang="el-GR" sz="200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60420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Καρβοξυλικά οξέα </a:t>
            </a:r>
            <a:r>
              <a:rPr altLang="el-GR" sz="3200" b="0" smtClean="0">
                <a:latin typeface="Calibri" panose="020F0502020204030204" pitchFamily="34" charset="0"/>
              </a:rPr>
              <a:t>(5 από 7)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2896FF-9215-4F90-A12A-1070981F5753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File:LAnumber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1508125"/>
            <a:ext cx="3998913" cy="493713"/>
          </a:xfrm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630363" y="2336800"/>
            <a:ext cx="3252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004A82"/>
                </a:solidFill>
              </a:rPr>
              <a:t>Λινελαϊκό (</a:t>
            </a:r>
            <a:r>
              <a:rPr lang="en-US" altLang="el-GR" sz="2200" b="1">
                <a:solidFill>
                  <a:srgbClr val="004A82"/>
                </a:solidFill>
              </a:rPr>
              <a:t>linoleic) </a:t>
            </a:r>
            <a:r>
              <a:rPr lang="el-GR" altLang="el-GR" sz="2200" b="1">
                <a:solidFill>
                  <a:srgbClr val="004A82"/>
                </a:solidFill>
              </a:rPr>
              <a:t>οξύ</a:t>
            </a:r>
          </a:p>
        </p:txBody>
      </p:sp>
      <p:sp>
        <p:nvSpPr>
          <p:cNvPr id="7174" name="Ορθογώνιο 6"/>
          <p:cNvSpPr>
            <a:spLocks noChangeArrowheads="1"/>
          </p:cNvSpPr>
          <p:nvPr/>
        </p:nvSpPr>
        <p:spPr bwMode="auto">
          <a:xfrm>
            <a:off x="17463" y="2646363"/>
            <a:ext cx="6686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 sz="2200"/>
              <a:t>Απαραίτητο λιπαρό οξύ (λαμβάνεται με την τροφή). </a:t>
            </a:r>
          </a:p>
        </p:txBody>
      </p:sp>
      <p:pic>
        <p:nvPicPr>
          <p:cNvPr id="7175" name="Picture 6" descr="File:Palmitic 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043238"/>
            <a:ext cx="3810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1230313" y="3916363"/>
            <a:ext cx="3251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004A82"/>
                </a:solidFill>
              </a:rPr>
              <a:t>Παλμιτικό (</a:t>
            </a:r>
            <a:r>
              <a:rPr lang="en-US" altLang="el-GR" sz="2200" b="1">
                <a:solidFill>
                  <a:srgbClr val="004A82"/>
                </a:solidFill>
              </a:rPr>
              <a:t>palmitic) </a:t>
            </a:r>
            <a:r>
              <a:rPr lang="el-GR" altLang="el-GR" sz="2200" b="1">
                <a:solidFill>
                  <a:srgbClr val="004A82"/>
                </a:solidFill>
              </a:rPr>
              <a:t>οξύ</a:t>
            </a:r>
          </a:p>
        </p:txBody>
      </p:sp>
      <p:sp>
        <p:nvSpPr>
          <p:cNvPr id="7177" name="Ορθογώνιο 9"/>
          <p:cNvSpPr>
            <a:spLocks noChangeArrowheads="1"/>
          </p:cNvSpPr>
          <p:nvPr/>
        </p:nvSpPr>
        <p:spPr bwMode="auto">
          <a:xfrm>
            <a:off x="311150" y="4346575"/>
            <a:ext cx="45720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Τα λιπαρά οξέα απαντώνται με τη μορφή εστέρων, τα τριγλυκερίδια.</a:t>
            </a:r>
          </a:p>
        </p:txBody>
      </p:sp>
      <p:sp>
        <p:nvSpPr>
          <p:cNvPr id="7178" name="Ορθογώνιο 10"/>
          <p:cNvSpPr>
            <a:spLocks noChangeArrowheads="1"/>
          </p:cNvSpPr>
          <p:nvPr/>
        </p:nvSpPr>
        <p:spPr bwMode="auto">
          <a:xfrm>
            <a:off x="292100" y="5240338"/>
            <a:ext cx="78200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Μεταβάλλει τα β-κύτταρα στο πάγκρεας που είναι υπεύθυνα για την έκκριση της ινσουλίνης και την καταστολή του αισθήματος πείνας στον οργανισμό. Η λεπτίνη και η ινσουλίνη είναι οι κύριες ορμόνες ρύθμισης του σωματικού βάρους.</a:t>
            </a:r>
          </a:p>
        </p:txBody>
      </p:sp>
      <p:sp>
        <p:nvSpPr>
          <p:cNvPr id="12" name="Oval 15"/>
          <p:cNvSpPr/>
          <p:nvPr/>
        </p:nvSpPr>
        <p:spPr>
          <a:xfrm>
            <a:off x="7359650" y="2776538"/>
            <a:ext cx="1008063" cy="863600"/>
          </a:xfrm>
          <a:prstGeom prst="ellipse">
            <a:avLst/>
          </a:prstGeom>
          <a:noFill/>
          <a:ln w="28575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180" name="TextBox 18"/>
          <p:cNvSpPr txBox="1">
            <a:spLocks noChangeArrowheads="1"/>
          </p:cNvSpPr>
          <p:nvPr/>
        </p:nvSpPr>
        <p:spPr bwMode="auto">
          <a:xfrm>
            <a:off x="7369175" y="2987675"/>
            <a:ext cx="99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l-GR" sz="2000"/>
              <a:t>napalm</a:t>
            </a:r>
            <a:endParaRPr lang="el-GR" altLang="el-GR" sz="2000"/>
          </a:p>
        </p:txBody>
      </p:sp>
      <p:sp>
        <p:nvSpPr>
          <p:cNvPr id="14" name="Freeform 18"/>
          <p:cNvSpPr/>
          <p:nvPr/>
        </p:nvSpPr>
        <p:spPr>
          <a:xfrm>
            <a:off x="6769100" y="3527425"/>
            <a:ext cx="866775" cy="1333500"/>
          </a:xfrm>
          <a:custGeom>
            <a:avLst/>
            <a:gdLst>
              <a:gd name="connsiteX0" fmla="*/ 323088 w 865632"/>
              <a:gd name="connsiteY0" fmla="*/ 1332992 h 1332992"/>
              <a:gd name="connsiteX1" fmla="*/ 42672 w 865632"/>
              <a:gd name="connsiteY1" fmla="*/ 1016000 h 1332992"/>
              <a:gd name="connsiteX2" fmla="*/ 579120 w 865632"/>
              <a:gd name="connsiteY2" fmla="*/ 674624 h 1332992"/>
              <a:gd name="connsiteX3" fmla="*/ 701040 w 865632"/>
              <a:gd name="connsiteY3" fmla="*/ 101600 h 1332992"/>
              <a:gd name="connsiteX4" fmla="*/ 847344 w 865632"/>
              <a:gd name="connsiteY4" fmla="*/ 65024 h 1332992"/>
              <a:gd name="connsiteX5" fmla="*/ 810768 w 865632"/>
              <a:gd name="connsiteY5" fmla="*/ 40640 h 1332992"/>
              <a:gd name="connsiteX6" fmla="*/ 810768 w 865632"/>
              <a:gd name="connsiteY6" fmla="*/ 40640 h 13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632" h="1332992">
                <a:moveTo>
                  <a:pt x="323088" y="1332992"/>
                </a:moveTo>
                <a:cubicBezTo>
                  <a:pt x="161544" y="1229360"/>
                  <a:pt x="0" y="1125728"/>
                  <a:pt x="42672" y="1016000"/>
                </a:cubicBezTo>
                <a:cubicBezTo>
                  <a:pt x="85344" y="906272"/>
                  <a:pt x="469392" y="827024"/>
                  <a:pt x="579120" y="674624"/>
                </a:cubicBezTo>
                <a:cubicBezTo>
                  <a:pt x="688848" y="522224"/>
                  <a:pt x="656336" y="203200"/>
                  <a:pt x="701040" y="101600"/>
                </a:cubicBezTo>
                <a:cubicBezTo>
                  <a:pt x="745744" y="0"/>
                  <a:pt x="829056" y="75184"/>
                  <a:pt x="847344" y="65024"/>
                </a:cubicBezTo>
                <a:cubicBezTo>
                  <a:pt x="865632" y="54864"/>
                  <a:pt x="810768" y="40640"/>
                  <a:pt x="810768" y="40640"/>
                </a:cubicBezTo>
                <a:lnTo>
                  <a:pt x="810768" y="40640"/>
                </a:lnTo>
              </a:path>
            </a:pathLst>
          </a:custGeom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553200" y="2168525"/>
            <a:ext cx="1449388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dirty="0">
                <a:latin typeface="+mn-lt"/>
              </a:rPr>
              <a:t>aluminum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b="1" dirty="0" err="1">
                <a:latin typeface="+mn-lt"/>
              </a:rPr>
              <a:t>na</a:t>
            </a:r>
            <a:r>
              <a:rPr lang="en-US" altLang="el-GR" dirty="0" err="1">
                <a:latin typeface="+mn-lt"/>
              </a:rPr>
              <a:t>phthenate</a:t>
            </a:r>
            <a:r>
              <a:rPr lang="en-US" altLang="el-GR" dirty="0">
                <a:latin typeface="+mn-lt"/>
              </a:rPr>
              <a:t> </a:t>
            </a:r>
            <a:endParaRPr lang="el-GR" altLang="el-GR" dirty="0">
              <a:latin typeface="+mn-lt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918450" y="2193925"/>
            <a:ext cx="1157288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dirty="0">
                <a:latin typeface="+mn-lt"/>
              </a:rPr>
              <a:t>Aluminum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b="1" dirty="0" err="1">
                <a:latin typeface="+mn-lt"/>
              </a:rPr>
              <a:t>palm</a:t>
            </a:r>
            <a:r>
              <a:rPr lang="en-US" altLang="el-GR" dirty="0" err="1">
                <a:latin typeface="+mn-lt"/>
              </a:rPr>
              <a:t>itate</a:t>
            </a:r>
            <a:endParaRPr lang="el-GR" altLang="el-GR" dirty="0">
              <a:latin typeface="+mn-lt"/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642938" y="3629025"/>
            <a:ext cx="466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5"/>
              </a:rPr>
              <a:t>Palmitic acid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6"/>
              </a:rPr>
              <a:t>Mrgreen71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με άδεια </a:t>
            </a:r>
            <a:r>
              <a:rPr lang="en-US" altLang="el-GR" sz="1200">
                <a:solidFill>
                  <a:srgbClr val="404040"/>
                </a:solidFill>
                <a:hlinkClick r:id="rId7"/>
              </a:rPr>
              <a:t>CC BY-SA 3.0</a:t>
            </a:r>
            <a:r>
              <a:rPr lang="el-GR" altLang="el-GR" sz="1200">
                <a:solidFill>
                  <a:srgbClr val="404040"/>
                </a:solidFill>
                <a:hlinkClick r:id="rId7"/>
              </a:rPr>
              <a:t> 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7185" name="Rectangle 10"/>
          <p:cNvSpPr>
            <a:spLocks noChangeArrowheads="1"/>
          </p:cNvSpPr>
          <p:nvPr/>
        </p:nvSpPr>
        <p:spPr bwMode="auto">
          <a:xfrm>
            <a:off x="925513" y="2057400"/>
            <a:ext cx="4662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8"/>
              </a:rPr>
              <a:t>LAnumbering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9"/>
              </a:rPr>
              <a:t>Roland.chem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Καρβοξυλικά οξέα </a:t>
            </a:r>
            <a:r>
              <a:rPr altLang="el-GR" sz="3200" b="0" smtClean="0">
                <a:latin typeface="Calibri" panose="020F0502020204030204" pitchFamily="34" charset="0"/>
              </a:rPr>
              <a:t>(6 από 7)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2913" y="962025"/>
            <a:ext cx="8229600" cy="479425"/>
          </a:xfrm>
        </p:spPr>
        <p:txBody>
          <a:bodyPr>
            <a:normAutofit lnSpcReduction="10000"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>
                <a:solidFill>
                  <a:srgbClr val="820000"/>
                </a:solidFill>
              </a:rPr>
              <a:t>α- αμινοξέα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36705C-B1F1-4204-AEBB-23DAF9DF4C07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7" name="Picture 2" descr="File:AminoAcid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370013"/>
            <a:ext cx="2365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2317750" y="3055938"/>
            <a:ext cx="4660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AminoAcidball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YassineMrabet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8199" name="Ορθογώνιο 6"/>
          <p:cNvSpPr>
            <a:spLocks noChangeArrowheads="1"/>
          </p:cNvSpPr>
          <p:nvPr/>
        </p:nvSpPr>
        <p:spPr bwMode="auto">
          <a:xfrm>
            <a:off x="388938" y="2211388"/>
            <a:ext cx="3078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Δομικοί λίθοι για τη βιοσύνθεση πρωτεϊνών</a:t>
            </a:r>
          </a:p>
        </p:txBody>
      </p:sp>
      <p:pic>
        <p:nvPicPr>
          <p:cNvPr id="8200" name="Picture 4" descr="File:Peptidformation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3536950"/>
            <a:ext cx="34401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2317750" y="6356350"/>
            <a:ext cx="466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6"/>
              </a:rPr>
              <a:t>Peptidformationball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YassineMrabet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ως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8202" name="Ορθογώνιο 9"/>
          <p:cNvSpPr>
            <a:spLocks noChangeArrowheads="1"/>
          </p:cNvSpPr>
          <p:nvPr/>
        </p:nvSpPr>
        <p:spPr bwMode="auto">
          <a:xfrm>
            <a:off x="388938" y="4413250"/>
            <a:ext cx="2468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/>
              <a:t>Πεπτιδική σύνθεση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l-GR" smtClean="0">
                <a:latin typeface="Calibri" panose="020F0502020204030204" pitchFamily="34" charset="0"/>
              </a:rPr>
              <a:t>Καρβοξυλικά οξέα </a:t>
            </a:r>
            <a:r>
              <a:rPr altLang="el-GR" sz="3200" b="0" smtClean="0">
                <a:latin typeface="Calibri" panose="020F0502020204030204" pitchFamily="34" charset="0"/>
              </a:rPr>
              <a:t>(7 από 7)</a:t>
            </a:r>
            <a:endParaRPr altLang="el-GR" smtClean="0">
              <a:latin typeface="Calibri" panose="020F050202020403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77838"/>
          </a:xfrm>
        </p:spPr>
        <p:txBody>
          <a:bodyPr>
            <a:normAutofit lnSpcReduction="10000"/>
          </a:bodyPr>
          <a:lstStyle/>
          <a:p>
            <a:pPr marL="0" indent="0" algn="ctr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dirty="0" err="1">
                <a:solidFill>
                  <a:srgbClr val="820000"/>
                </a:solidFill>
              </a:rPr>
              <a:t>Δι</a:t>
            </a:r>
            <a:r>
              <a:rPr b="1" dirty="0">
                <a:solidFill>
                  <a:srgbClr val="820000"/>
                </a:solidFill>
              </a:rPr>
              <a:t>- και </a:t>
            </a:r>
            <a:r>
              <a:rPr b="1" dirty="0" err="1">
                <a:solidFill>
                  <a:srgbClr val="820000"/>
                </a:solidFill>
              </a:rPr>
              <a:t>τρι-καρβοξυλικά</a:t>
            </a:r>
            <a:r>
              <a:rPr b="1" dirty="0">
                <a:solidFill>
                  <a:srgbClr val="820000"/>
                </a:solidFill>
              </a:rPr>
              <a:t> οξέα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DD21C3-DB79-4BCC-9530-F7C5985FA00E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2" descr="File:Zitronensäure - Citric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033588"/>
            <a:ext cx="2438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2355850" y="3089275"/>
            <a:ext cx="4662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Zitronensäure - Citric acid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NEUROtiker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9223" name="Ορθογώνιο 6"/>
          <p:cNvSpPr>
            <a:spLocks noChangeArrowheads="1"/>
          </p:cNvSpPr>
          <p:nvPr/>
        </p:nvSpPr>
        <p:spPr bwMode="auto">
          <a:xfrm>
            <a:off x="3948113" y="3462338"/>
            <a:ext cx="15097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004A82"/>
                </a:solidFill>
              </a:rPr>
              <a:t>Κιτρικό οξύ</a:t>
            </a:r>
          </a:p>
        </p:txBody>
      </p:sp>
      <p:pic>
        <p:nvPicPr>
          <p:cNvPr id="9224" name="Picture 4" descr="File:Bernsteinsä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676650"/>
            <a:ext cx="2105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5468938" y="5080000"/>
            <a:ext cx="321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6"/>
              </a:rPr>
              <a:t>Adipic acid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7"/>
              </a:rPr>
              <a:t>D.328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9226" name="Ορθογώνιο 9"/>
          <p:cNvSpPr>
            <a:spLocks noChangeArrowheads="1"/>
          </p:cNvSpPr>
          <p:nvPr/>
        </p:nvSpPr>
        <p:spPr bwMode="auto">
          <a:xfrm>
            <a:off x="981075" y="5492750"/>
            <a:ext cx="2273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004A82"/>
                </a:solidFill>
              </a:rPr>
              <a:t>Ηλεκτρικό οξύ</a:t>
            </a:r>
          </a:p>
          <a:p>
            <a:r>
              <a:rPr lang="el-GR" altLang="el-GR" sz="2200"/>
              <a:t>Συντηρητικό Ε363</a:t>
            </a:r>
          </a:p>
        </p:txBody>
      </p:sp>
      <p:pic>
        <p:nvPicPr>
          <p:cNvPr id="9227" name="Picture 6" descr="File:Adipic aci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659188"/>
            <a:ext cx="30829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457200" y="4837113"/>
            <a:ext cx="308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9"/>
              </a:rPr>
              <a:t>Bernsteinsäure2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NEUROtiker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  <p:sp>
        <p:nvSpPr>
          <p:cNvPr id="9229" name="Ορθογώνιο 12"/>
          <p:cNvSpPr>
            <a:spLocks noChangeArrowheads="1"/>
          </p:cNvSpPr>
          <p:nvPr/>
        </p:nvSpPr>
        <p:spPr bwMode="auto">
          <a:xfrm>
            <a:off x="5951538" y="5380038"/>
            <a:ext cx="2149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200" b="1">
                <a:solidFill>
                  <a:srgbClr val="004A82"/>
                </a:solidFill>
              </a:rPr>
              <a:t>Αδιπικό οξύ</a:t>
            </a:r>
          </a:p>
          <a:p>
            <a:r>
              <a:rPr lang="el-GR" altLang="el-GR" sz="2200"/>
              <a:t>Πρώτη ύλη </a:t>
            </a:r>
            <a:r>
              <a:rPr lang="en-US" altLang="el-GR" sz="2200"/>
              <a:t>nylon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Σημεία ζέσεως και διαλυτότητα </a:t>
            </a:r>
            <a:r>
              <a:rPr dirty="0" err="1"/>
              <a:t>Καρβοξυλικών</a:t>
            </a:r>
            <a:r>
              <a:rPr dirty="0"/>
              <a:t> οξέων</a:t>
            </a:r>
          </a:p>
        </p:txBody>
      </p:sp>
      <p:sp>
        <p:nvSpPr>
          <p:cNvPr id="102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E0219A-4391-4B90-A060-F662D7BF587F}" type="slidenum">
              <a:rPr lang="el-GR" altLang="el-GR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l-GR" altLang="el-G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2" descr="File:Carboxylic acid dim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3313" y="1871663"/>
            <a:ext cx="4179887" cy="1917700"/>
          </a:xfrm>
        </p:spPr>
      </p:pic>
      <p:cxnSp>
        <p:nvCxnSpPr>
          <p:cNvPr id="6" name="Straight Arrow Connector 12"/>
          <p:cNvCxnSpPr/>
          <p:nvPr/>
        </p:nvCxnSpPr>
        <p:spPr>
          <a:xfrm flipV="1">
            <a:off x="4040188" y="3414713"/>
            <a:ext cx="123825" cy="128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3"/>
          <p:cNvCxnSpPr/>
          <p:nvPr/>
        </p:nvCxnSpPr>
        <p:spPr>
          <a:xfrm flipV="1">
            <a:off x="4040188" y="2368550"/>
            <a:ext cx="720725" cy="2328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17"/>
          <p:cNvSpPr txBox="1">
            <a:spLocks noChangeArrowheads="1"/>
          </p:cNvSpPr>
          <p:nvPr/>
        </p:nvSpPr>
        <p:spPr bwMode="auto">
          <a:xfrm>
            <a:off x="3535363" y="4697413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000" b="1">
                <a:solidFill>
                  <a:srgbClr val="004A82"/>
                </a:solidFill>
              </a:rPr>
              <a:t>Δεσμοί υδρογόνου</a:t>
            </a:r>
          </a:p>
        </p:txBody>
      </p:sp>
      <p:sp>
        <p:nvSpPr>
          <p:cNvPr id="10248" name="Ορθογώνιο 10"/>
          <p:cNvSpPr>
            <a:spLocks noChangeArrowheads="1"/>
          </p:cNvSpPr>
          <p:nvPr/>
        </p:nvSpPr>
        <p:spPr bwMode="auto">
          <a:xfrm>
            <a:off x="3849688" y="1409700"/>
            <a:ext cx="119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400" b="1">
                <a:solidFill>
                  <a:srgbClr val="820000"/>
                </a:solidFill>
              </a:rPr>
              <a:t>Διμερές</a:t>
            </a:r>
          </a:p>
        </p:txBody>
      </p:sp>
      <p:sp>
        <p:nvSpPr>
          <p:cNvPr id="10249" name="Ορθογώνιο 11"/>
          <p:cNvSpPr>
            <a:spLocks noChangeArrowheads="1"/>
          </p:cNvSpPr>
          <p:nvPr/>
        </p:nvSpPr>
        <p:spPr bwMode="auto">
          <a:xfrm>
            <a:off x="603250" y="5405438"/>
            <a:ext cx="8083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el-GR" sz="2400"/>
              <a:t>Υψηλότερα σ.ζ και υψηλότερη διαλυτότητα στο νερό από τις αντίστοιχες αλκοόλες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400550" y="3594100"/>
            <a:ext cx="356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l-GR" sz="1200">
                <a:solidFill>
                  <a:srgbClr val="404040"/>
                </a:solidFill>
              </a:rPr>
              <a:t>“</a:t>
            </a:r>
            <a:r>
              <a:rPr lang="en-US" altLang="el-GR" sz="1200">
                <a:solidFill>
                  <a:srgbClr val="000000"/>
                </a:solidFill>
                <a:hlinkClick r:id="rId3"/>
              </a:rPr>
              <a:t>Carboxylic acid dimers</a:t>
            </a:r>
            <a:r>
              <a:rPr lang="en-US" altLang="el-GR" sz="1200">
                <a:solidFill>
                  <a:srgbClr val="404040"/>
                </a:solidFill>
              </a:rPr>
              <a:t>”,  </a:t>
            </a:r>
            <a:r>
              <a:rPr lang="el-GR" altLang="el-GR" sz="1200">
                <a:solidFill>
                  <a:srgbClr val="404040"/>
                </a:solidFill>
              </a:rPr>
              <a:t>από</a:t>
            </a:r>
            <a:r>
              <a:rPr lang="en-US" altLang="el-GR" sz="1200">
                <a:solidFill>
                  <a:srgbClr val="404040"/>
                </a:solidFill>
              </a:rPr>
              <a:t> </a:t>
            </a:r>
            <a:r>
              <a:rPr lang="en-US" altLang="el-GR" sz="1200">
                <a:solidFill>
                  <a:srgbClr val="000000"/>
                </a:solidFill>
                <a:hlinkClick r:id="rId4"/>
              </a:rPr>
              <a:t>Mahahahaneapneap</a:t>
            </a:r>
            <a:r>
              <a:rPr lang="el-GR" altLang="el-GR" sz="1200">
                <a:solidFill>
                  <a:srgbClr val="000000"/>
                </a:solidFill>
              </a:rPr>
              <a:t> </a:t>
            </a:r>
            <a:r>
              <a:rPr lang="el-GR" altLang="el-GR" sz="1200">
                <a:solidFill>
                  <a:srgbClr val="404040"/>
                </a:solidFill>
              </a:rPr>
              <a:t>διαθέσιμο κοινό κτήμα</a:t>
            </a:r>
            <a:endParaRPr lang="en-US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464e7724ac0d24031a811aaf3f3dd1ed5ea8a"/>
  <p:tag name="ISPRING_RESOURCE_PATHS_HASH_PRESENTER" val="e45f6ba516ed78fa9c3b49f140dffff4ef21b518"/>
</p:tagLst>
</file>

<file path=ppt/theme/theme1.xml><?xml version="1.0" encoding="utf-8"?>
<a:theme xmlns:a="http://schemas.openxmlformats.org/drawingml/2006/main" name="OC_template_updated">
  <a:themeElements>
    <a:clrScheme name="Προσαρμοσμένο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1722</TotalTime>
  <Words>2181</Words>
  <Application>Microsoft Office PowerPoint</Application>
  <PresentationFormat>Προβολή στην οθόνη (4:3)</PresentationFormat>
  <Paragraphs>527</Paragraphs>
  <Slides>59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0" baseType="lpstr">
      <vt:lpstr>OC_template_updated</vt:lpstr>
      <vt:lpstr>Οργανική Χημεία</vt:lpstr>
      <vt:lpstr>Καρβοξυλικά οξέα (1 από 7)</vt:lpstr>
      <vt:lpstr>Καρβοξυλικά οξέα (2 από 7)</vt:lpstr>
      <vt:lpstr>Καρβοξυλικά οξέα (3 από 7)</vt:lpstr>
      <vt:lpstr>Καρβοξυλικά οξέα (4 από 7)</vt:lpstr>
      <vt:lpstr>Καρβοξυλικά οξέα (5 από 7)</vt:lpstr>
      <vt:lpstr>Καρβοξυλικά οξέα (6 από 7)</vt:lpstr>
      <vt:lpstr>Καρβοξυλικά οξέα (7 από 7)</vt:lpstr>
      <vt:lpstr>Σημεία ζέσεως και διαλυτότητα Καρβοξυλικών οξέων</vt:lpstr>
      <vt:lpstr>Οξύτητα Καρβοξυλικών οξέων (1 από 2)</vt:lpstr>
      <vt:lpstr>Οξύτητα Καρβοξυλικών οξέων (2 από 2)</vt:lpstr>
      <vt:lpstr>Διαφοροποίηση της οξύτητας καρβοξυλικών οξέων (1 από 2) </vt:lpstr>
      <vt:lpstr>Διαφοροποίηση της οξύτητας καρβοξυλικών οξέων (2 από 2) </vt:lpstr>
      <vt:lpstr>Σύνθεση Καρβοξυλικών οξέων (1 από 6)</vt:lpstr>
      <vt:lpstr>Σύνθεση Καρβοξυλικών οξέων (2 από 6)</vt:lpstr>
      <vt:lpstr>Σύνθεση Καρβοξυλικών οξέων (3 από 6)</vt:lpstr>
      <vt:lpstr>Σύνθεση Καρβοξυλικών οξέων (4 από 6)</vt:lpstr>
      <vt:lpstr>Σύνθεση Καρβοξυλικών οξέων (5 από 6)</vt:lpstr>
      <vt:lpstr>Σύνθεση Καρβοξυλικών οξέων (6 από 6)</vt:lpstr>
      <vt:lpstr>Χημικές ιδιότητες καρβοξυλικών οξέων  (1 από 11)</vt:lpstr>
      <vt:lpstr>Χημικές ιδιότητες καρβοξυλικών οξέων  (2 από 11)</vt:lpstr>
      <vt:lpstr>Χημικές ιδιότητες καρβοξυλικών οξέων  (3 από 11)</vt:lpstr>
      <vt:lpstr>Χημικές ιδιότητες καρβοξυλικών οξέων  (4 από 11)</vt:lpstr>
      <vt:lpstr>Χημικές ιδιότητες καρβοξυλικών οξέων  (5 από 11)</vt:lpstr>
      <vt:lpstr>Χημικές ιδιότητες καρβοξυλικών οξέων  (6 από 11)</vt:lpstr>
      <vt:lpstr>Χημικές ιδιότητες καρβοξυλικών οξέων  (7 από 11)</vt:lpstr>
      <vt:lpstr>Χημικές ιδιότητες καρβοξυλικών οξέων  (8 από 11)</vt:lpstr>
      <vt:lpstr>Χημικές ιδιότητες καρβοξυλικών οξέων  (9 από 11)</vt:lpstr>
      <vt:lpstr>Χημικές ιδιότητες καρβοξυλικών οξέων  (10 από 11)</vt:lpstr>
      <vt:lpstr>Χημικές ιδιότητες καρβοξυλικών οξέων  (11 από 11)</vt:lpstr>
      <vt:lpstr>Παράγωγα καρβοξυλικών οξέων Εστέρες</vt:lpstr>
      <vt:lpstr>Εστέρες – Παρασκευή εστέρων (1 από 2)</vt:lpstr>
      <vt:lpstr>Εστέρες – Παρασκευή εστέρων (2 από 2)</vt:lpstr>
      <vt:lpstr>Εστέρες – Ιδιότητες εστέρων</vt:lpstr>
      <vt:lpstr>Σάπωνες (1 από 3)</vt:lpstr>
      <vt:lpstr>Σάπωνες (2 από 3)</vt:lpstr>
      <vt:lpstr>Σάπωνες (3 από 3)</vt:lpstr>
      <vt:lpstr>Αντιδράσεις καρβοξυλικών οξέων  (1 από 2)</vt:lpstr>
      <vt:lpstr>Αντιδράσεις καρβοξυλικών οξέων  (2 από 2)</vt:lpstr>
      <vt:lpstr>Χημικές ιδιότητες παραγώγων καρβοξυλικών οξέων</vt:lpstr>
      <vt:lpstr>Χημικές ιδιότητες εστέρων</vt:lpstr>
      <vt:lpstr>Χημικές ιδιότητες καρβοξυλικών οξέων</vt:lpstr>
      <vt:lpstr>Λακτόνες (κυκλικοί εστέρες)</vt:lpstr>
      <vt:lpstr>Λακτόνες</vt:lpstr>
      <vt:lpstr>Λακτάμες (κυκλικά αμίδια)</vt:lpstr>
      <vt:lpstr>Κλινικές εφαρμογές (1 από 6)</vt:lpstr>
      <vt:lpstr>Παρουσίαση του PowerPoint</vt:lpstr>
      <vt:lpstr>Κλινικές εφαρμογές (3 από 6)</vt:lpstr>
      <vt:lpstr>Κλινικές εφαρμογές (4 από 6)</vt:lpstr>
      <vt:lpstr>Κλινικές εφαρμογές (5 από 6)</vt:lpstr>
      <vt:lpstr>Κλινικές εφαρμογές (6 από 6)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</dc:title>
  <dc:creator>opencourses@teiath.gr</dc:creator>
  <cp:lastModifiedBy>fkaram2</cp:lastModifiedBy>
  <cp:revision>169</cp:revision>
  <dcterms:created xsi:type="dcterms:W3CDTF">2014-10-20T07:41:26Z</dcterms:created>
  <dcterms:modified xsi:type="dcterms:W3CDTF">2015-05-29T09:22:34Z</dcterms:modified>
</cp:coreProperties>
</file>