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25"/>
  </p:notesMasterIdLst>
  <p:handoutMasterIdLst>
    <p:handoutMasterId r:id="rId26"/>
  </p:handoutMasterIdLst>
  <p:sldIdLst>
    <p:sldId id="256" r:id="rId4"/>
    <p:sldId id="272" r:id="rId5"/>
    <p:sldId id="273" r:id="rId6"/>
    <p:sldId id="274" r:id="rId7"/>
    <p:sldId id="275" r:id="rId8"/>
    <p:sldId id="276" r:id="rId9"/>
    <p:sldId id="277" r:id="rId10"/>
    <p:sldId id="278" r:id="rId11"/>
    <p:sldId id="279" r:id="rId12"/>
    <p:sldId id="280" r:id="rId13"/>
    <p:sldId id="281" r:id="rId14"/>
    <p:sldId id="282" r:id="rId15"/>
    <p:sldId id="283" r:id="rId16"/>
    <p:sldId id="257" r:id="rId17"/>
    <p:sldId id="262" r:id="rId18"/>
    <p:sldId id="264" r:id="rId19"/>
    <p:sldId id="269" r:id="rId20"/>
    <p:sldId id="270" r:id="rId21"/>
    <p:sldId id="266" r:id="rId22"/>
    <p:sldId id="284" r:id="rId23"/>
    <p:sldId id="261" r:id="rId24"/>
  </p:sldIdLst>
  <p:sldSz cx="9144000" cy="6858000" type="screen4x3"/>
  <p:notesSz cx="7104063" cy="10234613"/>
  <p:custDataLst>
    <p:tags r:id="rId27"/>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07" d="100"/>
          <a:sy n="107" d="100"/>
        </p:scale>
        <p:origin x="-182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15/12/2015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15/12/2015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7552A6B-BF8A-4FAE-A59E-12E41B70FE50}" type="slidenum">
              <a:rPr lang="el-GR" smtClean="0"/>
              <a:pPr/>
              <a:t>9</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14</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15</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16</a:t>
            </a:fld>
            <a:endParaRPr lang="el-GR">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cSld name="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endParaRPr lang="en-US"/>
          </a:p>
        </p:txBody>
      </p:sp>
      <p:sp>
        <p:nvSpPr>
          <p:cNvPr id="24" name="23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EF91AD69-2423-4A62-AEB9-345471B363BF}" type="slidenum">
              <a:rPr lang="en-US" smtClean="0"/>
              <a:pPr/>
              <a:t>‹#›</a:t>
            </a:fld>
            <a:endParaRPr lang="en-US"/>
          </a:p>
        </p:txBody>
      </p:sp>
    </p:spTree>
    <p:extLst>
      <p:ext uri="{BB962C8B-B14F-4D97-AF65-F5344CB8AC3E}">
        <p14:creationId xmlns:p14="http://schemas.microsoft.com/office/powerpoint/2010/main" val="151610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40768"/>
          </a:xfrm>
          <a:solidFill>
            <a:schemeClr val="accent5">
              <a:lumMod val="50000"/>
            </a:schemeClr>
          </a:solidFill>
        </p:spPr>
        <p:txBody>
          <a:bodyPr>
            <a:normAutofit/>
          </a:bodyPr>
          <a:lstStyle>
            <a:lvl1pPr marL="92075"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484784"/>
            <a:ext cx="8568952" cy="5256584"/>
          </a:xfrm>
        </p:spPr>
        <p:txBody>
          <a:bodyPr>
            <a:normAutofit/>
          </a:bodyPr>
          <a:lstStyle>
            <a:lvl1pPr>
              <a:lnSpc>
                <a:spcPct val="110000"/>
              </a:lnSpc>
              <a:spcBef>
                <a:spcPts val="1200"/>
              </a:spcBef>
              <a:defRPr sz="2400"/>
            </a:lvl1pPr>
            <a:lvl2pPr marL="742950" indent="-382588">
              <a:lnSpc>
                <a:spcPct val="110000"/>
              </a:lnSpc>
              <a:spcBef>
                <a:spcPts val="1200"/>
              </a:spcBef>
              <a:buFont typeface="Courier New" panose="02070309020205020404" pitchFamily="49" charset="0"/>
              <a:buChar char="o"/>
              <a:defRPr sz="2400"/>
            </a:lvl2pPr>
            <a:lvl3pPr>
              <a:lnSpc>
                <a:spcPct val="110000"/>
              </a:lnSpc>
              <a:spcBef>
                <a:spcPts val="1200"/>
              </a:spcBef>
              <a:defRPr sz="2400"/>
            </a:lvl3pPr>
            <a:lvl4pPr>
              <a:lnSpc>
                <a:spcPct val="110000"/>
              </a:lnSpc>
              <a:spcBef>
                <a:spcPts val="1200"/>
              </a:spcBef>
              <a:defRPr sz="2400"/>
            </a:lvl4pPr>
            <a:lvl5pPr>
              <a:lnSpc>
                <a:spcPct val="110000"/>
              </a:lnSpc>
              <a:spcBef>
                <a:spcPts val="1200"/>
              </a:spcBef>
              <a:defRPr sz="2400"/>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10083527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93765665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183346"/>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04435977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891872302"/>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274113230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61178684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6250951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4024957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14865313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707"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a:solidFill>
                <a:prstClr val="black"/>
              </a:solidFill>
            </a:endParaRPr>
          </a:p>
        </p:txBody>
      </p:sp>
    </p:spTree>
    <p:extLst>
      <p:ext uri="{BB962C8B-B14F-4D97-AF65-F5344CB8AC3E}">
        <p14:creationId xmlns:p14="http://schemas.microsoft.com/office/powerpoint/2010/main" val="30512874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Νομοθεσία /Δεοντολογία Νοσηλευτικού Επαγγέλματος</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n-US" sz="2600" b="1" dirty="0" smtClean="0"/>
              <a:t>7</a:t>
            </a:r>
            <a:r>
              <a:rPr lang="el-GR" sz="2600" dirty="0" smtClean="0"/>
              <a:t>:</a:t>
            </a:r>
            <a:r>
              <a:rPr lang="en-US" sz="2600" dirty="0" smtClean="0"/>
              <a:t> </a:t>
            </a:r>
            <a:r>
              <a:rPr lang="el-GR" sz="2600" dirty="0" smtClean="0"/>
              <a:t>Τεχνητή διακοπή εγκυμοσύνης</a:t>
            </a:r>
            <a:r>
              <a:rPr lang="en-US" sz="2600" dirty="0" smtClean="0"/>
              <a:t> - </a:t>
            </a:r>
            <a:r>
              <a:rPr lang="el-GR" sz="2600" dirty="0" smtClean="0"/>
              <a:t>Προγεννητικός έλεγχος</a:t>
            </a:r>
            <a:r>
              <a:rPr lang="en-US" sz="2600" dirty="0" smtClean="0"/>
              <a:t> - </a:t>
            </a:r>
            <a:r>
              <a:rPr lang="el-GR" sz="2600" dirty="0" smtClean="0"/>
              <a:t>Τεχνητή γονιμοποίηση</a:t>
            </a:r>
            <a:endParaRPr lang="en-US" sz="2600" dirty="0" smtClean="0"/>
          </a:p>
          <a:p>
            <a:pPr>
              <a:spcBef>
                <a:spcPts val="0"/>
              </a:spcBef>
            </a:pPr>
            <a:r>
              <a:rPr lang="el-GR" sz="2200" dirty="0"/>
              <a:t>Ευγενία </a:t>
            </a:r>
            <a:r>
              <a:rPr lang="el-GR" sz="2200" dirty="0" err="1"/>
              <a:t>Βλάχου</a:t>
            </a:r>
            <a:r>
              <a:rPr lang="el-GR" sz="2200" dirty="0"/>
              <a:t>, Ελένη Ευαγγέλου </a:t>
            </a:r>
          </a:p>
          <a:p>
            <a:pPr>
              <a:spcBef>
                <a:spcPts val="0"/>
              </a:spcBef>
            </a:pPr>
            <a:r>
              <a:rPr lang="el-GR" sz="2200"/>
              <a:t>Τμήμα Νοσηλευτικής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Συμβούλιο της Ευρώπης </a:t>
            </a:r>
            <a:r>
              <a:rPr lang="el-GR" dirty="0" smtClean="0"/>
              <a:t/>
            </a:r>
            <a:br>
              <a:rPr lang="el-GR" dirty="0" smtClean="0"/>
            </a:br>
            <a:r>
              <a:rPr lang="el-GR" sz="3000" b="0" dirty="0"/>
              <a:t>(</a:t>
            </a:r>
            <a:r>
              <a:rPr lang="el-GR" sz="3000" b="0" dirty="0" smtClean="0"/>
              <a:t>συστάσεις)</a:t>
            </a:r>
            <a:endParaRPr lang="el-GR" sz="3000" b="0" dirty="0"/>
          </a:p>
        </p:txBody>
      </p:sp>
      <p:sp>
        <p:nvSpPr>
          <p:cNvPr id="3" name="Θέση περιεχομένου 2"/>
          <p:cNvSpPr>
            <a:spLocks noGrp="1"/>
          </p:cNvSpPr>
          <p:nvPr>
            <p:ph idx="1"/>
          </p:nvPr>
        </p:nvSpPr>
        <p:spPr/>
        <p:txBody>
          <a:bodyPr/>
          <a:lstStyle/>
          <a:p>
            <a:r>
              <a:rPr lang="el-GR" dirty="0"/>
              <a:t>Το Συμβούλιο της Ευρώπης στις συστάσεις που έκανε το 1990 επί του προγεννητικού γενετικού </a:t>
            </a:r>
            <a:r>
              <a:rPr lang="el-GR" dirty="0" err="1"/>
              <a:t>screening</a:t>
            </a:r>
            <a:r>
              <a:rPr lang="el-GR" dirty="0"/>
              <a:t>, της διάγνωσης και της σχετιζόμενης γενετικής συμβουλευτικής προτείνει σε </a:t>
            </a:r>
            <a:r>
              <a:rPr lang="el-GR" dirty="0" smtClean="0"/>
              <a:t>συντομία:</a:t>
            </a:r>
            <a:endParaRPr lang="el-GR" dirty="0"/>
          </a:p>
          <a:p>
            <a:pPr lvl="1"/>
            <a:r>
              <a:rPr lang="el-GR" dirty="0" smtClean="0"/>
              <a:t>περιορισμό </a:t>
            </a:r>
            <a:r>
              <a:rPr lang="el-GR" dirty="0"/>
              <a:t>των ελέγχων αυτών σε σοβαρές για την υγεία </a:t>
            </a:r>
            <a:r>
              <a:rPr lang="el-GR" dirty="0" smtClean="0"/>
              <a:t>περιπτώσεις,</a:t>
            </a:r>
            <a:endParaRPr lang="el-GR" dirty="0"/>
          </a:p>
          <a:p>
            <a:pPr lvl="1"/>
            <a:r>
              <a:rPr lang="el-GR" dirty="0" smtClean="0"/>
              <a:t>περιορισμό </a:t>
            </a:r>
            <a:r>
              <a:rPr lang="el-GR" dirty="0"/>
              <a:t>των  ελέγχων  σε εγκεκριμένα από την πολιτεία </a:t>
            </a:r>
            <a:r>
              <a:rPr lang="el-GR" dirty="0" smtClean="0"/>
              <a:t>ιδρύματα,</a:t>
            </a:r>
            <a:endParaRPr lang="el-GR" dirty="0"/>
          </a:p>
          <a:p>
            <a:pPr lvl="1"/>
            <a:r>
              <a:rPr lang="el-GR" dirty="0" smtClean="0"/>
              <a:t>δυνατότητα </a:t>
            </a:r>
            <a:r>
              <a:rPr lang="el-GR" dirty="0"/>
              <a:t>για συμβουλευτική πριν και μετά το γενετικό </a:t>
            </a:r>
            <a:r>
              <a:rPr lang="el-GR" dirty="0" smtClean="0"/>
              <a:t>έλεγχο,</a:t>
            </a:r>
            <a:endParaRPr lang="el-GR" dirty="0"/>
          </a:p>
          <a:p>
            <a:pPr lvl="1"/>
            <a:r>
              <a:rPr lang="el-GR" dirty="0"/>
              <a:t>προστασία των δεδομένων.</a:t>
            </a:r>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9</a:t>
            </a:fld>
            <a:endParaRPr lang="el-GR"/>
          </a:p>
        </p:txBody>
      </p:sp>
    </p:spTree>
    <p:extLst>
      <p:ext uri="{BB962C8B-B14F-4D97-AF65-F5344CB8AC3E}">
        <p14:creationId xmlns:p14="http://schemas.microsoft.com/office/powerpoint/2010/main" val="1261719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sz="4000" dirty="0"/>
              <a:t>Άρθρο 3 </a:t>
            </a:r>
            <a:r>
              <a:rPr lang="el-GR" dirty="0" smtClean="0"/>
              <a:t/>
            </a:r>
            <a:br>
              <a:rPr lang="el-GR" dirty="0" smtClean="0"/>
            </a:br>
            <a:r>
              <a:rPr lang="el-GR" sz="2900" b="0" dirty="0" smtClean="0"/>
              <a:t>του Χάρτη </a:t>
            </a:r>
            <a:r>
              <a:rPr lang="el-GR" sz="2900" b="0" dirty="0"/>
              <a:t>της Ευρωπαϊκής Ένωσης για τα θεμελιώδη δικαιώματα</a:t>
            </a:r>
          </a:p>
        </p:txBody>
      </p:sp>
      <p:sp>
        <p:nvSpPr>
          <p:cNvPr id="3" name="Θέση περιεχομένου 2"/>
          <p:cNvSpPr>
            <a:spLocks noGrp="1"/>
          </p:cNvSpPr>
          <p:nvPr>
            <p:ph idx="1"/>
          </p:nvPr>
        </p:nvSpPr>
        <p:spPr/>
        <p:txBody>
          <a:bodyPr/>
          <a:lstStyle/>
          <a:p>
            <a:r>
              <a:rPr lang="el-GR" dirty="0"/>
              <a:t>Επιπρόσθετα, το Άρθρο 3 του Χάρτη της Ευρωπαϊκής Ένωσης για τα θεμελιώδη δικαιώματα περιέχει όρους για:</a:t>
            </a:r>
          </a:p>
          <a:p>
            <a:pPr lvl="1"/>
            <a:r>
              <a:rPr lang="el-GR" dirty="0" smtClean="0"/>
              <a:t>το </a:t>
            </a:r>
            <a:r>
              <a:rPr lang="el-GR" dirty="0"/>
              <a:t>δικαίωμα στη σωματική και πνευματική </a:t>
            </a:r>
            <a:r>
              <a:rPr lang="el-GR" dirty="0" smtClean="0"/>
              <a:t>ακεραιότητα,</a:t>
            </a:r>
            <a:endParaRPr lang="el-GR" dirty="0"/>
          </a:p>
          <a:p>
            <a:pPr lvl="1"/>
            <a:r>
              <a:rPr lang="el-GR" dirty="0" smtClean="0"/>
              <a:t>το </a:t>
            </a:r>
            <a:r>
              <a:rPr lang="el-GR" dirty="0"/>
              <a:t>δικαίωμα στην ελεύθερη και στην πληροφορημένη </a:t>
            </a:r>
            <a:r>
              <a:rPr lang="el-GR" dirty="0" smtClean="0"/>
              <a:t>συναίνεση,</a:t>
            </a:r>
            <a:endParaRPr lang="el-GR" dirty="0"/>
          </a:p>
          <a:p>
            <a:pPr lvl="1"/>
            <a:r>
              <a:rPr lang="el-GR" dirty="0" smtClean="0"/>
              <a:t>την </a:t>
            </a:r>
            <a:r>
              <a:rPr lang="el-GR" dirty="0"/>
              <a:t>απαγόρευση ευγονικών πρακτικών, και ιδίως εκείνων που σκοπεύουν στην επιλογή ανθρώπων</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10</a:t>
            </a:fld>
            <a:endParaRPr lang="el-GR"/>
          </a:p>
        </p:txBody>
      </p:sp>
    </p:spTree>
    <p:extLst>
      <p:ext uri="{BB962C8B-B14F-4D97-AF65-F5344CB8AC3E}">
        <p14:creationId xmlns:p14="http://schemas.microsoft.com/office/powerpoint/2010/main" val="27342349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Ιατρική υποβοήθηση στην </a:t>
            </a:r>
            <a:r>
              <a:rPr lang="el-GR" dirty="0" smtClean="0"/>
              <a:t/>
            </a:r>
            <a:br>
              <a:rPr lang="el-GR" dirty="0" smtClean="0"/>
            </a:br>
            <a:r>
              <a:rPr lang="el-GR" dirty="0" smtClean="0"/>
              <a:t>ανθρώπινη αναπαραγωγή </a:t>
            </a:r>
            <a:r>
              <a:rPr lang="el-GR" sz="3000" b="0" dirty="0" smtClean="0"/>
              <a:t>1/2</a:t>
            </a:r>
            <a:endParaRPr lang="el-GR" sz="3000" b="0" dirty="0"/>
          </a:p>
        </p:txBody>
      </p:sp>
      <p:sp>
        <p:nvSpPr>
          <p:cNvPr id="3" name="Θέση περιεχομένου 2"/>
          <p:cNvSpPr>
            <a:spLocks noGrp="1"/>
          </p:cNvSpPr>
          <p:nvPr>
            <p:ph idx="1"/>
          </p:nvPr>
        </p:nvSpPr>
        <p:spPr/>
        <p:txBody>
          <a:bodyPr>
            <a:noAutofit/>
          </a:bodyPr>
          <a:lstStyle/>
          <a:p>
            <a:pPr marL="457200" indent="-457200">
              <a:buFont typeface="+mj-lt"/>
              <a:buAutoNum type="arabicPeriod"/>
            </a:pPr>
            <a:r>
              <a:rPr lang="el-GR" dirty="0"/>
              <a:t>Ο ιατρός οφείλει να δώσει στον ενδιαφερόμενο κάθε χρήσιμη πληροφορία στο θέμα της «ιατρικώς υποβοηθούμενης αναπαραγωγής» (παρεμβατικής γονιμοποίησης) και της αντισύλληψης.</a:t>
            </a:r>
          </a:p>
          <a:p>
            <a:pPr marL="457200" indent="-457200">
              <a:buFont typeface="+mj-lt"/>
              <a:buAutoNum type="arabicPeriod"/>
            </a:pPr>
            <a:r>
              <a:rPr lang="el-GR" dirty="0" smtClean="0"/>
              <a:t>Ο </a:t>
            </a:r>
            <a:r>
              <a:rPr lang="el-GR" dirty="0"/>
              <a:t>ιατρός συζητά, ενημερώνει για τις θετικές και αρνητικές επιπτώσεις και ενθαρρύνει την προσφυγή στις μεθόδους «ιατρικώς υποβοηθούμενης αναπαραγωγής» σε συγκεκριμένες περιπτώσεις ιατρικής αδυναμίας απόκτησης παιδιών με φυσικό τρόπο ή προκειμένου να αποφευχθεί η μετάδοση σοβαρής ασθένειας στο παιδί</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11</a:t>
            </a:fld>
            <a:endParaRPr lang="el-GR"/>
          </a:p>
        </p:txBody>
      </p:sp>
    </p:spTree>
    <p:extLst>
      <p:ext uri="{BB962C8B-B14F-4D97-AF65-F5344CB8AC3E}">
        <p14:creationId xmlns:p14="http://schemas.microsoft.com/office/powerpoint/2010/main" val="1214210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Ιατρική υποβοήθηση στην </a:t>
            </a:r>
            <a:r>
              <a:rPr lang="el-GR" dirty="0" smtClean="0"/>
              <a:t/>
            </a:r>
            <a:br>
              <a:rPr lang="el-GR" dirty="0" smtClean="0"/>
            </a:br>
            <a:r>
              <a:rPr lang="el-GR" dirty="0" smtClean="0"/>
              <a:t>ανθρώπινη αναπαραγωγή </a:t>
            </a:r>
            <a:r>
              <a:rPr lang="el-GR" sz="3000" b="0" dirty="0"/>
              <a:t>2</a:t>
            </a:r>
            <a:r>
              <a:rPr lang="el-GR" sz="3000" b="0" dirty="0" smtClean="0"/>
              <a:t>/2</a:t>
            </a:r>
            <a:endParaRPr lang="el-GR" sz="3000" b="0" dirty="0"/>
          </a:p>
        </p:txBody>
      </p:sp>
      <p:sp>
        <p:nvSpPr>
          <p:cNvPr id="3" name="Θέση περιεχομένου 2"/>
          <p:cNvSpPr>
            <a:spLocks noGrp="1"/>
          </p:cNvSpPr>
          <p:nvPr>
            <p:ph idx="1"/>
          </p:nvPr>
        </p:nvSpPr>
        <p:spPr/>
        <p:txBody>
          <a:bodyPr>
            <a:noAutofit/>
          </a:bodyPr>
          <a:lstStyle/>
          <a:p>
            <a:r>
              <a:rPr lang="el-GR" dirty="0" smtClean="0"/>
              <a:t>Η </a:t>
            </a:r>
            <a:r>
              <a:rPr lang="el-GR" dirty="0"/>
              <a:t>εφαρμογή των μεθόδων αυτών διέπεται από το σεβασμό στην προσωπικότητα του ανθρώπου κατά την έννοια του άρθρου 5 του Συντάγματος και την ελεύθερη και σοβαρή βούλησή του όπως αυτή σχηματίζεται μετά από πλήρη και τεκμηριωμένη ενημέρωση. Ο σεβασμός του ανθρώπου περιλαμβάνει  και το έμβρυο. </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12</a:t>
            </a:fld>
            <a:endParaRPr lang="el-GR"/>
          </a:p>
        </p:txBody>
      </p:sp>
    </p:spTree>
    <p:extLst>
      <p:ext uri="{BB962C8B-B14F-4D97-AF65-F5344CB8AC3E}">
        <p14:creationId xmlns:p14="http://schemas.microsoft.com/office/powerpoint/2010/main" val="37048757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err="1" smtClean="0"/>
              <a:t>Copyright</a:t>
            </a:r>
            <a:r>
              <a:rPr lang="el-GR" sz="2000" dirty="0" smtClean="0"/>
              <a:t> Τεχνολογικό Εκπαιδευτικό Ίδρυμα Αθήνας</a:t>
            </a:r>
            <a:r>
              <a:rPr lang="en-US" sz="2000" dirty="0" smtClean="0"/>
              <a:t>, </a:t>
            </a:r>
            <a:r>
              <a:rPr lang="el-GR" sz="2000" dirty="0"/>
              <a:t>Ελένη Ευαγγέλου, Ευγενία </a:t>
            </a:r>
            <a:r>
              <a:rPr lang="el-GR" sz="2000" dirty="0" err="1"/>
              <a:t>Βλάχου</a:t>
            </a:r>
            <a:r>
              <a:rPr lang="el-GR" sz="2000" dirty="0"/>
              <a:t> </a:t>
            </a:r>
            <a:r>
              <a:rPr lang="el-GR" sz="2000" dirty="0" smtClean="0"/>
              <a:t>2014. </a:t>
            </a:r>
            <a:r>
              <a:rPr lang="el-GR" sz="2000" dirty="0"/>
              <a:t>Ελένη Ευαγγέλου, Ευγενία </a:t>
            </a:r>
            <a:r>
              <a:rPr lang="el-GR" sz="2000" dirty="0" err="1"/>
              <a:t>Βλάχου</a:t>
            </a:r>
            <a:r>
              <a:rPr lang="el-GR" sz="2000" dirty="0"/>
              <a:t>. «Νομοθεσία /Δεοντολογία Νοσηλευτικού Επαγγέλματος. </a:t>
            </a:r>
            <a:r>
              <a:rPr lang="el-GR" sz="2000" dirty="0" smtClean="0"/>
              <a:t>Ενότητα 7</a:t>
            </a:r>
            <a:r>
              <a:rPr lang="en-US" sz="2000" dirty="0" smtClean="0"/>
              <a:t>:</a:t>
            </a:r>
            <a:r>
              <a:rPr lang="el-GR" sz="2000" dirty="0"/>
              <a:t> Τεχνητή διακοπή εγκυμοσύνης - Προγεννητικός έλεγχος - Τεχνητή γονιμοποίηση».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a:t>
            </a:r>
            <a:r>
              <a:rPr lang="el-GR" dirty="0" err="1">
                <a:solidFill>
                  <a:prstClr val="black"/>
                </a:solidFill>
                <a:latin typeface="Calibri"/>
              </a:rPr>
              <a:t>αδειοδόχο</a:t>
            </a:r>
            <a:endParaRPr lang="el-GR" dirty="0">
              <a:solidFill>
                <a:prstClr val="black"/>
              </a:solidFill>
              <a:latin typeface="Calibri"/>
            </a:endParaRP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err="1">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a:t>
            </a:r>
            <a:r>
              <a:rPr lang="el-GR" dirty="0" err="1">
                <a:solidFill>
                  <a:prstClr val="black"/>
                </a:solidFill>
                <a:latin typeface="Calibri"/>
              </a:rPr>
              <a:t>αδειοδόχο</a:t>
            </a:r>
            <a:r>
              <a:rPr lang="el-GR" dirty="0">
                <a:solidFill>
                  <a:prstClr val="black"/>
                </a:solidFill>
                <a:latin typeface="Calibri"/>
              </a:rPr>
              <a:t>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Σύγχρονοι προβληματισμοί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err="1" smtClean="0"/>
              <a:t>Ηθικοδεοντολογικά</a:t>
            </a:r>
            <a:r>
              <a:rPr lang="el-GR" dirty="0" smtClean="0"/>
              <a:t> </a:t>
            </a:r>
            <a:r>
              <a:rPr lang="el-GR" dirty="0"/>
              <a:t>και νομικά προβλήματα στην παρεμβατική </a:t>
            </a:r>
            <a:r>
              <a:rPr lang="el-GR" dirty="0" smtClean="0"/>
              <a:t>γονιμοποίηση.</a:t>
            </a:r>
            <a:endParaRPr lang="el-GR" dirty="0"/>
          </a:p>
          <a:p>
            <a:r>
              <a:rPr lang="el-GR" dirty="0" smtClean="0"/>
              <a:t>Θέσεις </a:t>
            </a:r>
            <a:r>
              <a:rPr lang="el-GR" dirty="0"/>
              <a:t>και </a:t>
            </a:r>
            <a:r>
              <a:rPr lang="el-GR" dirty="0" smtClean="0"/>
              <a:t>αντιθέσεις.</a:t>
            </a:r>
            <a:endParaRPr lang="el-GR" dirty="0"/>
          </a:p>
          <a:p>
            <a:r>
              <a:rPr lang="el-GR" dirty="0" smtClean="0"/>
              <a:t>Πότε </a:t>
            </a:r>
            <a:r>
              <a:rPr lang="el-GR" dirty="0"/>
              <a:t>αρχίζει η </a:t>
            </a:r>
            <a:r>
              <a:rPr lang="el-GR" dirty="0" smtClean="0"/>
              <a:t>ζωή;</a:t>
            </a:r>
            <a:endParaRPr lang="el-GR" dirty="0"/>
          </a:p>
          <a:p>
            <a:r>
              <a:rPr lang="el-GR" dirty="0" smtClean="0"/>
              <a:t>Έχει </a:t>
            </a:r>
            <a:r>
              <a:rPr lang="el-GR" dirty="0"/>
              <a:t>ατομικά δικαιώματα το </a:t>
            </a:r>
            <a:r>
              <a:rPr lang="el-GR" dirty="0" smtClean="0"/>
              <a:t>έμβρυο;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a:p>
        </p:txBody>
      </p:sp>
    </p:spTree>
    <p:extLst>
      <p:ext uri="{BB962C8B-B14F-4D97-AF65-F5344CB8AC3E}">
        <p14:creationId xmlns:p14="http://schemas.microsoft.com/office/powerpoint/2010/main" val="972370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856984" cy="4525963"/>
          </a:xfrm>
        </p:spPr>
        <p:txBody>
          <a:bodyPr>
            <a:noAutofit/>
          </a:bodyPr>
          <a:lstStyle/>
          <a:p>
            <a:pPr marL="0" indent="0">
              <a:buNone/>
            </a:pPr>
            <a:r>
              <a:rPr lang="el-GR" sz="2000" dirty="0" smtClean="0"/>
              <a:t>Το </a:t>
            </a:r>
            <a:r>
              <a:rPr lang="el-GR" sz="2000" dirty="0"/>
              <a:t>Έργο αυτό κάνει χρήση των ακόλουθων έργων:</a:t>
            </a:r>
          </a:p>
          <a:p>
            <a:pPr lvl="0"/>
            <a:r>
              <a:rPr lang="el-GR" sz="2000" dirty="0"/>
              <a:t>Αντ. Σ. </a:t>
            </a:r>
            <a:r>
              <a:rPr lang="el-GR" sz="2000" dirty="0" err="1"/>
              <a:t>Κουτσελίνης</a:t>
            </a:r>
            <a:r>
              <a:rPr lang="el-GR" sz="2000" dirty="0"/>
              <a:t>, «Βασικές αρχές Βιοηθικής, Ιατρικής Δεοντολογίας και Ιατρικής Ευθύνης», επιστημονικές εκδόσεις "Γρηγόριος </a:t>
            </a:r>
            <a:r>
              <a:rPr lang="el-GR" sz="2000" dirty="0" err="1"/>
              <a:t>Παρισιάνος</a:t>
            </a:r>
            <a:r>
              <a:rPr lang="el-GR" sz="2000" dirty="0"/>
              <a:t>", Αθήνα 1999.</a:t>
            </a:r>
          </a:p>
        </p:txBody>
      </p:sp>
    </p:spTree>
    <p:extLst>
      <p:ext uri="{BB962C8B-B14F-4D97-AF65-F5344CB8AC3E}">
        <p14:creationId xmlns:p14="http://schemas.microsoft.com/office/powerpoint/2010/main" val="18884413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Αθηνών</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solidFill>
                  <a:prstClr val="white"/>
                </a:solidFill>
              </a:rPr>
              <a:t>Σύγχρονοι προβληματισμοί </a:t>
            </a:r>
            <a:r>
              <a:rPr lang="el-GR" sz="3000" b="0" dirty="0" smtClean="0">
                <a:solidFill>
                  <a:prstClr val="white"/>
                </a:solidFill>
              </a:rPr>
              <a:t>2/2</a:t>
            </a:r>
            <a:endParaRPr lang="el-GR" dirty="0"/>
          </a:p>
        </p:txBody>
      </p:sp>
      <p:sp>
        <p:nvSpPr>
          <p:cNvPr id="3" name="Content Placeholder 2"/>
          <p:cNvSpPr>
            <a:spLocks noGrp="1"/>
          </p:cNvSpPr>
          <p:nvPr>
            <p:ph idx="1"/>
          </p:nvPr>
        </p:nvSpPr>
        <p:spPr/>
        <p:txBody>
          <a:bodyPr>
            <a:normAutofit/>
          </a:bodyPr>
          <a:lstStyle/>
          <a:p>
            <a:pPr eaLnBrk="1" hangingPunct="1">
              <a:defRPr/>
            </a:pPr>
            <a:r>
              <a:rPr lang="el-GR" dirty="0" smtClean="0"/>
              <a:t>Είναι η αξία της ζωής του εμβρύου απόλυτη αξία;</a:t>
            </a:r>
          </a:p>
          <a:p>
            <a:pPr eaLnBrk="1" hangingPunct="1">
              <a:defRPr/>
            </a:pPr>
            <a:r>
              <a:rPr lang="el-GR" dirty="0" smtClean="0"/>
              <a:t>Ποια αξία θα υπερισχύσει όταν κινδυνεύει η ζωή της μητέρας;</a:t>
            </a:r>
          </a:p>
          <a:p>
            <a:pPr eaLnBrk="1" hangingPunct="1">
              <a:defRPr/>
            </a:pPr>
            <a:r>
              <a:rPr lang="el-GR" dirty="0" smtClean="0"/>
              <a:t>Το παιδί που θα γεννηθεί με σοβαρό πρόβλημα </a:t>
            </a:r>
            <a:r>
              <a:rPr lang="en-US" dirty="0" smtClean="0"/>
              <a:t> </a:t>
            </a:r>
            <a:r>
              <a:rPr lang="el-GR" dirty="0" smtClean="0"/>
              <a:t>υγείας (Μεσογειακή αναιμία, </a:t>
            </a:r>
            <a:r>
              <a:rPr lang="en-US" dirty="0" smtClean="0"/>
              <a:t>AIDS)</a:t>
            </a:r>
            <a:r>
              <a:rPr lang="el-GR" dirty="0" smtClean="0"/>
              <a:t> αξίζει να ζει;</a:t>
            </a:r>
          </a:p>
          <a:p>
            <a:pPr eaLnBrk="1" hangingPunct="1">
              <a:defRPr/>
            </a:pPr>
            <a:r>
              <a:rPr lang="el-GR" dirty="0" smtClean="0"/>
              <a:t>Η απόφαση για την κυοφορία και τη γέννηση ανήκει μόνο στη μητέρα;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pPr>
                <a:defRPr/>
              </a:pPr>
              <a:t>2</a:t>
            </a:fld>
            <a:endParaRPr lang="el-GR"/>
          </a:p>
        </p:txBody>
      </p:sp>
    </p:spTree>
    <p:extLst>
      <p:ext uri="{BB962C8B-B14F-4D97-AF65-F5344CB8AC3E}">
        <p14:creationId xmlns:p14="http://schemas.microsoft.com/office/powerpoint/2010/main" val="37203712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669925" y="1184275"/>
            <a:ext cx="184150" cy="457200"/>
          </a:xfrm>
          <a:prstGeom prst="rect">
            <a:avLst/>
          </a:prstGeom>
          <a:noFill/>
          <a:ln w="9525">
            <a:noFill/>
            <a:miter lim="800000"/>
            <a:headEnd/>
            <a:tailEnd/>
          </a:ln>
        </p:spPr>
        <p:txBody>
          <a:bodyPr wrap="none">
            <a:spAutoFit/>
          </a:bodyPr>
          <a:lstStyle/>
          <a:p>
            <a:endParaRPr lang="el-GR"/>
          </a:p>
        </p:txBody>
      </p:sp>
      <p:sp>
        <p:nvSpPr>
          <p:cNvPr id="2" name="Τίτλος 1"/>
          <p:cNvSpPr>
            <a:spLocks noGrp="1"/>
          </p:cNvSpPr>
          <p:nvPr>
            <p:ph type="title"/>
          </p:nvPr>
        </p:nvSpPr>
        <p:spPr/>
        <p:txBody>
          <a:bodyPr/>
          <a:lstStyle/>
          <a:p>
            <a:r>
              <a:rPr lang="el-GR" dirty="0"/>
              <a:t>Τεχνητή διακοπή </a:t>
            </a:r>
            <a:r>
              <a:rPr lang="el-GR" dirty="0" smtClean="0"/>
              <a:t>εγκυμοσύνης </a:t>
            </a:r>
            <a:r>
              <a:rPr lang="el-GR" sz="3000" b="0" dirty="0" smtClean="0"/>
              <a:t>1/2</a:t>
            </a:r>
            <a:endParaRPr lang="el-GR" sz="3000" b="0" dirty="0"/>
          </a:p>
        </p:txBody>
      </p:sp>
      <p:sp>
        <p:nvSpPr>
          <p:cNvPr id="3" name="Θέση περιεχομένου 2"/>
          <p:cNvSpPr>
            <a:spLocks noGrp="1"/>
          </p:cNvSpPr>
          <p:nvPr>
            <p:ph idx="1"/>
          </p:nvPr>
        </p:nvSpPr>
        <p:spPr/>
        <p:txBody>
          <a:bodyPr/>
          <a:lstStyle/>
          <a:p>
            <a:r>
              <a:rPr lang="el-GR" dirty="0"/>
              <a:t>Ο νοσηλευτής μπορεί να επικαλεσθεί τους κανόνες και της αρχές της ηθικής συνείδησής του και να αρνηθεί να συμπράξει στη διαδικασία διακοπής της κυήσεως εκτός αν υπάρχει αναπότρεπτος κίνδυνος για τη ζωή της εγκύου ή κίνδυνος σοβαρής και διαρκούς βλάβης της υγείας της.</a:t>
            </a:r>
          </a:p>
          <a:p>
            <a:r>
              <a:rPr lang="el-GR" dirty="0"/>
              <a:t>Στην περίπτωση αυτή απαιτείται και η σύμφωνη γνώμη του κατά περίπτωση αρμόδιου γιατρού</a:t>
            </a:r>
            <a:r>
              <a:rPr lang="el-GR" dirty="0" smtClean="0"/>
              <a:t>.</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a:p>
        </p:txBody>
      </p:sp>
    </p:spTree>
    <p:extLst>
      <p:ext uri="{BB962C8B-B14F-4D97-AF65-F5344CB8AC3E}">
        <p14:creationId xmlns:p14="http://schemas.microsoft.com/office/powerpoint/2010/main" val="22286424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l-GR" dirty="0">
                <a:solidFill>
                  <a:prstClr val="white"/>
                </a:solidFill>
              </a:rPr>
              <a:t>Τεχνητή διακοπή εγκυμοσύνης </a:t>
            </a:r>
            <a:r>
              <a:rPr lang="el-GR" sz="3000" b="0" dirty="0" smtClean="0">
                <a:solidFill>
                  <a:prstClr val="white"/>
                </a:solidFill>
              </a:rPr>
              <a:t>2/2</a:t>
            </a:r>
            <a:endParaRPr lang="el-GR" dirty="0" smtClean="0"/>
          </a:p>
        </p:txBody>
      </p:sp>
      <p:sp>
        <p:nvSpPr>
          <p:cNvPr id="3" name="Content Placeholder 2"/>
          <p:cNvSpPr>
            <a:spLocks noGrp="1"/>
          </p:cNvSpPr>
          <p:nvPr>
            <p:ph idx="1"/>
          </p:nvPr>
        </p:nvSpPr>
        <p:spPr/>
        <p:txBody>
          <a:bodyPr/>
          <a:lstStyle/>
          <a:p>
            <a:pPr marL="0" indent="0">
              <a:buNone/>
              <a:defRPr/>
            </a:pPr>
            <a:r>
              <a:rPr lang="el-GR" dirty="0" smtClean="0"/>
              <a:t>Η βοήθεια που θα προσφέρει ο νοσηλευτής στη μητέρα μπορεί να περιλαμβάνει τα εξής</a:t>
            </a:r>
            <a:r>
              <a:rPr lang="en-US" dirty="0" smtClean="0"/>
              <a:t>:</a:t>
            </a:r>
            <a:r>
              <a:rPr lang="el-GR" dirty="0" smtClean="0"/>
              <a:t> </a:t>
            </a:r>
          </a:p>
          <a:p>
            <a:pPr eaLnBrk="1" hangingPunct="1">
              <a:defRPr/>
            </a:pPr>
            <a:r>
              <a:rPr lang="el-GR" dirty="0" smtClean="0"/>
              <a:t>Τη διαφώτιση της μητέρας ότι το έμβρυο αισθάνεται.</a:t>
            </a:r>
          </a:p>
          <a:p>
            <a:pPr eaLnBrk="1" hangingPunct="1">
              <a:defRPr/>
            </a:pPr>
            <a:r>
              <a:rPr lang="el-GR" dirty="0" smtClean="0"/>
              <a:t>Την ενημέρωση σχετικά με τα αποτελέσματα της άμβλωσης και  τις συνέπειες στην υγεία της (άμεσες, έμμεσες, σωματικές, ψυχολογικές).</a:t>
            </a:r>
          </a:p>
          <a:p>
            <a:pPr eaLnBrk="1" hangingPunct="1">
              <a:defRPr/>
            </a:pPr>
            <a:r>
              <a:rPr lang="el-GR" dirty="0" smtClean="0"/>
              <a:t>Την κατανόηση στο πρόβλημά της. Όχι κριτική διάθεση αλλά αποδοχή και αγάπη.</a:t>
            </a:r>
          </a:p>
          <a:p>
            <a:pPr eaLnBrk="1" hangingPunct="1">
              <a:defRPr/>
            </a:pPr>
            <a:endParaRPr lang="el-GR" dirty="0" smtClean="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a:p>
        </p:txBody>
      </p:sp>
    </p:spTree>
    <p:extLst>
      <p:ext uri="{BB962C8B-B14F-4D97-AF65-F5344CB8AC3E}">
        <p14:creationId xmlns:p14="http://schemas.microsoft.com/office/powerpoint/2010/main" val="4031427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556792"/>
          </a:xfrm>
        </p:spPr>
        <p:txBody>
          <a:bodyPr>
            <a:normAutofit fontScale="90000"/>
          </a:bodyPr>
          <a:lstStyle/>
          <a:p>
            <a:r>
              <a:rPr lang="el-GR" dirty="0"/>
              <a:t>Περιπτώσεις που </a:t>
            </a:r>
            <a:r>
              <a:rPr lang="el-GR" dirty="0" smtClean="0"/>
              <a:t>δημιουργούν </a:t>
            </a:r>
            <a:r>
              <a:rPr lang="el-GR" dirty="0" err="1" smtClean="0"/>
              <a:t>ηθικοδεοντολογικούς</a:t>
            </a:r>
            <a:r>
              <a:rPr lang="el-GR" dirty="0" smtClean="0"/>
              <a:t> </a:t>
            </a:r>
            <a:r>
              <a:rPr lang="el-GR" dirty="0"/>
              <a:t>και νομικούς </a:t>
            </a:r>
            <a:r>
              <a:rPr lang="el-GR" dirty="0" smtClean="0"/>
              <a:t>προβληματισμούς</a:t>
            </a:r>
            <a:endParaRPr lang="el-GR" dirty="0"/>
          </a:p>
        </p:txBody>
      </p:sp>
      <p:sp>
        <p:nvSpPr>
          <p:cNvPr id="3" name="Θέση περιεχομένου 2"/>
          <p:cNvSpPr>
            <a:spLocks noGrp="1"/>
          </p:cNvSpPr>
          <p:nvPr>
            <p:ph idx="1"/>
          </p:nvPr>
        </p:nvSpPr>
        <p:spPr>
          <a:xfrm>
            <a:off x="323528" y="1628800"/>
            <a:ext cx="8568952" cy="5256584"/>
          </a:xfrm>
        </p:spPr>
        <p:txBody>
          <a:bodyPr/>
          <a:lstStyle/>
          <a:p>
            <a:r>
              <a:rPr lang="el-GR" dirty="0" smtClean="0"/>
              <a:t>Θανάτωση </a:t>
            </a:r>
            <a:r>
              <a:rPr lang="el-GR" dirty="0"/>
              <a:t>του εμβρύου στο σωλήνα</a:t>
            </a:r>
          </a:p>
          <a:p>
            <a:r>
              <a:rPr lang="el-GR" dirty="0" smtClean="0"/>
              <a:t>Μεταθανάτια </a:t>
            </a:r>
            <a:r>
              <a:rPr lang="el-GR" dirty="0"/>
              <a:t>γονιμοποίηση</a:t>
            </a:r>
          </a:p>
          <a:p>
            <a:r>
              <a:rPr lang="el-GR" dirty="0" smtClean="0"/>
              <a:t>Φέρουσα </a:t>
            </a:r>
            <a:r>
              <a:rPr lang="el-GR" dirty="0"/>
              <a:t>μητέρα</a:t>
            </a:r>
          </a:p>
          <a:p>
            <a:r>
              <a:rPr lang="el-GR" dirty="0" smtClean="0"/>
              <a:t>Κατεψυγμένα </a:t>
            </a:r>
            <a:r>
              <a:rPr lang="el-GR" dirty="0"/>
              <a:t>έμβρυα</a:t>
            </a:r>
          </a:p>
          <a:p>
            <a:r>
              <a:rPr lang="el-GR" dirty="0" smtClean="0"/>
              <a:t>Πειραματισμός</a:t>
            </a:r>
            <a:endParaRPr lang="el-GR" dirty="0"/>
          </a:p>
          <a:p>
            <a:r>
              <a:rPr lang="el-GR" dirty="0" smtClean="0"/>
              <a:t>Εκμετάλλευση</a:t>
            </a:r>
            <a:endParaRPr lang="el-GR" dirty="0"/>
          </a:p>
          <a:p>
            <a:r>
              <a:rPr lang="el-GR" dirty="0" smtClean="0"/>
              <a:t>Αιμομιξία</a:t>
            </a:r>
            <a:endParaRPr lang="el-GR" dirty="0"/>
          </a:p>
          <a:p>
            <a:r>
              <a:rPr lang="el-GR" dirty="0"/>
              <a:t>Συναλλαγή</a:t>
            </a:r>
          </a:p>
          <a:p>
            <a:r>
              <a:rPr lang="el-GR" dirty="0"/>
              <a:t>Η σημασία της συγκατάθεσης</a:t>
            </a:r>
          </a:p>
          <a:p>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a:p>
        </p:txBody>
      </p:sp>
    </p:spTree>
    <p:extLst>
      <p:ext uri="{BB962C8B-B14F-4D97-AF65-F5344CB8AC3E}">
        <p14:creationId xmlns:p14="http://schemas.microsoft.com/office/powerpoint/2010/main" val="6612383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Εξωσωματική γονιμοποίηση</a:t>
            </a:r>
            <a:endParaRPr lang="el-GR" dirty="0"/>
          </a:p>
        </p:txBody>
      </p:sp>
      <p:sp>
        <p:nvSpPr>
          <p:cNvPr id="9219" name="Rectangle 3"/>
          <p:cNvSpPr>
            <a:spLocks noGrp="1" noChangeArrowheads="1"/>
          </p:cNvSpPr>
          <p:nvPr>
            <p:ph idx="1"/>
          </p:nvPr>
        </p:nvSpPr>
        <p:spPr>
          <a:xfrm>
            <a:off x="107504" y="1484784"/>
            <a:ext cx="8964488" cy="5373216"/>
          </a:xfrm>
          <a:noFill/>
        </p:spPr>
        <p:txBody>
          <a:bodyPr>
            <a:normAutofit/>
          </a:bodyPr>
          <a:lstStyle/>
          <a:p>
            <a:pPr>
              <a:spcBef>
                <a:spcPts val="600"/>
              </a:spcBef>
            </a:pPr>
            <a:r>
              <a:rPr lang="el-GR" sz="2300" dirty="0" smtClean="0">
                <a:effectLst/>
              </a:rPr>
              <a:t>Τα κυριότερα προβλήματα που προκάλεσαν ηθικά διλήμματα από την εφαρμογή της εξωσωματικής γονιμοποίησης είναι:</a:t>
            </a:r>
            <a:endParaRPr lang="en-US" sz="2300" dirty="0" smtClean="0">
              <a:effectLst/>
            </a:endParaRPr>
          </a:p>
          <a:p>
            <a:pPr lvl="1">
              <a:spcBef>
                <a:spcPts val="600"/>
              </a:spcBef>
            </a:pPr>
            <a:r>
              <a:rPr lang="el-GR" sz="2300" dirty="0" smtClean="0">
                <a:effectLst/>
              </a:rPr>
              <a:t>η ανάμειξη του</a:t>
            </a:r>
            <a:r>
              <a:rPr lang="en-US" sz="2300" dirty="0" smtClean="0">
                <a:effectLst/>
              </a:rPr>
              <a:t> </a:t>
            </a:r>
            <a:r>
              <a:rPr lang="el-GR" sz="2300" dirty="0" smtClean="0">
                <a:effectLst/>
              </a:rPr>
              <a:t>τρίτου προσώπου στην αναπαραγωγική διαδικασία με</a:t>
            </a:r>
            <a:r>
              <a:rPr lang="en-US" sz="2300" dirty="0" smtClean="0">
                <a:effectLst/>
              </a:rPr>
              <a:t> </a:t>
            </a:r>
            <a:r>
              <a:rPr lang="el-GR" sz="2300" dirty="0" smtClean="0">
                <a:effectLst/>
              </a:rPr>
              <a:t>τη δωρεά γεννητικού υλικού, </a:t>
            </a:r>
            <a:endParaRPr lang="en-US" sz="2300" dirty="0" smtClean="0">
              <a:effectLst/>
            </a:endParaRPr>
          </a:p>
          <a:p>
            <a:pPr lvl="1">
              <a:spcBef>
                <a:spcPts val="600"/>
              </a:spcBef>
            </a:pPr>
            <a:r>
              <a:rPr lang="el-GR" sz="2300" dirty="0" smtClean="0">
                <a:effectLst/>
              </a:rPr>
              <a:t>η παρένθετη μητρότητα,</a:t>
            </a:r>
          </a:p>
          <a:p>
            <a:pPr lvl="1">
              <a:spcBef>
                <a:spcPts val="600"/>
              </a:spcBef>
            </a:pPr>
            <a:r>
              <a:rPr lang="el-GR" sz="2300" dirty="0" smtClean="0">
                <a:effectLst/>
              </a:rPr>
              <a:t>η αναπαραγωγή σε γυναίκες προχωρημένης ηλικίας, </a:t>
            </a:r>
            <a:endParaRPr lang="en-US" sz="2300" dirty="0" smtClean="0">
              <a:effectLst/>
            </a:endParaRPr>
          </a:p>
          <a:p>
            <a:pPr lvl="1">
              <a:spcBef>
                <a:spcPts val="600"/>
              </a:spcBef>
            </a:pPr>
            <a:r>
              <a:rPr lang="el-GR" sz="2300" dirty="0" smtClean="0">
                <a:effectLst/>
              </a:rPr>
              <a:t>η</a:t>
            </a:r>
            <a:r>
              <a:rPr lang="en-US" sz="2300" dirty="0" smtClean="0">
                <a:effectLst/>
              </a:rPr>
              <a:t> </a:t>
            </a:r>
            <a:r>
              <a:rPr lang="el-GR" sz="2300" dirty="0" err="1" smtClean="0">
                <a:effectLst/>
              </a:rPr>
              <a:t>κρυοσυντήρηση</a:t>
            </a:r>
            <a:r>
              <a:rPr lang="el-GR" sz="2300" dirty="0" smtClean="0">
                <a:effectLst/>
              </a:rPr>
              <a:t> των εμβρύων,</a:t>
            </a:r>
            <a:endParaRPr lang="en-US" sz="2300" dirty="0" smtClean="0">
              <a:effectLst/>
            </a:endParaRPr>
          </a:p>
          <a:p>
            <a:pPr lvl="1">
              <a:spcBef>
                <a:spcPts val="600"/>
              </a:spcBef>
            </a:pPr>
            <a:r>
              <a:rPr lang="el-GR" sz="2300" dirty="0" smtClean="0">
                <a:effectLst/>
              </a:rPr>
              <a:t>η </a:t>
            </a:r>
            <a:r>
              <a:rPr lang="el-GR" sz="2300" dirty="0" err="1" smtClean="0">
                <a:effectLst/>
              </a:rPr>
              <a:t>πολύδημη</a:t>
            </a:r>
            <a:r>
              <a:rPr lang="el-GR" sz="2300" dirty="0" smtClean="0">
                <a:effectLst/>
              </a:rPr>
              <a:t> κύηση και</a:t>
            </a:r>
          </a:p>
          <a:p>
            <a:pPr lvl="1">
              <a:spcBef>
                <a:spcPts val="600"/>
              </a:spcBef>
            </a:pPr>
            <a:r>
              <a:rPr lang="el-GR" sz="2300" dirty="0" smtClean="0">
                <a:effectLst/>
              </a:rPr>
              <a:t>ο αριθμός των εμβρύων που μεταφέρονται στη μήτρα,</a:t>
            </a:r>
            <a:endParaRPr lang="en-US" sz="2300" dirty="0" smtClean="0">
              <a:effectLst/>
            </a:endParaRPr>
          </a:p>
          <a:p>
            <a:pPr lvl="1">
              <a:spcBef>
                <a:spcPts val="600"/>
              </a:spcBef>
            </a:pPr>
            <a:r>
              <a:rPr lang="el-GR" sz="2300" dirty="0" smtClean="0">
                <a:effectLst/>
              </a:rPr>
              <a:t>η</a:t>
            </a:r>
            <a:r>
              <a:rPr lang="en-US" sz="2300" dirty="0" smtClean="0">
                <a:effectLst/>
              </a:rPr>
              <a:t> </a:t>
            </a:r>
            <a:r>
              <a:rPr lang="el-GR" sz="2300" dirty="0" smtClean="0">
                <a:effectLst/>
              </a:rPr>
              <a:t>απόκτηση τέκνων από άγαμες γυναίκες και ομοφυλόφιλα ζευγάρια,</a:t>
            </a:r>
            <a:endParaRPr lang="en-US" sz="2300" dirty="0" smtClean="0">
              <a:effectLst/>
            </a:endParaRPr>
          </a:p>
          <a:p>
            <a:pPr lvl="1">
              <a:spcBef>
                <a:spcPts val="600"/>
              </a:spcBef>
            </a:pPr>
            <a:r>
              <a:rPr lang="el-GR" sz="2300" dirty="0" smtClean="0">
                <a:effectLst/>
              </a:rPr>
              <a:t>η προγεννητική διάγνωση.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a:p>
        </p:txBody>
      </p:sp>
    </p:spTree>
    <p:extLst>
      <p:ext uri="{BB962C8B-B14F-4D97-AF65-F5344CB8AC3E}">
        <p14:creationId xmlns:p14="http://schemas.microsoft.com/office/powerpoint/2010/main" val="33696911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822325" y="955675"/>
            <a:ext cx="184150" cy="457200"/>
          </a:xfrm>
          <a:prstGeom prst="rect">
            <a:avLst/>
          </a:prstGeom>
          <a:noFill/>
          <a:ln w="9525">
            <a:noFill/>
            <a:miter lim="800000"/>
            <a:headEnd/>
            <a:tailEnd/>
          </a:ln>
        </p:spPr>
        <p:txBody>
          <a:bodyPr wrap="none">
            <a:spAutoFit/>
          </a:bodyPr>
          <a:lstStyle/>
          <a:p>
            <a:endParaRPr lang="el-GR"/>
          </a:p>
        </p:txBody>
      </p:sp>
      <p:sp>
        <p:nvSpPr>
          <p:cNvPr id="2" name="Τίτλος 1"/>
          <p:cNvSpPr>
            <a:spLocks noGrp="1"/>
          </p:cNvSpPr>
          <p:nvPr>
            <p:ph type="title"/>
          </p:nvPr>
        </p:nvSpPr>
        <p:spPr/>
        <p:txBody>
          <a:bodyPr>
            <a:normAutofit/>
          </a:bodyPr>
          <a:lstStyle/>
          <a:p>
            <a:r>
              <a:rPr lang="el-GR" dirty="0"/>
              <a:t>Προγεννητικός έλεγχος</a:t>
            </a:r>
            <a:br>
              <a:rPr lang="el-GR" dirty="0"/>
            </a:br>
            <a:r>
              <a:rPr lang="el-GR" dirty="0" err="1"/>
              <a:t>Ηθικοδεοντολογικοί</a:t>
            </a:r>
            <a:r>
              <a:rPr lang="el-GR" dirty="0"/>
              <a:t> </a:t>
            </a:r>
            <a:r>
              <a:rPr lang="el-GR" dirty="0" smtClean="0"/>
              <a:t>προβληματισμοί </a:t>
            </a:r>
            <a:r>
              <a:rPr lang="el-GR" sz="3000" b="0" dirty="0" smtClean="0"/>
              <a:t>1/2</a:t>
            </a:r>
            <a:endParaRPr lang="el-GR" sz="3000" b="0" dirty="0"/>
          </a:p>
        </p:txBody>
      </p:sp>
      <p:sp>
        <p:nvSpPr>
          <p:cNvPr id="3" name="Θέση περιεχομένου 2"/>
          <p:cNvSpPr>
            <a:spLocks noGrp="1"/>
          </p:cNvSpPr>
          <p:nvPr>
            <p:ph idx="1"/>
          </p:nvPr>
        </p:nvSpPr>
        <p:spPr>
          <a:xfrm>
            <a:off x="323528" y="1484784"/>
            <a:ext cx="8568952" cy="5373216"/>
          </a:xfrm>
        </p:spPr>
        <p:txBody>
          <a:bodyPr>
            <a:normAutofit lnSpcReduction="10000"/>
          </a:bodyPr>
          <a:lstStyle/>
          <a:p>
            <a:pPr marL="0" indent="0">
              <a:buNone/>
            </a:pPr>
            <a:r>
              <a:rPr lang="el-GR" dirty="0"/>
              <a:t>Συμπόσιο της Ολλανδικής Ακαδημίας Επιστημών</a:t>
            </a:r>
          </a:p>
          <a:p>
            <a:r>
              <a:rPr lang="el-GR" dirty="0" smtClean="0"/>
              <a:t>Είναι </a:t>
            </a:r>
            <a:r>
              <a:rPr lang="el-GR" dirty="0"/>
              <a:t>αποδεκτό να εξετάζεται κάποιο άτομο για νοσήματα που μπορεί να εκδηλωθούν κατά τη διάρκεια της ζωής του,  μετά από μεγάλο χρονικό διάστημα, αν το ίδιο το άτομο είναι δυνατό να ζήσει μια φυσιολογική, υγιή ζωή για πολλά </a:t>
            </a:r>
            <a:r>
              <a:rPr lang="el-GR" dirty="0" smtClean="0"/>
              <a:t>χρόνια;</a:t>
            </a:r>
            <a:endParaRPr lang="el-GR" dirty="0"/>
          </a:p>
          <a:p>
            <a:r>
              <a:rPr lang="el-GR" dirty="0" smtClean="0"/>
              <a:t>Είναι </a:t>
            </a:r>
            <a:r>
              <a:rPr lang="el-GR" dirty="0"/>
              <a:t>ο προγεννητικός έλεγχος αποδεκτός, όταν τα αποτελέσματα των εξετάσεων δείχνουν ότι υπάρχει πιθανός μόνον κίνδυνος εκδήλωσης μιας νόσου, και όχι  η βεβαιότητα για κάτι </a:t>
            </a:r>
            <a:r>
              <a:rPr lang="el-GR" dirty="0" smtClean="0"/>
              <a:t>τέτοιο;</a:t>
            </a:r>
            <a:endParaRPr lang="el-GR" dirty="0"/>
          </a:p>
          <a:p>
            <a:r>
              <a:rPr lang="el-GR" dirty="0" smtClean="0"/>
              <a:t>Και </a:t>
            </a:r>
            <a:r>
              <a:rPr lang="el-GR" dirty="0"/>
              <a:t>γιατί να μην αποτραπεί ένα νόσημα ευθύς εξαρχής με τη διερεύνηση της γενετικής καταβολής του εμβρύου, με τη χρήση των νέων τεχνικών της προγεννητικής γενετικής </a:t>
            </a:r>
            <a:r>
              <a:rPr lang="el-GR" dirty="0" smtClean="0"/>
              <a:t>διάγνωσης;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7</a:t>
            </a:fld>
            <a:endParaRPr lang="el-GR"/>
          </a:p>
        </p:txBody>
      </p:sp>
    </p:spTree>
    <p:extLst>
      <p:ext uri="{BB962C8B-B14F-4D97-AF65-F5344CB8AC3E}">
        <p14:creationId xmlns:p14="http://schemas.microsoft.com/office/powerpoint/2010/main" val="5262948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Προγεννητικός έλεγχος</a:t>
            </a:r>
            <a:br>
              <a:rPr lang="el-GR" dirty="0"/>
            </a:br>
            <a:r>
              <a:rPr lang="el-GR" dirty="0" err="1"/>
              <a:t>Ηθικοδεοντολογικοί</a:t>
            </a:r>
            <a:r>
              <a:rPr lang="el-GR" dirty="0"/>
              <a:t> </a:t>
            </a:r>
            <a:r>
              <a:rPr lang="el-GR" dirty="0" smtClean="0"/>
              <a:t>προβληματισμοί </a:t>
            </a:r>
            <a:r>
              <a:rPr lang="el-GR" sz="3000" b="0" dirty="0" smtClean="0">
                <a:solidFill>
                  <a:prstClr val="white"/>
                </a:solidFill>
              </a:rPr>
              <a:t>2/2</a:t>
            </a:r>
            <a:endParaRPr lang="el-GR" dirty="0"/>
          </a:p>
        </p:txBody>
      </p:sp>
      <p:sp>
        <p:nvSpPr>
          <p:cNvPr id="3" name="Θέση περιεχομένου 2"/>
          <p:cNvSpPr>
            <a:spLocks noGrp="1"/>
          </p:cNvSpPr>
          <p:nvPr>
            <p:ph idx="1"/>
          </p:nvPr>
        </p:nvSpPr>
        <p:spPr/>
        <p:txBody>
          <a:bodyPr/>
          <a:lstStyle/>
          <a:p>
            <a:r>
              <a:rPr lang="el-GR" dirty="0" smtClean="0"/>
              <a:t>Μια </a:t>
            </a:r>
            <a:r>
              <a:rPr lang="el-GR" dirty="0"/>
              <a:t>τέτοια άλλωστε τεχνική μπορεί να χρησιμοποιηθεί στην επιλογή ενός εμβρύου με σκοπό τη θεραπεία κάποιου συγγενούς του, η ζωή του οποίου απειλείται από κάποια νόσο. Είναι κάτι τέτοιο </a:t>
            </a:r>
            <a:r>
              <a:rPr lang="el-GR" dirty="0" smtClean="0"/>
              <a:t>θεμιτό;</a:t>
            </a:r>
            <a:endParaRPr lang="el-GR" dirty="0"/>
          </a:p>
          <a:p>
            <a:r>
              <a:rPr lang="el-GR" dirty="0" smtClean="0"/>
              <a:t>Θα </a:t>
            </a:r>
            <a:r>
              <a:rPr lang="el-GR" dirty="0"/>
              <a:t>ήταν δυνατή η επέκταση της εφαρμογής των τεχνικών της προγεννητικής διάγνωσης για την επιλογή του φύλου του εμβρύου ή άλλων φυσιολογικών </a:t>
            </a:r>
            <a:r>
              <a:rPr lang="el-GR" dirty="0" smtClean="0"/>
              <a:t>χαρακτηριστικών; </a:t>
            </a:r>
            <a:endParaRPr lang="el-GR" dirty="0"/>
          </a:p>
          <a:p>
            <a:r>
              <a:rPr lang="el-GR" dirty="0" smtClean="0"/>
              <a:t>Θα </a:t>
            </a:r>
            <a:r>
              <a:rPr lang="el-GR" dirty="0"/>
              <a:t>μπορούσαν οι γιατροί και οι μελλοντικοί γονείς να χειριστούν τις γενετικές πληροφορίες σχετικά με τους απογόνους τους, όπως αυτές αποκαλύπτονται από τον προγεννητικό </a:t>
            </a:r>
            <a:r>
              <a:rPr lang="el-GR" dirty="0" smtClean="0"/>
              <a:t>έλεγχο;</a:t>
            </a:r>
            <a:endParaRPr lang="el-GR" dirty="0"/>
          </a:p>
          <a:p>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8</a:t>
            </a:fld>
            <a:endParaRPr lang="el-GR"/>
          </a:p>
        </p:txBody>
      </p:sp>
    </p:spTree>
    <p:extLst>
      <p:ext uri="{BB962C8B-B14F-4D97-AF65-F5344CB8AC3E}">
        <p14:creationId xmlns:p14="http://schemas.microsoft.com/office/powerpoint/2010/main" val="139110791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exo-opistho_simeiomata</Template>
  <TotalTime>147</TotalTime>
  <Words>1407</Words>
  <Application>Microsoft Office PowerPoint</Application>
  <PresentationFormat>Προβολή στην οθόνη (4:3)</PresentationFormat>
  <Paragraphs>145</Paragraphs>
  <Slides>21</Slides>
  <Notes>9</Notes>
  <HiddenSlides>0</HiddenSlides>
  <MMClips>0</MMClips>
  <ScaleCrop>false</ScaleCrop>
  <HeadingPairs>
    <vt:vector size="4" baseType="variant">
      <vt:variant>
        <vt:lpstr>Θέμα</vt:lpstr>
      </vt:variant>
      <vt:variant>
        <vt:i4>3</vt:i4>
      </vt:variant>
      <vt:variant>
        <vt:lpstr>Τίτλοι διαφανειών</vt:lpstr>
      </vt:variant>
      <vt:variant>
        <vt:i4>21</vt:i4>
      </vt:variant>
    </vt:vector>
  </HeadingPairs>
  <TitlesOfParts>
    <vt:vector size="24" baseType="lpstr">
      <vt:lpstr>exo-opistho_simeiomata</vt:lpstr>
      <vt:lpstr>OC_template_updated</vt:lpstr>
      <vt:lpstr>1_exo-opistho_simeiomata</vt:lpstr>
      <vt:lpstr>Νομοθεσία /Δεοντολογία Νοσηλευτικού Επαγγέλματος</vt:lpstr>
      <vt:lpstr>Σύγχρονοι προβληματισμοί 1/2</vt:lpstr>
      <vt:lpstr>Σύγχρονοι προβληματισμοί 2/2</vt:lpstr>
      <vt:lpstr>Τεχνητή διακοπή εγκυμοσύνης 1/2</vt:lpstr>
      <vt:lpstr>Τεχνητή διακοπή εγκυμοσύνης 2/2</vt:lpstr>
      <vt:lpstr>Περιπτώσεις που δημιουργούν ηθικοδεοντολογικούς και νομικούς προβληματισμούς</vt:lpstr>
      <vt:lpstr>Εξωσωματική γονιμοποίηση</vt:lpstr>
      <vt:lpstr>Προγεννητικός έλεγχος Ηθικοδεοντολογικοί προβληματισμοί 1/2</vt:lpstr>
      <vt:lpstr>Προγεννητικός έλεγχος Ηθικοδεοντολογικοί προβληματισμοί 2/2</vt:lpstr>
      <vt:lpstr>Συμβούλιο της Ευρώπης  (συστάσεις)</vt:lpstr>
      <vt:lpstr>Άρθρο 3  του Χάρτη της Ευρωπαϊκής Ένωσης για τα θεμελιώδη δικαιώματα</vt:lpstr>
      <vt:lpstr>Ιατρική υποβοήθηση στην  ανθρώπινη αναπαραγωγή 1/2</vt:lpstr>
      <vt:lpstr>Ιατρική υποβοήθηση στην  ανθρώπινη αναπαραγωγή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Νομοθεσία /Δεοντολογία Νοσηλευτικού Επαγγέλματος</dc:title>
  <dc:creator>opencourses@teiath.gr</dc:creator>
  <cp:lastModifiedBy>fkaram2</cp:lastModifiedBy>
  <cp:revision>9</cp:revision>
  <dcterms:created xsi:type="dcterms:W3CDTF">2015-10-06T11:11:13Z</dcterms:created>
  <dcterms:modified xsi:type="dcterms:W3CDTF">2015-12-15T12:37:56Z</dcterms:modified>
</cp:coreProperties>
</file>