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8" r:id="rId2"/>
  </p:sldMasterIdLst>
  <p:notesMasterIdLst>
    <p:notesMasterId r:id="rId17"/>
  </p:notesMasterIdLst>
  <p:handoutMasterIdLst>
    <p:handoutMasterId r:id="rId18"/>
  </p:handoutMasterIdLst>
  <p:sldIdLst>
    <p:sldId id="256" r:id="rId3"/>
    <p:sldId id="302" r:id="rId4"/>
    <p:sldId id="303" r:id="rId5"/>
    <p:sldId id="304" r:id="rId6"/>
    <p:sldId id="305" r:id="rId7"/>
    <p:sldId id="313" r:id="rId8"/>
    <p:sldId id="314" r:id="rId9"/>
    <p:sldId id="257" r:id="rId10"/>
    <p:sldId id="262" r:id="rId11"/>
    <p:sldId id="264" r:id="rId12"/>
    <p:sldId id="315" r:id="rId13"/>
    <p:sldId id="316" r:id="rId14"/>
    <p:sldId id="266" r:id="rId15"/>
    <p:sldId id="261" r:id="rId16"/>
  </p:sldIdLst>
  <p:sldSz cx="9144000" cy="6858000" type="screen4x3"/>
  <p:notesSz cx="7104063" cy="10234613"/>
  <p:custDataLst>
    <p:tags r:id="rId19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82"/>
    <a:srgbClr val="333399"/>
    <a:srgbClr val="820000"/>
    <a:srgbClr val="003300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89108" autoAdjust="0"/>
  </p:normalViewPr>
  <p:slideViewPr>
    <p:cSldViewPr>
      <p:cViewPr>
        <p:scale>
          <a:sx n="100" d="100"/>
          <a:sy n="100" d="100"/>
        </p:scale>
        <p:origin x="-2118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26/3/2015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26/3/2015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3579-6D48-4CFE-A7B0-87CF50F4D7B7}" type="datetimeFigureOut">
              <a:rPr lang="el-GR" smtClean="0"/>
              <a:pPr/>
              <a:t>26/3/2015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A4A44-4478-47C0-AB62-BB3A8276146A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9384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EE16A-FE70-4B47-8C51-9A7761650185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66382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55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228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336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276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611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834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761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B8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145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452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994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637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Ανάλυση Βιολογικών Υγρών &amp; Εκκριμάτων (Ε)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8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Ο προσδιορισμός της μορφολογίας των σπερματοζωαρίων</a:t>
            </a:r>
            <a:endParaRPr lang="el-GR" sz="2800" dirty="0"/>
          </a:p>
          <a:p>
            <a:pPr>
              <a:spcBef>
                <a:spcPts val="0"/>
              </a:spcBef>
            </a:pPr>
            <a:r>
              <a:rPr lang="el-GR" sz="2400" dirty="0" smtClean="0"/>
              <a:t>Πέτρος Καρκαλούσος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</a:t>
            </a:r>
            <a:r>
              <a:rPr lang="el-GR" sz="2400" dirty="0" smtClean="0"/>
              <a:t>Ιατρικών Εργαστηρίων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Πέτρος Καρκαλούσος 2014. Πέτρος Καρκαλούσος. </a:t>
            </a:r>
            <a:r>
              <a:rPr lang="el-GR" sz="2000" dirty="0" smtClean="0"/>
              <a:t>«Ανάλυση Βιολογικών Υγρών &amp; Εκκριμάτων (Ε). </a:t>
            </a:r>
            <a:r>
              <a:rPr lang="el-GR" sz="2000" dirty="0"/>
              <a:t>Ενότητα </a:t>
            </a:r>
            <a:r>
              <a:rPr lang="el-GR" sz="2000" dirty="0" smtClean="0"/>
              <a:t>8: Ο προσδιορισμός της μορφολογίας των σπερματοζωαρίων». Έκδοση: 1.0. Αθήνα 2015.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199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46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Προσδιορισμός μορφολογίας </a:t>
            </a:r>
            <a:r>
              <a:rPr lang="el-GR" dirty="0" smtClean="0"/>
              <a:t>σπερματοζωαρίων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620688"/>
            <a:ext cx="8229600" cy="5040560"/>
          </a:xfrm>
        </p:spPr>
        <p:txBody>
          <a:bodyPr>
            <a:normAutofit/>
          </a:bodyPr>
          <a:lstStyle/>
          <a:p>
            <a:pPr marL="0" indent="0" algn="ctr">
              <a:spcBef>
                <a:spcPct val="50000"/>
              </a:spcBef>
              <a:buNone/>
            </a:pPr>
            <a:endParaRPr lang="el-GR" sz="2400" dirty="0" smtClean="0"/>
          </a:p>
          <a:p>
            <a:pPr marL="0" indent="0" algn="ctr">
              <a:spcBef>
                <a:spcPct val="50000"/>
              </a:spcBef>
              <a:buNone/>
            </a:pPr>
            <a:endParaRPr lang="el-GR" sz="2400" dirty="0"/>
          </a:p>
          <a:p>
            <a:pPr marL="0" indent="0" algn="ctr">
              <a:spcBef>
                <a:spcPct val="50000"/>
              </a:spcBef>
              <a:buNone/>
            </a:pPr>
            <a:r>
              <a:rPr lang="el-GR" sz="2800" dirty="0" smtClean="0"/>
              <a:t>Η </a:t>
            </a:r>
            <a:r>
              <a:rPr lang="el-GR" sz="2800" dirty="0"/>
              <a:t>επίστρωση πρέπει να ολοκληρωθεί μέσα στην 1</a:t>
            </a:r>
            <a:r>
              <a:rPr lang="el-GR" sz="2800" baseline="30000" dirty="0"/>
              <a:t>η</a:t>
            </a:r>
            <a:r>
              <a:rPr lang="el-GR" sz="2800" dirty="0"/>
              <a:t> ώρα </a:t>
            </a:r>
          </a:p>
          <a:p>
            <a:pPr marL="0" indent="0" algn="ctr">
              <a:spcBef>
                <a:spcPct val="50000"/>
              </a:spcBef>
              <a:buNone/>
            </a:pPr>
            <a:r>
              <a:rPr lang="el-GR" sz="2800" dirty="0"/>
              <a:t>ή μόλις ολοκληρωθεί η ρευστοποίηση</a:t>
            </a:r>
          </a:p>
          <a:p>
            <a:pPr marL="0" indent="0" algn="ctr">
              <a:spcBef>
                <a:spcPct val="50000"/>
              </a:spcBef>
              <a:buNone/>
            </a:pPr>
            <a:r>
              <a:rPr lang="el-GR" sz="2800" dirty="0" smtClean="0"/>
              <a:t>Η </a:t>
            </a:r>
            <a:r>
              <a:rPr lang="el-GR" sz="2800" dirty="0"/>
              <a:t>μονιμοποίηση θα πρέπει να ολοκληρωθεί όσο το επίστρωμα είναι νωπό.</a:t>
            </a:r>
          </a:p>
          <a:p>
            <a:pPr marL="0" indent="0" algn="ctr">
              <a:spcBef>
                <a:spcPct val="50000"/>
              </a:spcBef>
              <a:buNone/>
            </a:pPr>
            <a:r>
              <a:rPr lang="el-GR" sz="2800" dirty="0" smtClean="0"/>
              <a:t>Τα </a:t>
            </a:r>
            <a:r>
              <a:rPr lang="el-GR" sz="2800" dirty="0"/>
              <a:t>βαμμένα παρασκευάσματα διατηρούνται επί μακρόν.</a:t>
            </a:r>
          </a:p>
          <a:p>
            <a:pPr marL="0" indent="0" algn="ctr">
              <a:buNone/>
            </a:pP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40590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 μορφολογία των </a:t>
            </a:r>
            <a:r>
              <a:rPr lang="el-GR" dirty="0" smtClean="0"/>
              <a:t>υγι</a:t>
            </a:r>
            <a:r>
              <a:rPr lang="el-GR" dirty="0" smtClean="0"/>
              <a:t>ών</a:t>
            </a:r>
            <a:r>
              <a:rPr lang="el-GR" dirty="0" smtClean="0"/>
              <a:t> </a:t>
            </a:r>
            <a:r>
              <a:rPr lang="el-GR" dirty="0" smtClean="0"/>
              <a:t>σπερματοζωαρίων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55600" indent="-355600">
              <a:spcBef>
                <a:spcPts val="600"/>
              </a:spcBef>
            </a:pPr>
            <a:r>
              <a:rPr lang="el-GR" sz="2200" b="1" dirty="0">
                <a:solidFill>
                  <a:srgbClr val="004B82"/>
                </a:solidFill>
              </a:rPr>
              <a:t>Κεφαλή</a:t>
            </a:r>
            <a:r>
              <a:rPr lang="en-US" sz="2200" b="1" dirty="0">
                <a:solidFill>
                  <a:srgbClr val="004B82"/>
                </a:solidFill>
              </a:rPr>
              <a:t>: </a:t>
            </a:r>
            <a:r>
              <a:rPr lang="el-GR" sz="2200" dirty="0"/>
              <a:t>ωοειδές σχήμα κεφαλής</a:t>
            </a:r>
            <a:r>
              <a:rPr lang="en-US" sz="2200" dirty="0"/>
              <a:t> </a:t>
            </a:r>
            <a:r>
              <a:rPr lang="el-GR" sz="2200" dirty="0"/>
              <a:t>με μπροστινό τμήμα (ακρόσωμα) ανοιχτόχρωμο</a:t>
            </a:r>
            <a:r>
              <a:rPr lang="el-GR" sz="2200" dirty="0">
                <a:solidFill>
                  <a:srgbClr val="004B82"/>
                </a:solidFill>
              </a:rPr>
              <a:t>, </a:t>
            </a:r>
            <a:r>
              <a:rPr lang="el-GR" sz="2200" b="1" dirty="0">
                <a:solidFill>
                  <a:srgbClr val="004B82"/>
                </a:solidFill>
              </a:rPr>
              <a:t>4 – 5 μ</a:t>
            </a:r>
            <a:r>
              <a:rPr lang="en-US" sz="2200" b="1" dirty="0">
                <a:solidFill>
                  <a:srgbClr val="004B82"/>
                </a:solidFill>
              </a:rPr>
              <a:t>m</a:t>
            </a:r>
            <a:r>
              <a:rPr lang="el-GR" sz="2200" b="1" dirty="0">
                <a:solidFill>
                  <a:srgbClr val="004B82"/>
                </a:solidFill>
              </a:rPr>
              <a:t> μήκος </a:t>
            </a:r>
            <a:r>
              <a:rPr lang="el-GR" sz="2200" dirty="0"/>
              <a:t>και </a:t>
            </a:r>
            <a:r>
              <a:rPr lang="el-GR" sz="2200" b="1" dirty="0">
                <a:solidFill>
                  <a:srgbClr val="004B82"/>
                </a:solidFill>
              </a:rPr>
              <a:t>2,5 – 3,5 μ</a:t>
            </a:r>
            <a:r>
              <a:rPr lang="en-US" sz="2200" b="1" dirty="0">
                <a:solidFill>
                  <a:srgbClr val="004B82"/>
                </a:solidFill>
              </a:rPr>
              <a:t>m</a:t>
            </a:r>
            <a:r>
              <a:rPr lang="el-GR" sz="2200" b="1" dirty="0">
                <a:solidFill>
                  <a:srgbClr val="004B82"/>
                </a:solidFill>
              </a:rPr>
              <a:t> πλάτος</a:t>
            </a:r>
            <a:r>
              <a:rPr lang="el-GR" sz="2200" dirty="0">
                <a:solidFill>
                  <a:srgbClr val="004B82"/>
                </a:solidFill>
              </a:rPr>
              <a:t>. </a:t>
            </a:r>
            <a:r>
              <a:rPr lang="el-GR" sz="2200" dirty="0"/>
              <a:t>Η αναλογία μήκους προς πλάτος κεφαλής πρέπει να είναι 1,50 – 1,75 μ</a:t>
            </a:r>
            <a:r>
              <a:rPr lang="en-US" sz="2200" dirty="0"/>
              <a:t>m</a:t>
            </a:r>
            <a:r>
              <a:rPr lang="el-GR" sz="2200" dirty="0"/>
              <a:t>.</a:t>
            </a:r>
          </a:p>
          <a:p>
            <a:pPr marL="355600" indent="-355600">
              <a:spcBef>
                <a:spcPts val="600"/>
              </a:spcBef>
            </a:pPr>
            <a:r>
              <a:rPr lang="el-GR" sz="2200" b="1" dirty="0">
                <a:solidFill>
                  <a:srgbClr val="004B82"/>
                </a:solidFill>
              </a:rPr>
              <a:t>Ακρόσωμα</a:t>
            </a:r>
            <a:r>
              <a:rPr lang="en-US" sz="2200" b="1" dirty="0">
                <a:solidFill>
                  <a:srgbClr val="004B82"/>
                </a:solidFill>
              </a:rPr>
              <a:t>:</a:t>
            </a:r>
            <a:r>
              <a:rPr lang="en-US" sz="2200" dirty="0">
                <a:solidFill>
                  <a:srgbClr val="004B82"/>
                </a:solidFill>
              </a:rPr>
              <a:t> </a:t>
            </a:r>
            <a:r>
              <a:rPr lang="el-GR" sz="2200" dirty="0"/>
              <a:t>Καταλαμβάνει το </a:t>
            </a:r>
            <a:r>
              <a:rPr lang="el-GR" sz="2200" b="1" dirty="0">
                <a:solidFill>
                  <a:srgbClr val="004B82"/>
                </a:solidFill>
              </a:rPr>
              <a:t>40 - 70% </a:t>
            </a:r>
            <a:r>
              <a:rPr lang="el-GR" sz="2200" dirty="0"/>
              <a:t>της κεφαλής και μπορεί να έχει ένα πυρηνίσκο. </a:t>
            </a:r>
          </a:p>
          <a:p>
            <a:pPr marL="355600" indent="-355600">
              <a:spcBef>
                <a:spcPts val="600"/>
              </a:spcBef>
            </a:pPr>
            <a:r>
              <a:rPr lang="el-GR" sz="2200" b="1" dirty="0">
                <a:solidFill>
                  <a:srgbClr val="004B82"/>
                </a:solidFill>
              </a:rPr>
              <a:t>Αυχένας</a:t>
            </a:r>
            <a:r>
              <a:rPr lang="en-US" sz="2200" b="1" dirty="0">
                <a:solidFill>
                  <a:srgbClr val="820000"/>
                </a:solidFill>
              </a:rPr>
              <a:t>: </a:t>
            </a:r>
            <a:r>
              <a:rPr lang="en-US" sz="2200" dirty="0"/>
              <a:t>To </a:t>
            </a:r>
            <a:r>
              <a:rPr lang="el-GR" sz="2200" dirty="0"/>
              <a:t>πρώτο τμήμα της ουράς μετά την κεφαλή. Είναι παχύτερος μετά την ουρά (</a:t>
            </a:r>
            <a:r>
              <a:rPr lang="el-GR" sz="2200" b="1" dirty="0">
                <a:solidFill>
                  <a:srgbClr val="004B82"/>
                </a:solidFill>
              </a:rPr>
              <a:t>μέγιστο πάχος 1 μ</a:t>
            </a:r>
            <a:r>
              <a:rPr lang="en-US" sz="2200" b="1" dirty="0">
                <a:solidFill>
                  <a:srgbClr val="004B82"/>
                </a:solidFill>
              </a:rPr>
              <a:t>m</a:t>
            </a:r>
            <a:r>
              <a:rPr lang="el-GR" sz="2200" b="1" dirty="0">
                <a:solidFill>
                  <a:srgbClr val="004B82"/>
                </a:solidFill>
              </a:rPr>
              <a:t> και 7,0 – 8,0 μ</a:t>
            </a:r>
            <a:r>
              <a:rPr lang="en-US" sz="2200" b="1" dirty="0">
                <a:solidFill>
                  <a:srgbClr val="004B82"/>
                </a:solidFill>
              </a:rPr>
              <a:t>m </a:t>
            </a:r>
            <a:r>
              <a:rPr lang="el-GR" sz="2200" b="1" dirty="0">
                <a:solidFill>
                  <a:srgbClr val="004B82"/>
                </a:solidFill>
              </a:rPr>
              <a:t>μήκος</a:t>
            </a:r>
            <a:r>
              <a:rPr lang="el-GR" sz="2200" b="1" dirty="0"/>
              <a:t> </a:t>
            </a:r>
            <a:r>
              <a:rPr lang="el-GR" sz="2200" dirty="0"/>
              <a:t>ή μέχρι το</a:t>
            </a:r>
            <a:r>
              <a:rPr lang="el-GR" sz="2200" b="1" dirty="0"/>
              <a:t> </a:t>
            </a:r>
            <a:r>
              <a:rPr lang="el-GR" sz="2200" dirty="0"/>
              <a:t>διπλάσιο της κεφαλής). </a:t>
            </a:r>
          </a:p>
          <a:p>
            <a:pPr marL="355600" indent="-355600">
              <a:spcBef>
                <a:spcPts val="600"/>
              </a:spcBef>
            </a:pPr>
            <a:r>
              <a:rPr lang="el-GR" sz="2200" b="1" dirty="0">
                <a:solidFill>
                  <a:srgbClr val="004B82"/>
                </a:solidFill>
              </a:rPr>
              <a:t>Ουρά</a:t>
            </a:r>
            <a:r>
              <a:rPr lang="en-US" sz="2200" b="1" dirty="0">
                <a:solidFill>
                  <a:srgbClr val="004B82"/>
                </a:solidFill>
              </a:rPr>
              <a:t>: </a:t>
            </a:r>
            <a:r>
              <a:rPr lang="el-GR" sz="2200" dirty="0"/>
              <a:t>Συμμετρικά τοποθετημένη στη βάση της κεφαλής. Μόνο μια ουρά πρέπει να είναι προσκολλημένη (περίπου </a:t>
            </a:r>
            <a:r>
              <a:rPr lang="el-GR" sz="2200" b="1" dirty="0">
                <a:solidFill>
                  <a:srgbClr val="004B82"/>
                </a:solidFill>
              </a:rPr>
              <a:t>45 μ</a:t>
            </a:r>
            <a:r>
              <a:rPr lang="en-US" sz="2200" b="1" dirty="0">
                <a:solidFill>
                  <a:srgbClr val="004B82"/>
                </a:solidFill>
              </a:rPr>
              <a:t>m </a:t>
            </a:r>
            <a:r>
              <a:rPr lang="el-GR" sz="2200" b="1" dirty="0">
                <a:solidFill>
                  <a:srgbClr val="004B82"/>
                </a:solidFill>
              </a:rPr>
              <a:t>μήκος</a:t>
            </a:r>
            <a:r>
              <a:rPr lang="el-GR" sz="2200" dirty="0"/>
              <a:t>), χωρίς να είναι περιελιγμένη, σπασμένη ή διπλωμένη γύρω από τον εαυτό της. </a:t>
            </a:r>
          </a:p>
        </p:txBody>
      </p:sp>
    </p:spTree>
    <p:extLst>
      <p:ext uri="{BB962C8B-B14F-4D97-AF65-F5344CB8AC3E}">
        <p14:creationId xmlns:p14="http://schemas.microsoft.com/office/powerpoint/2010/main" val="324371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 προσδιορισμός της μορφολογίας </a:t>
            </a:r>
            <a:br>
              <a:rPr lang="el-GR" dirty="0"/>
            </a:br>
            <a:r>
              <a:rPr lang="el-GR" dirty="0"/>
              <a:t>γίνεται με την χρώση </a:t>
            </a:r>
            <a:r>
              <a:rPr lang="el-GR" dirty="0" smtClean="0"/>
              <a:t>Παπανικολάου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Autofit/>
          </a:bodyPr>
          <a:lstStyle/>
          <a:p>
            <a:pPr marL="355600" indent="-355600">
              <a:buFont typeface="+mj-lt"/>
              <a:buAutoNum type="arabicPeriod"/>
            </a:pPr>
            <a:r>
              <a:rPr lang="el-GR" sz="2000" dirty="0"/>
              <a:t>Οινόπνευμα </a:t>
            </a:r>
            <a:r>
              <a:rPr lang="en-US" sz="2000" dirty="0"/>
              <a:t>5</a:t>
            </a:r>
            <a:r>
              <a:rPr lang="el-GR" sz="2000" dirty="0"/>
              <a:t>0% - </a:t>
            </a:r>
            <a:r>
              <a:rPr lang="en-US" sz="2000" dirty="0"/>
              <a:t>10</a:t>
            </a:r>
            <a:r>
              <a:rPr lang="el-GR" sz="2000" dirty="0"/>
              <a:t> εμβαπτίσεις</a:t>
            </a:r>
            <a:r>
              <a:rPr lang="en-US" sz="2000" dirty="0"/>
              <a:t> </a:t>
            </a:r>
            <a:r>
              <a:rPr lang="el-GR" sz="2000" dirty="0"/>
              <a:t>ή </a:t>
            </a:r>
            <a:r>
              <a:rPr lang="el-GR" sz="2000" dirty="0" smtClean="0"/>
              <a:t> 10 </a:t>
            </a:r>
            <a:r>
              <a:rPr lang="en-US" sz="2000" dirty="0"/>
              <a:t>sec</a:t>
            </a:r>
            <a:endParaRPr lang="el-GR" sz="2000" dirty="0"/>
          </a:p>
          <a:p>
            <a:pPr marL="355600" indent="-355600">
              <a:buFont typeface="+mj-lt"/>
              <a:buAutoNum type="arabicPeriod"/>
            </a:pPr>
            <a:r>
              <a:rPr lang="el-GR" sz="2000" dirty="0"/>
              <a:t>Αποσταγμένο νερό - 10 εμβαπτίσεις</a:t>
            </a:r>
          </a:p>
          <a:p>
            <a:pPr marL="355600" indent="-355600">
              <a:buFont typeface="+mj-lt"/>
              <a:buAutoNum type="arabicPeriod"/>
            </a:pPr>
            <a:r>
              <a:rPr lang="el-GR" sz="2000" b="1" dirty="0">
                <a:solidFill>
                  <a:srgbClr val="004B82"/>
                </a:solidFill>
              </a:rPr>
              <a:t>Χρωστική Αιματοξυλίνη </a:t>
            </a:r>
            <a:r>
              <a:rPr lang="en-US" sz="2000" b="1" dirty="0">
                <a:solidFill>
                  <a:srgbClr val="004B82"/>
                </a:solidFill>
              </a:rPr>
              <a:t>Harris</a:t>
            </a:r>
            <a:r>
              <a:rPr lang="el-GR" sz="2000" b="1" dirty="0">
                <a:solidFill>
                  <a:srgbClr val="004B82"/>
                </a:solidFill>
              </a:rPr>
              <a:t> – 3 λεπτά</a:t>
            </a:r>
            <a:r>
              <a:rPr lang="el-GR" sz="2000" b="1" u="sng" dirty="0">
                <a:solidFill>
                  <a:srgbClr val="004B82"/>
                </a:solidFill>
              </a:rPr>
              <a:t> </a:t>
            </a:r>
          </a:p>
          <a:p>
            <a:pPr marL="355600" indent="-355600">
              <a:buFont typeface="+mj-lt"/>
              <a:buAutoNum type="arabicPeriod"/>
            </a:pPr>
            <a:r>
              <a:rPr lang="el-GR" sz="2000" dirty="0"/>
              <a:t>Νερό βρύσης – 5 λεπτά</a:t>
            </a:r>
          </a:p>
          <a:p>
            <a:pPr marL="355600" indent="-355600">
              <a:buFont typeface="+mj-lt"/>
              <a:buAutoNum type="arabicPeriod"/>
            </a:pPr>
            <a:r>
              <a:rPr lang="el-GR" sz="2000" dirty="0"/>
              <a:t>Όξινη αιθανόλη - 2 βυθίσματα</a:t>
            </a:r>
          </a:p>
          <a:p>
            <a:pPr marL="355600" indent="-355600">
              <a:buFont typeface="+mj-lt"/>
              <a:buAutoNum type="arabicPeriod"/>
            </a:pPr>
            <a:r>
              <a:rPr lang="el-GR" sz="2000" dirty="0"/>
              <a:t>Νερό βρύσης – 5 λεπτά</a:t>
            </a:r>
          </a:p>
          <a:p>
            <a:pPr marL="355600" indent="-355600">
              <a:buFont typeface="+mj-lt"/>
              <a:buAutoNum type="arabicPeriod"/>
            </a:pPr>
            <a:r>
              <a:rPr lang="el-GR" sz="2000" dirty="0"/>
              <a:t>Αποσταγμένο νερό - 1 εμβάπτιση</a:t>
            </a:r>
          </a:p>
          <a:p>
            <a:pPr marL="355600" indent="-355600">
              <a:buFont typeface="+mj-lt"/>
              <a:buAutoNum type="arabicPeriod"/>
            </a:pPr>
            <a:r>
              <a:rPr lang="el-GR" sz="2000" dirty="0"/>
              <a:t>Οινόπνευμα 50% - 10 εμβαπτίσεις</a:t>
            </a:r>
          </a:p>
          <a:p>
            <a:pPr marL="273050" indent="-273050">
              <a:buFont typeface="+mj-lt"/>
              <a:buAutoNum type="arabicPeriod"/>
              <a:tabLst>
                <a:tab pos="273050" algn="l"/>
              </a:tabLst>
            </a:pPr>
            <a:r>
              <a:rPr lang="el-GR" sz="2000" dirty="0" smtClean="0"/>
              <a:t>Οινόπνευμα </a:t>
            </a:r>
            <a:r>
              <a:rPr lang="el-GR" sz="2000" dirty="0"/>
              <a:t>70% - 10 εμβαπτίσεις</a:t>
            </a:r>
          </a:p>
          <a:p>
            <a:pPr marL="273050" indent="-273050">
              <a:buFont typeface="+mj-lt"/>
              <a:buAutoNum type="arabicPeriod"/>
              <a:tabLst>
                <a:tab pos="273050" algn="l"/>
              </a:tabLst>
            </a:pPr>
            <a:r>
              <a:rPr lang="el-GR" sz="2000" dirty="0"/>
              <a:t>Οινόπνευμα 80% - 10 εμβαπτίσεις</a:t>
            </a:r>
          </a:p>
          <a:p>
            <a:pPr marL="627063" indent="-449263">
              <a:buFont typeface="+mj-lt"/>
              <a:buAutoNum type="arabicPeriod"/>
              <a:tabLst>
                <a:tab pos="627063" algn="l"/>
              </a:tabLst>
            </a:pPr>
            <a:endParaRPr lang="el-GR" sz="2000" dirty="0" smtClean="0"/>
          </a:p>
          <a:p>
            <a:pPr marL="627063" indent="-449263">
              <a:buFont typeface="+mj-lt"/>
              <a:buAutoNum type="arabicPeriod"/>
              <a:tabLst>
                <a:tab pos="627063" algn="l"/>
              </a:tabLst>
            </a:pPr>
            <a:r>
              <a:rPr lang="el-GR" sz="2000" dirty="0" smtClean="0"/>
              <a:t>Οινόπνευμα </a:t>
            </a:r>
            <a:r>
              <a:rPr lang="el-GR" sz="2000" dirty="0"/>
              <a:t>95% - 10 εμβαπτίσεις</a:t>
            </a:r>
          </a:p>
          <a:p>
            <a:pPr marL="627063" indent="-449263">
              <a:buFont typeface="+mj-lt"/>
              <a:buAutoNum type="arabicPeriod"/>
              <a:tabLst>
                <a:tab pos="627063" algn="l"/>
              </a:tabLst>
            </a:pPr>
            <a:r>
              <a:rPr lang="el-GR" sz="2000" b="1" dirty="0">
                <a:solidFill>
                  <a:srgbClr val="004B82"/>
                </a:solidFill>
              </a:rPr>
              <a:t>Χρωστική </a:t>
            </a:r>
            <a:r>
              <a:rPr lang="en-US" sz="2000" b="1" dirty="0">
                <a:solidFill>
                  <a:srgbClr val="004B82"/>
                </a:solidFill>
              </a:rPr>
              <a:t>Orange – </a:t>
            </a:r>
            <a:r>
              <a:rPr lang="el-GR" sz="2000" b="1" dirty="0">
                <a:solidFill>
                  <a:srgbClr val="004B82"/>
                </a:solidFill>
              </a:rPr>
              <a:t>2</a:t>
            </a:r>
            <a:r>
              <a:rPr lang="en-US" sz="2000" b="1" dirty="0">
                <a:solidFill>
                  <a:srgbClr val="004B82"/>
                </a:solidFill>
              </a:rPr>
              <a:t> </a:t>
            </a:r>
            <a:r>
              <a:rPr lang="el-GR" sz="2000" b="1" dirty="0">
                <a:solidFill>
                  <a:srgbClr val="004B82"/>
                </a:solidFill>
              </a:rPr>
              <a:t>λεπτά</a:t>
            </a:r>
          </a:p>
          <a:p>
            <a:pPr marL="627063" indent="-449263">
              <a:buFont typeface="+mj-lt"/>
              <a:buAutoNum type="arabicPeriod"/>
              <a:tabLst>
                <a:tab pos="627063" algn="l"/>
              </a:tabLst>
            </a:pPr>
            <a:r>
              <a:rPr lang="el-GR" sz="2000" dirty="0"/>
              <a:t>Οινόπνευμα 95% - 8 εμβαπτίσεις</a:t>
            </a:r>
          </a:p>
          <a:p>
            <a:pPr marL="627063" indent="-449263">
              <a:buFont typeface="+mj-lt"/>
              <a:buAutoNum type="arabicPeriod"/>
              <a:tabLst>
                <a:tab pos="627063" algn="l"/>
              </a:tabLst>
            </a:pPr>
            <a:r>
              <a:rPr lang="el-GR" sz="2000" dirty="0"/>
              <a:t>Οινόπνευμα 95% - 8 εμβαπτίσεις</a:t>
            </a:r>
          </a:p>
          <a:p>
            <a:pPr marL="627063" indent="-449263">
              <a:buFont typeface="+mj-lt"/>
              <a:buAutoNum type="arabicPeriod"/>
              <a:tabLst>
                <a:tab pos="627063" algn="l"/>
              </a:tabLst>
            </a:pPr>
            <a:r>
              <a:rPr lang="el-GR" sz="2000" b="1" dirty="0">
                <a:solidFill>
                  <a:srgbClr val="004B82"/>
                </a:solidFill>
              </a:rPr>
              <a:t>Χρωστική ΕΑ</a:t>
            </a:r>
            <a:r>
              <a:rPr lang="en-US" sz="2000" b="1" dirty="0">
                <a:solidFill>
                  <a:srgbClr val="004B82"/>
                </a:solidFill>
              </a:rPr>
              <a:t> 50 – </a:t>
            </a:r>
            <a:r>
              <a:rPr lang="el-GR" sz="2000" b="1" dirty="0">
                <a:solidFill>
                  <a:srgbClr val="004B82"/>
                </a:solidFill>
              </a:rPr>
              <a:t>5</a:t>
            </a:r>
            <a:r>
              <a:rPr lang="en-US" sz="2000" b="1" dirty="0">
                <a:solidFill>
                  <a:srgbClr val="004B82"/>
                </a:solidFill>
              </a:rPr>
              <a:t> </a:t>
            </a:r>
            <a:r>
              <a:rPr lang="el-GR" sz="2000" b="1" dirty="0">
                <a:solidFill>
                  <a:srgbClr val="004B82"/>
                </a:solidFill>
              </a:rPr>
              <a:t>λεπτά</a:t>
            </a:r>
          </a:p>
          <a:p>
            <a:pPr marL="627063" indent="-449263">
              <a:buFont typeface="+mj-lt"/>
              <a:buAutoNum type="arabicPeriod"/>
              <a:tabLst>
                <a:tab pos="627063" algn="l"/>
              </a:tabLst>
            </a:pPr>
            <a:r>
              <a:rPr lang="el-GR" sz="2000" dirty="0"/>
              <a:t>Οινόπνευμα 95% - 8 εμβαπτίσεις</a:t>
            </a:r>
          </a:p>
          <a:p>
            <a:pPr marL="627063" indent="-449263">
              <a:buFont typeface="+mj-lt"/>
              <a:buAutoNum type="arabicPeriod"/>
              <a:tabLst>
                <a:tab pos="627063" algn="l"/>
              </a:tabLst>
            </a:pPr>
            <a:r>
              <a:rPr lang="el-GR" sz="2000" dirty="0"/>
              <a:t>Οινόπνευμα 95% - 8 εμβαπτίσεις</a:t>
            </a:r>
          </a:p>
          <a:p>
            <a:pPr marL="514350" indent="-514350" eaLnBrk="0" hangingPunct="0">
              <a:buFont typeface="+mj-lt"/>
              <a:buAutoNum type="arabicPeriod"/>
            </a:pPr>
            <a:endParaRPr lang="el-GR" sz="2000" dirty="0"/>
          </a:p>
          <a:p>
            <a:pPr marL="514350" indent="-514350">
              <a:buFont typeface="+mj-lt"/>
              <a:buAutoNum type="arabicPeriod"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32839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0525" y="1916113"/>
            <a:ext cx="289560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ext Box 5"/>
          <p:cNvSpPr txBox="1">
            <a:spLocks noChangeArrowheads="1"/>
          </p:cNvSpPr>
          <p:nvPr/>
        </p:nvSpPr>
        <p:spPr bwMode="auto">
          <a:xfrm>
            <a:off x="4904445" y="5306603"/>
            <a:ext cx="324036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dirty="0">
                <a:latin typeface="+mn-lt"/>
              </a:rPr>
              <a:t>Η παρατήρηση γίνεται σε κοινό οπτικό μικροσκόπιο με φακό που διαθέτει μικροκλίμακα.</a:t>
            </a:r>
          </a:p>
        </p:txBody>
      </p:sp>
      <p:pic>
        <p:nvPicPr>
          <p:cNvPr id="40964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335497"/>
            <a:ext cx="1289959" cy="397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Text Box 8"/>
          <p:cNvSpPr txBox="1">
            <a:spLocks noChangeArrowheads="1"/>
          </p:cNvSpPr>
          <p:nvPr/>
        </p:nvSpPr>
        <p:spPr bwMode="auto">
          <a:xfrm>
            <a:off x="752483" y="5355405"/>
            <a:ext cx="316835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dirty="0">
                <a:latin typeface="+mn-lt"/>
              </a:rPr>
              <a:t>Μονιμοποιητικό σπρέυ για την γρήγορη μονιμοποίηση νωπού παρασκευάσματος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Μονιμοποιητικό σπρέυ και μικροσκόπιο με κλίμακα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2647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757238" y="1435357"/>
            <a:ext cx="7559178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dirty="0">
                <a:latin typeface="+mn-lt"/>
              </a:rPr>
              <a:t>Φυσιολογικές μορφές                   Τιμή αναφοράς &gt; 14%</a:t>
            </a:r>
          </a:p>
          <a:p>
            <a:pPr>
              <a:spcBef>
                <a:spcPct val="50000"/>
              </a:spcBef>
            </a:pPr>
            <a:r>
              <a:rPr lang="el-GR" sz="2400" dirty="0">
                <a:latin typeface="+mn-lt"/>
              </a:rPr>
              <a:t>Ανωμαλίες κεφαλής %</a:t>
            </a:r>
          </a:p>
          <a:p>
            <a:pPr>
              <a:spcBef>
                <a:spcPct val="50000"/>
              </a:spcBef>
            </a:pPr>
            <a:r>
              <a:rPr lang="el-GR" sz="2400" dirty="0">
                <a:latin typeface="+mn-lt"/>
              </a:rPr>
              <a:t>Ανωμαλίες αυχένα %</a:t>
            </a:r>
          </a:p>
          <a:p>
            <a:pPr>
              <a:spcBef>
                <a:spcPct val="50000"/>
              </a:spcBef>
            </a:pPr>
            <a:r>
              <a:rPr lang="el-GR" sz="2400" dirty="0">
                <a:latin typeface="+mn-lt"/>
              </a:rPr>
              <a:t>Ανωμαλίες ουράς %</a:t>
            </a:r>
          </a:p>
          <a:p>
            <a:pPr>
              <a:spcBef>
                <a:spcPct val="50000"/>
              </a:spcBef>
            </a:pPr>
            <a:r>
              <a:rPr lang="el-GR" sz="2400" dirty="0">
                <a:latin typeface="+mn-lt"/>
              </a:rPr>
              <a:t>Κυτταροπλασματικό υπόλοιπο%</a:t>
            </a:r>
          </a:p>
          <a:p>
            <a:pPr>
              <a:spcBef>
                <a:spcPct val="50000"/>
              </a:spcBef>
            </a:pPr>
            <a:r>
              <a:rPr lang="el-GR" sz="2400" dirty="0">
                <a:latin typeface="+mn-lt"/>
              </a:rPr>
              <a:t>Δείκτης τερατοσπερμίας (ΤΖΙ)       Τιμή αναφοράς &lt; 1,60</a:t>
            </a:r>
          </a:p>
        </p:txBody>
      </p:sp>
      <p:sp>
        <p:nvSpPr>
          <p:cNvPr id="49155" name="Line 3"/>
          <p:cNvSpPr>
            <a:spLocks noChangeShapeType="1"/>
          </p:cNvSpPr>
          <p:nvPr/>
        </p:nvSpPr>
        <p:spPr bwMode="auto">
          <a:xfrm>
            <a:off x="814625" y="1916832"/>
            <a:ext cx="706974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 dirty="0"/>
          </a:p>
        </p:txBody>
      </p:sp>
      <p:sp>
        <p:nvSpPr>
          <p:cNvPr id="49156" name="Line 4"/>
          <p:cNvSpPr>
            <a:spLocks noChangeShapeType="1"/>
          </p:cNvSpPr>
          <p:nvPr/>
        </p:nvSpPr>
        <p:spPr bwMode="auto">
          <a:xfrm>
            <a:off x="814625" y="4149080"/>
            <a:ext cx="706974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 dirty="0"/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757238" y="4797152"/>
            <a:ext cx="74151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l-GR" sz="2400" dirty="0">
                <a:latin typeface="+mn-lt"/>
              </a:rPr>
              <a:t>Ο δείκτης τερατοσπερμίας είναι το ποσοστό ανωμαλιών ανά σπερματοζωάριο.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79769" y="5796182"/>
            <a:ext cx="8840991" cy="860378"/>
            <a:chOff x="179769" y="5796182"/>
            <a:chExt cx="8840991" cy="860378"/>
          </a:xfrm>
        </p:grpSpPr>
        <p:sp>
          <p:nvSpPr>
            <p:cNvPr id="49159" name="Text Box 7"/>
            <p:cNvSpPr txBox="1">
              <a:spLocks noChangeArrowheads="1"/>
            </p:cNvSpPr>
            <p:nvPr/>
          </p:nvSpPr>
          <p:spPr bwMode="auto">
            <a:xfrm>
              <a:off x="179769" y="5996237"/>
              <a:ext cx="138903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2000" dirty="0">
                  <a:latin typeface="+mn-lt"/>
                </a:rPr>
                <a:t>          </a:t>
              </a:r>
              <a:r>
                <a:rPr lang="en-US" sz="2000" dirty="0">
                  <a:latin typeface="+mn-lt"/>
                </a:rPr>
                <a:t>TZI =</a:t>
              </a:r>
              <a:endParaRPr lang="el-GR" sz="2000" dirty="0">
                <a:latin typeface="+mn-lt"/>
              </a:endParaRPr>
            </a:p>
          </p:txBody>
        </p:sp>
        <p:sp>
          <p:nvSpPr>
            <p:cNvPr id="49160" name="Text Box 8"/>
            <p:cNvSpPr txBox="1">
              <a:spLocks noChangeArrowheads="1"/>
            </p:cNvSpPr>
            <p:nvPr/>
          </p:nvSpPr>
          <p:spPr bwMode="auto">
            <a:xfrm>
              <a:off x="1532523" y="5796182"/>
              <a:ext cx="748823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2000" dirty="0">
                  <a:latin typeface="+mn-lt"/>
                </a:rPr>
                <a:t>Άθροισμα όλων των ανωμαλιών (κεφαλής, αυχένα, ουράς, υπόλοιπο)</a:t>
              </a:r>
            </a:p>
          </p:txBody>
        </p:sp>
        <p:sp>
          <p:nvSpPr>
            <p:cNvPr id="49161" name="Line 9"/>
            <p:cNvSpPr>
              <a:spLocks noChangeShapeType="1"/>
            </p:cNvSpPr>
            <p:nvPr/>
          </p:nvSpPr>
          <p:spPr bwMode="auto">
            <a:xfrm>
              <a:off x="1439863" y="6228314"/>
              <a:ext cx="72358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49162" name="Text Box 10"/>
            <p:cNvSpPr txBox="1">
              <a:spLocks noChangeArrowheads="1"/>
            </p:cNvSpPr>
            <p:nvPr/>
          </p:nvSpPr>
          <p:spPr bwMode="auto">
            <a:xfrm>
              <a:off x="3473450" y="6256450"/>
              <a:ext cx="316865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2000" dirty="0">
                  <a:latin typeface="+mn-lt"/>
                </a:rPr>
                <a:t>100 – φυσιολογικές μορφές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Απάντηση της μορφολογίας των </a:t>
            </a:r>
            <a:r>
              <a:rPr lang="el-GR" dirty="0" smtClean="0"/>
              <a:t>σπερματοζωαρίων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4301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 descr="IMG_000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8031" y="1124744"/>
            <a:ext cx="6147939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Text Box 5"/>
          <p:cNvSpPr txBox="1">
            <a:spLocks noChangeArrowheads="1"/>
          </p:cNvSpPr>
          <p:nvPr/>
        </p:nvSpPr>
        <p:spPr bwMode="auto">
          <a:xfrm>
            <a:off x="1979873" y="5733256"/>
            <a:ext cx="518425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000" dirty="0">
                <a:latin typeface="+mn-lt"/>
              </a:rPr>
              <a:t>Μπανάκια και στατώ χρώσης Παπανικολάου μέσα σε θάλαμο βιολογικής ασφάλειας.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Χρώση Παπανικολάου</a:t>
            </a:r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1849737" y="5229200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Εργαστήριο Ανάλυσης Βιολογικών Υγρών και Εκκριμάτων ΤΕΙ Αθήνας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4048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faafa1498b4d74f34756d09691193eeacf177"/>
  <p:tag name="ISPRING_RESOURCE_PATHS_HASH_PRESENTER" val="1dfaaa493650bfd9e568b6d7d9aa4c583862ae1e"/>
</p:tagLst>
</file>

<file path=ppt/theme/theme1.xml><?xml version="1.0" encoding="utf-8"?>
<a:theme xmlns:a="http://schemas.openxmlformats.org/drawingml/2006/main" name="OC_template_updated">
  <a:themeElements>
    <a:clrScheme name="Προσαρμοσμένο 1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822</TotalTime>
  <Words>991</Words>
  <Application>Microsoft Office PowerPoint</Application>
  <PresentationFormat>Προβολή στην οθόνη (4:3)</PresentationFormat>
  <Paragraphs>114</Paragraphs>
  <Slides>14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14</vt:i4>
      </vt:variant>
    </vt:vector>
  </HeadingPairs>
  <TitlesOfParts>
    <vt:vector size="16" baseType="lpstr">
      <vt:lpstr>OC_template_updated</vt:lpstr>
      <vt:lpstr>1_OC_template_updated</vt:lpstr>
      <vt:lpstr>Ανάλυση Βιολογικών Υγρών &amp; Εκκριμάτων (Ε)</vt:lpstr>
      <vt:lpstr>Προσδιορισμός μορφολογίας σπερματοζωαρίων</vt:lpstr>
      <vt:lpstr>Η μορφολογία των υγιών σπερματοζωαρίων</vt:lpstr>
      <vt:lpstr>Ο προσδιορισμός της μορφολογίας  γίνεται με την χρώση Παπανικολάου</vt:lpstr>
      <vt:lpstr>Μονιμοποιητικό σπρέυ και μικροσκόπιο με κλίμακα</vt:lpstr>
      <vt:lpstr>Απάντηση της μορφολογίας των σπερματοζωαρίων</vt:lpstr>
      <vt:lpstr>Χρώση Παπανικολάου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80</cp:revision>
  <dcterms:created xsi:type="dcterms:W3CDTF">2013-03-04T13:35:19Z</dcterms:created>
  <dcterms:modified xsi:type="dcterms:W3CDTF">2015-03-26T09:44:43Z</dcterms:modified>
</cp:coreProperties>
</file>