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73"/>
  </p:notesMasterIdLst>
  <p:handoutMasterIdLst>
    <p:handoutMasterId r:id="rId74"/>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257" r:id="rId66"/>
    <p:sldId id="262" r:id="rId67"/>
    <p:sldId id="264" r:id="rId68"/>
    <p:sldId id="328" r:id="rId69"/>
    <p:sldId id="329" r:id="rId70"/>
    <p:sldId id="266" r:id="rId71"/>
    <p:sldId id="261" r:id="rId72"/>
  </p:sldIdLst>
  <p:sldSz cx="9144000" cy="6858000" type="screen4x3"/>
  <p:notesSz cx="7104063" cy="10234613"/>
  <p:custDataLst>
    <p:tags r:id="rId7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734763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sz="2400"/>
            </a:lvl1pPr>
            <a:lvl2pPr marL="742950" indent="-285750">
              <a:lnSpc>
                <a:spcPct val="114000"/>
              </a:lnSpc>
              <a:spcBef>
                <a:spcPts val="1200"/>
              </a:spcBef>
              <a:buFont typeface="Courier New" panose="02070309020205020404" pitchFamily="49" charset="0"/>
              <a:buChar char="o"/>
              <a:defRPr sz="2200"/>
            </a:lvl2pPr>
            <a:lvl3pPr marL="1143000" indent="-228600">
              <a:lnSpc>
                <a:spcPct val="114000"/>
              </a:lnSpc>
              <a:spcBef>
                <a:spcPts val="1200"/>
              </a:spcBef>
              <a:buFont typeface="Wingdings" panose="05000000000000000000" pitchFamily="2" charset="2"/>
              <a:buChar char="ü"/>
              <a:defRPr sz="2000"/>
            </a:lvl3pPr>
            <a:lvl4pPr>
              <a:lnSpc>
                <a:spcPct val="114000"/>
              </a:lnSpc>
              <a:spcBef>
                <a:spcPts val="1200"/>
              </a:spcBef>
              <a:defRPr/>
            </a:lvl4pPr>
            <a:lvl5pPr>
              <a:lnSpc>
                <a:spcPct val="114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42689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37667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285789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059524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021099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233987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29388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0458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200"/>
            </a:lvl2pPr>
            <a:lvl3pPr>
              <a:defRPr sz="2200"/>
            </a:lvl3pPr>
            <a:lvl4pPr marL="1165225" indent="-266700">
              <a:lnSpc>
                <a:spcPct val="112000"/>
              </a:lnSpc>
              <a:spcBef>
                <a:spcPts val="1200"/>
              </a:spcBef>
              <a:defRPr sz="2200"/>
            </a:lvl4pPr>
            <a:lvl5pPr marL="1528763" indent="-228600">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188370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855099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5014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082289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425346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579218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8364921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3200192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406476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682181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204342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650130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668239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00.png"/><Relationship Id="rId11" Type="http://schemas.openxmlformats.org/officeDocument/2006/relationships/image" Target="../media/image26.png"/><Relationship Id="rId5" Type="http://schemas.openxmlformats.org/officeDocument/2006/relationships/image" Target="../media/image190.png"/><Relationship Id="rId10" Type="http://schemas.openxmlformats.org/officeDocument/2006/relationships/image" Target="../media/image25.png"/><Relationship Id="rId4" Type="http://schemas.openxmlformats.org/officeDocument/2006/relationships/image" Target="../media/image210.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50.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20.png"/><Relationship Id="rId4" Type="http://schemas.openxmlformats.org/officeDocument/2006/relationships/image" Target="../media/image210.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0.pn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34.png"/><Relationship Id="rId4" Type="http://schemas.openxmlformats.org/officeDocument/2006/relationships/image" Target="../media/image210.png"/><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0.png"/><Relationship Id="rId2" Type="http://schemas.openxmlformats.org/officeDocument/2006/relationships/image" Target="../media/image280.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340.png"/><Relationship Id="rId4" Type="http://schemas.openxmlformats.org/officeDocument/2006/relationships/image" Target="../media/image2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7.png"/><Relationship Id="rId7" Type="http://schemas.openxmlformats.org/officeDocument/2006/relationships/image" Target="../media/image53.png"/><Relationship Id="rId2" Type="http://schemas.openxmlformats.org/officeDocument/2006/relationships/image" Target="../media/image410.pn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7" Type="http://schemas.openxmlformats.org/officeDocument/2006/relationships/image" Target="../media/image550.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540.png"/></Relationships>
</file>

<file path=ppt/slides/_rels/slide36.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43.png"/><Relationship Id="rId7" Type="http://schemas.openxmlformats.org/officeDocument/2006/relationships/image" Target="../media/image540.png"/><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40.png"/><Relationship Id="rId2"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90.png"/><Relationship Id="rId4" Type="http://schemas.openxmlformats.org/officeDocument/2006/relationships/image" Target="../media/image580.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9.png"/><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49.png"/><Relationship Id="rId2" Type="http://schemas.openxmlformats.org/officeDocument/2006/relationships/image" Target="../media/image59.png"/><Relationship Id="rId1" Type="http://schemas.openxmlformats.org/officeDocument/2006/relationships/slideLayout" Target="../slideLayouts/slideLayout12.xml"/><Relationship Id="rId5" Type="http://schemas.openxmlformats.org/officeDocument/2006/relationships/image" Target="../media/image72.png"/></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8.png"/><Relationship Id="rId7" Type="http://schemas.openxmlformats.org/officeDocument/2006/relationships/image" Target="../media/image73.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70.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69.png"/><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49.png"/><Relationship Id="rId7" Type="http://schemas.openxmlformats.org/officeDocument/2006/relationships/image" Target="../media/image83.png"/><Relationship Id="rId2" Type="http://schemas.openxmlformats.org/officeDocument/2006/relationships/image" Target="../media/image650.png"/><Relationship Id="rId1" Type="http://schemas.openxmlformats.org/officeDocument/2006/relationships/slideLayout" Target="../slideLayouts/slideLayout1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710.png"/><Relationship Id="rId1" Type="http://schemas.openxmlformats.org/officeDocument/2006/relationships/slideLayout" Target="../slideLayouts/slideLayout12.xml"/><Relationship Id="rId5" Type="http://schemas.openxmlformats.org/officeDocument/2006/relationships/image" Target="../media/image87.png"/><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92.png"/><Relationship Id="rId2" Type="http://schemas.openxmlformats.org/officeDocument/2006/relationships/image" Target="../media/image79.png"/><Relationship Id="rId1" Type="http://schemas.openxmlformats.org/officeDocument/2006/relationships/slideLayout" Target="../slideLayouts/slideLayout1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78.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12.xml"/><Relationship Id="rId6" Type="http://schemas.openxmlformats.org/officeDocument/2006/relationships/image" Target="../media/image97.png"/><Relationship Id="rId5" Type="http://schemas.openxmlformats.org/officeDocument/2006/relationships/image" Target="../media/image960.png"/><Relationship Id="rId4" Type="http://schemas.openxmlformats.org/officeDocument/2006/relationships/image" Target="../media/image950.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78.png"/><Relationship Id="rId7" Type="http://schemas.openxmlformats.org/officeDocument/2006/relationships/image" Target="../media/image105.png"/><Relationship Id="rId2" Type="http://schemas.openxmlformats.org/officeDocument/2006/relationships/image" Target="../media/image86.png"/><Relationship Id="rId1" Type="http://schemas.openxmlformats.org/officeDocument/2006/relationships/slideLayout" Target="../slideLayouts/slideLayout1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5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78.png"/><Relationship Id="rId1" Type="http://schemas.openxmlformats.org/officeDocument/2006/relationships/slideLayout" Target="../slideLayouts/slideLayout1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5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78.png"/><Relationship Id="rId1" Type="http://schemas.openxmlformats.org/officeDocument/2006/relationships/slideLayout" Target="../slideLayouts/slideLayout1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14.png"/></Relationships>
</file>

<file path=ppt/slides/_rels/slide55.xml.rels><?xml version="1.0" encoding="UTF-8" standalone="yes"?>
<Relationships xmlns="http://schemas.openxmlformats.org/package/2006/relationships"><Relationship Id="rId8" Type="http://schemas.openxmlformats.org/officeDocument/2006/relationships/image" Target="../media/image1050.png"/><Relationship Id="rId3" Type="http://schemas.openxmlformats.org/officeDocument/2006/relationships/image" Target="../media/image78.png"/><Relationship Id="rId7" Type="http://schemas.openxmlformats.org/officeDocument/2006/relationships/image" Target="../media/image1040.png"/><Relationship Id="rId2" Type="http://schemas.openxmlformats.org/officeDocument/2006/relationships/image" Target="../media/image107.png"/><Relationship Id="rId1" Type="http://schemas.openxmlformats.org/officeDocument/2006/relationships/slideLayout" Target="../slideLayouts/slideLayout12.xml"/><Relationship Id="rId6" Type="http://schemas.openxmlformats.org/officeDocument/2006/relationships/image" Target="../media/image1030.png"/><Relationship Id="rId5" Type="http://schemas.openxmlformats.org/officeDocument/2006/relationships/image" Target="../media/image1020.png"/><Relationship Id="rId4" Type="http://schemas.openxmlformats.org/officeDocument/2006/relationships/image" Target="../media/image1010.png"/></Relationships>
</file>

<file path=ppt/slides/_rels/slide5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openxmlformats.org/officeDocument/2006/relationships/image" Target="../media/image1110.png"/><Relationship Id="rId7" Type="http://schemas.openxmlformats.org/officeDocument/2006/relationships/image" Target="../media/image1100.png"/><Relationship Id="rId2" Type="http://schemas.openxmlformats.org/officeDocument/2006/relationships/image" Target="../media/image78.png"/><Relationship Id="rId1" Type="http://schemas.openxmlformats.org/officeDocument/2006/relationships/slideLayout" Target="../slideLayouts/slideLayout12.xml"/><Relationship Id="rId6" Type="http://schemas.openxmlformats.org/officeDocument/2006/relationships/image" Target="../media/image1090.png"/><Relationship Id="rId5" Type="http://schemas.openxmlformats.org/officeDocument/2006/relationships/image" Target="../media/image1020.png"/><Relationship Id="rId4" Type="http://schemas.openxmlformats.org/officeDocument/2006/relationships/image" Target="../media/image1010.png"/></Relationships>
</file>

<file path=ppt/slides/_rels/slide58.xml.rels><?xml version="1.0" encoding="UTF-8" standalone="yes"?>
<Relationships xmlns="http://schemas.openxmlformats.org/package/2006/relationships"><Relationship Id="rId8" Type="http://schemas.openxmlformats.org/officeDocument/2006/relationships/image" Target="../media/image1110.png"/><Relationship Id="rId3" Type="http://schemas.openxmlformats.org/officeDocument/2006/relationships/image" Target="../media/image78.png"/><Relationship Id="rId7" Type="http://schemas.openxmlformats.org/officeDocument/2006/relationships/image" Target="../media/image1100.png"/><Relationship Id="rId2" Type="http://schemas.openxmlformats.org/officeDocument/2006/relationships/image" Target="../media/image117.png"/><Relationship Id="rId1" Type="http://schemas.openxmlformats.org/officeDocument/2006/relationships/slideLayout" Target="../slideLayouts/slideLayout12.xml"/><Relationship Id="rId6" Type="http://schemas.openxmlformats.org/officeDocument/2006/relationships/image" Target="../media/image1090.png"/><Relationship Id="rId5" Type="http://schemas.openxmlformats.org/officeDocument/2006/relationships/image" Target="../media/image1020.png"/><Relationship Id="rId4" Type="http://schemas.openxmlformats.org/officeDocument/2006/relationships/image" Target="../media/image1010.pn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3" Type="http://schemas.openxmlformats.org/officeDocument/2006/relationships/image" Target="../media/image94.png"/><Relationship Id="rId7" Type="http://schemas.openxmlformats.org/officeDocument/2006/relationships/image" Target="../media/image1230.png"/><Relationship Id="rId12" Type="http://schemas.openxmlformats.org/officeDocument/2006/relationships/image" Target="../media/image128.png"/><Relationship Id="rId2" Type="http://schemas.openxmlformats.org/officeDocument/2006/relationships/image" Target="../media/image122.png"/><Relationship Id="rId1" Type="http://schemas.openxmlformats.org/officeDocument/2006/relationships/slideLayout" Target="../slideLayouts/slideLayout12.xml"/><Relationship Id="rId6" Type="http://schemas.openxmlformats.org/officeDocument/2006/relationships/image" Target="../media/image1220.png"/><Relationship Id="rId11" Type="http://schemas.openxmlformats.org/officeDocument/2006/relationships/image" Target="../media/image127.png"/><Relationship Id="rId5" Type="http://schemas.openxmlformats.org/officeDocument/2006/relationships/image" Target="../media/image1210.png"/><Relationship Id="rId10" Type="http://schemas.openxmlformats.org/officeDocument/2006/relationships/image" Target="../media/image126.png"/><Relationship Id="rId9" Type="http://schemas.openxmlformats.org/officeDocument/2006/relationships/image" Target="../media/image125.png"/><Relationship Id="rId14" Type="http://schemas.openxmlformats.org/officeDocument/2006/relationships/image" Target="../media/image130.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Ιατρικά Ηλεκτρονικά </a:t>
            </a:r>
            <a:r>
              <a:rPr lang="el-GR" sz="3600" b="1" dirty="0">
                <a:solidFill>
                  <a:schemeClr val="tx1"/>
                </a:solidFill>
                <a:latin typeface="+mn-lt"/>
              </a:rPr>
              <a:t>(</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2400"/>
              </a:spcAft>
            </a:pPr>
            <a:r>
              <a:rPr lang="el-GR" sz="2600" b="1" dirty="0" smtClean="0"/>
              <a:t>Ενότητα </a:t>
            </a:r>
            <a:r>
              <a:rPr lang="el-GR" sz="2600" b="1" dirty="0"/>
              <a:t>2</a:t>
            </a:r>
            <a:r>
              <a:rPr lang="el-GR" sz="2600" dirty="0" smtClean="0"/>
              <a:t>:</a:t>
            </a:r>
            <a:r>
              <a:rPr lang="en-US" sz="2600" dirty="0" smtClean="0"/>
              <a:t> </a:t>
            </a:r>
            <a:r>
              <a:rPr lang="el-GR" sz="2600" dirty="0"/>
              <a:t>Κυκλώματα Σύγκρισης</a:t>
            </a:r>
            <a:endParaRPr lang="el-GR" sz="2600" dirty="0" smtClean="0"/>
          </a:p>
          <a:p>
            <a:pPr>
              <a:spcBef>
                <a:spcPts val="0"/>
              </a:spcBef>
              <a:spcAft>
                <a:spcPts val="600"/>
              </a:spcAft>
            </a:pPr>
            <a:r>
              <a:rPr lang="el-GR" sz="2200" dirty="0"/>
              <a:t>Δρ.Π.Ασβεστάς</a:t>
            </a:r>
          </a:p>
          <a:p>
            <a:pPr>
              <a:spcBef>
                <a:spcPts val="0"/>
              </a:spcBef>
              <a:spcAft>
                <a:spcPts val="1200"/>
              </a:spcAft>
            </a:pPr>
            <a:r>
              <a:rPr lang="el-GR" sz="2200" dirty="0"/>
              <a:t>Τμήμα Μηχανικών Βιοϊατρικής Τεχνολογίας Τ.Ε.</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σύγκρισης </a:t>
            </a:r>
            <a:r>
              <a:rPr lang="el-GR" sz="3000" b="0" dirty="0" smtClean="0"/>
              <a:t>9</a:t>
            </a:r>
            <a:r>
              <a:rPr lang="en-US" sz="3000" b="0" dirty="0" smtClean="0"/>
              <a:t>/</a:t>
            </a:r>
            <a:r>
              <a:rPr lang="el-GR" sz="3000" b="0" dirty="0"/>
              <a:t>11</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grpSp>
        <p:nvGrpSpPr>
          <p:cNvPr id="5" name="Ομάδα 4"/>
          <p:cNvGrpSpPr/>
          <p:nvPr/>
        </p:nvGrpSpPr>
        <p:grpSpPr>
          <a:xfrm>
            <a:off x="238944" y="1124744"/>
            <a:ext cx="8686800" cy="3672408"/>
            <a:chOff x="107504" y="1556792"/>
            <a:chExt cx="9036496" cy="396044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7" r="1653"/>
            <a:stretch/>
          </p:blipFill>
          <p:spPr bwMode="auto">
            <a:xfrm>
              <a:off x="603682" y="1556792"/>
              <a:ext cx="822624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Ευθεία γραμμή σύνδεσης 6"/>
            <p:cNvCxnSpPr/>
            <p:nvPr/>
          </p:nvCxnSpPr>
          <p:spPr>
            <a:xfrm>
              <a:off x="827584" y="3140968"/>
              <a:ext cx="777686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62905" y="2996952"/>
                  <a:ext cx="53033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1200" i="1" smtClean="0">
                                <a:solidFill>
                                  <a:prstClr val="black"/>
                                </a:solidFill>
                                <a:latin typeface="Cambria Math"/>
                              </a:rPr>
                            </m:ctrlPr>
                          </m:sSubPr>
                          <m:e>
                            <m:r>
                              <a:rPr lang="en-US" sz="1200" i="1" smtClean="0">
                                <a:solidFill>
                                  <a:prstClr val="black"/>
                                </a:solidFill>
                                <a:latin typeface="Cambria Math"/>
                              </a:rPr>
                              <m:t>𝑉</m:t>
                            </m:r>
                          </m:e>
                          <m:sub>
                            <m:r>
                              <a:rPr lang="en-US" sz="1200" i="1" smtClean="0">
                                <a:solidFill>
                                  <a:prstClr val="black"/>
                                </a:solidFill>
                                <a:latin typeface="Cambria Math"/>
                              </a:rPr>
                              <m:t>𝑅𝐸𝐹</m:t>
                            </m:r>
                          </m:sub>
                        </m:sSub>
                      </m:oMath>
                    </m:oMathPara>
                  </a14:m>
                  <a:endParaRPr lang="el-GR" sz="1200"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62905" y="2996952"/>
                  <a:ext cx="530337" cy="276999"/>
                </a:xfrm>
                <a:prstGeom prst="rect">
                  <a:avLst/>
                </a:prstGeom>
                <a:blipFill rotWithShape="1">
                  <a:blip r:embed="rId3"/>
                  <a:stretch>
                    <a:fillRect/>
                  </a:stretch>
                </a:blipFill>
              </p:spPr>
              <p:txBody>
                <a:bodyPr/>
                <a:lstStyle/>
                <a:p>
                  <a:r>
                    <a:rPr lang="el-GR">
                      <a:noFill/>
                    </a:rPr>
                    <a:t> </a:t>
                  </a:r>
                </a:p>
              </p:txBody>
            </p:sp>
          </mc:Fallback>
        </mc:AlternateContent>
        <p:sp>
          <p:nvSpPr>
            <p:cNvPr id="9" name="TextBox 8"/>
            <p:cNvSpPr txBox="1"/>
            <p:nvPr/>
          </p:nvSpPr>
          <p:spPr>
            <a:xfrm rot="16200000">
              <a:off x="-401289" y="3073697"/>
              <a:ext cx="1294585" cy="276999"/>
            </a:xfrm>
            <a:prstGeom prst="rect">
              <a:avLst/>
            </a:prstGeom>
            <a:noFill/>
          </p:spPr>
          <p:txBody>
            <a:bodyPr wrap="none" rtlCol="0">
              <a:spAutoFit/>
            </a:bodyPr>
            <a:lstStyle/>
            <a:p>
              <a:r>
                <a:rPr lang="el-GR" sz="1200" b="1" dirty="0" smtClean="0">
                  <a:solidFill>
                    <a:prstClr val="black"/>
                  </a:solidFill>
                  <a:latin typeface="Calibri" pitchFamily="34" charset="0"/>
                  <a:cs typeface="Calibri" pitchFamily="34" charset="0"/>
                </a:rPr>
                <a:t>Τάση εισόδου (</a:t>
              </a:r>
              <a:r>
                <a:rPr lang="en-US" sz="1200" b="1" dirty="0">
                  <a:solidFill>
                    <a:prstClr val="black"/>
                  </a:solidFill>
                  <a:latin typeface="Calibri" pitchFamily="34" charset="0"/>
                  <a:cs typeface="Calibri" pitchFamily="34" charset="0"/>
                </a:rPr>
                <a:t>V</a:t>
              </a:r>
              <a:r>
                <a:rPr lang="el-GR" sz="1200" b="1" dirty="0" smtClean="0">
                  <a:solidFill>
                    <a:prstClr val="black"/>
                  </a:solidFill>
                  <a:latin typeface="Calibri" pitchFamily="34" charset="0"/>
                  <a:cs typeface="Calibri" pitchFamily="34" charset="0"/>
                </a:rPr>
                <a:t>)</a:t>
              </a:r>
              <a:endParaRPr lang="el-GR" sz="1200" b="1" dirty="0">
                <a:solidFill>
                  <a:prstClr val="black"/>
                </a:solidFill>
                <a:latin typeface="Calibri" pitchFamily="34" charset="0"/>
                <a:cs typeface="Calibri" pitchFamily="34" charset="0"/>
              </a:endParaRPr>
            </a:p>
          </p:txBody>
        </p:sp>
        <p:sp>
          <p:nvSpPr>
            <p:cNvPr id="10" name="TextBox 9"/>
            <p:cNvSpPr txBox="1"/>
            <p:nvPr/>
          </p:nvSpPr>
          <p:spPr>
            <a:xfrm rot="16200000">
              <a:off x="8386293" y="3290501"/>
              <a:ext cx="1238416" cy="276999"/>
            </a:xfrm>
            <a:prstGeom prst="rect">
              <a:avLst/>
            </a:prstGeom>
            <a:noFill/>
          </p:spPr>
          <p:txBody>
            <a:bodyPr wrap="none" rtlCol="0">
              <a:spAutoFit/>
            </a:bodyPr>
            <a:lstStyle/>
            <a:p>
              <a:r>
                <a:rPr lang="el-GR" sz="1200" b="1" dirty="0" smtClean="0">
                  <a:solidFill>
                    <a:prstClr val="black"/>
                  </a:solidFill>
                  <a:latin typeface="Calibri" pitchFamily="34" charset="0"/>
                  <a:cs typeface="Calibri" pitchFamily="34" charset="0"/>
                </a:rPr>
                <a:t>Τάση εξόδου (</a:t>
              </a:r>
              <a:r>
                <a:rPr lang="en-US" sz="1200" b="1" dirty="0">
                  <a:solidFill>
                    <a:prstClr val="black"/>
                  </a:solidFill>
                  <a:latin typeface="Calibri" pitchFamily="34" charset="0"/>
                  <a:cs typeface="Calibri" pitchFamily="34" charset="0"/>
                </a:rPr>
                <a:t>V</a:t>
              </a:r>
              <a:r>
                <a:rPr lang="el-GR" sz="1200" b="1" dirty="0" smtClean="0">
                  <a:solidFill>
                    <a:prstClr val="black"/>
                  </a:solidFill>
                  <a:latin typeface="Calibri" pitchFamily="34" charset="0"/>
                  <a:cs typeface="Calibri" pitchFamily="34" charset="0"/>
                </a:rPr>
                <a:t>)</a:t>
              </a:r>
              <a:endParaRPr lang="el-GR" sz="1200" b="1" dirty="0">
                <a:solidFill>
                  <a:prstClr val="black"/>
                </a:solidFill>
                <a:latin typeface="Calibri" pitchFamily="34" charset="0"/>
                <a:cs typeface="Calibri" pitchFamily="34" charset="0"/>
              </a:endParaRPr>
            </a:p>
          </p:txBody>
        </p:sp>
      </p:grpSp>
      <p:sp>
        <p:nvSpPr>
          <p:cNvPr id="11" name="Ορθογώνιο 10"/>
          <p:cNvSpPr/>
          <p:nvPr/>
        </p:nvSpPr>
        <p:spPr>
          <a:xfrm>
            <a:off x="1547664" y="5085184"/>
            <a:ext cx="6408712" cy="1107996"/>
          </a:xfrm>
          <a:prstGeom prst="rect">
            <a:avLst/>
          </a:prstGeom>
        </p:spPr>
        <p:txBody>
          <a:bodyPr wrap="square">
            <a:spAutoFit/>
          </a:bodyPr>
          <a:lstStyle/>
          <a:p>
            <a:pPr algn="ctr"/>
            <a:r>
              <a:rPr lang="el-GR" sz="2200" dirty="0">
                <a:solidFill>
                  <a:prstClr val="black"/>
                </a:solidFill>
                <a:latin typeface="Calibri"/>
              </a:rPr>
              <a:t>Η τάση εισόδου (κόκκινο χρώμα) είναι ημιτονοειδής με πλάτος 2</a:t>
            </a:r>
            <a:r>
              <a:rPr lang="en-US" sz="2200" dirty="0">
                <a:solidFill>
                  <a:prstClr val="black"/>
                </a:solidFill>
                <a:latin typeface="Calibri"/>
              </a:rPr>
              <a:t>V. </a:t>
            </a:r>
            <a:r>
              <a:rPr lang="el-GR" sz="2200" dirty="0">
                <a:solidFill>
                  <a:prstClr val="black"/>
                </a:solidFill>
                <a:latin typeface="Calibri"/>
              </a:rPr>
              <a:t>Η τάση αναφοράς είναι </a:t>
            </a:r>
            <a:r>
              <a:rPr lang="en-US" sz="2200" dirty="0">
                <a:solidFill>
                  <a:prstClr val="black"/>
                </a:solidFill>
                <a:latin typeface="Calibri"/>
              </a:rPr>
              <a:t>1V.</a:t>
            </a:r>
          </a:p>
          <a:p>
            <a:pPr algn="ctr"/>
            <a:r>
              <a:rPr lang="en-US" sz="2200" dirty="0">
                <a:solidFill>
                  <a:prstClr val="black"/>
                </a:solidFill>
                <a:latin typeface="Calibri"/>
              </a:rPr>
              <a:t>H </a:t>
            </a:r>
            <a:r>
              <a:rPr lang="el-GR" sz="2200" dirty="0">
                <a:solidFill>
                  <a:prstClr val="black"/>
                </a:solidFill>
                <a:latin typeface="Calibri"/>
              </a:rPr>
              <a:t>τάση εξόδου παρουσιάζεται με πράσινο χρώμα</a:t>
            </a:r>
          </a:p>
        </p:txBody>
      </p:sp>
    </p:spTree>
    <p:extLst>
      <p:ext uri="{BB962C8B-B14F-4D97-AF65-F5344CB8AC3E}">
        <p14:creationId xmlns:p14="http://schemas.microsoft.com/office/powerpoint/2010/main" val="270880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Κυκλώματα σύγκρισης </a:t>
            </a:r>
            <a:r>
              <a:rPr lang="el-GR" sz="3000" b="0" dirty="0" smtClean="0"/>
              <a:t>10</a:t>
            </a:r>
            <a:r>
              <a:rPr lang="en-US" sz="3000" b="0" dirty="0" smtClean="0"/>
              <a:t>/</a:t>
            </a:r>
            <a:r>
              <a:rPr lang="el-GR" sz="3000" b="0" dirty="0"/>
              <a:t>11</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1872208"/>
              </a:xfrm>
            </p:spPr>
            <p:txBody>
              <a:bodyPr/>
              <a:lstStyle/>
              <a:p>
                <a:r>
                  <a:rPr lang="el-GR" dirty="0"/>
                  <a:t>Η δημιουργία μίας θετικής τάσης αναφοράς,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𝑅𝐸𝐹</m:t>
                        </m:r>
                      </m:sub>
                    </m:sSub>
                  </m:oMath>
                </a14:m>
                <a:r>
                  <a:rPr lang="el-GR" dirty="0"/>
                  <a:t>, όταν είναι διαθέσιμη μία σταθερή θετική τάση τροφοδοσίας μπορεί να γίνει με χρήση μίας μεταβλητής αντίστασης ή μίας διόδου Zener, όπως δείχνουν τα σχήματα.</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1872208"/>
              </a:xfrm>
              <a:blipFill rotWithShape="0">
                <a:blip r:embed="rId2"/>
                <a:stretch>
                  <a:fillRect l="-963" t="-2606" r="-118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pic>
        <p:nvPicPr>
          <p:cNvPr id="5" name="Εικόνα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3040676"/>
            <a:ext cx="1510665" cy="3093085"/>
          </a:xfrm>
          <a:prstGeom prst="rect">
            <a:avLst/>
          </a:prstGeom>
          <a:noFill/>
          <a:ln>
            <a:noFill/>
          </a:ln>
        </p:spPr>
      </p:pic>
      <p:pic>
        <p:nvPicPr>
          <p:cNvPr id="6" name="Εικόνα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3040676"/>
            <a:ext cx="1464310" cy="3091815"/>
          </a:xfrm>
          <a:prstGeom prst="rect">
            <a:avLst/>
          </a:prstGeom>
          <a:noFill/>
          <a:ln>
            <a:noFill/>
          </a:ln>
        </p:spPr>
      </p:pic>
    </p:spTree>
    <p:extLst>
      <p:ext uri="{BB962C8B-B14F-4D97-AF65-F5344CB8AC3E}">
        <p14:creationId xmlns:p14="http://schemas.microsoft.com/office/powerpoint/2010/main" val="3868260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σύγκρισης </a:t>
            </a:r>
            <a:r>
              <a:rPr lang="el-GR" sz="3000" b="0" dirty="0" smtClean="0"/>
              <a:t>11</a:t>
            </a:r>
            <a:r>
              <a:rPr lang="en-US" sz="3000" b="0" dirty="0" smtClean="0"/>
              <a:t>/</a:t>
            </a:r>
            <a:r>
              <a:rPr lang="el-GR" sz="3000" b="0" dirty="0"/>
              <a:t>11</a:t>
            </a:r>
            <a:endParaRPr lang="el-GR" dirty="0"/>
          </a:p>
        </p:txBody>
      </p:sp>
      <p:sp>
        <p:nvSpPr>
          <p:cNvPr id="3" name="Θέση περιεχομένου 2"/>
          <p:cNvSpPr>
            <a:spLocks noGrp="1"/>
          </p:cNvSpPr>
          <p:nvPr>
            <p:ph idx="1"/>
          </p:nvPr>
        </p:nvSpPr>
        <p:spPr/>
        <p:txBody>
          <a:bodyPr/>
          <a:lstStyle/>
          <a:p>
            <a:pPr marL="0" indent="0">
              <a:buNone/>
            </a:pPr>
            <a:r>
              <a:rPr lang="el-GR" b="1" dirty="0"/>
              <a:t>Άσκηση</a:t>
            </a:r>
          </a:p>
          <a:p>
            <a:pPr marL="0" indent="0">
              <a:buNone/>
            </a:pPr>
            <a:r>
              <a:rPr lang="el-GR" dirty="0"/>
              <a:t>Με ποιον τρόπο μπορεί να δημιουργηθεί μία αρνητική τάση αναφοράς όταν είναι διαθέσιμη μία σταθερή αρνητική τάση τροφοδοσίας;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599460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Κυκλώματα σύγκρισης – Υστέρηση </a:t>
            </a:r>
            <a:r>
              <a:rPr lang="el-GR" sz="3000" b="0" dirty="0" smtClean="0"/>
              <a:t>1/9</a:t>
            </a:r>
            <a:endParaRPr lang="el-GR" sz="3000" b="0" dirty="0"/>
          </a:p>
        </p:txBody>
      </p:sp>
      <p:sp>
        <p:nvSpPr>
          <p:cNvPr id="3" name="Θέση περιεχομένου 2"/>
          <p:cNvSpPr>
            <a:spLocks noGrp="1"/>
          </p:cNvSpPr>
          <p:nvPr>
            <p:ph idx="1"/>
          </p:nvPr>
        </p:nvSpPr>
        <p:spPr/>
        <p:txBody>
          <a:bodyPr>
            <a:normAutofit lnSpcReduction="10000"/>
          </a:bodyPr>
          <a:lstStyle/>
          <a:p>
            <a:pPr>
              <a:spcBef>
                <a:spcPts val="1200"/>
              </a:spcBef>
            </a:pPr>
            <a:r>
              <a:rPr lang="el-GR" dirty="0"/>
              <a:t>Το προηγούμενο απλό κύκλωμα σύγκρισης έχει το μειονέκτημα ότι είναι ευαίσθητο στο θόρυβο, δηλαδή σε ανεπιθύμητα σήματα που μπορούν να εμφανιστούν στην είσοδο του κυκλώματος.</a:t>
            </a:r>
          </a:p>
          <a:p>
            <a:pPr>
              <a:spcBef>
                <a:spcPts val="1200"/>
              </a:spcBef>
            </a:pPr>
            <a:r>
              <a:rPr lang="el-GR" dirty="0"/>
              <a:t>Για παράδειγμα, έστω ένα κύκλωμα το οποίο παρακολουθεί τη θερμοκρασία ενός χώρου μέσω ενός αισθητήρα.</a:t>
            </a:r>
          </a:p>
          <a:p>
            <a:pPr>
              <a:spcBef>
                <a:spcPts val="1200"/>
              </a:spcBef>
            </a:pPr>
            <a:r>
              <a:rPr lang="el-GR" dirty="0"/>
              <a:t>Η τάση του αισθητήρα θερμοκρασίας (στη μη αναστρέφουσα είσοδο) συγκρίνεται με μία τάση αναφοράς (στην αναστρέφουσα είσοδο), η οποία αντιστοιχεί σε μία συγκεκριμένη θερμοκρασία ενδιαφέροντος. Αν ξεπεραστεί η θερμοκρασία αυτή εκτελείται μία συγκεκριμένη λειτουργία (π.χ. ενεργοποιείται ένα σύστημα ψύξης</a:t>
            </a:r>
            <a:r>
              <a:rPr lang="el-GR" dirty="0" smtClean="0"/>
              <a:t>)</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738153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Κυκλώματα σύγκρισης – Υστέρηση </a:t>
            </a:r>
            <a:r>
              <a:rPr lang="el-GR" sz="3000" b="0" dirty="0" smtClean="0"/>
              <a:t>2/9</a:t>
            </a:r>
            <a:endParaRPr lang="el-GR" sz="3600" dirty="0"/>
          </a:p>
        </p:txBody>
      </p:sp>
      <p:sp>
        <p:nvSpPr>
          <p:cNvPr id="3" name="Θέση περιεχομένου 2"/>
          <p:cNvSpPr>
            <a:spLocks noGrp="1"/>
          </p:cNvSpPr>
          <p:nvPr>
            <p:ph idx="1"/>
          </p:nvPr>
        </p:nvSpPr>
        <p:spPr>
          <a:xfrm>
            <a:off x="467544" y="1628800"/>
            <a:ext cx="8229600" cy="3600400"/>
          </a:xfrm>
        </p:spPr>
        <p:txBody>
          <a:bodyPr/>
          <a:lstStyle/>
          <a:p>
            <a:pPr>
              <a:spcBef>
                <a:spcPts val="1200"/>
              </a:spcBef>
            </a:pPr>
            <a:r>
              <a:rPr lang="el-GR" dirty="0"/>
              <a:t>Έστω ότι η τάση του αισθητήρα είναι ελαφρώς μικρότερη από την τάση αναφοράς, τότε η τάση εξόδου έχει χαμηλή τιμή, οπότε το σύστημα ψύξης δεν είναι </a:t>
            </a:r>
            <a:r>
              <a:rPr lang="el-GR" dirty="0" smtClean="0"/>
              <a:t>ενεργοποιημένο</a:t>
            </a:r>
            <a:r>
              <a:rPr lang="en-US" dirty="0" smtClean="0"/>
              <a:t>.</a:t>
            </a:r>
            <a:endParaRPr lang="el-GR" dirty="0"/>
          </a:p>
          <a:p>
            <a:pPr>
              <a:spcBef>
                <a:spcPts val="1200"/>
              </a:spcBef>
            </a:pPr>
            <a:r>
              <a:rPr lang="el-GR" dirty="0"/>
              <a:t>Εάν τώρα εμφανιστεί στην είσοδο του κυκλώματος σύγκρισης ένα ανεπιθύμητο σήμα το οποίο προκαλεί διακυμάνσεις στην τάση του αισθητήρα έτσι ώστε να υπερβαίνει και να πέφτει κάτω από την τάση αναφοράς, τότε η έξοδος του κυκλώματος σύγκρισης θα αλλάζει συνεχώς </a:t>
            </a:r>
            <a:r>
              <a:rPr lang="el-GR" dirty="0" smtClean="0"/>
              <a:t>κατάσταση</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4069337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Κυκλώματα σύγκρισης – Υστέρηση </a:t>
            </a:r>
            <a:r>
              <a:rPr lang="el-GR" sz="3000" b="0" dirty="0" smtClean="0"/>
              <a:t>3/9</a:t>
            </a:r>
            <a:endParaRPr lang="el-GR" sz="3600" dirty="0"/>
          </a:p>
        </p:txBody>
      </p:sp>
      <p:sp>
        <p:nvSpPr>
          <p:cNvPr id="3" name="Θέση περιεχομένου 2"/>
          <p:cNvSpPr>
            <a:spLocks noGrp="1"/>
          </p:cNvSpPr>
          <p:nvPr>
            <p:ph idx="1"/>
          </p:nvPr>
        </p:nvSpPr>
        <p:spPr/>
        <p:txBody>
          <a:bodyPr/>
          <a:lstStyle/>
          <a:p>
            <a:r>
              <a:rPr lang="el-GR" dirty="0"/>
              <a:t>Τα προαναφερόμενα φαίνονται στο επόμενο σχήμα. Η τάση αναφοράς είναι 1,85V (μπλε γραμμή). Η ονομαστική τιμή της τάσης του αισθητήρα είναι 1,82V (κόκκινη γραμμή), στην οποία έχει προστεθεί ένα ημιτονοειδές ανεπιθύμητο σήμα 50Hz (πορτοκαλί γραμμή). Η έξοδος (πράσινη γραμμή) αλλάζει συνεχώς κατάσταση, λόγω του θορύβου.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65130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Κυκλώματα σύγκρισης – Υστέρηση </a:t>
            </a:r>
            <a:r>
              <a:rPr lang="el-GR" sz="3000" b="0" dirty="0" smtClean="0"/>
              <a:t>4/9</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34682"/>
            <a:ext cx="7594962" cy="390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636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Κυκλώματα σύγκρισης – Υστέρηση </a:t>
            </a:r>
            <a:r>
              <a:rPr lang="el-GR" sz="3000" b="0" dirty="0" smtClean="0"/>
              <a:t>5/9</a:t>
            </a:r>
            <a:endParaRPr lang="el-GR" sz="3600" dirty="0"/>
          </a:p>
        </p:txBody>
      </p:sp>
      <p:sp>
        <p:nvSpPr>
          <p:cNvPr id="3" name="Θέση περιεχομένου 2"/>
          <p:cNvSpPr>
            <a:spLocks noGrp="1"/>
          </p:cNvSpPr>
          <p:nvPr>
            <p:ph idx="1"/>
          </p:nvPr>
        </p:nvSpPr>
        <p:spPr/>
        <p:txBody>
          <a:bodyPr>
            <a:normAutofit/>
          </a:bodyPr>
          <a:lstStyle/>
          <a:p>
            <a:pPr>
              <a:spcBef>
                <a:spcPts val="1800"/>
              </a:spcBef>
            </a:pPr>
            <a:r>
              <a:rPr lang="el-GR" dirty="0"/>
              <a:t>Για την αντιμετώπιση του προβλήματος αυτού, χρησιμοποιείται μία τεχνική που ονομάζεται </a:t>
            </a:r>
            <a:r>
              <a:rPr lang="el-GR" b="1" dirty="0"/>
              <a:t>υστέρηση</a:t>
            </a:r>
            <a:r>
              <a:rPr lang="el-GR" dirty="0"/>
              <a:t> (</a:t>
            </a:r>
            <a:r>
              <a:rPr lang="en-US" b="1" dirty="0"/>
              <a:t>hysteresis</a:t>
            </a:r>
            <a:r>
              <a:rPr lang="el-GR" dirty="0" smtClean="0"/>
              <a:t>).</a:t>
            </a:r>
            <a:endParaRPr lang="en-US" dirty="0"/>
          </a:p>
          <a:p>
            <a:pPr>
              <a:spcBef>
                <a:spcPts val="1800"/>
              </a:spcBef>
            </a:pPr>
            <a:r>
              <a:rPr lang="el-GR" dirty="0"/>
              <a:t>Σύμφωνα με την τεχνική αυτή για να αλλάξει κατάσταση η έξοδος του κυκλώματος σύγκρισης δεν αρκεί η τάση εισόδου να γίνει μεγαλύτερη (η μικρότερη) από την τάση αναφοράς στιγμιαία, αλλά πρέπει να έχει σαφή πτωτική ή ανοδική πορεία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1833195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Κυκλώματα σύγκρισης – Υστέρηση </a:t>
            </a:r>
            <a:r>
              <a:rPr lang="el-GR" sz="3000" b="0" dirty="0" smtClean="0"/>
              <a:t>6/9</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Συγκεκριμένα, ορίζονται δύο τάσεις κατωφλίου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𝐿</m:t>
                        </m:r>
                        <m:r>
                          <m:rPr>
                            <m:sty m:val="p"/>
                          </m:rPr>
                          <a:rPr lang="el-GR">
                            <a:latin typeface="Cambria Math"/>
                          </a:rPr>
                          <m:t>Τ</m:t>
                        </m:r>
                      </m:sub>
                    </m:sSub>
                  </m:oMath>
                </a14:m>
                <a:r>
                  <a:rPr lang="en-US" dirty="0"/>
                  <a:t> </a:t>
                </a:r>
                <a:r>
                  <a:rPr lang="el-GR" dirty="0"/>
                  <a:t>και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𝐻</m:t>
                        </m:r>
                        <m:r>
                          <m:rPr>
                            <m:sty m:val="p"/>
                          </m:rPr>
                          <a:rPr lang="el-GR">
                            <a:latin typeface="Cambria Math"/>
                          </a:rPr>
                          <m:t>Τ</m:t>
                        </m:r>
                      </m:sub>
                    </m:sSub>
                  </m:oMath>
                </a14:m>
                <a:r>
                  <a:rPr lang="en-US" dirty="0"/>
                  <a:t> </a:t>
                </a:r>
                <a:r>
                  <a:rPr lang="el-GR" dirty="0"/>
                  <a:t>με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𝐿</m:t>
                        </m:r>
                        <m:r>
                          <m:rPr>
                            <m:sty m:val="p"/>
                          </m:rPr>
                          <a:rPr lang="el-GR">
                            <a:latin typeface="Cambria Math"/>
                          </a:rPr>
                          <m:t>Τ</m:t>
                        </m:r>
                      </m:sub>
                    </m:sSub>
                    <m:r>
                      <a:rPr lang="el-GR" i="1">
                        <a:latin typeface="Cambria Math"/>
                      </a:rPr>
                      <m:t>&lt;</m:t>
                    </m:r>
                    <m:sSub>
                      <m:sSubPr>
                        <m:ctrlPr>
                          <a:rPr lang="el-GR" i="1">
                            <a:latin typeface="Cambria Math"/>
                          </a:rPr>
                        </m:ctrlPr>
                      </m:sSubPr>
                      <m:e>
                        <m:r>
                          <a:rPr lang="en-US" i="1">
                            <a:latin typeface="Cambria Math"/>
                          </a:rPr>
                          <m:t>𝑉</m:t>
                        </m:r>
                      </m:e>
                      <m:sub>
                        <m:r>
                          <m:rPr>
                            <m:sty m:val="p"/>
                          </m:rPr>
                          <a:rPr lang="el-GR">
                            <a:latin typeface="Cambria Math"/>
                          </a:rPr>
                          <m:t>ΗΤ</m:t>
                        </m:r>
                      </m:sub>
                    </m:sSub>
                  </m:oMath>
                </a14:m>
                <a:r>
                  <a:rPr lang="el-GR" dirty="0"/>
                  <a:t>, τότε:</a:t>
                </a:r>
              </a:p>
              <a:p>
                <a:pPr lvl="1">
                  <a:spcBef>
                    <a:spcPts val="1800"/>
                  </a:spcBef>
                </a:pPr>
                <a:r>
                  <a:rPr lang="el-GR" dirty="0" smtClean="0"/>
                  <a:t>Εάν </a:t>
                </a:r>
                <a:r>
                  <a:rPr lang="el-GR" dirty="0"/>
                  <a:t>η έξοδος έχει υψηλή τιμή πέφτει σε χαμηλή τιμή όταν η διαφορά των δύο εισόδων γίνει μικρότερη από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𝐿</m:t>
                        </m:r>
                        <m:r>
                          <m:rPr>
                            <m:sty m:val="p"/>
                          </m:rPr>
                          <a:rPr lang="el-GR">
                            <a:latin typeface="Cambria Math"/>
                          </a:rPr>
                          <m:t>Τ</m:t>
                        </m:r>
                      </m:sub>
                    </m:sSub>
                  </m:oMath>
                </a14:m>
                <a:r>
                  <a:rPr lang="el-GR" dirty="0" smtClean="0"/>
                  <a:t>,</a:t>
                </a:r>
                <a:r>
                  <a:rPr lang="en-US" dirty="0" smtClean="0"/>
                  <a:t> </a:t>
                </a:r>
                <a:endParaRPr lang="el-GR" dirty="0"/>
              </a:p>
              <a:p>
                <a:pPr lvl="1">
                  <a:spcBef>
                    <a:spcPts val="1800"/>
                  </a:spcBef>
                </a:pPr>
                <a:r>
                  <a:rPr lang="el-GR" dirty="0" smtClean="0"/>
                  <a:t>Εάν </a:t>
                </a:r>
                <a:r>
                  <a:rPr lang="el-GR" dirty="0"/>
                  <a:t>η έξοδος έχει χαμηλή τιμή αυξάνει σε υψηλή τιμή όταν η διαφορά των δύο εισόδων γίνει μεγαλύτερη από </a:t>
                </a:r>
                <a14:m>
                  <m:oMath xmlns:m="http://schemas.openxmlformats.org/officeDocument/2006/math">
                    <m:sSub>
                      <m:sSubPr>
                        <m:ctrlPr>
                          <a:rPr lang="el-GR" i="1">
                            <a:latin typeface="Cambria Math"/>
                          </a:rPr>
                        </m:ctrlPr>
                      </m:sSubPr>
                      <m:e>
                        <m:r>
                          <a:rPr lang="en-US" i="1">
                            <a:latin typeface="Cambria Math"/>
                          </a:rPr>
                          <m:t>𝑉</m:t>
                        </m:r>
                      </m:e>
                      <m:sub>
                        <m:r>
                          <m:rPr>
                            <m:sty m:val="p"/>
                          </m:rPr>
                          <a:rPr lang="en-US">
                            <a:latin typeface="Cambria Math"/>
                          </a:rPr>
                          <m:t>H</m:t>
                        </m:r>
                        <m:r>
                          <m:rPr>
                            <m:sty m:val="p"/>
                          </m:rPr>
                          <a:rPr lang="el-GR">
                            <a:latin typeface="Cambria Math"/>
                          </a:rPr>
                          <m:t>Τ</m:t>
                        </m:r>
                      </m:sub>
                    </m:sSub>
                  </m:oMath>
                </a14:m>
                <a:r>
                  <a:rPr lang="el-GR" dirty="0" smtClean="0"/>
                  <a:t>,</a:t>
                </a:r>
                <a:endParaRPr lang="en-US" dirty="0"/>
              </a:p>
              <a:p>
                <a:pPr lvl="1">
                  <a:spcBef>
                    <a:spcPts val="1800"/>
                  </a:spcBef>
                </a:pPr>
                <a:r>
                  <a:rPr lang="el-GR" dirty="0" smtClean="0"/>
                  <a:t>Εάν η διαφορά των δύο εισόδων είναι ανάμεσα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𝐿</m:t>
                        </m:r>
                        <m:r>
                          <m:rPr>
                            <m:sty m:val="p"/>
                          </m:rPr>
                          <a:rPr lang="el-GR">
                            <a:latin typeface="Cambria Math"/>
                          </a:rPr>
                          <m:t>Τ</m:t>
                        </m:r>
                      </m:sub>
                    </m:sSub>
                  </m:oMath>
                </a14:m>
                <a:r>
                  <a:rPr lang="en-US" dirty="0"/>
                  <a:t> </a:t>
                </a:r>
                <a:r>
                  <a:rPr lang="el-GR" dirty="0"/>
                  <a:t>και </a:t>
                </a:r>
                <a14:m>
                  <m:oMath xmlns:m="http://schemas.openxmlformats.org/officeDocument/2006/math">
                    <m:sSub>
                      <m:sSubPr>
                        <m:ctrlPr>
                          <a:rPr lang="el-GR" i="1">
                            <a:latin typeface="Cambria Math"/>
                          </a:rPr>
                        </m:ctrlPr>
                      </m:sSubPr>
                      <m:e>
                        <m:r>
                          <a:rPr lang="en-US" i="1">
                            <a:latin typeface="Cambria Math"/>
                          </a:rPr>
                          <m:t>𝑉</m:t>
                        </m:r>
                      </m:e>
                      <m:sub>
                        <m:r>
                          <m:rPr>
                            <m:sty m:val="p"/>
                          </m:rPr>
                          <a:rPr lang="en-US">
                            <a:latin typeface="Cambria Math"/>
                          </a:rPr>
                          <m:t>H</m:t>
                        </m:r>
                        <m:r>
                          <m:rPr>
                            <m:sty m:val="p"/>
                          </m:rPr>
                          <a:rPr lang="el-GR">
                            <a:latin typeface="Cambria Math"/>
                          </a:rPr>
                          <m:t>Τ</m:t>
                        </m:r>
                      </m:sub>
                    </m:sSub>
                    <m:r>
                      <a:rPr lang="el-GR">
                        <a:latin typeface="Cambria Math"/>
                      </a:rPr>
                      <m:t>, </m:t>
                    </m:r>
                  </m:oMath>
                </a14:m>
                <a:r>
                  <a:rPr lang="el-GR" dirty="0"/>
                  <a:t>η έξοδος δεν αλλάζει τιμή.</a:t>
                </a:r>
              </a:p>
              <a:p>
                <a:pPr lvl="1">
                  <a:spcBef>
                    <a:spcPts val="1800"/>
                  </a:spcBef>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963" t="-48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4066639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Κυκλώματα σύγκρισης – Υστέρηση </a:t>
            </a:r>
            <a:r>
              <a:rPr lang="el-GR" sz="3000" b="0" dirty="0"/>
              <a:t>7</a:t>
            </a:r>
            <a:r>
              <a:rPr lang="el-GR" sz="3000" b="0" dirty="0" smtClean="0"/>
              <a:t>/9</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363272" cy="5328592"/>
              </a:xfrm>
            </p:spPr>
            <p:txBody>
              <a:bodyPr>
                <a:normAutofit fontScale="92500" lnSpcReduction="10000"/>
              </a:bodyPr>
              <a:lstStyle/>
              <a:p>
                <a:r>
                  <a:rPr lang="el-GR" dirty="0"/>
                  <a:t>Στο παράδειγμα με την παρακολούθηση της θερμοκρασίας που έχει αναφερθεί προηγουμένως, όπου ενεργοποιείται κάποιο σύστημα ψύξης εάν η θερμοκρασία του χώρου ξεπεράσει μία θερμοκρασία ενδιαφέροντος (π.χ. </a:t>
                </a:r>
                <a14:m>
                  <m:oMath xmlns:m="http://schemas.openxmlformats.org/officeDocument/2006/math">
                    <m:r>
                      <a:rPr lang="el-GR">
                        <a:latin typeface="Cambria Math"/>
                        <a:ea typeface="Cambria Math"/>
                      </a:rPr>
                      <m:t>25</m:t>
                    </m:r>
                    <m:r>
                      <a:rPr lang="el-GR" i="1">
                        <a:latin typeface="Cambria Math"/>
                        <a:ea typeface="Cambria Math"/>
                      </a:rPr>
                      <m:t>℃</m:t>
                    </m:r>
                  </m:oMath>
                </a14:m>
                <a:r>
                  <a:rPr lang="el-GR" dirty="0"/>
                  <a:t>), η υστέρηση θα μπορούσε να εφαρμοστεί ως ακολούθως:</a:t>
                </a:r>
              </a:p>
              <a:p>
                <a:pPr marL="625475" lvl="1">
                  <a:spcBef>
                    <a:spcPts val="1200"/>
                  </a:spcBef>
                </a:pPr>
                <a:r>
                  <a:rPr lang="el-GR" sz="2400" dirty="0"/>
                  <a:t>Εάν η θερμοκρασία είναι κάτω από </a:t>
                </a:r>
                <a14:m>
                  <m:oMath xmlns:m="http://schemas.openxmlformats.org/officeDocument/2006/math">
                    <m:r>
                      <a:rPr lang="el-GR" sz="2400">
                        <a:latin typeface="Cambria Math"/>
                        <a:ea typeface="Cambria Math"/>
                      </a:rPr>
                      <m:t>25</m:t>
                    </m:r>
                    <m:r>
                      <a:rPr lang="el-GR" sz="2400" i="1">
                        <a:latin typeface="Cambria Math"/>
                        <a:ea typeface="Cambria Math"/>
                      </a:rPr>
                      <m:t>℃</m:t>
                    </m:r>
                  </m:oMath>
                </a14:m>
                <a:r>
                  <a:rPr lang="el-GR" sz="2400" dirty="0"/>
                  <a:t> το σύστημα ψύξης είναι </a:t>
                </a:r>
                <a:r>
                  <a:rPr lang="el-GR" sz="2400" dirty="0" smtClean="0"/>
                  <a:t>απενεργοποιημένο</a:t>
                </a:r>
                <a:r>
                  <a:rPr lang="en-US" sz="2400" dirty="0" smtClean="0"/>
                  <a:t>.</a:t>
                </a:r>
                <a:endParaRPr lang="el-GR" sz="2400" dirty="0"/>
              </a:p>
              <a:p>
                <a:pPr marL="625475" lvl="1">
                  <a:spcBef>
                    <a:spcPts val="1200"/>
                  </a:spcBef>
                </a:pPr>
                <a:r>
                  <a:rPr lang="el-GR" sz="2400" dirty="0"/>
                  <a:t>Εάν η θερμοκρασία αυξηθεί, το σύστημα ψύξης θα ενεργοποιηθεί όταν η θερμοκρασία ξεπεράσει για παράδειγμα </a:t>
                </a:r>
                <a14:m>
                  <m:oMath xmlns:m="http://schemas.openxmlformats.org/officeDocument/2006/math">
                    <m:r>
                      <a:rPr lang="el-GR" sz="2400">
                        <a:latin typeface="Cambria Math"/>
                        <a:ea typeface="Cambria Math"/>
                      </a:rPr>
                      <m:t>25,5</m:t>
                    </m:r>
                    <m:r>
                      <a:rPr lang="el-GR" sz="2400" i="1">
                        <a:latin typeface="Cambria Math"/>
                        <a:ea typeface="Cambria Math"/>
                      </a:rPr>
                      <m:t>℃</m:t>
                    </m:r>
                  </m:oMath>
                </a14:m>
                <a:r>
                  <a:rPr lang="en-US" sz="2400" dirty="0" smtClean="0"/>
                  <a:t>.</a:t>
                </a:r>
                <a:endParaRPr lang="el-GR" sz="2400" dirty="0"/>
              </a:p>
              <a:p>
                <a:pPr marL="625475" lvl="1">
                  <a:spcBef>
                    <a:spcPts val="1200"/>
                  </a:spcBef>
                </a:pPr>
                <a:r>
                  <a:rPr lang="el-GR" sz="2400" dirty="0"/>
                  <a:t>Όταν η θερμοκρασία αρχίσει να μειώνεται, το σύστημα ψύξης θα απενεργοποιηθεί όταν η θερμοκρασία πέσει για παράδειγμα κάτω από τους </a:t>
                </a:r>
                <a14:m>
                  <m:oMath xmlns:m="http://schemas.openxmlformats.org/officeDocument/2006/math">
                    <m:r>
                      <a:rPr lang="el-GR" sz="2400">
                        <a:latin typeface="Cambria Math"/>
                        <a:ea typeface="Cambria Math"/>
                      </a:rPr>
                      <m:t>24,5</m:t>
                    </m:r>
                    <m:r>
                      <a:rPr lang="el-GR" sz="2400" i="1">
                        <a:latin typeface="Cambria Math"/>
                        <a:ea typeface="Cambria Math"/>
                      </a:rPr>
                      <m:t>℃</m:t>
                    </m:r>
                  </m:oMath>
                </a14:m>
                <a:r>
                  <a:rPr lang="en-US" sz="2400" dirty="0" smtClean="0">
                    <a:ea typeface="Cambria Math"/>
                  </a:rPr>
                  <a:t>.</a:t>
                </a:r>
                <a:endParaRPr lang="el-GR" sz="2400" dirty="0">
                  <a:ea typeface="Cambria Math"/>
                </a:endParaRP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363272" cy="5328592"/>
              </a:xfrm>
              <a:blipFill rotWithShape="1">
                <a:blip r:embed="rId2"/>
                <a:stretch>
                  <a:fillRect l="-802" t="-686" r="-80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3937752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Κυκλώματα σύγκρισης </a:t>
            </a:r>
            <a:r>
              <a:rPr lang="el-GR" sz="3000" b="0" dirty="0"/>
              <a:t>1</a:t>
            </a:r>
            <a:r>
              <a:rPr lang="en-US" sz="3000" b="0" dirty="0" smtClean="0"/>
              <a:t>/</a:t>
            </a:r>
            <a:r>
              <a:rPr lang="el-GR" sz="3000" b="0" dirty="0" smtClean="0"/>
              <a:t>11</a:t>
            </a:r>
            <a:endParaRPr lang="el-GR" sz="3000" b="0" dirty="0"/>
          </a:p>
        </p:txBody>
      </p:sp>
      <p:sp>
        <p:nvSpPr>
          <p:cNvPr id="3" name="Θέση περιεχομένου 2"/>
          <p:cNvSpPr>
            <a:spLocks noGrp="1"/>
          </p:cNvSpPr>
          <p:nvPr>
            <p:ph idx="1"/>
          </p:nvPr>
        </p:nvSpPr>
        <p:spPr/>
        <p:txBody>
          <a:bodyPr>
            <a:normAutofit fontScale="92500"/>
          </a:bodyPr>
          <a:lstStyle/>
          <a:p>
            <a:pPr>
              <a:spcBef>
                <a:spcPts val="1800"/>
              </a:spcBef>
            </a:pPr>
            <a:r>
              <a:rPr lang="el-GR" dirty="0"/>
              <a:t>Όπως έχει αναφερθεί, λόγω του πολύ μεγάλου κέρδους τάσης ανοιχτού βρόχου, για σχεδόν οποιεσδήποτε τάσεις εισόδου, η τάση εξόδου θα είναι περίπου ίση με τη θετική ή την αρνητική τάση τροφοδοσίας (Αντίστοιχα, εάν η τροφοδοσία είναι μονή η τάση εξόδου θα είναι μεταξύ 0V και της τάσης τροφοδοσίας).</a:t>
            </a:r>
          </a:p>
          <a:p>
            <a:pPr>
              <a:spcBef>
                <a:spcPts val="1800"/>
              </a:spcBef>
            </a:pPr>
            <a:r>
              <a:rPr lang="el-GR" dirty="0"/>
              <a:t>Το γεγονός αυτό χρησιμοποιείται για τη σύγκριση δύο τάσεων. </a:t>
            </a:r>
          </a:p>
          <a:p>
            <a:pPr>
              <a:spcBef>
                <a:spcPts val="1800"/>
              </a:spcBef>
            </a:pPr>
            <a:r>
              <a:rPr lang="el-GR" dirty="0"/>
              <a:t>Συγκεκριμένα, εάν είναι επιθυμητό να συγκριθούν δύο τάσεις και ανάλογα με το αποτέλεσμα της σύγκρισης να εκτελεστεί κάποια λειτουργία, τότε οι δύο τάσεις εφαρμόζονται στις δύο εισόδους ενός τελεστικού </a:t>
            </a:r>
            <a:r>
              <a:rPr lang="el-GR" dirty="0" smtClean="0"/>
              <a:t>ενισχυτή.</a:t>
            </a:r>
            <a:endParaRPr lang="el-GR" dirty="0"/>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474532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Κυκλώματα σύγκρισης – Υστέρηση </a:t>
            </a:r>
            <a:r>
              <a:rPr lang="el-GR" sz="3000" b="0" dirty="0" smtClean="0"/>
              <a:t>8/9</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ea typeface="Cambria Math"/>
                  </a:rPr>
                  <a:t>Συνοψίζοντας:</a:t>
                </a:r>
              </a:p>
              <a:p>
                <a:pPr lvl="1">
                  <a:spcBef>
                    <a:spcPts val="1200"/>
                  </a:spcBef>
                </a:pPr>
                <a:r>
                  <a:rPr lang="el-GR" dirty="0"/>
                  <a:t>Όταν η θερμοκρασία είναι μικρότερη από </a:t>
                </a:r>
                <a14:m>
                  <m:oMath xmlns:m="http://schemas.openxmlformats.org/officeDocument/2006/math">
                    <m:r>
                      <a:rPr lang="el-GR">
                        <a:latin typeface="Cambria Math"/>
                        <a:ea typeface="Cambria Math"/>
                      </a:rPr>
                      <m:t>24,5</m:t>
                    </m:r>
                    <m:r>
                      <a:rPr lang="el-GR" i="1">
                        <a:latin typeface="Cambria Math"/>
                        <a:ea typeface="Cambria Math"/>
                      </a:rPr>
                      <m:t>℃</m:t>
                    </m:r>
                  </m:oMath>
                </a14:m>
                <a:r>
                  <a:rPr lang="el-GR" dirty="0"/>
                  <a:t> το σύστημα ψύξης είναι </a:t>
                </a:r>
                <a:r>
                  <a:rPr lang="el-GR" dirty="0" smtClean="0"/>
                  <a:t>απενεργοποιημένο,</a:t>
                </a:r>
                <a:endParaRPr lang="el-GR" dirty="0"/>
              </a:p>
              <a:p>
                <a:pPr lvl="1">
                  <a:spcBef>
                    <a:spcPts val="1200"/>
                  </a:spcBef>
                </a:pPr>
                <a:r>
                  <a:rPr lang="el-GR" dirty="0"/>
                  <a:t>Όταν η θερμοκρασία είναι μεγαλύτερη από </a:t>
                </a:r>
                <a14:m>
                  <m:oMath xmlns:m="http://schemas.openxmlformats.org/officeDocument/2006/math">
                    <m:r>
                      <a:rPr lang="el-GR">
                        <a:latin typeface="Cambria Math"/>
                        <a:ea typeface="Cambria Math"/>
                      </a:rPr>
                      <m:t>25,5</m:t>
                    </m:r>
                    <m:r>
                      <a:rPr lang="el-GR" i="1">
                        <a:latin typeface="Cambria Math"/>
                        <a:ea typeface="Cambria Math"/>
                      </a:rPr>
                      <m:t>℃ </m:t>
                    </m:r>
                    <m:r>
                      <m:rPr>
                        <m:nor/>
                      </m:rPr>
                      <a:rPr lang="el-GR" dirty="0"/>
                      <m:t>το</m:t>
                    </m:r>
                    <m:r>
                      <m:rPr>
                        <m:nor/>
                      </m:rPr>
                      <a:rPr lang="el-GR" dirty="0"/>
                      <m:t> </m:t>
                    </m:r>
                    <m:r>
                      <m:rPr>
                        <m:nor/>
                      </m:rPr>
                      <a:rPr lang="el-GR" dirty="0"/>
                      <m:t>σύστημα</m:t>
                    </m:r>
                    <m:r>
                      <m:rPr>
                        <m:nor/>
                      </m:rPr>
                      <a:rPr lang="el-GR" dirty="0"/>
                      <m:t> </m:t>
                    </m:r>
                  </m:oMath>
                </a14:m>
                <a:r>
                  <a:rPr lang="el-GR" dirty="0"/>
                  <a:t> ψύξης είναι </a:t>
                </a:r>
                <a:r>
                  <a:rPr lang="el-GR" dirty="0" smtClean="0"/>
                  <a:t>ενεργοποιημένο,</a:t>
                </a:r>
                <a:endParaRPr lang="el-GR" dirty="0"/>
              </a:p>
              <a:p>
                <a:pPr lvl="1">
                  <a:spcBef>
                    <a:spcPts val="1200"/>
                  </a:spcBef>
                </a:pPr>
                <a:r>
                  <a:rPr lang="el-GR" dirty="0"/>
                  <a:t>Όταν η θερμοκρασία είναι ανάμεσα στους </a:t>
                </a:r>
                <a14:m>
                  <m:oMath xmlns:m="http://schemas.openxmlformats.org/officeDocument/2006/math">
                    <m:r>
                      <a:rPr lang="el-GR">
                        <a:latin typeface="Cambria Math"/>
                        <a:ea typeface="Cambria Math"/>
                      </a:rPr>
                      <m:t>24,5</m:t>
                    </m:r>
                    <m:r>
                      <a:rPr lang="el-GR" i="1">
                        <a:latin typeface="Cambria Math"/>
                        <a:ea typeface="Cambria Math"/>
                      </a:rPr>
                      <m:t>℃</m:t>
                    </m:r>
                  </m:oMath>
                </a14:m>
                <a:r>
                  <a:rPr lang="el-GR" dirty="0"/>
                  <a:t> και στους </a:t>
                </a:r>
                <a14:m>
                  <m:oMath xmlns:m="http://schemas.openxmlformats.org/officeDocument/2006/math">
                    <m:r>
                      <a:rPr lang="el-GR">
                        <a:latin typeface="Cambria Math"/>
                        <a:ea typeface="Cambria Math"/>
                      </a:rPr>
                      <m:t>25,5</m:t>
                    </m:r>
                    <m:r>
                      <a:rPr lang="el-GR" i="1">
                        <a:latin typeface="Cambria Math"/>
                        <a:ea typeface="Cambria Math"/>
                      </a:rPr>
                      <m:t>℃</m:t>
                    </m:r>
                  </m:oMath>
                </a14:m>
                <a:r>
                  <a:rPr lang="el-GR" dirty="0"/>
                  <a:t>, το σύστημα ψύξης διατηρεί την προηγούμενη κατάστασή </a:t>
                </a:r>
                <a:r>
                  <a:rPr lang="el-GR" dirty="0" smtClean="0"/>
                  <a:t>του.</a:t>
                </a:r>
                <a:endParaRPr lang="el-GR" dirty="0"/>
              </a:p>
              <a:p>
                <a:pPr>
                  <a:spcBef>
                    <a:spcPts val="2400"/>
                  </a:spcBef>
                </a:pPr>
                <a:r>
                  <a:rPr lang="el-GR" dirty="0"/>
                  <a:t>Με άλλα λόγια, έχει οριστεί μία ζώνη ακτίνας </a:t>
                </a:r>
                <a14:m>
                  <m:oMath xmlns:m="http://schemas.openxmlformats.org/officeDocument/2006/math">
                    <m:r>
                      <a:rPr lang="el-GR" dirty="0">
                        <a:latin typeface="Cambria Math"/>
                        <a:ea typeface="Cambria Math"/>
                      </a:rPr>
                      <m:t>0</m:t>
                    </m:r>
                    <m:r>
                      <a:rPr lang="el-GR">
                        <a:latin typeface="Cambria Math"/>
                        <a:ea typeface="Cambria Math"/>
                      </a:rPr>
                      <m:t>,5</m:t>
                    </m:r>
                    <m:r>
                      <a:rPr lang="el-GR" i="1">
                        <a:latin typeface="Cambria Math"/>
                        <a:ea typeface="Cambria Math"/>
                      </a:rPr>
                      <m:t>℃</m:t>
                    </m:r>
                  </m:oMath>
                </a14:m>
                <a:r>
                  <a:rPr lang="el-GR" dirty="0"/>
                  <a:t> γύρω από τους </a:t>
                </a:r>
                <a14:m>
                  <m:oMath xmlns:m="http://schemas.openxmlformats.org/officeDocument/2006/math">
                    <m:r>
                      <a:rPr lang="el-GR">
                        <a:latin typeface="Cambria Math"/>
                        <a:ea typeface="Cambria Math"/>
                      </a:rPr>
                      <m:t>25</m:t>
                    </m:r>
                    <m:r>
                      <a:rPr lang="el-GR" i="1">
                        <a:latin typeface="Cambria Math"/>
                        <a:ea typeface="Cambria Math"/>
                      </a:rPr>
                      <m:t>℃</m:t>
                    </m:r>
                  </m:oMath>
                </a14:m>
                <a:r>
                  <a:rPr lang="el-GR" dirty="0"/>
                  <a:t>, όπου δεν παρατηρείται </a:t>
                </a:r>
                <a:r>
                  <a:rPr lang="el-GR" dirty="0" smtClean="0"/>
                  <a:t>μεταβολή</a:t>
                </a:r>
                <a:r>
                  <a:rPr lang="en-US" dirty="0" smtClean="0"/>
                  <a:t>.</a:t>
                </a: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963" t="-484" r="-177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3984695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Κυκλώματα σύγκρισης – Υστέρηση </a:t>
            </a:r>
            <a:r>
              <a:rPr lang="el-GR" sz="3000" b="0" dirty="0" smtClean="0"/>
              <a:t>9/9</a:t>
            </a:r>
            <a:endParaRPr lang="el-GR" sz="3600" dirty="0"/>
          </a:p>
        </p:txBody>
      </p:sp>
      <p:sp>
        <p:nvSpPr>
          <p:cNvPr id="3" name="Θέση περιεχομένου 2"/>
          <p:cNvSpPr>
            <a:spLocks noGrp="1"/>
          </p:cNvSpPr>
          <p:nvPr>
            <p:ph idx="1"/>
          </p:nvPr>
        </p:nvSpPr>
        <p:spPr/>
        <p:txBody>
          <a:bodyPr>
            <a:normAutofit lnSpcReduction="10000"/>
          </a:bodyPr>
          <a:lstStyle/>
          <a:p>
            <a:pPr>
              <a:lnSpc>
                <a:spcPct val="120000"/>
              </a:lnSpc>
            </a:pPr>
            <a:r>
              <a:rPr lang="el-GR" dirty="0"/>
              <a:t>Τα πιο γνωστά κύκλωμα σύγκρισης με υστέρηση είναι:</a:t>
            </a:r>
          </a:p>
          <a:p>
            <a:pPr lvl="1">
              <a:lnSpc>
                <a:spcPct val="120000"/>
              </a:lnSpc>
            </a:pPr>
            <a:r>
              <a:rPr lang="el-GR" dirty="0"/>
              <a:t>Ο </a:t>
            </a:r>
            <a:r>
              <a:rPr lang="el-GR" b="1" dirty="0"/>
              <a:t>αναστρέφων σκανδαλιστής </a:t>
            </a:r>
            <a:r>
              <a:rPr lang="en-US" b="1" dirty="0"/>
              <a:t>Schmitt (inverting Schmitt trigger)</a:t>
            </a:r>
            <a:r>
              <a:rPr lang="el-GR" dirty="0"/>
              <a:t>: παράγει </a:t>
            </a:r>
            <a:r>
              <a:rPr lang="en-US" dirty="0"/>
              <a:t>“</a:t>
            </a:r>
            <a:r>
              <a:rPr lang="el-GR" dirty="0"/>
              <a:t>υψηλή</a:t>
            </a:r>
            <a:r>
              <a:rPr lang="en-US" dirty="0"/>
              <a:t>”</a:t>
            </a:r>
            <a:r>
              <a:rPr lang="el-GR" dirty="0"/>
              <a:t> έξοδο για </a:t>
            </a:r>
            <a:r>
              <a:rPr lang="en-US" dirty="0"/>
              <a:t>“</a:t>
            </a:r>
            <a:r>
              <a:rPr lang="el-GR" dirty="0"/>
              <a:t>χαμηλή</a:t>
            </a:r>
            <a:r>
              <a:rPr lang="en-US" dirty="0"/>
              <a:t>”</a:t>
            </a:r>
            <a:r>
              <a:rPr lang="el-GR" dirty="0"/>
              <a:t> είσοδο και </a:t>
            </a:r>
            <a:r>
              <a:rPr lang="el-GR" dirty="0" smtClean="0"/>
              <a:t>αντίστροφα,</a:t>
            </a:r>
            <a:endParaRPr lang="en-US" b="1" dirty="0"/>
          </a:p>
          <a:p>
            <a:pPr lvl="1">
              <a:lnSpc>
                <a:spcPct val="120000"/>
              </a:lnSpc>
            </a:pPr>
            <a:r>
              <a:rPr lang="en-US" dirty="0"/>
              <a:t>O </a:t>
            </a:r>
            <a:r>
              <a:rPr lang="el-GR" b="1" dirty="0"/>
              <a:t>μη αναστρέφων σκανδαλιστής </a:t>
            </a:r>
            <a:r>
              <a:rPr lang="en-US" b="1" dirty="0"/>
              <a:t>Schmitt (inverting Schmitt trigger)</a:t>
            </a:r>
            <a:r>
              <a:rPr lang="el-GR" dirty="0"/>
              <a:t>:</a:t>
            </a:r>
            <a:r>
              <a:rPr lang="en-US" dirty="0"/>
              <a:t> </a:t>
            </a:r>
            <a:r>
              <a:rPr lang="el-GR" dirty="0"/>
              <a:t>παράγει </a:t>
            </a:r>
            <a:r>
              <a:rPr lang="en-US" dirty="0"/>
              <a:t>“</a:t>
            </a:r>
            <a:r>
              <a:rPr lang="el-GR" dirty="0"/>
              <a:t>υψηλή</a:t>
            </a:r>
            <a:r>
              <a:rPr lang="en-US" dirty="0"/>
              <a:t>”</a:t>
            </a:r>
            <a:r>
              <a:rPr lang="el-GR" dirty="0"/>
              <a:t> έξοδο για </a:t>
            </a:r>
            <a:r>
              <a:rPr lang="en-US" dirty="0"/>
              <a:t>“</a:t>
            </a:r>
            <a:r>
              <a:rPr lang="el-GR" dirty="0"/>
              <a:t>υψηλή</a:t>
            </a:r>
            <a:r>
              <a:rPr lang="en-US" dirty="0"/>
              <a:t>”</a:t>
            </a:r>
            <a:r>
              <a:rPr lang="el-GR" dirty="0"/>
              <a:t> είσοδο και </a:t>
            </a:r>
            <a:r>
              <a:rPr lang="el-GR" dirty="0" smtClean="0"/>
              <a:t>αντίστροφα.</a:t>
            </a:r>
            <a:endParaRPr lang="el-GR" b="1" dirty="0"/>
          </a:p>
          <a:p>
            <a:pPr>
              <a:lnSpc>
                <a:spcPct val="120000"/>
              </a:lnSpc>
            </a:pPr>
            <a:r>
              <a:rPr lang="el-GR" dirty="0"/>
              <a:t>Και τα δύο κυκλώματα χρησιμοποιούν </a:t>
            </a:r>
            <a:r>
              <a:rPr lang="el-GR" b="1" dirty="0"/>
              <a:t>θετική ανάδραση (</a:t>
            </a:r>
            <a:r>
              <a:rPr lang="en-US" b="1" dirty="0"/>
              <a:t>positive feedback</a:t>
            </a:r>
            <a:r>
              <a:rPr lang="el-GR" b="1" dirty="0"/>
              <a:t>)</a:t>
            </a:r>
            <a:r>
              <a:rPr lang="el-GR" dirty="0"/>
              <a:t> για να δημιουργήσουν την υστέρηση.</a:t>
            </a:r>
          </a:p>
          <a:p>
            <a:pPr>
              <a:lnSpc>
                <a:spcPct val="120000"/>
              </a:lnSpc>
            </a:pPr>
            <a:r>
              <a:rPr lang="el-GR" dirty="0"/>
              <a:t>Στη θετική ανάδραση, η έξοδος ανατροφοδοτείται στον μη αναστρέφοντα ακροδέκτη του Τ.Ε.</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829520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1/41</a:t>
            </a:r>
            <a:endParaRPr lang="el-GR" sz="3000" b="0" dirty="0"/>
          </a:p>
        </p:txBody>
      </p:sp>
      <p:sp>
        <p:nvSpPr>
          <p:cNvPr id="3" name="Θέση περιεχομένου 2"/>
          <p:cNvSpPr>
            <a:spLocks noGrp="1"/>
          </p:cNvSpPr>
          <p:nvPr>
            <p:ph idx="1"/>
          </p:nvPr>
        </p:nvSpPr>
        <p:spPr>
          <a:xfrm>
            <a:off x="457200" y="1340768"/>
            <a:ext cx="8229600" cy="1080120"/>
          </a:xfrm>
        </p:spPr>
        <p:txBody>
          <a:bodyPr/>
          <a:lstStyle/>
          <a:p>
            <a:r>
              <a:rPr lang="el-GR" dirty="0"/>
              <a:t>Ισοδύναμες αναπαραστάσεις του αναστρέφοντος σκανδαλιστή </a:t>
            </a:r>
            <a:r>
              <a:rPr lang="el-GR" dirty="0" smtClean="0"/>
              <a:t>Schmitt</a:t>
            </a:r>
            <a:r>
              <a:rPr lang="en-US" dirty="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grpSp>
        <p:nvGrpSpPr>
          <p:cNvPr id="5" name="Ομάδα 4"/>
          <p:cNvGrpSpPr>
            <a:grpSpLocks noChangeAspect="1"/>
          </p:cNvGrpSpPr>
          <p:nvPr/>
        </p:nvGrpSpPr>
        <p:grpSpPr>
          <a:xfrm>
            <a:off x="335509" y="2564904"/>
            <a:ext cx="4435586" cy="2753970"/>
            <a:chOff x="2627784" y="4029541"/>
            <a:chExt cx="3787824" cy="2351787"/>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197" y="4029541"/>
              <a:ext cx="2931963" cy="235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2627784" y="5020768"/>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7784" y="5020768"/>
                  <a:ext cx="552331" cy="369332"/>
                </a:xfrm>
                <a:prstGeom prst="rect">
                  <a:avLst/>
                </a:prstGeom>
                <a:blipFill rotWithShape="1">
                  <a:blip r:embed="rId4"/>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47861" y="4221088"/>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747861" y="4221088"/>
                  <a:ext cx="667747" cy="369332"/>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92080" y="4581128"/>
                  <a:ext cx="426660" cy="3153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l-GR" i="1" smtClean="0">
                                <a:solidFill>
                                  <a:prstClr val="black"/>
                                </a:solidFill>
                                <a:latin typeface="Cambria Math"/>
                              </a:rPr>
                              <m:t>2</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292080" y="4581128"/>
                  <a:ext cx="426660" cy="315396"/>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01834" y="5435932"/>
                  <a:ext cx="422115" cy="3153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l-GR" i="1" smtClean="0">
                                <a:solidFill>
                                  <a:prstClr val="black"/>
                                </a:solidFill>
                                <a:latin typeface="Cambria Math"/>
                              </a:rPr>
                              <m:t>1</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301834" y="5435932"/>
                  <a:ext cx="422115" cy="315396"/>
                </a:xfrm>
                <a:prstGeom prst="rect">
                  <a:avLst/>
                </a:prstGeom>
                <a:blipFill rotWithShape="1">
                  <a:blip r:embed="rId7"/>
                  <a:stretch>
                    <a:fillRect/>
                  </a:stretch>
                </a:blipFill>
              </p:spPr>
              <p:txBody>
                <a:bodyPr/>
                <a:lstStyle/>
                <a:p>
                  <a:r>
                    <a:rPr lang="el-GR">
                      <a:noFill/>
                    </a:rPr>
                    <a:t> </a:t>
                  </a:r>
                </a:p>
              </p:txBody>
            </p:sp>
          </mc:Fallback>
        </mc:AlternateContent>
      </p:grpSp>
      <p:grpSp>
        <p:nvGrpSpPr>
          <p:cNvPr id="11" name="Ομάδα 10"/>
          <p:cNvGrpSpPr>
            <a:grpSpLocks noChangeAspect="1"/>
          </p:cNvGrpSpPr>
          <p:nvPr/>
        </p:nvGrpSpPr>
        <p:grpSpPr>
          <a:xfrm>
            <a:off x="5009238" y="2222530"/>
            <a:ext cx="4014138" cy="3096344"/>
            <a:chOff x="5175076" y="2132856"/>
            <a:chExt cx="3573388" cy="2756367"/>
          </a:xfrm>
        </p:grpSpPr>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5076" y="2219325"/>
              <a:ext cx="3069332" cy="266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TextBox 12"/>
                <p:cNvSpPr txBox="1"/>
                <p:nvPr/>
              </p:nvSpPr>
              <p:spPr>
                <a:xfrm>
                  <a:off x="5580112" y="371703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580112" y="3717032"/>
                  <a:ext cx="552331" cy="369332"/>
                </a:xfrm>
                <a:prstGeom prst="rect">
                  <a:avLst/>
                </a:prstGeom>
                <a:blipFill rotWithShape="1">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8080717" y="3068960"/>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8080717" y="3068960"/>
                  <a:ext cx="667747" cy="369332"/>
                </a:xfrm>
                <a:prstGeom prst="rect">
                  <a:avLst/>
                </a:prstGeom>
                <a:blipFill rotWithShape="1">
                  <a:blip r:embed="rId10"/>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563831" y="2627620"/>
                  <a:ext cx="4943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oMath>
                    </m:oMathPara>
                  </a14:m>
                  <a:endParaRPr lang="el-GR"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563831" y="2627620"/>
                  <a:ext cx="494302" cy="369332"/>
                </a:xfrm>
                <a:prstGeom prst="rect">
                  <a:avLst/>
                </a:prstGeom>
                <a:blipFill rotWithShape="1">
                  <a:blip r:embed="rId1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709742" y="2132856"/>
                  <a:ext cx="4996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oMath>
                    </m:oMathPara>
                  </a14:m>
                  <a:endParaRPr lang="el-GR" dirty="0">
                    <a:solidFill>
                      <a:prstClr val="black"/>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709742" y="2132856"/>
                  <a:ext cx="499624" cy="369332"/>
                </a:xfrm>
                <a:prstGeom prst="rect">
                  <a:avLst/>
                </a:prstGeom>
                <a:blipFill rotWithShape="1">
                  <a:blip r:embed="rId12"/>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2313861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340768"/>
                <a:ext cx="8229600" cy="4896544"/>
              </a:xfrm>
            </p:spPr>
            <p:txBody>
              <a:bodyPr/>
              <a:lstStyle/>
              <a:p>
                <a:pPr>
                  <a:spcBef>
                    <a:spcPts val="1200"/>
                  </a:spcBef>
                </a:pPr>
                <a:r>
                  <a:rPr lang="el-GR" dirty="0"/>
                  <a:t>Ο αναστρέφων σκανδαλιστής </a:t>
                </a:r>
                <a:r>
                  <a:rPr lang="en-US" dirty="0"/>
                  <a:t>Scmitt</a:t>
                </a:r>
                <a:r>
                  <a:rPr lang="el-GR" dirty="0"/>
                  <a:t> φαίνεται στο σχήμα</a:t>
                </a:r>
                <a:r>
                  <a:rPr lang="en-US" dirty="0"/>
                  <a:t>.</a:t>
                </a:r>
              </a:p>
              <a:p>
                <a:pPr>
                  <a:spcBef>
                    <a:spcPts val="1200"/>
                  </a:spcBef>
                </a:pPr>
                <a:r>
                  <a:rPr lang="el-GR" dirty="0"/>
                  <a:t>Έστω ότι ο Τ.Ε. ότι λαμβάνει διπλή, συμμετρική τροφοδοσία.</a:t>
                </a:r>
              </a:p>
              <a:p>
                <a:pPr>
                  <a:spcBef>
                    <a:spcPts val="1200"/>
                  </a:spcBef>
                </a:pPr>
                <a:r>
                  <a:rPr lang="el-GR" dirty="0"/>
                  <a:t>Έστω ακόμη ότι </a:t>
                </a:r>
                <a14:m>
                  <m:oMath xmlns:m="http://schemas.openxmlformats.org/officeDocument/2006/math">
                    <m:r>
                      <a:rPr lang="el-GR" i="1">
                        <a:latin typeface="Cambria Math"/>
                        <a:ea typeface="Cambria Math"/>
                      </a:rPr>
                      <m:t>−</m:t>
                    </m:r>
                    <m:sSub>
                      <m:sSubPr>
                        <m:ctrlPr>
                          <a:rPr lang="el-GR" i="1">
                            <a:latin typeface="Cambria Math"/>
                            <a:ea typeface="Cambria Math"/>
                          </a:rPr>
                        </m:ctrlPr>
                      </m:sSubPr>
                      <m:e>
                        <m:r>
                          <a:rPr lang="en-US" i="1">
                            <a:latin typeface="Cambria Math"/>
                            <a:ea typeface="Cambria Math"/>
                          </a:rPr>
                          <m:t>𝑉</m:t>
                        </m:r>
                      </m:e>
                      <m:sub>
                        <m:r>
                          <a:rPr lang="en-US" i="1">
                            <a:latin typeface="Cambria Math"/>
                            <a:ea typeface="Cambria Math"/>
                          </a:rPr>
                          <m:t>𝑆𝐴𝑇</m:t>
                        </m:r>
                      </m:sub>
                    </m:sSub>
                  </m:oMath>
                </a14:m>
                <a:r>
                  <a:rPr lang="el-GR" dirty="0"/>
                  <a:t> και </a:t>
                </a:r>
                <a14:m>
                  <m:oMath xmlns:m="http://schemas.openxmlformats.org/officeDocument/2006/math">
                    <m:sSub>
                      <m:sSubPr>
                        <m:ctrlPr>
                          <a:rPr lang="el-GR" i="1">
                            <a:latin typeface="Cambria Math"/>
                            <a:ea typeface="Cambria Math"/>
                          </a:rPr>
                        </m:ctrlPr>
                      </m:sSubPr>
                      <m:e>
                        <m:r>
                          <a:rPr lang="en-US" i="1">
                            <a:latin typeface="Cambria Math"/>
                            <a:ea typeface="Cambria Math"/>
                          </a:rPr>
                          <m:t>𝑉</m:t>
                        </m:r>
                      </m:e>
                      <m:sub>
                        <m:r>
                          <a:rPr lang="en-US" i="1">
                            <a:latin typeface="Cambria Math"/>
                            <a:ea typeface="Cambria Math"/>
                          </a:rPr>
                          <m:t>𝑆𝐴𝑇</m:t>
                        </m:r>
                      </m:sub>
                    </m:sSub>
                  </m:oMath>
                </a14:m>
                <a:r>
                  <a:rPr lang="el-GR" dirty="0"/>
                  <a:t> είναι η μικρότερη και μεγαλύτερη τιμή της εξόδου, αντίστοιχα,  οι οποίες είναι λίγο μικρότερες από τις τάσεις </a:t>
                </a:r>
                <a:r>
                  <a:rPr lang="el-GR" dirty="0" smtClean="0"/>
                  <a:t>τροφοδοσίας.</a:t>
                </a:r>
                <a:endParaRPr lang="en-US" dirty="0"/>
              </a:p>
              <a:p>
                <a:pPr>
                  <a:spcBef>
                    <a:spcPts val="1200"/>
                  </a:spcBef>
                </a:pPr>
                <a:r>
                  <a:rPr lang="el-GR" dirty="0"/>
                  <a:t>Η λειτουργία του κυκλώματος είναι ως ακολούθως:</a:t>
                </a:r>
              </a:p>
              <a:p>
                <a:pPr lvl="1">
                  <a:spcBef>
                    <a:spcPts val="1200"/>
                  </a:spcBef>
                </a:pPr>
                <a:r>
                  <a:rPr lang="el-GR" dirty="0"/>
                  <a:t>Έστω ότι αρχικά η τάση εισόδου </a:t>
                </a:r>
                <a14:m>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𝑖𝑛</m:t>
                        </m:r>
                      </m:sub>
                    </m:sSub>
                  </m:oMath>
                </a14:m>
                <a:r>
                  <a:rPr lang="el-GR" dirty="0"/>
                  <a:t> είναι </a:t>
                </a:r>
                <a:r>
                  <a:rPr lang="el-GR" dirty="0" smtClean="0"/>
                  <a:t>θετική</a:t>
                </a:r>
                <a:r>
                  <a:rPr lang="en-US" dirty="0" smtClean="0"/>
                  <a:t>.</a:t>
                </a: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340768"/>
                <a:ext cx="8229600" cy="4896544"/>
              </a:xfrm>
              <a:blipFill rotWithShape="1">
                <a:blip r:embed="rId2"/>
                <a:stretch>
                  <a:fillRect l="-963" t="-498" r="-111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
        <p:nvSpPr>
          <p:cNvPr id="8"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a:t>
            </a:r>
            <a:r>
              <a:rPr lang="el-GR" sz="3000" b="0" dirty="0"/>
              <a:t>2</a:t>
            </a:r>
            <a:r>
              <a:rPr lang="el-GR" sz="3000" b="0" dirty="0" smtClean="0"/>
              <a:t>/41</a:t>
            </a:r>
            <a:endParaRPr lang="el-GR" sz="3000" b="0" dirty="0"/>
          </a:p>
        </p:txBody>
      </p:sp>
    </p:spTree>
    <p:extLst>
      <p:ext uri="{BB962C8B-B14F-4D97-AF65-F5344CB8AC3E}">
        <p14:creationId xmlns:p14="http://schemas.microsoft.com/office/powerpoint/2010/main" val="1096125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grpSp>
        <p:nvGrpSpPr>
          <p:cNvPr id="13" name="Ομάδα 12"/>
          <p:cNvGrpSpPr/>
          <p:nvPr/>
        </p:nvGrpSpPr>
        <p:grpSpPr>
          <a:xfrm>
            <a:off x="856002" y="1605482"/>
            <a:ext cx="7431995" cy="3263678"/>
            <a:chOff x="179512" y="2059898"/>
            <a:chExt cx="7431995" cy="2640769"/>
          </a:xfrm>
        </p:grpSpPr>
        <p:grpSp>
          <p:nvGrpSpPr>
            <p:cNvPr id="5" name="Ομάδα 4"/>
            <p:cNvGrpSpPr/>
            <p:nvPr/>
          </p:nvGrpSpPr>
          <p:grpSpPr>
            <a:xfrm>
              <a:off x="2267744" y="2348880"/>
              <a:ext cx="5343763" cy="2351787"/>
              <a:chOff x="2627784" y="4029541"/>
              <a:chExt cx="5343763" cy="2351787"/>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197" y="4029541"/>
                <a:ext cx="2931963" cy="235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2627784" y="5020768"/>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7784" y="5020768"/>
                    <a:ext cx="552331" cy="369332"/>
                  </a:xfrm>
                  <a:prstGeom prst="rect">
                    <a:avLst/>
                  </a:prstGeom>
                  <a:blipFill rotWithShape="1">
                    <a:blip r:embed="rId4"/>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47861" y="4221088"/>
                    <a:ext cx="22236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r>
                            <a:rPr lang="el-GR" i="1" smtClean="0">
                              <a:solidFill>
                                <a:prstClr val="black"/>
                              </a:solidFill>
                              <a:latin typeface="Cambria Math"/>
                              <a:ea typeface="Cambria Math"/>
                            </a:rPr>
                            <m:t>∈</m:t>
                          </m:r>
                          <m:d>
                            <m:dPr>
                              <m:begChr m:val="["/>
                              <m:endChr m:val="]"/>
                              <m:ctrlPr>
                                <a:rPr lang="el-GR" i="1" smtClean="0">
                                  <a:solidFill>
                                    <a:prstClr val="black"/>
                                  </a:solidFill>
                                  <a:latin typeface="Cambria Math"/>
                                  <a:ea typeface="Cambria Math"/>
                                </a:rPr>
                              </m:ctrlPr>
                            </m:dPr>
                            <m:e>
                              <m:r>
                                <a:rPr lang="el-GR" i="1" smtClean="0">
                                  <a:solidFill>
                                    <a:prstClr val="black"/>
                                  </a:solidFill>
                                  <a:latin typeface="Cambria Math"/>
                                  <a:ea typeface="Cambria Math"/>
                                </a:rPr>
                                <m:t>−</m:t>
                              </m:r>
                              <m:sSub>
                                <m:sSubPr>
                                  <m:ctrlPr>
                                    <a:rPr lang="el-GR" i="1" smtClean="0">
                                      <a:solidFill>
                                        <a:prstClr val="black"/>
                                      </a:solidFill>
                                      <a:latin typeface="Cambria Math"/>
                                      <a:ea typeface="Cambria Math"/>
                                    </a:rPr>
                                  </m:ctrlPr>
                                </m:sSubPr>
                                <m:e>
                                  <m:r>
                                    <a:rPr lang="en-US" i="1" smtClean="0">
                                      <a:solidFill>
                                        <a:prstClr val="black"/>
                                      </a:solidFill>
                                      <a:latin typeface="Cambria Math"/>
                                      <a:ea typeface="Cambria Math"/>
                                    </a:rPr>
                                    <m:t>𝑉</m:t>
                                  </m:r>
                                </m:e>
                                <m:sub>
                                  <m:r>
                                    <a:rPr lang="en-US" i="1" smtClean="0">
                                      <a:solidFill>
                                        <a:prstClr val="black"/>
                                      </a:solidFill>
                                      <a:latin typeface="Cambria Math"/>
                                      <a:ea typeface="Cambria Math"/>
                                    </a:rPr>
                                    <m:t>𝑆𝐴𝑇</m:t>
                                  </m:r>
                                </m:sub>
                              </m:sSub>
                              <m:r>
                                <a:rPr lang="en-US" i="1" smtClean="0">
                                  <a:solidFill>
                                    <a:prstClr val="black"/>
                                  </a:solidFill>
                                  <a:latin typeface="Cambria Math"/>
                                  <a:ea typeface="Cambria Math"/>
                                </a:rPr>
                                <m:t>,</m:t>
                              </m:r>
                              <m:sSub>
                                <m:sSubPr>
                                  <m:ctrlPr>
                                    <a:rPr lang="el-GR" i="1">
                                      <a:solidFill>
                                        <a:prstClr val="black"/>
                                      </a:solidFill>
                                      <a:latin typeface="Cambria Math"/>
                                      <a:ea typeface="Cambria Math"/>
                                    </a:rPr>
                                  </m:ctrlPr>
                                </m:sSubPr>
                                <m:e>
                                  <m:r>
                                    <a:rPr lang="en-US" i="1">
                                      <a:solidFill>
                                        <a:prstClr val="black"/>
                                      </a:solidFill>
                                      <a:latin typeface="Cambria Math"/>
                                      <a:ea typeface="Cambria Math"/>
                                    </a:rPr>
                                    <m:t>𝑉</m:t>
                                  </m:r>
                                </m:e>
                                <m:sub>
                                  <m:r>
                                    <a:rPr lang="en-US" i="1">
                                      <a:solidFill>
                                        <a:prstClr val="black"/>
                                      </a:solidFill>
                                      <a:latin typeface="Cambria Math"/>
                                      <a:ea typeface="Cambria Math"/>
                                    </a:rPr>
                                    <m:t>𝑆𝐴𝑇</m:t>
                                  </m:r>
                                </m:sub>
                              </m:sSub>
                            </m:e>
                          </m:d>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747861" y="4221088"/>
                    <a:ext cx="2223686" cy="369332"/>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92080" y="4581128"/>
                    <a:ext cx="4996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l-GR" i="1" smtClean="0">
                                  <a:solidFill>
                                    <a:prstClr val="black"/>
                                  </a:solidFill>
                                  <a:latin typeface="Cambria Math"/>
                                </a:rPr>
                                <m:t>2</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292080" y="4581128"/>
                    <a:ext cx="499624" cy="369332"/>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01834" y="5435932"/>
                    <a:ext cx="4996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l-GR" i="1" smtClean="0">
                                  <a:solidFill>
                                    <a:prstClr val="black"/>
                                  </a:solidFill>
                                  <a:latin typeface="Cambria Math"/>
                                </a:rPr>
                                <m:t>1</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301834" y="5435932"/>
                    <a:ext cx="499624" cy="369332"/>
                  </a:xfrm>
                  <a:prstGeom prst="rect">
                    <a:avLst/>
                  </a:prstGeom>
                  <a:blipFill rotWithShape="1">
                    <a:blip r:embed="rId7"/>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272405" y="4931876"/>
                    <a:ext cx="498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𝑇</m:t>
                              </m:r>
                            </m:sub>
                          </m:sSub>
                        </m:oMath>
                      </m:oMathPara>
                    </a14:m>
                    <a:endParaRPr lang="el-GR"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272405" y="4931876"/>
                    <a:ext cx="498598" cy="369332"/>
                  </a:xfrm>
                  <a:prstGeom prst="rect">
                    <a:avLst/>
                  </a:prstGeom>
                  <a:blipFill rotWithShape="1">
                    <a:blip r:embed="rId8"/>
                    <a:stretch>
                      <a:fillRect/>
                    </a:stretch>
                  </a:blipFill>
                </p:spPr>
                <p:txBody>
                  <a:bodyPr/>
                  <a:lstStyle/>
                  <a:p>
                    <a:r>
                      <a:rPr lang="el-GR">
                        <a:noFill/>
                      </a:rPr>
                      <a:t> </a:t>
                    </a:r>
                  </a:p>
                </p:txBody>
              </p:sp>
            </mc:Fallback>
          </mc:AlternateContent>
        </p:grpSp>
        <p:sp>
          <p:nvSpPr>
            <p:cNvPr id="12" name="TextBox 11"/>
            <p:cNvSpPr txBox="1"/>
            <p:nvPr/>
          </p:nvSpPr>
          <p:spPr>
            <a:xfrm>
              <a:off x="179512" y="2059898"/>
              <a:ext cx="4098623" cy="430887"/>
            </a:xfrm>
            <a:prstGeom prst="rect">
              <a:avLst/>
            </a:prstGeom>
            <a:noFill/>
          </p:spPr>
          <p:txBody>
            <a:bodyPr wrap="none" rtlCol="0">
              <a:spAutoFit/>
            </a:bodyPr>
            <a:lstStyle/>
            <a:p>
              <a:r>
                <a:rPr lang="el-GR" sz="2200" dirty="0" smtClean="0">
                  <a:solidFill>
                    <a:prstClr val="black"/>
                  </a:solidFill>
                  <a:latin typeface="Calibri" pitchFamily="34" charset="0"/>
                  <a:cs typeface="Calibri" pitchFamily="34" charset="0"/>
                </a:rPr>
                <a:t>0: Έστω ότι η είσοδος είναι θετική</a:t>
              </a:r>
              <a:endParaRPr lang="el-GR" sz="2200" dirty="0">
                <a:solidFill>
                  <a:prstClr val="black"/>
                </a:solidFill>
                <a:latin typeface="Calibri" pitchFamily="34" charset="0"/>
                <a:cs typeface="Calibri" pitchFamily="34" charset="0"/>
              </a:endParaRPr>
            </a:p>
          </p:txBody>
        </p:sp>
      </p:grpSp>
      <p:sp>
        <p:nvSpPr>
          <p:cNvPr id="16"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a:t>
            </a:r>
            <a:r>
              <a:rPr lang="el-GR" sz="3000" b="0" dirty="0"/>
              <a:t>3</a:t>
            </a:r>
            <a:r>
              <a:rPr lang="el-GR" sz="3000" b="0" dirty="0" smtClean="0"/>
              <a:t>/41</a:t>
            </a:r>
            <a:endParaRPr lang="el-GR" sz="3000" b="0" dirty="0"/>
          </a:p>
        </p:txBody>
      </p:sp>
    </p:spTree>
    <p:extLst>
      <p:ext uri="{BB962C8B-B14F-4D97-AF65-F5344CB8AC3E}">
        <p14:creationId xmlns:p14="http://schemas.microsoft.com/office/powerpoint/2010/main" val="953279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67544" y="1412776"/>
                <a:ext cx="8496944" cy="5040560"/>
              </a:xfrm>
            </p:spPr>
            <p:txBody>
              <a:bodyPr>
                <a:normAutofit/>
              </a:bodyPr>
              <a:lstStyle/>
              <a:p>
                <a:pPr>
                  <a:spcBef>
                    <a:spcPts val="1800"/>
                  </a:spcBef>
                </a:pPr>
                <a:r>
                  <a:rPr lang="el-GR" sz="2200" dirty="0"/>
                  <a:t>Καθώς αρχικά η τάση στον μη αναστρέφοντα ακροδέκτη είναι μηδέν, η τάση εξόδου θα λάβει τη μικρότερη (αρνητική) τιμή της, έστω </a:t>
                </a:r>
                <a14:m>
                  <m:oMath xmlns:m="http://schemas.openxmlformats.org/officeDocument/2006/math">
                    <m:sSub>
                      <m:sSubPr>
                        <m:ctrlPr>
                          <a:rPr lang="el-GR" sz="2200" i="1">
                            <a:latin typeface="Cambria Math"/>
                          </a:rPr>
                        </m:ctrlPr>
                      </m:sSubPr>
                      <m:e>
                        <m:r>
                          <a:rPr lang="en-US" sz="2200" i="1">
                            <a:latin typeface="Cambria Math"/>
                          </a:rPr>
                          <m:t>−</m:t>
                        </m:r>
                        <m:r>
                          <a:rPr lang="en-US" sz="2200" i="1">
                            <a:latin typeface="Cambria Math"/>
                          </a:rPr>
                          <m:t>𝑉</m:t>
                        </m:r>
                      </m:e>
                      <m:sub>
                        <m:r>
                          <a:rPr lang="en-US" sz="2200" i="1">
                            <a:latin typeface="Cambria Math"/>
                          </a:rPr>
                          <m:t>𝑆𝐴𝑇</m:t>
                        </m:r>
                      </m:sub>
                    </m:sSub>
                  </m:oMath>
                </a14:m>
                <a:endParaRPr lang="en-US" sz="2200" dirty="0"/>
              </a:p>
              <a:p>
                <a:pPr>
                  <a:spcBef>
                    <a:spcPts val="1800"/>
                  </a:spcBef>
                </a:pPr>
                <a:r>
                  <a:rPr lang="el-GR" sz="2200" dirty="0"/>
                  <a:t>Καθώς στον μη αναστρέφοντα ακροδέκτη, το ρεύμα είναι αμελητέο, οι αντιστάσεις </a:t>
                </a:r>
                <a14:m>
                  <m:oMath xmlns:m="http://schemas.openxmlformats.org/officeDocument/2006/math">
                    <m:sSub>
                      <m:sSubPr>
                        <m:ctrlPr>
                          <a:rPr lang="el-GR" sz="2200" i="1">
                            <a:latin typeface="Cambria Math"/>
                          </a:rPr>
                        </m:ctrlPr>
                      </m:sSubPr>
                      <m:e>
                        <m:r>
                          <a:rPr lang="en-US" sz="2200" i="1">
                            <a:latin typeface="Cambria Math"/>
                          </a:rPr>
                          <m:t>𝑅</m:t>
                        </m:r>
                      </m:e>
                      <m:sub>
                        <m:r>
                          <a:rPr lang="en-US" sz="2200" i="1">
                            <a:latin typeface="Cambria Math"/>
                          </a:rPr>
                          <m:t>1</m:t>
                        </m:r>
                      </m:sub>
                    </m:sSub>
                  </m:oMath>
                </a14:m>
                <a:r>
                  <a:rPr lang="el-GR" sz="2200" dirty="0"/>
                  <a:t> και </a:t>
                </a:r>
                <a14:m>
                  <m:oMath xmlns:m="http://schemas.openxmlformats.org/officeDocument/2006/math">
                    <m:sSub>
                      <m:sSubPr>
                        <m:ctrlPr>
                          <a:rPr lang="el-GR" sz="2200" i="1">
                            <a:latin typeface="Cambria Math"/>
                          </a:rPr>
                        </m:ctrlPr>
                      </m:sSubPr>
                      <m:e>
                        <m:r>
                          <a:rPr lang="en-US" sz="2200" i="1">
                            <a:latin typeface="Cambria Math"/>
                          </a:rPr>
                          <m:t>𝑅</m:t>
                        </m:r>
                      </m:e>
                      <m:sub>
                        <m:r>
                          <a:rPr lang="el-GR" sz="2200" i="1">
                            <a:latin typeface="Cambria Math"/>
                          </a:rPr>
                          <m:t>2</m:t>
                        </m:r>
                      </m:sub>
                    </m:sSub>
                  </m:oMath>
                </a14:m>
                <a:r>
                  <a:rPr lang="el-GR" sz="2200" dirty="0"/>
                  <a:t> σχηματίζουν έναν διαιρέτη τάσης. Επομένως:</a:t>
                </a:r>
              </a:p>
              <a:p>
                <a:pPr marL="57150" indent="0">
                  <a:spcBef>
                    <a:spcPts val="1800"/>
                  </a:spcBef>
                  <a:buNone/>
                </a:pPr>
                <a14:m>
                  <m:oMathPara xmlns:m="http://schemas.openxmlformats.org/officeDocument/2006/math">
                    <m:oMathParaPr>
                      <m:jc m:val="centerGroup"/>
                    </m:oMathParaPr>
                    <m:oMath xmlns:m="http://schemas.openxmlformats.org/officeDocument/2006/math">
                      <m:sSub>
                        <m:sSubPr>
                          <m:ctrlPr>
                            <a:rPr lang="en-US" sz="2200" i="1">
                              <a:latin typeface="Cambria Math"/>
                            </a:rPr>
                          </m:ctrlPr>
                        </m:sSubPr>
                        <m:e>
                          <m:r>
                            <a:rPr lang="en-US" sz="2200" i="1">
                              <a:latin typeface="Cambria Math"/>
                            </a:rPr>
                            <m:t>𝑣</m:t>
                          </m:r>
                        </m:e>
                        <m:sub>
                          <m:r>
                            <a:rPr lang="en-US" sz="2200" i="1">
                              <a:latin typeface="Cambria Math"/>
                            </a:rPr>
                            <m:t>𝑇</m:t>
                          </m:r>
                        </m:sub>
                      </m:sSub>
                      <m:r>
                        <a:rPr lang="en-US" sz="2200" i="1">
                          <a:latin typeface="Cambria Math"/>
                        </a:rPr>
                        <m:t>=</m:t>
                      </m:r>
                      <m:f>
                        <m:fPr>
                          <m:ctrlPr>
                            <a:rPr lang="en-US" sz="2200" i="1">
                              <a:latin typeface="Cambria Math"/>
                            </a:rPr>
                          </m:ctrlPr>
                        </m:fPr>
                        <m:num>
                          <m:sSub>
                            <m:sSubPr>
                              <m:ctrlPr>
                                <a:rPr lang="en-US" sz="2200" i="1">
                                  <a:latin typeface="Cambria Math"/>
                                </a:rPr>
                              </m:ctrlPr>
                            </m:sSubPr>
                            <m:e>
                              <m:r>
                                <a:rPr lang="en-US" sz="2200" i="1">
                                  <a:latin typeface="Cambria Math"/>
                                </a:rPr>
                                <m:t>𝑅</m:t>
                              </m:r>
                            </m:e>
                            <m:sub>
                              <m:r>
                                <a:rPr lang="el-GR" sz="2200" i="1">
                                  <a:latin typeface="Cambria Math"/>
                                </a:rPr>
                                <m:t>1</m:t>
                              </m:r>
                            </m:sub>
                          </m:sSub>
                        </m:num>
                        <m:den>
                          <m:sSub>
                            <m:sSubPr>
                              <m:ctrlPr>
                                <a:rPr lang="en-US" sz="2200" i="1">
                                  <a:latin typeface="Cambria Math"/>
                                </a:rPr>
                              </m:ctrlPr>
                            </m:sSubPr>
                            <m:e>
                              <m:r>
                                <a:rPr lang="en-US" sz="2200" i="1">
                                  <a:latin typeface="Cambria Math"/>
                                </a:rPr>
                                <m:t>𝑅</m:t>
                              </m:r>
                            </m:e>
                            <m:sub>
                              <m:r>
                                <a:rPr lang="en-US" sz="2200" i="1">
                                  <a:latin typeface="Cambria Math"/>
                                </a:rPr>
                                <m:t>1</m:t>
                              </m:r>
                            </m:sub>
                          </m:sSub>
                          <m:r>
                            <a:rPr lang="en-US" sz="2200" i="1">
                              <a:latin typeface="Cambria Math"/>
                            </a:rPr>
                            <m:t>+</m:t>
                          </m:r>
                          <m:sSub>
                            <m:sSubPr>
                              <m:ctrlPr>
                                <a:rPr lang="en-US" sz="2200" i="1">
                                  <a:latin typeface="Cambria Math"/>
                                </a:rPr>
                              </m:ctrlPr>
                            </m:sSubPr>
                            <m:e>
                              <m:r>
                                <a:rPr lang="en-US" sz="2200" i="1">
                                  <a:latin typeface="Cambria Math"/>
                                </a:rPr>
                                <m:t>𝑅</m:t>
                              </m:r>
                            </m:e>
                            <m:sub>
                              <m:r>
                                <a:rPr lang="en-US" sz="2200" i="1">
                                  <a:latin typeface="Cambria Math"/>
                                </a:rPr>
                                <m:t>2</m:t>
                              </m:r>
                            </m:sub>
                          </m:sSub>
                        </m:den>
                      </m:f>
                      <m:sSub>
                        <m:sSubPr>
                          <m:ctrlPr>
                            <a:rPr lang="en-US" sz="2200" i="1">
                              <a:latin typeface="Cambria Math"/>
                            </a:rPr>
                          </m:ctrlPr>
                        </m:sSubPr>
                        <m:e>
                          <m:r>
                            <a:rPr lang="en-US" sz="2200" i="1">
                              <a:latin typeface="Cambria Math"/>
                            </a:rPr>
                            <m:t>𝑣</m:t>
                          </m:r>
                        </m:e>
                        <m:sub>
                          <m:r>
                            <a:rPr lang="en-US" sz="2200" i="1">
                              <a:latin typeface="Cambria Math"/>
                            </a:rPr>
                            <m:t>𝑜𝑢𝑡</m:t>
                          </m:r>
                        </m:sub>
                      </m:sSub>
                      <m:r>
                        <a:rPr lang="en-US" sz="2200" i="1">
                          <a:latin typeface="Cambria Math"/>
                        </a:rPr>
                        <m:t>=−</m:t>
                      </m:r>
                      <m:f>
                        <m:fPr>
                          <m:ctrlPr>
                            <a:rPr lang="en-US" sz="2200" i="1">
                              <a:latin typeface="Cambria Math"/>
                            </a:rPr>
                          </m:ctrlPr>
                        </m:fPr>
                        <m:num>
                          <m:sSub>
                            <m:sSubPr>
                              <m:ctrlPr>
                                <a:rPr lang="en-US" sz="2200" i="1">
                                  <a:latin typeface="Cambria Math"/>
                                </a:rPr>
                              </m:ctrlPr>
                            </m:sSubPr>
                            <m:e>
                              <m:r>
                                <a:rPr lang="en-US" sz="2200" i="1">
                                  <a:latin typeface="Cambria Math"/>
                                </a:rPr>
                                <m:t>𝑅</m:t>
                              </m:r>
                            </m:e>
                            <m:sub>
                              <m:r>
                                <a:rPr lang="el-GR" sz="2200" i="1">
                                  <a:latin typeface="Cambria Math"/>
                                </a:rPr>
                                <m:t>1</m:t>
                              </m:r>
                            </m:sub>
                          </m:sSub>
                        </m:num>
                        <m:den>
                          <m:sSub>
                            <m:sSubPr>
                              <m:ctrlPr>
                                <a:rPr lang="en-US" sz="2200" i="1">
                                  <a:latin typeface="Cambria Math"/>
                                </a:rPr>
                              </m:ctrlPr>
                            </m:sSubPr>
                            <m:e>
                              <m:r>
                                <a:rPr lang="en-US" sz="2200" i="1">
                                  <a:latin typeface="Cambria Math"/>
                                </a:rPr>
                                <m:t>𝑅</m:t>
                              </m:r>
                            </m:e>
                            <m:sub>
                              <m:r>
                                <a:rPr lang="en-US" sz="2200" i="1">
                                  <a:latin typeface="Cambria Math"/>
                                </a:rPr>
                                <m:t>1</m:t>
                              </m:r>
                            </m:sub>
                          </m:sSub>
                          <m:r>
                            <a:rPr lang="en-US" sz="2200" i="1">
                              <a:latin typeface="Cambria Math"/>
                            </a:rPr>
                            <m:t>+</m:t>
                          </m:r>
                          <m:sSub>
                            <m:sSubPr>
                              <m:ctrlPr>
                                <a:rPr lang="en-US" sz="2200" i="1">
                                  <a:latin typeface="Cambria Math"/>
                                </a:rPr>
                              </m:ctrlPr>
                            </m:sSubPr>
                            <m:e>
                              <m:r>
                                <a:rPr lang="en-US" sz="2200" i="1">
                                  <a:latin typeface="Cambria Math"/>
                                </a:rPr>
                                <m:t>𝑅</m:t>
                              </m:r>
                            </m:e>
                            <m:sub>
                              <m:r>
                                <a:rPr lang="en-US" sz="2200" i="1">
                                  <a:latin typeface="Cambria Math"/>
                                </a:rPr>
                                <m:t>2</m:t>
                              </m:r>
                            </m:sub>
                          </m:sSub>
                        </m:den>
                      </m:f>
                      <m:sSub>
                        <m:sSubPr>
                          <m:ctrlPr>
                            <a:rPr lang="en-US" sz="2200" i="1">
                              <a:latin typeface="Cambria Math"/>
                            </a:rPr>
                          </m:ctrlPr>
                        </m:sSubPr>
                        <m:e>
                          <m:r>
                            <a:rPr lang="en-US" sz="2200" i="1">
                              <a:latin typeface="Cambria Math"/>
                            </a:rPr>
                            <m:t>𝑉</m:t>
                          </m:r>
                        </m:e>
                        <m:sub>
                          <m:r>
                            <a:rPr lang="en-US" sz="2200" i="1">
                              <a:latin typeface="Cambria Math"/>
                            </a:rPr>
                            <m:t>𝑆𝐴𝑇</m:t>
                          </m:r>
                        </m:sub>
                      </m:sSub>
                    </m:oMath>
                  </m:oMathPara>
                </a14:m>
                <a:endParaRPr lang="en-US" sz="2200" dirty="0"/>
              </a:p>
              <a:p>
                <a:pPr>
                  <a:spcBef>
                    <a:spcPts val="1800"/>
                  </a:spcBef>
                </a:pPr>
                <a:r>
                  <a:rPr lang="el-GR" sz="2200" dirty="0"/>
                  <a:t>Όσο η τάση εισόδου παραμένει μεγαλύτερη από </a:t>
                </a:r>
                <a14:m>
                  <m:oMath xmlns:m="http://schemas.openxmlformats.org/officeDocument/2006/math">
                    <m:r>
                      <a:rPr lang="en-US" sz="2200" i="1">
                        <a:latin typeface="Cambria Math"/>
                      </a:rPr>
                      <m:t>−</m:t>
                    </m:r>
                    <m:f>
                      <m:fPr>
                        <m:ctrlPr>
                          <a:rPr lang="en-US" sz="2200" i="1">
                            <a:latin typeface="Cambria Math"/>
                          </a:rPr>
                        </m:ctrlPr>
                      </m:fPr>
                      <m:num>
                        <m:sSub>
                          <m:sSubPr>
                            <m:ctrlPr>
                              <a:rPr lang="en-US" sz="2200" i="1">
                                <a:latin typeface="Cambria Math"/>
                              </a:rPr>
                            </m:ctrlPr>
                          </m:sSubPr>
                          <m:e>
                            <m:r>
                              <a:rPr lang="en-US" sz="2200" i="1">
                                <a:latin typeface="Cambria Math"/>
                              </a:rPr>
                              <m:t>𝑅</m:t>
                            </m:r>
                          </m:e>
                          <m:sub>
                            <m:r>
                              <a:rPr lang="el-GR" sz="2200" i="1">
                                <a:latin typeface="Cambria Math"/>
                              </a:rPr>
                              <m:t>1</m:t>
                            </m:r>
                          </m:sub>
                        </m:sSub>
                      </m:num>
                      <m:den>
                        <m:sSub>
                          <m:sSubPr>
                            <m:ctrlPr>
                              <a:rPr lang="en-US" sz="2200" i="1">
                                <a:latin typeface="Cambria Math"/>
                              </a:rPr>
                            </m:ctrlPr>
                          </m:sSubPr>
                          <m:e>
                            <m:r>
                              <a:rPr lang="en-US" sz="2200" i="1">
                                <a:latin typeface="Cambria Math"/>
                              </a:rPr>
                              <m:t>𝑅</m:t>
                            </m:r>
                          </m:e>
                          <m:sub>
                            <m:r>
                              <a:rPr lang="en-US" sz="2200" i="1">
                                <a:latin typeface="Cambria Math"/>
                              </a:rPr>
                              <m:t>1</m:t>
                            </m:r>
                          </m:sub>
                        </m:sSub>
                        <m:r>
                          <a:rPr lang="en-US" sz="2200" i="1">
                            <a:latin typeface="Cambria Math"/>
                          </a:rPr>
                          <m:t>+</m:t>
                        </m:r>
                        <m:sSub>
                          <m:sSubPr>
                            <m:ctrlPr>
                              <a:rPr lang="en-US" sz="2200" i="1">
                                <a:latin typeface="Cambria Math"/>
                              </a:rPr>
                            </m:ctrlPr>
                          </m:sSubPr>
                          <m:e>
                            <m:r>
                              <a:rPr lang="en-US" sz="2200" i="1">
                                <a:latin typeface="Cambria Math"/>
                              </a:rPr>
                              <m:t>𝑅</m:t>
                            </m:r>
                          </m:e>
                          <m:sub>
                            <m:r>
                              <a:rPr lang="en-US" sz="2200" i="1">
                                <a:latin typeface="Cambria Math"/>
                              </a:rPr>
                              <m:t>2</m:t>
                            </m:r>
                          </m:sub>
                        </m:sSub>
                      </m:den>
                    </m:f>
                    <m:sSub>
                      <m:sSubPr>
                        <m:ctrlPr>
                          <a:rPr lang="en-US" sz="2200" i="1">
                            <a:latin typeface="Cambria Math"/>
                          </a:rPr>
                        </m:ctrlPr>
                      </m:sSubPr>
                      <m:e>
                        <m:r>
                          <a:rPr lang="en-US" sz="2200" i="1">
                            <a:latin typeface="Cambria Math"/>
                          </a:rPr>
                          <m:t>𝑉</m:t>
                        </m:r>
                      </m:e>
                      <m:sub>
                        <m:r>
                          <a:rPr lang="en-US" sz="2200" i="1">
                            <a:latin typeface="Cambria Math"/>
                          </a:rPr>
                          <m:t>𝑆𝐴𝑇</m:t>
                        </m:r>
                      </m:sub>
                    </m:sSub>
                  </m:oMath>
                </a14:m>
                <a:r>
                  <a:rPr lang="el-GR" sz="2200" dirty="0"/>
                  <a:t>, η τάση εξόδου θα είναι αρνητική και ίση με </a:t>
                </a:r>
                <a14:m>
                  <m:oMath xmlns:m="http://schemas.openxmlformats.org/officeDocument/2006/math">
                    <m:r>
                      <a:rPr lang="en-US" sz="2200" i="1">
                        <a:latin typeface="Cambria Math"/>
                      </a:rPr>
                      <m:t>−</m:t>
                    </m:r>
                    <m:sSub>
                      <m:sSubPr>
                        <m:ctrlPr>
                          <a:rPr lang="en-US" sz="2200" i="1">
                            <a:latin typeface="Cambria Math"/>
                          </a:rPr>
                        </m:ctrlPr>
                      </m:sSubPr>
                      <m:e>
                        <m:r>
                          <a:rPr lang="en-US" sz="2200" i="1">
                            <a:latin typeface="Cambria Math"/>
                          </a:rPr>
                          <m:t>𝑉</m:t>
                        </m:r>
                      </m:e>
                      <m:sub>
                        <m:r>
                          <a:rPr lang="en-US" sz="2200" i="1">
                            <a:latin typeface="Cambria Math"/>
                          </a:rPr>
                          <m:t>𝑆𝐴𝑇</m:t>
                        </m:r>
                      </m:sub>
                    </m:sSub>
                  </m:oMath>
                </a14:m>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67544" y="1412776"/>
                <a:ext cx="8496944" cy="5040560"/>
              </a:xfrm>
              <a:blipFill rotWithShape="1">
                <a:blip r:embed="rId2"/>
                <a:stretch>
                  <a:fillRect l="-861" t="-242" r="-93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
        <p:nvSpPr>
          <p:cNvPr id="6"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a:t>
            </a:r>
            <a:r>
              <a:rPr lang="el-GR" sz="3000" b="0" dirty="0"/>
              <a:t>4</a:t>
            </a:r>
            <a:r>
              <a:rPr lang="el-GR" sz="3000" b="0" dirty="0" smtClean="0"/>
              <a:t>/41</a:t>
            </a:r>
            <a:endParaRPr lang="el-GR" sz="3000" b="0" dirty="0"/>
          </a:p>
        </p:txBody>
      </p:sp>
    </p:spTree>
    <p:extLst>
      <p:ext uri="{BB962C8B-B14F-4D97-AF65-F5344CB8AC3E}">
        <p14:creationId xmlns:p14="http://schemas.microsoft.com/office/powerpoint/2010/main" val="3954684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grpSp>
        <p:nvGrpSpPr>
          <p:cNvPr id="13" name="Ομάδα 12"/>
          <p:cNvGrpSpPr/>
          <p:nvPr/>
        </p:nvGrpSpPr>
        <p:grpSpPr>
          <a:xfrm>
            <a:off x="901791" y="2055685"/>
            <a:ext cx="7304520" cy="3096344"/>
            <a:chOff x="1087459" y="2420888"/>
            <a:chExt cx="6235748" cy="2351787"/>
          </a:xfrm>
        </p:grpSpPr>
        <p:grpSp>
          <p:nvGrpSpPr>
            <p:cNvPr id="5" name="Ομάδα 4"/>
            <p:cNvGrpSpPr/>
            <p:nvPr/>
          </p:nvGrpSpPr>
          <p:grpSpPr>
            <a:xfrm>
              <a:off x="2411760" y="2420888"/>
              <a:ext cx="4911447" cy="2351787"/>
              <a:chOff x="2627784" y="4029541"/>
              <a:chExt cx="4911447" cy="2351787"/>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197" y="4029541"/>
                <a:ext cx="2931963" cy="235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2627784" y="5020768"/>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7784" y="5020768"/>
                    <a:ext cx="552331" cy="369332"/>
                  </a:xfrm>
                  <a:prstGeom prst="rect">
                    <a:avLst/>
                  </a:prstGeom>
                  <a:blipFill rotWithShape="1">
                    <a:blip r:embed="rId4"/>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894838" y="4373037"/>
                    <a:ext cx="1644393" cy="303898"/>
                  </a:xfrm>
                  <a:prstGeom prst="rect">
                    <a:avLst/>
                  </a:prstGeom>
                  <a:noFill/>
                </p:spPr>
                <p:txBody>
                  <a:bodyPr wrap="none" rtlCol="0">
                    <a:spAutoFit/>
                  </a:bodyPr>
                  <a:lstStyle/>
                  <a:p>
                    <a:r>
                      <a:rPr lang="el-GR" sz="2000" dirty="0" smtClean="0">
                        <a:solidFill>
                          <a:prstClr val="black"/>
                        </a:solidFill>
                        <a:latin typeface="Calibri" pitchFamily="34" charset="0"/>
                        <a:cs typeface="Calibri" pitchFamily="34" charset="0"/>
                      </a:rPr>
                      <a:t>1:</a:t>
                    </a:r>
                    <a:r>
                      <a:rPr lang="el-GR" sz="2000" dirty="0" smtClean="0">
                        <a:solidFill>
                          <a:prstClr val="black"/>
                        </a:solidFill>
                      </a:rPr>
                      <a:t> </a:t>
                    </a:r>
                    <a14:m>
                      <m:oMath xmlns:m="http://schemas.openxmlformats.org/officeDocument/2006/math">
                        <m:sSub>
                          <m:sSubPr>
                            <m:ctrlPr>
                              <a:rPr lang="el-GR" sz="2000" i="1" smtClean="0">
                                <a:solidFill>
                                  <a:prstClr val="black"/>
                                </a:solidFill>
                                <a:latin typeface="Cambria Math"/>
                              </a:rPr>
                            </m:ctrlPr>
                          </m:sSubPr>
                          <m:e>
                            <m:r>
                              <a:rPr lang="en-US" sz="2000" i="1" smtClean="0">
                                <a:solidFill>
                                  <a:prstClr val="black"/>
                                </a:solidFill>
                                <a:latin typeface="Cambria Math"/>
                              </a:rPr>
                              <m:t>𝑣</m:t>
                            </m:r>
                          </m:e>
                          <m:sub>
                            <m:r>
                              <a:rPr lang="en-US" sz="2000" i="1" smtClean="0">
                                <a:solidFill>
                                  <a:prstClr val="black"/>
                                </a:solidFill>
                                <a:latin typeface="Cambria Math"/>
                              </a:rPr>
                              <m:t>𝑜𝑢𝑡</m:t>
                            </m:r>
                          </m:sub>
                        </m:sSub>
                        <m:r>
                          <a:rPr lang="en-US" sz="2000" i="1" smtClean="0">
                            <a:solidFill>
                              <a:prstClr val="black"/>
                            </a:solidFill>
                            <a:latin typeface="Cambria Math"/>
                          </a:rPr>
                          <m:t>=−</m:t>
                        </m:r>
                        <m:sSub>
                          <m:sSubPr>
                            <m:ctrlPr>
                              <a:rPr lang="en-US" sz="2000" i="1" smtClean="0">
                                <a:solidFill>
                                  <a:prstClr val="black"/>
                                </a:solidFill>
                                <a:latin typeface="Cambria Math"/>
                              </a:rPr>
                            </m:ctrlPr>
                          </m:sSubPr>
                          <m:e>
                            <m:r>
                              <a:rPr lang="en-US" sz="2000" i="1" smtClean="0">
                                <a:solidFill>
                                  <a:prstClr val="black"/>
                                </a:solidFill>
                                <a:latin typeface="Cambria Math"/>
                              </a:rPr>
                              <m:t>𝑉</m:t>
                            </m:r>
                          </m:e>
                          <m:sub>
                            <m:r>
                              <a:rPr lang="en-US" sz="2000" i="1" smtClean="0">
                                <a:solidFill>
                                  <a:prstClr val="black"/>
                                </a:solidFill>
                                <a:latin typeface="Cambria Math"/>
                              </a:rPr>
                              <m:t>𝑆𝐴𝑇</m:t>
                            </m:r>
                          </m:sub>
                        </m:sSub>
                      </m:oMath>
                    </a14:m>
                    <a:endParaRPr lang="el-GR" sz="2000"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94838" y="4373037"/>
                    <a:ext cx="1644393" cy="303898"/>
                  </a:xfrm>
                  <a:prstGeom prst="rect">
                    <a:avLst/>
                  </a:prstGeom>
                  <a:blipFill rotWithShape="1">
                    <a:blip r:embed="rId5"/>
                    <a:stretch>
                      <a:fillRect l="-3165" t="-7576" b="-257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92080" y="4581128"/>
                    <a:ext cx="4996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l-GR" i="1" smtClean="0">
                                  <a:solidFill>
                                    <a:prstClr val="black"/>
                                  </a:solidFill>
                                  <a:latin typeface="Cambria Math"/>
                                </a:rPr>
                                <m:t>2</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292080" y="4581128"/>
                    <a:ext cx="499624" cy="369332"/>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01834" y="5435932"/>
                    <a:ext cx="4996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l-GR" i="1" smtClean="0">
                                  <a:solidFill>
                                    <a:prstClr val="black"/>
                                  </a:solidFill>
                                  <a:latin typeface="Cambria Math"/>
                                </a:rPr>
                                <m:t>1</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301834" y="5435932"/>
                    <a:ext cx="499624" cy="369332"/>
                  </a:xfrm>
                  <a:prstGeom prst="rect">
                    <a:avLst/>
                  </a:prstGeom>
                  <a:blipFill rotWithShape="1">
                    <a:blip r:embed="rId7"/>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493059" y="4931876"/>
                    <a:ext cx="2046172" cy="429889"/>
                  </a:xfrm>
                  <a:prstGeom prst="rect">
                    <a:avLst/>
                  </a:prstGeom>
                  <a:noFill/>
                </p:spPr>
                <p:txBody>
                  <a:bodyPr wrap="none" rtlCol="0">
                    <a:spAutoFit/>
                  </a:bodyPr>
                  <a:lstStyle/>
                  <a:p>
                    <a:r>
                      <a:rPr lang="el-GR" sz="2000" dirty="0" smtClean="0">
                        <a:solidFill>
                          <a:prstClr val="black"/>
                        </a:solidFill>
                        <a:latin typeface="Calibri" pitchFamily="34" charset="0"/>
                        <a:cs typeface="Calibri" pitchFamily="34" charset="0"/>
                      </a:rPr>
                      <a:t>2:</a:t>
                    </a:r>
                    <a:r>
                      <a:rPr lang="el-GR" sz="2000" dirty="0" smtClean="0">
                        <a:solidFill>
                          <a:prstClr val="black"/>
                        </a:solidFill>
                      </a:rPr>
                      <a:t> </a:t>
                    </a:r>
                    <a14:m>
                      <m:oMath xmlns:m="http://schemas.openxmlformats.org/officeDocument/2006/math">
                        <m:sSub>
                          <m:sSubPr>
                            <m:ctrlPr>
                              <a:rPr lang="el-GR" sz="2000" i="1" smtClean="0">
                                <a:solidFill>
                                  <a:prstClr val="black"/>
                                </a:solidFill>
                                <a:latin typeface="Cambria Math"/>
                              </a:rPr>
                            </m:ctrlPr>
                          </m:sSubPr>
                          <m:e>
                            <m:r>
                              <a:rPr lang="en-US" sz="2000" i="1" smtClean="0">
                                <a:solidFill>
                                  <a:prstClr val="black"/>
                                </a:solidFill>
                                <a:latin typeface="Cambria Math"/>
                              </a:rPr>
                              <m:t>𝑣</m:t>
                            </m:r>
                          </m:e>
                          <m:sub>
                            <m:r>
                              <a:rPr lang="en-US" sz="2000" i="1" smtClean="0">
                                <a:solidFill>
                                  <a:prstClr val="black"/>
                                </a:solidFill>
                                <a:latin typeface="Cambria Math"/>
                              </a:rPr>
                              <m:t>𝑇</m:t>
                            </m:r>
                          </m:sub>
                        </m:sSub>
                        <m:r>
                          <a:rPr lang="en-US" sz="2000" i="1" smtClean="0">
                            <a:solidFill>
                              <a:prstClr val="black"/>
                            </a:solidFill>
                            <a:latin typeface="Cambria Math"/>
                          </a:rPr>
                          <m:t>=</m:t>
                        </m:r>
                        <m:r>
                          <a:rPr lang="en-US" sz="2000" i="1">
                            <a:solidFill>
                              <a:prstClr val="black"/>
                            </a:solidFill>
                            <a:latin typeface="Cambria Math"/>
                          </a:rPr>
                          <m:t>−</m:t>
                        </m:r>
                        <m:f>
                          <m:fPr>
                            <m:ctrlPr>
                              <a:rPr lang="en-US" sz="2000" i="1">
                                <a:solidFill>
                                  <a:prstClr val="black"/>
                                </a:solidFill>
                                <a:latin typeface="Cambria Math"/>
                              </a:rPr>
                            </m:ctrlPr>
                          </m:fPr>
                          <m:num>
                            <m:sSub>
                              <m:sSubPr>
                                <m:ctrlPr>
                                  <a:rPr lang="en-US" sz="2000" i="1">
                                    <a:solidFill>
                                      <a:prstClr val="black"/>
                                    </a:solidFill>
                                    <a:latin typeface="Cambria Math"/>
                                  </a:rPr>
                                </m:ctrlPr>
                              </m:sSubPr>
                              <m:e>
                                <m:r>
                                  <a:rPr lang="en-US" sz="2000" i="1">
                                    <a:solidFill>
                                      <a:prstClr val="black"/>
                                    </a:solidFill>
                                    <a:latin typeface="Cambria Math"/>
                                  </a:rPr>
                                  <m:t>𝑅</m:t>
                                </m:r>
                              </m:e>
                              <m:sub>
                                <m:r>
                                  <a:rPr lang="el-GR" sz="2000" i="1" smtClean="0">
                                    <a:solidFill>
                                      <a:prstClr val="black"/>
                                    </a:solidFill>
                                    <a:latin typeface="Cambria Math"/>
                                  </a:rPr>
                                  <m:t>1</m:t>
                                </m:r>
                              </m:sub>
                            </m:sSub>
                          </m:num>
                          <m:den>
                            <m:sSub>
                              <m:sSubPr>
                                <m:ctrlPr>
                                  <a:rPr lang="en-US"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1</m:t>
                                </m:r>
                              </m:sub>
                            </m:sSub>
                            <m:r>
                              <a:rPr lang="en-US" sz="2000" i="1">
                                <a:solidFill>
                                  <a:prstClr val="black"/>
                                </a:solidFill>
                                <a:latin typeface="Cambria Math"/>
                              </a:rPr>
                              <m:t>+</m:t>
                            </m:r>
                            <m:sSub>
                              <m:sSubPr>
                                <m:ctrlPr>
                                  <a:rPr lang="en-US"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2</m:t>
                                </m:r>
                              </m:sub>
                            </m:sSub>
                          </m:den>
                        </m:f>
                        <m:sSub>
                          <m:sSubPr>
                            <m:ctrlPr>
                              <a:rPr lang="en-US" sz="2000" i="1">
                                <a:solidFill>
                                  <a:prstClr val="black"/>
                                </a:solidFill>
                                <a:latin typeface="Cambria Math"/>
                              </a:rPr>
                            </m:ctrlPr>
                          </m:sSubPr>
                          <m:e>
                            <m:r>
                              <a:rPr lang="en-US" sz="2000" i="1">
                                <a:solidFill>
                                  <a:prstClr val="black"/>
                                </a:solidFill>
                                <a:latin typeface="Cambria Math"/>
                              </a:rPr>
                              <m:t>𝑉</m:t>
                            </m:r>
                          </m:e>
                          <m:sub>
                            <m:r>
                              <a:rPr lang="en-US" sz="2000" i="1">
                                <a:solidFill>
                                  <a:prstClr val="black"/>
                                </a:solidFill>
                                <a:latin typeface="Cambria Math"/>
                              </a:rPr>
                              <m:t>𝑆𝐴𝑇</m:t>
                            </m:r>
                          </m:sub>
                        </m:sSub>
                      </m:oMath>
                    </a14:m>
                    <a:endParaRPr lang="el-GR" sz="2000"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493059" y="4931876"/>
                    <a:ext cx="2046172" cy="429889"/>
                  </a:xfrm>
                  <a:prstGeom prst="rect">
                    <a:avLst/>
                  </a:prstGeom>
                  <a:blipFill rotWithShape="1">
                    <a:blip r:embed="rId8"/>
                    <a:stretch>
                      <a:fillRect l="-2799" b="-1075"/>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2" name="TextBox 11"/>
                <p:cNvSpPr txBox="1"/>
                <p:nvPr/>
              </p:nvSpPr>
              <p:spPr>
                <a:xfrm>
                  <a:off x="1087459" y="3037909"/>
                  <a:ext cx="1583524" cy="303898"/>
                </a:xfrm>
                <a:prstGeom prst="rect">
                  <a:avLst/>
                </a:prstGeom>
                <a:noFill/>
              </p:spPr>
              <p:txBody>
                <a:bodyPr wrap="none" rtlCol="0">
                  <a:spAutoFit/>
                </a:bodyPr>
                <a:lstStyle/>
                <a:p>
                  <a:r>
                    <a:rPr lang="el-GR" sz="2000" dirty="0" smtClean="0">
                      <a:solidFill>
                        <a:prstClr val="black"/>
                      </a:solidFill>
                      <a:latin typeface="Calibri" pitchFamily="34" charset="0"/>
                      <a:cs typeface="Calibri" pitchFamily="34" charset="0"/>
                    </a:rPr>
                    <a:t>0: Έστω </a:t>
                  </a:r>
                  <a14:m>
                    <m:oMath xmlns:m="http://schemas.openxmlformats.org/officeDocument/2006/math">
                      <m:sSub>
                        <m:sSubPr>
                          <m:ctrlPr>
                            <a:rPr lang="el-GR" sz="2000" i="1" smtClean="0">
                              <a:solidFill>
                                <a:prstClr val="black"/>
                              </a:solidFill>
                              <a:latin typeface="Cambria Math"/>
                              <a:cs typeface="Calibri" pitchFamily="34" charset="0"/>
                            </a:rPr>
                          </m:ctrlPr>
                        </m:sSubPr>
                        <m:e>
                          <m:r>
                            <a:rPr lang="en-US" sz="2000" i="1" smtClean="0">
                              <a:solidFill>
                                <a:prstClr val="black"/>
                              </a:solidFill>
                              <a:latin typeface="Cambria Math"/>
                              <a:cs typeface="Calibri" pitchFamily="34" charset="0"/>
                            </a:rPr>
                            <m:t>𝑣</m:t>
                          </m:r>
                        </m:e>
                        <m:sub>
                          <m:r>
                            <a:rPr lang="en-US" sz="2000" i="1" smtClean="0">
                              <a:solidFill>
                                <a:prstClr val="black"/>
                              </a:solidFill>
                              <a:latin typeface="Cambria Math"/>
                              <a:cs typeface="Calibri" pitchFamily="34" charset="0"/>
                            </a:rPr>
                            <m:t>𝑖𝑛</m:t>
                          </m:r>
                        </m:sub>
                      </m:sSub>
                      <m:r>
                        <a:rPr lang="en-US" sz="2000" i="1" smtClean="0">
                          <a:solidFill>
                            <a:prstClr val="black"/>
                          </a:solidFill>
                          <a:latin typeface="Cambria Math"/>
                          <a:cs typeface="Calibri" pitchFamily="34" charset="0"/>
                        </a:rPr>
                        <m:t>&gt;0</m:t>
                      </m:r>
                    </m:oMath>
                  </a14:m>
                  <a:endParaRPr lang="el-GR" sz="2000" dirty="0">
                    <a:solidFill>
                      <a:prstClr val="black"/>
                    </a:solidFill>
                    <a:latin typeface="Calibri" pitchFamily="34" charset="0"/>
                    <a:cs typeface="Calibri"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87459" y="3037909"/>
                  <a:ext cx="1583524" cy="303898"/>
                </a:xfrm>
                <a:prstGeom prst="rect">
                  <a:avLst/>
                </a:prstGeom>
                <a:blipFill rotWithShape="1">
                  <a:blip r:embed="rId9"/>
                  <a:stretch>
                    <a:fillRect l="-3618" t="-7576" b="-25758"/>
                  </a:stretch>
                </a:blipFill>
              </p:spPr>
              <p:txBody>
                <a:bodyPr/>
                <a:lstStyle/>
                <a:p>
                  <a:r>
                    <a:rPr lang="el-GR">
                      <a:noFill/>
                    </a:rPr>
                    <a:t> </a:t>
                  </a:r>
                </a:p>
              </p:txBody>
            </p:sp>
          </mc:Fallback>
        </mc:AlternateContent>
      </p:grpSp>
      <p:sp>
        <p:nvSpPr>
          <p:cNvPr id="14"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a:t>
            </a:r>
            <a:r>
              <a:rPr lang="el-GR" sz="3000" b="0" dirty="0"/>
              <a:t>5</a:t>
            </a:r>
            <a:r>
              <a:rPr lang="el-GR" sz="3000" b="0" dirty="0" smtClean="0"/>
              <a:t>/41</a:t>
            </a:r>
            <a:endParaRPr lang="el-GR" sz="3000" b="0" dirty="0"/>
          </a:p>
        </p:txBody>
      </p:sp>
    </p:spTree>
    <p:extLst>
      <p:ext uri="{BB962C8B-B14F-4D97-AF65-F5344CB8AC3E}">
        <p14:creationId xmlns:p14="http://schemas.microsoft.com/office/powerpoint/2010/main" val="1135070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a:spcBef>
                    <a:spcPts val="1200"/>
                  </a:spcBef>
                </a:pPr>
                <a:r>
                  <a:rPr lang="el-GR" sz="2300" dirty="0"/>
                  <a:t>Όταν η τάση εισόδου γίνει μικρότερη από </a:t>
                </a:r>
                <a14:m>
                  <m:oMath xmlns:m="http://schemas.openxmlformats.org/officeDocument/2006/math">
                    <m:r>
                      <a:rPr lang="en-US" sz="2300" i="1">
                        <a:latin typeface="Cambria Math"/>
                      </a:rPr>
                      <m:t>−</m:t>
                    </m:r>
                    <m:f>
                      <m:fPr>
                        <m:ctrlPr>
                          <a:rPr lang="en-US" sz="2300" i="1">
                            <a:latin typeface="Cambria Math"/>
                          </a:rPr>
                        </m:ctrlPr>
                      </m:fPr>
                      <m:num>
                        <m:sSub>
                          <m:sSubPr>
                            <m:ctrlPr>
                              <a:rPr lang="en-US" sz="2300" i="1">
                                <a:latin typeface="Cambria Math"/>
                              </a:rPr>
                            </m:ctrlPr>
                          </m:sSubPr>
                          <m:e>
                            <m:r>
                              <a:rPr lang="en-US" sz="2300" i="1">
                                <a:latin typeface="Cambria Math"/>
                              </a:rPr>
                              <m:t>𝑅</m:t>
                            </m:r>
                          </m:e>
                          <m:sub>
                            <m:r>
                              <a:rPr lang="el-GR" sz="2300" i="1">
                                <a:latin typeface="Cambria Math"/>
                              </a:rPr>
                              <m:t>1</m:t>
                            </m:r>
                          </m:sub>
                        </m:sSub>
                      </m:num>
                      <m:den>
                        <m:sSub>
                          <m:sSubPr>
                            <m:ctrlPr>
                              <a:rPr lang="en-US" sz="2300" i="1">
                                <a:latin typeface="Cambria Math"/>
                              </a:rPr>
                            </m:ctrlPr>
                          </m:sSubPr>
                          <m:e>
                            <m:r>
                              <a:rPr lang="en-US" sz="2300" i="1">
                                <a:latin typeface="Cambria Math"/>
                              </a:rPr>
                              <m:t>𝑅</m:t>
                            </m:r>
                          </m:e>
                          <m:sub>
                            <m:r>
                              <a:rPr lang="en-US" sz="2300" i="1">
                                <a:latin typeface="Cambria Math"/>
                              </a:rPr>
                              <m:t>1</m:t>
                            </m:r>
                          </m:sub>
                        </m:sSub>
                        <m:r>
                          <a:rPr lang="en-US" sz="2300" i="1">
                            <a:latin typeface="Cambria Math"/>
                          </a:rPr>
                          <m:t>+</m:t>
                        </m:r>
                        <m:sSub>
                          <m:sSubPr>
                            <m:ctrlPr>
                              <a:rPr lang="en-US" sz="2300" i="1">
                                <a:latin typeface="Cambria Math"/>
                              </a:rPr>
                            </m:ctrlPr>
                          </m:sSubPr>
                          <m:e>
                            <m:r>
                              <a:rPr lang="en-US" sz="2300" i="1">
                                <a:latin typeface="Cambria Math"/>
                              </a:rPr>
                              <m:t>𝑅</m:t>
                            </m:r>
                          </m:e>
                          <m:sub>
                            <m:r>
                              <a:rPr lang="en-US" sz="2300" i="1">
                                <a:latin typeface="Cambria Math"/>
                              </a:rPr>
                              <m:t>2</m:t>
                            </m:r>
                          </m:sub>
                        </m:sSub>
                      </m:den>
                    </m:f>
                    <m:sSub>
                      <m:sSubPr>
                        <m:ctrlPr>
                          <a:rPr lang="en-US" sz="2300" i="1">
                            <a:latin typeface="Cambria Math"/>
                          </a:rPr>
                        </m:ctrlPr>
                      </m:sSubPr>
                      <m:e>
                        <m:r>
                          <a:rPr lang="en-US" sz="2300" i="1">
                            <a:latin typeface="Cambria Math"/>
                          </a:rPr>
                          <m:t>𝑉</m:t>
                        </m:r>
                      </m:e>
                      <m:sub>
                        <m:r>
                          <a:rPr lang="en-US" sz="2300" i="1">
                            <a:latin typeface="Cambria Math"/>
                          </a:rPr>
                          <m:t>𝑆𝐴𝑇</m:t>
                        </m:r>
                      </m:sub>
                    </m:sSub>
                  </m:oMath>
                </a14:m>
                <a:r>
                  <a:rPr lang="el-GR" sz="2300" dirty="0"/>
                  <a:t>, η τάση εξόδου θα γίνει θετική και ίση με τη μέγιστη τιμή </a:t>
                </a:r>
                <a14:m>
                  <m:oMath xmlns:m="http://schemas.openxmlformats.org/officeDocument/2006/math">
                    <m:sSub>
                      <m:sSubPr>
                        <m:ctrlPr>
                          <a:rPr lang="en-US" sz="2300" i="1">
                            <a:latin typeface="Cambria Math"/>
                          </a:rPr>
                        </m:ctrlPr>
                      </m:sSubPr>
                      <m:e>
                        <m:r>
                          <a:rPr lang="en-US" sz="2300" i="1">
                            <a:latin typeface="Cambria Math"/>
                          </a:rPr>
                          <m:t>𝑉</m:t>
                        </m:r>
                      </m:e>
                      <m:sub>
                        <m:r>
                          <a:rPr lang="en-US" sz="2300" i="1">
                            <a:latin typeface="Cambria Math"/>
                          </a:rPr>
                          <m:t>𝑆𝐴𝑇</m:t>
                        </m:r>
                      </m:sub>
                    </m:sSub>
                  </m:oMath>
                </a14:m>
                <a:r>
                  <a:rPr lang="el-GR" sz="2300" dirty="0"/>
                  <a:t>.</a:t>
                </a:r>
              </a:p>
              <a:p>
                <a:pPr>
                  <a:spcBef>
                    <a:spcPts val="1200"/>
                  </a:spcBef>
                </a:pPr>
                <a:r>
                  <a:rPr lang="el-GR" sz="2300" dirty="0"/>
                  <a:t>Πάλι από τον διαιρέτη τάσης, θα ισχύει ότι:</a:t>
                </a:r>
              </a:p>
              <a:p>
                <a:pPr marL="57150" indent="0">
                  <a:spcBef>
                    <a:spcPts val="1200"/>
                  </a:spcBef>
                  <a:buNone/>
                </a:pPr>
                <a14:m>
                  <m:oMathPara xmlns:m="http://schemas.openxmlformats.org/officeDocument/2006/math">
                    <m:oMathParaPr>
                      <m:jc m:val="centerGroup"/>
                    </m:oMathParaPr>
                    <m:oMath xmlns:m="http://schemas.openxmlformats.org/officeDocument/2006/math">
                      <m:sSub>
                        <m:sSubPr>
                          <m:ctrlPr>
                            <a:rPr lang="en-US" sz="2300" i="1">
                              <a:latin typeface="Cambria Math"/>
                            </a:rPr>
                          </m:ctrlPr>
                        </m:sSubPr>
                        <m:e>
                          <m:r>
                            <a:rPr lang="en-US" sz="2300" i="1">
                              <a:latin typeface="Cambria Math"/>
                            </a:rPr>
                            <m:t>𝑣</m:t>
                          </m:r>
                        </m:e>
                        <m:sub>
                          <m:r>
                            <a:rPr lang="en-US" sz="2300" i="1">
                              <a:latin typeface="Cambria Math"/>
                            </a:rPr>
                            <m:t>𝑇</m:t>
                          </m:r>
                        </m:sub>
                      </m:sSub>
                      <m:r>
                        <a:rPr lang="en-US" sz="2300" i="1">
                          <a:latin typeface="Cambria Math"/>
                        </a:rPr>
                        <m:t>=</m:t>
                      </m:r>
                      <m:f>
                        <m:fPr>
                          <m:ctrlPr>
                            <a:rPr lang="en-US" sz="2300" i="1">
                              <a:latin typeface="Cambria Math"/>
                            </a:rPr>
                          </m:ctrlPr>
                        </m:fPr>
                        <m:num>
                          <m:sSub>
                            <m:sSubPr>
                              <m:ctrlPr>
                                <a:rPr lang="en-US" sz="2300" i="1">
                                  <a:latin typeface="Cambria Math"/>
                                </a:rPr>
                              </m:ctrlPr>
                            </m:sSubPr>
                            <m:e>
                              <m:r>
                                <a:rPr lang="en-US" sz="2300" i="1">
                                  <a:latin typeface="Cambria Math"/>
                                </a:rPr>
                                <m:t>𝑅</m:t>
                              </m:r>
                            </m:e>
                            <m:sub>
                              <m:r>
                                <a:rPr lang="el-GR" sz="2300" i="1">
                                  <a:latin typeface="Cambria Math"/>
                                </a:rPr>
                                <m:t>1</m:t>
                              </m:r>
                            </m:sub>
                          </m:sSub>
                        </m:num>
                        <m:den>
                          <m:sSub>
                            <m:sSubPr>
                              <m:ctrlPr>
                                <a:rPr lang="en-US" sz="2300" i="1">
                                  <a:latin typeface="Cambria Math"/>
                                </a:rPr>
                              </m:ctrlPr>
                            </m:sSubPr>
                            <m:e>
                              <m:r>
                                <a:rPr lang="en-US" sz="2300" i="1">
                                  <a:latin typeface="Cambria Math"/>
                                </a:rPr>
                                <m:t>𝑅</m:t>
                              </m:r>
                            </m:e>
                            <m:sub>
                              <m:r>
                                <a:rPr lang="en-US" sz="2300" i="1">
                                  <a:latin typeface="Cambria Math"/>
                                </a:rPr>
                                <m:t>1</m:t>
                              </m:r>
                            </m:sub>
                          </m:sSub>
                          <m:r>
                            <a:rPr lang="en-US" sz="2300" i="1">
                              <a:latin typeface="Cambria Math"/>
                            </a:rPr>
                            <m:t>+</m:t>
                          </m:r>
                          <m:sSub>
                            <m:sSubPr>
                              <m:ctrlPr>
                                <a:rPr lang="en-US" sz="2300" i="1">
                                  <a:latin typeface="Cambria Math"/>
                                </a:rPr>
                              </m:ctrlPr>
                            </m:sSubPr>
                            <m:e>
                              <m:r>
                                <a:rPr lang="en-US" sz="2300" i="1">
                                  <a:latin typeface="Cambria Math"/>
                                </a:rPr>
                                <m:t>𝑅</m:t>
                              </m:r>
                            </m:e>
                            <m:sub>
                              <m:r>
                                <a:rPr lang="en-US" sz="2300" i="1">
                                  <a:latin typeface="Cambria Math"/>
                                </a:rPr>
                                <m:t>2</m:t>
                              </m:r>
                            </m:sub>
                          </m:sSub>
                        </m:den>
                      </m:f>
                      <m:sSub>
                        <m:sSubPr>
                          <m:ctrlPr>
                            <a:rPr lang="en-US" sz="2300" i="1">
                              <a:latin typeface="Cambria Math"/>
                            </a:rPr>
                          </m:ctrlPr>
                        </m:sSubPr>
                        <m:e>
                          <m:r>
                            <a:rPr lang="en-US" sz="2300" i="1">
                              <a:latin typeface="Cambria Math"/>
                            </a:rPr>
                            <m:t>𝑣</m:t>
                          </m:r>
                        </m:e>
                        <m:sub>
                          <m:r>
                            <a:rPr lang="en-US" sz="2300" i="1">
                              <a:latin typeface="Cambria Math"/>
                            </a:rPr>
                            <m:t>𝑜𝑢𝑡</m:t>
                          </m:r>
                        </m:sub>
                      </m:sSub>
                      <m:r>
                        <a:rPr lang="en-US" sz="2300" i="1">
                          <a:latin typeface="Cambria Math"/>
                        </a:rPr>
                        <m:t>=</m:t>
                      </m:r>
                      <m:f>
                        <m:fPr>
                          <m:ctrlPr>
                            <a:rPr lang="en-US" sz="2300" i="1">
                              <a:latin typeface="Cambria Math"/>
                            </a:rPr>
                          </m:ctrlPr>
                        </m:fPr>
                        <m:num>
                          <m:sSub>
                            <m:sSubPr>
                              <m:ctrlPr>
                                <a:rPr lang="en-US" sz="2300" i="1">
                                  <a:latin typeface="Cambria Math"/>
                                </a:rPr>
                              </m:ctrlPr>
                            </m:sSubPr>
                            <m:e>
                              <m:r>
                                <a:rPr lang="en-US" sz="2300" i="1">
                                  <a:latin typeface="Cambria Math"/>
                                </a:rPr>
                                <m:t>𝑅</m:t>
                              </m:r>
                            </m:e>
                            <m:sub>
                              <m:r>
                                <a:rPr lang="el-GR" sz="2300" i="1">
                                  <a:latin typeface="Cambria Math"/>
                                </a:rPr>
                                <m:t>1</m:t>
                              </m:r>
                            </m:sub>
                          </m:sSub>
                        </m:num>
                        <m:den>
                          <m:sSub>
                            <m:sSubPr>
                              <m:ctrlPr>
                                <a:rPr lang="en-US" sz="2300" i="1">
                                  <a:latin typeface="Cambria Math"/>
                                </a:rPr>
                              </m:ctrlPr>
                            </m:sSubPr>
                            <m:e>
                              <m:r>
                                <a:rPr lang="en-US" sz="2300" i="1">
                                  <a:latin typeface="Cambria Math"/>
                                </a:rPr>
                                <m:t>𝑅</m:t>
                              </m:r>
                            </m:e>
                            <m:sub>
                              <m:r>
                                <a:rPr lang="en-US" sz="2300" i="1">
                                  <a:latin typeface="Cambria Math"/>
                                </a:rPr>
                                <m:t>1</m:t>
                              </m:r>
                            </m:sub>
                          </m:sSub>
                          <m:r>
                            <a:rPr lang="en-US" sz="2300" i="1">
                              <a:latin typeface="Cambria Math"/>
                            </a:rPr>
                            <m:t>+</m:t>
                          </m:r>
                          <m:sSub>
                            <m:sSubPr>
                              <m:ctrlPr>
                                <a:rPr lang="en-US" sz="2300" i="1">
                                  <a:latin typeface="Cambria Math"/>
                                </a:rPr>
                              </m:ctrlPr>
                            </m:sSubPr>
                            <m:e>
                              <m:r>
                                <a:rPr lang="en-US" sz="2300" i="1">
                                  <a:latin typeface="Cambria Math"/>
                                </a:rPr>
                                <m:t>𝑅</m:t>
                              </m:r>
                            </m:e>
                            <m:sub>
                              <m:r>
                                <a:rPr lang="en-US" sz="2300" i="1">
                                  <a:latin typeface="Cambria Math"/>
                                </a:rPr>
                                <m:t>2</m:t>
                              </m:r>
                            </m:sub>
                          </m:sSub>
                        </m:den>
                      </m:f>
                      <m:sSub>
                        <m:sSubPr>
                          <m:ctrlPr>
                            <a:rPr lang="en-US" sz="2300" i="1">
                              <a:latin typeface="Cambria Math"/>
                            </a:rPr>
                          </m:ctrlPr>
                        </m:sSubPr>
                        <m:e>
                          <m:r>
                            <a:rPr lang="en-US" sz="2300" i="1">
                              <a:latin typeface="Cambria Math"/>
                            </a:rPr>
                            <m:t>𝑉</m:t>
                          </m:r>
                        </m:e>
                        <m:sub>
                          <m:r>
                            <a:rPr lang="en-US" sz="2300" i="1">
                              <a:latin typeface="Cambria Math"/>
                            </a:rPr>
                            <m:t>𝑆𝐴𝑇</m:t>
                          </m:r>
                        </m:sub>
                      </m:sSub>
                    </m:oMath>
                  </m:oMathPara>
                </a14:m>
                <a:endParaRPr lang="el-GR" sz="2300" dirty="0"/>
              </a:p>
              <a:p>
                <a:pPr>
                  <a:spcBef>
                    <a:spcPts val="1200"/>
                  </a:spcBef>
                </a:pPr>
                <a:r>
                  <a:rPr lang="el-GR" sz="2300" dirty="0"/>
                  <a:t>Όσο η τάση εισόδου παραμένει μικρότερη από </a:t>
                </a:r>
                <a14:m>
                  <m:oMath xmlns:m="http://schemas.openxmlformats.org/officeDocument/2006/math">
                    <m:f>
                      <m:fPr>
                        <m:ctrlPr>
                          <a:rPr lang="en-US" sz="2300" i="1">
                            <a:latin typeface="Cambria Math"/>
                          </a:rPr>
                        </m:ctrlPr>
                      </m:fPr>
                      <m:num>
                        <m:sSub>
                          <m:sSubPr>
                            <m:ctrlPr>
                              <a:rPr lang="en-US" sz="2300" i="1">
                                <a:latin typeface="Cambria Math"/>
                              </a:rPr>
                            </m:ctrlPr>
                          </m:sSubPr>
                          <m:e>
                            <m:r>
                              <a:rPr lang="en-US" sz="2300" i="1">
                                <a:latin typeface="Cambria Math"/>
                              </a:rPr>
                              <m:t>𝑅</m:t>
                            </m:r>
                          </m:e>
                          <m:sub>
                            <m:r>
                              <a:rPr lang="el-GR" sz="2300" i="1">
                                <a:latin typeface="Cambria Math"/>
                              </a:rPr>
                              <m:t>1</m:t>
                            </m:r>
                          </m:sub>
                        </m:sSub>
                      </m:num>
                      <m:den>
                        <m:sSub>
                          <m:sSubPr>
                            <m:ctrlPr>
                              <a:rPr lang="en-US" sz="2300" i="1">
                                <a:latin typeface="Cambria Math"/>
                              </a:rPr>
                            </m:ctrlPr>
                          </m:sSubPr>
                          <m:e>
                            <m:r>
                              <a:rPr lang="en-US" sz="2300" i="1">
                                <a:latin typeface="Cambria Math"/>
                              </a:rPr>
                              <m:t>𝑅</m:t>
                            </m:r>
                          </m:e>
                          <m:sub>
                            <m:r>
                              <a:rPr lang="en-US" sz="2300" i="1">
                                <a:latin typeface="Cambria Math"/>
                              </a:rPr>
                              <m:t>1</m:t>
                            </m:r>
                          </m:sub>
                        </m:sSub>
                        <m:r>
                          <a:rPr lang="en-US" sz="2300" i="1">
                            <a:latin typeface="Cambria Math"/>
                          </a:rPr>
                          <m:t>+</m:t>
                        </m:r>
                        <m:sSub>
                          <m:sSubPr>
                            <m:ctrlPr>
                              <a:rPr lang="en-US" sz="2300" i="1">
                                <a:latin typeface="Cambria Math"/>
                              </a:rPr>
                            </m:ctrlPr>
                          </m:sSubPr>
                          <m:e>
                            <m:r>
                              <a:rPr lang="en-US" sz="2300" i="1">
                                <a:latin typeface="Cambria Math"/>
                              </a:rPr>
                              <m:t>𝑅</m:t>
                            </m:r>
                          </m:e>
                          <m:sub>
                            <m:r>
                              <a:rPr lang="en-US" sz="2300" i="1">
                                <a:latin typeface="Cambria Math"/>
                              </a:rPr>
                              <m:t>2</m:t>
                            </m:r>
                          </m:sub>
                        </m:sSub>
                      </m:den>
                    </m:f>
                    <m:sSub>
                      <m:sSubPr>
                        <m:ctrlPr>
                          <a:rPr lang="en-US" sz="2300" i="1">
                            <a:latin typeface="Cambria Math"/>
                          </a:rPr>
                        </m:ctrlPr>
                      </m:sSubPr>
                      <m:e>
                        <m:r>
                          <a:rPr lang="en-US" sz="2300" i="1">
                            <a:latin typeface="Cambria Math"/>
                          </a:rPr>
                          <m:t>𝑉</m:t>
                        </m:r>
                      </m:e>
                      <m:sub>
                        <m:r>
                          <a:rPr lang="en-US" sz="2300" i="1">
                            <a:latin typeface="Cambria Math"/>
                          </a:rPr>
                          <m:t>𝑆𝐴𝑇</m:t>
                        </m:r>
                      </m:sub>
                    </m:sSub>
                  </m:oMath>
                </a14:m>
                <a:r>
                  <a:rPr lang="el-GR" sz="2300" dirty="0"/>
                  <a:t>, η τάση εξόδου θα είναι θετική και ίση με </a:t>
                </a:r>
                <a14:m>
                  <m:oMath xmlns:m="http://schemas.openxmlformats.org/officeDocument/2006/math">
                    <m:sSub>
                      <m:sSubPr>
                        <m:ctrlPr>
                          <a:rPr lang="en-US" sz="2300" i="1">
                            <a:latin typeface="Cambria Math"/>
                          </a:rPr>
                        </m:ctrlPr>
                      </m:sSubPr>
                      <m:e>
                        <m:r>
                          <a:rPr lang="en-US" sz="2300" i="1">
                            <a:latin typeface="Cambria Math"/>
                          </a:rPr>
                          <m:t>𝑉</m:t>
                        </m:r>
                      </m:e>
                      <m:sub>
                        <m:r>
                          <a:rPr lang="en-US" sz="2300" i="1">
                            <a:latin typeface="Cambria Math"/>
                          </a:rPr>
                          <m:t>𝑆𝐴𝑇</m:t>
                        </m:r>
                      </m:sub>
                    </m:sSub>
                  </m:oMath>
                </a14:m>
                <a:endParaRPr lang="el-GR" sz="2300" dirty="0"/>
              </a:p>
              <a:p>
                <a:pPr>
                  <a:spcBef>
                    <a:spcPts val="1200"/>
                  </a:spcBef>
                </a:pPr>
                <a:r>
                  <a:rPr lang="el-GR" sz="2300" dirty="0"/>
                  <a:t>Για να αλλάξει τιμή η τάση εξόδου, η τάση εισόδου πρέπει να γίνει μεγαλύτερη από </a:t>
                </a:r>
                <a14:m>
                  <m:oMath xmlns:m="http://schemas.openxmlformats.org/officeDocument/2006/math">
                    <m:f>
                      <m:fPr>
                        <m:ctrlPr>
                          <a:rPr lang="en-US" sz="2300" i="1">
                            <a:latin typeface="Cambria Math"/>
                          </a:rPr>
                        </m:ctrlPr>
                      </m:fPr>
                      <m:num>
                        <m:sSub>
                          <m:sSubPr>
                            <m:ctrlPr>
                              <a:rPr lang="en-US" sz="2300" i="1">
                                <a:latin typeface="Cambria Math"/>
                              </a:rPr>
                            </m:ctrlPr>
                          </m:sSubPr>
                          <m:e>
                            <m:r>
                              <a:rPr lang="en-US" sz="2300" i="1">
                                <a:latin typeface="Cambria Math"/>
                              </a:rPr>
                              <m:t>𝑅</m:t>
                            </m:r>
                          </m:e>
                          <m:sub>
                            <m:r>
                              <a:rPr lang="el-GR" sz="2300" i="1">
                                <a:latin typeface="Cambria Math"/>
                              </a:rPr>
                              <m:t>1</m:t>
                            </m:r>
                          </m:sub>
                        </m:sSub>
                      </m:num>
                      <m:den>
                        <m:sSub>
                          <m:sSubPr>
                            <m:ctrlPr>
                              <a:rPr lang="en-US" sz="2300" i="1">
                                <a:latin typeface="Cambria Math"/>
                              </a:rPr>
                            </m:ctrlPr>
                          </m:sSubPr>
                          <m:e>
                            <m:r>
                              <a:rPr lang="en-US" sz="2300" i="1">
                                <a:latin typeface="Cambria Math"/>
                              </a:rPr>
                              <m:t>𝑅</m:t>
                            </m:r>
                          </m:e>
                          <m:sub>
                            <m:r>
                              <a:rPr lang="en-US" sz="2300" i="1">
                                <a:latin typeface="Cambria Math"/>
                              </a:rPr>
                              <m:t>1</m:t>
                            </m:r>
                          </m:sub>
                        </m:sSub>
                        <m:r>
                          <a:rPr lang="en-US" sz="2300" i="1">
                            <a:latin typeface="Cambria Math"/>
                          </a:rPr>
                          <m:t>+</m:t>
                        </m:r>
                        <m:sSub>
                          <m:sSubPr>
                            <m:ctrlPr>
                              <a:rPr lang="en-US" sz="2300" i="1">
                                <a:latin typeface="Cambria Math"/>
                              </a:rPr>
                            </m:ctrlPr>
                          </m:sSubPr>
                          <m:e>
                            <m:r>
                              <a:rPr lang="en-US" sz="2300" i="1">
                                <a:latin typeface="Cambria Math"/>
                              </a:rPr>
                              <m:t>𝑅</m:t>
                            </m:r>
                          </m:e>
                          <m:sub>
                            <m:r>
                              <a:rPr lang="en-US" sz="2300" i="1">
                                <a:latin typeface="Cambria Math"/>
                              </a:rPr>
                              <m:t>2</m:t>
                            </m:r>
                          </m:sub>
                        </m:sSub>
                      </m:den>
                    </m:f>
                    <m:sSub>
                      <m:sSubPr>
                        <m:ctrlPr>
                          <a:rPr lang="en-US" sz="2300" i="1">
                            <a:latin typeface="Cambria Math"/>
                          </a:rPr>
                        </m:ctrlPr>
                      </m:sSubPr>
                      <m:e>
                        <m:r>
                          <a:rPr lang="en-US" sz="2300" i="1">
                            <a:latin typeface="Cambria Math"/>
                          </a:rPr>
                          <m:t>𝑉</m:t>
                        </m:r>
                      </m:e>
                      <m:sub>
                        <m:r>
                          <a:rPr lang="en-US" sz="2300" i="1">
                            <a:latin typeface="Cambria Math"/>
                          </a:rPr>
                          <m:t>𝑆𝐴𝑇</m:t>
                        </m:r>
                      </m:sub>
                    </m:sSub>
                  </m:oMath>
                </a14:m>
                <a:endParaRPr lang="el-GR" sz="23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81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
        <p:nvSpPr>
          <p:cNvPr id="6"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a:t>
            </a:r>
            <a:r>
              <a:rPr lang="el-GR" sz="3000" b="0" dirty="0"/>
              <a:t>6</a:t>
            </a:r>
            <a:r>
              <a:rPr lang="el-GR" sz="3000" b="0" dirty="0" smtClean="0"/>
              <a:t>/41</a:t>
            </a:r>
            <a:endParaRPr lang="el-GR" sz="3000" b="0" dirty="0"/>
          </a:p>
        </p:txBody>
      </p:sp>
    </p:spTree>
    <p:extLst>
      <p:ext uri="{BB962C8B-B14F-4D97-AF65-F5344CB8AC3E}">
        <p14:creationId xmlns:p14="http://schemas.microsoft.com/office/powerpoint/2010/main" val="731093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grpSp>
        <p:nvGrpSpPr>
          <p:cNvPr id="5" name="Ομάδα 4"/>
          <p:cNvGrpSpPr/>
          <p:nvPr/>
        </p:nvGrpSpPr>
        <p:grpSpPr>
          <a:xfrm>
            <a:off x="2699792" y="2420888"/>
            <a:ext cx="5776469" cy="2351787"/>
            <a:chOff x="2627784" y="4029541"/>
            <a:chExt cx="5283449" cy="2351787"/>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197" y="4029541"/>
              <a:ext cx="2931963" cy="235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2627784" y="5020768"/>
                  <a:ext cx="59355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solidFill>
                                  <a:prstClr val="black"/>
                                </a:solidFill>
                                <a:latin typeface="Cambria Math"/>
                              </a:rPr>
                            </m:ctrlPr>
                          </m:sSubPr>
                          <m:e>
                            <m:r>
                              <a:rPr lang="en-US" sz="2000" i="1" smtClean="0">
                                <a:solidFill>
                                  <a:prstClr val="black"/>
                                </a:solidFill>
                                <a:latin typeface="Cambria Math"/>
                              </a:rPr>
                              <m:t>𝑣</m:t>
                            </m:r>
                          </m:e>
                          <m:sub>
                            <m:r>
                              <a:rPr lang="en-US" sz="2000" i="1" smtClean="0">
                                <a:solidFill>
                                  <a:prstClr val="black"/>
                                </a:solidFill>
                                <a:latin typeface="Cambria Math"/>
                              </a:rPr>
                              <m:t>𝑖𝑛</m:t>
                            </m:r>
                          </m:sub>
                        </m:sSub>
                      </m:oMath>
                    </m:oMathPara>
                  </a14:m>
                  <a:endParaRPr lang="el-GR" sz="2000"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7784" y="5020768"/>
                  <a:ext cx="552331" cy="369332"/>
                </a:xfrm>
                <a:prstGeom prst="rect">
                  <a:avLst/>
                </a:prstGeom>
                <a:blipFill rotWithShape="1">
                  <a:blip r:embed="rId4"/>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801458" y="4376920"/>
                  <a:ext cx="1721049" cy="400110"/>
                </a:xfrm>
                <a:prstGeom prst="rect">
                  <a:avLst/>
                </a:prstGeom>
                <a:noFill/>
              </p:spPr>
              <p:txBody>
                <a:bodyPr wrap="none" rtlCol="0">
                  <a:spAutoFit/>
                </a:bodyPr>
                <a:lstStyle/>
                <a:p>
                  <a:r>
                    <a:rPr lang="el-GR" sz="2000" dirty="0" smtClean="0">
                      <a:solidFill>
                        <a:prstClr val="black"/>
                      </a:solidFill>
                      <a:latin typeface="Calibri" pitchFamily="34" charset="0"/>
                      <a:cs typeface="Calibri" pitchFamily="34" charset="0"/>
                    </a:rPr>
                    <a:t>4: </a:t>
                  </a:r>
                  <a14:m>
                    <m:oMath xmlns:m="http://schemas.openxmlformats.org/officeDocument/2006/math">
                      <m:sSub>
                        <m:sSubPr>
                          <m:ctrlPr>
                            <a:rPr lang="el-GR" sz="2000" i="1" smtClean="0">
                              <a:solidFill>
                                <a:prstClr val="black"/>
                              </a:solidFill>
                              <a:latin typeface="Cambria Math"/>
                            </a:rPr>
                          </m:ctrlPr>
                        </m:sSubPr>
                        <m:e>
                          <m:r>
                            <a:rPr lang="en-US" sz="2000" i="1" smtClean="0">
                              <a:solidFill>
                                <a:prstClr val="black"/>
                              </a:solidFill>
                              <a:latin typeface="Cambria Math"/>
                            </a:rPr>
                            <m:t>𝑣</m:t>
                          </m:r>
                        </m:e>
                        <m:sub>
                          <m:r>
                            <a:rPr lang="en-US" sz="2000" i="1" smtClean="0">
                              <a:solidFill>
                                <a:prstClr val="black"/>
                              </a:solidFill>
                              <a:latin typeface="Cambria Math"/>
                            </a:rPr>
                            <m:t>𝑜𝑢𝑡</m:t>
                          </m:r>
                        </m:sub>
                      </m:sSub>
                      <m:r>
                        <a:rPr lang="en-US" sz="2000" i="1" smtClean="0">
                          <a:solidFill>
                            <a:prstClr val="black"/>
                          </a:solidFill>
                          <a:latin typeface="Cambria Math"/>
                        </a:rPr>
                        <m:t>=</m:t>
                      </m:r>
                      <m:sSub>
                        <m:sSubPr>
                          <m:ctrlPr>
                            <a:rPr lang="en-US" sz="2000" i="1" smtClean="0">
                              <a:solidFill>
                                <a:prstClr val="black"/>
                              </a:solidFill>
                              <a:latin typeface="Cambria Math"/>
                            </a:rPr>
                          </m:ctrlPr>
                        </m:sSubPr>
                        <m:e>
                          <m:r>
                            <a:rPr lang="en-US" sz="2000" i="1" smtClean="0">
                              <a:solidFill>
                                <a:prstClr val="black"/>
                              </a:solidFill>
                              <a:latin typeface="Cambria Math"/>
                            </a:rPr>
                            <m:t>𝑉</m:t>
                          </m:r>
                        </m:e>
                        <m:sub>
                          <m:r>
                            <a:rPr lang="en-US" sz="2000" i="1" smtClean="0">
                              <a:solidFill>
                                <a:prstClr val="black"/>
                              </a:solidFill>
                              <a:latin typeface="Cambria Math"/>
                            </a:rPr>
                            <m:t>𝑆𝐴𝑇</m:t>
                          </m:r>
                        </m:sub>
                      </m:sSub>
                    </m:oMath>
                  </a14:m>
                  <a:endParaRPr lang="el-GR" sz="2000"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01458" y="4376920"/>
                  <a:ext cx="1721049" cy="400110"/>
                </a:xfrm>
                <a:prstGeom prst="rect">
                  <a:avLst/>
                </a:prstGeom>
                <a:blipFill rotWithShape="1">
                  <a:blip r:embed="rId5"/>
                  <a:stretch>
                    <a:fillRect l="-3236" t="-7576" b="-257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92080" y="4581128"/>
                  <a:ext cx="53399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solidFill>
                                  <a:prstClr val="black"/>
                                </a:solidFill>
                                <a:latin typeface="Cambria Math"/>
                              </a:rPr>
                            </m:ctrlPr>
                          </m:sSubPr>
                          <m:e>
                            <m:r>
                              <a:rPr lang="en-US" sz="2000" i="1" smtClean="0">
                                <a:solidFill>
                                  <a:prstClr val="black"/>
                                </a:solidFill>
                                <a:latin typeface="Cambria Math"/>
                              </a:rPr>
                              <m:t>𝑅</m:t>
                            </m:r>
                          </m:e>
                          <m:sub>
                            <m:r>
                              <a:rPr lang="el-GR" sz="2000" i="1" smtClean="0">
                                <a:solidFill>
                                  <a:prstClr val="black"/>
                                </a:solidFill>
                                <a:latin typeface="Cambria Math"/>
                              </a:rPr>
                              <m:t>2</m:t>
                            </m:r>
                          </m:sub>
                        </m:sSub>
                      </m:oMath>
                    </m:oMathPara>
                  </a14:m>
                  <a:endParaRPr lang="el-GR" sz="2000"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292080" y="4581128"/>
                  <a:ext cx="499624" cy="369332"/>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01834" y="5435932"/>
                  <a:ext cx="52803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solidFill>
                                  <a:prstClr val="black"/>
                                </a:solidFill>
                                <a:latin typeface="Cambria Math"/>
                              </a:rPr>
                            </m:ctrlPr>
                          </m:sSubPr>
                          <m:e>
                            <m:r>
                              <a:rPr lang="en-US" sz="2000" i="1" smtClean="0">
                                <a:solidFill>
                                  <a:prstClr val="black"/>
                                </a:solidFill>
                                <a:latin typeface="Cambria Math"/>
                              </a:rPr>
                              <m:t>𝑅</m:t>
                            </m:r>
                          </m:e>
                          <m:sub>
                            <m:r>
                              <a:rPr lang="el-GR" sz="2000" i="1" smtClean="0">
                                <a:solidFill>
                                  <a:prstClr val="black"/>
                                </a:solidFill>
                                <a:latin typeface="Cambria Math"/>
                              </a:rPr>
                              <m:t>1</m:t>
                            </m:r>
                          </m:sub>
                        </m:sSub>
                      </m:oMath>
                    </m:oMathPara>
                  </a14:m>
                  <a:endParaRPr lang="el-GR" sz="2000"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301834" y="5435932"/>
                  <a:ext cx="499624" cy="369332"/>
                </a:xfrm>
                <a:prstGeom prst="rect">
                  <a:avLst/>
                </a:prstGeom>
                <a:blipFill rotWithShape="1">
                  <a:blip r:embed="rId7"/>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762311" y="4946196"/>
                  <a:ext cx="2148922" cy="565989"/>
                </a:xfrm>
                <a:prstGeom prst="rect">
                  <a:avLst/>
                </a:prstGeom>
                <a:noFill/>
              </p:spPr>
              <p:txBody>
                <a:bodyPr wrap="none" rtlCol="0">
                  <a:spAutoFit/>
                </a:bodyPr>
                <a:lstStyle/>
                <a:p>
                  <a:r>
                    <a:rPr lang="el-GR" sz="2000" dirty="0" smtClean="0">
                      <a:solidFill>
                        <a:prstClr val="black"/>
                      </a:solidFill>
                      <a:latin typeface="Calibri" pitchFamily="34" charset="0"/>
                      <a:cs typeface="Calibri" pitchFamily="34" charset="0"/>
                    </a:rPr>
                    <a:t>5: </a:t>
                  </a:r>
                  <a14:m>
                    <m:oMath xmlns:m="http://schemas.openxmlformats.org/officeDocument/2006/math">
                      <m:sSub>
                        <m:sSubPr>
                          <m:ctrlPr>
                            <a:rPr lang="el-GR" sz="2000" i="1" smtClean="0">
                              <a:solidFill>
                                <a:prstClr val="black"/>
                              </a:solidFill>
                              <a:latin typeface="Cambria Math"/>
                            </a:rPr>
                          </m:ctrlPr>
                        </m:sSubPr>
                        <m:e>
                          <m:r>
                            <a:rPr lang="en-US" sz="2000" i="1" smtClean="0">
                              <a:solidFill>
                                <a:prstClr val="black"/>
                              </a:solidFill>
                              <a:latin typeface="Cambria Math"/>
                            </a:rPr>
                            <m:t>𝑣</m:t>
                          </m:r>
                        </m:e>
                        <m:sub>
                          <m:r>
                            <a:rPr lang="en-US" sz="2000" i="1" smtClean="0">
                              <a:solidFill>
                                <a:prstClr val="black"/>
                              </a:solidFill>
                              <a:latin typeface="Cambria Math"/>
                            </a:rPr>
                            <m:t>𝑇</m:t>
                          </m:r>
                        </m:sub>
                      </m:sSub>
                      <m:r>
                        <a:rPr lang="en-US" sz="2000" i="1" smtClean="0">
                          <a:solidFill>
                            <a:prstClr val="black"/>
                          </a:solidFill>
                          <a:latin typeface="Cambria Math"/>
                        </a:rPr>
                        <m:t>=</m:t>
                      </m:r>
                      <m:f>
                        <m:fPr>
                          <m:ctrlPr>
                            <a:rPr lang="en-US" sz="2000" i="1">
                              <a:solidFill>
                                <a:prstClr val="black"/>
                              </a:solidFill>
                              <a:latin typeface="Cambria Math"/>
                            </a:rPr>
                          </m:ctrlPr>
                        </m:fPr>
                        <m:num>
                          <m:sSub>
                            <m:sSubPr>
                              <m:ctrlPr>
                                <a:rPr lang="en-US" sz="2000" i="1" smtClean="0">
                                  <a:solidFill>
                                    <a:prstClr val="black"/>
                                  </a:solidFill>
                                  <a:latin typeface="Cambria Math"/>
                                </a:rPr>
                              </m:ctrlPr>
                            </m:sSubPr>
                            <m:e>
                              <m:r>
                                <a:rPr lang="en-US" sz="2000" i="1">
                                  <a:solidFill>
                                    <a:prstClr val="black"/>
                                  </a:solidFill>
                                  <a:latin typeface="Cambria Math"/>
                                </a:rPr>
                                <m:t>𝑅</m:t>
                              </m:r>
                            </m:e>
                            <m:sub>
                              <m:r>
                                <a:rPr lang="el-GR" sz="2000" i="1" smtClean="0">
                                  <a:solidFill>
                                    <a:prstClr val="black"/>
                                  </a:solidFill>
                                  <a:latin typeface="Cambria Math"/>
                                </a:rPr>
                                <m:t>1</m:t>
                              </m:r>
                            </m:sub>
                          </m:sSub>
                        </m:num>
                        <m:den>
                          <m:sSub>
                            <m:sSubPr>
                              <m:ctrlPr>
                                <a:rPr lang="en-US"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1</m:t>
                              </m:r>
                            </m:sub>
                          </m:sSub>
                          <m:r>
                            <a:rPr lang="en-US" sz="2000" i="1">
                              <a:solidFill>
                                <a:prstClr val="black"/>
                              </a:solidFill>
                              <a:latin typeface="Cambria Math"/>
                            </a:rPr>
                            <m:t>+</m:t>
                          </m:r>
                          <m:sSub>
                            <m:sSubPr>
                              <m:ctrlPr>
                                <a:rPr lang="en-US"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2</m:t>
                              </m:r>
                            </m:sub>
                          </m:sSub>
                        </m:den>
                      </m:f>
                      <m:sSub>
                        <m:sSubPr>
                          <m:ctrlPr>
                            <a:rPr lang="en-US" sz="2000" i="1">
                              <a:solidFill>
                                <a:prstClr val="black"/>
                              </a:solidFill>
                              <a:latin typeface="Cambria Math"/>
                            </a:rPr>
                          </m:ctrlPr>
                        </m:sSubPr>
                        <m:e>
                          <m:r>
                            <a:rPr lang="en-US" sz="2000" i="1">
                              <a:solidFill>
                                <a:prstClr val="black"/>
                              </a:solidFill>
                              <a:latin typeface="Cambria Math"/>
                            </a:rPr>
                            <m:t>𝑉</m:t>
                          </m:r>
                        </m:e>
                        <m:sub>
                          <m:r>
                            <a:rPr lang="en-US" sz="2000" i="1">
                              <a:solidFill>
                                <a:prstClr val="black"/>
                              </a:solidFill>
                              <a:latin typeface="Cambria Math"/>
                            </a:rPr>
                            <m:t>𝑆𝐴𝑇</m:t>
                          </m:r>
                        </m:sub>
                      </m:sSub>
                    </m:oMath>
                  </a14:m>
                  <a:endParaRPr lang="el-GR" sz="2000"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762311" y="4946196"/>
                  <a:ext cx="2148922" cy="565989"/>
                </a:xfrm>
                <a:prstGeom prst="rect">
                  <a:avLst/>
                </a:prstGeom>
                <a:blipFill rotWithShape="1">
                  <a:blip r:embed="rId8"/>
                  <a:stretch>
                    <a:fillRect l="-2597" b="-1075"/>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2" name="TextBox 11"/>
              <p:cNvSpPr txBox="1"/>
              <p:nvPr/>
            </p:nvSpPr>
            <p:spPr>
              <a:xfrm>
                <a:off x="283752" y="2893640"/>
                <a:ext cx="3136120" cy="565989"/>
              </a:xfrm>
              <a:prstGeom prst="rect">
                <a:avLst/>
              </a:prstGeom>
              <a:noFill/>
            </p:spPr>
            <p:txBody>
              <a:bodyPr wrap="square" rtlCol="0">
                <a:spAutoFit/>
              </a:bodyPr>
              <a:lstStyle/>
              <a:p>
                <a:r>
                  <a:rPr lang="el-GR" sz="2000" dirty="0" smtClean="0">
                    <a:solidFill>
                      <a:prstClr val="black"/>
                    </a:solidFill>
                    <a:latin typeface="Calibri" pitchFamily="34" charset="0"/>
                    <a:cs typeface="Calibri" pitchFamily="34" charset="0"/>
                  </a:rPr>
                  <a:t>3: </a:t>
                </a:r>
                <a:r>
                  <a:rPr lang="en-US" sz="2000" dirty="0" smtClean="0">
                    <a:solidFill>
                      <a:prstClr val="black"/>
                    </a:solidFill>
                    <a:latin typeface="Calibri" pitchFamily="34" charset="0"/>
                    <a:cs typeface="Calibri" pitchFamily="34" charset="0"/>
                  </a:rPr>
                  <a:t> </a:t>
                </a:r>
                <a:r>
                  <a:rPr lang="el-GR" sz="2000" dirty="0" smtClean="0">
                    <a:solidFill>
                      <a:prstClr val="black"/>
                    </a:solidFill>
                    <a:latin typeface="Calibri" pitchFamily="34" charset="0"/>
                    <a:cs typeface="Calibri" pitchFamily="34" charset="0"/>
                  </a:rPr>
                  <a:t>Έστω </a:t>
                </a:r>
                <a14:m>
                  <m:oMath xmlns:m="http://schemas.openxmlformats.org/officeDocument/2006/math">
                    <m:sSub>
                      <m:sSubPr>
                        <m:ctrlPr>
                          <a:rPr lang="en-US" sz="2000" i="1" smtClean="0">
                            <a:solidFill>
                              <a:prstClr val="black"/>
                            </a:solidFill>
                            <a:latin typeface="Cambria Math"/>
                          </a:rPr>
                        </m:ctrlPr>
                      </m:sSubPr>
                      <m:e>
                        <m:r>
                          <a:rPr lang="en-US" sz="2000" i="1" smtClean="0">
                            <a:solidFill>
                              <a:prstClr val="black"/>
                            </a:solidFill>
                            <a:latin typeface="Cambria Math"/>
                          </a:rPr>
                          <m:t>𝑣</m:t>
                        </m:r>
                      </m:e>
                      <m:sub>
                        <m:r>
                          <a:rPr lang="en-US" sz="2000" i="1" smtClean="0">
                            <a:solidFill>
                              <a:prstClr val="black"/>
                            </a:solidFill>
                            <a:latin typeface="Cambria Math"/>
                          </a:rPr>
                          <m:t>𝑖𝑛</m:t>
                        </m:r>
                      </m:sub>
                    </m:sSub>
                    <m:r>
                      <a:rPr lang="en-US" sz="2000" i="1" smtClean="0">
                        <a:solidFill>
                          <a:prstClr val="black"/>
                        </a:solidFill>
                        <a:latin typeface="Cambria Math"/>
                      </a:rPr>
                      <m:t>&lt;</m:t>
                    </m:r>
                    <m:r>
                      <a:rPr lang="en-US" sz="2000" i="1">
                        <a:solidFill>
                          <a:prstClr val="black"/>
                        </a:solidFill>
                        <a:latin typeface="Cambria Math"/>
                      </a:rPr>
                      <m:t>−</m:t>
                    </m:r>
                    <m:f>
                      <m:fPr>
                        <m:ctrlPr>
                          <a:rPr lang="en-US" sz="2000" i="1">
                            <a:solidFill>
                              <a:prstClr val="black"/>
                            </a:solidFill>
                            <a:latin typeface="Cambria Math"/>
                          </a:rPr>
                        </m:ctrlPr>
                      </m:fPr>
                      <m:num>
                        <m:sSub>
                          <m:sSubPr>
                            <m:ctrlPr>
                              <a:rPr lang="en-US" sz="2000" i="1">
                                <a:solidFill>
                                  <a:prstClr val="black"/>
                                </a:solidFill>
                                <a:latin typeface="Cambria Math"/>
                              </a:rPr>
                            </m:ctrlPr>
                          </m:sSubPr>
                          <m:e>
                            <m:r>
                              <a:rPr lang="en-US" sz="2000" i="1">
                                <a:solidFill>
                                  <a:prstClr val="black"/>
                                </a:solidFill>
                                <a:latin typeface="Cambria Math"/>
                              </a:rPr>
                              <m:t>𝑅</m:t>
                            </m:r>
                          </m:e>
                          <m:sub>
                            <m:r>
                              <a:rPr lang="el-GR" sz="2000" i="1" smtClean="0">
                                <a:solidFill>
                                  <a:prstClr val="black"/>
                                </a:solidFill>
                                <a:latin typeface="Cambria Math"/>
                              </a:rPr>
                              <m:t>1</m:t>
                            </m:r>
                          </m:sub>
                        </m:sSub>
                      </m:num>
                      <m:den>
                        <m:sSub>
                          <m:sSubPr>
                            <m:ctrlPr>
                              <a:rPr lang="en-US"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1</m:t>
                            </m:r>
                          </m:sub>
                        </m:sSub>
                        <m:r>
                          <a:rPr lang="en-US" sz="2000" i="1">
                            <a:solidFill>
                              <a:prstClr val="black"/>
                            </a:solidFill>
                            <a:latin typeface="Cambria Math"/>
                          </a:rPr>
                          <m:t>+</m:t>
                        </m:r>
                        <m:sSub>
                          <m:sSubPr>
                            <m:ctrlPr>
                              <a:rPr lang="en-US"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2</m:t>
                            </m:r>
                          </m:sub>
                        </m:sSub>
                      </m:den>
                    </m:f>
                    <m:sSub>
                      <m:sSubPr>
                        <m:ctrlPr>
                          <a:rPr lang="en-US" sz="2000" i="1">
                            <a:solidFill>
                              <a:prstClr val="black"/>
                            </a:solidFill>
                            <a:latin typeface="Cambria Math"/>
                          </a:rPr>
                        </m:ctrlPr>
                      </m:sSubPr>
                      <m:e>
                        <m:r>
                          <a:rPr lang="en-US" sz="2000" i="1">
                            <a:solidFill>
                              <a:prstClr val="black"/>
                            </a:solidFill>
                            <a:latin typeface="Cambria Math"/>
                          </a:rPr>
                          <m:t>𝑉</m:t>
                        </m:r>
                      </m:e>
                      <m:sub>
                        <m:r>
                          <a:rPr lang="en-US" sz="2000" i="1">
                            <a:solidFill>
                              <a:prstClr val="black"/>
                            </a:solidFill>
                            <a:latin typeface="Cambria Math"/>
                          </a:rPr>
                          <m:t>𝑆𝐴𝑇</m:t>
                        </m:r>
                      </m:sub>
                    </m:sSub>
                  </m:oMath>
                </a14:m>
                <a:endParaRPr lang="el-GR" sz="2000" dirty="0">
                  <a:solidFill>
                    <a:prstClr val="black"/>
                  </a:solidFill>
                  <a:latin typeface="Calibri" pitchFamily="34" charset="0"/>
                  <a:cs typeface="Calibri"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83752" y="2893640"/>
                <a:ext cx="3136120" cy="565989"/>
              </a:xfrm>
              <a:prstGeom prst="rect">
                <a:avLst/>
              </a:prstGeom>
              <a:blipFill rotWithShape="1">
                <a:blip r:embed="rId9"/>
                <a:stretch>
                  <a:fillRect l="-2140" b="-1075"/>
                </a:stretch>
              </a:blipFill>
            </p:spPr>
            <p:txBody>
              <a:bodyPr/>
              <a:lstStyle/>
              <a:p>
                <a:r>
                  <a:rPr lang="el-GR">
                    <a:noFill/>
                  </a:rPr>
                  <a:t> </a:t>
                </a:r>
              </a:p>
            </p:txBody>
          </p:sp>
        </mc:Fallback>
      </mc:AlternateContent>
      <p:sp>
        <p:nvSpPr>
          <p:cNvPr id="13"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a:t>
            </a:r>
            <a:r>
              <a:rPr lang="el-GR" sz="3000" b="0" dirty="0"/>
              <a:t>7</a:t>
            </a:r>
            <a:r>
              <a:rPr lang="el-GR" sz="3000" b="0" dirty="0" smtClean="0"/>
              <a:t>/41</a:t>
            </a:r>
            <a:endParaRPr lang="el-GR" sz="3000" b="0" dirty="0"/>
          </a:p>
        </p:txBody>
      </p:sp>
    </p:spTree>
    <p:extLst>
      <p:ext uri="{BB962C8B-B14F-4D97-AF65-F5344CB8AC3E}">
        <p14:creationId xmlns:p14="http://schemas.microsoft.com/office/powerpoint/2010/main" val="338756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81682" y="1412776"/>
                <a:ext cx="8229600" cy="2592288"/>
              </a:xfrm>
            </p:spPr>
            <p:txBody>
              <a:bodyPr>
                <a:normAutofit lnSpcReduction="10000"/>
              </a:bodyPr>
              <a:lstStyle/>
              <a:p>
                <a:r>
                  <a:rPr lang="el-GR" dirty="0"/>
                  <a:t>Συνεπώς, για το κύκλωμα αυτό ισχύει ότι:</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𝑜𝑢𝑡</m:t>
                          </m:r>
                        </m:sub>
                      </m:sSub>
                      <m:r>
                        <a:rPr lang="en-US" i="1">
                          <a:latin typeface="Cambria Math"/>
                        </a:rPr>
                        <m:t>=</m:t>
                      </m:r>
                      <m:d>
                        <m:dPr>
                          <m:begChr m:val="{"/>
                          <m:endChr m:val=""/>
                          <m:ctrlPr>
                            <a:rPr lang="en-US" i="1">
                              <a:latin typeface="Cambria Math"/>
                            </a:rPr>
                          </m:ctrlPr>
                        </m:dPr>
                        <m:e>
                          <m:eqArr>
                            <m:eqArrPr>
                              <m:ctrlPr>
                                <a:rPr lang="en-US" i="1">
                                  <a:latin typeface="Cambria Math"/>
                                </a:rPr>
                              </m:ctrlPr>
                            </m:eqArrPr>
                            <m:e>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r>
                                <a:rPr lang="en-US" i="1">
                                  <a:latin typeface="Cambria Math"/>
                                </a:rPr>
                                <m:t>, </m:t>
                              </m:r>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&gt;</m:t>
                              </m:r>
                              <m:sSub>
                                <m:sSubPr>
                                  <m:ctrlPr>
                                    <a:rPr lang="en-US" i="1">
                                      <a:latin typeface="Cambria Math"/>
                                    </a:rPr>
                                  </m:ctrlPr>
                                </m:sSubPr>
                                <m:e>
                                  <m:r>
                                    <a:rPr lang="en-US" i="1">
                                      <a:latin typeface="Cambria Math"/>
                                    </a:rPr>
                                    <m:t>𝑉</m:t>
                                  </m:r>
                                </m:e>
                                <m:sub>
                                  <m:r>
                                    <a:rPr lang="en-US" i="1">
                                      <a:latin typeface="Cambria Math"/>
                                    </a:rPr>
                                    <m:t>𝐻𝑇</m:t>
                                  </m:r>
                                </m:sub>
                              </m:sSub>
                            </m:e>
                            <m:e>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&lt;</m:t>
                              </m:r>
                              <m:sSub>
                                <m:sSubPr>
                                  <m:ctrlPr>
                                    <a:rPr lang="en-US" i="1">
                                      <a:latin typeface="Cambria Math"/>
                                    </a:rPr>
                                  </m:ctrlPr>
                                </m:sSubPr>
                                <m:e>
                                  <m:r>
                                    <a:rPr lang="en-US" i="1">
                                      <a:latin typeface="Cambria Math"/>
                                    </a:rPr>
                                    <m:t>𝑉</m:t>
                                  </m:r>
                                </m:e>
                                <m:sub>
                                  <m:r>
                                    <a:rPr lang="en-US" i="1">
                                      <a:latin typeface="Cambria Math"/>
                                    </a:rPr>
                                    <m:t>𝐿𝑇</m:t>
                                  </m:r>
                                </m:sub>
                              </m:sSub>
                            </m:e>
                            <m:e>
                              <m:r>
                                <m:rPr>
                                  <m:sty m:val="p"/>
                                </m:rPr>
                                <a:rPr lang="el-GR">
                                  <a:latin typeface="Cambria Math" panose="02040503050406030204" pitchFamily="18" charset="0"/>
                                </a:rPr>
                                <m:t>προηγούμενη</m:t>
                              </m:r>
                              <m:r>
                                <a:rPr lang="el-GR">
                                  <a:latin typeface="Cambria Math" panose="02040503050406030204" pitchFamily="18" charset="0"/>
                                </a:rPr>
                                <m:t> </m:t>
                              </m:r>
                              <m:r>
                                <m:rPr>
                                  <m:sty m:val="p"/>
                                </m:rPr>
                                <a:rPr lang="el-GR">
                                  <a:latin typeface="Cambria Math" panose="02040503050406030204" pitchFamily="18" charset="0"/>
                                </a:rPr>
                                <m:t>τιμή</m:t>
                              </m:r>
                              <m:r>
                                <a:rPr lang="el-GR">
                                  <a:latin typeface="Cambria Math" panose="02040503050406030204" pitchFamily="18" charset="0"/>
                                </a:rPr>
                                <m:t>,</m:t>
                              </m:r>
                              <m:sSub>
                                <m:sSubPr>
                                  <m:ctrlPr>
                                    <a:rPr lang="en-US" i="1">
                                      <a:latin typeface="Cambria Math"/>
                                    </a:rPr>
                                  </m:ctrlPr>
                                </m:sSubPr>
                                <m:e>
                                  <m:r>
                                    <a:rPr lang="en-US" i="1">
                                      <a:latin typeface="Cambria Math"/>
                                    </a:rPr>
                                    <m:t>𝑉</m:t>
                                  </m:r>
                                </m:e>
                                <m:sub>
                                  <m:r>
                                    <a:rPr lang="en-US" i="1">
                                      <a:latin typeface="Cambria Math"/>
                                    </a:rPr>
                                    <m:t>𝐿𝑇</m:t>
                                  </m:r>
                                </m:sub>
                              </m:sSub>
                              <m:r>
                                <a:rPr lang="el-GR" i="1">
                                  <a:latin typeface="Cambria Math"/>
                                </a:rPr>
                                <m:t>&lt;</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m:t>
                              </m:r>
                              <m:sSub>
                                <m:sSubPr>
                                  <m:ctrlPr>
                                    <a:rPr lang="en-US" i="1">
                                      <a:latin typeface="Cambria Math"/>
                                    </a:rPr>
                                  </m:ctrlPr>
                                </m:sSubPr>
                                <m:e>
                                  <m:r>
                                    <a:rPr lang="en-US" i="1">
                                      <a:latin typeface="Cambria Math"/>
                                    </a:rPr>
                                    <m:t>𝑉</m:t>
                                  </m:r>
                                </m:e>
                                <m:sub>
                                  <m:r>
                                    <a:rPr lang="en-US" i="1">
                                      <a:latin typeface="Cambria Math"/>
                                    </a:rPr>
                                    <m:t>𝐻𝑇</m:t>
                                  </m:r>
                                </m:sub>
                              </m:sSub>
                            </m:e>
                          </m:eqArr>
                        </m:e>
                      </m:d>
                    </m:oMath>
                  </m:oMathPara>
                </a14:m>
                <a:endParaRPr lang="el-GR" dirty="0"/>
              </a:p>
              <a:p>
                <a:pPr marL="0" indent="0">
                  <a:buNone/>
                </a:pPr>
                <a:r>
                  <a:rPr lang="el-GR" dirty="0"/>
                  <a:t>όπου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𝐻𝑇</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l-GR" i="1">
                                <a:latin typeface="Cambria Math"/>
                              </a:rPr>
                              <m:t>1</m:t>
                            </m:r>
                          </m:sub>
                        </m:sSub>
                      </m:num>
                      <m:den>
                        <m:sSub>
                          <m:sSubPr>
                            <m:ctrlPr>
                              <a:rPr lang="en-US" i="1">
                                <a:latin typeface="Cambria Math"/>
                              </a:rPr>
                            </m:ctrlPr>
                          </m:sSubPr>
                          <m:e>
                            <m:r>
                              <a:rPr lang="en-US" i="1">
                                <a:latin typeface="Cambria Math"/>
                              </a:rPr>
                              <m:t>𝑅</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oMath>
                </a14:m>
                <a:r>
                  <a:rPr lang="el-GR" dirty="0"/>
                  <a:t> και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𝐿𝑇</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l-GR" i="1">
                                <a:latin typeface="Cambria Math"/>
                              </a:rPr>
                              <m:t>1</m:t>
                            </m:r>
                          </m:sub>
                        </m:sSub>
                      </m:num>
                      <m:den>
                        <m:sSub>
                          <m:sSubPr>
                            <m:ctrlPr>
                              <a:rPr lang="en-US" i="1">
                                <a:latin typeface="Cambria Math"/>
                              </a:rPr>
                            </m:ctrlPr>
                          </m:sSubPr>
                          <m:e>
                            <m:r>
                              <a:rPr lang="en-US" i="1">
                                <a:latin typeface="Cambria Math"/>
                              </a:rPr>
                              <m:t>𝑅</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oMath>
                </a14:m>
                <a:r>
                  <a:rPr lang="el-GR" dirty="0"/>
                  <a:t> </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81682" y="1412776"/>
                <a:ext cx="8229600" cy="2592288"/>
              </a:xfrm>
              <a:blipFill rotWithShape="1">
                <a:blip r:embed="rId2"/>
                <a:stretch>
                  <a:fillRect l="-1111" t="-188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grpSp>
        <p:nvGrpSpPr>
          <p:cNvPr id="5" name="Ομάδα 4"/>
          <p:cNvGrpSpPr/>
          <p:nvPr/>
        </p:nvGrpSpPr>
        <p:grpSpPr>
          <a:xfrm>
            <a:off x="2678088" y="4208211"/>
            <a:ext cx="3787824" cy="2351787"/>
            <a:chOff x="2627784" y="4029541"/>
            <a:chExt cx="3787824" cy="2351787"/>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197" y="4029541"/>
              <a:ext cx="2931963" cy="235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2627784" y="5020768"/>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7784" y="5020768"/>
                  <a:ext cx="552331" cy="369332"/>
                </a:xfrm>
                <a:prstGeom prst="rect">
                  <a:avLst/>
                </a:prstGeom>
                <a:blipFill rotWithShape="1">
                  <a:blip r:embed="rId4"/>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47861" y="4221088"/>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747861" y="4221088"/>
                  <a:ext cx="667747" cy="369332"/>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92080" y="4581128"/>
                  <a:ext cx="4996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l-GR" i="1" smtClean="0">
                                <a:solidFill>
                                  <a:prstClr val="black"/>
                                </a:solidFill>
                                <a:latin typeface="Cambria Math"/>
                              </a:rPr>
                              <m:t>2</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292080" y="4581128"/>
                  <a:ext cx="499624" cy="369332"/>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01834" y="5435932"/>
                  <a:ext cx="4996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l-GR" i="1" smtClean="0">
                                <a:solidFill>
                                  <a:prstClr val="black"/>
                                </a:solidFill>
                                <a:latin typeface="Cambria Math"/>
                              </a:rPr>
                              <m:t>1</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301834" y="5435932"/>
                  <a:ext cx="499624" cy="369332"/>
                </a:xfrm>
                <a:prstGeom prst="rect">
                  <a:avLst/>
                </a:prstGeom>
                <a:blipFill rotWithShape="1">
                  <a:blip r:embed="rId7"/>
                  <a:stretch>
                    <a:fillRect b="-1667"/>
                  </a:stretch>
                </a:blipFill>
              </p:spPr>
              <p:txBody>
                <a:bodyPr/>
                <a:lstStyle/>
                <a:p>
                  <a:r>
                    <a:rPr lang="el-GR">
                      <a:noFill/>
                    </a:rPr>
                    <a:t> </a:t>
                  </a:r>
                </a:p>
              </p:txBody>
            </p:sp>
          </mc:Fallback>
        </mc:AlternateContent>
      </p:grpSp>
      <p:sp>
        <p:nvSpPr>
          <p:cNvPr id="12"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8/41</a:t>
            </a:r>
            <a:endParaRPr lang="el-GR" sz="3000" b="0" dirty="0"/>
          </a:p>
        </p:txBody>
      </p:sp>
    </p:spTree>
    <p:extLst>
      <p:ext uri="{BB962C8B-B14F-4D97-AF65-F5344CB8AC3E}">
        <p14:creationId xmlns:p14="http://schemas.microsoft.com/office/powerpoint/2010/main" val="3267029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σύγκρισης </a:t>
            </a:r>
            <a:r>
              <a:rPr lang="el-GR" sz="3000" b="0" dirty="0"/>
              <a:t>2</a:t>
            </a:r>
            <a:r>
              <a:rPr lang="en-US" sz="3000" b="0" dirty="0" smtClean="0"/>
              <a:t>/</a:t>
            </a:r>
            <a:r>
              <a:rPr lang="el-GR" sz="3000" b="0" dirty="0" smtClean="0"/>
              <a:t>11</a:t>
            </a:r>
            <a:endParaRPr lang="el-GR" dirty="0"/>
          </a:p>
        </p:txBody>
      </p:sp>
      <p:sp>
        <p:nvSpPr>
          <p:cNvPr id="3" name="Θέση περιεχομένου 2"/>
          <p:cNvSpPr>
            <a:spLocks noGrp="1"/>
          </p:cNvSpPr>
          <p:nvPr>
            <p:ph idx="1"/>
          </p:nvPr>
        </p:nvSpPr>
        <p:spPr/>
        <p:txBody>
          <a:bodyPr/>
          <a:lstStyle/>
          <a:p>
            <a:pPr>
              <a:spcBef>
                <a:spcPts val="1800"/>
              </a:spcBef>
            </a:pPr>
            <a:r>
              <a:rPr lang="el-GR" dirty="0"/>
              <a:t>Εάν η διαφορά των δύο τάσεων εισόδου (τάση στη μη αναστρέφουσα είσοδος – τάση στην αναστρέφουσα είσοδο) είναι θετική (αρνητική) η τάση εξόδου έχει υψηλή (χαμηλή) </a:t>
            </a:r>
            <a:r>
              <a:rPr lang="el-GR" dirty="0" smtClean="0"/>
              <a:t>τιμή.</a:t>
            </a:r>
            <a:endParaRPr lang="el-GR" dirty="0"/>
          </a:p>
          <a:p>
            <a:pPr>
              <a:spcBef>
                <a:spcPts val="1800"/>
              </a:spcBef>
            </a:pPr>
            <a:r>
              <a:rPr lang="el-GR" dirty="0"/>
              <a:t>Στη συνέχεια, σύμφωνα με την τιμή της τάσης εξόδου μπορεί να εκτελείται κάποια απλή λειτουργία (π.χ. να ανάβει ένα LED) ή κάποια σύνθετη λειτουργία (π.χ. να ενεργοποιείται ένα κινητήρας</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073556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2448272"/>
              </a:xfrm>
            </p:spPr>
            <p:txBody>
              <a:bodyPr/>
              <a:lstStyle/>
              <a:p>
                <a:pPr>
                  <a:spcBef>
                    <a:spcPts val="1800"/>
                  </a:spcBef>
                </a:pPr>
                <a:r>
                  <a:rPr lang="el-GR" dirty="0"/>
                  <a:t>Για παράδειγμα, έστω ότι η τάση εισόδου είναι ημιτονοειδής με πλάτος </a:t>
                </a:r>
                <a:r>
                  <a:rPr lang="en-US" dirty="0"/>
                  <a:t>1V</a:t>
                </a:r>
                <a:r>
                  <a:rPr lang="el-GR" dirty="0"/>
                  <a:t>.</a:t>
                </a:r>
              </a:p>
              <a:p>
                <a:pPr>
                  <a:spcBef>
                    <a:spcPts val="1800"/>
                  </a:spcBef>
                </a:pPr>
                <a:r>
                  <a:rPr lang="el-GR" dirty="0"/>
                  <a:t>Ο Τ.Ε λαμβάνει τροφοδοσία </a:t>
                </a:r>
                <a14:m>
                  <m:oMath xmlns:m="http://schemas.openxmlformats.org/officeDocument/2006/math">
                    <m:r>
                      <a:rPr lang="el-GR" i="1">
                        <a:latin typeface="Cambria Math"/>
                        <a:ea typeface="Cambria Math"/>
                      </a:rPr>
                      <m:t>±15</m:t>
                    </m:r>
                    <m:r>
                      <m:rPr>
                        <m:sty m:val="p"/>
                      </m:rPr>
                      <a:rPr lang="en-US">
                        <a:latin typeface="Cambria Math"/>
                        <a:ea typeface="Cambria Math"/>
                      </a:rPr>
                      <m:t>V</m:t>
                    </m:r>
                  </m:oMath>
                </a14:m>
                <a:r>
                  <a:rPr lang="el-GR" dirty="0"/>
                  <a:t>, οπότε κατά προσέγγιση η έξοδος του θα έχει ως μέγιστη θετική τιμή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𝑆𝐴𝑇</m:t>
                        </m:r>
                      </m:sub>
                    </m:sSub>
                    <m:r>
                      <a:rPr lang="en-US" i="1">
                        <a:latin typeface="Cambria Math"/>
                        <a:ea typeface="Cambria Math"/>
                      </a:rPr>
                      <m:t>≅15</m:t>
                    </m:r>
                    <m:r>
                      <m:rPr>
                        <m:sty m:val="p"/>
                      </m:rPr>
                      <a:rPr lang="en-US">
                        <a:latin typeface="Cambria Math"/>
                        <a:ea typeface="Cambria Math"/>
                      </a:rPr>
                      <m:t>V</m:t>
                    </m:r>
                  </m:oMath>
                </a14:m>
                <a:r>
                  <a:rPr lang="el-GR" dirty="0"/>
                  <a:t> και ελάχιστη αρνητική τιμή </a:t>
                </a:r>
                <a14:m>
                  <m:oMath xmlns:m="http://schemas.openxmlformats.org/officeDocument/2006/math">
                    <m:sSub>
                      <m:sSubPr>
                        <m:ctrlPr>
                          <a:rPr lang="en-US" i="1">
                            <a:latin typeface="Cambria Math"/>
                          </a:rPr>
                        </m:ctrlPr>
                      </m:sSubPr>
                      <m:e>
                        <m:r>
                          <a:rPr lang="el-GR" i="1">
                            <a:latin typeface="Cambria Math"/>
                          </a:rPr>
                          <m:t>−</m:t>
                        </m:r>
                        <m:r>
                          <a:rPr lang="en-US" i="1">
                            <a:latin typeface="Cambria Math"/>
                          </a:rPr>
                          <m:t>𝑉</m:t>
                        </m:r>
                      </m:e>
                      <m:sub>
                        <m:r>
                          <a:rPr lang="en-US" i="1">
                            <a:latin typeface="Cambria Math"/>
                          </a:rPr>
                          <m:t>𝑆𝐴𝑇</m:t>
                        </m:r>
                      </m:sub>
                    </m:sSub>
                    <m:r>
                      <a:rPr lang="en-US" i="1">
                        <a:latin typeface="Cambria Math"/>
                        <a:ea typeface="Cambria Math"/>
                      </a:rPr>
                      <m:t>≅</m:t>
                    </m:r>
                    <m:r>
                      <a:rPr lang="el-GR" i="1">
                        <a:latin typeface="Cambria Math"/>
                        <a:ea typeface="Cambria Math"/>
                      </a:rPr>
                      <m:t>−</m:t>
                    </m:r>
                    <m:r>
                      <a:rPr lang="en-US" i="1">
                        <a:latin typeface="Cambria Math"/>
                        <a:ea typeface="Cambria Math"/>
                      </a:rPr>
                      <m:t>15</m:t>
                    </m:r>
                    <m:r>
                      <m:rPr>
                        <m:sty m:val="p"/>
                      </m:rPr>
                      <a:rPr lang="en-US">
                        <a:latin typeface="Cambria Math"/>
                        <a:ea typeface="Cambria Math"/>
                      </a:rPr>
                      <m:t>V</m:t>
                    </m:r>
                  </m:oMath>
                </a14:m>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2448272"/>
              </a:xfrm>
              <a:blipFill rotWithShape="0">
                <a:blip r:embed="rId2"/>
                <a:stretch>
                  <a:fillRect l="-963" t="-1990" r="-44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770006"/>
            <a:ext cx="3075980" cy="24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5344938" y="4365104"/>
                <a:ext cx="1459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l-GR" i="1" smtClean="0">
                              <a:solidFill>
                                <a:prstClr val="black"/>
                              </a:solidFill>
                              <a:latin typeface="Cambria Math"/>
                            </a:rPr>
                            <m:t>2</m:t>
                          </m:r>
                        </m:sub>
                      </m:sSub>
                      <m:r>
                        <a:rPr lang="el-GR" i="1" smtClean="0">
                          <a:solidFill>
                            <a:prstClr val="black"/>
                          </a:solidFill>
                          <a:latin typeface="Cambria Math"/>
                        </a:rPr>
                        <m:t>=1</m:t>
                      </m:r>
                      <m:r>
                        <a:rPr lang="en-US" i="1" smtClean="0">
                          <a:solidFill>
                            <a:prstClr val="black"/>
                          </a:solidFill>
                          <a:latin typeface="Cambria Math"/>
                        </a:rPr>
                        <m:t>0</m:t>
                      </m:r>
                      <m:r>
                        <a:rPr lang="el-GR" i="1" smtClean="0">
                          <a:solidFill>
                            <a:prstClr val="black"/>
                          </a:solidFill>
                          <a:latin typeface="Cambria Math"/>
                        </a:rPr>
                        <m:t>0</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smtClean="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344938" y="4365104"/>
                <a:ext cx="1459310" cy="369332"/>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54692" y="5219908"/>
                <a:ext cx="1384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l-GR" i="1" smtClean="0">
                              <a:solidFill>
                                <a:prstClr val="black"/>
                              </a:solidFill>
                              <a:latin typeface="Cambria Math"/>
                            </a:rPr>
                            <m:t>1</m:t>
                          </m:r>
                        </m:sub>
                      </m:sSub>
                      <m:r>
                        <a:rPr lang="en-US" i="1" smtClean="0">
                          <a:solidFill>
                            <a:prstClr val="black"/>
                          </a:solidFill>
                          <a:latin typeface="Cambria Math"/>
                        </a:rPr>
                        <m:t>=</m:t>
                      </m:r>
                      <m:r>
                        <a:rPr lang="en-US" smtClean="0">
                          <a:solidFill>
                            <a:prstClr val="black"/>
                          </a:solidFill>
                          <a:latin typeface="Cambria Math"/>
                        </a:rPr>
                        <m:t>3,3</m:t>
                      </m:r>
                      <m:r>
                        <m:rPr>
                          <m:sty m:val="p"/>
                        </m:rPr>
                        <a:rPr lang="en-US" smtClean="0">
                          <a:solidFill>
                            <a:prstClr val="black"/>
                          </a:solidFill>
                          <a:latin typeface="Cambria Math"/>
                        </a:rPr>
                        <m:t>kΩ</m:t>
                      </m:r>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354692" y="5219908"/>
                <a:ext cx="1384482" cy="369332"/>
              </a:xfrm>
              <a:prstGeom prst="rect">
                <a:avLst/>
              </a:prstGeom>
              <a:blipFill rotWithShape="1">
                <a:blip r:embed="rId5"/>
                <a:stretch>
                  <a:fillRect/>
                </a:stretch>
              </a:blipFill>
            </p:spPr>
            <p:txBody>
              <a:bodyPr/>
              <a:lstStyle/>
              <a:p>
                <a:r>
                  <a:rPr lang="el-GR">
                    <a:noFill/>
                  </a:rPr>
                  <a:t> </a:t>
                </a:r>
              </a:p>
            </p:txBody>
          </p:sp>
        </mc:Fallback>
      </mc:AlternateContent>
      <p:sp>
        <p:nvSpPr>
          <p:cNvPr id="9"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a:t>
            </a:r>
            <a:r>
              <a:rPr lang="el-GR" sz="3000" b="0" dirty="0"/>
              <a:t>9</a:t>
            </a:r>
            <a:r>
              <a:rPr lang="el-GR" sz="3000" b="0" dirty="0" smtClean="0"/>
              <a:t>/41</a:t>
            </a:r>
            <a:endParaRPr lang="el-GR" sz="3000" b="0" dirty="0"/>
          </a:p>
        </p:txBody>
      </p:sp>
    </p:spTree>
    <p:extLst>
      <p:ext uri="{BB962C8B-B14F-4D97-AF65-F5344CB8AC3E}">
        <p14:creationId xmlns:p14="http://schemas.microsoft.com/office/powerpoint/2010/main" val="3023394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67544" y="1556792"/>
                <a:ext cx="8219256" cy="4392488"/>
              </a:xfrm>
            </p:spPr>
            <p:txBody>
              <a:bodyPr>
                <a:normAutofit/>
              </a:bodyPr>
              <a:lstStyle/>
              <a:p>
                <a:pPr>
                  <a:spcBef>
                    <a:spcPts val="1800"/>
                  </a:spcBef>
                </a:pPr>
                <a:r>
                  <a:rPr lang="el-GR" dirty="0"/>
                  <a:t>Έστω αρχικά η τάση εισόδου είναι θετική, τότε η έξοδος</a:t>
                </a:r>
                <a:r>
                  <a:rPr lang="en-US" dirty="0"/>
                  <a:t> </a:t>
                </a:r>
                <a:r>
                  <a:rPr lang="el-GR" dirty="0"/>
                  <a:t>θα είναι περίπου ίση με </a:t>
                </a:r>
                <a:r>
                  <a:rPr lang="en-US" dirty="0"/>
                  <a:t>-</a:t>
                </a:r>
                <a:r>
                  <a:rPr lang="el-GR" dirty="0"/>
                  <a:t>15</a:t>
                </a:r>
                <a:r>
                  <a:rPr lang="en-US" dirty="0"/>
                  <a:t>V.</a:t>
                </a:r>
              </a:p>
              <a:p>
                <a:pPr>
                  <a:spcBef>
                    <a:spcPts val="1800"/>
                  </a:spcBef>
                </a:pPr>
                <a:r>
                  <a:rPr lang="el-GR" dirty="0"/>
                  <a:t>Χρησιμοποιώντας τον διαιρέτη τάσης</a:t>
                </a:r>
                <a:r>
                  <a:rPr lang="en-US" dirty="0"/>
                  <a:t> </a:t>
                </a:r>
                <a:r>
                  <a:rPr lang="el-GR" dirty="0"/>
                  <a:t>που σχηματίζουν οι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1</m:t>
                        </m:r>
                      </m:sub>
                    </m:sSub>
                  </m:oMath>
                </a14:m>
                <a:r>
                  <a:rPr lang="el-GR" dirty="0"/>
                  <a:t> και η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2</m:t>
                        </m:r>
                      </m:sub>
                    </m:sSub>
                  </m:oMath>
                </a14:m>
                <a:r>
                  <a:rPr lang="el-GR" dirty="0"/>
                  <a:t>, η τάση </a:t>
                </a:r>
                <a14:m>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𝑇</m:t>
                        </m:r>
                      </m:sub>
                    </m:sSub>
                  </m:oMath>
                </a14:m>
                <a:r>
                  <a:rPr lang="el-GR" dirty="0"/>
                  <a:t> θα είναι περίπου ίση με </a:t>
                </a:r>
                <a14:m>
                  <m:oMath xmlns:m="http://schemas.openxmlformats.org/officeDocument/2006/math">
                    <m:f>
                      <m:fPr>
                        <m:ctrlPr>
                          <a:rPr lang="el-GR" i="1">
                            <a:latin typeface="Cambria Math"/>
                          </a:rPr>
                        </m:ctrlPr>
                      </m:fPr>
                      <m:num>
                        <m:r>
                          <a:rPr lang="en-US" i="1">
                            <a:latin typeface="Cambria Math"/>
                          </a:rPr>
                          <m:t>3,3</m:t>
                        </m:r>
                      </m:num>
                      <m:den>
                        <m:r>
                          <a:rPr lang="el-GR" i="1">
                            <a:latin typeface="Cambria Math"/>
                          </a:rPr>
                          <m:t>1</m:t>
                        </m:r>
                        <m:r>
                          <a:rPr lang="en-US" i="1">
                            <a:latin typeface="Cambria Math"/>
                          </a:rPr>
                          <m:t>03,3</m:t>
                        </m:r>
                      </m:den>
                    </m:f>
                    <m:d>
                      <m:dPr>
                        <m:ctrlPr>
                          <a:rPr lang="el-GR" i="1">
                            <a:latin typeface="Cambria Math"/>
                          </a:rPr>
                        </m:ctrlPr>
                      </m:dPr>
                      <m:e>
                        <m:r>
                          <a:rPr lang="el-GR" i="1">
                            <a:latin typeface="Cambria Math"/>
                          </a:rPr>
                          <m:t>−15</m:t>
                        </m:r>
                        <m:r>
                          <m:rPr>
                            <m:sty m:val="p"/>
                          </m:rPr>
                          <a:rPr lang="en-US">
                            <a:latin typeface="Cambria Math"/>
                          </a:rPr>
                          <m:t>V</m:t>
                        </m:r>
                      </m:e>
                    </m:d>
                    <m:r>
                      <a:rPr lang="en-US" i="1">
                        <a:latin typeface="Cambria Math"/>
                        <a:ea typeface="Cambria Math"/>
                      </a:rPr>
                      <m:t>≅−0,48</m:t>
                    </m:r>
                    <m:r>
                      <m:rPr>
                        <m:sty m:val="p"/>
                      </m:rPr>
                      <a:rPr lang="en-US">
                        <a:latin typeface="Cambria Math"/>
                        <a:ea typeface="Cambria Math"/>
                      </a:rPr>
                      <m:t>V</m:t>
                    </m:r>
                  </m:oMath>
                </a14:m>
                <a:r>
                  <a:rPr lang="en-US" dirty="0"/>
                  <a:t>.</a:t>
                </a:r>
              </a:p>
              <a:p>
                <a:pPr>
                  <a:spcBef>
                    <a:spcPts val="1800"/>
                  </a:spcBef>
                </a:pPr>
                <a:r>
                  <a:rPr lang="el-GR" dirty="0"/>
                  <a:t>Όσο η τάση εξόδου παραμένει μεγαλύτερη από -</a:t>
                </a:r>
                <a:r>
                  <a:rPr lang="en-US" dirty="0"/>
                  <a:t>0</a:t>
                </a:r>
                <a:r>
                  <a:rPr lang="el-GR" dirty="0"/>
                  <a:t>,4</a:t>
                </a:r>
                <a:r>
                  <a:rPr lang="en-US" dirty="0"/>
                  <a:t>8V</a:t>
                </a:r>
                <a:r>
                  <a:rPr lang="el-GR" dirty="0"/>
                  <a:t>, η τάση εξόδου θα είναι </a:t>
                </a:r>
                <a:r>
                  <a:rPr lang="el-GR" dirty="0" smtClean="0"/>
                  <a:t>αρνητική.</a:t>
                </a: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67544" y="1556792"/>
                <a:ext cx="8219256" cy="4392488"/>
              </a:xfrm>
              <a:blipFill rotWithShape="1">
                <a:blip r:embed="rId2"/>
                <a:stretch>
                  <a:fillRect l="-1039" t="-55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
        <p:nvSpPr>
          <p:cNvPr id="6"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10/41</a:t>
            </a:r>
            <a:endParaRPr lang="el-GR" sz="3000" b="0" dirty="0"/>
          </a:p>
        </p:txBody>
      </p:sp>
    </p:spTree>
    <p:extLst>
      <p:ext uri="{BB962C8B-B14F-4D97-AF65-F5344CB8AC3E}">
        <p14:creationId xmlns:p14="http://schemas.microsoft.com/office/powerpoint/2010/main" val="2795505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grpSp>
        <p:nvGrpSpPr>
          <p:cNvPr id="11" name="Ομάδα 10"/>
          <p:cNvGrpSpPr/>
          <p:nvPr/>
        </p:nvGrpSpPr>
        <p:grpSpPr>
          <a:xfrm>
            <a:off x="2027678" y="2069279"/>
            <a:ext cx="5306326" cy="3168352"/>
            <a:chOff x="2915816" y="2348880"/>
            <a:chExt cx="4442230" cy="2467306"/>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348880"/>
              <a:ext cx="3075980" cy="24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5292079" y="2942042"/>
                  <a:ext cx="1459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l-GR" i="1" smtClean="0">
                                <a:solidFill>
                                  <a:prstClr val="black"/>
                                </a:solidFill>
                                <a:latin typeface="Cambria Math"/>
                              </a:rPr>
                              <m:t>2</m:t>
                            </m:r>
                          </m:sub>
                        </m:sSub>
                        <m:r>
                          <a:rPr lang="el-GR" i="1" smtClean="0">
                            <a:solidFill>
                              <a:prstClr val="black"/>
                            </a:solidFill>
                            <a:latin typeface="Cambria Math"/>
                          </a:rPr>
                          <m:t>=1</m:t>
                        </m:r>
                        <m:r>
                          <a:rPr lang="en-US" i="1" smtClean="0">
                            <a:solidFill>
                              <a:prstClr val="black"/>
                            </a:solidFill>
                            <a:latin typeface="Cambria Math"/>
                          </a:rPr>
                          <m:t>0</m:t>
                        </m:r>
                        <m:r>
                          <a:rPr lang="el-GR" i="1" smtClean="0">
                            <a:solidFill>
                              <a:prstClr val="black"/>
                            </a:solidFill>
                            <a:latin typeface="Cambria Math"/>
                          </a:rPr>
                          <m:t>0</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smtClean="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292079" y="2942042"/>
                  <a:ext cx="1459310" cy="369332"/>
                </a:xfrm>
                <a:prstGeom prst="rect">
                  <a:avLst/>
                </a:prstGeom>
                <a:blipFill rotWithShape="0">
                  <a:blip r:embed="rId3"/>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01833" y="3796846"/>
                  <a:ext cx="1384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l-GR" i="1" smtClean="0">
                                <a:solidFill>
                                  <a:prstClr val="black"/>
                                </a:solidFill>
                                <a:latin typeface="Cambria Math"/>
                              </a:rPr>
                              <m:t>1</m:t>
                            </m:r>
                          </m:sub>
                        </m:sSub>
                        <m:r>
                          <a:rPr lang="en-US" i="1" smtClean="0">
                            <a:solidFill>
                              <a:prstClr val="black"/>
                            </a:solidFill>
                            <a:latin typeface="Cambria Math"/>
                          </a:rPr>
                          <m:t>=</m:t>
                        </m:r>
                        <m:r>
                          <a:rPr lang="en-US" smtClean="0">
                            <a:solidFill>
                              <a:prstClr val="black"/>
                            </a:solidFill>
                            <a:latin typeface="Cambria Math"/>
                          </a:rPr>
                          <m:t>3,3</m:t>
                        </m:r>
                        <m:r>
                          <m:rPr>
                            <m:sty m:val="p"/>
                          </m:rPr>
                          <a:rPr lang="en-US" smtClean="0">
                            <a:solidFill>
                              <a:prstClr val="black"/>
                            </a:solidFill>
                            <a:latin typeface="Cambria Math"/>
                          </a:rPr>
                          <m:t>kΩ</m:t>
                        </m:r>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301833" y="3796846"/>
                  <a:ext cx="1384482" cy="369332"/>
                </a:xfrm>
                <a:prstGeom prst="rect">
                  <a:avLst/>
                </a:prstGeom>
                <a:blipFill rotWithShape="0">
                  <a:blip r:embed="rId4"/>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819868" y="2572710"/>
                  <a:ext cx="15381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r>
                          <a:rPr lang="en-US" i="1">
                            <a:solidFill>
                              <a:prstClr val="black"/>
                            </a:solidFill>
                            <a:latin typeface="Cambria Math"/>
                            <a:ea typeface="Cambria Math"/>
                          </a:rPr>
                          <m:t>≅</m:t>
                        </m:r>
                        <m:r>
                          <a:rPr lang="en-US" i="1" smtClean="0">
                            <a:solidFill>
                              <a:prstClr val="black"/>
                            </a:solidFill>
                            <a:latin typeface="Cambria Math"/>
                            <a:ea typeface="Cambria Math"/>
                          </a:rPr>
                          <m:t>−</m:t>
                        </m:r>
                        <m:r>
                          <a:rPr lang="el-GR" i="1" smtClean="0">
                            <a:solidFill>
                              <a:prstClr val="black"/>
                            </a:solidFill>
                            <a:latin typeface="Cambria Math"/>
                          </a:rPr>
                          <m:t>15</m:t>
                        </m:r>
                        <m:r>
                          <m:rPr>
                            <m:sty m:val="p"/>
                          </m:rPr>
                          <a:rPr lang="en-US" smtClean="0">
                            <a:solidFill>
                              <a:prstClr val="black"/>
                            </a:solidFill>
                            <a:latin typeface="Cambria Math"/>
                          </a:rPr>
                          <m:t>V</m:t>
                        </m:r>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19868" y="2572710"/>
                  <a:ext cx="1538178" cy="369332"/>
                </a:xfrm>
                <a:prstGeom prst="rect">
                  <a:avLst/>
                </a:prstGeom>
                <a:blipFill rotWithShape="0">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20071" y="3364798"/>
                  <a:ext cx="15453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𝑇</m:t>
                            </m:r>
                          </m:sub>
                        </m:sSub>
                        <m:r>
                          <a:rPr lang="en-US" i="1" smtClean="0">
                            <a:solidFill>
                              <a:prstClr val="black"/>
                            </a:solidFill>
                            <a:latin typeface="Cambria Math"/>
                            <a:ea typeface="Cambria Math"/>
                          </a:rPr>
                          <m:t>≅−0,48</m:t>
                        </m:r>
                        <m:r>
                          <m:rPr>
                            <m:sty m:val="p"/>
                          </m:rPr>
                          <a:rPr lang="en-US" smtClean="0">
                            <a:solidFill>
                              <a:prstClr val="black"/>
                            </a:solidFill>
                            <a:latin typeface="Cambria Math"/>
                            <a:ea typeface="Cambria Math"/>
                          </a:rPr>
                          <m:t>V</m:t>
                        </m:r>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220071" y="3364798"/>
                  <a:ext cx="1545359" cy="369332"/>
                </a:xfrm>
                <a:prstGeom prst="rect">
                  <a:avLst/>
                </a:prstGeom>
                <a:blipFill rotWithShape="0">
                  <a:blip r:embed="rId6"/>
                  <a:stretch>
                    <a:fillRect/>
                  </a:stretch>
                </a:blipFill>
              </p:spPr>
              <p:txBody>
                <a:bodyPr/>
                <a:lstStyle/>
                <a:p>
                  <a:r>
                    <a:rPr lang="el-GR">
                      <a:noFill/>
                    </a:rPr>
                    <a:t> </a:t>
                  </a:r>
                </a:p>
              </p:txBody>
            </p:sp>
          </mc:Fallback>
        </mc:AlternateContent>
      </p:grpSp>
      <p:sp>
        <p:nvSpPr>
          <p:cNvPr id="10"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11/41</a:t>
            </a:r>
            <a:endParaRPr lang="el-GR" sz="3000" b="0" dirty="0"/>
          </a:p>
        </p:txBody>
      </p:sp>
    </p:spTree>
    <p:extLst>
      <p:ext uri="{BB962C8B-B14F-4D97-AF65-F5344CB8AC3E}">
        <p14:creationId xmlns:p14="http://schemas.microsoft.com/office/powerpoint/2010/main" val="3540153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3096344"/>
              </a:xfrm>
            </p:spPr>
            <p:txBody>
              <a:bodyPr/>
              <a:lstStyle/>
              <a:p>
                <a:r>
                  <a:rPr lang="el-GR" dirty="0"/>
                  <a:t>Όταν η τάση εισόδου γίνει μικρότερη από -</a:t>
                </a:r>
                <a:r>
                  <a:rPr lang="en-US" dirty="0"/>
                  <a:t>0</a:t>
                </a:r>
                <a:r>
                  <a:rPr lang="el-GR" dirty="0"/>
                  <a:t>,4</a:t>
                </a:r>
                <a:r>
                  <a:rPr lang="en-US" dirty="0"/>
                  <a:t>8V</a:t>
                </a:r>
                <a:r>
                  <a:rPr lang="el-GR" dirty="0"/>
                  <a:t>, τότε η έξοδος</a:t>
                </a:r>
                <a:r>
                  <a:rPr lang="en-US" dirty="0"/>
                  <a:t> </a:t>
                </a:r>
                <a:r>
                  <a:rPr lang="el-GR" dirty="0"/>
                  <a:t>θα γίνει περίπου ίση με </a:t>
                </a:r>
                <a:r>
                  <a:rPr lang="en-US" dirty="0"/>
                  <a:t>+</a:t>
                </a:r>
                <a:r>
                  <a:rPr lang="el-GR" dirty="0"/>
                  <a:t>15</a:t>
                </a:r>
                <a:r>
                  <a:rPr lang="en-US" dirty="0"/>
                  <a:t>V.</a:t>
                </a:r>
              </a:p>
              <a:p>
                <a:r>
                  <a:rPr lang="el-GR" dirty="0"/>
                  <a:t>Χρησιμοποιώντας τον διαιρέτη τάσης</a:t>
                </a:r>
                <a:r>
                  <a:rPr lang="en-US" dirty="0"/>
                  <a:t> </a:t>
                </a:r>
                <a:r>
                  <a:rPr lang="el-GR" dirty="0"/>
                  <a:t>που σχηματίζουν οι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1</m:t>
                        </m:r>
                      </m:sub>
                    </m:sSub>
                  </m:oMath>
                </a14:m>
                <a:r>
                  <a:rPr lang="el-GR" dirty="0"/>
                  <a:t> και η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2</m:t>
                        </m:r>
                      </m:sub>
                    </m:sSub>
                  </m:oMath>
                </a14:m>
                <a:r>
                  <a:rPr lang="el-GR" dirty="0"/>
                  <a:t>, η τάση </a:t>
                </a:r>
                <a14:m>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𝑇</m:t>
                        </m:r>
                      </m:sub>
                    </m:sSub>
                  </m:oMath>
                </a14:m>
                <a:r>
                  <a:rPr lang="el-GR" dirty="0"/>
                  <a:t> θα είναι περίπου ίση με </a:t>
                </a:r>
                <a:r>
                  <a:rPr lang="en-US" dirty="0"/>
                  <a:t>+</a:t>
                </a:r>
                <a:r>
                  <a:rPr lang="el-GR" dirty="0"/>
                  <a:t>,</a:t>
                </a:r>
                <a:r>
                  <a:rPr lang="en-US" dirty="0"/>
                  <a:t>0</a:t>
                </a:r>
                <a:r>
                  <a:rPr lang="el-GR" dirty="0"/>
                  <a:t>4</a:t>
                </a:r>
                <a:r>
                  <a:rPr lang="en-US" dirty="0"/>
                  <a:t>8V.</a:t>
                </a:r>
              </a:p>
              <a:p>
                <a:r>
                  <a:rPr lang="el-GR" dirty="0"/>
                  <a:t>Όσο η τάση εξόδου παραμένει μικρότερη από </a:t>
                </a:r>
                <a:r>
                  <a:rPr lang="en-US" dirty="0"/>
                  <a:t>0</a:t>
                </a:r>
                <a:r>
                  <a:rPr lang="el-GR" dirty="0"/>
                  <a:t>,4</a:t>
                </a:r>
                <a:r>
                  <a:rPr lang="en-US" dirty="0"/>
                  <a:t>8V</a:t>
                </a:r>
                <a:r>
                  <a:rPr lang="el-GR" dirty="0"/>
                  <a:t>, η τάση εξόδου θα είναι </a:t>
                </a:r>
                <a:r>
                  <a:rPr lang="el-GR" dirty="0" smtClean="0"/>
                  <a:t>θετική</a:t>
                </a:r>
                <a:r>
                  <a:rPr lang="el-GR" dirty="0"/>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3096344"/>
              </a:xfrm>
              <a:blipFill rotWithShape="1">
                <a:blip r:embed="rId2"/>
                <a:stretch>
                  <a:fillRect l="-963" t="-78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111638"/>
            <a:ext cx="3075980" cy="24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5148063" y="4704800"/>
                <a:ext cx="1459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l-GR" i="1" smtClean="0">
                              <a:solidFill>
                                <a:prstClr val="black"/>
                              </a:solidFill>
                              <a:latin typeface="Cambria Math"/>
                            </a:rPr>
                            <m:t>2</m:t>
                          </m:r>
                        </m:sub>
                      </m:sSub>
                      <m:r>
                        <a:rPr lang="el-GR" i="1" smtClean="0">
                          <a:solidFill>
                            <a:prstClr val="black"/>
                          </a:solidFill>
                          <a:latin typeface="Cambria Math"/>
                        </a:rPr>
                        <m:t>=1</m:t>
                      </m:r>
                      <m:r>
                        <a:rPr lang="en-US" i="1" smtClean="0">
                          <a:solidFill>
                            <a:prstClr val="black"/>
                          </a:solidFill>
                          <a:latin typeface="Cambria Math"/>
                        </a:rPr>
                        <m:t>0</m:t>
                      </m:r>
                      <m:r>
                        <a:rPr lang="el-GR" i="1" smtClean="0">
                          <a:solidFill>
                            <a:prstClr val="black"/>
                          </a:solidFill>
                          <a:latin typeface="Cambria Math"/>
                        </a:rPr>
                        <m:t>0</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smtClean="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148063" y="4704800"/>
                <a:ext cx="1459310" cy="369332"/>
              </a:xfrm>
              <a:prstGeom prst="rect">
                <a:avLst/>
              </a:prstGeom>
              <a:blipFill rotWithShape="0">
                <a:blip r:embed="rId4"/>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157817" y="5559604"/>
                <a:ext cx="1384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l-GR" i="1" smtClean="0">
                              <a:solidFill>
                                <a:prstClr val="black"/>
                              </a:solidFill>
                              <a:latin typeface="Cambria Math"/>
                            </a:rPr>
                            <m:t>1</m:t>
                          </m:r>
                        </m:sub>
                      </m:sSub>
                      <m:r>
                        <a:rPr lang="en-US" i="1" smtClean="0">
                          <a:solidFill>
                            <a:prstClr val="black"/>
                          </a:solidFill>
                          <a:latin typeface="Cambria Math"/>
                        </a:rPr>
                        <m:t>=</m:t>
                      </m:r>
                      <m:r>
                        <a:rPr lang="en-US" smtClean="0">
                          <a:solidFill>
                            <a:prstClr val="black"/>
                          </a:solidFill>
                          <a:latin typeface="Cambria Math"/>
                        </a:rPr>
                        <m:t>3,3</m:t>
                      </m:r>
                      <m:r>
                        <m:rPr>
                          <m:sty m:val="p"/>
                        </m:rPr>
                        <a:rPr lang="en-US" smtClean="0">
                          <a:solidFill>
                            <a:prstClr val="black"/>
                          </a:solidFill>
                          <a:latin typeface="Cambria Math"/>
                        </a:rPr>
                        <m:t>kΩ</m:t>
                      </m:r>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157817" y="5559604"/>
                <a:ext cx="1384482" cy="369332"/>
              </a:xfrm>
              <a:prstGeom prst="rect">
                <a:avLst/>
              </a:prstGeom>
              <a:blipFill rotWithShape="0">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291476" y="5064840"/>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91476" y="5064840"/>
                <a:ext cx="552331" cy="369332"/>
              </a:xfrm>
              <a:prstGeom prst="rect">
                <a:avLst/>
              </a:prstGeom>
              <a:blipFill rotWithShape="0">
                <a:blip r:embed="rId6"/>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675852" y="4335468"/>
                <a:ext cx="15381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r>
                        <a:rPr lang="en-US" i="1">
                          <a:solidFill>
                            <a:prstClr val="black"/>
                          </a:solidFill>
                          <a:latin typeface="Cambria Math"/>
                          <a:ea typeface="Cambria Math"/>
                        </a:rPr>
                        <m:t>≅</m:t>
                      </m:r>
                      <m:r>
                        <a:rPr lang="el-GR" i="1" smtClean="0">
                          <a:solidFill>
                            <a:prstClr val="black"/>
                          </a:solidFill>
                          <a:latin typeface="Cambria Math"/>
                          <a:ea typeface="Cambria Math"/>
                        </a:rPr>
                        <m:t>+</m:t>
                      </m:r>
                      <m:r>
                        <a:rPr lang="el-GR" i="1" smtClean="0">
                          <a:solidFill>
                            <a:prstClr val="black"/>
                          </a:solidFill>
                          <a:latin typeface="Cambria Math"/>
                        </a:rPr>
                        <m:t>15</m:t>
                      </m:r>
                      <m:r>
                        <m:rPr>
                          <m:sty m:val="p"/>
                        </m:rPr>
                        <a:rPr lang="en-US" smtClean="0">
                          <a:solidFill>
                            <a:prstClr val="black"/>
                          </a:solidFill>
                          <a:latin typeface="Cambria Math"/>
                        </a:rPr>
                        <m:t>V</m:t>
                      </m:r>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675852" y="4335468"/>
                <a:ext cx="1538178" cy="369332"/>
              </a:xfrm>
              <a:prstGeom prst="rect">
                <a:avLst/>
              </a:prstGeom>
              <a:blipFill rotWithShape="0">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076055" y="5127556"/>
                <a:ext cx="13722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𝑇</m:t>
                          </m:r>
                        </m:sub>
                      </m:sSub>
                      <m:r>
                        <a:rPr lang="en-US" i="1" smtClean="0">
                          <a:solidFill>
                            <a:prstClr val="black"/>
                          </a:solidFill>
                          <a:latin typeface="Cambria Math"/>
                          <a:ea typeface="Cambria Math"/>
                        </a:rPr>
                        <m:t>≅0,48</m:t>
                      </m:r>
                      <m:r>
                        <m:rPr>
                          <m:sty m:val="p"/>
                        </m:rPr>
                        <a:rPr lang="en-US" smtClean="0">
                          <a:solidFill>
                            <a:prstClr val="black"/>
                          </a:solidFill>
                          <a:latin typeface="Cambria Math"/>
                          <a:ea typeface="Cambria Math"/>
                        </a:rPr>
                        <m:t>V</m:t>
                      </m:r>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76055" y="5127556"/>
                <a:ext cx="1372235" cy="369332"/>
              </a:xfrm>
              <a:prstGeom prst="rect">
                <a:avLst/>
              </a:prstGeom>
              <a:blipFill rotWithShape="0">
                <a:blip r:embed="rId8"/>
                <a:stretch>
                  <a:fillRect/>
                </a:stretch>
              </a:blipFill>
            </p:spPr>
            <p:txBody>
              <a:bodyPr/>
              <a:lstStyle/>
              <a:p>
                <a:r>
                  <a:rPr lang="el-GR">
                    <a:noFill/>
                  </a:rPr>
                  <a:t> </a:t>
                </a:r>
              </a:p>
            </p:txBody>
          </p:sp>
        </mc:Fallback>
      </mc:AlternateContent>
      <p:sp>
        <p:nvSpPr>
          <p:cNvPr id="12"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12/41</a:t>
            </a:r>
            <a:endParaRPr lang="el-GR" sz="3000" b="0" dirty="0"/>
          </a:p>
        </p:txBody>
      </p:sp>
    </p:spTree>
    <p:extLst>
      <p:ext uri="{BB962C8B-B14F-4D97-AF65-F5344CB8AC3E}">
        <p14:creationId xmlns:p14="http://schemas.microsoft.com/office/powerpoint/2010/main" val="1565109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1512168"/>
              </a:xfrm>
            </p:spPr>
            <p:txBody>
              <a:bodyPr>
                <a:normAutofit fontScale="92500"/>
              </a:bodyPr>
              <a:lstStyle/>
              <a:p>
                <a:r>
                  <a:rPr lang="el-GR" dirty="0"/>
                  <a:t>Κυματομορφές εισόδου (κόκκινη) και εξόδου (πράσινη) για το προηγούμενο κύκλωμα. Όσο η τάση εισόδου είναι στο διάστημα </a:t>
                </a:r>
                <a14:m>
                  <m:oMath xmlns:m="http://schemas.openxmlformats.org/officeDocument/2006/math">
                    <m:d>
                      <m:dPr>
                        <m:begChr m:val="["/>
                        <m:endChr m:val="]"/>
                        <m:ctrlPr>
                          <a:rPr lang="el-GR" i="1">
                            <a:latin typeface="Cambria Math"/>
                          </a:rPr>
                        </m:ctrlPr>
                      </m:dPr>
                      <m:e>
                        <m:sSub>
                          <m:sSubPr>
                            <m:ctrlPr>
                              <a:rPr lang="el-GR" i="1">
                                <a:latin typeface="Cambria Math"/>
                              </a:rPr>
                            </m:ctrlPr>
                          </m:sSubPr>
                          <m:e>
                            <m:r>
                              <a:rPr lang="en-US" i="1">
                                <a:latin typeface="Cambria Math"/>
                              </a:rPr>
                              <m:t>𝑉</m:t>
                            </m:r>
                          </m:e>
                          <m:sub>
                            <m:r>
                              <a:rPr lang="en-US" i="1">
                                <a:latin typeface="Cambria Math"/>
                              </a:rPr>
                              <m:t>𝐿𝑇</m:t>
                            </m:r>
                          </m:sub>
                        </m:sSub>
                        <m:r>
                          <a:rPr lang="en-US" i="1">
                            <a:latin typeface="Cambria Math"/>
                          </a:rPr>
                          <m:t>,</m:t>
                        </m:r>
                        <m:sSub>
                          <m:sSubPr>
                            <m:ctrlPr>
                              <a:rPr lang="el-GR" i="1">
                                <a:latin typeface="Cambria Math"/>
                              </a:rPr>
                            </m:ctrlPr>
                          </m:sSubPr>
                          <m:e>
                            <m:r>
                              <a:rPr lang="en-US" i="1">
                                <a:latin typeface="Cambria Math"/>
                              </a:rPr>
                              <m:t>𝑉</m:t>
                            </m:r>
                          </m:e>
                          <m:sub>
                            <m:r>
                              <a:rPr lang="en-US" i="1">
                                <a:latin typeface="Cambria Math"/>
                              </a:rPr>
                              <m:t>𝐻𝑇</m:t>
                            </m:r>
                          </m:sub>
                        </m:sSub>
                      </m:e>
                    </m:d>
                    <m:r>
                      <a:rPr lang="en-US" i="1">
                        <a:latin typeface="Cambria Math"/>
                      </a:rPr>
                      <m:t>=</m:t>
                    </m:r>
                    <m:d>
                      <m:dPr>
                        <m:begChr m:val="["/>
                        <m:endChr m:val="]"/>
                        <m:ctrlPr>
                          <a:rPr lang="el-GR" i="1">
                            <a:latin typeface="Cambria Math"/>
                          </a:rPr>
                        </m:ctrlPr>
                      </m:dPr>
                      <m:e>
                        <m:r>
                          <a:rPr lang="en-US" i="1">
                            <a:latin typeface="Cambria Math"/>
                          </a:rPr>
                          <m:t>−0.48</m:t>
                        </m:r>
                        <m:r>
                          <m:rPr>
                            <m:sty m:val="p"/>
                          </m:rPr>
                          <a:rPr lang="en-US">
                            <a:latin typeface="Cambria Math"/>
                          </a:rPr>
                          <m:t>V</m:t>
                        </m:r>
                        <m:r>
                          <a:rPr lang="en-US" i="1">
                            <a:latin typeface="Cambria Math"/>
                          </a:rPr>
                          <m:t>, 0.48</m:t>
                        </m:r>
                        <m:r>
                          <m:rPr>
                            <m:sty m:val="p"/>
                          </m:rPr>
                          <a:rPr lang="en-US">
                            <a:latin typeface="Cambria Math"/>
                          </a:rPr>
                          <m:t>V</m:t>
                        </m:r>
                      </m:e>
                    </m:d>
                  </m:oMath>
                </a14:m>
                <a:r>
                  <a:rPr lang="en-US" dirty="0"/>
                  <a:t> </a:t>
                </a:r>
                <a:r>
                  <a:rPr lang="el-GR" dirty="0"/>
                  <a:t>η τάση εξόδου δεν αλλάζει τιμή.</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1512168"/>
              </a:xfrm>
              <a:blipFill rotWithShape="0">
                <a:blip r:embed="rId2"/>
                <a:stretch>
                  <a:fillRect l="-963" t="-5645" r="-1704" b="-241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grpSp>
        <p:nvGrpSpPr>
          <p:cNvPr id="7" name="Ομάδα 6"/>
          <p:cNvGrpSpPr/>
          <p:nvPr/>
        </p:nvGrpSpPr>
        <p:grpSpPr>
          <a:xfrm>
            <a:off x="1115616" y="2708920"/>
            <a:ext cx="7207323" cy="3717810"/>
            <a:chOff x="1187624" y="2708920"/>
            <a:chExt cx="7207323" cy="3717810"/>
          </a:xfrm>
        </p:grpSpPr>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91" r="1889"/>
            <a:stretch/>
          </p:blipFill>
          <p:spPr bwMode="auto">
            <a:xfrm>
              <a:off x="1187624" y="2708920"/>
              <a:ext cx="6926580" cy="371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5400000">
              <a:off x="7637240" y="4371899"/>
              <a:ext cx="1238416" cy="276999"/>
            </a:xfrm>
            <a:prstGeom prst="rect">
              <a:avLst/>
            </a:prstGeom>
            <a:noFill/>
          </p:spPr>
          <p:txBody>
            <a:bodyPr wrap="none" rtlCol="0">
              <a:spAutoFit/>
            </a:bodyPr>
            <a:lstStyle/>
            <a:p>
              <a:r>
                <a:rPr lang="el-GR" sz="1200" b="1" dirty="0" smtClean="0">
                  <a:solidFill>
                    <a:prstClr val="black"/>
                  </a:solidFill>
                  <a:latin typeface="Calibri" pitchFamily="34" charset="0"/>
                </a:rPr>
                <a:t>Τάση εξόδου (</a:t>
              </a:r>
              <a:r>
                <a:rPr lang="en-US" sz="1200" b="1" dirty="0" smtClean="0">
                  <a:solidFill>
                    <a:prstClr val="black"/>
                  </a:solidFill>
                  <a:latin typeface="Calibri" pitchFamily="34" charset="0"/>
                </a:rPr>
                <a:t>V</a:t>
              </a:r>
              <a:r>
                <a:rPr lang="el-GR" sz="1200" b="1" dirty="0" smtClean="0">
                  <a:solidFill>
                    <a:prstClr val="black"/>
                  </a:solidFill>
                  <a:latin typeface="Calibri" pitchFamily="34" charset="0"/>
                </a:rPr>
                <a:t>)</a:t>
              </a:r>
              <a:endParaRPr lang="el-GR" sz="1200" b="1" dirty="0">
                <a:solidFill>
                  <a:prstClr val="black"/>
                </a:solidFill>
                <a:latin typeface="Calibri" pitchFamily="34" charset="0"/>
              </a:endParaRPr>
            </a:p>
          </p:txBody>
        </p:sp>
      </p:grpSp>
      <p:sp>
        <p:nvSpPr>
          <p:cNvPr id="9"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13/41</a:t>
            </a:r>
            <a:endParaRPr lang="el-GR" sz="3000" b="0" dirty="0"/>
          </a:p>
        </p:txBody>
      </p:sp>
    </p:spTree>
    <p:extLst>
      <p:ext uri="{BB962C8B-B14F-4D97-AF65-F5344CB8AC3E}">
        <p14:creationId xmlns:p14="http://schemas.microsoft.com/office/powerpoint/2010/main" val="3024222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spcBef>
                <a:spcPts val="1200"/>
              </a:spcBef>
            </a:pPr>
            <a:r>
              <a:rPr lang="el-GR" sz="2200" dirty="0"/>
              <a:t>Στο προηγούμενο παράδειγμα, πρακτικά δημιουργήθηκε μία ζώνη ακτίνας περίπου 0,</a:t>
            </a:r>
            <a:r>
              <a:rPr lang="en-US" sz="2200" dirty="0"/>
              <a:t>48V</a:t>
            </a:r>
            <a:r>
              <a:rPr lang="el-GR" sz="2200" dirty="0"/>
              <a:t> γύρω από το 0</a:t>
            </a:r>
            <a:r>
              <a:rPr lang="en-US" sz="2200" dirty="0"/>
              <a:t>V</a:t>
            </a:r>
            <a:r>
              <a:rPr lang="el-GR" sz="2200" dirty="0"/>
              <a:t>, εντός της οποίας εάν βρεθεί η τάση εισόδου τότε η τάση εξόδου δεν θα αλλάξει τιμή.</a:t>
            </a:r>
          </a:p>
          <a:p>
            <a:pPr>
              <a:spcBef>
                <a:spcPts val="1200"/>
              </a:spcBef>
            </a:pPr>
            <a:r>
              <a:rPr lang="el-GR" sz="2200" dirty="0"/>
              <a:t>Αντίστοιχα μπορεί να το κέντρο της ζώνης αυτής να είναι οποιοδήποτε, χρησιμοποιώντας το επόμενο </a:t>
            </a:r>
            <a:r>
              <a:rPr lang="el-GR" sz="2200" dirty="0" smtClean="0"/>
              <a:t>κύκλωμα.</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grpSp>
        <p:nvGrpSpPr>
          <p:cNvPr id="8" name="Ομάδα 7"/>
          <p:cNvGrpSpPr/>
          <p:nvPr/>
        </p:nvGrpSpPr>
        <p:grpSpPr>
          <a:xfrm>
            <a:off x="2561124" y="3612146"/>
            <a:ext cx="4232566" cy="3129222"/>
            <a:chOff x="2939549" y="3726268"/>
            <a:chExt cx="3648675" cy="2676525"/>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572" y="3726268"/>
              <a:ext cx="26955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939549" y="4609910"/>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39549" y="4609910"/>
                  <a:ext cx="552331" cy="369332"/>
                </a:xfrm>
                <a:prstGeom prst="rect">
                  <a:avLst/>
                </a:prstGeom>
                <a:blipFill rotWithShape="1">
                  <a:blip r:embed="rId6"/>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920477" y="3851756"/>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920477" y="3851756"/>
                  <a:ext cx="667747" cy="369332"/>
                </a:xfrm>
                <a:prstGeom prst="rect">
                  <a:avLst/>
                </a:prstGeom>
                <a:blipFill rotWithShape="1">
                  <a:blip r:embed="rId7"/>
                  <a:stretch>
                    <a:fillRect/>
                  </a:stretch>
                </a:blipFill>
              </p:spPr>
              <p:txBody>
                <a:bodyPr/>
                <a:lstStyle/>
                <a:p>
                  <a:r>
                    <a:rPr lang="el-GR">
                      <a:noFill/>
                    </a:rPr>
                    <a:t> </a:t>
                  </a:r>
                </a:p>
              </p:txBody>
            </p:sp>
          </mc:Fallback>
        </mc:AlternateContent>
      </p:grpSp>
      <p:sp>
        <p:nvSpPr>
          <p:cNvPr id="10"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14/41</a:t>
            </a:r>
            <a:endParaRPr lang="el-GR" sz="3000" b="0" dirty="0"/>
          </a:p>
        </p:txBody>
      </p:sp>
    </p:spTree>
    <p:extLst>
      <p:ext uri="{BB962C8B-B14F-4D97-AF65-F5344CB8AC3E}">
        <p14:creationId xmlns:p14="http://schemas.microsoft.com/office/powerpoint/2010/main" val="3162910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2664296"/>
              </a:xfrm>
            </p:spPr>
            <p:txBody>
              <a:bodyPr/>
              <a:lstStyle/>
              <a:p>
                <a:r>
                  <a:rPr lang="el-GR" dirty="0"/>
                  <a:t>Στην περίπτωση αυτή, θα ισχύει ότι:</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𝑜𝑢𝑡</m:t>
                          </m:r>
                        </m:sub>
                      </m:sSub>
                      <m:r>
                        <a:rPr lang="en-US" i="1">
                          <a:latin typeface="Cambria Math"/>
                        </a:rPr>
                        <m:t>=</m:t>
                      </m:r>
                      <m:d>
                        <m:dPr>
                          <m:begChr m:val="{"/>
                          <m:endChr m:val=""/>
                          <m:ctrlPr>
                            <a:rPr lang="en-US" i="1">
                              <a:latin typeface="Cambria Math"/>
                            </a:rPr>
                          </m:ctrlPr>
                        </m:dPr>
                        <m:e>
                          <m:eqArr>
                            <m:eqArrPr>
                              <m:ctrlPr>
                                <a:rPr lang="en-US" i="1">
                                  <a:latin typeface="Cambria Math"/>
                                </a:rPr>
                              </m:ctrlPr>
                            </m:eqArrPr>
                            <m:e>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r>
                                <a:rPr lang="en-US" i="1">
                                  <a:latin typeface="Cambria Math"/>
                                </a:rPr>
                                <m:t>, </m:t>
                              </m:r>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&gt;</m:t>
                              </m:r>
                              <m:sSub>
                                <m:sSubPr>
                                  <m:ctrlPr>
                                    <a:rPr lang="en-US" i="1">
                                      <a:latin typeface="Cambria Math"/>
                                    </a:rPr>
                                  </m:ctrlPr>
                                </m:sSubPr>
                                <m:e>
                                  <m:sSub>
                                    <m:sSubPr>
                                      <m:ctrlPr>
                                        <a:rPr lang="en-US" i="1">
                                          <a:latin typeface="Cambria Math"/>
                                        </a:rPr>
                                      </m:ctrlPr>
                                    </m:sSubPr>
                                    <m:e>
                                      <m:r>
                                        <a:rPr lang="en-US" i="1">
                                          <a:latin typeface="Cambria Math"/>
                                        </a:rPr>
                                        <m:t>𝑉</m:t>
                                      </m:r>
                                    </m:e>
                                    <m:sub>
                                      <m:r>
                                        <a:rPr lang="en-US" i="1">
                                          <a:latin typeface="Cambria Math"/>
                                        </a:rPr>
                                        <m:t>𝑅𝐸𝐹</m:t>
                                      </m:r>
                                    </m:sub>
                                  </m:sSub>
                                  <m:r>
                                    <a:rPr lang="en-US" i="1">
                                      <a:latin typeface="Cambria Math"/>
                                    </a:rPr>
                                    <m:t>+</m:t>
                                  </m:r>
                                  <m:r>
                                    <a:rPr lang="en-US" i="1">
                                      <a:latin typeface="Cambria Math"/>
                                    </a:rPr>
                                    <m:t>𝑉</m:t>
                                  </m:r>
                                </m:e>
                                <m:sub>
                                  <m:r>
                                    <a:rPr lang="en-US" i="1">
                                      <a:latin typeface="Cambria Math"/>
                                    </a:rPr>
                                    <m:t>𝐻𝑇</m:t>
                                  </m:r>
                                </m:sub>
                              </m:sSub>
                            </m:e>
                            <m:e>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&lt;</m:t>
                              </m:r>
                              <m:sSub>
                                <m:sSubPr>
                                  <m:ctrlPr>
                                    <a:rPr lang="en-US" i="1">
                                      <a:latin typeface="Cambria Math"/>
                                    </a:rPr>
                                  </m:ctrlPr>
                                </m:sSubPr>
                                <m:e>
                                  <m:sSub>
                                    <m:sSubPr>
                                      <m:ctrlPr>
                                        <a:rPr lang="en-US" i="1">
                                          <a:latin typeface="Cambria Math"/>
                                        </a:rPr>
                                      </m:ctrlPr>
                                    </m:sSubPr>
                                    <m:e>
                                      <m:r>
                                        <a:rPr lang="en-US" i="1">
                                          <a:latin typeface="Cambria Math"/>
                                        </a:rPr>
                                        <m:t>𝑉</m:t>
                                      </m:r>
                                    </m:e>
                                    <m:sub>
                                      <m:r>
                                        <a:rPr lang="en-US" i="1">
                                          <a:latin typeface="Cambria Math"/>
                                        </a:rPr>
                                        <m:t>𝑅𝐸𝐹</m:t>
                                      </m:r>
                                    </m:sub>
                                  </m:sSub>
                                  <m:r>
                                    <a:rPr lang="en-US" i="1">
                                      <a:latin typeface="Cambria Math"/>
                                    </a:rPr>
                                    <m:t>+</m:t>
                                  </m:r>
                                  <m:r>
                                    <a:rPr lang="en-US" i="1">
                                      <a:latin typeface="Cambria Math"/>
                                    </a:rPr>
                                    <m:t>𝑉</m:t>
                                  </m:r>
                                </m:e>
                                <m:sub>
                                  <m:r>
                                    <a:rPr lang="en-US" i="1">
                                      <a:latin typeface="Cambria Math"/>
                                    </a:rPr>
                                    <m:t>𝐿𝑇</m:t>
                                  </m:r>
                                </m:sub>
                              </m:sSub>
                            </m:e>
                            <m:e>
                              <m:r>
                                <m:rPr>
                                  <m:sty m:val="p"/>
                                </m:rPr>
                                <a:rPr lang="el-GR">
                                  <a:latin typeface="Cambria Math"/>
                                </a:rPr>
                                <m:t>προηγούμενη</m:t>
                              </m:r>
                              <m:r>
                                <a:rPr lang="el-GR">
                                  <a:latin typeface="Cambria Math"/>
                                </a:rPr>
                                <m:t> </m:t>
                              </m:r>
                              <m:r>
                                <m:rPr>
                                  <m:sty m:val="p"/>
                                </m:rPr>
                                <a:rPr lang="el-GR">
                                  <a:latin typeface="Cambria Math"/>
                                </a:rPr>
                                <m:t>τιμή</m:t>
                              </m:r>
                              <m:r>
                                <a:rPr lang="el-GR">
                                  <a:latin typeface="Cambria Math"/>
                                </a:rPr>
                                <m:t>,</m:t>
                              </m:r>
                              <m:sSub>
                                <m:sSubPr>
                                  <m:ctrlPr>
                                    <a:rPr lang="en-US" i="1">
                                      <a:latin typeface="Cambria Math"/>
                                    </a:rPr>
                                  </m:ctrlPr>
                                </m:sSubPr>
                                <m:e>
                                  <m:sSub>
                                    <m:sSubPr>
                                      <m:ctrlPr>
                                        <a:rPr lang="en-US" i="1">
                                          <a:latin typeface="Cambria Math"/>
                                        </a:rPr>
                                      </m:ctrlPr>
                                    </m:sSubPr>
                                    <m:e>
                                      <m:r>
                                        <a:rPr lang="en-US" i="1">
                                          <a:latin typeface="Cambria Math"/>
                                        </a:rPr>
                                        <m:t>𝑉</m:t>
                                      </m:r>
                                    </m:e>
                                    <m:sub>
                                      <m:r>
                                        <a:rPr lang="en-US" i="1">
                                          <a:latin typeface="Cambria Math"/>
                                        </a:rPr>
                                        <m:t>𝑅𝐸𝐹</m:t>
                                      </m:r>
                                    </m:sub>
                                  </m:sSub>
                                  <m:r>
                                    <a:rPr lang="en-US" i="1">
                                      <a:latin typeface="Cambria Math"/>
                                    </a:rPr>
                                    <m:t>+</m:t>
                                  </m:r>
                                  <m:r>
                                    <a:rPr lang="en-US" i="1">
                                      <a:latin typeface="Cambria Math"/>
                                    </a:rPr>
                                    <m:t>𝑉</m:t>
                                  </m:r>
                                </m:e>
                                <m:sub>
                                  <m:r>
                                    <a:rPr lang="en-US" i="1">
                                      <a:latin typeface="Cambria Math"/>
                                    </a:rPr>
                                    <m:t>𝐿𝑇</m:t>
                                  </m:r>
                                </m:sub>
                              </m:sSub>
                              <m:r>
                                <a:rPr lang="el-GR" i="1">
                                  <a:latin typeface="Cambria Math"/>
                                </a:rPr>
                                <m:t>&lt;</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m:t>
                              </m:r>
                              <m:sSub>
                                <m:sSubPr>
                                  <m:ctrlPr>
                                    <a:rPr lang="en-US" i="1">
                                      <a:latin typeface="Cambria Math"/>
                                    </a:rPr>
                                  </m:ctrlPr>
                                </m:sSubPr>
                                <m:e>
                                  <m:sSub>
                                    <m:sSubPr>
                                      <m:ctrlPr>
                                        <a:rPr lang="en-US" i="1">
                                          <a:latin typeface="Cambria Math"/>
                                        </a:rPr>
                                      </m:ctrlPr>
                                    </m:sSubPr>
                                    <m:e>
                                      <m:r>
                                        <a:rPr lang="en-US" i="1">
                                          <a:latin typeface="Cambria Math"/>
                                        </a:rPr>
                                        <m:t>𝑉</m:t>
                                      </m:r>
                                    </m:e>
                                    <m:sub>
                                      <m:r>
                                        <a:rPr lang="en-US" i="1">
                                          <a:latin typeface="Cambria Math"/>
                                        </a:rPr>
                                        <m:t>𝑅𝐸𝐹</m:t>
                                      </m:r>
                                    </m:sub>
                                  </m:sSub>
                                  <m:r>
                                    <a:rPr lang="en-US" i="1">
                                      <a:latin typeface="Cambria Math"/>
                                    </a:rPr>
                                    <m:t>+</m:t>
                                  </m:r>
                                  <m:r>
                                    <a:rPr lang="en-US" i="1">
                                      <a:latin typeface="Cambria Math"/>
                                    </a:rPr>
                                    <m:t>𝑉</m:t>
                                  </m:r>
                                </m:e>
                                <m:sub>
                                  <m:r>
                                    <a:rPr lang="en-US" i="1">
                                      <a:latin typeface="Cambria Math"/>
                                    </a:rPr>
                                    <m:t>𝐻𝑇</m:t>
                                  </m:r>
                                </m:sub>
                              </m:sSub>
                            </m:e>
                          </m:eqArr>
                        </m:e>
                      </m:d>
                    </m:oMath>
                  </m:oMathPara>
                </a14:m>
                <a:endParaRPr lang="el-GR" dirty="0"/>
              </a:p>
              <a:p>
                <a:pPr marL="0" indent="0">
                  <a:buNone/>
                </a:pPr>
                <a:r>
                  <a:rPr lang="el-GR" dirty="0"/>
                  <a:t>όπου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𝐻𝑇</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l-GR" i="1">
                                <a:latin typeface="Cambria Math"/>
                              </a:rPr>
                              <m:t>1</m:t>
                            </m:r>
                          </m:sub>
                        </m:sSub>
                      </m:num>
                      <m:den>
                        <m:sSub>
                          <m:sSubPr>
                            <m:ctrlPr>
                              <a:rPr lang="en-US" i="1">
                                <a:latin typeface="Cambria Math"/>
                              </a:rPr>
                            </m:ctrlPr>
                          </m:sSubPr>
                          <m:e>
                            <m:r>
                              <a:rPr lang="en-US" i="1">
                                <a:latin typeface="Cambria Math"/>
                              </a:rPr>
                              <m:t>𝑅</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oMath>
                </a14:m>
                <a:r>
                  <a:rPr lang="el-GR" dirty="0"/>
                  <a:t> και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𝐿𝑇</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l-GR" i="1">
                                <a:latin typeface="Cambria Math"/>
                              </a:rPr>
                              <m:t>1</m:t>
                            </m:r>
                          </m:sub>
                        </m:sSub>
                      </m:num>
                      <m:den>
                        <m:sSub>
                          <m:sSubPr>
                            <m:ctrlPr>
                              <a:rPr lang="en-US" i="1">
                                <a:latin typeface="Cambria Math"/>
                              </a:rPr>
                            </m:ctrlPr>
                          </m:sSubPr>
                          <m:e>
                            <m:r>
                              <a:rPr lang="en-US" i="1">
                                <a:latin typeface="Cambria Math"/>
                              </a:rPr>
                              <m:t>𝑅</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oMath>
                </a14:m>
                <a:r>
                  <a:rPr lang="el-GR" dirty="0"/>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2664296"/>
              </a:xfrm>
              <a:blipFill rotWithShape="0">
                <a:blip r:embed="rId2"/>
                <a:stretch>
                  <a:fillRect l="-1111" t="-183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grpSp>
        <p:nvGrpSpPr>
          <p:cNvPr id="8" name="Ομάδα 7"/>
          <p:cNvGrpSpPr/>
          <p:nvPr/>
        </p:nvGrpSpPr>
        <p:grpSpPr>
          <a:xfrm>
            <a:off x="2939549" y="3920827"/>
            <a:ext cx="3864699" cy="2820541"/>
            <a:chOff x="2939549" y="3726268"/>
            <a:chExt cx="3648675" cy="2676525"/>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572" y="3726268"/>
              <a:ext cx="26955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939549" y="4609910"/>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39549" y="4609910"/>
                  <a:ext cx="552331" cy="369332"/>
                </a:xfrm>
                <a:prstGeom prst="rect">
                  <a:avLst/>
                </a:prstGeom>
                <a:blipFill rotWithShape="1">
                  <a:blip r:embed="rId7"/>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920477" y="3851756"/>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920477" y="3851756"/>
                  <a:ext cx="667747" cy="369332"/>
                </a:xfrm>
                <a:prstGeom prst="rect">
                  <a:avLst/>
                </a:prstGeom>
                <a:blipFill rotWithShape="1">
                  <a:blip r:embed="rId8"/>
                  <a:stretch>
                    <a:fillRect/>
                  </a:stretch>
                </a:blipFill>
              </p:spPr>
              <p:txBody>
                <a:bodyPr/>
                <a:lstStyle/>
                <a:p>
                  <a:r>
                    <a:rPr lang="el-GR">
                      <a:noFill/>
                    </a:rPr>
                    <a:t> </a:t>
                  </a:r>
                </a:p>
              </p:txBody>
            </p:sp>
          </mc:Fallback>
        </mc:AlternateContent>
      </p:grpSp>
      <p:sp>
        <p:nvSpPr>
          <p:cNvPr id="10"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15/41</a:t>
            </a:r>
            <a:endParaRPr lang="el-GR" sz="3000" b="0" dirty="0"/>
          </a:p>
        </p:txBody>
      </p:sp>
    </p:spTree>
    <p:extLst>
      <p:ext uri="{BB962C8B-B14F-4D97-AF65-F5344CB8AC3E}">
        <p14:creationId xmlns:p14="http://schemas.microsoft.com/office/powerpoint/2010/main" val="4182340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340768"/>
                <a:ext cx="8229600" cy="2736304"/>
              </a:xfrm>
            </p:spPr>
            <p:txBody>
              <a:bodyPr/>
              <a:lstStyle/>
              <a:p>
                <a:r>
                  <a:rPr lang="el-GR" dirty="0"/>
                  <a:t>Για παράδειγμα εάν η τάση εισόδου είναι ημίτονο πλάτους </a:t>
                </a:r>
                <a:r>
                  <a:rPr lang="en-US" dirty="0"/>
                  <a:t>2V, </a:t>
                </a:r>
                <a:r>
                  <a:rPr lang="el-GR" dirty="0"/>
                  <a:t>τότε για τις τιμές του σχήματος θα ισχύει ότι</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𝑜𝑢𝑡</m:t>
                          </m:r>
                        </m:sub>
                      </m:sSub>
                      <m:r>
                        <a:rPr lang="en-US" i="1">
                          <a:latin typeface="Cambria Math"/>
                          <a:ea typeface="Cambria Math"/>
                        </a:rPr>
                        <m:t>≅</m:t>
                      </m:r>
                      <m:d>
                        <m:dPr>
                          <m:begChr m:val="{"/>
                          <m:endChr m:val=""/>
                          <m:ctrlPr>
                            <a:rPr lang="en-US" i="1">
                              <a:latin typeface="Cambria Math"/>
                            </a:rPr>
                          </m:ctrlPr>
                        </m:dPr>
                        <m:e>
                          <m:eqArr>
                            <m:eqArrPr>
                              <m:ctrlPr>
                                <a:rPr lang="en-US" i="1">
                                  <a:latin typeface="Cambria Math"/>
                                </a:rPr>
                              </m:ctrlPr>
                            </m:eqArrPr>
                            <m:e>
                              <m:r>
                                <a:rPr lang="en-US" i="1">
                                  <a:latin typeface="Cambria Math"/>
                                </a:rPr>
                                <m:t>−15</m:t>
                              </m:r>
                              <m:r>
                                <m:rPr>
                                  <m:sty m:val="p"/>
                                </m:rPr>
                                <a:rPr lang="en-US">
                                  <a:latin typeface="Cambria Math"/>
                                </a:rPr>
                                <m:t>V</m:t>
                              </m:r>
                              <m:r>
                                <a:rPr lang="en-US" i="1">
                                  <a:latin typeface="Cambria Math"/>
                                </a:rPr>
                                <m:t>, </m:t>
                              </m:r>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&gt;0,98</m:t>
                              </m:r>
                              <m:r>
                                <m:rPr>
                                  <m:sty m:val="p"/>
                                </m:rPr>
                                <a:rPr lang="en-US">
                                  <a:latin typeface="Cambria Math"/>
                                </a:rPr>
                                <m:t>V</m:t>
                              </m:r>
                            </m:e>
                            <m:e>
                              <m:r>
                                <a:rPr lang="en-US" i="1">
                                  <a:latin typeface="Cambria Math"/>
                                </a:rPr>
                                <m:t>+15</m:t>
                              </m:r>
                              <m:r>
                                <m:rPr>
                                  <m:sty m:val="p"/>
                                </m:rPr>
                                <a:rPr lang="en-US">
                                  <a:latin typeface="Cambria Math"/>
                                </a:rPr>
                                <m:t>V</m:t>
                              </m:r>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&lt;0,02</m:t>
                              </m:r>
                              <m:r>
                                <m:rPr>
                                  <m:sty m:val="p"/>
                                </m:rPr>
                                <a:rPr lang="en-US">
                                  <a:latin typeface="Cambria Math"/>
                                </a:rPr>
                                <m:t>V</m:t>
                              </m:r>
                            </m:e>
                            <m:e>
                              <m:r>
                                <m:rPr>
                                  <m:sty m:val="p"/>
                                </m:rPr>
                                <a:rPr lang="el-GR">
                                  <a:latin typeface="Cambria Math"/>
                                </a:rPr>
                                <m:t>προηγούμενη</m:t>
                              </m:r>
                              <m:r>
                                <a:rPr lang="el-GR">
                                  <a:latin typeface="Cambria Math"/>
                                </a:rPr>
                                <m:t> </m:t>
                              </m:r>
                              <m:r>
                                <m:rPr>
                                  <m:sty m:val="p"/>
                                </m:rPr>
                                <a:rPr lang="el-GR">
                                  <a:latin typeface="Cambria Math"/>
                                </a:rPr>
                                <m:t>τιμή</m:t>
                              </m:r>
                              <m:r>
                                <a:rPr lang="el-GR">
                                  <a:latin typeface="Cambria Math"/>
                                </a:rPr>
                                <m:t>,</m:t>
                              </m:r>
                              <m:r>
                                <a:rPr lang="en-US" i="1">
                                  <a:latin typeface="Cambria Math"/>
                                </a:rPr>
                                <m:t>0,02</m:t>
                              </m:r>
                              <m:r>
                                <m:rPr>
                                  <m:sty m:val="p"/>
                                </m:rPr>
                                <a:rPr lang="en-US">
                                  <a:latin typeface="Cambria Math"/>
                                </a:rPr>
                                <m:t>V</m:t>
                              </m:r>
                              <m:r>
                                <a:rPr lang="el-GR" i="1">
                                  <a:latin typeface="Cambria Math"/>
                                </a:rPr>
                                <m:t>&lt;</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m:t>
                              </m:r>
                              <m:r>
                                <a:rPr lang="en-US" i="1">
                                  <a:latin typeface="Cambria Math"/>
                                </a:rPr>
                                <m:t>0,98</m:t>
                              </m:r>
                              <m:r>
                                <m:rPr>
                                  <m:sty m:val="p"/>
                                </m:rPr>
                                <a:rPr lang="en-US">
                                  <a:latin typeface="Cambria Math"/>
                                </a:rPr>
                                <m:t>V</m:t>
                              </m:r>
                            </m:e>
                          </m:eqArr>
                        </m:e>
                      </m:d>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340768"/>
                <a:ext cx="8229600" cy="2736304"/>
              </a:xfrm>
              <a:blipFill rotWithShape="1">
                <a:blip r:embed="rId2"/>
                <a:stretch>
                  <a:fillRect l="-963" t="-89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grpSp>
        <p:nvGrpSpPr>
          <p:cNvPr id="10" name="Ομάδα 9"/>
          <p:cNvGrpSpPr/>
          <p:nvPr/>
        </p:nvGrpSpPr>
        <p:grpSpPr>
          <a:xfrm>
            <a:off x="2928392" y="4016425"/>
            <a:ext cx="4015490" cy="2676525"/>
            <a:chOff x="2939549" y="3726268"/>
            <a:chExt cx="4015490" cy="2676525"/>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572" y="3726268"/>
              <a:ext cx="26955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5416946" y="4149080"/>
                  <a:ext cx="14641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r>
                          <a:rPr lang="en-US" i="1" smtClean="0">
                            <a:solidFill>
                              <a:prstClr val="black"/>
                            </a:solidFill>
                            <a:latin typeface="Cambria Math"/>
                          </a:rPr>
                          <m:t>=100</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smtClean="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16946" y="4149080"/>
                  <a:ext cx="1464119" cy="369332"/>
                </a:xfrm>
                <a:prstGeom prst="rect">
                  <a:avLst/>
                </a:prstGeom>
                <a:blipFill rotWithShape="1">
                  <a:blip r:embed="rId4"/>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26700" y="5003884"/>
                  <a:ext cx="1389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r>
                          <a:rPr lang="el-GR" i="1" smtClean="0">
                            <a:solidFill>
                              <a:prstClr val="black"/>
                            </a:solidFill>
                            <a:latin typeface="Cambria Math"/>
                          </a:rPr>
                          <m:t>=3,3</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426700" y="5003884"/>
                  <a:ext cx="1389291" cy="369332"/>
                </a:xfrm>
                <a:prstGeom prst="rect">
                  <a:avLst/>
                </a:prstGeom>
                <a:blipFill rotWithShape="1">
                  <a:blip r:embed="rId5"/>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508104" y="5507940"/>
                  <a:ext cx="1446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𝑅𝐸𝐹</m:t>
                            </m:r>
                          </m:sub>
                        </m:sSub>
                        <m:r>
                          <a:rPr lang="el-GR" i="1" smtClean="0">
                            <a:solidFill>
                              <a:prstClr val="black"/>
                            </a:solidFill>
                            <a:latin typeface="Cambria Math"/>
                          </a:rPr>
                          <m:t>=</m:t>
                        </m:r>
                        <m:r>
                          <a:rPr lang="en-US" i="1" smtClean="0">
                            <a:solidFill>
                              <a:prstClr val="black"/>
                            </a:solidFill>
                            <a:latin typeface="Cambria Math"/>
                          </a:rPr>
                          <m:t>0,5</m:t>
                        </m:r>
                        <m:r>
                          <m:rPr>
                            <m:sty m:val="p"/>
                          </m:rPr>
                          <a:rPr lang="en-US" smtClean="0">
                            <a:solidFill>
                              <a:prstClr val="black"/>
                            </a:solidFill>
                            <a:latin typeface="Cambria Math"/>
                          </a:rPr>
                          <m:t>V</m:t>
                        </m:r>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508104" y="5507940"/>
                  <a:ext cx="1446935" cy="369332"/>
                </a:xfrm>
                <a:prstGeom prst="rect">
                  <a:avLst/>
                </a:prstGeom>
                <a:blipFill rotWithShape="1">
                  <a:blip r:embed="rId6"/>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39549" y="4609910"/>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39549" y="4609910"/>
                  <a:ext cx="552331" cy="369332"/>
                </a:xfrm>
                <a:prstGeom prst="rect">
                  <a:avLst/>
                </a:prstGeom>
                <a:blipFill rotWithShape="1">
                  <a:blip r:embed="rId7"/>
                  <a:stretch>
                    <a:fillRect b="-1639"/>
                  </a:stretch>
                </a:blipFill>
              </p:spPr>
              <p:txBody>
                <a:bodyPr/>
                <a:lstStyle/>
                <a:p>
                  <a:r>
                    <a:rPr lang="el-GR">
                      <a:noFill/>
                    </a:rPr>
                    <a:t> </a:t>
                  </a:r>
                </a:p>
              </p:txBody>
            </p:sp>
          </mc:Fallback>
        </mc:AlternateContent>
      </p:grpSp>
      <p:sp>
        <p:nvSpPr>
          <p:cNvPr id="12"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16/41</a:t>
            </a:r>
            <a:endParaRPr lang="el-GR" sz="3000" b="0" dirty="0"/>
          </a:p>
        </p:txBody>
      </p:sp>
    </p:spTree>
    <p:extLst>
      <p:ext uri="{BB962C8B-B14F-4D97-AF65-F5344CB8AC3E}">
        <p14:creationId xmlns:p14="http://schemas.microsoft.com/office/powerpoint/2010/main" val="93977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484784"/>
                <a:ext cx="8229600" cy="1584176"/>
              </a:xfrm>
            </p:spPr>
            <p:txBody>
              <a:bodyPr/>
              <a:lstStyle/>
              <a:p>
                <a:r>
                  <a:rPr lang="el-GR" sz="2200" dirty="0"/>
                  <a:t>Κυματομορφές εισόδου (κόκκινη) και εξόδου (πράσινη) για το προηγούμενο κύκλωμα. Όσο η τάση εισόδου είναι στο διάστημα </a:t>
                </a:r>
                <a14:m>
                  <m:oMath xmlns:m="http://schemas.openxmlformats.org/officeDocument/2006/math">
                    <m:d>
                      <m:dPr>
                        <m:begChr m:val="["/>
                        <m:endChr m:val="]"/>
                        <m:ctrlPr>
                          <a:rPr lang="el-GR" sz="2200" i="1">
                            <a:latin typeface="Cambria Math"/>
                          </a:rPr>
                        </m:ctrlPr>
                      </m:dPr>
                      <m:e>
                        <m:sSub>
                          <m:sSubPr>
                            <m:ctrlPr>
                              <a:rPr lang="el-GR" sz="2200" i="1">
                                <a:latin typeface="Cambria Math"/>
                              </a:rPr>
                            </m:ctrlPr>
                          </m:sSubPr>
                          <m:e>
                            <m:r>
                              <a:rPr lang="en-US" sz="2200" i="1">
                                <a:latin typeface="Cambria Math"/>
                              </a:rPr>
                              <m:t>𝑉</m:t>
                            </m:r>
                          </m:e>
                          <m:sub>
                            <m:r>
                              <a:rPr lang="en-US" sz="2200" i="1">
                                <a:latin typeface="Cambria Math"/>
                              </a:rPr>
                              <m:t>𝐿𝑇</m:t>
                            </m:r>
                          </m:sub>
                        </m:sSub>
                        <m:r>
                          <a:rPr lang="en-US" sz="2200" i="1">
                            <a:latin typeface="Cambria Math"/>
                          </a:rPr>
                          <m:t>,</m:t>
                        </m:r>
                        <m:sSub>
                          <m:sSubPr>
                            <m:ctrlPr>
                              <a:rPr lang="el-GR" sz="2200" i="1">
                                <a:latin typeface="Cambria Math"/>
                              </a:rPr>
                            </m:ctrlPr>
                          </m:sSubPr>
                          <m:e>
                            <m:r>
                              <a:rPr lang="en-US" sz="2200" i="1">
                                <a:latin typeface="Cambria Math"/>
                              </a:rPr>
                              <m:t>𝑉</m:t>
                            </m:r>
                          </m:e>
                          <m:sub>
                            <m:r>
                              <a:rPr lang="en-US" sz="2200" i="1">
                                <a:latin typeface="Cambria Math"/>
                              </a:rPr>
                              <m:t>𝐻𝑇</m:t>
                            </m:r>
                          </m:sub>
                        </m:sSub>
                      </m:e>
                    </m:d>
                    <m:r>
                      <a:rPr lang="en-US" sz="2200" i="1">
                        <a:latin typeface="Cambria Math"/>
                      </a:rPr>
                      <m:t>=</m:t>
                    </m:r>
                    <m:d>
                      <m:dPr>
                        <m:begChr m:val="["/>
                        <m:endChr m:val="]"/>
                        <m:ctrlPr>
                          <a:rPr lang="el-GR" sz="2200" i="1">
                            <a:latin typeface="Cambria Math"/>
                          </a:rPr>
                        </m:ctrlPr>
                      </m:dPr>
                      <m:e>
                        <m:r>
                          <a:rPr lang="en-US" sz="2200" i="1">
                            <a:latin typeface="Cambria Math"/>
                          </a:rPr>
                          <m:t>0.</m:t>
                        </m:r>
                        <m:r>
                          <a:rPr lang="en-US" sz="2200">
                            <a:latin typeface="Cambria Math"/>
                          </a:rPr>
                          <m:t>02</m:t>
                        </m:r>
                        <m:r>
                          <m:rPr>
                            <m:sty m:val="p"/>
                          </m:rPr>
                          <a:rPr lang="en-US" sz="2200">
                            <a:latin typeface="Cambria Math"/>
                          </a:rPr>
                          <m:t>V</m:t>
                        </m:r>
                        <m:r>
                          <a:rPr lang="en-US" sz="2200" i="1">
                            <a:latin typeface="Cambria Math"/>
                          </a:rPr>
                          <m:t>, 0.98</m:t>
                        </m:r>
                        <m:r>
                          <m:rPr>
                            <m:sty m:val="p"/>
                          </m:rPr>
                          <a:rPr lang="en-US" sz="2200">
                            <a:latin typeface="Cambria Math"/>
                          </a:rPr>
                          <m:t>V</m:t>
                        </m:r>
                      </m:e>
                    </m:d>
                  </m:oMath>
                </a14:m>
                <a:r>
                  <a:rPr lang="en-US" sz="2200" dirty="0"/>
                  <a:t> </a:t>
                </a:r>
                <a:r>
                  <a:rPr lang="el-GR" sz="2200" dirty="0"/>
                  <a:t>η τάση εξόδου δεν αλλάζει τιμή.</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484784"/>
                <a:ext cx="8229600" cy="1584176"/>
              </a:xfrm>
              <a:blipFill rotWithShape="1">
                <a:blip r:embed="rId2"/>
                <a:stretch>
                  <a:fillRect l="-815" t="-77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grpSp>
        <p:nvGrpSpPr>
          <p:cNvPr id="7" name="Ομάδα 6"/>
          <p:cNvGrpSpPr/>
          <p:nvPr/>
        </p:nvGrpSpPr>
        <p:grpSpPr>
          <a:xfrm>
            <a:off x="855192" y="2938756"/>
            <a:ext cx="7455113" cy="3845702"/>
            <a:chOff x="1115616" y="2789804"/>
            <a:chExt cx="7455113" cy="3845702"/>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6" r="2043"/>
            <a:stretch/>
          </p:blipFill>
          <p:spPr bwMode="auto">
            <a:xfrm>
              <a:off x="1115616" y="2789804"/>
              <a:ext cx="7192606" cy="384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5400000">
              <a:off x="7813022" y="4508667"/>
              <a:ext cx="1238416" cy="276999"/>
            </a:xfrm>
            <a:prstGeom prst="rect">
              <a:avLst/>
            </a:prstGeom>
            <a:noFill/>
          </p:spPr>
          <p:txBody>
            <a:bodyPr wrap="none" rtlCol="0">
              <a:spAutoFit/>
            </a:bodyPr>
            <a:lstStyle/>
            <a:p>
              <a:r>
                <a:rPr lang="el-GR" sz="1200" b="1" dirty="0" smtClean="0">
                  <a:solidFill>
                    <a:prstClr val="black"/>
                  </a:solidFill>
                  <a:latin typeface="Calibri" pitchFamily="34" charset="0"/>
                </a:rPr>
                <a:t>Τάση εξόδου (</a:t>
              </a:r>
              <a:r>
                <a:rPr lang="en-US" sz="1200" b="1" dirty="0" smtClean="0">
                  <a:solidFill>
                    <a:prstClr val="black"/>
                  </a:solidFill>
                  <a:latin typeface="Calibri" pitchFamily="34" charset="0"/>
                </a:rPr>
                <a:t>V</a:t>
              </a:r>
              <a:r>
                <a:rPr lang="el-GR" sz="1200" b="1" dirty="0" smtClean="0">
                  <a:solidFill>
                    <a:prstClr val="black"/>
                  </a:solidFill>
                  <a:latin typeface="Calibri" pitchFamily="34" charset="0"/>
                </a:rPr>
                <a:t>)</a:t>
              </a:r>
              <a:endParaRPr lang="el-GR" sz="1200" b="1" dirty="0">
                <a:solidFill>
                  <a:prstClr val="black"/>
                </a:solidFill>
                <a:latin typeface="Calibri" pitchFamily="34" charset="0"/>
              </a:endParaRPr>
            </a:p>
          </p:txBody>
        </p:sp>
      </p:grpSp>
      <p:sp>
        <p:nvSpPr>
          <p:cNvPr id="9"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17/41</a:t>
            </a:r>
            <a:endParaRPr lang="el-GR" sz="3000" b="0" dirty="0"/>
          </a:p>
        </p:txBody>
      </p:sp>
    </p:spTree>
    <p:extLst>
      <p:ext uri="{BB962C8B-B14F-4D97-AF65-F5344CB8AC3E}">
        <p14:creationId xmlns:p14="http://schemas.microsoft.com/office/powerpoint/2010/main" val="73191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1039" y="1361323"/>
            <a:ext cx="8229600" cy="1080120"/>
          </a:xfrm>
        </p:spPr>
        <p:txBody>
          <a:bodyPr/>
          <a:lstStyle/>
          <a:p>
            <a:r>
              <a:rPr lang="el-GR" dirty="0"/>
              <a:t>Κυκλωματική αναπαράσταση του μη αναστρέφοντος σκανδαλιστή </a:t>
            </a:r>
            <a:r>
              <a:rPr lang="en-US" dirty="0"/>
              <a:t>Schmitt.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grpSp>
        <p:nvGrpSpPr>
          <p:cNvPr id="8" name="Ομάδα 7"/>
          <p:cNvGrpSpPr/>
          <p:nvPr/>
        </p:nvGrpSpPr>
        <p:grpSpPr>
          <a:xfrm>
            <a:off x="1863311" y="2433638"/>
            <a:ext cx="5228969" cy="2867570"/>
            <a:chOff x="1863311" y="2433638"/>
            <a:chExt cx="5228969" cy="286757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431" y="2433638"/>
              <a:ext cx="4376817" cy="286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1863311" y="4077072"/>
                  <a:ext cx="620457"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863311" y="4077072"/>
                  <a:ext cx="620457" cy="414886"/>
                </a:xfrm>
                <a:prstGeom prst="rect">
                  <a:avLst/>
                </a:prstGeom>
                <a:blipFill rotWithShape="1">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42172" y="3573016"/>
                  <a:ext cx="750108"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342172" y="3573016"/>
                  <a:ext cx="750108" cy="414886"/>
                </a:xfrm>
                <a:prstGeom prst="rect">
                  <a:avLst/>
                </a:prstGeom>
                <a:blipFill rotWithShape="1">
                  <a:blip r:embed="rId4"/>
                  <a:stretch>
                    <a:fillRect/>
                  </a:stretch>
                </a:blipFill>
              </p:spPr>
              <p:txBody>
                <a:bodyPr/>
                <a:lstStyle/>
                <a:p>
                  <a:r>
                    <a:rPr lang="el-GR">
                      <a:noFill/>
                    </a:rPr>
                    <a:t> </a:t>
                  </a:r>
                </a:p>
              </p:txBody>
            </p:sp>
          </mc:Fallback>
        </mc:AlternateContent>
      </p:grpSp>
      <p:sp>
        <p:nvSpPr>
          <p:cNvPr id="10"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18/41</a:t>
            </a:r>
            <a:endParaRPr lang="el-GR" sz="3000" b="0" dirty="0"/>
          </a:p>
        </p:txBody>
      </p:sp>
    </p:spTree>
    <p:extLst>
      <p:ext uri="{BB962C8B-B14F-4D97-AF65-F5344CB8AC3E}">
        <p14:creationId xmlns:p14="http://schemas.microsoft.com/office/powerpoint/2010/main" val="1172536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σύγκρισης </a:t>
            </a:r>
            <a:r>
              <a:rPr lang="el-GR" sz="3000" b="0" dirty="0"/>
              <a:t>3</a:t>
            </a:r>
            <a:r>
              <a:rPr lang="en-US" sz="3000" b="0" dirty="0" smtClean="0"/>
              <a:t>/</a:t>
            </a:r>
            <a:r>
              <a:rPr lang="el-GR" sz="3000" b="0" dirty="0" smtClean="0"/>
              <a:t>11</a:t>
            </a:r>
            <a:endParaRPr lang="el-GR" dirty="0"/>
          </a:p>
        </p:txBody>
      </p:sp>
      <p:sp>
        <p:nvSpPr>
          <p:cNvPr id="3" name="Θέση περιεχομένου 2"/>
          <p:cNvSpPr>
            <a:spLocks noGrp="1"/>
          </p:cNvSpPr>
          <p:nvPr>
            <p:ph idx="1"/>
          </p:nvPr>
        </p:nvSpPr>
        <p:spPr/>
        <p:txBody>
          <a:bodyPr>
            <a:normAutofit fontScale="92500"/>
          </a:bodyPr>
          <a:lstStyle/>
          <a:p>
            <a:pPr>
              <a:spcBef>
                <a:spcPts val="1200"/>
              </a:spcBef>
            </a:pPr>
            <a:r>
              <a:rPr lang="el-GR" dirty="0"/>
              <a:t>Για παράδειγμα, έστω ότι στη μη αναστρέφουσα είσοδο ενός Τ.Ε. έχει συνδεθεί ένας αισθητήρας θερμοκρασίας, ο οποίος παράγει τάση ανάλογη της θερμοκρασίας και στην αναστρέφουσα είσοδο υπάρχει μία τάση που αντιστοιχεί σε μία θερμοκρασία αναφοράς. </a:t>
            </a:r>
          </a:p>
          <a:p>
            <a:pPr>
              <a:spcBef>
                <a:spcPts val="1200"/>
              </a:spcBef>
            </a:pPr>
            <a:r>
              <a:rPr lang="el-GR" dirty="0"/>
              <a:t>Θεωρώντας ότι ο Τ.Ε. τροφοδοτείται με διπλή συμμετρική τροφοδοσία, τότε όταν η τάση του αισθητήρα είναι μικρότερη (μεγαλύτερη) από την τάση αναφοράς, η έξοδος θα είναι αρνητική (θετική). </a:t>
            </a:r>
          </a:p>
          <a:p>
            <a:pPr>
              <a:spcBef>
                <a:spcPts val="1200"/>
              </a:spcBef>
            </a:pPr>
            <a:r>
              <a:rPr lang="el-GR" dirty="0"/>
              <a:t>Στη συνέχεια, η έξοδος του Τ.Ε. θα μπορούσε να χρησιμοποιηθεί για την ενεργοποίηση κάποιου συστήματος ειδοποίησης αύξησης θερμοκρασίας ή/και κάποιου συστήματος ψύξης.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4246013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37740" y="1484784"/>
                <a:ext cx="8706260" cy="3024336"/>
              </a:xfrm>
            </p:spPr>
            <p:txBody>
              <a:bodyPr>
                <a:noAutofit/>
              </a:bodyPr>
              <a:lstStyle/>
              <a:p>
                <a:pPr>
                  <a:spcBef>
                    <a:spcPts val="1800"/>
                  </a:spcBef>
                </a:pPr>
                <a:r>
                  <a:rPr lang="el-GR" sz="2200" dirty="0"/>
                  <a:t>Έστω ότι ο Τ.Ε. λαμβάνει διπλή, συμμετρική τροφοδοσία, τότε η τάση εξόδου θα έχει ελάχιστη και μέγιστη τιμή </a:t>
                </a:r>
                <a14:m>
                  <m:oMath xmlns:m="http://schemas.openxmlformats.org/officeDocument/2006/math">
                    <m:r>
                      <a:rPr lang="el-GR" sz="2200" i="1">
                        <a:latin typeface="Cambria Math"/>
                      </a:rPr>
                      <m:t>−</m:t>
                    </m:r>
                    <m:sSub>
                      <m:sSubPr>
                        <m:ctrlPr>
                          <a:rPr lang="el-GR" sz="2200" i="1">
                            <a:latin typeface="Cambria Math"/>
                          </a:rPr>
                        </m:ctrlPr>
                      </m:sSubPr>
                      <m:e>
                        <m:r>
                          <a:rPr lang="en-US" sz="2200" i="1">
                            <a:latin typeface="Cambria Math"/>
                          </a:rPr>
                          <m:t>𝑉</m:t>
                        </m:r>
                      </m:e>
                      <m:sub>
                        <m:r>
                          <a:rPr lang="en-US" sz="2200" i="1">
                            <a:latin typeface="Cambria Math"/>
                          </a:rPr>
                          <m:t>𝑆𝐴𝑇</m:t>
                        </m:r>
                      </m:sub>
                    </m:sSub>
                  </m:oMath>
                </a14:m>
                <a:r>
                  <a:rPr lang="en-US" sz="2200" dirty="0"/>
                  <a:t> </a:t>
                </a:r>
                <a:r>
                  <a:rPr lang="el-GR" sz="2200" dirty="0"/>
                  <a:t>και </a:t>
                </a:r>
                <a14:m>
                  <m:oMath xmlns:m="http://schemas.openxmlformats.org/officeDocument/2006/math">
                    <m:sSub>
                      <m:sSubPr>
                        <m:ctrlPr>
                          <a:rPr lang="el-GR" sz="2200" i="1">
                            <a:latin typeface="Cambria Math"/>
                          </a:rPr>
                        </m:ctrlPr>
                      </m:sSubPr>
                      <m:e>
                        <m:r>
                          <a:rPr lang="en-US" sz="2200" i="1">
                            <a:latin typeface="Cambria Math"/>
                          </a:rPr>
                          <m:t>𝑉</m:t>
                        </m:r>
                      </m:e>
                      <m:sub>
                        <m:r>
                          <a:rPr lang="en-US" sz="2200" i="1">
                            <a:latin typeface="Cambria Math"/>
                          </a:rPr>
                          <m:t>𝑆𝐴𝑇</m:t>
                        </m:r>
                      </m:sub>
                    </m:sSub>
                  </m:oMath>
                </a14:m>
                <a:r>
                  <a:rPr lang="el-GR" sz="2200" dirty="0"/>
                  <a:t>, αντίστοιχα</a:t>
                </a:r>
              </a:p>
              <a:p>
                <a:pPr>
                  <a:spcBef>
                    <a:spcPts val="1800"/>
                  </a:spcBef>
                </a:pPr>
                <a:r>
                  <a:rPr lang="el-GR" sz="2200" dirty="0"/>
                  <a:t>Η λειτουργία του κυκλώματος έχεις ως ακολούθως:</a:t>
                </a:r>
              </a:p>
              <a:p>
                <a:pPr marL="625475" lvl="1"/>
                <a:r>
                  <a:rPr lang="el-GR" dirty="0"/>
                  <a:t>Έστω αρχικά ότι η τάση εισόδου </a:t>
                </a:r>
                <a14:m>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𝑖𝑛</m:t>
                        </m:r>
                      </m:sub>
                    </m:sSub>
                  </m:oMath>
                </a14:m>
                <a:r>
                  <a:rPr lang="en-US" dirty="0"/>
                  <a:t> </a:t>
                </a:r>
                <a:r>
                  <a:rPr lang="el-GR" dirty="0"/>
                  <a:t>είναι θετική, τότε καθώς ο αναστρέφων ακροδέκτης έχει τάση 0</a:t>
                </a:r>
                <a:r>
                  <a:rPr lang="en-US" dirty="0"/>
                  <a:t>V</a:t>
                </a:r>
                <a:r>
                  <a:rPr lang="el-GR" dirty="0"/>
                  <a:t>, η έξοδος θα γίνει ίση με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𝑆𝐴𝑇</m:t>
                        </m:r>
                      </m:sub>
                    </m:sSub>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37740" y="1484784"/>
                <a:ext cx="8706260" cy="3024336"/>
              </a:xfrm>
              <a:blipFill rotWithShape="1">
                <a:blip r:embed="rId2"/>
                <a:stretch>
                  <a:fillRect l="-840" t="-40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grpSp>
        <p:nvGrpSpPr>
          <p:cNvPr id="8" name="Ομάδα 7"/>
          <p:cNvGrpSpPr/>
          <p:nvPr/>
        </p:nvGrpSpPr>
        <p:grpSpPr>
          <a:xfrm>
            <a:off x="1266166" y="3933056"/>
            <a:ext cx="6690209" cy="2664296"/>
            <a:chOff x="1259632" y="3975267"/>
            <a:chExt cx="6480720" cy="2406061"/>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336" y="3975267"/>
              <a:ext cx="3672408" cy="240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6047390" y="4941369"/>
                  <a:ext cx="1692962" cy="369332"/>
                </a:xfrm>
                <a:prstGeom prst="rect">
                  <a:avLst/>
                </a:prstGeom>
                <a:noFill/>
              </p:spPr>
              <p:txBody>
                <a:bodyPr wrap="square" rtlCol="0">
                  <a:spAutoFit/>
                </a:bodyPr>
                <a:lstStyle/>
                <a:p>
                  <a:r>
                    <a:rPr lang="el-GR" sz="1200" dirty="0" smtClean="0">
                      <a:solidFill>
                        <a:prstClr val="black"/>
                      </a:solidFill>
                      <a:latin typeface="Calibri" pitchFamily="34" charset="0"/>
                      <a:cs typeface="Calibri" pitchFamily="34" charset="0"/>
                    </a:rPr>
                    <a:t>1: </a:t>
                  </a:r>
                  <a14:m>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r>
                        <a:rPr lang="en-US" i="1" smtClean="0">
                          <a:solidFill>
                            <a:prstClr val="black"/>
                          </a:solidFill>
                          <a:latin typeface="Cambria Math"/>
                        </a:rPr>
                        <m:t>=</m:t>
                      </m:r>
                      <m:sSub>
                        <m:sSubPr>
                          <m:ctrlPr>
                            <a:rPr lang="el-GR" i="1">
                              <a:solidFill>
                                <a:prstClr val="black"/>
                              </a:solidFill>
                              <a:latin typeface="Cambria Math"/>
                            </a:rPr>
                          </m:ctrlPr>
                        </m:sSubPr>
                        <m:e>
                          <m:r>
                            <a:rPr lang="en-US" i="1">
                              <a:solidFill>
                                <a:prstClr val="black"/>
                              </a:solidFill>
                              <a:latin typeface="Cambria Math"/>
                            </a:rPr>
                            <m:t>𝑉</m:t>
                          </m:r>
                        </m:e>
                        <m:sub>
                          <m:r>
                            <a:rPr lang="en-US" i="1">
                              <a:solidFill>
                                <a:prstClr val="black"/>
                              </a:solidFill>
                              <a:latin typeface="Cambria Math"/>
                            </a:rPr>
                            <m:t>𝑆𝐴𝑇</m:t>
                          </m:r>
                        </m:sub>
                      </m:sSub>
                    </m:oMath>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47390" y="4941369"/>
                  <a:ext cx="1692962" cy="369332"/>
                </a:xfrm>
                <a:prstGeom prst="rect">
                  <a:avLst/>
                </a:prstGeom>
                <a:blipFill rotWithShape="1">
                  <a:blip r:embed="rId5"/>
                  <a:stretch>
                    <a:fillRect b="-10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59632" y="5013176"/>
                  <a:ext cx="1408206" cy="276999"/>
                </a:xfrm>
                <a:prstGeom prst="rect">
                  <a:avLst/>
                </a:prstGeom>
                <a:noFill/>
              </p:spPr>
              <p:txBody>
                <a:bodyPr wrap="none" rtlCol="0">
                  <a:spAutoFit/>
                </a:bodyPr>
                <a:lstStyle/>
                <a:p>
                  <a:r>
                    <a:rPr lang="el-GR" sz="1200" dirty="0" smtClean="0">
                      <a:solidFill>
                        <a:prstClr val="black"/>
                      </a:solidFill>
                      <a:latin typeface="Calibri" pitchFamily="34" charset="0"/>
                      <a:cs typeface="Calibri" pitchFamily="34" charset="0"/>
                    </a:rPr>
                    <a:t>0: Έστω ότι </a:t>
                  </a:r>
                  <a14:m>
                    <m:oMath xmlns:m="http://schemas.openxmlformats.org/officeDocument/2006/math">
                      <m:sSub>
                        <m:sSubPr>
                          <m:ctrlPr>
                            <a:rPr lang="el-GR" sz="1200" i="1">
                              <a:solidFill>
                                <a:prstClr val="black"/>
                              </a:solidFill>
                              <a:latin typeface="Cambria Math"/>
                            </a:rPr>
                          </m:ctrlPr>
                        </m:sSubPr>
                        <m:e>
                          <m:r>
                            <a:rPr lang="en-US" sz="1200" i="1" smtClean="0">
                              <a:solidFill>
                                <a:prstClr val="black"/>
                              </a:solidFill>
                              <a:latin typeface="Cambria Math"/>
                            </a:rPr>
                            <m:t>𝑣</m:t>
                          </m:r>
                        </m:e>
                        <m:sub>
                          <m:r>
                            <a:rPr lang="en-US" sz="1200" i="1" smtClean="0">
                              <a:solidFill>
                                <a:prstClr val="black"/>
                              </a:solidFill>
                              <a:latin typeface="Cambria Math"/>
                            </a:rPr>
                            <m:t>𝑖𝑛</m:t>
                          </m:r>
                        </m:sub>
                      </m:sSub>
                      <m:r>
                        <a:rPr lang="en-US" sz="1200" i="1" smtClean="0">
                          <a:solidFill>
                            <a:prstClr val="black"/>
                          </a:solidFill>
                          <a:latin typeface="Cambria Math"/>
                        </a:rPr>
                        <m:t>&gt;0</m:t>
                      </m:r>
                    </m:oMath>
                  </a14:m>
                  <a:endParaRPr lang="el-GR" sz="1200" dirty="0">
                    <a:solidFill>
                      <a:prstClr val="black"/>
                    </a:solidFill>
                    <a:latin typeface="Calibri" pitchFamily="34" charset="0"/>
                    <a:cs typeface="Calibri"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259632" y="5013176"/>
                  <a:ext cx="1408206" cy="276999"/>
                </a:xfrm>
                <a:prstGeom prst="rect">
                  <a:avLst/>
                </a:prstGeom>
                <a:blipFill rotWithShape="1">
                  <a:blip r:embed="rId8"/>
                  <a:stretch>
                    <a:fillRect l="-433" b="-15217"/>
                  </a:stretch>
                </a:blipFill>
              </p:spPr>
              <p:txBody>
                <a:bodyPr/>
                <a:lstStyle/>
                <a:p>
                  <a:r>
                    <a:rPr lang="el-GR">
                      <a:noFill/>
                    </a:rPr>
                    <a:t> </a:t>
                  </a:r>
                </a:p>
              </p:txBody>
            </p:sp>
          </mc:Fallback>
        </mc:AlternateContent>
      </p:grpSp>
      <p:sp>
        <p:nvSpPr>
          <p:cNvPr id="10"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19/41</a:t>
            </a:r>
            <a:endParaRPr lang="el-GR" sz="3000" b="0" dirty="0"/>
          </a:p>
        </p:txBody>
      </p:sp>
    </p:spTree>
    <p:extLst>
      <p:ext uri="{BB962C8B-B14F-4D97-AF65-F5344CB8AC3E}">
        <p14:creationId xmlns:p14="http://schemas.microsoft.com/office/powerpoint/2010/main" val="2370895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67544" y="1412776"/>
                <a:ext cx="8229600" cy="3816424"/>
              </a:xfrm>
            </p:spPr>
            <p:txBody>
              <a:bodyPr>
                <a:normAutofit fontScale="92500"/>
              </a:bodyPr>
              <a:lstStyle/>
              <a:p>
                <a:r>
                  <a:rPr lang="el-GR" dirty="0"/>
                  <a:t>Εφαρμόζοντας την αρχή της επαλληλίας προκύπτει ότι:</a:t>
                </a:r>
              </a:p>
              <a:p>
                <a:pPr marL="457200" lvl="1"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𝑇</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2</m:t>
                              </m:r>
                            </m:sub>
                          </m:sSub>
                        </m:num>
                        <m:den>
                          <m:sSub>
                            <m:sSubPr>
                              <m:ctrlPr>
                                <a:rPr lang="en-US" i="1">
                                  <a:latin typeface="Cambria Math"/>
                                </a:rPr>
                              </m:ctrlPr>
                            </m:sSubPr>
                            <m:e>
                              <m:sSub>
                                <m:sSubPr>
                                  <m:ctrlPr>
                                    <a:rPr lang="en-US" i="1">
                                      <a:latin typeface="Cambria Math"/>
                                    </a:rPr>
                                  </m:ctrlPr>
                                </m:sSubPr>
                                <m:e>
                                  <m:r>
                                    <a:rPr lang="en-US" i="1">
                                      <a:latin typeface="Cambria Math"/>
                                    </a:rPr>
                                    <m:t>𝑅</m:t>
                                  </m:r>
                                </m:e>
                                <m:sub>
                                  <m:r>
                                    <a:rPr lang="en-US" i="1">
                                      <a:latin typeface="Cambria Math"/>
                                    </a:rPr>
                                    <m:t>1</m:t>
                                  </m:r>
                                </m:sub>
                              </m:sSub>
                              <m:r>
                                <a:rPr lang="en-US" i="1">
                                  <a:latin typeface="Cambria Math"/>
                                </a:rPr>
                                <m:t>+</m:t>
                              </m:r>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1</m:t>
                              </m:r>
                            </m:sub>
                          </m:sSub>
                        </m:num>
                        <m:den>
                          <m:sSub>
                            <m:sSubPr>
                              <m:ctrlPr>
                                <a:rPr lang="en-US" i="1">
                                  <a:latin typeface="Cambria Math"/>
                                </a:rPr>
                              </m:ctrlPr>
                            </m:sSubPr>
                            <m:e>
                              <m:sSub>
                                <m:sSubPr>
                                  <m:ctrlPr>
                                    <a:rPr lang="en-US" i="1">
                                      <a:latin typeface="Cambria Math"/>
                                    </a:rPr>
                                  </m:ctrlPr>
                                </m:sSubPr>
                                <m:e>
                                  <m:r>
                                    <a:rPr lang="en-US" i="1">
                                      <a:latin typeface="Cambria Math"/>
                                    </a:rPr>
                                    <m:t>𝑅</m:t>
                                  </m:r>
                                </m:e>
                                <m:sub>
                                  <m:r>
                                    <a:rPr lang="en-US" i="1">
                                      <a:latin typeface="Cambria Math"/>
                                    </a:rPr>
                                    <m:t>1</m:t>
                                  </m:r>
                                </m:sub>
                              </m:sSub>
                              <m:r>
                                <a:rPr lang="en-US" i="1">
                                  <a:latin typeface="Cambria Math"/>
                                </a:rPr>
                                <m:t>+</m:t>
                              </m:r>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oMath>
                  </m:oMathPara>
                </a14:m>
                <a:endParaRPr lang="en-US" dirty="0"/>
              </a:p>
              <a:p>
                <a:r>
                  <a:rPr lang="el-GR" dirty="0"/>
                  <a:t>Για να αλλάξει τιμή η έξοδος, δηλαδή να γίνει αρνητική πρέπει:</a:t>
                </a:r>
              </a:p>
              <a:p>
                <a:pPr marL="457200" lvl="1"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𝑇</m:t>
                          </m:r>
                        </m:sub>
                      </m:sSub>
                      <m:r>
                        <a:rPr lang="el-GR" i="1">
                          <a:latin typeface="Cambria Math"/>
                        </a:rPr>
                        <m:t>&lt;0⟹</m:t>
                      </m:r>
                      <m:sSub>
                        <m:sSubPr>
                          <m:ctrlPr>
                            <a:rPr lang="en-US" i="1">
                              <a:latin typeface="Cambria Math"/>
                            </a:rPr>
                          </m:ctrlPr>
                        </m:sSubPr>
                        <m:e>
                          <m:r>
                            <a:rPr lang="en-US" i="1">
                              <a:latin typeface="Cambria Math"/>
                            </a:rPr>
                            <m:t>𝑅</m:t>
                          </m:r>
                        </m:e>
                        <m:sub>
                          <m:r>
                            <a:rPr lang="en-US" i="1">
                              <a:latin typeface="Cambria Math"/>
                            </a:rPr>
                            <m:t>2</m:t>
                          </m:r>
                        </m:sub>
                      </m:sSub>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1</m:t>
                          </m:r>
                        </m:sub>
                      </m:sSub>
                      <m:sSub>
                        <m:sSubPr>
                          <m:ctrlPr>
                            <a:rPr lang="en-US" i="1">
                              <a:latin typeface="Cambria Math"/>
                            </a:rPr>
                          </m:ctrlPr>
                        </m:sSubPr>
                        <m:e>
                          <m:r>
                            <a:rPr lang="en-US" i="1">
                              <a:latin typeface="Cambria Math"/>
                            </a:rPr>
                            <m:t>𝑉</m:t>
                          </m:r>
                        </m:e>
                        <m:sub>
                          <m:r>
                            <a:rPr lang="en-US" i="1">
                              <a:latin typeface="Cambria Math"/>
                            </a:rPr>
                            <m:t>𝑆𝐴𝑇</m:t>
                          </m:r>
                        </m:sub>
                      </m:sSub>
                      <m:r>
                        <a:rPr lang="el-GR" i="1">
                          <a:latin typeface="Cambria Math"/>
                        </a:rPr>
                        <m:t>&lt;0⟹</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sSub>
                        <m:sSubPr>
                          <m:ctrlPr>
                            <a:rPr lang="el-GR" i="1">
                              <a:latin typeface="Cambria Math"/>
                            </a:rPr>
                          </m:ctrlPr>
                        </m:sSubPr>
                        <m:e>
                          <m:r>
                            <a:rPr lang="en-US" i="1">
                              <a:latin typeface="Cambria Math"/>
                            </a:rPr>
                            <m:t>𝑉</m:t>
                          </m:r>
                        </m:e>
                        <m:sub>
                          <m:r>
                            <a:rPr lang="en-US" i="1">
                              <a:latin typeface="Cambria Math"/>
                            </a:rPr>
                            <m:t>𝑆𝐴𝑇</m:t>
                          </m:r>
                        </m:sub>
                      </m:sSub>
                    </m:oMath>
                  </m:oMathPara>
                </a14:m>
                <a:endParaRPr lang="en-US" dirty="0"/>
              </a:p>
              <a:p>
                <a:r>
                  <a:rPr lang="el-GR" dirty="0"/>
                  <a:t>Όσο η τάση εισόδου παραμένει μεγαλύτερη από</a:t>
                </a:r>
                <a:r>
                  <a:rPr lang="en-US" dirty="0"/>
                  <a:t>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𝐿𝑇</m:t>
                        </m:r>
                      </m:sub>
                    </m:sSub>
                    <m:r>
                      <a:rPr lang="el-GR" i="1">
                        <a:latin typeface="Cambria Math"/>
                      </a:rPr>
                      <m:t>=−</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sSub>
                      <m:sSubPr>
                        <m:ctrlPr>
                          <a:rPr lang="el-GR" i="1">
                            <a:latin typeface="Cambria Math"/>
                          </a:rPr>
                        </m:ctrlPr>
                      </m:sSubPr>
                      <m:e>
                        <m:r>
                          <a:rPr lang="en-US" i="1">
                            <a:latin typeface="Cambria Math"/>
                          </a:rPr>
                          <m:t>𝑉</m:t>
                        </m:r>
                      </m:e>
                      <m:sub>
                        <m:r>
                          <a:rPr lang="en-US" i="1">
                            <a:latin typeface="Cambria Math"/>
                          </a:rPr>
                          <m:t>𝑆𝐴𝑇</m:t>
                        </m:r>
                      </m:sub>
                    </m:sSub>
                  </m:oMath>
                </a14:m>
                <a:r>
                  <a:rPr lang="en-US" dirty="0"/>
                  <a:t> </a:t>
                </a:r>
                <a:r>
                  <a:rPr lang="el-GR" dirty="0"/>
                  <a:t>η τάση εξόδου θα είναι </a:t>
                </a:r>
                <a:r>
                  <a:rPr lang="el-GR" dirty="0" smtClean="0"/>
                  <a:t>θετική.</a:t>
                </a: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67544" y="1412776"/>
                <a:ext cx="8229600" cy="3816424"/>
              </a:xfrm>
              <a:blipFill rotWithShape="1">
                <a:blip r:embed="rId2"/>
                <a:stretch>
                  <a:fillRect l="-889" t="-319" r="-125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
        <p:nvSpPr>
          <p:cNvPr id="6"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20/41</a:t>
            </a:r>
            <a:endParaRPr lang="el-GR" sz="3000" b="0" dirty="0"/>
          </a:p>
        </p:txBody>
      </p:sp>
    </p:spTree>
    <p:extLst>
      <p:ext uri="{BB962C8B-B14F-4D97-AF65-F5344CB8AC3E}">
        <p14:creationId xmlns:p14="http://schemas.microsoft.com/office/powerpoint/2010/main" val="1181860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grpSp>
        <p:nvGrpSpPr>
          <p:cNvPr id="14" name="Ομάδα 13"/>
          <p:cNvGrpSpPr/>
          <p:nvPr/>
        </p:nvGrpSpPr>
        <p:grpSpPr>
          <a:xfrm>
            <a:off x="467544" y="1772816"/>
            <a:ext cx="8208912" cy="3168352"/>
            <a:chOff x="811040" y="2564904"/>
            <a:chExt cx="6840760" cy="2406061"/>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564904"/>
              <a:ext cx="3672408" cy="240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2162648" y="3963054"/>
                  <a:ext cx="520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62648" y="3963054"/>
                  <a:ext cx="520600" cy="369332"/>
                </a:xfrm>
                <a:prstGeom prst="rect">
                  <a:avLst/>
                </a:prstGeom>
                <a:blipFill rotWithShape="0">
                  <a:blip r:embed="rId3"/>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958838" y="3594096"/>
                  <a:ext cx="1692962" cy="303845"/>
                </a:xfrm>
                <a:prstGeom prst="rect">
                  <a:avLst/>
                </a:prstGeom>
                <a:noFill/>
              </p:spPr>
              <p:txBody>
                <a:bodyPr wrap="square" rtlCol="0">
                  <a:spAutoFit/>
                </a:bodyPr>
                <a:lstStyle/>
                <a:p>
                  <a:r>
                    <a:rPr lang="el-GR" sz="2000" dirty="0" smtClean="0">
                      <a:solidFill>
                        <a:prstClr val="black"/>
                      </a:solidFill>
                      <a:latin typeface="Calibri" pitchFamily="34" charset="0"/>
                      <a:cs typeface="Calibri" pitchFamily="34" charset="0"/>
                    </a:rPr>
                    <a:t>1: </a:t>
                  </a:r>
                  <a14:m>
                    <m:oMath xmlns:m="http://schemas.openxmlformats.org/officeDocument/2006/math">
                      <m:sSub>
                        <m:sSubPr>
                          <m:ctrlPr>
                            <a:rPr lang="el-GR" sz="2000" i="1" smtClean="0">
                              <a:solidFill>
                                <a:prstClr val="black"/>
                              </a:solidFill>
                              <a:latin typeface="Cambria Math"/>
                            </a:rPr>
                          </m:ctrlPr>
                        </m:sSubPr>
                        <m:e>
                          <m:r>
                            <a:rPr lang="en-US" sz="2000" i="1" smtClean="0">
                              <a:solidFill>
                                <a:prstClr val="black"/>
                              </a:solidFill>
                              <a:latin typeface="Cambria Math"/>
                            </a:rPr>
                            <m:t>𝑣</m:t>
                          </m:r>
                        </m:e>
                        <m:sub>
                          <m:r>
                            <a:rPr lang="en-US" sz="2000" i="1" smtClean="0">
                              <a:solidFill>
                                <a:prstClr val="black"/>
                              </a:solidFill>
                              <a:latin typeface="Cambria Math"/>
                            </a:rPr>
                            <m:t>𝑜𝑢𝑡</m:t>
                          </m:r>
                        </m:sub>
                      </m:sSub>
                      <m:r>
                        <a:rPr lang="en-US" sz="2000" i="1" smtClean="0">
                          <a:solidFill>
                            <a:prstClr val="black"/>
                          </a:solidFill>
                          <a:latin typeface="Cambria Math"/>
                        </a:rPr>
                        <m:t>=</m:t>
                      </m:r>
                      <m:sSub>
                        <m:sSubPr>
                          <m:ctrlPr>
                            <a:rPr lang="el-GR" sz="2000" i="1">
                              <a:solidFill>
                                <a:prstClr val="black"/>
                              </a:solidFill>
                              <a:latin typeface="Cambria Math"/>
                            </a:rPr>
                          </m:ctrlPr>
                        </m:sSubPr>
                        <m:e>
                          <m:r>
                            <a:rPr lang="en-US" sz="2000" i="1">
                              <a:solidFill>
                                <a:prstClr val="black"/>
                              </a:solidFill>
                              <a:latin typeface="Cambria Math"/>
                            </a:rPr>
                            <m:t>𝑉</m:t>
                          </m:r>
                        </m:e>
                        <m:sub>
                          <m:r>
                            <a:rPr lang="en-US" sz="2000" i="1">
                              <a:solidFill>
                                <a:prstClr val="black"/>
                              </a:solidFill>
                              <a:latin typeface="Cambria Math"/>
                            </a:rPr>
                            <m:t>𝑆𝐴𝑇</m:t>
                          </m:r>
                        </m:sub>
                      </m:sSub>
                    </m:oMath>
                  </a14:m>
                  <a:endParaRPr lang="el-GR" sz="2000"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958838" y="3594096"/>
                  <a:ext cx="1692962" cy="303845"/>
                </a:xfrm>
                <a:prstGeom prst="rect">
                  <a:avLst/>
                </a:prstGeom>
                <a:blipFill rotWithShape="1">
                  <a:blip r:embed="rId4"/>
                  <a:stretch>
                    <a:fillRect l="-3003" t="-7576" b="-257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403328" y="3026950"/>
                  <a:ext cx="465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403328" y="3026950"/>
                  <a:ext cx="465904" cy="369332"/>
                </a:xfrm>
                <a:prstGeom prst="rect">
                  <a:avLst/>
                </a:prstGeom>
                <a:blipFill rotWithShape="0">
                  <a:blip r:embed="rId5"/>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11040" y="3583268"/>
                  <a:ext cx="1847675" cy="303845"/>
                </a:xfrm>
                <a:prstGeom prst="rect">
                  <a:avLst/>
                </a:prstGeom>
                <a:noFill/>
              </p:spPr>
              <p:txBody>
                <a:bodyPr wrap="none" rtlCol="0">
                  <a:spAutoFit/>
                </a:bodyPr>
                <a:lstStyle/>
                <a:p>
                  <a:r>
                    <a:rPr lang="el-GR" sz="2000" dirty="0" smtClean="0">
                      <a:solidFill>
                        <a:prstClr val="black"/>
                      </a:solidFill>
                      <a:latin typeface="Calibri" pitchFamily="34" charset="0"/>
                      <a:cs typeface="Calibri" pitchFamily="34" charset="0"/>
                    </a:rPr>
                    <a:t>0: Έστω ότι </a:t>
                  </a:r>
                  <a14:m>
                    <m:oMath xmlns:m="http://schemas.openxmlformats.org/officeDocument/2006/math">
                      <m:sSub>
                        <m:sSubPr>
                          <m:ctrlPr>
                            <a:rPr lang="el-GR" sz="2000" i="1">
                              <a:solidFill>
                                <a:prstClr val="black"/>
                              </a:solidFill>
                              <a:latin typeface="Cambria Math"/>
                            </a:rPr>
                          </m:ctrlPr>
                        </m:sSubPr>
                        <m:e>
                          <m:r>
                            <a:rPr lang="en-US" sz="2000" i="1" smtClean="0">
                              <a:solidFill>
                                <a:prstClr val="black"/>
                              </a:solidFill>
                              <a:latin typeface="Cambria Math"/>
                            </a:rPr>
                            <m:t>𝑣</m:t>
                          </m:r>
                        </m:e>
                        <m:sub>
                          <m:r>
                            <a:rPr lang="en-US" sz="2000" i="1" smtClean="0">
                              <a:solidFill>
                                <a:prstClr val="black"/>
                              </a:solidFill>
                              <a:latin typeface="Cambria Math"/>
                            </a:rPr>
                            <m:t>𝑖𝑛</m:t>
                          </m:r>
                        </m:sub>
                      </m:sSub>
                      <m:r>
                        <a:rPr lang="en-US" sz="2000" i="1" smtClean="0">
                          <a:solidFill>
                            <a:prstClr val="black"/>
                          </a:solidFill>
                          <a:latin typeface="Cambria Math"/>
                        </a:rPr>
                        <m:t>&gt;0</m:t>
                      </m:r>
                    </m:oMath>
                  </a14:m>
                  <a:endParaRPr lang="el-GR" sz="2000" dirty="0">
                    <a:solidFill>
                      <a:prstClr val="black"/>
                    </a:solidFill>
                    <a:latin typeface="Calibri" pitchFamily="34" charset="0"/>
                    <a:cs typeface="Calibri"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11040" y="3583268"/>
                  <a:ext cx="1847675" cy="303845"/>
                </a:xfrm>
                <a:prstGeom prst="rect">
                  <a:avLst/>
                </a:prstGeom>
                <a:blipFill rotWithShape="1">
                  <a:blip r:embed="rId6"/>
                  <a:stretch>
                    <a:fillRect l="-3030" t="-7692" b="-2769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869232" y="3296041"/>
                  <a:ext cx="520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𝑇</m:t>
                            </m:r>
                          </m:sub>
                        </m:sSub>
                      </m:oMath>
                    </m:oMathPara>
                  </a14:m>
                  <a:endParaRPr lang="el-GR"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869232" y="3296041"/>
                  <a:ext cx="520600" cy="369332"/>
                </a:xfrm>
                <a:prstGeom prst="rect">
                  <a:avLst/>
                </a:prstGeom>
                <a:blipFill rotWithShape="0">
                  <a:blip r:embed="rId7"/>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Ορθογώνιο 12"/>
                <p:cNvSpPr/>
                <p:nvPr/>
              </p:nvSpPr>
              <p:spPr>
                <a:xfrm>
                  <a:off x="4463988" y="4236466"/>
                  <a:ext cx="2842071" cy="429815"/>
                </a:xfrm>
                <a:prstGeom prst="rect">
                  <a:avLst/>
                </a:prstGeom>
              </p:spPr>
              <p:txBody>
                <a:bodyPr wrap="none">
                  <a:spAutoFit/>
                </a:bodyPr>
                <a:lstStyle/>
                <a:p>
                  <a:r>
                    <a:rPr lang="el-GR" sz="2000" dirty="0" smtClean="0">
                      <a:solidFill>
                        <a:prstClr val="black"/>
                      </a:solidFill>
                      <a:latin typeface="Calibri" pitchFamily="34" charset="0"/>
                      <a:cs typeface="Calibri" pitchFamily="34" charset="0"/>
                    </a:rPr>
                    <a:t>2: </a:t>
                  </a:r>
                  <a14:m>
                    <m:oMath xmlns:m="http://schemas.openxmlformats.org/officeDocument/2006/math">
                      <m:sSub>
                        <m:sSubPr>
                          <m:ctrlPr>
                            <a:rPr lang="el-GR" sz="2000" i="1">
                              <a:solidFill>
                                <a:prstClr val="black"/>
                              </a:solidFill>
                              <a:latin typeface="Cambria Math"/>
                            </a:rPr>
                          </m:ctrlPr>
                        </m:sSubPr>
                        <m:e>
                          <m:r>
                            <a:rPr lang="en-US" sz="2000" i="1">
                              <a:solidFill>
                                <a:prstClr val="black"/>
                              </a:solidFill>
                              <a:latin typeface="Cambria Math"/>
                            </a:rPr>
                            <m:t>𝑣</m:t>
                          </m:r>
                        </m:e>
                        <m:sub>
                          <m:r>
                            <a:rPr lang="en-US" sz="2000" i="1">
                              <a:solidFill>
                                <a:prstClr val="black"/>
                              </a:solidFill>
                              <a:latin typeface="Cambria Math"/>
                            </a:rPr>
                            <m:t>𝑇</m:t>
                          </m:r>
                        </m:sub>
                      </m:sSub>
                      <m:r>
                        <a:rPr lang="en-US" sz="2000" i="1">
                          <a:solidFill>
                            <a:prstClr val="black"/>
                          </a:solidFill>
                          <a:latin typeface="Cambria Math"/>
                        </a:rPr>
                        <m:t>=</m:t>
                      </m:r>
                      <m:f>
                        <m:fPr>
                          <m:ctrlPr>
                            <a:rPr lang="en-US" sz="2000" i="1">
                              <a:solidFill>
                                <a:prstClr val="black"/>
                              </a:solidFill>
                              <a:latin typeface="Cambria Math"/>
                            </a:rPr>
                          </m:ctrlPr>
                        </m:fPr>
                        <m:num>
                          <m:sSub>
                            <m:sSubPr>
                              <m:ctrlPr>
                                <a:rPr lang="en-US"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2</m:t>
                              </m:r>
                            </m:sub>
                          </m:sSub>
                        </m:num>
                        <m:den>
                          <m:sSub>
                            <m:sSubPr>
                              <m:ctrlPr>
                                <a:rPr lang="en-US" sz="2000" i="1">
                                  <a:solidFill>
                                    <a:prstClr val="black"/>
                                  </a:solidFill>
                                  <a:latin typeface="Cambria Math"/>
                                </a:rPr>
                              </m:ctrlPr>
                            </m:sSubPr>
                            <m:e>
                              <m:sSub>
                                <m:sSubPr>
                                  <m:ctrlPr>
                                    <a:rPr lang="en-US"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1</m:t>
                                  </m:r>
                                </m:sub>
                              </m:sSub>
                              <m:r>
                                <a:rPr lang="en-US" sz="2000" i="1">
                                  <a:solidFill>
                                    <a:prstClr val="black"/>
                                  </a:solidFill>
                                  <a:latin typeface="Cambria Math"/>
                                </a:rPr>
                                <m:t>+</m:t>
                              </m:r>
                              <m:r>
                                <a:rPr lang="en-US" sz="2000" i="1">
                                  <a:solidFill>
                                    <a:prstClr val="black"/>
                                  </a:solidFill>
                                  <a:latin typeface="Cambria Math"/>
                                </a:rPr>
                                <m:t>𝑅</m:t>
                              </m:r>
                            </m:e>
                            <m:sub>
                              <m:r>
                                <a:rPr lang="en-US" sz="2000" i="1">
                                  <a:solidFill>
                                    <a:prstClr val="black"/>
                                  </a:solidFill>
                                  <a:latin typeface="Cambria Math"/>
                                </a:rPr>
                                <m:t>2</m:t>
                              </m:r>
                            </m:sub>
                          </m:sSub>
                        </m:den>
                      </m:f>
                      <m:sSub>
                        <m:sSubPr>
                          <m:ctrlPr>
                            <a:rPr lang="en-US" sz="2000" i="1">
                              <a:solidFill>
                                <a:prstClr val="black"/>
                              </a:solidFill>
                              <a:latin typeface="Cambria Math"/>
                            </a:rPr>
                          </m:ctrlPr>
                        </m:sSubPr>
                        <m:e>
                          <m:r>
                            <a:rPr lang="en-US" sz="2000" i="1">
                              <a:solidFill>
                                <a:prstClr val="black"/>
                              </a:solidFill>
                              <a:latin typeface="Cambria Math"/>
                            </a:rPr>
                            <m:t>𝑣</m:t>
                          </m:r>
                        </m:e>
                        <m:sub>
                          <m:r>
                            <a:rPr lang="en-US" sz="2000" i="1">
                              <a:solidFill>
                                <a:prstClr val="black"/>
                              </a:solidFill>
                              <a:latin typeface="Cambria Math"/>
                            </a:rPr>
                            <m:t>𝑖𝑛</m:t>
                          </m:r>
                        </m:sub>
                      </m:sSub>
                      <m:r>
                        <a:rPr lang="en-US" sz="2000" i="1">
                          <a:solidFill>
                            <a:prstClr val="black"/>
                          </a:solidFill>
                          <a:latin typeface="Cambria Math"/>
                        </a:rPr>
                        <m:t>+</m:t>
                      </m:r>
                      <m:f>
                        <m:fPr>
                          <m:ctrlPr>
                            <a:rPr lang="en-US" sz="2000" i="1">
                              <a:solidFill>
                                <a:prstClr val="black"/>
                              </a:solidFill>
                              <a:latin typeface="Cambria Math"/>
                            </a:rPr>
                          </m:ctrlPr>
                        </m:fPr>
                        <m:num>
                          <m:sSub>
                            <m:sSubPr>
                              <m:ctrlPr>
                                <a:rPr lang="en-US"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1</m:t>
                              </m:r>
                            </m:sub>
                          </m:sSub>
                        </m:num>
                        <m:den>
                          <m:sSub>
                            <m:sSubPr>
                              <m:ctrlPr>
                                <a:rPr lang="en-US" sz="2000" i="1">
                                  <a:solidFill>
                                    <a:prstClr val="black"/>
                                  </a:solidFill>
                                  <a:latin typeface="Cambria Math"/>
                                </a:rPr>
                              </m:ctrlPr>
                            </m:sSubPr>
                            <m:e>
                              <m:sSub>
                                <m:sSubPr>
                                  <m:ctrlPr>
                                    <a:rPr lang="en-US"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1</m:t>
                                  </m:r>
                                </m:sub>
                              </m:sSub>
                              <m:r>
                                <a:rPr lang="en-US" sz="2000" i="1">
                                  <a:solidFill>
                                    <a:prstClr val="black"/>
                                  </a:solidFill>
                                  <a:latin typeface="Cambria Math"/>
                                </a:rPr>
                                <m:t>+</m:t>
                              </m:r>
                              <m:r>
                                <a:rPr lang="en-US" sz="2000" i="1">
                                  <a:solidFill>
                                    <a:prstClr val="black"/>
                                  </a:solidFill>
                                  <a:latin typeface="Cambria Math"/>
                                </a:rPr>
                                <m:t>𝑅</m:t>
                              </m:r>
                            </m:e>
                            <m:sub>
                              <m:r>
                                <a:rPr lang="en-US" sz="2000" i="1">
                                  <a:solidFill>
                                    <a:prstClr val="black"/>
                                  </a:solidFill>
                                  <a:latin typeface="Cambria Math"/>
                                </a:rPr>
                                <m:t>2</m:t>
                              </m:r>
                            </m:sub>
                          </m:sSub>
                        </m:den>
                      </m:f>
                      <m:sSub>
                        <m:sSubPr>
                          <m:ctrlPr>
                            <a:rPr lang="en-US" sz="2000" i="1">
                              <a:solidFill>
                                <a:prstClr val="black"/>
                              </a:solidFill>
                              <a:latin typeface="Cambria Math"/>
                            </a:rPr>
                          </m:ctrlPr>
                        </m:sSubPr>
                        <m:e>
                          <m:r>
                            <a:rPr lang="en-US" sz="2000" i="1">
                              <a:solidFill>
                                <a:prstClr val="black"/>
                              </a:solidFill>
                              <a:latin typeface="Cambria Math"/>
                            </a:rPr>
                            <m:t>𝑉</m:t>
                          </m:r>
                        </m:e>
                        <m:sub>
                          <m:r>
                            <a:rPr lang="en-US" sz="2000" i="1">
                              <a:solidFill>
                                <a:prstClr val="black"/>
                              </a:solidFill>
                              <a:latin typeface="Cambria Math"/>
                            </a:rPr>
                            <m:t>𝑆𝐴𝑇</m:t>
                          </m:r>
                        </m:sub>
                      </m:sSub>
                    </m:oMath>
                  </a14:m>
                  <a:endParaRPr lang="el-GR" sz="2000" dirty="0">
                    <a:solidFill>
                      <a:prstClr val="black"/>
                    </a:solidFill>
                  </a:endParaRPr>
                </a:p>
              </p:txBody>
            </p:sp>
          </mc:Choice>
          <mc:Fallback xmlns="">
            <p:sp>
              <p:nvSpPr>
                <p:cNvPr id="13" name="Ορθογώνιο 12"/>
                <p:cNvSpPr>
                  <a:spLocks noRot="1" noChangeAspect="1" noMove="1" noResize="1" noEditPoints="1" noAdjustHandles="1" noChangeArrowheads="1" noChangeShapeType="1" noTextEdit="1"/>
                </p:cNvSpPr>
                <p:nvPr/>
              </p:nvSpPr>
              <p:spPr>
                <a:xfrm>
                  <a:off x="4463988" y="4236466"/>
                  <a:ext cx="2842071" cy="429815"/>
                </a:xfrm>
                <a:prstGeom prst="rect">
                  <a:avLst/>
                </a:prstGeom>
                <a:blipFill rotWithShape="1">
                  <a:blip r:embed="rId8"/>
                  <a:stretch>
                    <a:fillRect l="-1968" b="-1075"/>
                  </a:stretch>
                </a:blipFill>
              </p:spPr>
              <p:txBody>
                <a:bodyPr/>
                <a:lstStyle/>
                <a:p>
                  <a:r>
                    <a:rPr lang="el-GR">
                      <a:noFill/>
                    </a:rPr>
                    <a:t> </a:t>
                  </a:r>
                </a:p>
              </p:txBody>
            </p:sp>
          </mc:Fallback>
        </mc:AlternateContent>
      </p:grpSp>
      <p:sp>
        <p:nvSpPr>
          <p:cNvPr id="15"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21/41</a:t>
            </a:r>
            <a:endParaRPr lang="el-GR" sz="3000" b="0" dirty="0"/>
          </a:p>
        </p:txBody>
      </p:sp>
    </p:spTree>
    <p:extLst>
      <p:ext uri="{BB962C8B-B14F-4D97-AF65-F5344CB8AC3E}">
        <p14:creationId xmlns:p14="http://schemas.microsoft.com/office/powerpoint/2010/main" val="316822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340768"/>
                <a:ext cx="8229600" cy="5040560"/>
              </a:xfrm>
            </p:spPr>
            <p:txBody>
              <a:bodyPr/>
              <a:lstStyle/>
              <a:p>
                <a:pPr lvl="1"/>
                <a:r>
                  <a:rPr lang="el-GR" dirty="0"/>
                  <a:t>Έστω ότι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sSub>
                      <m:sSubPr>
                        <m:ctrlPr>
                          <a:rPr lang="el-GR" i="1">
                            <a:latin typeface="Cambria Math"/>
                          </a:rPr>
                        </m:ctrlPr>
                      </m:sSubPr>
                      <m:e>
                        <m:r>
                          <a:rPr lang="en-US" i="1">
                            <a:latin typeface="Cambria Math"/>
                          </a:rPr>
                          <m:t>𝑉</m:t>
                        </m:r>
                      </m:e>
                      <m:sub>
                        <m:r>
                          <a:rPr lang="en-US" i="1">
                            <a:latin typeface="Cambria Math"/>
                          </a:rPr>
                          <m:t>𝑆𝐴𝑇</m:t>
                        </m:r>
                      </m:sub>
                    </m:sSub>
                  </m:oMath>
                </a14:m>
                <a:r>
                  <a:rPr lang="el-GR" dirty="0"/>
                  <a:t> τότε η τάση εξόδου γίνεται αρνητική και ίση με </a:t>
                </a:r>
                <a14:m>
                  <m:oMath xmlns:m="http://schemas.openxmlformats.org/officeDocument/2006/math">
                    <m:r>
                      <a:rPr lang="el-GR" i="1">
                        <a:latin typeface="Cambria Math"/>
                      </a:rPr>
                      <m:t>−</m:t>
                    </m:r>
                    <m:sSub>
                      <m:sSubPr>
                        <m:ctrlPr>
                          <a:rPr lang="el-GR" i="1">
                            <a:latin typeface="Cambria Math"/>
                          </a:rPr>
                        </m:ctrlPr>
                      </m:sSubPr>
                      <m:e>
                        <m:r>
                          <a:rPr lang="en-US" i="1">
                            <a:latin typeface="Cambria Math"/>
                          </a:rPr>
                          <m:t>𝑉</m:t>
                        </m:r>
                      </m:e>
                      <m:sub>
                        <m:r>
                          <a:rPr lang="en-US" i="1">
                            <a:latin typeface="Cambria Math"/>
                          </a:rPr>
                          <m:t>𝑆𝐴𝑇</m:t>
                        </m:r>
                      </m:sub>
                    </m:sSub>
                  </m:oMath>
                </a14:m>
                <a:endParaRPr lang="en-US" dirty="0"/>
              </a:p>
              <a:p>
                <a:pPr lvl="1"/>
                <a:r>
                  <a:rPr lang="el-GR" dirty="0"/>
                  <a:t>Πάλι με την αρχή της επαλληλίας θα προκύψει ότι:</a:t>
                </a:r>
              </a:p>
              <a:p>
                <a:pPr marL="457200" lvl="1"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𝑇</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2</m:t>
                              </m:r>
                            </m:sub>
                          </m:sSub>
                        </m:num>
                        <m:den>
                          <m:sSub>
                            <m:sSubPr>
                              <m:ctrlPr>
                                <a:rPr lang="en-US" i="1">
                                  <a:latin typeface="Cambria Math"/>
                                </a:rPr>
                              </m:ctrlPr>
                            </m:sSubPr>
                            <m:e>
                              <m:sSub>
                                <m:sSubPr>
                                  <m:ctrlPr>
                                    <a:rPr lang="en-US" i="1">
                                      <a:latin typeface="Cambria Math"/>
                                    </a:rPr>
                                  </m:ctrlPr>
                                </m:sSubPr>
                                <m:e>
                                  <m:r>
                                    <a:rPr lang="en-US" i="1">
                                      <a:latin typeface="Cambria Math"/>
                                    </a:rPr>
                                    <m:t>𝑅</m:t>
                                  </m:r>
                                </m:e>
                                <m:sub>
                                  <m:r>
                                    <a:rPr lang="en-US" i="1">
                                      <a:latin typeface="Cambria Math"/>
                                    </a:rPr>
                                    <m:t>1</m:t>
                                  </m:r>
                                </m:sub>
                              </m:sSub>
                              <m:r>
                                <a:rPr lang="en-US" i="1">
                                  <a:latin typeface="Cambria Math"/>
                                </a:rPr>
                                <m:t>+</m:t>
                              </m:r>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1</m:t>
                              </m:r>
                            </m:sub>
                          </m:sSub>
                        </m:num>
                        <m:den>
                          <m:sSub>
                            <m:sSubPr>
                              <m:ctrlPr>
                                <a:rPr lang="en-US" i="1">
                                  <a:latin typeface="Cambria Math"/>
                                </a:rPr>
                              </m:ctrlPr>
                            </m:sSubPr>
                            <m:e>
                              <m:sSub>
                                <m:sSubPr>
                                  <m:ctrlPr>
                                    <a:rPr lang="en-US" i="1">
                                      <a:latin typeface="Cambria Math"/>
                                    </a:rPr>
                                  </m:ctrlPr>
                                </m:sSubPr>
                                <m:e>
                                  <m:r>
                                    <a:rPr lang="en-US" i="1">
                                      <a:latin typeface="Cambria Math"/>
                                    </a:rPr>
                                    <m:t>𝑅</m:t>
                                  </m:r>
                                </m:e>
                                <m:sub>
                                  <m:r>
                                    <a:rPr lang="en-US" i="1">
                                      <a:latin typeface="Cambria Math"/>
                                    </a:rPr>
                                    <m:t>1</m:t>
                                  </m:r>
                                </m:sub>
                              </m:sSub>
                              <m:r>
                                <a:rPr lang="en-US" i="1">
                                  <a:latin typeface="Cambria Math"/>
                                </a:rPr>
                                <m:t>+</m:t>
                              </m:r>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oMath>
                  </m:oMathPara>
                </a14:m>
                <a:endParaRPr lang="el-GR" dirty="0"/>
              </a:p>
              <a:p>
                <a:pPr lvl="1"/>
                <a:r>
                  <a:rPr lang="el-GR" dirty="0"/>
                  <a:t>Για να αλλάξει τιμή η τάση εξόδου και να γίνει θετική πρέπει</a:t>
                </a:r>
              </a:p>
              <a:p>
                <a:pPr marL="457200" lvl="1"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𝑇</m:t>
                          </m:r>
                        </m:sub>
                      </m:sSub>
                      <m:r>
                        <a:rPr lang="el-GR" i="1">
                          <a:latin typeface="Cambria Math"/>
                        </a:rPr>
                        <m:t>&gt;0⟹</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&gt;</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sSub>
                        <m:sSubPr>
                          <m:ctrlPr>
                            <a:rPr lang="el-GR" i="1">
                              <a:latin typeface="Cambria Math"/>
                            </a:rPr>
                          </m:ctrlPr>
                        </m:sSubPr>
                        <m:e>
                          <m:r>
                            <a:rPr lang="en-US" i="1">
                              <a:latin typeface="Cambria Math"/>
                            </a:rPr>
                            <m:t>𝑉</m:t>
                          </m:r>
                        </m:e>
                        <m:sub>
                          <m:r>
                            <a:rPr lang="en-US" i="1">
                              <a:latin typeface="Cambria Math"/>
                            </a:rPr>
                            <m:t>𝑆𝐴𝑇</m:t>
                          </m:r>
                        </m:sub>
                      </m:sSub>
                    </m:oMath>
                  </m:oMathPara>
                </a14:m>
                <a:endParaRPr lang="el-GR" dirty="0"/>
              </a:p>
              <a:p>
                <a:pPr lvl="1"/>
                <a:r>
                  <a:rPr lang="el-GR" dirty="0"/>
                  <a:t>Όσο η τάση εισόδου παραμένει μικρότερη από</a:t>
                </a:r>
                <a:r>
                  <a:rPr lang="en-US" dirty="0"/>
                  <a:t>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𝐻𝑇</m:t>
                        </m:r>
                      </m:sub>
                    </m:sSub>
                    <m:r>
                      <a:rPr lang="el-GR" i="1">
                        <a:latin typeface="Cambria Math"/>
                      </a:rPr>
                      <m:t>=</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sSub>
                      <m:sSubPr>
                        <m:ctrlPr>
                          <a:rPr lang="el-GR" i="1">
                            <a:latin typeface="Cambria Math"/>
                          </a:rPr>
                        </m:ctrlPr>
                      </m:sSubPr>
                      <m:e>
                        <m:r>
                          <a:rPr lang="en-US" i="1">
                            <a:latin typeface="Cambria Math"/>
                          </a:rPr>
                          <m:t>𝑉</m:t>
                        </m:r>
                      </m:e>
                      <m:sub>
                        <m:r>
                          <a:rPr lang="en-US" i="1">
                            <a:latin typeface="Cambria Math"/>
                          </a:rPr>
                          <m:t>𝑆𝐴𝑇</m:t>
                        </m:r>
                      </m:sub>
                    </m:sSub>
                  </m:oMath>
                </a14:m>
                <a:r>
                  <a:rPr lang="en-US" dirty="0"/>
                  <a:t> </a:t>
                </a:r>
                <a:r>
                  <a:rPr lang="el-GR" dirty="0"/>
                  <a:t>η τάση εξόδου θα είναι </a:t>
                </a:r>
                <a:r>
                  <a:rPr lang="el-GR" dirty="0" smtClean="0"/>
                  <a:t>αρνητική.</a:t>
                </a: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340768"/>
                <a:ext cx="8229600" cy="5040560"/>
              </a:xfrm>
              <a:blipFill rotWithShape="1">
                <a:blip r:embed="rId2"/>
                <a:stretch>
                  <a:fillRect r="-118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
        <p:nvSpPr>
          <p:cNvPr id="6"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22/41</a:t>
            </a:r>
            <a:endParaRPr lang="el-GR" sz="3000" b="0" dirty="0"/>
          </a:p>
        </p:txBody>
      </p:sp>
    </p:spTree>
    <p:extLst>
      <p:ext uri="{BB962C8B-B14F-4D97-AF65-F5344CB8AC3E}">
        <p14:creationId xmlns:p14="http://schemas.microsoft.com/office/powerpoint/2010/main" val="2253138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grpSp>
        <p:nvGrpSpPr>
          <p:cNvPr id="10" name="Ομάδα 9"/>
          <p:cNvGrpSpPr/>
          <p:nvPr/>
        </p:nvGrpSpPr>
        <p:grpSpPr>
          <a:xfrm>
            <a:off x="323528" y="1988840"/>
            <a:ext cx="8640960" cy="3024336"/>
            <a:chOff x="129580" y="2276872"/>
            <a:chExt cx="7522220" cy="2406061"/>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276872"/>
              <a:ext cx="3672408" cy="240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162648" y="3675022"/>
                  <a:ext cx="520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162648" y="3675022"/>
                  <a:ext cx="520600" cy="369332"/>
                </a:xfrm>
                <a:prstGeom prst="rect">
                  <a:avLst/>
                </a:prstGeom>
                <a:blipFill rotWithShape="0">
                  <a:blip r:embed="rId3"/>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958838" y="3242974"/>
                  <a:ext cx="1692962" cy="318314"/>
                </a:xfrm>
                <a:prstGeom prst="rect">
                  <a:avLst/>
                </a:prstGeom>
                <a:noFill/>
              </p:spPr>
              <p:txBody>
                <a:bodyPr wrap="square" rtlCol="0">
                  <a:spAutoFit/>
                </a:bodyPr>
                <a:lstStyle/>
                <a:p>
                  <a:r>
                    <a:rPr lang="el-GR" sz="2000" dirty="0" smtClean="0">
                      <a:solidFill>
                        <a:prstClr val="black"/>
                      </a:solidFill>
                      <a:latin typeface="Calibri" pitchFamily="34" charset="0"/>
                      <a:cs typeface="Calibri" pitchFamily="34" charset="0"/>
                    </a:rPr>
                    <a:t>4: </a:t>
                  </a:r>
                  <a14:m>
                    <m:oMath xmlns:m="http://schemas.openxmlformats.org/officeDocument/2006/math">
                      <m:sSub>
                        <m:sSubPr>
                          <m:ctrlPr>
                            <a:rPr lang="el-GR" sz="2000" i="1" smtClean="0">
                              <a:solidFill>
                                <a:prstClr val="black"/>
                              </a:solidFill>
                              <a:latin typeface="Cambria Math"/>
                            </a:rPr>
                          </m:ctrlPr>
                        </m:sSubPr>
                        <m:e>
                          <m:r>
                            <a:rPr lang="en-US" sz="2000" i="1" smtClean="0">
                              <a:solidFill>
                                <a:prstClr val="black"/>
                              </a:solidFill>
                              <a:latin typeface="Cambria Math"/>
                            </a:rPr>
                            <m:t>𝑣</m:t>
                          </m:r>
                        </m:e>
                        <m:sub>
                          <m:r>
                            <a:rPr lang="en-US" sz="2000" i="1" smtClean="0">
                              <a:solidFill>
                                <a:prstClr val="black"/>
                              </a:solidFill>
                              <a:latin typeface="Cambria Math"/>
                            </a:rPr>
                            <m:t>𝑜𝑢𝑡</m:t>
                          </m:r>
                        </m:sub>
                      </m:sSub>
                      <m:r>
                        <a:rPr lang="en-US" sz="2000" i="1" smtClean="0">
                          <a:solidFill>
                            <a:prstClr val="black"/>
                          </a:solidFill>
                          <a:latin typeface="Cambria Math"/>
                        </a:rPr>
                        <m:t>=</m:t>
                      </m:r>
                      <m:sSub>
                        <m:sSubPr>
                          <m:ctrlPr>
                            <a:rPr lang="el-GR" sz="2000" i="1">
                              <a:solidFill>
                                <a:prstClr val="black"/>
                              </a:solidFill>
                              <a:latin typeface="Cambria Math"/>
                            </a:rPr>
                          </m:ctrlPr>
                        </m:sSubPr>
                        <m:e>
                          <m:r>
                            <a:rPr lang="el-GR" sz="2000" i="1" smtClean="0">
                              <a:solidFill>
                                <a:prstClr val="black"/>
                              </a:solidFill>
                              <a:latin typeface="Cambria Math"/>
                            </a:rPr>
                            <m:t>−</m:t>
                          </m:r>
                          <m:r>
                            <a:rPr lang="en-US" sz="2000" i="1">
                              <a:solidFill>
                                <a:prstClr val="black"/>
                              </a:solidFill>
                              <a:latin typeface="Cambria Math"/>
                            </a:rPr>
                            <m:t>𝑉</m:t>
                          </m:r>
                        </m:e>
                        <m:sub>
                          <m:r>
                            <a:rPr lang="en-US" sz="2000" i="1">
                              <a:solidFill>
                                <a:prstClr val="black"/>
                              </a:solidFill>
                              <a:latin typeface="Cambria Math"/>
                            </a:rPr>
                            <m:t>𝑆𝐴𝑇</m:t>
                          </m:r>
                        </m:sub>
                      </m:sSub>
                    </m:oMath>
                  </a14:m>
                  <a:endParaRPr lang="el-GR" sz="2000"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958838" y="3242974"/>
                  <a:ext cx="1692962" cy="318314"/>
                </a:xfrm>
                <a:prstGeom prst="rect">
                  <a:avLst/>
                </a:prstGeom>
                <a:blipFill rotWithShape="1">
                  <a:blip r:embed="rId4"/>
                  <a:stretch>
                    <a:fillRect l="-3448" t="-7576" b="-257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9580" y="3036443"/>
                  <a:ext cx="2654171" cy="450282"/>
                </a:xfrm>
                <a:prstGeom prst="rect">
                  <a:avLst/>
                </a:prstGeom>
                <a:noFill/>
              </p:spPr>
              <p:txBody>
                <a:bodyPr wrap="none" rtlCol="0">
                  <a:spAutoFit/>
                </a:bodyPr>
                <a:lstStyle/>
                <a:p>
                  <a:r>
                    <a:rPr lang="el-GR" sz="2000" dirty="0" smtClean="0">
                      <a:solidFill>
                        <a:prstClr val="black"/>
                      </a:solidFill>
                      <a:latin typeface="Calibri" pitchFamily="34" charset="0"/>
                      <a:cs typeface="Calibri" pitchFamily="34" charset="0"/>
                    </a:rPr>
                    <a:t>3: Έστω ότι </a:t>
                  </a:r>
                  <a14:m>
                    <m:oMath xmlns:m="http://schemas.openxmlformats.org/officeDocument/2006/math">
                      <m:sSub>
                        <m:sSubPr>
                          <m:ctrlPr>
                            <a:rPr lang="el-GR" sz="2000" i="1">
                              <a:solidFill>
                                <a:prstClr val="black"/>
                              </a:solidFill>
                              <a:latin typeface="Cambria Math"/>
                            </a:rPr>
                          </m:ctrlPr>
                        </m:sSubPr>
                        <m:e>
                          <m:r>
                            <a:rPr lang="en-US" sz="2000" i="1" smtClean="0">
                              <a:solidFill>
                                <a:prstClr val="black"/>
                              </a:solidFill>
                              <a:latin typeface="Cambria Math"/>
                            </a:rPr>
                            <m:t>𝑣</m:t>
                          </m:r>
                        </m:e>
                        <m:sub>
                          <m:r>
                            <a:rPr lang="en-US" sz="2000" i="1" smtClean="0">
                              <a:solidFill>
                                <a:prstClr val="black"/>
                              </a:solidFill>
                              <a:latin typeface="Cambria Math"/>
                            </a:rPr>
                            <m:t>𝑖𝑛</m:t>
                          </m:r>
                        </m:sub>
                      </m:sSub>
                      <m:r>
                        <a:rPr lang="el-GR" sz="2000" i="1" smtClean="0">
                          <a:solidFill>
                            <a:prstClr val="black"/>
                          </a:solidFill>
                          <a:latin typeface="Cambria Math"/>
                        </a:rPr>
                        <m:t>&lt;</m:t>
                      </m:r>
                    </m:oMath>
                  </a14:m>
                  <a:r>
                    <a:rPr lang="el-GR" sz="2000" dirty="0">
                      <a:solidFill>
                        <a:prstClr val="black"/>
                      </a:solidFill>
                    </a:rPr>
                    <a:t> </a:t>
                  </a:r>
                  <a14:m>
                    <m:oMath xmlns:m="http://schemas.openxmlformats.org/officeDocument/2006/math">
                      <m:r>
                        <a:rPr lang="el-GR" sz="2000" i="1">
                          <a:solidFill>
                            <a:prstClr val="black"/>
                          </a:solidFill>
                          <a:latin typeface="Cambria Math"/>
                        </a:rPr>
                        <m:t>−</m:t>
                      </m:r>
                      <m:f>
                        <m:fPr>
                          <m:ctrlPr>
                            <a:rPr lang="el-GR" sz="2000" i="1">
                              <a:solidFill>
                                <a:prstClr val="black"/>
                              </a:solidFill>
                              <a:latin typeface="Cambria Math"/>
                            </a:rPr>
                          </m:ctrlPr>
                        </m:fPr>
                        <m:num>
                          <m:sSub>
                            <m:sSubPr>
                              <m:ctrlPr>
                                <a:rPr lang="el-GR"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1</m:t>
                              </m:r>
                            </m:sub>
                          </m:sSub>
                        </m:num>
                        <m:den>
                          <m:sSub>
                            <m:sSubPr>
                              <m:ctrlPr>
                                <a:rPr lang="el-GR"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2</m:t>
                              </m:r>
                            </m:sub>
                          </m:sSub>
                        </m:den>
                      </m:f>
                      <m:sSub>
                        <m:sSubPr>
                          <m:ctrlPr>
                            <a:rPr lang="el-GR" sz="2000" i="1">
                              <a:solidFill>
                                <a:prstClr val="black"/>
                              </a:solidFill>
                              <a:latin typeface="Cambria Math"/>
                            </a:rPr>
                          </m:ctrlPr>
                        </m:sSubPr>
                        <m:e>
                          <m:r>
                            <a:rPr lang="en-US" sz="2000" i="1">
                              <a:solidFill>
                                <a:prstClr val="black"/>
                              </a:solidFill>
                              <a:latin typeface="Cambria Math"/>
                            </a:rPr>
                            <m:t>𝑉</m:t>
                          </m:r>
                        </m:e>
                        <m:sub>
                          <m:r>
                            <a:rPr lang="en-US" sz="2000" i="1">
                              <a:solidFill>
                                <a:prstClr val="black"/>
                              </a:solidFill>
                              <a:latin typeface="Cambria Math"/>
                            </a:rPr>
                            <m:t>𝑆𝐴𝑇</m:t>
                          </m:r>
                        </m:sub>
                      </m:sSub>
                    </m:oMath>
                  </a14:m>
                  <a:endParaRPr lang="el-GR" sz="2000" dirty="0">
                    <a:solidFill>
                      <a:prstClr val="black"/>
                    </a:solidFill>
                    <a:latin typeface="Calibri" pitchFamily="34" charset="0"/>
                    <a:cs typeface="Calibri"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29580" y="3036443"/>
                  <a:ext cx="2654171" cy="450282"/>
                </a:xfrm>
                <a:prstGeom prst="rect">
                  <a:avLst/>
                </a:prstGeom>
                <a:blipFill rotWithShape="1">
                  <a:blip r:embed="rId5"/>
                  <a:stretch>
                    <a:fillRect l="-2000" b="-107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p:cNvSpPr/>
                <p:nvPr/>
              </p:nvSpPr>
              <p:spPr>
                <a:xfrm>
                  <a:off x="4463988" y="3948434"/>
                  <a:ext cx="2968932" cy="450282"/>
                </a:xfrm>
                <a:prstGeom prst="rect">
                  <a:avLst/>
                </a:prstGeom>
              </p:spPr>
              <p:txBody>
                <a:bodyPr wrap="none">
                  <a:spAutoFit/>
                </a:bodyPr>
                <a:lstStyle/>
                <a:p>
                  <a:r>
                    <a:rPr lang="el-GR" sz="2000" dirty="0">
                      <a:solidFill>
                        <a:prstClr val="black"/>
                      </a:solidFill>
                      <a:latin typeface="Calibri" pitchFamily="34" charset="0"/>
                      <a:cs typeface="Calibri" pitchFamily="34" charset="0"/>
                    </a:rPr>
                    <a:t>5</a:t>
                  </a:r>
                  <a:r>
                    <a:rPr lang="el-GR" sz="2000" dirty="0" smtClean="0">
                      <a:solidFill>
                        <a:prstClr val="black"/>
                      </a:solidFill>
                      <a:latin typeface="Calibri" pitchFamily="34" charset="0"/>
                      <a:cs typeface="Calibri" pitchFamily="34" charset="0"/>
                    </a:rPr>
                    <a:t>: </a:t>
                  </a:r>
                  <a14:m>
                    <m:oMath xmlns:m="http://schemas.openxmlformats.org/officeDocument/2006/math">
                      <m:sSub>
                        <m:sSubPr>
                          <m:ctrlPr>
                            <a:rPr lang="el-GR" sz="2000" i="1">
                              <a:solidFill>
                                <a:prstClr val="black"/>
                              </a:solidFill>
                              <a:latin typeface="Cambria Math"/>
                            </a:rPr>
                          </m:ctrlPr>
                        </m:sSubPr>
                        <m:e>
                          <m:r>
                            <a:rPr lang="en-US" sz="2000" i="1">
                              <a:solidFill>
                                <a:prstClr val="black"/>
                              </a:solidFill>
                              <a:latin typeface="Cambria Math"/>
                            </a:rPr>
                            <m:t>𝑣</m:t>
                          </m:r>
                        </m:e>
                        <m:sub>
                          <m:r>
                            <a:rPr lang="en-US" sz="2000" i="1">
                              <a:solidFill>
                                <a:prstClr val="black"/>
                              </a:solidFill>
                              <a:latin typeface="Cambria Math"/>
                            </a:rPr>
                            <m:t>𝑇</m:t>
                          </m:r>
                        </m:sub>
                      </m:sSub>
                      <m:r>
                        <a:rPr lang="en-US" sz="2000" i="1">
                          <a:solidFill>
                            <a:prstClr val="black"/>
                          </a:solidFill>
                          <a:latin typeface="Cambria Math"/>
                        </a:rPr>
                        <m:t>=</m:t>
                      </m:r>
                      <m:f>
                        <m:fPr>
                          <m:ctrlPr>
                            <a:rPr lang="en-US" sz="2000" i="1">
                              <a:solidFill>
                                <a:prstClr val="black"/>
                              </a:solidFill>
                              <a:latin typeface="Cambria Math"/>
                            </a:rPr>
                          </m:ctrlPr>
                        </m:fPr>
                        <m:num>
                          <m:sSub>
                            <m:sSubPr>
                              <m:ctrlPr>
                                <a:rPr lang="en-US"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2</m:t>
                              </m:r>
                            </m:sub>
                          </m:sSub>
                        </m:num>
                        <m:den>
                          <m:sSub>
                            <m:sSubPr>
                              <m:ctrlPr>
                                <a:rPr lang="en-US" sz="2000" i="1">
                                  <a:solidFill>
                                    <a:prstClr val="black"/>
                                  </a:solidFill>
                                  <a:latin typeface="Cambria Math"/>
                                </a:rPr>
                              </m:ctrlPr>
                            </m:sSubPr>
                            <m:e>
                              <m:sSub>
                                <m:sSubPr>
                                  <m:ctrlPr>
                                    <a:rPr lang="en-US"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1</m:t>
                                  </m:r>
                                </m:sub>
                              </m:sSub>
                              <m:r>
                                <a:rPr lang="en-US" sz="2000" i="1">
                                  <a:solidFill>
                                    <a:prstClr val="black"/>
                                  </a:solidFill>
                                  <a:latin typeface="Cambria Math"/>
                                </a:rPr>
                                <m:t>+</m:t>
                              </m:r>
                              <m:r>
                                <a:rPr lang="en-US" sz="2000" i="1">
                                  <a:solidFill>
                                    <a:prstClr val="black"/>
                                  </a:solidFill>
                                  <a:latin typeface="Cambria Math"/>
                                </a:rPr>
                                <m:t>𝑅</m:t>
                              </m:r>
                            </m:e>
                            <m:sub>
                              <m:r>
                                <a:rPr lang="en-US" sz="2000" i="1">
                                  <a:solidFill>
                                    <a:prstClr val="black"/>
                                  </a:solidFill>
                                  <a:latin typeface="Cambria Math"/>
                                </a:rPr>
                                <m:t>2</m:t>
                              </m:r>
                            </m:sub>
                          </m:sSub>
                        </m:den>
                      </m:f>
                      <m:sSub>
                        <m:sSubPr>
                          <m:ctrlPr>
                            <a:rPr lang="en-US" sz="2000" i="1">
                              <a:solidFill>
                                <a:prstClr val="black"/>
                              </a:solidFill>
                              <a:latin typeface="Cambria Math"/>
                            </a:rPr>
                          </m:ctrlPr>
                        </m:sSubPr>
                        <m:e>
                          <m:r>
                            <a:rPr lang="en-US" sz="2000" i="1">
                              <a:solidFill>
                                <a:prstClr val="black"/>
                              </a:solidFill>
                              <a:latin typeface="Cambria Math"/>
                            </a:rPr>
                            <m:t>𝑣</m:t>
                          </m:r>
                        </m:e>
                        <m:sub>
                          <m:r>
                            <a:rPr lang="en-US" sz="2000" i="1">
                              <a:solidFill>
                                <a:prstClr val="black"/>
                              </a:solidFill>
                              <a:latin typeface="Cambria Math"/>
                            </a:rPr>
                            <m:t>𝑖𝑛</m:t>
                          </m:r>
                        </m:sub>
                      </m:sSub>
                      <m:r>
                        <a:rPr lang="el-GR" sz="2000" i="1" smtClean="0">
                          <a:solidFill>
                            <a:prstClr val="black"/>
                          </a:solidFill>
                          <a:latin typeface="Cambria Math"/>
                        </a:rPr>
                        <m:t>−</m:t>
                      </m:r>
                      <m:f>
                        <m:fPr>
                          <m:ctrlPr>
                            <a:rPr lang="en-US" sz="2000" i="1">
                              <a:solidFill>
                                <a:prstClr val="black"/>
                              </a:solidFill>
                              <a:latin typeface="Cambria Math"/>
                            </a:rPr>
                          </m:ctrlPr>
                        </m:fPr>
                        <m:num>
                          <m:sSub>
                            <m:sSubPr>
                              <m:ctrlPr>
                                <a:rPr lang="en-US"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1</m:t>
                              </m:r>
                            </m:sub>
                          </m:sSub>
                        </m:num>
                        <m:den>
                          <m:sSub>
                            <m:sSubPr>
                              <m:ctrlPr>
                                <a:rPr lang="en-US" sz="2000" i="1">
                                  <a:solidFill>
                                    <a:prstClr val="black"/>
                                  </a:solidFill>
                                  <a:latin typeface="Cambria Math"/>
                                </a:rPr>
                              </m:ctrlPr>
                            </m:sSubPr>
                            <m:e>
                              <m:sSub>
                                <m:sSubPr>
                                  <m:ctrlPr>
                                    <a:rPr lang="en-US" sz="2000" i="1">
                                      <a:solidFill>
                                        <a:prstClr val="black"/>
                                      </a:solidFill>
                                      <a:latin typeface="Cambria Math"/>
                                    </a:rPr>
                                  </m:ctrlPr>
                                </m:sSubPr>
                                <m:e>
                                  <m:r>
                                    <a:rPr lang="en-US" sz="2000" i="1">
                                      <a:solidFill>
                                        <a:prstClr val="black"/>
                                      </a:solidFill>
                                      <a:latin typeface="Cambria Math"/>
                                    </a:rPr>
                                    <m:t>𝑅</m:t>
                                  </m:r>
                                </m:e>
                                <m:sub>
                                  <m:r>
                                    <a:rPr lang="en-US" sz="2000" i="1">
                                      <a:solidFill>
                                        <a:prstClr val="black"/>
                                      </a:solidFill>
                                      <a:latin typeface="Cambria Math"/>
                                    </a:rPr>
                                    <m:t>1</m:t>
                                  </m:r>
                                </m:sub>
                              </m:sSub>
                              <m:r>
                                <a:rPr lang="en-US" sz="2000" i="1">
                                  <a:solidFill>
                                    <a:prstClr val="black"/>
                                  </a:solidFill>
                                  <a:latin typeface="Cambria Math"/>
                                </a:rPr>
                                <m:t>+</m:t>
                              </m:r>
                              <m:r>
                                <a:rPr lang="en-US" sz="2000" i="1">
                                  <a:solidFill>
                                    <a:prstClr val="black"/>
                                  </a:solidFill>
                                  <a:latin typeface="Cambria Math"/>
                                </a:rPr>
                                <m:t>𝑅</m:t>
                              </m:r>
                            </m:e>
                            <m:sub>
                              <m:r>
                                <a:rPr lang="en-US" sz="2000" i="1">
                                  <a:solidFill>
                                    <a:prstClr val="black"/>
                                  </a:solidFill>
                                  <a:latin typeface="Cambria Math"/>
                                </a:rPr>
                                <m:t>2</m:t>
                              </m:r>
                            </m:sub>
                          </m:sSub>
                        </m:den>
                      </m:f>
                      <m:sSub>
                        <m:sSubPr>
                          <m:ctrlPr>
                            <a:rPr lang="en-US" sz="2000" i="1">
                              <a:solidFill>
                                <a:prstClr val="black"/>
                              </a:solidFill>
                              <a:latin typeface="Cambria Math"/>
                            </a:rPr>
                          </m:ctrlPr>
                        </m:sSubPr>
                        <m:e>
                          <m:r>
                            <a:rPr lang="en-US" sz="2000" i="1">
                              <a:solidFill>
                                <a:prstClr val="black"/>
                              </a:solidFill>
                              <a:latin typeface="Cambria Math"/>
                            </a:rPr>
                            <m:t>𝑉</m:t>
                          </m:r>
                        </m:e>
                        <m:sub>
                          <m:r>
                            <a:rPr lang="en-US" sz="2000" i="1">
                              <a:solidFill>
                                <a:prstClr val="black"/>
                              </a:solidFill>
                              <a:latin typeface="Cambria Math"/>
                            </a:rPr>
                            <m:t>𝑆𝐴𝑇</m:t>
                          </m:r>
                        </m:sub>
                      </m:sSub>
                    </m:oMath>
                  </a14:m>
                  <a:endParaRPr lang="el-GR" sz="2000" dirty="0">
                    <a:solidFill>
                      <a:prstClr val="black"/>
                    </a:solidFill>
                  </a:endParaRPr>
                </a:p>
              </p:txBody>
            </p:sp>
          </mc:Choice>
          <mc:Fallback xmlns="">
            <p:sp>
              <p:nvSpPr>
                <p:cNvPr id="9" name="Ορθογώνιο 8"/>
                <p:cNvSpPr>
                  <a:spLocks noRot="1" noChangeAspect="1" noMove="1" noResize="1" noEditPoints="1" noAdjustHandles="1" noChangeArrowheads="1" noChangeShapeType="1" noTextEdit="1"/>
                </p:cNvSpPr>
                <p:nvPr/>
              </p:nvSpPr>
              <p:spPr>
                <a:xfrm>
                  <a:off x="4463988" y="3948434"/>
                  <a:ext cx="2968932" cy="450282"/>
                </a:xfrm>
                <a:prstGeom prst="rect">
                  <a:avLst/>
                </a:prstGeom>
                <a:blipFill rotWithShape="1">
                  <a:blip r:embed="rId6"/>
                  <a:stretch>
                    <a:fillRect l="-1968" b="-1075"/>
                  </a:stretch>
                </a:blipFill>
              </p:spPr>
              <p:txBody>
                <a:bodyPr/>
                <a:lstStyle/>
                <a:p>
                  <a:r>
                    <a:rPr lang="el-GR">
                      <a:noFill/>
                    </a:rPr>
                    <a:t> </a:t>
                  </a:r>
                </a:p>
              </p:txBody>
            </p:sp>
          </mc:Fallback>
        </mc:AlternateContent>
      </p:grpSp>
      <p:sp>
        <p:nvSpPr>
          <p:cNvPr id="11"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23/41</a:t>
            </a:r>
            <a:endParaRPr lang="el-GR" sz="3000" b="0" dirty="0"/>
          </a:p>
        </p:txBody>
      </p:sp>
    </p:spTree>
    <p:extLst>
      <p:ext uri="{BB962C8B-B14F-4D97-AF65-F5344CB8AC3E}">
        <p14:creationId xmlns:p14="http://schemas.microsoft.com/office/powerpoint/2010/main" val="3748391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340768"/>
                <a:ext cx="8229600" cy="2592288"/>
              </a:xfrm>
            </p:spPr>
            <p:txBody>
              <a:bodyPr>
                <a:normAutofit lnSpcReduction="10000"/>
              </a:bodyPr>
              <a:lstStyle/>
              <a:p>
                <a:r>
                  <a:rPr lang="el-GR" dirty="0"/>
                  <a:t>Συνεπώς, για το κύκλωμα αυτό ισχύει ότι:</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𝑜𝑢𝑡</m:t>
                          </m:r>
                        </m:sub>
                      </m:sSub>
                      <m:r>
                        <a:rPr lang="en-US" i="1">
                          <a:latin typeface="Cambria Math"/>
                        </a:rPr>
                        <m:t>=</m:t>
                      </m:r>
                      <m:d>
                        <m:dPr>
                          <m:begChr m:val="{"/>
                          <m:endChr m:val=""/>
                          <m:ctrlPr>
                            <a:rPr lang="en-US" i="1">
                              <a:latin typeface="Cambria Math"/>
                            </a:rPr>
                          </m:ctrlPr>
                        </m:dPr>
                        <m:e>
                          <m:eqArr>
                            <m:eqArrPr>
                              <m:ctrlPr>
                                <a:rPr lang="en-US" i="1">
                                  <a:latin typeface="Cambria Math"/>
                                </a:rPr>
                              </m:ctrlPr>
                            </m:eqArrPr>
                            <m:e>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r>
                                <a:rPr lang="en-US" i="1">
                                  <a:latin typeface="Cambria Math"/>
                                </a:rPr>
                                <m:t>, </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m:t>
                              </m:r>
                              <m:sSub>
                                <m:sSubPr>
                                  <m:ctrlPr>
                                    <a:rPr lang="en-US" i="1">
                                      <a:latin typeface="Cambria Math"/>
                                    </a:rPr>
                                  </m:ctrlPr>
                                </m:sSubPr>
                                <m:e>
                                  <m:r>
                                    <a:rPr lang="en-US" i="1">
                                      <a:latin typeface="Cambria Math"/>
                                    </a:rPr>
                                    <m:t>𝑉</m:t>
                                  </m:r>
                                </m:e>
                                <m:sub>
                                  <m:r>
                                    <a:rPr lang="en-US" i="1">
                                      <a:latin typeface="Cambria Math"/>
                                    </a:rPr>
                                    <m:t>𝐿𝑇</m:t>
                                  </m:r>
                                </m:sub>
                              </m:sSub>
                            </m:e>
                            <m:e>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&gt;</m:t>
                              </m:r>
                              <m:sSub>
                                <m:sSubPr>
                                  <m:ctrlPr>
                                    <a:rPr lang="en-US" i="1">
                                      <a:latin typeface="Cambria Math"/>
                                    </a:rPr>
                                  </m:ctrlPr>
                                </m:sSubPr>
                                <m:e>
                                  <m:r>
                                    <a:rPr lang="en-US" i="1">
                                      <a:latin typeface="Cambria Math"/>
                                    </a:rPr>
                                    <m:t>𝑉</m:t>
                                  </m:r>
                                </m:e>
                                <m:sub>
                                  <m:r>
                                    <a:rPr lang="en-US" i="1">
                                      <a:latin typeface="Cambria Math"/>
                                    </a:rPr>
                                    <m:t>𝐻𝑇</m:t>
                                  </m:r>
                                </m:sub>
                              </m:sSub>
                            </m:e>
                            <m:e>
                              <m:r>
                                <m:rPr>
                                  <m:sty m:val="p"/>
                                </m:rPr>
                                <a:rPr lang="el-GR">
                                  <a:latin typeface="Cambria Math"/>
                                </a:rPr>
                                <m:t>προηγούμενη</m:t>
                              </m:r>
                              <m:r>
                                <a:rPr lang="el-GR">
                                  <a:latin typeface="Cambria Math"/>
                                </a:rPr>
                                <m:t> </m:t>
                              </m:r>
                              <m:r>
                                <m:rPr>
                                  <m:sty m:val="p"/>
                                </m:rPr>
                                <a:rPr lang="el-GR">
                                  <a:latin typeface="Cambria Math"/>
                                </a:rPr>
                                <m:t>τιμή</m:t>
                              </m:r>
                              <m:r>
                                <a:rPr lang="el-GR">
                                  <a:latin typeface="Cambria Math"/>
                                </a:rPr>
                                <m:t>,</m:t>
                              </m:r>
                              <m:sSub>
                                <m:sSubPr>
                                  <m:ctrlPr>
                                    <a:rPr lang="en-US" i="1">
                                      <a:latin typeface="Cambria Math"/>
                                    </a:rPr>
                                  </m:ctrlPr>
                                </m:sSubPr>
                                <m:e>
                                  <m:r>
                                    <a:rPr lang="en-US" i="1">
                                      <a:latin typeface="Cambria Math"/>
                                    </a:rPr>
                                    <m:t>𝑉</m:t>
                                  </m:r>
                                </m:e>
                                <m:sub>
                                  <m:r>
                                    <a:rPr lang="en-US" i="1">
                                      <a:latin typeface="Cambria Math"/>
                                    </a:rPr>
                                    <m:t>𝐿𝑇</m:t>
                                  </m:r>
                                </m:sub>
                              </m:sSub>
                              <m:r>
                                <a:rPr lang="el-GR" i="1">
                                  <a:latin typeface="Cambria Math"/>
                                </a:rPr>
                                <m:t>&lt;</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m:t>
                              </m:r>
                              <m:sSub>
                                <m:sSubPr>
                                  <m:ctrlPr>
                                    <a:rPr lang="en-US" i="1">
                                      <a:latin typeface="Cambria Math"/>
                                    </a:rPr>
                                  </m:ctrlPr>
                                </m:sSubPr>
                                <m:e>
                                  <m:r>
                                    <a:rPr lang="en-US" i="1">
                                      <a:latin typeface="Cambria Math"/>
                                    </a:rPr>
                                    <m:t>𝑉</m:t>
                                  </m:r>
                                </m:e>
                                <m:sub>
                                  <m:r>
                                    <a:rPr lang="en-US" i="1">
                                      <a:latin typeface="Cambria Math"/>
                                    </a:rPr>
                                    <m:t>𝐻𝑇</m:t>
                                  </m:r>
                                </m:sub>
                              </m:sSub>
                            </m:e>
                          </m:eqArr>
                        </m:e>
                      </m:d>
                    </m:oMath>
                  </m:oMathPara>
                </a14:m>
                <a:endParaRPr lang="el-GR" dirty="0"/>
              </a:p>
              <a:p>
                <a:pPr marL="0" indent="0">
                  <a:buNone/>
                </a:pPr>
                <a:r>
                  <a:rPr lang="el-GR" dirty="0"/>
                  <a:t>όπου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𝐻𝑇</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l-GR" i="1">
                                <a:latin typeface="Cambria Math"/>
                              </a:rPr>
                              <m:t>1</m:t>
                            </m:r>
                          </m:sub>
                        </m:sSub>
                      </m:num>
                      <m:den>
                        <m:sSub>
                          <m:sSubPr>
                            <m:ctrlPr>
                              <a:rPr lang="en-US"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oMath>
                </a14:m>
                <a:r>
                  <a:rPr lang="el-GR" dirty="0"/>
                  <a:t> και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𝐿𝑇</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l-GR" i="1">
                                <a:latin typeface="Cambria Math"/>
                              </a:rPr>
                              <m:t>1</m:t>
                            </m:r>
                          </m:sub>
                        </m:sSub>
                      </m:num>
                      <m:den>
                        <m:sSub>
                          <m:sSubPr>
                            <m:ctrlPr>
                              <a:rPr lang="en-US"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340768"/>
                <a:ext cx="8229600" cy="2592288"/>
              </a:xfrm>
              <a:blipFill rotWithShape="1">
                <a:blip r:embed="rId2"/>
                <a:stretch>
                  <a:fillRect l="-1111" t="-188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grpSp>
        <p:nvGrpSpPr>
          <p:cNvPr id="12" name="Ομάδα 11"/>
          <p:cNvGrpSpPr/>
          <p:nvPr/>
        </p:nvGrpSpPr>
        <p:grpSpPr>
          <a:xfrm>
            <a:off x="2071071" y="4048148"/>
            <a:ext cx="4481040" cy="2490524"/>
            <a:chOff x="2071071" y="3718659"/>
            <a:chExt cx="4481040" cy="2490524"/>
          </a:xfrm>
        </p:grpSpPr>
        <p:grpSp>
          <p:nvGrpSpPr>
            <p:cNvPr id="8" name="Ομάδα 7"/>
            <p:cNvGrpSpPr/>
            <p:nvPr/>
          </p:nvGrpSpPr>
          <p:grpSpPr>
            <a:xfrm>
              <a:off x="2071071" y="3803122"/>
              <a:ext cx="4481040" cy="2406061"/>
              <a:chOff x="2071071" y="3803122"/>
              <a:chExt cx="4481040" cy="2406061"/>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207" y="3803122"/>
                <a:ext cx="3672408" cy="240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071071" y="5201272"/>
                    <a:ext cx="520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071071" y="5201272"/>
                    <a:ext cx="520600" cy="369332"/>
                  </a:xfrm>
                  <a:prstGeom prst="rect">
                    <a:avLst/>
                  </a:prstGeom>
                  <a:blipFill rotWithShape="0">
                    <a:blip r:embed="rId4"/>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867261" y="4769224"/>
                    <a:ext cx="6848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867261" y="4769224"/>
                    <a:ext cx="684850" cy="369332"/>
                  </a:xfrm>
                  <a:prstGeom prst="rect">
                    <a:avLst/>
                  </a:prstGeom>
                  <a:blipFill rotWithShape="0">
                    <a:blip r:embed="rId5"/>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325196" y="4285431"/>
                  <a:ext cx="465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25196" y="4285431"/>
                  <a:ext cx="465904" cy="369332"/>
                </a:xfrm>
                <a:prstGeom prst="rect">
                  <a:avLst/>
                </a:prstGeom>
                <a:blipFill rotWithShape="0">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82467" y="3718659"/>
                  <a:ext cx="4709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582467" y="3718659"/>
                  <a:ext cx="470921" cy="369332"/>
                </a:xfrm>
                <a:prstGeom prst="rect">
                  <a:avLst/>
                </a:prstGeom>
                <a:blipFill rotWithShape="0">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791100" y="4554522"/>
                  <a:ext cx="520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𝑇</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791100" y="4554522"/>
                  <a:ext cx="520600" cy="369332"/>
                </a:xfrm>
                <a:prstGeom prst="rect">
                  <a:avLst/>
                </a:prstGeom>
                <a:blipFill rotWithShape="0">
                  <a:blip r:embed="rId8"/>
                  <a:stretch>
                    <a:fillRect/>
                  </a:stretch>
                </a:blipFill>
              </p:spPr>
              <p:txBody>
                <a:bodyPr/>
                <a:lstStyle/>
                <a:p>
                  <a:r>
                    <a:rPr lang="el-GR">
                      <a:noFill/>
                    </a:rPr>
                    <a:t> </a:t>
                  </a:r>
                </a:p>
              </p:txBody>
            </p:sp>
          </mc:Fallback>
        </mc:AlternateContent>
      </p:grpSp>
      <p:sp>
        <p:nvSpPr>
          <p:cNvPr id="14"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24/41</a:t>
            </a:r>
            <a:endParaRPr lang="el-GR" sz="3000" b="0" dirty="0"/>
          </a:p>
        </p:txBody>
      </p:sp>
    </p:spTree>
    <p:extLst>
      <p:ext uri="{BB962C8B-B14F-4D97-AF65-F5344CB8AC3E}">
        <p14:creationId xmlns:p14="http://schemas.microsoft.com/office/powerpoint/2010/main" val="990310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67544" y="1268760"/>
                <a:ext cx="8280920" cy="4248472"/>
              </a:xfrm>
            </p:spPr>
            <p:txBody>
              <a:bodyPr>
                <a:normAutofit/>
              </a:bodyPr>
              <a:lstStyle/>
              <a:p>
                <a:pPr>
                  <a:spcBef>
                    <a:spcPts val="1200"/>
                  </a:spcBef>
                </a:pPr>
                <a:r>
                  <a:rPr lang="el-GR" dirty="0"/>
                  <a:t>Για παράδειγμα, έστω ότι ο Τ.Ε. λαμβάνει τροφοδοσία </a:t>
                </a:r>
                <a14:m>
                  <m:oMath xmlns:m="http://schemas.openxmlformats.org/officeDocument/2006/math">
                    <m:r>
                      <a:rPr lang="el-GR" i="1">
                        <a:latin typeface="Cambria Math"/>
                        <a:ea typeface="Cambria Math"/>
                      </a:rPr>
                      <m:t>±15</m:t>
                    </m:r>
                    <m:r>
                      <m:rPr>
                        <m:sty m:val="p"/>
                      </m:rPr>
                      <a:rPr lang="en-US">
                        <a:latin typeface="Cambria Math"/>
                        <a:ea typeface="Cambria Math"/>
                      </a:rPr>
                      <m:t>V</m:t>
                    </m:r>
                  </m:oMath>
                </a14:m>
                <a:r>
                  <a:rPr lang="en-US" dirty="0"/>
                  <a:t>, </a:t>
                </a:r>
                <a:r>
                  <a:rPr lang="el-GR" dirty="0"/>
                  <a:t>επομένως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𝑆𝐴𝑇</m:t>
                        </m:r>
                      </m:sub>
                    </m:sSub>
                    <m:r>
                      <a:rPr lang="el-GR" i="1">
                        <a:latin typeface="Cambria Math"/>
                        <a:ea typeface="Cambria Math"/>
                      </a:rPr>
                      <m:t>≅</m:t>
                    </m:r>
                    <m:r>
                      <a:rPr lang="en-US" i="1">
                        <a:latin typeface="Cambria Math"/>
                        <a:ea typeface="Cambria Math"/>
                      </a:rPr>
                      <m:t>15</m:t>
                    </m:r>
                    <m:r>
                      <m:rPr>
                        <m:sty m:val="p"/>
                      </m:rPr>
                      <a:rPr lang="en-US">
                        <a:latin typeface="Cambria Math"/>
                        <a:ea typeface="Cambria Math"/>
                      </a:rPr>
                      <m:t>V</m:t>
                    </m:r>
                  </m:oMath>
                </a14:m>
                <a:r>
                  <a:rPr lang="en-US" dirty="0"/>
                  <a:t>.</a:t>
                </a:r>
              </a:p>
              <a:p>
                <a:pPr>
                  <a:spcBef>
                    <a:spcPts val="1200"/>
                  </a:spcBef>
                  <a:spcAft>
                    <a:spcPts val="1800"/>
                  </a:spcAft>
                </a:pPr>
                <a:r>
                  <a:rPr lang="el-GR" dirty="0"/>
                  <a:t>Εάν η είσοδος είναι ημιτονοειδής με πλάτος 1</a:t>
                </a:r>
                <a:r>
                  <a:rPr lang="en-US" dirty="0"/>
                  <a:t>V, </a:t>
                </a:r>
                <a:r>
                  <a:rPr lang="el-GR" dirty="0"/>
                  <a:t>τότε τα δύο κατώφλια θα είναι:</a:t>
                </a:r>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𝐻𝑇</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l-GR" i="1">
                                  <a:latin typeface="Cambria Math"/>
                                </a:rPr>
                                <m:t>1</m:t>
                              </m:r>
                            </m:sub>
                          </m:sSub>
                        </m:num>
                        <m:den>
                          <m:sSub>
                            <m:sSubPr>
                              <m:ctrlPr>
                                <a:rPr lang="en-US"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r>
                        <a:rPr lang="el-GR" i="1">
                          <a:latin typeface="Cambria Math"/>
                          <a:ea typeface="Cambria Math"/>
                        </a:rPr>
                        <m:t>≅0,5</m:t>
                      </m:r>
                      <m:r>
                        <m:rPr>
                          <m:sty m:val="p"/>
                        </m:rPr>
                        <a:rPr lang="en-US">
                          <a:latin typeface="Cambria Math"/>
                          <a:ea typeface="Cambria Math"/>
                        </a:rPr>
                        <m:t>V</m:t>
                      </m:r>
                    </m:oMath>
                  </m:oMathPara>
                </a14:m>
                <a:endParaRPr lang="el-GR" dirty="0">
                  <a:latin typeface="Cambria Math"/>
                </a:endParaRPr>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𝐿𝑇</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l-GR" i="1">
                                  <a:latin typeface="Cambria Math"/>
                                </a:rPr>
                                <m:t>1</m:t>
                              </m:r>
                            </m:sub>
                          </m:sSub>
                        </m:num>
                        <m:den>
                          <m:sSub>
                            <m:sSubPr>
                              <m:ctrlPr>
                                <a:rPr lang="en-US"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r>
                        <a:rPr lang="el-GR" i="1">
                          <a:latin typeface="Cambria Math"/>
                          <a:ea typeface="Cambria Math"/>
                        </a:rPr>
                        <m:t>≅</m:t>
                      </m:r>
                      <m:r>
                        <a:rPr lang="en-US" i="1">
                          <a:latin typeface="Cambria Math"/>
                          <a:ea typeface="Cambria Math"/>
                        </a:rPr>
                        <m:t>−</m:t>
                      </m:r>
                      <m:r>
                        <a:rPr lang="el-GR" i="1">
                          <a:latin typeface="Cambria Math"/>
                          <a:ea typeface="Cambria Math"/>
                        </a:rPr>
                        <m:t>0,5</m:t>
                      </m:r>
                      <m:r>
                        <m:rPr>
                          <m:sty m:val="p"/>
                        </m:rPr>
                        <a:rPr lang="en-US">
                          <a:latin typeface="Cambria Math"/>
                          <a:ea typeface="Cambria Math"/>
                        </a:rPr>
                        <m:t>V</m:t>
                      </m:r>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67544" y="1268760"/>
                <a:ext cx="8280920" cy="4248472"/>
              </a:xfrm>
              <a:blipFill rotWithShape="1">
                <a:blip r:embed="rId2"/>
                <a:stretch>
                  <a:fillRect l="-1031" t="-574" r="-36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grpSp>
        <p:nvGrpSpPr>
          <p:cNvPr id="8" name="Ομάδα 7"/>
          <p:cNvGrpSpPr/>
          <p:nvPr/>
        </p:nvGrpSpPr>
        <p:grpSpPr>
          <a:xfrm>
            <a:off x="4355976" y="3516878"/>
            <a:ext cx="4481040" cy="2406061"/>
            <a:chOff x="2594696" y="4419387"/>
            <a:chExt cx="4481040" cy="2406061"/>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328" y="4419387"/>
              <a:ext cx="3672408" cy="240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594696" y="5814673"/>
                  <a:ext cx="520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94696" y="5814673"/>
                  <a:ext cx="520600" cy="369332"/>
                </a:xfrm>
                <a:prstGeom prst="rect">
                  <a:avLst/>
                </a:prstGeom>
                <a:blipFill rotWithShape="1">
                  <a:blip r:embed="rId4"/>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30846" y="5385489"/>
                  <a:ext cx="6848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30846" y="5385489"/>
                  <a:ext cx="684850" cy="369332"/>
                </a:xfrm>
                <a:prstGeom prst="rect">
                  <a:avLst/>
                </a:prstGeom>
                <a:blipFill rotWithShape="0">
                  <a:blip r:embed="rId5"/>
                  <a:stretch>
                    <a:fillRect/>
                  </a:stretch>
                </a:blipFill>
              </p:spPr>
              <p:txBody>
                <a:bodyPr/>
                <a:lstStyle/>
                <a:p>
                  <a:r>
                    <a:rPr lang="el-GR">
                      <a:noFill/>
                    </a:rPr>
                    <a:t> </a:t>
                  </a:r>
                </a:p>
              </p:txBody>
            </p:sp>
          </mc:Fallback>
        </mc:AlternateContent>
      </p:grpSp>
      <p:sp>
        <p:nvSpPr>
          <p:cNvPr id="10"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25/41</a:t>
            </a:r>
            <a:endParaRPr lang="el-GR" sz="3000" b="0" dirty="0"/>
          </a:p>
        </p:txBody>
      </p:sp>
    </p:spTree>
    <p:extLst>
      <p:ext uri="{BB962C8B-B14F-4D97-AF65-F5344CB8AC3E}">
        <p14:creationId xmlns:p14="http://schemas.microsoft.com/office/powerpoint/2010/main" val="17736938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412776"/>
                <a:ext cx="8291264" cy="2448272"/>
              </a:xfrm>
            </p:spPr>
            <p:txBody>
              <a:bodyPr/>
              <a:lstStyle/>
              <a:p>
                <a:r>
                  <a:rPr lang="el-GR" dirty="0"/>
                  <a:t>Συνεπώς, η έξοδος θα ισούται με:</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𝑜𝑢𝑡</m:t>
                          </m:r>
                        </m:sub>
                      </m:sSub>
                      <m:r>
                        <a:rPr lang="en-US" i="1">
                          <a:latin typeface="Cambria Math"/>
                        </a:rPr>
                        <m:t>=</m:t>
                      </m:r>
                      <m:d>
                        <m:dPr>
                          <m:begChr m:val="{"/>
                          <m:endChr m:val=""/>
                          <m:ctrlPr>
                            <a:rPr lang="en-US" i="1">
                              <a:latin typeface="Cambria Math"/>
                            </a:rPr>
                          </m:ctrlPr>
                        </m:dPr>
                        <m:e>
                          <m:eqArr>
                            <m:eqArrPr>
                              <m:ctrlPr>
                                <a:rPr lang="en-US" i="1">
                                  <a:latin typeface="Cambria Math"/>
                                </a:rPr>
                              </m:ctrlPr>
                            </m:eqArrPr>
                            <m:e>
                              <m:r>
                                <a:rPr lang="en-US" i="1">
                                  <a:latin typeface="Cambria Math"/>
                                </a:rPr>
                                <m:t>−</m:t>
                              </m:r>
                              <m:r>
                                <a:rPr lang="el-GR" i="1">
                                  <a:latin typeface="Cambria Math"/>
                                </a:rPr>
                                <m:t>15</m:t>
                              </m:r>
                              <m:r>
                                <m:rPr>
                                  <m:sty m:val="p"/>
                                </m:rPr>
                                <a:rPr lang="en-US">
                                  <a:latin typeface="Cambria Math"/>
                                </a:rPr>
                                <m:t>V</m:t>
                              </m:r>
                              <m:r>
                                <a:rPr lang="en-US" i="1">
                                  <a:latin typeface="Cambria Math"/>
                                </a:rPr>
                                <m:t>, </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m:t>
                              </m:r>
                              <m:r>
                                <a:rPr lang="en-US" i="1">
                                  <a:latin typeface="Cambria Math"/>
                                </a:rPr>
                                <m:t>−0,5</m:t>
                              </m:r>
                              <m:r>
                                <m:rPr>
                                  <m:sty m:val="p"/>
                                </m:rPr>
                                <a:rPr lang="en-US">
                                  <a:latin typeface="Cambria Math"/>
                                </a:rPr>
                                <m:t>V</m:t>
                              </m:r>
                            </m:e>
                            <m:e>
                              <m:r>
                                <a:rPr lang="en-US" i="1">
                                  <a:latin typeface="Cambria Math"/>
                                </a:rPr>
                                <m:t>+15</m:t>
                              </m:r>
                              <m:r>
                                <m:rPr>
                                  <m:sty m:val="p"/>
                                </m:rPr>
                                <a:rPr lang="en-US">
                                  <a:latin typeface="Cambria Math"/>
                                </a:rPr>
                                <m:t>V</m:t>
                              </m:r>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&gt;+0,5</m:t>
                              </m:r>
                              <m:r>
                                <m:rPr>
                                  <m:sty m:val="p"/>
                                </m:rPr>
                                <a:rPr lang="en-US">
                                  <a:latin typeface="Cambria Math"/>
                                </a:rPr>
                                <m:t>V</m:t>
                              </m:r>
                            </m:e>
                            <m:e>
                              <m:r>
                                <m:rPr>
                                  <m:sty m:val="p"/>
                                </m:rPr>
                                <a:rPr lang="el-GR">
                                  <a:latin typeface="Cambria Math"/>
                                </a:rPr>
                                <m:t>προηγούμενη</m:t>
                              </m:r>
                              <m:r>
                                <a:rPr lang="el-GR">
                                  <a:latin typeface="Cambria Math"/>
                                </a:rPr>
                                <m:t> </m:t>
                              </m:r>
                              <m:r>
                                <m:rPr>
                                  <m:sty m:val="p"/>
                                </m:rPr>
                                <a:rPr lang="el-GR">
                                  <a:latin typeface="Cambria Math"/>
                                </a:rPr>
                                <m:t>τιμή</m:t>
                              </m:r>
                              <m:r>
                                <a:rPr lang="el-GR">
                                  <a:latin typeface="Cambria Math"/>
                                </a:rPr>
                                <m:t>,</m:t>
                              </m:r>
                              <m:r>
                                <a:rPr lang="en-US" i="1">
                                  <a:latin typeface="Cambria Math"/>
                                </a:rPr>
                                <m:t>−0,5</m:t>
                              </m:r>
                              <m:r>
                                <m:rPr>
                                  <m:sty m:val="p"/>
                                </m:rPr>
                                <a:rPr lang="en-US">
                                  <a:latin typeface="Cambria Math"/>
                                </a:rPr>
                                <m:t>V</m:t>
                              </m:r>
                              <m:r>
                                <a:rPr lang="el-GR" i="1">
                                  <a:latin typeface="Cambria Math"/>
                                </a:rPr>
                                <m:t>&lt;</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m:t>
                              </m:r>
                              <m:r>
                                <a:rPr lang="en-US" i="1">
                                  <a:latin typeface="Cambria Math"/>
                                </a:rPr>
                                <m:t>+0,5</m:t>
                              </m:r>
                              <m:r>
                                <m:rPr>
                                  <m:sty m:val="p"/>
                                </m:rPr>
                                <a:rPr lang="en-US">
                                  <a:latin typeface="Cambria Math"/>
                                </a:rPr>
                                <m:t>V</m:t>
                              </m:r>
                            </m:e>
                          </m:eqArr>
                        </m:e>
                      </m:d>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412776"/>
                <a:ext cx="8291264" cy="2448272"/>
              </a:xfrm>
              <a:blipFill rotWithShape="1">
                <a:blip r:embed="rId2"/>
                <a:stretch>
                  <a:fillRect l="-956" t="-99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grpSp>
        <p:nvGrpSpPr>
          <p:cNvPr id="10" name="Ομάδα 9"/>
          <p:cNvGrpSpPr/>
          <p:nvPr/>
        </p:nvGrpSpPr>
        <p:grpSpPr>
          <a:xfrm>
            <a:off x="2186996" y="3727245"/>
            <a:ext cx="4807992" cy="2712173"/>
            <a:chOff x="2234656" y="3525139"/>
            <a:chExt cx="4481040" cy="2498558"/>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617636"/>
              <a:ext cx="3672408" cy="240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234656" y="5015786"/>
                  <a:ext cx="520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34656" y="5015786"/>
                  <a:ext cx="520600" cy="369332"/>
                </a:xfrm>
                <a:prstGeom prst="rect">
                  <a:avLst/>
                </a:prstGeom>
                <a:blipFill rotWithShape="0">
                  <a:blip r:embed="rId4"/>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30846" y="4583738"/>
                  <a:ext cx="6848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30846" y="4583738"/>
                  <a:ext cx="684850" cy="369332"/>
                </a:xfrm>
                <a:prstGeom prst="rect">
                  <a:avLst/>
                </a:prstGeom>
                <a:blipFill rotWithShape="0">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755256" y="4038688"/>
                  <a:ext cx="140200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r>
                          <a:rPr lang="el-GR" i="1" smtClean="0">
                            <a:solidFill>
                              <a:prstClr val="black"/>
                            </a:solidFill>
                            <a:latin typeface="Cambria Math"/>
                          </a:rPr>
                          <m:t>=3,3</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755256" y="4038688"/>
                  <a:ext cx="1402008" cy="369332"/>
                </a:xfrm>
                <a:prstGeom prst="rect">
                  <a:avLst/>
                </a:prstGeom>
                <a:blipFill rotWithShape="0">
                  <a:blip r:embed="rId6"/>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262407" y="3525139"/>
                  <a:ext cx="147903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r>
                          <a:rPr lang="en-US" i="1" smtClean="0">
                            <a:solidFill>
                              <a:prstClr val="black"/>
                            </a:solidFill>
                            <a:latin typeface="Cambria Math"/>
                          </a:rPr>
                          <m:t>=100</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262407" y="3525139"/>
                  <a:ext cx="1479033" cy="369332"/>
                </a:xfrm>
                <a:prstGeom prst="rect">
                  <a:avLst/>
                </a:prstGeom>
                <a:blipFill rotWithShape="0">
                  <a:blip r:embed="rId7"/>
                  <a:stretch>
                    <a:fillRect/>
                  </a:stretch>
                </a:blipFill>
              </p:spPr>
              <p:txBody>
                <a:bodyPr/>
                <a:lstStyle/>
                <a:p>
                  <a:r>
                    <a:rPr lang="el-GR">
                      <a:noFill/>
                    </a:rPr>
                    <a:t> </a:t>
                  </a:r>
                </a:p>
              </p:txBody>
            </p:sp>
          </mc:Fallback>
        </mc:AlternateContent>
      </p:grpSp>
      <p:sp>
        <p:nvSpPr>
          <p:cNvPr id="12"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26/41</a:t>
            </a:r>
            <a:endParaRPr lang="el-GR" sz="3000" b="0" dirty="0"/>
          </a:p>
        </p:txBody>
      </p:sp>
    </p:spTree>
    <p:extLst>
      <p:ext uri="{BB962C8B-B14F-4D97-AF65-F5344CB8AC3E}">
        <p14:creationId xmlns:p14="http://schemas.microsoft.com/office/powerpoint/2010/main" val="20857478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340768"/>
                <a:ext cx="8229600" cy="1944216"/>
              </a:xfrm>
            </p:spPr>
            <p:txBody>
              <a:bodyPr>
                <a:normAutofit/>
              </a:bodyPr>
              <a:lstStyle/>
              <a:p>
                <a:r>
                  <a:rPr lang="el-GR" sz="2200" dirty="0"/>
                  <a:t>Για το προηγούμενο παράδειγμα, η τάση εισόδου δείχνεται με κόκκινο χρώμα και η τάση εξόδου με πράσινο χρώμα. Όσο η τάση εισόδου είναι στη ζώνη </a:t>
                </a:r>
                <a14:m>
                  <m:oMath xmlns:m="http://schemas.openxmlformats.org/officeDocument/2006/math">
                    <m:d>
                      <m:dPr>
                        <m:begChr m:val="["/>
                        <m:endChr m:val="]"/>
                        <m:ctrlPr>
                          <a:rPr lang="el-GR" sz="2200" i="1">
                            <a:latin typeface="Cambria Math"/>
                          </a:rPr>
                        </m:ctrlPr>
                      </m:dPr>
                      <m:e>
                        <m:sSub>
                          <m:sSubPr>
                            <m:ctrlPr>
                              <a:rPr lang="el-GR" sz="2200" i="1">
                                <a:latin typeface="Cambria Math"/>
                              </a:rPr>
                            </m:ctrlPr>
                          </m:sSubPr>
                          <m:e>
                            <m:r>
                              <a:rPr lang="el-GR" sz="2200" i="1">
                                <a:latin typeface="Cambria Math"/>
                              </a:rPr>
                              <m:t>−</m:t>
                            </m:r>
                            <m:r>
                              <a:rPr lang="en-US" sz="2200" i="1">
                                <a:latin typeface="Cambria Math"/>
                              </a:rPr>
                              <m:t>𝑉</m:t>
                            </m:r>
                          </m:e>
                          <m:sub>
                            <m:r>
                              <a:rPr lang="en-US" sz="2200" i="1">
                                <a:latin typeface="Cambria Math"/>
                              </a:rPr>
                              <m:t>𝑆𝐴𝑇</m:t>
                            </m:r>
                          </m:sub>
                        </m:sSub>
                        <m:r>
                          <a:rPr lang="en-US" sz="2200" i="1">
                            <a:latin typeface="Cambria Math"/>
                          </a:rPr>
                          <m:t>,</m:t>
                        </m:r>
                        <m:sSub>
                          <m:sSubPr>
                            <m:ctrlPr>
                              <a:rPr lang="el-GR" sz="2200" i="1">
                                <a:latin typeface="Cambria Math"/>
                              </a:rPr>
                            </m:ctrlPr>
                          </m:sSubPr>
                          <m:e>
                            <m:r>
                              <a:rPr lang="en-US" sz="2200" i="1">
                                <a:latin typeface="Cambria Math"/>
                              </a:rPr>
                              <m:t>𝑉</m:t>
                            </m:r>
                          </m:e>
                          <m:sub>
                            <m:r>
                              <a:rPr lang="en-US" sz="2200" i="1">
                                <a:latin typeface="Cambria Math"/>
                              </a:rPr>
                              <m:t>𝑆𝐴𝑇</m:t>
                            </m:r>
                          </m:sub>
                        </m:sSub>
                      </m:e>
                    </m:d>
                    <m:r>
                      <a:rPr lang="en-US" sz="2200" i="1">
                        <a:latin typeface="Cambria Math"/>
                      </a:rPr>
                      <m:t>=</m:t>
                    </m:r>
                    <m:d>
                      <m:dPr>
                        <m:begChr m:val="["/>
                        <m:endChr m:val="]"/>
                        <m:ctrlPr>
                          <a:rPr lang="en-US" sz="2200" i="1">
                            <a:latin typeface="Cambria Math"/>
                          </a:rPr>
                        </m:ctrlPr>
                      </m:dPr>
                      <m:e>
                        <m:r>
                          <a:rPr lang="en-US" sz="2200" i="1">
                            <a:latin typeface="Cambria Math"/>
                          </a:rPr>
                          <m:t>−0.5</m:t>
                        </m:r>
                        <m:r>
                          <m:rPr>
                            <m:sty m:val="p"/>
                          </m:rPr>
                          <a:rPr lang="en-US" sz="2200">
                            <a:latin typeface="Cambria Math"/>
                          </a:rPr>
                          <m:t>V</m:t>
                        </m:r>
                        <m:r>
                          <a:rPr lang="en-US" sz="2200" i="1">
                            <a:latin typeface="Cambria Math"/>
                          </a:rPr>
                          <m:t>,0.5</m:t>
                        </m:r>
                        <m:r>
                          <m:rPr>
                            <m:sty m:val="p"/>
                          </m:rPr>
                          <a:rPr lang="en-US" sz="2200">
                            <a:latin typeface="Cambria Math"/>
                          </a:rPr>
                          <m:t>V</m:t>
                        </m:r>
                      </m:e>
                    </m:d>
                  </m:oMath>
                </a14:m>
                <a:r>
                  <a:rPr lang="el-GR" sz="2200" dirty="0"/>
                  <a:t>, η τάση εξόδου διατηρεί την προηγούμενη τιμή </a:t>
                </a:r>
                <a:r>
                  <a:rPr lang="el-GR" sz="2200" dirty="0" smtClean="0"/>
                  <a:t>της</a:t>
                </a:r>
                <a:r>
                  <a:rPr lang="el-GR" dirty="0"/>
                  <a:t>.</a:t>
                </a:r>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340768"/>
                <a:ext cx="8229600" cy="1944216"/>
              </a:xfrm>
              <a:blipFill rotWithShape="1">
                <a:blip r:embed="rId2"/>
                <a:stretch>
                  <a:fillRect l="-815" t="-62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grpSp>
        <p:nvGrpSpPr>
          <p:cNvPr id="8" name="Ομάδα 7"/>
          <p:cNvGrpSpPr/>
          <p:nvPr/>
        </p:nvGrpSpPr>
        <p:grpSpPr>
          <a:xfrm>
            <a:off x="262553" y="3103098"/>
            <a:ext cx="8172354" cy="3617604"/>
            <a:chOff x="262553" y="3103098"/>
            <a:chExt cx="8172354" cy="3617604"/>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0" r="1706"/>
            <a:stretch/>
          </p:blipFill>
          <p:spPr bwMode="auto">
            <a:xfrm>
              <a:off x="683568" y="3103098"/>
              <a:ext cx="7488000" cy="361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6200000">
              <a:off x="-252556" y="4603346"/>
              <a:ext cx="1307217" cy="276999"/>
            </a:xfrm>
            <a:prstGeom prst="rect">
              <a:avLst/>
            </a:prstGeom>
            <a:noFill/>
          </p:spPr>
          <p:txBody>
            <a:bodyPr wrap="none" rtlCol="0">
              <a:spAutoFit/>
            </a:bodyPr>
            <a:lstStyle/>
            <a:p>
              <a:r>
                <a:rPr lang="el-GR" sz="1200" b="1" dirty="0" smtClean="0">
                  <a:solidFill>
                    <a:prstClr val="black"/>
                  </a:solidFill>
                  <a:latin typeface="Calibri" pitchFamily="34" charset="0"/>
                </a:rPr>
                <a:t>Τάση εισόδου (</a:t>
              </a:r>
              <a:r>
                <a:rPr lang="en-US" sz="1200" b="1" dirty="0" smtClean="0">
                  <a:solidFill>
                    <a:prstClr val="black"/>
                  </a:solidFill>
                  <a:latin typeface="Calibri" pitchFamily="34" charset="0"/>
                </a:rPr>
                <a:t>V</a:t>
              </a:r>
              <a:r>
                <a:rPr lang="el-GR" sz="1200" b="1" dirty="0" smtClean="0">
                  <a:solidFill>
                    <a:prstClr val="black"/>
                  </a:solidFill>
                  <a:latin typeface="Calibri" pitchFamily="34" charset="0"/>
                </a:rPr>
                <a:t>)</a:t>
              </a:r>
              <a:endParaRPr lang="el-GR" sz="1200" b="1" dirty="0">
                <a:solidFill>
                  <a:prstClr val="black"/>
                </a:solidFill>
                <a:latin typeface="Calibri" pitchFamily="34" charset="0"/>
              </a:endParaRPr>
            </a:p>
          </p:txBody>
        </p:sp>
        <p:sp>
          <p:nvSpPr>
            <p:cNvPr id="7" name="TextBox 6"/>
            <p:cNvSpPr txBox="1"/>
            <p:nvPr/>
          </p:nvSpPr>
          <p:spPr>
            <a:xfrm rot="5400000">
              <a:off x="7677200" y="4810866"/>
              <a:ext cx="1238416" cy="276999"/>
            </a:xfrm>
            <a:prstGeom prst="rect">
              <a:avLst/>
            </a:prstGeom>
            <a:noFill/>
          </p:spPr>
          <p:txBody>
            <a:bodyPr wrap="none" rtlCol="0">
              <a:spAutoFit/>
            </a:bodyPr>
            <a:lstStyle/>
            <a:p>
              <a:r>
                <a:rPr lang="el-GR" sz="1200" b="1" dirty="0" smtClean="0">
                  <a:solidFill>
                    <a:prstClr val="black"/>
                  </a:solidFill>
                  <a:latin typeface="Calibri" pitchFamily="34" charset="0"/>
                </a:rPr>
                <a:t>Τάση εξόδου (</a:t>
              </a:r>
              <a:r>
                <a:rPr lang="en-US" sz="1200" b="1" dirty="0" smtClean="0">
                  <a:solidFill>
                    <a:prstClr val="black"/>
                  </a:solidFill>
                  <a:latin typeface="Calibri" pitchFamily="34" charset="0"/>
                </a:rPr>
                <a:t>V</a:t>
              </a:r>
              <a:r>
                <a:rPr lang="el-GR" sz="1200" b="1" dirty="0" smtClean="0">
                  <a:solidFill>
                    <a:prstClr val="black"/>
                  </a:solidFill>
                  <a:latin typeface="Calibri" pitchFamily="34" charset="0"/>
                </a:rPr>
                <a:t>)</a:t>
              </a:r>
              <a:endParaRPr lang="el-GR" sz="1200" b="1" dirty="0">
                <a:solidFill>
                  <a:prstClr val="black"/>
                </a:solidFill>
                <a:latin typeface="Calibri" pitchFamily="34" charset="0"/>
              </a:endParaRPr>
            </a:p>
          </p:txBody>
        </p:sp>
      </p:grpSp>
      <p:sp>
        <p:nvSpPr>
          <p:cNvPr id="10"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27/41</a:t>
            </a:r>
            <a:endParaRPr lang="el-GR" sz="3000" b="0" dirty="0"/>
          </a:p>
        </p:txBody>
      </p:sp>
    </p:spTree>
    <p:extLst>
      <p:ext uri="{BB962C8B-B14F-4D97-AF65-F5344CB8AC3E}">
        <p14:creationId xmlns:p14="http://schemas.microsoft.com/office/powerpoint/2010/main" val="4072930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90013" y="1412776"/>
                <a:ext cx="8229600" cy="2664296"/>
              </a:xfrm>
            </p:spPr>
            <p:txBody>
              <a:bodyPr/>
              <a:lstStyle/>
              <a:p>
                <a:r>
                  <a:rPr lang="el-GR" dirty="0"/>
                  <a:t>Από τα παραπάνω προκύπτει ότι ο μη αναστρέφων σκανδαλιστής </a:t>
                </a:r>
                <a:r>
                  <a:rPr lang="en-US" dirty="0"/>
                  <a:t>Schmitt</a:t>
                </a:r>
                <a:r>
                  <a:rPr lang="el-GR" dirty="0"/>
                  <a:t> δημιουργεί μία ζώνη γύρω από το 0</a:t>
                </a:r>
                <a:r>
                  <a:rPr lang="en-US" dirty="0"/>
                  <a:t>V</a:t>
                </a:r>
                <a:r>
                  <a:rPr lang="el-GR" dirty="0"/>
                  <a:t> και ακτίνας </a:t>
                </a:r>
                <a14:m>
                  <m:oMath xmlns:m="http://schemas.openxmlformats.org/officeDocument/2006/math">
                    <m:f>
                      <m:fPr>
                        <m:ctrlPr>
                          <a:rPr lang="el-GR" i="1">
                            <a:latin typeface="Cambria Math"/>
                          </a:rPr>
                        </m:ctrlPr>
                      </m:fPr>
                      <m:num>
                        <m:sSub>
                          <m:sSubPr>
                            <m:ctrlPr>
                              <a:rPr lang="el-GR" i="1">
                                <a:latin typeface="Cambria Math"/>
                              </a:rPr>
                            </m:ctrlPr>
                          </m:sSubPr>
                          <m:e>
                            <m:r>
                              <a:rPr lang="en-US" i="1">
                                <a:latin typeface="Cambria Math"/>
                              </a:rPr>
                              <m:t>𝑉</m:t>
                            </m:r>
                          </m:e>
                          <m:sub>
                            <m:r>
                              <a:rPr lang="en-US" i="1">
                                <a:latin typeface="Cambria Math"/>
                              </a:rPr>
                              <m:t>𝐻𝑇</m:t>
                            </m:r>
                          </m:sub>
                        </m:sSub>
                        <m:r>
                          <a:rPr lang="en-US" i="1">
                            <a:latin typeface="Cambria Math"/>
                          </a:rPr>
                          <m:t>−</m:t>
                        </m:r>
                        <m:sSub>
                          <m:sSubPr>
                            <m:ctrlPr>
                              <a:rPr lang="el-GR" i="1">
                                <a:latin typeface="Cambria Math"/>
                              </a:rPr>
                            </m:ctrlPr>
                          </m:sSubPr>
                          <m:e>
                            <m:r>
                              <a:rPr lang="en-US" i="1">
                                <a:latin typeface="Cambria Math"/>
                              </a:rPr>
                              <m:t>𝑉</m:t>
                            </m:r>
                          </m:e>
                          <m:sub>
                            <m:r>
                              <a:rPr lang="en-US" i="1">
                                <a:latin typeface="Cambria Math"/>
                              </a:rPr>
                              <m:t>𝐿𝑇</m:t>
                            </m:r>
                          </m:sub>
                        </m:sSub>
                      </m:num>
                      <m:den>
                        <m:r>
                          <a:rPr lang="el-GR" i="1">
                            <a:latin typeface="Cambria Math"/>
                          </a:rPr>
                          <m:t>2</m:t>
                        </m:r>
                      </m:den>
                    </m:f>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1</m:t>
                            </m:r>
                          </m:sub>
                        </m:sSub>
                      </m:num>
                      <m:den>
                        <m:sSub>
                          <m:sSubPr>
                            <m:ctrlPr>
                              <a:rPr lang="en-US" i="1">
                                <a:latin typeface="Cambria Math"/>
                              </a:rPr>
                            </m:ctrlPr>
                          </m:sSubPr>
                          <m:e>
                            <m:r>
                              <a:rPr lang="en-US" i="1">
                                <a:latin typeface="Cambria Math"/>
                              </a:rPr>
                              <m:t>𝑅</m:t>
                            </m:r>
                          </m:e>
                          <m:sub>
                            <m:r>
                              <a:rPr lang="en-US" i="1">
                                <a:latin typeface="Cambria Math"/>
                              </a:rPr>
                              <m:t>2</m:t>
                            </m:r>
                          </m:sub>
                        </m:sSub>
                      </m:den>
                    </m:f>
                    <m:sSub>
                      <m:sSubPr>
                        <m:ctrlPr>
                          <a:rPr lang="el-GR" i="1">
                            <a:latin typeface="Cambria Math"/>
                          </a:rPr>
                        </m:ctrlPr>
                      </m:sSubPr>
                      <m:e>
                        <m:r>
                          <a:rPr lang="en-US" i="1">
                            <a:latin typeface="Cambria Math"/>
                          </a:rPr>
                          <m:t>𝑉</m:t>
                        </m:r>
                      </m:e>
                      <m:sub>
                        <m:r>
                          <a:rPr lang="en-US" i="1">
                            <a:latin typeface="Cambria Math"/>
                          </a:rPr>
                          <m:t>𝑆𝐴𝑇</m:t>
                        </m:r>
                      </m:sub>
                    </m:sSub>
                  </m:oMath>
                </a14:m>
                <a:endParaRPr lang="en-US" dirty="0"/>
              </a:p>
              <a:p>
                <a:pPr>
                  <a:spcBef>
                    <a:spcPts val="1800"/>
                  </a:spcBef>
                </a:pPr>
                <a:r>
                  <a:rPr lang="el-GR" dirty="0"/>
                  <a:t>Το κέντρο της ζώνης μπορεί να μεταφερθεί σε οποιαδήποτε τιμή με το κύκλωμα του </a:t>
                </a:r>
                <a:r>
                  <a:rPr lang="el-GR" dirty="0" smtClean="0"/>
                  <a:t>σχήματος.</a:t>
                </a: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90013" y="1412776"/>
                <a:ext cx="8229600" cy="2664296"/>
              </a:xfrm>
              <a:blipFill rotWithShape="1">
                <a:blip r:embed="rId2"/>
                <a:stretch>
                  <a:fillRect l="-963" t="-915" b="-297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grpSp>
        <p:nvGrpSpPr>
          <p:cNvPr id="11" name="Ομάδα 10"/>
          <p:cNvGrpSpPr/>
          <p:nvPr/>
        </p:nvGrpSpPr>
        <p:grpSpPr>
          <a:xfrm>
            <a:off x="2460363" y="4214869"/>
            <a:ext cx="4223274" cy="2287093"/>
            <a:chOff x="2411760" y="3950218"/>
            <a:chExt cx="4223274" cy="2287093"/>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600" y="4030478"/>
              <a:ext cx="3420592" cy="220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411760" y="5229200"/>
                  <a:ext cx="620457"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11760" y="5229200"/>
                  <a:ext cx="620457" cy="414886"/>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884926" y="4958330"/>
                  <a:ext cx="750108"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84926" y="4958330"/>
                  <a:ext cx="750108" cy="414886"/>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563888" y="4310258"/>
                  <a:ext cx="555270"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63888" y="4310258"/>
                  <a:ext cx="555270" cy="414886"/>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90039" y="3950218"/>
                  <a:ext cx="561249"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790039" y="3950218"/>
                  <a:ext cx="561249" cy="414886"/>
                </a:xfrm>
                <a:prstGeom prst="rect">
                  <a:avLst/>
                </a:prstGeom>
                <a:blipFill rotWithShape="1">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11583" y="5318370"/>
                  <a:ext cx="70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𝑅𝐸𝐹</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11583" y="5318370"/>
                  <a:ext cx="701539" cy="369332"/>
                </a:xfrm>
                <a:prstGeom prst="rect">
                  <a:avLst/>
                </a:prstGeom>
                <a:blipFill rotWithShape="1">
                  <a:blip r:embed="rId8"/>
                  <a:stretch>
                    <a:fillRect/>
                  </a:stretch>
                </a:blipFill>
              </p:spPr>
              <p:txBody>
                <a:bodyPr/>
                <a:lstStyle/>
                <a:p>
                  <a:r>
                    <a:rPr lang="el-GR">
                      <a:noFill/>
                    </a:rPr>
                    <a:t> </a:t>
                  </a:r>
                </a:p>
              </p:txBody>
            </p:sp>
          </mc:Fallback>
        </mc:AlternateContent>
      </p:grpSp>
      <p:sp>
        <p:nvSpPr>
          <p:cNvPr id="13"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28/41</a:t>
            </a:r>
            <a:endParaRPr lang="el-GR" sz="3000" b="0" dirty="0"/>
          </a:p>
        </p:txBody>
      </p:sp>
    </p:spTree>
    <p:extLst>
      <p:ext uri="{BB962C8B-B14F-4D97-AF65-F5344CB8AC3E}">
        <p14:creationId xmlns:p14="http://schemas.microsoft.com/office/powerpoint/2010/main" val="3376737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σύγκρισης </a:t>
            </a:r>
            <a:r>
              <a:rPr lang="el-GR" sz="3000" b="0" dirty="0"/>
              <a:t>4</a:t>
            </a:r>
            <a:r>
              <a:rPr lang="en-US" sz="3000" b="0" dirty="0" smtClean="0"/>
              <a:t>/</a:t>
            </a:r>
            <a:r>
              <a:rPr lang="el-GR" sz="3000" b="0" dirty="0" smtClean="0"/>
              <a:t>11</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2520280"/>
              </a:xfrm>
            </p:spPr>
            <p:txBody>
              <a:bodyPr/>
              <a:lstStyle/>
              <a:p>
                <a:pPr>
                  <a:spcBef>
                    <a:spcPts val="1200"/>
                  </a:spcBef>
                </a:pPr>
                <a:r>
                  <a:rPr lang="el-GR" dirty="0"/>
                  <a:t>Το σχήμα παρουσιάζει το βασικό κύκλωμα σύγκρισης δύο </a:t>
                </a:r>
                <a:r>
                  <a:rPr lang="el-GR" dirty="0" smtClean="0"/>
                  <a:t>τάσεων</a:t>
                </a:r>
                <a:r>
                  <a:rPr lang="en-US" dirty="0" smtClean="0"/>
                  <a:t>.</a:t>
                </a:r>
                <a:endParaRPr lang="el-GR" dirty="0"/>
              </a:p>
              <a:p>
                <a:pPr>
                  <a:spcBef>
                    <a:spcPts val="1200"/>
                  </a:spcBef>
                </a:pPr>
                <a:r>
                  <a:rPr lang="el-GR" dirty="0"/>
                  <a:t>Όταν η τάση εισόδου, </a:t>
                </a:r>
                <a14:m>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𝑖𝑛</m:t>
                        </m:r>
                      </m:sub>
                    </m:sSub>
                  </m:oMath>
                </a14:m>
                <a:r>
                  <a:rPr lang="el-GR" dirty="0"/>
                  <a:t>, είναι μικρότερη (μεγαλύτερη) από</a:t>
                </a:r>
                <a:r>
                  <a:rPr lang="en-US" dirty="0"/>
                  <a:t> </a:t>
                </a:r>
                <a:r>
                  <a:rPr lang="el-GR" dirty="0"/>
                  <a:t>την τάση αναφοράς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𝑅𝐸𝐹</m:t>
                        </m:r>
                      </m:sub>
                    </m:sSub>
                  </m:oMath>
                </a14:m>
                <a:r>
                  <a:rPr lang="en-US" dirty="0"/>
                  <a:t>, </a:t>
                </a:r>
                <a:r>
                  <a:rPr lang="el-GR" dirty="0"/>
                  <a:t>η τάση εξόδου </a:t>
                </a:r>
                <a14:m>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𝑜𝑢𝑡</m:t>
                        </m:r>
                      </m:sub>
                    </m:sSub>
                  </m:oMath>
                </a14:m>
                <a:r>
                  <a:rPr lang="el-GR" dirty="0"/>
                  <a:t> θα ισούται με τη μικρότερη (μεγαλύτερη) τιμή</a:t>
                </a:r>
                <a:r>
                  <a:rPr lang="en-US" dirty="0"/>
                  <a:t> </a:t>
                </a:r>
                <a:r>
                  <a:rPr lang="el-GR" dirty="0"/>
                  <a:t>που μπορεί να παράγει ο Τ.Ε.</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2520280"/>
              </a:xfrm>
              <a:blipFill rotWithShape="1">
                <a:blip r:embed="rId2"/>
                <a:stretch>
                  <a:fillRect l="-963" t="-966" r="-6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pic>
        <p:nvPicPr>
          <p:cNvPr id="5" name="Εικόνα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717032"/>
            <a:ext cx="3824605" cy="2122805"/>
          </a:xfrm>
          <a:prstGeom prst="rect">
            <a:avLst/>
          </a:prstGeom>
          <a:noFill/>
          <a:ln>
            <a:noFill/>
          </a:ln>
        </p:spPr>
      </p:pic>
    </p:spTree>
    <p:extLst>
      <p:ext uri="{BB962C8B-B14F-4D97-AF65-F5344CB8AC3E}">
        <p14:creationId xmlns:p14="http://schemas.microsoft.com/office/powerpoint/2010/main" val="26144763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1232582"/>
                <a:ext cx="8964488" cy="3528392"/>
              </a:xfrm>
            </p:spPr>
            <p:txBody>
              <a:bodyPr>
                <a:noAutofit/>
              </a:bodyPr>
              <a:lstStyle/>
              <a:p>
                <a:pPr>
                  <a:lnSpc>
                    <a:spcPct val="110000"/>
                  </a:lnSpc>
                  <a:spcBef>
                    <a:spcPts val="600"/>
                  </a:spcBef>
                </a:pPr>
                <a:r>
                  <a:rPr lang="en-US" sz="2200" dirty="0"/>
                  <a:t>H </a:t>
                </a:r>
                <a:r>
                  <a:rPr lang="el-GR" sz="2200" dirty="0"/>
                  <a:t>λειτουργία του κυκλώματος έχει ως ακολούθως:</a:t>
                </a:r>
              </a:p>
              <a:p>
                <a:pPr marL="625475" lvl="1">
                  <a:lnSpc>
                    <a:spcPct val="110000"/>
                  </a:lnSpc>
                  <a:spcBef>
                    <a:spcPts val="600"/>
                  </a:spcBef>
                </a:pPr>
                <a:r>
                  <a:rPr lang="el-GR" dirty="0"/>
                  <a:t>Έστω ότι η τάση εξόδου έχει τη μέγιστη τιμή της , </a:t>
                </a:r>
                <a14:m>
                  <m:oMath xmlns:m="http://schemas.openxmlformats.org/officeDocument/2006/math">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oMath>
                </a14:m>
                <a:endParaRPr lang="el-GR" dirty="0"/>
              </a:p>
              <a:p>
                <a:pPr marL="625475" lvl="1">
                  <a:lnSpc>
                    <a:spcPct val="110000"/>
                  </a:lnSpc>
                  <a:spcBef>
                    <a:spcPts val="600"/>
                  </a:spcBef>
                </a:pPr>
                <a:r>
                  <a:rPr lang="el-GR" dirty="0"/>
                  <a:t>Επειδή στον μη αναστρέφοντα ακροδέκτη το ρεύμα είναι πρακτικά μηδέν, το ρεύμα από την αντίσταση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1</m:t>
                        </m:r>
                      </m:sub>
                    </m:sSub>
                  </m:oMath>
                </a14:m>
                <a:r>
                  <a:rPr lang="en-US" dirty="0"/>
                  <a:t> </a:t>
                </a:r>
                <a:r>
                  <a:rPr lang="el-GR" dirty="0"/>
                  <a:t>θα διέλθει εξ ολοκλήρου στην αντίσταση </a:t>
                </a:r>
                <a14:m>
                  <m:oMath xmlns:m="http://schemas.openxmlformats.org/officeDocument/2006/math">
                    <m:sSub>
                      <m:sSubPr>
                        <m:ctrlPr>
                          <a:rPr lang="el-GR" i="1">
                            <a:latin typeface="Cambria Math"/>
                          </a:rPr>
                        </m:ctrlPr>
                      </m:sSubPr>
                      <m:e>
                        <m:r>
                          <a:rPr lang="en-US" i="1">
                            <a:latin typeface="Cambria Math"/>
                          </a:rPr>
                          <m:t>𝑅</m:t>
                        </m:r>
                      </m:e>
                      <m:sub>
                        <m:r>
                          <a:rPr lang="el-GR" i="1">
                            <a:latin typeface="Cambria Math"/>
                          </a:rPr>
                          <m:t>2</m:t>
                        </m:r>
                      </m:sub>
                    </m:sSub>
                  </m:oMath>
                </a14:m>
                <a:endParaRPr lang="el-GR" dirty="0"/>
              </a:p>
              <a:p>
                <a:pPr marL="625475" lvl="1">
                  <a:lnSpc>
                    <a:spcPct val="110000"/>
                  </a:lnSpc>
                  <a:spcBef>
                    <a:spcPts val="600"/>
                  </a:spcBef>
                </a:pPr>
                <a:r>
                  <a:rPr lang="el-GR" dirty="0"/>
                  <a:t>Εφαρμόζοντας τον νόμο του </a:t>
                </a:r>
                <a:r>
                  <a:rPr lang="en-US" dirty="0"/>
                  <a:t>Ohm</a:t>
                </a:r>
                <a:r>
                  <a:rPr lang="el-GR" dirty="0"/>
                  <a:t> στις δύο αντιστάσεις και εξισώνοντας τα δύο ρεύματα προκύπτει ότι:</a:t>
                </a:r>
              </a:p>
              <a:p>
                <a:pPr marL="457200" lvl="1" indent="0">
                  <a:lnSpc>
                    <a:spcPct val="110000"/>
                  </a:lnSpc>
                  <a:spcBef>
                    <a:spcPts val="600"/>
                  </a:spcBef>
                  <a:buNone/>
                </a:pPr>
                <a14:m>
                  <m:oMathPara xmlns:m="http://schemas.openxmlformats.org/officeDocument/2006/math">
                    <m:oMathParaPr>
                      <m:jc m:val="centerGroup"/>
                    </m:oMathParaPr>
                    <m:oMath xmlns:m="http://schemas.openxmlformats.org/officeDocument/2006/math">
                      <m:f>
                        <m:fPr>
                          <m:ctrlPr>
                            <a:rPr lang="el-GR" i="1">
                              <a:latin typeface="Cambria Math"/>
                            </a:rPr>
                          </m:ctrlPr>
                        </m:fPr>
                        <m:num>
                          <m:sSub>
                            <m:sSubPr>
                              <m:ctrlPr>
                                <a:rPr lang="el-GR" i="1">
                                  <a:latin typeface="Cambria Math"/>
                                </a:rPr>
                              </m:ctrlPr>
                            </m:sSubPr>
                            <m:e>
                              <m:r>
                                <a:rPr lang="en-US" i="1">
                                  <a:latin typeface="Cambria Math"/>
                                </a:rPr>
                                <m:t>𝑣</m:t>
                              </m:r>
                            </m:e>
                            <m:sub>
                              <m:r>
                                <a:rPr lang="en-US" i="1">
                                  <a:latin typeface="Cambria Math"/>
                                </a:rPr>
                                <m:t>𝑖𝑛</m:t>
                              </m:r>
                            </m:sub>
                          </m:sSub>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𝑇</m:t>
                              </m:r>
                            </m:sub>
                          </m:sSub>
                        </m:num>
                        <m:den>
                          <m:sSub>
                            <m:sSubPr>
                              <m:ctrlPr>
                                <a:rPr lang="el-GR" i="1">
                                  <a:latin typeface="Cambria Math"/>
                                </a:rPr>
                              </m:ctrlPr>
                            </m:sSubPr>
                            <m:e>
                              <m:r>
                                <a:rPr lang="en-US" i="1">
                                  <a:latin typeface="Cambria Math"/>
                                </a:rPr>
                                <m:t>𝑅</m:t>
                              </m:r>
                            </m:e>
                            <m:sub>
                              <m:r>
                                <a:rPr lang="en-US" i="1">
                                  <a:latin typeface="Cambria Math"/>
                                </a:rPr>
                                <m:t>1</m:t>
                              </m:r>
                            </m:sub>
                          </m:sSub>
                        </m:den>
                      </m:f>
                      <m:r>
                        <a:rPr lang="en-US" i="1">
                          <a:latin typeface="Cambria Math"/>
                        </a:rPr>
                        <m:t>=</m:t>
                      </m:r>
                      <m:f>
                        <m:fPr>
                          <m:ctrlPr>
                            <a:rPr lang="el-GR" i="1">
                              <a:latin typeface="Cambria Math"/>
                            </a:rPr>
                          </m:ctrlPr>
                        </m:fPr>
                        <m:num>
                          <m:sSub>
                            <m:sSubPr>
                              <m:ctrlPr>
                                <a:rPr lang="el-GR" i="1">
                                  <a:latin typeface="Cambria Math"/>
                                </a:rPr>
                              </m:ctrlPr>
                            </m:sSubPr>
                            <m:e>
                              <m:sSub>
                                <m:sSubPr>
                                  <m:ctrlPr>
                                    <a:rPr lang="en-US" i="1">
                                      <a:latin typeface="Cambria Math"/>
                                    </a:rPr>
                                  </m:ctrlPr>
                                </m:sSubPr>
                                <m:e>
                                  <m:r>
                                    <a:rPr lang="en-US" i="1">
                                      <a:latin typeface="Cambria Math"/>
                                    </a:rPr>
                                    <m:t>𝑣</m:t>
                                  </m:r>
                                </m:e>
                                <m:sub>
                                  <m:r>
                                    <a:rPr lang="en-US" i="1">
                                      <a:latin typeface="Cambria Math"/>
                                    </a:rPr>
                                    <m:t>𝑇</m:t>
                                  </m:r>
                                </m:sub>
                              </m:sSub>
                              <m:r>
                                <a:rPr lang="en-US" i="1">
                                  <a:latin typeface="Cambria Math"/>
                                </a:rPr>
                                <m:t>−</m:t>
                              </m:r>
                              <m:r>
                                <a:rPr lang="en-US" i="1">
                                  <a:latin typeface="Cambria Math"/>
                                </a:rPr>
                                <m:t>𝑉</m:t>
                              </m:r>
                            </m:e>
                            <m:sub>
                              <m:r>
                                <a:rPr lang="en-US" i="1">
                                  <a:latin typeface="Cambria Math"/>
                                </a:rPr>
                                <m:t>𝑆𝐴𝑇</m:t>
                              </m:r>
                            </m:sub>
                          </m:sSub>
                        </m:num>
                        <m:den>
                          <m:sSub>
                            <m:sSubPr>
                              <m:ctrlPr>
                                <a:rPr lang="el-GR" i="1">
                                  <a:latin typeface="Cambria Math"/>
                                </a:rPr>
                              </m:ctrlPr>
                            </m:sSubPr>
                            <m:e>
                              <m:r>
                                <a:rPr lang="en-US" i="1">
                                  <a:latin typeface="Cambria Math"/>
                                </a:rPr>
                                <m:t>𝑅</m:t>
                              </m:r>
                            </m:e>
                            <m:sub>
                              <m:r>
                                <a:rPr lang="en-US" i="1">
                                  <a:latin typeface="Cambria Math"/>
                                </a:rPr>
                                <m:t>2</m:t>
                              </m:r>
                            </m:sub>
                          </m:sSub>
                        </m:den>
                      </m:f>
                      <m:r>
                        <a:rPr lang="en-US" i="1">
                          <a:latin typeface="Cambria Math"/>
                          <a:sym typeface="Symbol"/>
                        </a:rPr>
                        <m:t></m:t>
                      </m:r>
                      <m:sSub>
                        <m:sSubPr>
                          <m:ctrlPr>
                            <a:rPr lang="en-US" i="1">
                              <a:latin typeface="Cambria Math"/>
                            </a:rPr>
                          </m:ctrlPr>
                        </m:sSubPr>
                        <m:e>
                          <m:r>
                            <a:rPr lang="en-US" i="1">
                              <a:latin typeface="Cambria Math"/>
                            </a:rPr>
                            <m:t>𝑣</m:t>
                          </m:r>
                        </m:e>
                        <m:sub>
                          <m:r>
                            <a:rPr lang="en-US" i="1">
                              <a:latin typeface="Cambria Math"/>
                            </a:rPr>
                            <m:t>𝑇</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2</m:t>
                              </m:r>
                            </m:sub>
                          </m:sSub>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1</m:t>
                              </m:r>
                            </m:sub>
                          </m:sSub>
                          <m:sSub>
                            <m:sSubPr>
                              <m:ctrlPr>
                                <a:rPr lang="en-US" i="1">
                                  <a:latin typeface="Cambria Math"/>
                                </a:rPr>
                              </m:ctrlPr>
                            </m:sSubPr>
                            <m:e>
                              <m:r>
                                <a:rPr lang="en-US" i="1">
                                  <a:latin typeface="Cambria Math"/>
                                </a:rPr>
                                <m:t>𝑉</m:t>
                              </m:r>
                            </m:e>
                            <m:sub>
                              <m:r>
                                <a:rPr lang="en-US" i="1">
                                  <a:latin typeface="Cambria Math"/>
                                </a:rPr>
                                <m:t>𝑆𝐴𝑇</m:t>
                              </m:r>
                            </m:sub>
                          </m:sSub>
                        </m:num>
                        <m:den>
                          <m:sSub>
                            <m:sSubPr>
                              <m:ctrlPr>
                                <a:rPr lang="en-US" i="1">
                                  <a:latin typeface="Cambria Math"/>
                                </a:rPr>
                              </m:ctrlPr>
                            </m:sSubPr>
                            <m:e>
                              <m:r>
                                <a:rPr lang="en-US" i="1">
                                  <a:latin typeface="Cambria Math"/>
                                </a:rPr>
                                <m:t>𝑅</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2</m:t>
                              </m:r>
                            </m:sub>
                          </m:sSub>
                        </m:den>
                      </m:f>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1232582"/>
                <a:ext cx="8964488" cy="3528392"/>
              </a:xfrm>
              <a:blipFill rotWithShape="1">
                <a:blip r:embed="rId2"/>
                <a:stretch>
                  <a:fillRect l="-748" t="-691" b="-224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grpSp>
        <p:nvGrpSpPr>
          <p:cNvPr id="11" name="Ομάδα 10"/>
          <p:cNvGrpSpPr/>
          <p:nvPr/>
        </p:nvGrpSpPr>
        <p:grpSpPr>
          <a:xfrm>
            <a:off x="2514135" y="4807473"/>
            <a:ext cx="4794169" cy="1964303"/>
            <a:chOff x="2231952" y="4434382"/>
            <a:chExt cx="5228775" cy="2287093"/>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514642"/>
              <a:ext cx="3420592" cy="220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231952" y="5713364"/>
                  <a:ext cx="620457"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31952" y="5713364"/>
                  <a:ext cx="620457" cy="414886"/>
                </a:xfrm>
                <a:prstGeom prst="rect">
                  <a:avLst/>
                </a:prstGeom>
                <a:blipFill rotWithShape="0">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705118" y="5442494"/>
                  <a:ext cx="1755609" cy="369332"/>
                </a:xfrm>
                <a:prstGeom prst="rect">
                  <a:avLst/>
                </a:prstGeom>
                <a:noFill/>
              </p:spPr>
              <p:txBody>
                <a:bodyPr wrap="none" rtlCol="0">
                  <a:spAutoFit/>
                </a:bodyPr>
                <a:lstStyle/>
                <a:p>
                  <a:r>
                    <a:rPr lang="el-GR" sz="1400" dirty="0">
                      <a:solidFill>
                        <a:prstClr val="black"/>
                      </a:solidFill>
                      <a:latin typeface="Calibri" pitchFamily="34" charset="0"/>
                    </a:rPr>
                    <a:t>Έ</a:t>
                  </a:r>
                  <a:r>
                    <a:rPr lang="el-GR" sz="1400" dirty="0" smtClean="0">
                      <a:solidFill>
                        <a:prstClr val="black"/>
                      </a:solidFill>
                      <a:latin typeface="Calibri" pitchFamily="34" charset="0"/>
                    </a:rPr>
                    <a:t>στω </a:t>
                  </a:r>
                  <a14:m>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r>
                        <a:rPr lang="el-GR" i="1" smtClean="0">
                          <a:solidFill>
                            <a:prstClr val="black"/>
                          </a:solidFill>
                          <a:latin typeface="Cambria Math"/>
                        </a:rPr>
                        <m:t>=</m:t>
                      </m:r>
                      <m:sSub>
                        <m:sSubPr>
                          <m:ctrlPr>
                            <a:rPr lang="el-GR"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𝑆𝐴𝑇</m:t>
                          </m:r>
                        </m:sub>
                      </m:sSub>
                    </m:oMath>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705118" y="5442494"/>
                  <a:ext cx="1755609" cy="369332"/>
                </a:xfrm>
                <a:prstGeom prst="rect">
                  <a:avLst/>
                </a:prstGeom>
                <a:blipFill rotWithShape="0">
                  <a:blip r:embed="rId5"/>
                  <a:stretch>
                    <a:fillRect l="-1042" b="-15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384080" y="4794422"/>
                  <a:ext cx="555270"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84080" y="4794422"/>
                  <a:ext cx="555270" cy="414886"/>
                </a:xfrm>
                <a:prstGeom prst="rect">
                  <a:avLst/>
                </a:prstGeom>
                <a:blipFill rotWithShape="0">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10231" y="4434382"/>
                  <a:ext cx="561249"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610231" y="4434382"/>
                  <a:ext cx="561249" cy="414886"/>
                </a:xfrm>
                <a:prstGeom prst="rect">
                  <a:avLst/>
                </a:prstGeom>
                <a:blipFill rotWithShape="0">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131775" y="5802534"/>
                  <a:ext cx="70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𝑅𝐸𝐹</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131775" y="5802534"/>
                  <a:ext cx="701539" cy="369332"/>
                </a:xfrm>
                <a:prstGeom prst="rect">
                  <a:avLst/>
                </a:prstGeom>
                <a:blipFill rotWithShape="0">
                  <a:blip r:embed="rId8"/>
                  <a:stretch>
                    <a:fillRect b="-1667"/>
                  </a:stretch>
                </a:blipFill>
              </p:spPr>
              <p:txBody>
                <a:bodyPr/>
                <a:lstStyle/>
                <a:p>
                  <a:r>
                    <a:rPr lang="el-GR">
                      <a:noFill/>
                    </a:rPr>
                    <a:t> </a:t>
                  </a:r>
                </a:p>
              </p:txBody>
            </p:sp>
          </mc:Fallback>
        </mc:AlternateContent>
      </p:grpSp>
      <p:sp>
        <p:nvSpPr>
          <p:cNvPr id="13"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29/41</a:t>
            </a:r>
            <a:endParaRPr lang="el-GR" sz="3000" b="0" dirty="0"/>
          </a:p>
        </p:txBody>
      </p:sp>
    </p:spTree>
    <p:extLst>
      <p:ext uri="{BB962C8B-B14F-4D97-AF65-F5344CB8AC3E}">
        <p14:creationId xmlns:p14="http://schemas.microsoft.com/office/powerpoint/2010/main" val="9885769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340768"/>
                <a:ext cx="8229600" cy="5040560"/>
              </a:xfrm>
            </p:spPr>
            <p:txBody>
              <a:bodyPr/>
              <a:lstStyle/>
              <a:p>
                <a:r>
                  <a:rPr lang="en-US" dirty="0"/>
                  <a:t>H </a:t>
                </a:r>
                <a:r>
                  <a:rPr lang="el-GR" dirty="0"/>
                  <a:t>λειτουργία του κυκλώματος έχει ως ακολούθως:</a:t>
                </a:r>
              </a:p>
              <a:p>
                <a:pPr lvl="1"/>
                <a:r>
                  <a:rPr lang="el-GR" dirty="0"/>
                  <a:t>Για να αλλάξει τιμή η τάση εξόδου, δηλαδή να γίνει </a:t>
                </a:r>
                <a14:m>
                  <m:oMath xmlns:m="http://schemas.openxmlformats.org/officeDocument/2006/math">
                    <m:r>
                      <a:rPr lang="el-GR" i="1" dirty="0">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oMath>
                </a14:m>
                <a:r>
                  <a:rPr lang="el-GR" dirty="0"/>
                  <a:t> πρέπει</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𝑇</m:t>
                          </m:r>
                        </m:sub>
                      </m:sSub>
                      <m:r>
                        <a:rPr lang="el-GR" i="1">
                          <a:latin typeface="Cambria Math"/>
                        </a:rPr>
                        <m:t>&lt;</m:t>
                      </m:r>
                      <m:sSub>
                        <m:sSubPr>
                          <m:ctrlPr>
                            <a:rPr lang="el-GR" i="1">
                              <a:latin typeface="Cambria Math"/>
                            </a:rPr>
                          </m:ctrlPr>
                        </m:sSubPr>
                        <m:e>
                          <m:r>
                            <a:rPr lang="en-US" i="1">
                              <a:latin typeface="Cambria Math"/>
                            </a:rPr>
                            <m:t>𝑉</m:t>
                          </m:r>
                        </m:e>
                        <m:sub>
                          <m:r>
                            <a:rPr lang="en-US" i="1">
                              <a:latin typeface="Cambria Math"/>
                            </a:rPr>
                            <m:t>𝑅𝐸𝐹</m:t>
                          </m:r>
                        </m:sub>
                      </m:sSub>
                      <m:r>
                        <a:rPr lang="en-US" i="1">
                          <a:latin typeface="Cambria Math"/>
                          <a:sym typeface="Symbol"/>
                        </a:rPr>
                        <m:t></m:t>
                      </m:r>
                      <m:f>
                        <m:fPr>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2</m:t>
                              </m:r>
                            </m:sub>
                          </m:sSub>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1</m:t>
                              </m:r>
                            </m:sub>
                          </m:sSub>
                          <m:sSub>
                            <m:sSubPr>
                              <m:ctrlPr>
                                <a:rPr lang="en-US" i="1">
                                  <a:latin typeface="Cambria Math"/>
                                </a:rPr>
                              </m:ctrlPr>
                            </m:sSubPr>
                            <m:e>
                              <m:r>
                                <a:rPr lang="en-US" i="1">
                                  <a:latin typeface="Cambria Math"/>
                                </a:rPr>
                                <m:t>𝑉</m:t>
                              </m:r>
                            </m:e>
                            <m:sub>
                              <m:r>
                                <a:rPr lang="en-US" i="1">
                                  <a:latin typeface="Cambria Math"/>
                                </a:rPr>
                                <m:t>𝑆𝐴𝑇</m:t>
                              </m:r>
                            </m:sub>
                          </m:sSub>
                        </m:num>
                        <m:den>
                          <m:sSub>
                            <m:sSubPr>
                              <m:ctrlPr>
                                <a:rPr lang="en-US" i="1">
                                  <a:latin typeface="Cambria Math"/>
                                </a:rPr>
                              </m:ctrlPr>
                            </m:sSubPr>
                            <m:e>
                              <m:r>
                                <a:rPr lang="en-US" i="1">
                                  <a:latin typeface="Cambria Math"/>
                                </a:rPr>
                                <m:t>𝑅</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2</m:t>
                              </m:r>
                            </m:sub>
                          </m:sSub>
                        </m:den>
                      </m:f>
                      <m:r>
                        <a:rPr lang="en-US" i="1">
                          <a:latin typeface="Cambria Math"/>
                        </a:rPr>
                        <m:t>&lt;</m:t>
                      </m:r>
                      <m:sSub>
                        <m:sSubPr>
                          <m:ctrlPr>
                            <a:rPr lang="el-GR" i="1">
                              <a:latin typeface="Cambria Math"/>
                            </a:rPr>
                          </m:ctrlPr>
                        </m:sSubPr>
                        <m:e>
                          <m:r>
                            <a:rPr lang="en-US" i="1">
                              <a:latin typeface="Cambria Math"/>
                            </a:rPr>
                            <m:t>𝑉</m:t>
                          </m:r>
                        </m:e>
                        <m:sub>
                          <m:r>
                            <a:rPr lang="en-US" i="1">
                              <a:latin typeface="Cambria Math"/>
                            </a:rPr>
                            <m:t>𝑅𝐸𝐹</m:t>
                          </m:r>
                        </m:sub>
                      </m:sSub>
                      <m:r>
                        <a:rPr lang="en-US" i="1">
                          <a:latin typeface="Cambria Math"/>
                          <a:sym typeface="Symbol"/>
                        </a:rPr>
                        <m:t></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m:t>
                      </m:r>
                      <m:sSub>
                        <m:sSubPr>
                          <m:ctrlPr>
                            <a:rPr lang="el-GR" i="1">
                              <a:latin typeface="Cambria Math"/>
                            </a:rPr>
                          </m:ctrlPr>
                        </m:sSubPr>
                        <m:e>
                          <m:d>
                            <m:dPr>
                              <m:ctrlPr>
                                <a:rPr lang="el-GR" i="1">
                                  <a:latin typeface="Cambria Math"/>
                                </a:rPr>
                              </m:ctrlPr>
                            </m:dPr>
                            <m:e>
                              <m:r>
                                <a:rPr lang="en-US" i="1">
                                  <a:latin typeface="Cambria Math"/>
                                </a:rPr>
                                <m:t>1+</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e>
                          </m:d>
                          <m:r>
                            <a:rPr lang="en-US" i="1">
                              <a:latin typeface="Cambria Math"/>
                            </a:rPr>
                            <m:t>𝑉</m:t>
                          </m:r>
                        </m:e>
                        <m:sub>
                          <m:r>
                            <a:rPr lang="en-US" i="1">
                              <a:latin typeface="Cambria Math"/>
                            </a:rPr>
                            <m:t>𝑅𝐸𝐹</m:t>
                          </m:r>
                        </m:sub>
                      </m:sSub>
                      <m:r>
                        <a:rPr lang="en-US" i="1">
                          <a:latin typeface="Cambria Math"/>
                        </a:rPr>
                        <m:t>−</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oMath>
                  </m:oMathPara>
                </a14:m>
                <a:endParaRPr lang="el-GR" dirty="0"/>
              </a:p>
              <a:p>
                <a:pPr lvl="1"/>
                <a:r>
                  <a:rPr lang="el-GR" dirty="0"/>
                  <a:t>Η τιμή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𝐿𝑇</m:t>
                        </m:r>
                      </m:sub>
                    </m:sSub>
                    <m:r>
                      <a:rPr lang="en-US" i="1">
                        <a:latin typeface="Cambria Math"/>
                      </a:rPr>
                      <m:t>=</m:t>
                    </m:r>
                    <m:sSub>
                      <m:sSubPr>
                        <m:ctrlPr>
                          <a:rPr lang="el-GR" i="1">
                            <a:latin typeface="Cambria Math"/>
                          </a:rPr>
                        </m:ctrlPr>
                      </m:sSubPr>
                      <m:e>
                        <m:d>
                          <m:dPr>
                            <m:ctrlPr>
                              <a:rPr lang="el-GR" i="1">
                                <a:latin typeface="Cambria Math"/>
                              </a:rPr>
                            </m:ctrlPr>
                          </m:dPr>
                          <m:e>
                            <m:r>
                              <a:rPr lang="en-US" i="1">
                                <a:latin typeface="Cambria Math"/>
                              </a:rPr>
                              <m:t>1+</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e>
                        </m:d>
                        <m:r>
                          <a:rPr lang="en-US" i="1">
                            <a:latin typeface="Cambria Math"/>
                          </a:rPr>
                          <m:t>𝑉</m:t>
                        </m:r>
                      </m:e>
                      <m:sub>
                        <m:r>
                          <a:rPr lang="en-US" i="1">
                            <a:latin typeface="Cambria Math"/>
                          </a:rPr>
                          <m:t>𝑅𝐸𝐹</m:t>
                        </m:r>
                      </m:sub>
                    </m:sSub>
                    <m:r>
                      <a:rPr lang="en-US" i="1">
                        <a:latin typeface="Cambria Math"/>
                      </a:rPr>
                      <m:t>−</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oMath>
                </a14:m>
                <a:r>
                  <a:rPr lang="en-US" dirty="0"/>
                  <a:t> </a:t>
                </a:r>
                <a:r>
                  <a:rPr lang="el-GR" dirty="0"/>
                  <a:t>αποτελεί το κάτω κατώφλι για τον </a:t>
                </a:r>
                <a:r>
                  <a:rPr lang="el-GR" dirty="0" smtClean="0"/>
                  <a:t>συγκριτή.</a:t>
                </a: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340768"/>
                <a:ext cx="8229600" cy="5040560"/>
              </a:xfrm>
              <a:blipFill rotWithShape="1">
                <a:blip r:embed="rId2"/>
                <a:stretch>
                  <a:fillRect l="-963" t="-48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
        <p:nvSpPr>
          <p:cNvPr id="6"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30/41</a:t>
            </a:r>
            <a:endParaRPr lang="el-GR" sz="3000" b="0" dirty="0"/>
          </a:p>
        </p:txBody>
      </p:sp>
    </p:spTree>
    <p:extLst>
      <p:ext uri="{BB962C8B-B14F-4D97-AF65-F5344CB8AC3E}">
        <p14:creationId xmlns:p14="http://schemas.microsoft.com/office/powerpoint/2010/main" val="37839490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grpSp>
        <p:nvGrpSpPr>
          <p:cNvPr id="11" name="Ομάδα 10"/>
          <p:cNvGrpSpPr/>
          <p:nvPr/>
        </p:nvGrpSpPr>
        <p:grpSpPr>
          <a:xfrm>
            <a:off x="1691680" y="1916832"/>
            <a:ext cx="5274480" cy="3528392"/>
            <a:chOff x="2231952" y="2340628"/>
            <a:chExt cx="4140913" cy="2287093"/>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420888"/>
              <a:ext cx="3420592" cy="220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231952" y="3619610"/>
                  <a:ext cx="620457"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31952" y="3619610"/>
                  <a:ext cx="620457" cy="414886"/>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705118" y="3348740"/>
                  <a:ext cx="6677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705118" y="3348740"/>
                  <a:ext cx="667747" cy="369332"/>
                </a:xfrm>
                <a:prstGeom prst="rect">
                  <a:avLst/>
                </a:prstGeom>
                <a:blipFill rotWithShape="0">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384080" y="2700668"/>
                  <a:ext cx="555270"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84080" y="2700668"/>
                  <a:ext cx="555270" cy="414886"/>
                </a:xfrm>
                <a:prstGeom prst="rect">
                  <a:avLst/>
                </a:prstGeom>
                <a:blipFill rotWithShape="0">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10231" y="2340628"/>
                  <a:ext cx="561249"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610231" y="2340628"/>
                  <a:ext cx="561249" cy="414886"/>
                </a:xfrm>
                <a:prstGeom prst="rect">
                  <a:avLst/>
                </a:prstGeom>
                <a:blipFill rotWithShape="0">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131775" y="3708780"/>
                  <a:ext cx="70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𝑅𝐸𝐹</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131775" y="3708780"/>
                  <a:ext cx="701539" cy="369332"/>
                </a:xfrm>
                <a:prstGeom prst="rect">
                  <a:avLst/>
                </a:prstGeom>
                <a:blipFill rotWithShape="0">
                  <a:blip r:embed="rId7"/>
                  <a:stretch>
                    <a:fillRect/>
                  </a:stretch>
                </a:blipFill>
              </p:spPr>
              <p:txBody>
                <a:bodyPr/>
                <a:lstStyle/>
                <a:p>
                  <a:r>
                    <a:rPr lang="el-GR">
                      <a:noFill/>
                    </a:rPr>
                    <a:t> </a:t>
                  </a:r>
                </a:p>
              </p:txBody>
            </p:sp>
          </mc:Fallback>
        </mc:AlternateContent>
      </p:grpSp>
      <p:sp>
        <p:nvSpPr>
          <p:cNvPr id="12"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31/41</a:t>
            </a:r>
            <a:endParaRPr lang="el-GR" sz="3000" b="0" dirty="0"/>
          </a:p>
        </p:txBody>
      </p:sp>
    </p:spTree>
    <p:extLst>
      <p:ext uri="{BB962C8B-B14F-4D97-AF65-F5344CB8AC3E}">
        <p14:creationId xmlns:p14="http://schemas.microsoft.com/office/powerpoint/2010/main" val="2885832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412776"/>
                <a:ext cx="8229600" cy="5040560"/>
              </a:xfrm>
            </p:spPr>
            <p:txBody>
              <a:bodyPr/>
              <a:lstStyle/>
              <a:p>
                <a:pPr lvl="1"/>
                <a:r>
                  <a:rPr lang="el-GR" dirty="0"/>
                  <a:t>Έστω ότι η τάση εξόδου έχει τη μέγιστη τιμή της , </a:t>
                </a:r>
                <a14:m>
                  <m:oMath xmlns:m="http://schemas.openxmlformats.org/officeDocument/2006/math">
                    <m:r>
                      <a:rPr lang="el-GR" i="1" dirty="0">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oMath>
                </a14:m>
                <a:endParaRPr lang="el-GR" dirty="0"/>
              </a:p>
              <a:p>
                <a:pPr lvl="1"/>
                <a:r>
                  <a:rPr lang="el-GR" dirty="0"/>
                  <a:t>Όπως και πριν, θα ισχύει ότι:</a:t>
                </a:r>
              </a:p>
              <a:p>
                <a:pPr marL="457200" lvl="1" indent="0">
                  <a:buNone/>
                </a:pPr>
                <a14:m>
                  <m:oMathPara xmlns:m="http://schemas.openxmlformats.org/officeDocument/2006/math">
                    <m:oMathParaPr>
                      <m:jc m:val="centerGroup"/>
                    </m:oMathParaPr>
                    <m:oMath xmlns:m="http://schemas.openxmlformats.org/officeDocument/2006/math">
                      <m:f>
                        <m:fPr>
                          <m:ctrlPr>
                            <a:rPr lang="el-GR" i="1">
                              <a:latin typeface="Cambria Math"/>
                            </a:rPr>
                          </m:ctrlPr>
                        </m:fPr>
                        <m:num>
                          <m:sSub>
                            <m:sSubPr>
                              <m:ctrlPr>
                                <a:rPr lang="el-GR" i="1">
                                  <a:latin typeface="Cambria Math"/>
                                </a:rPr>
                              </m:ctrlPr>
                            </m:sSubPr>
                            <m:e>
                              <m:r>
                                <a:rPr lang="en-US" i="1">
                                  <a:latin typeface="Cambria Math"/>
                                </a:rPr>
                                <m:t>𝑣</m:t>
                              </m:r>
                            </m:e>
                            <m:sub>
                              <m:r>
                                <a:rPr lang="en-US" i="1">
                                  <a:latin typeface="Cambria Math"/>
                                </a:rPr>
                                <m:t>𝑖𝑛</m:t>
                              </m:r>
                            </m:sub>
                          </m:sSub>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𝑇</m:t>
                              </m:r>
                            </m:sub>
                          </m:sSub>
                        </m:num>
                        <m:den>
                          <m:sSub>
                            <m:sSubPr>
                              <m:ctrlPr>
                                <a:rPr lang="el-GR" i="1">
                                  <a:latin typeface="Cambria Math"/>
                                </a:rPr>
                              </m:ctrlPr>
                            </m:sSubPr>
                            <m:e>
                              <m:r>
                                <a:rPr lang="en-US" i="1">
                                  <a:latin typeface="Cambria Math"/>
                                </a:rPr>
                                <m:t>𝑅</m:t>
                              </m:r>
                            </m:e>
                            <m:sub>
                              <m:r>
                                <a:rPr lang="en-US" i="1">
                                  <a:latin typeface="Cambria Math"/>
                                </a:rPr>
                                <m:t>1</m:t>
                              </m:r>
                            </m:sub>
                          </m:sSub>
                        </m:den>
                      </m:f>
                      <m:r>
                        <a:rPr lang="en-US" i="1">
                          <a:latin typeface="Cambria Math"/>
                        </a:rPr>
                        <m:t>=</m:t>
                      </m:r>
                      <m:f>
                        <m:fPr>
                          <m:ctrlPr>
                            <a:rPr lang="el-GR" i="1">
                              <a:latin typeface="Cambria Math"/>
                            </a:rPr>
                          </m:ctrlPr>
                        </m:fPr>
                        <m:num>
                          <m:sSub>
                            <m:sSubPr>
                              <m:ctrlPr>
                                <a:rPr lang="en-US" i="1">
                                  <a:latin typeface="Cambria Math"/>
                                </a:rPr>
                              </m:ctrlPr>
                            </m:sSubPr>
                            <m:e>
                              <m:r>
                                <a:rPr lang="en-US" i="1">
                                  <a:latin typeface="Cambria Math"/>
                                </a:rPr>
                                <m:t>𝑣</m:t>
                              </m:r>
                            </m:e>
                            <m:sub>
                              <m:r>
                                <a:rPr lang="en-US" i="1">
                                  <a:latin typeface="Cambria Math"/>
                                </a:rPr>
                                <m:t>𝑇</m:t>
                              </m:r>
                            </m:sub>
                          </m:sSub>
                          <m:r>
                            <a:rPr lang="el-GR" i="1">
                              <a:latin typeface="Cambria Math"/>
                            </a:rPr>
                            <m:t>−</m:t>
                          </m:r>
                          <m:d>
                            <m:dPr>
                              <m:ctrlPr>
                                <a:rPr lang="el-GR" i="1">
                                  <a:latin typeface="Cambria Math"/>
                                </a:rPr>
                              </m:ctrlPr>
                            </m:dPr>
                            <m:e>
                              <m:r>
                                <a:rPr lang="el-GR" i="1">
                                  <a:latin typeface="Cambria Math"/>
                                </a:rPr>
                                <m:t>−</m:t>
                              </m:r>
                              <m:sSub>
                                <m:sSubPr>
                                  <m:ctrlPr>
                                    <a:rPr lang="el-GR" i="1">
                                      <a:latin typeface="Cambria Math"/>
                                    </a:rPr>
                                  </m:ctrlPr>
                                </m:sSubPr>
                                <m:e>
                                  <m:r>
                                    <a:rPr lang="en-US" i="1">
                                      <a:latin typeface="Cambria Math"/>
                                    </a:rPr>
                                    <m:t>𝑉</m:t>
                                  </m:r>
                                </m:e>
                                <m:sub>
                                  <m:r>
                                    <a:rPr lang="en-US" i="1">
                                      <a:latin typeface="Cambria Math"/>
                                    </a:rPr>
                                    <m:t>𝑆𝐴𝑇</m:t>
                                  </m:r>
                                </m:sub>
                              </m:sSub>
                            </m:e>
                          </m:d>
                        </m:num>
                        <m:den>
                          <m:sSub>
                            <m:sSubPr>
                              <m:ctrlPr>
                                <a:rPr lang="el-GR" i="1">
                                  <a:latin typeface="Cambria Math"/>
                                </a:rPr>
                              </m:ctrlPr>
                            </m:sSubPr>
                            <m:e>
                              <m:r>
                                <a:rPr lang="en-US" i="1">
                                  <a:latin typeface="Cambria Math"/>
                                </a:rPr>
                                <m:t>𝑅</m:t>
                              </m:r>
                            </m:e>
                            <m:sub>
                              <m:r>
                                <a:rPr lang="en-US" i="1">
                                  <a:latin typeface="Cambria Math"/>
                                </a:rPr>
                                <m:t>2</m:t>
                              </m:r>
                            </m:sub>
                          </m:sSub>
                        </m:den>
                      </m:f>
                      <m:r>
                        <a:rPr lang="en-US" i="1">
                          <a:latin typeface="Cambria Math"/>
                          <a:sym typeface="Symbol"/>
                        </a:rPr>
                        <m:t></m:t>
                      </m:r>
                      <m:sSub>
                        <m:sSubPr>
                          <m:ctrlPr>
                            <a:rPr lang="en-US" i="1">
                              <a:latin typeface="Cambria Math"/>
                            </a:rPr>
                          </m:ctrlPr>
                        </m:sSubPr>
                        <m:e>
                          <m:r>
                            <a:rPr lang="en-US" i="1">
                              <a:latin typeface="Cambria Math"/>
                            </a:rPr>
                            <m:t>𝑣</m:t>
                          </m:r>
                        </m:e>
                        <m:sub>
                          <m:r>
                            <a:rPr lang="en-US" i="1">
                              <a:latin typeface="Cambria Math"/>
                            </a:rPr>
                            <m:t>𝑇</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2</m:t>
                              </m:r>
                            </m:sub>
                          </m:sSub>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1</m:t>
                              </m:r>
                            </m:sub>
                          </m:sSub>
                          <m:sSub>
                            <m:sSubPr>
                              <m:ctrlPr>
                                <a:rPr lang="en-US" i="1">
                                  <a:latin typeface="Cambria Math"/>
                                </a:rPr>
                              </m:ctrlPr>
                            </m:sSubPr>
                            <m:e>
                              <m:r>
                                <a:rPr lang="en-US" i="1">
                                  <a:latin typeface="Cambria Math"/>
                                </a:rPr>
                                <m:t>𝑉</m:t>
                              </m:r>
                            </m:e>
                            <m:sub>
                              <m:r>
                                <a:rPr lang="en-US" i="1">
                                  <a:latin typeface="Cambria Math"/>
                                </a:rPr>
                                <m:t>𝑆𝐴𝑇</m:t>
                              </m:r>
                            </m:sub>
                          </m:sSub>
                        </m:num>
                        <m:den>
                          <m:sSub>
                            <m:sSubPr>
                              <m:ctrlPr>
                                <a:rPr lang="en-US" i="1">
                                  <a:latin typeface="Cambria Math"/>
                                </a:rPr>
                              </m:ctrlPr>
                            </m:sSubPr>
                            <m:e>
                              <m:r>
                                <a:rPr lang="en-US" i="1">
                                  <a:latin typeface="Cambria Math"/>
                                </a:rPr>
                                <m:t>𝑅</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2</m:t>
                              </m:r>
                            </m:sub>
                          </m:sSub>
                        </m:den>
                      </m:f>
                    </m:oMath>
                  </m:oMathPara>
                </a14:m>
                <a:endParaRPr lang="el-GR" dirty="0"/>
              </a:p>
              <a:p>
                <a:pPr lvl="1"/>
                <a:r>
                  <a:rPr lang="el-GR" dirty="0"/>
                  <a:t>Για να αλλάξει τιμή η τάση εξόδου, δηλαδή να γίνει </a:t>
                </a:r>
                <a14:m>
                  <m:oMath xmlns:m="http://schemas.openxmlformats.org/officeDocument/2006/math">
                    <m:r>
                      <a:rPr lang="en-US" i="1" dirty="0">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oMath>
                </a14:m>
                <a:r>
                  <a:rPr lang="el-GR" dirty="0"/>
                  <a:t> πρέπει</a:t>
                </a:r>
                <a:endParaRPr lang="en-US" dirty="0"/>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𝑇</m:t>
                          </m:r>
                        </m:sub>
                      </m:sSub>
                      <m:r>
                        <a:rPr lang="en-US" i="1">
                          <a:latin typeface="Cambria Math"/>
                        </a:rPr>
                        <m:t>&gt;</m:t>
                      </m:r>
                      <m:sSub>
                        <m:sSubPr>
                          <m:ctrlPr>
                            <a:rPr lang="el-GR" i="1">
                              <a:latin typeface="Cambria Math"/>
                            </a:rPr>
                          </m:ctrlPr>
                        </m:sSubPr>
                        <m:e>
                          <m:r>
                            <a:rPr lang="en-US" i="1">
                              <a:latin typeface="Cambria Math"/>
                            </a:rPr>
                            <m:t>𝑉</m:t>
                          </m:r>
                        </m:e>
                        <m:sub>
                          <m:r>
                            <a:rPr lang="en-US" i="1">
                              <a:latin typeface="Cambria Math"/>
                            </a:rPr>
                            <m:t>𝑅𝐸𝐹</m:t>
                          </m:r>
                        </m:sub>
                      </m:sSub>
                      <m:r>
                        <a:rPr lang="en-US" i="1">
                          <a:latin typeface="Cambria Math"/>
                          <a:sym typeface="Symbol"/>
                        </a:rPr>
                        <m:t></m:t>
                      </m:r>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&gt;</m:t>
                      </m:r>
                      <m:sSub>
                        <m:sSubPr>
                          <m:ctrlPr>
                            <a:rPr lang="el-GR" i="1">
                              <a:latin typeface="Cambria Math"/>
                            </a:rPr>
                          </m:ctrlPr>
                        </m:sSubPr>
                        <m:e>
                          <m:d>
                            <m:dPr>
                              <m:ctrlPr>
                                <a:rPr lang="el-GR" i="1">
                                  <a:latin typeface="Cambria Math"/>
                                </a:rPr>
                              </m:ctrlPr>
                            </m:dPr>
                            <m:e>
                              <m:r>
                                <a:rPr lang="en-US" i="1">
                                  <a:latin typeface="Cambria Math"/>
                                </a:rPr>
                                <m:t>1+</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e>
                          </m:d>
                          <m:r>
                            <a:rPr lang="en-US" i="1">
                              <a:latin typeface="Cambria Math"/>
                            </a:rPr>
                            <m:t>𝑉</m:t>
                          </m:r>
                        </m:e>
                        <m:sub>
                          <m:r>
                            <a:rPr lang="en-US" i="1">
                              <a:latin typeface="Cambria Math"/>
                            </a:rPr>
                            <m:t>𝑅𝐸𝐹</m:t>
                          </m:r>
                        </m:sub>
                      </m:sSub>
                      <m:r>
                        <a:rPr lang="en-US" i="1">
                          <a:latin typeface="Cambria Math"/>
                        </a:rPr>
                        <m:t>+</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oMath>
                  </m:oMathPara>
                </a14:m>
                <a:endParaRPr lang="en-US" dirty="0"/>
              </a:p>
              <a:p>
                <a:pPr lvl="1"/>
                <a:r>
                  <a:rPr lang="el-GR" dirty="0"/>
                  <a:t>Η τιμή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𝐻𝑇</m:t>
                        </m:r>
                      </m:sub>
                    </m:sSub>
                    <m:r>
                      <a:rPr lang="en-US" i="1">
                        <a:latin typeface="Cambria Math"/>
                      </a:rPr>
                      <m:t>=</m:t>
                    </m:r>
                    <m:sSub>
                      <m:sSubPr>
                        <m:ctrlPr>
                          <a:rPr lang="el-GR" i="1">
                            <a:latin typeface="Cambria Math"/>
                          </a:rPr>
                        </m:ctrlPr>
                      </m:sSubPr>
                      <m:e>
                        <m:d>
                          <m:dPr>
                            <m:ctrlPr>
                              <a:rPr lang="el-GR" i="1">
                                <a:latin typeface="Cambria Math"/>
                              </a:rPr>
                            </m:ctrlPr>
                          </m:dPr>
                          <m:e>
                            <m:r>
                              <a:rPr lang="en-US" i="1">
                                <a:latin typeface="Cambria Math"/>
                              </a:rPr>
                              <m:t>1+</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e>
                        </m:d>
                        <m:r>
                          <a:rPr lang="en-US" i="1">
                            <a:latin typeface="Cambria Math"/>
                          </a:rPr>
                          <m:t>𝑉</m:t>
                        </m:r>
                      </m:e>
                      <m:sub>
                        <m:r>
                          <a:rPr lang="en-US" i="1">
                            <a:latin typeface="Cambria Math"/>
                          </a:rPr>
                          <m:t>𝑅𝐸𝐹</m:t>
                        </m:r>
                      </m:sub>
                    </m:sSub>
                    <m:r>
                      <a:rPr lang="en-US" i="1">
                        <a:latin typeface="Cambria Math"/>
                      </a:rPr>
                      <m:t>+</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oMath>
                </a14:m>
                <a:r>
                  <a:rPr lang="en-US" dirty="0"/>
                  <a:t> </a:t>
                </a:r>
                <a:r>
                  <a:rPr lang="el-GR" dirty="0"/>
                  <a:t>αποτελεί το κάτω κατώφλι για τον </a:t>
                </a:r>
                <a:r>
                  <a:rPr lang="el-GR" dirty="0" smtClean="0"/>
                  <a:t>συγκριτή.</a:t>
                </a: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412776"/>
                <a:ext cx="8229600" cy="5040560"/>
              </a:xfrm>
              <a:blipFill rotWithShape="1">
                <a:blip r:embed="rId2"/>
                <a:stretch>
                  <a:fillRect t="-24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
        <p:nvSpPr>
          <p:cNvPr id="6"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32/41</a:t>
            </a:r>
            <a:endParaRPr lang="el-GR" sz="3000" b="0" dirty="0"/>
          </a:p>
        </p:txBody>
      </p:sp>
    </p:spTree>
    <p:extLst>
      <p:ext uri="{BB962C8B-B14F-4D97-AF65-F5344CB8AC3E}">
        <p14:creationId xmlns:p14="http://schemas.microsoft.com/office/powerpoint/2010/main" val="31992846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grpSp>
        <p:nvGrpSpPr>
          <p:cNvPr id="11" name="Ομάδα 10"/>
          <p:cNvGrpSpPr/>
          <p:nvPr/>
        </p:nvGrpSpPr>
        <p:grpSpPr>
          <a:xfrm>
            <a:off x="1685775" y="2165312"/>
            <a:ext cx="6518235" cy="2960580"/>
            <a:chOff x="2231952" y="2340628"/>
            <a:chExt cx="5401899" cy="2287093"/>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420888"/>
              <a:ext cx="3420592" cy="220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231952" y="3619610"/>
                  <a:ext cx="620457"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31952" y="3619610"/>
                  <a:ext cx="620457" cy="414886"/>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705118" y="3348740"/>
                  <a:ext cx="1928733" cy="369332"/>
                </a:xfrm>
                <a:prstGeom prst="rect">
                  <a:avLst/>
                </a:prstGeom>
                <a:noFill/>
              </p:spPr>
              <p:txBody>
                <a:bodyPr wrap="none" rtlCol="0">
                  <a:spAutoFit/>
                </a:bodyPr>
                <a:lstStyle/>
                <a:p>
                  <a:r>
                    <a:rPr lang="el-GR" sz="1400" dirty="0" smtClean="0">
                      <a:solidFill>
                        <a:prstClr val="black"/>
                      </a:solidFill>
                      <a:latin typeface="Calibri" pitchFamily="34" charset="0"/>
                    </a:rPr>
                    <a:t>Έστω </a:t>
                  </a:r>
                  <a14:m>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r>
                        <a:rPr lang="el-GR" i="1" smtClean="0">
                          <a:solidFill>
                            <a:prstClr val="black"/>
                          </a:solidFill>
                          <a:latin typeface="Cambria Math"/>
                        </a:rPr>
                        <m:t>=</m:t>
                      </m:r>
                      <m:sSub>
                        <m:sSubPr>
                          <m:ctrlPr>
                            <a:rPr lang="el-GR" i="1" smtClean="0">
                              <a:solidFill>
                                <a:prstClr val="black"/>
                              </a:solidFill>
                              <a:latin typeface="Cambria Math"/>
                            </a:rPr>
                          </m:ctrlPr>
                        </m:sSubPr>
                        <m:e>
                          <m:r>
                            <a:rPr lang="el-GR" i="1" smtClean="0">
                              <a:solidFill>
                                <a:prstClr val="black"/>
                              </a:solidFill>
                              <a:latin typeface="Cambria Math"/>
                            </a:rPr>
                            <m:t>−</m:t>
                          </m:r>
                          <m:r>
                            <a:rPr lang="en-US" i="1" smtClean="0">
                              <a:solidFill>
                                <a:prstClr val="black"/>
                              </a:solidFill>
                              <a:latin typeface="Cambria Math"/>
                            </a:rPr>
                            <m:t>𝑉</m:t>
                          </m:r>
                        </m:e>
                        <m:sub>
                          <m:r>
                            <a:rPr lang="en-US" i="1" smtClean="0">
                              <a:solidFill>
                                <a:prstClr val="black"/>
                              </a:solidFill>
                              <a:latin typeface="Cambria Math"/>
                            </a:rPr>
                            <m:t>𝑆𝐴𝑇</m:t>
                          </m:r>
                        </m:sub>
                      </m:sSub>
                    </m:oMath>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705118" y="3348740"/>
                  <a:ext cx="1928733" cy="369332"/>
                </a:xfrm>
                <a:prstGeom prst="rect">
                  <a:avLst/>
                </a:prstGeom>
                <a:blipFill rotWithShape="0">
                  <a:blip r:embed="rId4"/>
                  <a:stretch>
                    <a:fillRect l="-949" b="-1475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384080" y="2700668"/>
                  <a:ext cx="555270"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84080" y="2700668"/>
                  <a:ext cx="555270" cy="414886"/>
                </a:xfrm>
                <a:prstGeom prst="rect">
                  <a:avLst/>
                </a:prstGeom>
                <a:blipFill rotWithShape="0">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10231" y="2340628"/>
                  <a:ext cx="561249"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610231" y="2340628"/>
                  <a:ext cx="561249" cy="414886"/>
                </a:xfrm>
                <a:prstGeom prst="rect">
                  <a:avLst/>
                </a:prstGeom>
                <a:blipFill rotWithShape="0">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131775" y="3708780"/>
                  <a:ext cx="70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𝑅𝐸𝐹</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131775" y="3708780"/>
                  <a:ext cx="701539" cy="369332"/>
                </a:xfrm>
                <a:prstGeom prst="rect">
                  <a:avLst/>
                </a:prstGeom>
                <a:blipFill rotWithShape="0">
                  <a:blip r:embed="rId7"/>
                  <a:stretch>
                    <a:fillRect/>
                  </a:stretch>
                </a:blipFill>
              </p:spPr>
              <p:txBody>
                <a:bodyPr/>
                <a:lstStyle/>
                <a:p>
                  <a:r>
                    <a:rPr lang="el-GR">
                      <a:noFill/>
                    </a:rPr>
                    <a:t> </a:t>
                  </a:r>
                </a:p>
              </p:txBody>
            </p:sp>
          </mc:Fallback>
        </mc:AlternateContent>
      </p:grpSp>
      <p:sp>
        <p:nvSpPr>
          <p:cNvPr id="12"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33/41</a:t>
            </a:r>
            <a:endParaRPr lang="el-GR" sz="3000" b="0" dirty="0"/>
          </a:p>
        </p:txBody>
      </p:sp>
    </p:spTree>
    <p:extLst>
      <p:ext uri="{BB962C8B-B14F-4D97-AF65-F5344CB8AC3E}">
        <p14:creationId xmlns:p14="http://schemas.microsoft.com/office/powerpoint/2010/main" val="40099256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84815" y="1438191"/>
                <a:ext cx="8229600" cy="2952328"/>
              </a:xfrm>
            </p:spPr>
            <p:txBody>
              <a:bodyPr>
                <a:normAutofit fontScale="92500" lnSpcReduction="10000"/>
              </a:bodyPr>
              <a:lstStyle/>
              <a:p>
                <a:r>
                  <a:rPr lang="el-GR" dirty="0"/>
                  <a:t>Συνοψίζοντας:</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𝑜𝑢𝑡</m:t>
                          </m:r>
                        </m:sub>
                      </m:sSub>
                      <m:r>
                        <a:rPr lang="en-US" i="1">
                          <a:latin typeface="Cambria Math"/>
                        </a:rPr>
                        <m:t>=</m:t>
                      </m:r>
                      <m:d>
                        <m:dPr>
                          <m:begChr m:val="{"/>
                          <m:endChr m:val=""/>
                          <m:ctrlPr>
                            <a:rPr lang="en-US" i="1">
                              <a:latin typeface="Cambria Math"/>
                            </a:rPr>
                          </m:ctrlPr>
                        </m:dPr>
                        <m:e>
                          <m:eqArr>
                            <m:eqArrPr>
                              <m:ctrlPr>
                                <a:rPr lang="en-US" i="1">
                                  <a:latin typeface="Cambria Math"/>
                                </a:rPr>
                              </m:ctrlPr>
                            </m:eqArrPr>
                            <m:e>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r>
                                <a:rPr lang="en-US" i="1">
                                  <a:latin typeface="Cambria Math"/>
                                </a:rPr>
                                <m:t>, </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m:t>
                              </m:r>
                              <m:sSub>
                                <m:sSubPr>
                                  <m:ctrlPr>
                                    <a:rPr lang="en-US" i="1">
                                      <a:latin typeface="Cambria Math"/>
                                    </a:rPr>
                                  </m:ctrlPr>
                                </m:sSubPr>
                                <m:e>
                                  <m:r>
                                    <a:rPr lang="en-US" i="1">
                                      <a:latin typeface="Cambria Math"/>
                                    </a:rPr>
                                    <m:t>𝑉</m:t>
                                  </m:r>
                                </m:e>
                                <m:sub>
                                  <m:r>
                                    <a:rPr lang="en-US" i="1">
                                      <a:latin typeface="Cambria Math"/>
                                    </a:rPr>
                                    <m:t>𝐿𝑇</m:t>
                                  </m:r>
                                </m:sub>
                              </m:sSub>
                            </m:e>
                            <m:e>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&gt;</m:t>
                              </m:r>
                              <m:sSub>
                                <m:sSubPr>
                                  <m:ctrlPr>
                                    <a:rPr lang="en-US" i="1">
                                      <a:latin typeface="Cambria Math"/>
                                    </a:rPr>
                                  </m:ctrlPr>
                                </m:sSubPr>
                                <m:e>
                                  <m:r>
                                    <a:rPr lang="en-US" i="1">
                                      <a:latin typeface="Cambria Math"/>
                                    </a:rPr>
                                    <m:t>𝑉</m:t>
                                  </m:r>
                                </m:e>
                                <m:sub>
                                  <m:r>
                                    <a:rPr lang="en-US" i="1">
                                      <a:latin typeface="Cambria Math"/>
                                    </a:rPr>
                                    <m:t>𝐻𝑇</m:t>
                                  </m:r>
                                </m:sub>
                              </m:sSub>
                            </m:e>
                            <m:e>
                              <m:r>
                                <m:rPr>
                                  <m:sty m:val="p"/>
                                </m:rPr>
                                <a:rPr lang="el-GR">
                                  <a:latin typeface="Cambria Math"/>
                                </a:rPr>
                                <m:t>προηγούμενη</m:t>
                              </m:r>
                              <m:r>
                                <a:rPr lang="el-GR">
                                  <a:latin typeface="Cambria Math"/>
                                </a:rPr>
                                <m:t> </m:t>
                              </m:r>
                              <m:r>
                                <m:rPr>
                                  <m:sty m:val="p"/>
                                </m:rPr>
                                <a:rPr lang="el-GR">
                                  <a:latin typeface="Cambria Math"/>
                                </a:rPr>
                                <m:t>τιμή</m:t>
                              </m:r>
                              <m:r>
                                <a:rPr lang="el-GR">
                                  <a:latin typeface="Cambria Math"/>
                                </a:rPr>
                                <m:t>,</m:t>
                              </m:r>
                              <m:sSub>
                                <m:sSubPr>
                                  <m:ctrlPr>
                                    <a:rPr lang="en-US" i="1">
                                      <a:latin typeface="Cambria Math"/>
                                    </a:rPr>
                                  </m:ctrlPr>
                                </m:sSubPr>
                                <m:e>
                                  <m:r>
                                    <a:rPr lang="en-US" i="1">
                                      <a:latin typeface="Cambria Math"/>
                                    </a:rPr>
                                    <m:t>𝑉</m:t>
                                  </m:r>
                                </m:e>
                                <m:sub>
                                  <m:r>
                                    <a:rPr lang="en-US" i="1">
                                      <a:latin typeface="Cambria Math"/>
                                    </a:rPr>
                                    <m:t>𝐿𝑇</m:t>
                                  </m:r>
                                </m:sub>
                              </m:sSub>
                              <m:r>
                                <a:rPr lang="el-GR" i="1">
                                  <a:latin typeface="Cambria Math"/>
                                </a:rPr>
                                <m:t>&lt;</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m:t>
                              </m:r>
                              <m:sSub>
                                <m:sSubPr>
                                  <m:ctrlPr>
                                    <a:rPr lang="en-US" i="1">
                                      <a:latin typeface="Cambria Math"/>
                                    </a:rPr>
                                  </m:ctrlPr>
                                </m:sSubPr>
                                <m:e>
                                  <m:r>
                                    <a:rPr lang="en-US" i="1">
                                      <a:latin typeface="Cambria Math"/>
                                    </a:rPr>
                                    <m:t>𝑉</m:t>
                                  </m:r>
                                </m:e>
                                <m:sub>
                                  <m:r>
                                    <a:rPr lang="en-US" i="1">
                                      <a:latin typeface="Cambria Math"/>
                                    </a:rPr>
                                    <m:t>𝐻𝑇</m:t>
                                  </m:r>
                                </m:sub>
                              </m:sSub>
                            </m:e>
                          </m:eqArr>
                        </m:e>
                      </m:d>
                    </m:oMath>
                  </m:oMathPara>
                </a14:m>
                <a:endParaRPr lang="el-GR" dirty="0"/>
              </a:p>
              <a:p>
                <a:pPr marL="0" indent="0">
                  <a:buNone/>
                </a:pPr>
                <a:r>
                  <a:rPr lang="el-GR" dirty="0"/>
                  <a:t>όπου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𝐻𝑇</m:t>
                        </m:r>
                      </m:sub>
                    </m:sSub>
                    <m:r>
                      <a:rPr lang="en-US" i="1">
                        <a:latin typeface="Cambria Math"/>
                      </a:rPr>
                      <m:t>=</m:t>
                    </m:r>
                    <m:sSub>
                      <m:sSubPr>
                        <m:ctrlPr>
                          <a:rPr lang="el-GR" i="1">
                            <a:latin typeface="Cambria Math"/>
                          </a:rPr>
                        </m:ctrlPr>
                      </m:sSubPr>
                      <m:e>
                        <m:d>
                          <m:dPr>
                            <m:ctrlPr>
                              <a:rPr lang="el-GR" i="1">
                                <a:latin typeface="Cambria Math"/>
                              </a:rPr>
                            </m:ctrlPr>
                          </m:dPr>
                          <m:e>
                            <m:r>
                              <a:rPr lang="en-US" i="1">
                                <a:latin typeface="Cambria Math"/>
                              </a:rPr>
                              <m:t>1+</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e>
                        </m:d>
                        <m:r>
                          <a:rPr lang="en-US" i="1">
                            <a:latin typeface="Cambria Math"/>
                          </a:rPr>
                          <m:t>𝑉</m:t>
                        </m:r>
                      </m:e>
                      <m:sub>
                        <m:r>
                          <a:rPr lang="en-US" i="1">
                            <a:latin typeface="Cambria Math"/>
                          </a:rPr>
                          <m:t>𝑅𝐸𝐹</m:t>
                        </m:r>
                      </m:sub>
                    </m:sSub>
                    <m:r>
                      <a:rPr lang="el-GR" i="1">
                        <a:latin typeface="Cambria Math"/>
                      </a:rPr>
                      <m:t>+</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oMath>
                </a14:m>
                <a:r>
                  <a:rPr lang="el-GR" dirty="0"/>
                  <a:t>και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𝐿𝑇</m:t>
                        </m:r>
                      </m:sub>
                    </m:sSub>
                    <m:r>
                      <a:rPr lang="en-US" i="1">
                        <a:latin typeface="Cambria Math"/>
                      </a:rPr>
                      <m:t>=</m:t>
                    </m:r>
                    <m:sSub>
                      <m:sSubPr>
                        <m:ctrlPr>
                          <a:rPr lang="el-GR" i="1">
                            <a:latin typeface="Cambria Math"/>
                          </a:rPr>
                        </m:ctrlPr>
                      </m:sSubPr>
                      <m:e>
                        <m:d>
                          <m:dPr>
                            <m:ctrlPr>
                              <a:rPr lang="el-GR" i="1">
                                <a:latin typeface="Cambria Math"/>
                              </a:rPr>
                            </m:ctrlPr>
                          </m:dPr>
                          <m:e>
                            <m:r>
                              <a:rPr lang="en-US" i="1">
                                <a:latin typeface="Cambria Math"/>
                              </a:rPr>
                              <m:t>1+</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e>
                        </m:d>
                        <m:r>
                          <a:rPr lang="en-US" i="1">
                            <a:latin typeface="Cambria Math"/>
                          </a:rPr>
                          <m:t>𝑉</m:t>
                        </m:r>
                      </m:e>
                      <m:sub>
                        <m:r>
                          <a:rPr lang="en-US" i="1">
                            <a:latin typeface="Cambria Math"/>
                          </a:rPr>
                          <m:t>𝑅𝐸𝐹</m:t>
                        </m:r>
                      </m:sub>
                    </m:sSub>
                    <m:r>
                      <a:rPr lang="en-US" i="1">
                        <a:latin typeface="Cambria Math"/>
                      </a:rPr>
                      <m:t>−</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oMath>
                </a14:m>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84815" y="1438191"/>
                <a:ext cx="8229600" cy="2952328"/>
              </a:xfrm>
              <a:blipFill rotWithShape="1">
                <a:blip r:embed="rId2"/>
                <a:stretch>
                  <a:fillRect l="-963" t="-1240"/>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grpSp>
        <p:nvGrpSpPr>
          <p:cNvPr id="11" name="Ομάδα 10"/>
          <p:cNvGrpSpPr/>
          <p:nvPr/>
        </p:nvGrpSpPr>
        <p:grpSpPr>
          <a:xfrm>
            <a:off x="2367983" y="3985613"/>
            <a:ext cx="4680520" cy="2592288"/>
            <a:chOff x="2411760" y="3789040"/>
            <a:chExt cx="4223274" cy="2287093"/>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600" y="3869300"/>
              <a:ext cx="3420592" cy="220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411760" y="5068022"/>
                  <a:ext cx="620457"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11760" y="5068022"/>
                  <a:ext cx="620457" cy="414886"/>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884926" y="4707982"/>
                  <a:ext cx="750108"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84926" y="4707982"/>
                  <a:ext cx="750108" cy="414886"/>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563888" y="4149080"/>
                  <a:ext cx="555270"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63888" y="4149080"/>
                  <a:ext cx="555270" cy="414886"/>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90039" y="3789040"/>
                  <a:ext cx="561249"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790039" y="3789040"/>
                  <a:ext cx="561249" cy="414886"/>
                </a:xfrm>
                <a:prstGeom prst="rect">
                  <a:avLst/>
                </a:prstGeom>
                <a:blipFill rotWithShape="1">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11583" y="5157192"/>
                  <a:ext cx="70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𝑅𝐸𝐹</m:t>
                            </m:r>
                          </m:sub>
                        </m:sSub>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11583" y="5157192"/>
                  <a:ext cx="701539" cy="369332"/>
                </a:xfrm>
                <a:prstGeom prst="rect">
                  <a:avLst/>
                </a:prstGeom>
                <a:blipFill rotWithShape="1">
                  <a:blip r:embed="rId8"/>
                  <a:stretch>
                    <a:fillRect/>
                  </a:stretch>
                </a:blipFill>
              </p:spPr>
              <p:txBody>
                <a:bodyPr/>
                <a:lstStyle/>
                <a:p>
                  <a:r>
                    <a:rPr lang="el-GR">
                      <a:noFill/>
                    </a:rPr>
                    <a:t> </a:t>
                  </a:r>
                </a:p>
              </p:txBody>
            </p:sp>
          </mc:Fallback>
        </mc:AlternateContent>
      </p:grpSp>
      <p:sp>
        <p:nvSpPr>
          <p:cNvPr id="13"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34/41</a:t>
            </a:r>
            <a:endParaRPr lang="el-GR" sz="3000" b="0" dirty="0"/>
          </a:p>
        </p:txBody>
      </p:sp>
    </p:spTree>
    <p:extLst>
      <p:ext uri="{BB962C8B-B14F-4D97-AF65-F5344CB8AC3E}">
        <p14:creationId xmlns:p14="http://schemas.microsoft.com/office/powerpoint/2010/main" val="4072454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67544" y="1412776"/>
                <a:ext cx="8229600" cy="3888432"/>
              </a:xfrm>
            </p:spPr>
            <p:txBody>
              <a:bodyPr>
                <a:normAutofit/>
              </a:bodyPr>
              <a:lstStyle/>
              <a:p>
                <a:pPr>
                  <a:spcBef>
                    <a:spcPts val="1200"/>
                  </a:spcBef>
                </a:pPr>
                <a:r>
                  <a:rPr lang="el-GR" dirty="0"/>
                  <a:t>Για παράδειγμα έστω το κύκλωμα του σχήματος, όπου η τάση εισόδου είναι ημιτονοειδής με πλάτος 2</a:t>
                </a:r>
                <a:r>
                  <a:rPr lang="en-US" dirty="0"/>
                  <a:t>V </a:t>
                </a:r>
                <a:r>
                  <a:rPr lang="el-GR" dirty="0"/>
                  <a:t>και η τάση αναφοράς είναι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𝑅𝐸𝐹</m:t>
                        </m:r>
                      </m:sub>
                    </m:sSub>
                    <m:r>
                      <a:rPr lang="el-GR" i="1">
                        <a:latin typeface="Cambria Math"/>
                      </a:rPr>
                      <m:t>=−1</m:t>
                    </m:r>
                    <m:r>
                      <m:rPr>
                        <m:sty m:val="p"/>
                      </m:rPr>
                      <a:rPr lang="en-US">
                        <a:latin typeface="Cambria Math"/>
                      </a:rPr>
                      <m:t>V</m:t>
                    </m:r>
                    <m:r>
                      <a:rPr lang="en-US">
                        <a:latin typeface="Cambria Math"/>
                      </a:rPr>
                      <m:t>.</m:t>
                    </m:r>
                  </m:oMath>
                </a14:m>
                <a:endParaRPr lang="el-GR" dirty="0"/>
              </a:p>
              <a:p>
                <a:pPr>
                  <a:spcBef>
                    <a:spcPts val="1200"/>
                  </a:spcBef>
                </a:pPr>
                <a:r>
                  <a:rPr lang="el-GR" dirty="0"/>
                  <a:t>Αν το Τ.Ε. λαμβάνει συμμετρική τροφοδοσία </a:t>
                </a:r>
                <a14:m>
                  <m:oMath xmlns:m="http://schemas.openxmlformats.org/officeDocument/2006/math">
                    <m:r>
                      <a:rPr lang="el-GR" i="1">
                        <a:latin typeface="Cambria Math"/>
                        <a:ea typeface="Cambria Math"/>
                      </a:rPr>
                      <m:t>±15</m:t>
                    </m:r>
                    <m:r>
                      <m:rPr>
                        <m:sty m:val="p"/>
                      </m:rPr>
                      <a:rPr lang="en-US">
                        <a:latin typeface="Cambria Math"/>
                        <a:ea typeface="Cambria Math"/>
                      </a:rPr>
                      <m:t>V</m:t>
                    </m:r>
                  </m:oMath>
                </a14:m>
                <a:r>
                  <a:rPr lang="en-US" dirty="0"/>
                  <a:t>, </a:t>
                </a:r>
                <a:r>
                  <a:rPr lang="el-GR" dirty="0"/>
                  <a:t>τότε:</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𝐻𝑇</m:t>
                          </m:r>
                        </m:sub>
                      </m:sSub>
                      <m:r>
                        <a:rPr lang="en-US" i="1">
                          <a:latin typeface="Cambria Math"/>
                        </a:rPr>
                        <m:t>=</m:t>
                      </m:r>
                      <m:sSub>
                        <m:sSubPr>
                          <m:ctrlPr>
                            <a:rPr lang="el-GR" i="1">
                              <a:latin typeface="Cambria Math"/>
                            </a:rPr>
                          </m:ctrlPr>
                        </m:sSubPr>
                        <m:e>
                          <m:d>
                            <m:dPr>
                              <m:ctrlPr>
                                <a:rPr lang="el-GR" i="1">
                                  <a:latin typeface="Cambria Math"/>
                                </a:rPr>
                              </m:ctrlPr>
                            </m:dPr>
                            <m:e>
                              <m:r>
                                <a:rPr lang="en-US" i="1">
                                  <a:latin typeface="Cambria Math"/>
                                </a:rPr>
                                <m:t>1+</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e>
                          </m:d>
                          <m:r>
                            <a:rPr lang="en-US" i="1">
                              <a:latin typeface="Cambria Math"/>
                            </a:rPr>
                            <m:t>𝑉</m:t>
                          </m:r>
                        </m:e>
                        <m:sub>
                          <m:r>
                            <a:rPr lang="en-US" i="1">
                              <a:latin typeface="Cambria Math"/>
                            </a:rPr>
                            <m:t>𝑅𝐸𝐹</m:t>
                          </m:r>
                        </m:sub>
                      </m:sSub>
                      <m:r>
                        <a:rPr lang="el-GR" i="1">
                          <a:latin typeface="Cambria Math"/>
                        </a:rPr>
                        <m:t>+</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r>
                        <a:rPr lang="el-GR" i="1">
                          <a:latin typeface="Cambria Math"/>
                        </a:rPr>
                        <m:t>=</m:t>
                      </m:r>
                      <m:r>
                        <a:rPr lang="en-US" i="1">
                          <a:latin typeface="Cambria Math"/>
                        </a:rPr>
                        <m:t>−0</m:t>
                      </m:r>
                      <m:r>
                        <a:rPr lang="el-GR" i="1">
                          <a:latin typeface="Cambria Math"/>
                        </a:rPr>
                        <m:t>,5</m:t>
                      </m:r>
                      <m:r>
                        <a:rPr lang="en-US">
                          <a:latin typeface="Cambria Math"/>
                        </a:rPr>
                        <m:t>4</m:t>
                      </m:r>
                      <m:r>
                        <m:rPr>
                          <m:sty m:val="p"/>
                        </m:rPr>
                        <a:rPr lang="en-US">
                          <a:latin typeface="Cambria Math"/>
                        </a:rPr>
                        <m:t>V</m:t>
                      </m:r>
                    </m:oMath>
                  </m:oMathPara>
                </a14:m>
                <a:endParaRPr lang="el-GR" dirty="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𝐿𝑇</m:t>
                          </m:r>
                        </m:sub>
                      </m:sSub>
                      <m:r>
                        <a:rPr lang="en-US" i="1">
                          <a:latin typeface="Cambria Math"/>
                        </a:rPr>
                        <m:t>=</m:t>
                      </m:r>
                      <m:sSub>
                        <m:sSubPr>
                          <m:ctrlPr>
                            <a:rPr lang="el-GR" i="1">
                              <a:latin typeface="Cambria Math"/>
                            </a:rPr>
                          </m:ctrlPr>
                        </m:sSubPr>
                        <m:e>
                          <m:d>
                            <m:dPr>
                              <m:ctrlPr>
                                <a:rPr lang="el-GR" i="1">
                                  <a:latin typeface="Cambria Math"/>
                                </a:rPr>
                              </m:ctrlPr>
                            </m:dPr>
                            <m:e>
                              <m:r>
                                <a:rPr lang="en-US" i="1">
                                  <a:latin typeface="Cambria Math"/>
                                </a:rPr>
                                <m:t>1+</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e>
                          </m:d>
                          <m:r>
                            <a:rPr lang="en-US" i="1">
                              <a:latin typeface="Cambria Math"/>
                            </a:rPr>
                            <m:t>𝑉</m:t>
                          </m:r>
                        </m:e>
                        <m:sub>
                          <m:r>
                            <a:rPr lang="en-US" i="1">
                              <a:latin typeface="Cambria Math"/>
                            </a:rPr>
                            <m:t>𝑅𝐸𝐹</m:t>
                          </m:r>
                        </m:sub>
                      </m:sSub>
                      <m:r>
                        <a:rPr lang="en-US" i="1">
                          <a:latin typeface="Cambria Math"/>
                        </a:rPr>
                        <m:t>−</m:t>
                      </m:r>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sSub>
                        <m:sSubPr>
                          <m:ctrlPr>
                            <a:rPr lang="en-US" i="1">
                              <a:latin typeface="Cambria Math"/>
                            </a:rPr>
                          </m:ctrlPr>
                        </m:sSubPr>
                        <m:e>
                          <m:r>
                            <a:rPr lang="en-US" i="1">
                              <a:latin typeface="Cambria Math"/>
                            </a:rPr>
                            <m:t>𝑉</m:t>
                          </m:r>
                        </m:e>
                        <m:sub>
                          <m:r>
                            <a:rPr lang="en-US" i="1">
                              <a:latin typeface="Cambria Math"/>
                            </a:rPr>
                            <m:t>𝑆𝐴𝑇</m:t>
                          </m:r>
                        </m:sub>
                      </m:sSub>
                      <m:r>
                        <a:rPr lang="en-US" i="1">
                          <a:latin typeface="Cambria Math"/>
                        </a:rPr>
                        <m:t>=−1,53</m:t>
                      </m:r>
                      <m:r>
                        <m:rPr>
                          <m:sty m:val="p"/>
                        </m:rPr>
                        <a:rPr lang="en-US">
                          <a:latin typeface="Cambria Math"/>
                        </a:rPr>
                        <m:t>V</m:t>
                      </m:r>
                    </m:oMath>
                  </m:oMathPara>
                </a14:m>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67544" y="1412776"/>
                <a:ext cx="8229600" cy="3888432"/>
              </a:xfrm>
              <a:blipFill rotWithShape="1">
                <a:blip r:embed="rId2"/>
                <a:stretch>
                  <a:fillRect l="-1037" t="-627" r="-170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
        <p:nvSpPr>
          <p:cNvPr id="6"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35/41</a:t>
            </a:r>
            <a:endParaRPr lang="el-GR" sz="3000" b="0" dirty="0"/>
          </a:p>
        </p:txBody>
      </p:sp>
    </p:spTree>
    <p:extLst>
      <p:ext uri="{BB962C8B-B14F-4D97-AF65-F5344CB8AC3E}">
        <p14:creationId xmlns:p14="http://schemas.microsoft.com/office/powerpoint/2010/main" val="22093830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grpSp>
        <p:nvGrpSpPr>
          <p:cNvPr id="11" name="Ομάδα 10"/>
          <p:cNvGrpSpPr/>
          <p:nvPr/>
        </p:nvGrpSpPr>
        <p:grpSpPr>
          <a:xfrm>
            <a:off x="1619672" y="1816187"/>
            <a:ext cx="5921531" cy="3816424"/>
            <a:chOff x="2411760" y="3789040"/>
            <a:chExt cx="4223274" cy="2287093"/>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600" y="3869300"/>
              <a:ext cx="3420592" cy="220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411760" y="5068022"/>
                  <a:ext cx="620457"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11760" y="5068022"/>
                  <a:ext cx="620457" cy="414886"/>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884926" y="4707982"/>
                  <a:ext cx="750108"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84926" y="4707982"/>
                  <a:ext cx="750108" cy="414886"/>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99999" y="4211796"/>
                  <a:ext cx="1383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r>
                          <a:rPr lang="el-GR" i="1" smtClean="0">
                            <a:solidFill>
                              <a:prstClr val="black"/>
                            </a:solidFill>
                            <a:latin typeface="Cambria Math"/>
                          </a:rPr>
                          <m:t>=3,3</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99999" y="4211796"/>
                  <a:ext cx="1383969" cy="369332"/>
                </a:xfrm>
                <a:prstGeom prst="rect">
                  <a:avLst/>
                </a:prstGeom>
                <a:blipFill rotWithShape="1">
                  <a:blip r:embed="rId6"/>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90039" y="3789040"/>
                  <a:ext cx="14646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r>
                          <a:rPr lang="en-US" i="1" smtClean="0">
                            <a:solidFill>
                              <a:prstClr val="black"/>
                            </a:solidFill>
                            <a:latin typeface="Cambria Math"/>
                          </a:rPr>
                          <m:t>=1</m:t>
                        </m:r>
                        <m:r>
                          <a:rPr lang="el-GR" i="1" smtClean="0">
                            <a:solidFill>
                              <a:prstClr val="black"/>
                            </a:solidFill>
                            <a:latin typeface="Cambria Math"/>
                          </a:rPr>
                          <m:t>0</m:t>
                        </m:r>
                        <m:r>
                          <a:rPr lang="en-US" i="1" smtClean="0">
                            <a:solidFill>
                              <a:prstClr val="black"/>
                            </a:solidFill>
                            <a:latin typeface="Cambria Math"/>
                          </a:rPr>
                          <m:t>0</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790039" y="3789040"/>
                  <a:ext cx="1464632" cy="369332"/>
                </a:xfrm>
                <a:prstGeom prst="rect">
                  <a:avLst/>
                </a:prstGeom>
                <a:blipFill rotWithShape="1">
                  <a:blip r:embed="rId7"/>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11583" y="5157192"/>
                  <a:ext cx="1455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𝑅𝐸𝐹</m:t>
                            </m:r>
                          </m:sub>
                        </m:sSub>
                        <m:r>
                          <a:rPr lang="en-US" i="1" smtClean="0">
                            <a:solidFill>
                              <a:prstClr val="black"/>
                            </a:solidFill>
                            <a:latin typeface="Cambria Math"/>
                          </a:rPr>
                          <m:t>=−1</m:t>
                        </m:r>
                        <m:r>
                          <m:rPr>
                            <m:sty m:val="p"/>
                          </m:rPr>
                          <a:rPr lang="en-US" smtClean="0">
                            <a:solidFill>
                              <a:prstClr val="black"/>
                            </a:solidFill>
                            <a:latin typeface="Cambria Math"/>
                          </a:rPr>
                          <m:t>V</m:t>
                        </m:r>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11583" y="5157192"/>
                  <a:ext cx="1455848" cy="369332"/>
                </a:xfrm>
                <a:prstGeom prst="rect">
                  <a:avLst/>
                </a:prstGeom>
                <a:blipFill rotWithShape="1">
                  <a:blip r:embed="rId8"/>
                  <a:stretch>
                    <a:fillRect/>
                  </a:stretch>
                </a:blipFill>
              </p:spPr>
              <p:txBody>
                <a:bodyPr/>
                <a:lstStyle/>
                <a:p>
                  <a:r>
                    <a:rPr lang="el-GR">
                      <a:noFill/>
                    </a:rPr>
                    <a:t> </a:t>
                  </a:r>
                </a:p>
              </p:txBody>
            </p:sp>
          </mc:Fallback>
        </mc:AlternateContent>
      </p:grpSp>
      <p:sp>
        <p:nvSpPr>
          <p:cNvPr id="12"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36/41</a:t>
            </a:r>
            <a:endParaRPr lang="el-GR" sz="3000" b="0" dirty="0"/>
          </a:p>
        </p:txBody>
      </p:sp>
    </p:spTree>
    <p:extLst>
      <p:ext uri="{BB962C8B-B14F-4D97-AF65-F5344CB8AC3E}">
        <p14:creationId xmlns:p14="http://schemas.microsoft.com/office/powerpoint/2010/main" val="18883358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2016224"/>
              </a:xfrm>
            </p:spPr>
            <p:txBody>
              <a:bodyPr/>
              <a:lstStyle/>
              <a:p>
                <a:r>
                  <a:rPr lang="el-GR" dirty="0"/>
                  <a:t>Επομένως:</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𝑜𝑢𝑡</m:t>
                          </m:r>
                        </m:sub>
                      </m:sSub>
                      <m:r>
                        <a:rPr lang="en-US" i="1">
                          <a:latin typeface="Cambria Math"/>
                          <a:ea typeface="Cambria Math"/>
                        </a:rPr>
                        <m:t>≅</m:t>
                      </m:r>
                      <m:d>
                        <m:dPr>
                          <m:begChr m:val="{"/>
                          <m:endChr m:val=""/>
                          <m:ctrlPr>
                            <a:rPr lang="en-US" i="1">
                              <a:latin typeface="Cambria Math"/>
                            </a:rPr>
                          </m:ctrlPr>
                        </m:dPr>
                        <m:e>
                          <m:eqArr>
                            <m:eqArrPr>
                              <m:ctrlPr>
                                <a:rPr lang="en-US" i="1">
                                  <a:latin typeface="Cambria Math"/>
                                </a:rPr>
                              </m:ctrlPr>
                            </m:eqArrPr>
                            <m:e>
                              <m:r>
                                <a:rPr lang="en-US" i="1">
                                  <a:latin typeface="Cambria Math"/>
                                </a:rPr>
                                <m:t>−15</m:t>
                              </m:r>
                              <m:r>
                                <m:rPr>
                                  <m:sty m:val="p"/>
                                </m:rPr>
                                <a:rPr lang="en-US">
                                  <a:latin typeface="Cambria Math"/>
                                </a:rPr>
                                <m:t>V</m:t>
                              </m:r>
                              <m:r>
                                <a:rPr lang="en-US" i="1">
                                  <a:latin typeface="Cambria Math"/>
                                </a:rPr>
                                <m:t>, </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&lt;−1,53</m:t>
                              </m:r>
                              <m:r>
                                <m:rPr>
                                  <m:sty m:val="p"/>
                                </m:rPr>
                                <a:rPr lang="en-US">
                                  <a:latin typeface="Cambria Math"/>
                                </a:rPr>
                                <m:t>V</m:t>
                              </m:r>
                            </m:e>
                            <m:e>
                              <m:r>
                                <a:rPr lang="en-US" i="1">
                                  <a:latin typeface="Cambria Math"/>
                                </a:rPr>
                                <m:t>+15</m:t>
                              </m:r>
                              <m:r>
                                <m:rPr>
                                  <m:sty m:val="p"/>
                                </m:rPr>
                                <a:rPr lang="en-US">
                                  <a:latin typeface="Cambria Math"/>
                                </a:rPr>
                                <m:t>V</m:t>
                              </m:r>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&gt;−0,54</m:t>
                              </m:r>
                              <m:r>
                                <m:rPr>
                                  <m:sty m:val="p"/>
                                </m:rPr>
                                <a:rPr lang="en-US">
                                  <a:latin typeface="Cambria Math"/>
                                </a:rPr>
                                <m:t>V</m:t>
                              </m:r>
                            </m:e>
                            <m:e>
                              <m:r>
                                <m:rPr>
                                  <m:sty m:val="p"/>
                                </m:rPr>
                                <a:rPr lang="el-GR">
                                  <a:latin typeface="Cambria Math"/>
                                </a:rPr>
                                <m:t>προηγούμενη</m:t>
                              </m:r>
                              <m:r>
                                <a:rPr lang="el-GR">
                                  <a:latin typeface="Cambria Math"/>
                                </a:rPr>
                                <m:t> </m:t>
                              </m:r>
                              <m:r>
                                <m:rPr>
                                  <m:sty m:val="p"/>
                                </m:rPr>
                                <a:rPr lang="el-GR">
                                  <a:latin typeface="Cambria Math"/>
                                </a:rPr>
                                <m:t>τιμή</m:t>
                              </m:r>
                              <m:r>
                                <a:rPr lang="el-GR">
                                  <a:latin typeface="Cambria Math"/>
                                </a:rPr>
                                <m:t>,</m:t>
                              </m:r>
                              <m:r>
                                <a:rPr lang="en-US" i="1">
                                  <a:latin typeface="Cambria Math"/>
                                </a:rPr>
                                <m:t> −1,53</m:t>
                              </m:r>
                              <m:r>
                                <m:rPr>
                                  <m:sty m:val="p"/>
                                </m:rPr>
                                <a:rPr lang="en-US">
                                  <a:latin typeface="Cambria Math"/>
                                </a:rPr>
                                <m:t>V</m:t>
                              </m:r>
                              <m:r>
                                <a:rPr lang="el-GR" i="1">
                                  <a:latin typeface="Cambria Math"/>
                                </a:rPr>
                                <m:t>&lt;</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m:t>
                              </m:r>
                              <m:r>
                                <a:rPr lang="en-US" i="1">
                                  <a:latin typeface="Cambria Math"/>
                                </a:rPr>
                                <m:t>−0,54</m:t>
                              </m:r>
                              <m:r>
                                <m:rPr>
                                  <m:sty m:val="p"/>
                                </m:rPr>
                                <a:rPr lang="en-US">
                                  <a:latin typeface="Cambria Math"/>
                                </a:rPr>
                                <m:t>V</m:t>
                              </m:r>
                            </m:e>
                          </m:eqArr>
                        </m:e>
                      </m:d>
                    </m:oMath>
                  </m:oMathPara>
                </a14:m>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2016224"/>
              </a:xfrm>
              <a:blipFill rotWithShape="0">
                <a:blip r:embed="rId2"/>
                <a:stretch>
                  <a:fillRect l="-963" t="-241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grpSp>
        <p:nvGrpSpPr>
          <p:cNvPr id="11" name="Ομάδα 10"/>
          <p:cNvGrpSpPr/>
          <p:nvPr/>
        </p:nvGrpSpPr>
        <p:grpSpPr>
          <a:xfrm>
            <a:off x="2051720" y="3356992"/>
            <a:ext cx="5184576" cy="3240360"/>
            <a:chOff x="2411760" y="3789040"/>
            <a:chExt cx="4223274" cy="2287093"/>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600" y="3869300"/>
              <a:ext cx="3420592" cy="220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411760" y="5068022"/>
                  <a:ext cx="620457"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11760" y="5068022"/>
                  <a:ext cx="620457" cy="414886"/>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884926" y="4707982"/>
                  <a:ext cx="750108"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84926" y="4707982"/>
                  <a:ext cx="750108" cy="414886"/>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99999" y="4211796"/>
                  <a:ext cx="1383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r>
                          <a:rPr lang="el-GR" i="1" smtClean="0">
                            <a:solidFill>
                              <a:prstClr val="black"/>
                            </a:solidFill>
                            <a:latin typeface="Cambria Math"/>
                          </a:rPr>
                          <m:t>=3,3</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99999" y="4211796"/>
                  <a:ext cx="1383969" cy="369332"/>
                </a:xfrm>
                <a:prstGeom prst="rect">
                  <a:avLst/>
                </a:prstGeom>
                <a:blipFill rotWithShape="1">
                  <a:blip r:embed="rId6"/>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90039" y="3789040"/>
                  <a:ext cx="14646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r>
                          <a:rPr lang="en-US" i="1" smtClean="0">
                            <a:solidFill>
                              <a:prstClr val="black"/>
                            </a:solidFill>
                            <a:latin typeface="Cambria Math"/>
                          </a:rPr>
                          <m:t>=1</m:t>
                        </m:r>
                        <m:r>
                          <a:rPr lang="el-GR" i="1" smtClean="0">
                            <a:solidFill>
                              <a:prstClr val="black"/>
                            </a:solidFill>
                            <a:latin typeface="Cambria Math"/>
                          </a:rPr>
                          <m:t>0</m:t>
                        </m:r>
                        <m:r>
                          <a:rPr lang="en-US" i="1" smtClean="0">
                            <a:solidFill>
                              <a:prstClr val="black"/>
                            </a:solidFill>
                            <a:latin typeface="Cambria Math"/>
                          </a:rPr>
                          <m:t>0</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790039" y="3789040"/>
                  <a:ext cx="1464632" cy="369332"/>
                </a:xfrm>
                <a:prstGeom prst="rect">
                  <a:avLst/>
                </a:prstGeom>
                <a:blipFill rotWithShape="1">
                  <a:blip r:embed="rId7"/>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11583" y="5157192"/>
                  <a:ext cx="1455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𝑅𝐸𝐹</m:t>
                            </m:r>
                          </m:sub>
                        </m:sSub>
                        <m:r>
                          <a:rPr lang="en-US" i="1" smtClean="0">
                            <a:solidFill>
                              <a:prstClr val="black"/>
                            </a:solidFill>
                            <a:latin typeface="Cambria Math"/>
                          </a:rPr>
                          <m:t>=−1</m:t>
                        </m:r>
                        <m:r>
                          <m:rPr>
                            <m:sty m:val="p"/>
                          </m:rPr>
                          <a:rPr lang="en-US" smtClean="0">
                            <a:solidFill>
                              <a:prstClr val="black"/>
                            </a:solidFill>
                            <a:latin typeface="Cambria Math"/>
                          </a:rPr>
                          <m:t>V</m:t>
                        </m:r>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11583" y="5157192"/>
                  <a:ext cx="1455848" cy="369332"/>
                </a:xfrm>
                <a:prstGeom prst="rect">
                  <a:avLst/>
                </a:prstGeom>
                <a:blipFill rotWithShape="1">
                  <a:blip r:embed="rId8"/>
                  <a:stretch>
                    <a:fillRect/>
                  </a:stretch>
                </a:blipFill>
              </p:spPr>
              <p:txBody>
                <a:bodyPr/>
                <a:lstStyle/>
                <a:p>
                  <a:r>
                    <a:rPr lang="el-GR">
                      <a:noFill/>
                    </a:rPr>
                    <a:t> </a:t>
                  </a:r>
                </a:p>
              </p:txBody>
            </p:sp>
          </mc:Fallback>
        </mc:AlternateContent>
      </p:grpSp>
      <p:sp>
        <p:nvSpPr>
          <p:cNvPr id="13"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37/41</a:t>
            </a:r>
            <a:endParaRPr lang="el-GR" sz="3000" b="0" dirty="0"/>
          </a:p>
        </p:txBody>
      </p:sp>
    </p:spTree>
    <p:extLst>
      <p:ext uri="{BB962C8B-B14F-4D97-AF65-F5344CB8AC3E}">
        <p14:creationId xmlns:p14="http://schemas.microsoft.com/office/powerpoint/2010/main" val="3093966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67544" y="1340768"/>
                <a:ext cx="8229600" cy="1512168"/>
              </a:xfrm>
            </p:spPr>
            <p:txBody>
              <a:bodyPr/>
              <a:lstStyle/>
              <a:p>
                <a:r>
                  <a:rPr lang="el-GR" dirty="0"/>
                  <a:t>Η τάση εισόδου είναι με κόκκινο χρώμα και η τάση εξόδου είναι πράσινο χρώμα. Η έξοδος δεν αλλάζει τιμή όταν η είσοδος είναι στο διάστημα </a:t>
                </a:r>
                <a14:m>
                  <m:oMath xmlns:m="http://schemas.openxmlformats.org/officeDocument/2006/math">
                    <m:d>
                      <m:dPr>
                        <m:begChr m:val="["/>
                        <m:endChr m:val="]"/>
                        <m:ctrlPr>
                          <a:rPr lang="el-GR" i="1">
                            <a:latin typeface="Cambria Math"/>
                          </a:rPr>
                        </m:ctrlPr>
                      </m:dPr>
                      <m:e>
                        <m:r>
                          <a:rPr lang="el-GR" i="1">
                            <a:latin typeface="Cambria Math"/>
                          </a:rPr>
                          <m:t>−1.53</m:t>
                        </m:r>
                        <m:r>
                          <m:rPr>
                            <m:sty m:val="p"/>
                          </m:rPr>
                          <a:rPr lang="en-US">
                            <a:latin typeface="Cambria Math"/>
                          </a:rPr>
                          <m:t>V</m:t>
                        </m:r>
                        <m:r>
                          <a:rPr lang="en-US" i="1">
                            <a:latin typeface="Cambria Math"/>
                          </a:rPr>
                          <m:t>,−0.54</m:t>
                        </m:r>
                        <m:r>
                          <m:rPr>
                            <m:sty m:val="p"/>
                          </m:rPr>
                          <a:rPr lang="en-US">
                            <a:latin typeface="Cambria Math"/>
                          </a:rPr>
                          <m:t>V</m:t>
                        </m:r>
                      </m:e>
                    </m:d>
                  </m:oMath>
                </a14:m>
                <a:r>
                  <a:rPr lang="en-US" dirty="0"/>
                  <a:t>.</a:t>
                </a: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67544" y="1340768"/>
                <a:ext cx="8229600" cy="1512168"/>
              </a:xfrm>
              <a:blipFill rotWithShape="1">
                <a:blip r:embed="rId2"/>
                <a:stretch>
                  <a:fillRect l="-1037" t="-161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grpSp>
        <p:nvGrpSpPr>
          <p:cNvPr id="8" name="Ομάδα 7"/>
          <p:cNvGrpSpPr/>
          <p:nvPr/>
        </p:nvGrpSpPr>
        <p:grpSpPr>
          <a:xfrm>
            <a:off x="611559" y="2924944"/>
            <a:ext cx="7682790" cy="3680676"/>
            <a:chOff x="838617" y="2636911"/>
            <a:chExt cx="7682790" cy="3680676"/>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29" r="1956"/>
            <a:stretch/>
          </p:blipFill>
          <p:spPr bwMode="auto">
            <a:xfrm>
              <a:off x="1333500" y="2636911"/>
              <a:ext cx="6842760" cy="368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6200000">
              <a:off x="323508" y="4263972"/>
              <a:ext cx="1307217" cy="276999"/>
            </a:xfrm>
            <a:prstGeom prst="rect">
              <a:avLst/>
            </a:prstGeom>
            <a:noFill/>
          </p:spPr>
          <p:txBody>
            <a:bodyPr wrap="none" rtlCol="0">
              <a:spAutoFit/>
            </a:bodyPr>
            <a:lstStyle/>
            <a:p>
              <a:r>
                <a:rPr lang="el-GR" sz="1200" b="1" dirty="0" smtClean="0">
                  <a:solidFill>
                    <a:prstClr val="black"/>
                  </a:solidFill>
                  <a:latin typeface="Calibri" pitchFamily="34" charset="0"/>
                </a:rPr>
                <a:t>Τάση εισόδου (</a:t>
              </a:r>
              <a:r>
                <a:rPr lang="en-US" sz="1200" b="1" dirty="0" smtClean="0">
                  <a:solidFill>
                    <a:prstClr val="black"/>
                  </a:solidFill>
                  <a:latin typeface="Calibri" pitchFamily="34" charset="0"/>
                </a:rPr>
                <a:t>V</a:t>
              </a:r>
              <a:r>
                <a:rPr lang="el-GR" sz="1200" b="1" dirty="0" smtClean="0">
                  <a:solidFill>
                    <a:prstClr val="black"/>
                  </a:solidFill>
                  <a:latin typeface="Calibri" pitchFamily="34" charset="0"/>
                </a:rPr>
                <a:t>)</a:t>
              </a:r>
              <a:endParaRPr lang="el-GR" sz="1200" b="1" dirty="0">
                <a:solidFill>
                  <a:prstClr val="black"/>
                </a:solidFill>
                <a:latin typeface="Calibri" pitchFamily="34" charset="0"/>
              </a:endParaRPr>
            </a:p>
          </p:txBody>
        </p:sp>
        <p:sp>
          <p:nvSpPr>
            <p:cNvPr id="7" name="TextBox 6"/>
            <p:cNvSpPr txBox="1"/>
            <p:nvPr/>
          </p:nvSpPr>
          <p:spPr>
            <a:xfrm rot="5400000">
              <a:off x="7763700" y="4341757"/>
              <a:ext cx="1238416" cy="276999"/>
            </a:xfrm>
            <a:prstGeom prst="rect">
              <a:avLst/>
            </a:prstGeom>
            <a:noFill/>
          </p:spPr>
          <p:txBody>
            <a:bodyPr wrap="none" rtlCol="0">
              <a:spAutoFit/>
            </a:bodyPr>
            <a:lstStyle/>
            <a:p>
              <a:r>
                <a:rPr lang="el-GR" sz="1200" b="1" dirty="0" smtClean="0">
                  <a:solidFill>
                    <a:prstClr val="black"/>
                  </a:solidFill>
                  <a:latin typeface="Calibri" pitchFamily="34" charset="0"/>
                </a:rPr>
                <a:t>Τάση εξόδου (</a:t>
              </a:r>
              <a:r>
                <a:rPr lang="en-US" sz="1200" b="1" dirty="0" smtClean="0">
                  <a:solidFill>
                    <a:prstClr val="black"/>
                  </a:solidFill>
                  <a:latin typeface="Calibri" pitchFamily="34" charset="0"/>
                </a:rPr>
                <a:t>V</a:t>
              </a:r>
              <a:r>
                <a:rPr lang="el-GR" sz="1200" b="1" dirty="0" smtClean="0">
                  <a:solidFill>
                    <a:prstClr val="black"/>
                  </a:solidFill>
                  <a:latin typeface="Calibri" pitchFamily="34" charset="0"/>
                </a:rPr>
                <a:t>)</a:t>
              </a:r>
              <a:endParaRPr lang="el-GR" sz="1200" b="1" dirty="0">
                <a:solidFill>
                  <a:prstClr val="black"/>
                </a:solidFill>
                <a:latin typeface="Calibri" pitchFamily="34" charset="0"/>
              </a:endParaRPr>
            </a:p>
          </p:txBody>
        </p:sp>
      </p:grpSp>
      <p:sp>
        <p:nvSpPr>
          <p:cNvPr id="10"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38/41</a:t>
            </a:r>
            <a:endParaRPr lang="el-GR" sz="3000" b="0" dirty="0"/>
          </a:p>
        </p:txBody>
      </p:sp>
    </p:spTree>
    <p:extLst>
      <p:ext uri="{BB962C8B-B14F-4D97-AF65-F5344CB8AC3E}">
        <p14:creationId xmlns:p14="http://schemas.microsoft.com/office/powerpoint/2010/main" val="3381514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σύγκρισης </a:t>
            </a:r>
            <a:r>
              <a:rPr lang="el-GR" sz="3000" b="0" dirty="0"/>
              <a:t>5</a:t>
            </a:r>
            <a:r>
              <a:rPr lang="en-US" sz="3000" b="0" dirty="0" smtClean="0"/>
              <a:t>/</a:t>
            </a:r>
            <a:r>
              <a:rPr lang="el-GR" sz="3000" b="0" dirty="0" smtClean="0"/>
              <a:t>11</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2448272"/>
              </a:xfrm>
            </p:spPr>
            <p:txBody>
              <a:bodyPr/>
              <a:lstStyle/>
              <a:p>
                <a:pPr>
                  <a:spcBef>
                    <a:spcPts val="1800"/>
                  </a:spcBef>
                </a:pPr>
                <a:r>
                  <a:rPr lang="el-GR" dirty="0"/>
                  <a:t>Για παράδειγμα, έστω ότι η τάση αναφοράς είναι </a:t>
                </a:r>
                <a14:m>
                  <m:oMath xmlns:m="http://schemas.openxmlformats.org/officeDocument/2006/math">
                    <m:sSub>
                      <m:sSubPr>
                        <m:ctrlPr>
                          <a:rPr lang="el-GR" i="1">
                            <a:latin typeface="Cambria Math"/>
                          </a:rPr>
                        </m:ctrlPr>
                      </m:sSubPr>
                      <m:e>
                        <m:r>
                          <a:rPr lang="en-US" i="1">
                            <a:latin typeface="Cambria Math"/>
                          </a:rPr>
                          <m:t>𝑉</m:t>
                        </m:r>
                      </m:e>
                      <m:sub>
                        <m:r>
                          <a:rPr lang="el-GR" i="1">
                            <a:latin typeface="Cambria Math"/>
                          </a:rPr>
                          <m:t>𝑅𝐸𝐹</m:t>
                        </m:r>
                      </m:sub>
                    </m:sSub>
                    <m:r>
                      <a:rPr lang="el-GR" i="1">
                        <a:latin typeface="Cambria Math"/>
                      </a:rPr>
                      <m:t>=1</m:t>
                    </m:r>
                    <m:r>
                      <a:rPr lang="el-GR" i="1">
                        <a:latin typeface="Cambria Math"/>
                      </a:rPr>
                      <m:t>𝑉</m:t>
                    </m:r>
                    <m:r>
                      <a:rPr lang="el-GR" i="1">
                        <a:latin typeface="Cambria Math"/>
                      </a:rPr>
                      <m:t>,</m:t>
                    </m:r>
                  </m:oMath>
                </a14:m>
                <a:r>
                  <a:rPr lang="el-GR" dirty="0"/>
                  <a:t> η τάση εισόδου είναι ημιτονοειδής με πλάτος 2</a:t>
                </a:r>
                <a:r>
                  <a:rPr lang="en-US" dirty="0"/>
                  <a:t>V </a:t>
                </a:r>
                <a:r>
                  <a:rPr lang="el-GR" dirty="0"/>
                  <a:t>και συχνότητα 100Η</a:t>
                </a:r>
                <a:r>
                  <a:rPr lang="en-US" dirty="0"/>
                  <a:t>z</a:t>
                </a:r>
                <a:r>
                  <a:rPr lang="el-GR" dirty="0"/>
                  <a:t> και ο Τ.Ε. λαμβάνει διπλή συμμετρική τροφοδοσίας </a:t>
                </a:r>
                <a14:m>
                  <m:oMath xmlns:m="http://schemas.openxmlformats.org/officeDocument/2006/math">
                    <m:r>
                      <a:rPr lang="el-GR" i="1">
                        <a:latin typeface="Cambria Math"/>
                      </a:rPr>
                      <m:t>±15</m:t>
                    </m:r>
                    <m:r>
                      <a:rPr lang="en-US" i="1">
                        <a:latin typeface="Cambria Math"/>
                      </a:rPr>
                      <m:t>𝑉</m:t>
                    </m:r>
                  </m:oMath>
                </a14:m>
                <a:r>
                  <a:rPr lang="el-GR" dirty="0"/>
                  <a:t>.</a:t>
                </a:r>
              </a:p>
              <a:p>
                <a:pPr>
                  <a:spcBef>
                    <a:spcPts val="1800"/>
                  </a:spcBef>
                </a:pPr>
                <a:r>
                  <a:rPr lang="el-GR" dirty="0"/>
                  <a:t>Θα </a:t>
                </a:r>
                <a:r>
                  <a:rPr lang="el-GR" dirty="0" smtClean="0"/>
                  <a:t>ισχύει</a:t>
                </a:r>
                <a:r>
                  <a:rPr lang="en-US" dirty="0" smtClean="0"/>
                  <a:t>: </a:t>
                </a:r>
                <a:endParaRPr lang="el-GR" dirty="0"/>
              </a:p>
              <a:p>
                <a:pPr>
                  <a:spcBef>
                    <a:spcPts val="1800"/>
                  </a:spcBef>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2448272"/>
              </a:xfrm>
              <a:blipFill rotWithShape="0">
                <a:blip r:embed="rId2"/>
                <a:stretch>
                  <a:fillRect l="-963" t="-1990"/>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mc:AlternateContent xmlns:mc="http://schemas.openxmlformats.org/markup-compatibility/2006" xmlns:a14="http://schemas.microsoft.com/office/drawing/2010/main">
        <mc:Choice Requires="a14">
          <p:sp>
            <p:nvSpPr>
              <p:cNvPr id="5" name="Ορθογώνιο 4"/>
              <p:cNvSpPr/>
              <p:nvPr/>
            </p:nvSpPr>
            <p:spPr>
              <a:xfrm>
                <a:off x="2699792" y="2636912"/>
                <a:ext cx="3415102" cy="916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i="1">
                              <a:solidFill>
                                <a:prstClr val="black"/>
                              </a:solidFill>
                              <a:latin typeface="Cambria Math"/>
                            </a:rPr>
                          </m:ctrlPr>
                        </m:sSubPr>
                        <m:e>
                          <m:r>
                            <a:rPr lang="en-US" sz="2400" i="1">
                              <a:solidFill>
                                <a:prstClr val="black"/>
                              </a:solidFill>
                              <a:latin typeface="Cambria Math"/>
                            </a:rPr>
                            <m:t>𝑣</m:t>
                          </m:r>
                        </m:e>
                        <m:sub>
                          <m:r>
                            <a:rPr lang="en-US" sz="2400" i="1">
                              <a:solidFill>
                                <a:prstClr val="black"/>
                              </a:solidFill>
                              <a:latin typeface="Cambria Math"/>
                            </a:rPr>
                            <m:t>𝑜𝑢𝑡</m:t>
                          </m:r>
                        </m:sub>
                      </m:sSub>
                      <m:r>
                        <a:rPr lang="en-US" sz="2400" i="1">
                          <a:solidFill>
                            <a:prstClr val="black"/>
                          </a:solidFill>
                          <a:latin typeface="Cambria Math"/>
                          <a:ea typeface="Cambria Math"/>
                        </a:rPr>
                        <m:t>≅</m:t>
                      </m:r>
                      <m:d>
                        <m:dPr>
                          <m:begChr m:val="{"/>
                          <m:endChr m:val=""/>
                          <m:ctrlPr>
                            <a:rPr lang="en-US" sz="2400" i="1">
                              <a:solidFill>
                                <a:prstClr val="black"/>
                              </a:solidFill>
                              <a:latin typeface="Cambria Math"/>
                            </a:rPr>
                          </m:ctrlPr>
                        </m:dPr>
                        <m:e>
                          <m:eqArr>
                            <m:eqArrPr>
                              <m:ctrlPr>
                                <a:rPr lang="en-US" sz="2400" i="1">
                                  <a:solidFill>
                                    <a:prstClr val="black"/>
                                  </a:solidFill>
                                  <a:latin typeface="Cambria Math"/>
                                </a:rPr>
                              </m:ctrlPr>
                            </m:eqArrPr>
                            <m:e>
                              <m:r>
                                <a:rPr lang="en-US" sz="2400" i="1">
                                  <a:solidFill>
                                    <a:prstClr val="black"/>
                                  </a:solidFill>
                                  <a:latin typeface="Cambria Math"/>
                                </a:rPr>
                                <m:t>−15</m:t>
                              </m:r>
                              <m:r>
                                <m:rPr>
                                  <m:sty m:val="p"/>
                                </m:rPr>
                                <a:rPr lang="en-US" sz="2400">
                                  <a:solidFill>
                                    <a:prstClr val="black"/>
                                  </a:solidFill>
                                  <a:latin typeface="Cambria Math"/>
                                </a:rPr>
                                <m:t>V</m:t>
                              </m:r>
                              <m:r>
                                <a:rPr lang="en-US" sz="2400" i="1">
                                  <a:solidFill>
                                    <a:prstClr val="black"/>
                                  </a:solidFill>
                                  <a:latin typeface="Cambria Math"/>
                                </a:rPr>
                                <m:t>,</m:t>
                              </m:r>
                              <m:sSub>
                                <m:sSubPr>
                                  <m:ctrlPr>
                                    <a:rPr lang="en-US" sz="2400" i="1">
                                      <a:solidFill>
                                        <a:prstClr val="black"/>
                                      </a:solidFill>
                                      <a:latin typeface="Cambria Math"/>
                                    </a:rPr>
                                  </m:ctrlPr>
                                </m:sSubPr>
                                <m:e>
                                  <m:r>
                                    <a:rPr lang="en-US" sz="2400" i="1">
                                      <a:solidFill>
                                        <a:prstClr val="black"/>
                                      </a:solidFill>
                                      <a:latin typeface="Cambria Math"/>
                                    </a:rPr>
                                    <m:t>𝑣</m:t>
                                  </m:r>
                                </m:e>
                                <m:sub>
                                  <m:r>
                                    <a:rPr lang="en-US" sz="2400" i="1">
                                      <a:solidFill>
                                        <a:prstClr val="black"/>
                                      </a:solidFill>
                                      <a:latin typeface="Cambria Math"/>
                                    </a:rPr>
                                    <m:t>𝑖𝑛</m:t>
                                  </m:r>
                                </m:sub>
                              </m:sSub>
                              <m:r>
                                <a:rPr lang="en-US" sz="2400" i="1">
                                  <a:solidFill>
                                    <a:prstClr val="black"/>
                                  </a:solidFill>
                                  <a:latin typeface="Cambria Math"/>
                                </a:rPr>
                                <m:t>&lt;1</m:t>
                              </m:r>
                              <m:r>
                                <m:rPr>
                                  <m:sty m:val="p"/>
                                </m:rPr>
                                <a:rPr lang="en-US" sz="2400">
                                  <a:solidFill>
                                    <a:prstClr val="black"/>
                                  </a:solidFill>
                                  <a:latin typeface="Cambria Math"/>
                                </a:rPr>
                                <m:t>V</m:t>
                              </m:r>
                            </m:e>
                            <m:e>
                              <m:r>
                                <a:rPr lang="en-US" sz="2400" i="1">
                                  <a:solidFill>
                                    <a:prstClr val="black"/>
                                  </a:solidFill>
                                  <a:latin typeface="Cambria Math"/>
                                </a:rPr>
                                <m:t>+15</m:t>
                              </m:r>
                              <m:r>
                                <m:rPr>
                                  <m:sty m:val="p"/>
                                </m:rPr>
                                <a:rPr lang="en-US" sz="2400">
                                  <a:solidFill>
                                    <a:prstClr val="black"/>
                                  </a:solidFill>
                                  <a:latin typeface="Cambria Math"/>
                                </a:rPr>
                                <m:t>V</m:t>
                              </m:r>
                              <m:r>
                                <a:rPr lang="en-US" sz="2400" i="1">
                                  <a:solidFill>
                                    <a:prstClr val="black"/>
                                  </a:solidFill>
                                  <a:latin typeface="Cambria Math"/>
                                </a:rPr>
                                <m:t>,</m:t>
                              </m:r>
                              <m:sSub>
                                <m:sSubPr>
                                  <m:ctrlPr>
                                    <a:rPr lang="en-US" sz="2400" i="1">
                                      <a:solidFill>
                                        <a:prstClr val="black"/>
                                      </a:solidFill>
                                      <a:latin typeface="Cambria Math"/>
                                    </a:rPr>
                                  </m:ctrlPr>
                                </m:sSubPr>
                                <m:e>
                                  <m:r>
                                    <a:rPr lang="en-US" sz="2400" i="1">
                                      <a:solidFill>
                                        <a:prstClr val="black"/>
                                      </a:solidFill>
                                      <a:latin typeface="Cambria Math"/>
                                    </a:rPr>
                                    <m:t>𝑣</m:t>
                                  </m:r>
                                </m:e>
                                <m:sub>
                                  <m:r>
                                    <a:rPr lang="en-US" sz="2400" i="1">
                                      <a:solidFill>
                                        <a:prstClr val="black"/>
                                      </a:solidFill>
                                      <a:latin typeface="Cambria Math"/>
                                    </a:rPr>
                                    <m:t>𝑖𝑛</m:t>
                                  </m:r>
                                </m:sub>
                              </m:sSub>
                              <m:r>
                                <a:rPr lang="en-US" sz="2400" i="1">
                                  <a:solidFill>
                                    <a:prstClr val="black"/>
                                  </a:solidFill>
                                  <a:latin typeface="Cambria Math"/>
                                </a:rPr>
                                <m:t>&gt;1</m:t>
                              </m:r>
                              <m:r>
                                <m:rPr>
                                  <m:sty m:val="p"/>
                                </m:rPr>
                                <a:rPr lang="en-US" sz="2400">
                                  <a:solidFill>
                                    <a:prstClr val="black"/>
                                  </a:solidFill>
                                  <a:latin typeface="Cambria Math"/>
                                </a:rPr>
                                <m:t>V</m:t>
                              </m:r>
                            </m:e>
                          </m:eqArr>
                        </m:e>
                      </m:d>
                    </m:oMath>
                  </m:oMathPara>
                </a14:m>
                <a:endParaRPr lang="el-GR" sz="2400" dirty="0">
                  <a:solidFill>
                    <a:prstClr val="black"/>
                  </a:solidFill>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2699792" y="2636912"/>
                <a:ext cx="3415102" cy="916148"/>
              </a:xfrm>
              <a:prstGeom prst="rect">
                <a:avLst/>
              </a:prstGeom>
              <a:blipFill rotWithShape="0">
                <a:blip r:embed="rId3"/>
                <a:stretch>
                  <a:fillRect/>
                </a:stretch>
              </a:blipFill>
            </p:spPr>
            <p:txBody>
              <a:bodyPr/>
              <a:lstStyle/>
              <a:p>
                <a:r>
                  <a:rPr lang="el-GR">
                    <a:noFill/>
                  </a:rPr>
                  <a:t> </a:t>
                </a:r>
              </a:p>
            </p:txBody>
          </p:sp>
        </mc:Fallback>
      </mc:AlternateContent>
      <p:pic>
        <p:nvPicPr>
          <p:cNvPr id="6" name="Εικόνα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5040" y="4023781"/>
            <a:ext cx="3824605" cy="2122805"/>
          </a:xfrm>
          <a:prstGeom prst="rect">
            <a:avLst/>
          </a:prstGeom>
          <a:noFill/>
          <a:ln>
            <a:noFill/>
          </a:ln>
        </p:spPr>
      </p:pic>
    </p:spTree>
    <p:extLst>
      <p:ext uri="{BB962C8B-B14F-4D97-AF65-F5344CB8AC3E}">
        <p14:creationId xmlns:p14="http://schemas.microsoft.com/office/powerpoint/2010/main" val="1511217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pPr marL="0" indent="0">
                  <a:buNone/>
                </a:pPr>
                <a:r>
                  <a:rPr lang="el-GR" b="1" dirty="0"/>
                  <a:t>Άσκηση</a:t>
                </a:r>
              </a:p>
              <a:p>
                <a:pPr marL="0" indent="0">
                  <a:buNone/>
                </a:pPr>
                <a:r>
                  <a:rPr lang="el-GR" dirty="0"/>
                  <a:t>Ο αισθητήρας θερμοκρασίας </a:t>
                </a:r>
                <a:r>
                  <a:rPr lang="en-US" dirty="0"/>
                  <a:t>LM35 </a:t>
                </a:r>
                <a:r>
                  <a:rPr lang="el-GR" dirty="0"/>
                  <a:t>παράγει μία τάση</a:t>
                </a:r>
                <a:r>
                  <a:rPr lang="en-US" dirty="0"/>
                  <a:t>,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𝑂𝑈𝑇</m:t>
                        </m:r>
                        <m:r>
                          <a:rPr lang="en-US" i="1">
                            <a:latin typeface="Cambria Math"/>
                          </a:rPr>
                          <m:t>,</m:t>
                        </m:r>
                        <m:r>
                          <a:rPr lang="en-US" i="1">
                            <a:latin typeface="Cambria Math"/>
                          </a:rPr>
                          <m:t>𝑆</m:t>
                        </m:r>
                      </m:sub>
                    </m:sSub>
                  </m:oMath>
                </a14:m>
                <a:r>
                  <a:rPr lang="en-US" dirty="0"/>
                  <a:t>,</a:t>
                </a:r>
                <a:r>
                  <a:rPr lang="el-GR" dirty="0"/>
                  <a:t> η οποία συνδέεται με τη θερμοκρασία περιβάλλοντος</a:t>
                </a:r>
                <a:r>
                  <a:rPr lang="en-US" dirty="0"/>
                  <a:t>, </a:t>
                </a:r>
                <a14:m>
                  <m:oMath xmlns:m="http://schemas.openxmlformats.org/officeDocument/2006/math">
                    <m:sSub>
                      <m:sSubPr>
                        <m:ctrlPr>
                          <a:rPr lang="en-US" i="1">
                            <a:latin typeface="Cambria Math"/>
                          </a:rPr>
                        </m:ctrlPr>
                      </m:sSubPr>
                      <m:e>
                        <m:r>
                          <a:rPr lang="en-US" i="1">
                            <a:latin typeface="Cambria Math"/>
                          </a:rPr>
                          <m:t>𝑇</m:t>
                        </m:r>
                      </m:e>
                      <m:sub>
                        <m:r>
                          <a:rPr lang="en-US" i="1">
                            <a:latin typeface="Cambria Math"/>
                          </a:rPr>
                          <m:t>𝐴</m:t>
                        </m:r>
                      </m:sub>
                    </m:sSub>
                  </m:oMath>
                </a14:m>
                <a:r>
                  <a:rPr lang="en-US" dirty="0"/>
                  <a:t>,</a:t>
                </a:r>
                <a:r>
                  <a:rPr lang="el-GR" dirty="0"/>
                  <a:t> μέσω της σχέσης:</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𝑂𝑈𝑇</m:t>
                          </m:r>
                          <m:r>
                            <a:rPr lang="en-US" i="1">
                              <a:latin typeface="Cambria Math"/>
                            </a:rPr>
                            <m:t>,</m:t>
                          </m:r>
                          <m:r>
                            <a:rPr lang="en-US" i="1">
                              <a:latin typeface="Cambria Math"/>
                            </a:rPr>
                            <m:t>𝑆</m:t>
                          </m:r>
                        </m:sub>
                      </m:sSub>
                      <m:r>
                        <a:rPr lang="en-US" i="1">
                          <a:latin typeface="Cambria Math"/>
                        </a:rPr>
                        <m:t>=</m:t>
                      </m:r>
                      <m:d>
                        <m:dPr>
                          <m:ctrlPr>
                            <a:rPr lang="en-US" i="1">
                              <a:latin typeface="Cambria Math"/>
                            </a:rPr>
                          </m:ctrlPr>
                        </m:dPr>
                        <m:e>
                          <m:r>
                            <a:rPr lang="en-US" i="1">
                              <a:latin typeface="Cambria Math"/>
                            </a:rPr>
                            <m:t>0,01</m:t>
                          </m:r>
                          <m:f>
                            <m:fPr>
                              <m:ctrlPr>
                                <a:rPr lang="en-US" i="1">
                                  <a:latin typeface="Cambria Math"/>
                                </a:rPr>
                              </m:ctrlPr>
                            </m:fPr>
                            <m:num>
                              <m:r>
                                <m:rPr>
                                  <m:sty m:val="p"/>
                                </m:rPr>
                                <a:rPr lang="en-US">
                                  <a:latin typeface="Cambria Math"/>
                                </a:rPr>
                                <m:t>V</m:t>
                              </m:r>
                            </m:num>
                            <m:den>
                              <m:r>
                                <a:rPr lang="en-US" i="1">
                                  <a:latin typeface="Cambria Math"/>
                                  <a:ea typeface="Cambria Math"/>
                                </a:rPr>
                                <m:t>℃</m:t>
                              </m:r>
                            </m:den>
                          </m:f>
                        </m:e>
                      </m:d>
                      <m:r>
                        <a:rPr lang="en-US" i="1">
                          <a:latin typeface="Cambria Math"/>
                          <a:ea typeface="Cambria Math"/>
                        </a:rPr>
                        <m:t>×</m:t>
                      </m:r>
                      <m:sSub>
                        <m:sSubPr>
                          <m:ctrlPr>
                            <a:rPr lang="en-US" i="1">
                              <a:latin typeface="Cambria Math"/>
                            </a:rPr>
                          </m:ctrlPr>
                        </m:sSubPr>
                        <m:e>
                          <m:r>
                            <a:rPr lang="en-US" i="1">
                              <a:latin typeface="Cambria Math"/>
                            </a:rPr>
                            <m:t>𝑇</m:t>
                          </m:r>
                        </m:e>
                        <m:sub>
                          <m:r>
                            <a:rPr lang="en-US" i="1">
                              <a:latin typeface="Cambria Math"/>
                            </a:rPr>
                            <m:t>𝐴</m:t>
                          </m:r>
                        </m:sub>
                      </m:sSub>
                    </m:oMath>
                  </m:oMathPara>
                </a14:m>
                <a:endParaRPr lang="el-GR" dirty="0"/>
              </a:p>
              <a:p>
                <a:pPr marL="0" indent="0">
                  <a:buNone/>
                </a:pPr>
                <a:r>
                  <a:rPr lang="el-GR" dirty="0"/>
                  <a:t>Ζητείται να σχεδιαστεί ένας κύκλωμα το οποίο να ανάβει ένα ερυθρό </a:t>
                </a:r>
                <a:r>
                  <a:rPr lang="en-US" dirty="0"/>
                  <a:t>LED</a:t>
                </a:r>
                <a:r>
                  <a:rPr lang="el-GR" dirty="0"/>
                  <a:t> όταν η θερμοκρασία υπερβεί τους </a:t>
                </a:r>
                <a14:m>
                  <m:oMath xmlns:m="http://schemas.openxmlformats.org/officeDocument/2006/math">
                    <m:r>
                      <a:rPr lang="el-GR" i="1">
                        <a:latin typeface="Cambria Math"/>
                      </a:rPr>
                      <m:t>25</m:t>
                    </m:r>
                    <m:r>
                      <a:rPr lang="el-GR" i="1">
                        <a:latin typeface="Cambria Math"/>
                        <a:ea typeface="Cambria Math"/>
                      </a:rPr>
                      <m:t>℃</m:t>
                    </m:r>
                  </m:oMath>
                </a14:m>
                <a:r>
                  <a:rPr lang="el-GR" dirty="0"/>
                  <a:t>. Το κύκλωμα πρέπει να έχει ανοχή</a:t>
                </a:r>
                <a:r>
                  <a:rPr lang="en-US" dirty="0"/>
                  <a:t> </a:t>
                </a:r>
                <a:r>
                  <a:rPr lang="el-GR" dirty="0"/>
                  <a:t>σε μικρές διαταραχές της τάσης του αισθητήρα μέχρι </a:t>
                </a:r>
                <a14:m>
                  <m:oMath xmlns:m="http://schemas.openxmlformats.org/officeDocument/2006/math">
                    <m:r>
                      <a:rPr lang="el-GR" i="1">
                        <a:latin typeface="Cambria Math"/>
                        <a:ea typeface="Cambria Math"/>
                      </a:rPr>
                      <m:t>±</m:t>
                    </m:r>
                    <m:r>
                      <a:rPr lang="en-US" i="1">
                        <a:latin typeface="Cambria Math"/>
                        <a:ea typeface="Cambria Math"/>
                      </a:rPr>
                      <m:t>5</m:t>
                    </m:r>
                    <m:r>
                      <m:rPr>
                        <m:sty m:val="p"/>
                      </m:rPr>
                      <a:rPr lang="en-US">
                        <a:latin typeface="Cambria Math"/>
                        <a:ea typeface="Cambria Math"/>
                      </a:rPr>
                      <m:t>mV</m:t>
                    </m:r>
                  </m:oMath>
                </a14:m>
                <a:r>
                  <a:rPr lang="en-US" dirty="0"/>
                  <a:t>,</a:t>
                </a:r>
                <a:r>
                  <a:rPr lang="el-GR" dirty="0"/>
                  <a:t> που οφείλονται σε θόρυβο</a:t>
                </a:r>
                <a:r>
                  <a:rPr lang="en-US" dirty="0"/>
                  <a:t>.</a:t>
                </a:r>
                <a:endParaRPr lang="el-GR" dirty="0"/>
              </a:p>
              <a:p>
                <a:pPr marL="0" indent="0">
                  <a:buNone/>
                </a:pPr>
                <a:r>
                  <a:rPr lang="el-GR" dirty="0"/>
                  <a:t>Να θεωρηθεί ότι χρησιμοποιούνται τροφοδοσίες </a:t>
                </a:r>
                <a14:m>
                  <m:oMath xmlns:m="http://schemas.openxmlformats.org/officeDocument/2006/math">
                    <m:r>
                      <a:rPr lang="el-GR" i="1">
                        <a:latin typeface="Cambria Math"/>
                        <a:ea typeface="Cambria Math"/>
                      </a:rPr>
                      <m:t>±5</m:t>
                    </m:r>
                    <m:r>
                      <m:rPr>
                        <m:sty m:val="p"/>
                      </m:rPr>
                      <a:rPr lang="en-US">
                        <a:latin typeface="Cambria Math"/>
                        <a:ea typeface="Cambria Math"/>
                      </a:rPr>
                      <m:t>V</m:t>
                    </m:r>
                    <m:r>
                      <a:rPr lang="en-US">
                        <a:latin typeface="Cambria Math"/>
                        <a:ea typeface="Cambria Math"/>
                      </a:rPr>
                      <m:t>.</m:t>
                    </m:r>
                  </m:oMath>
                </a14:m>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
        <p:nvSpPr>
          <p:cNvPr id="6"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39/41</a:t>
            </a:r>
            <a:endParaRPr lang="el-GR" sz="3000" b="0" dirty="0"/>
          </a:p>
        </p:txBody>
      </p:sp>
    </p:spTree>
    <p:extLst>
      <p:ext uri="{BB962C8B-B14F-4D97-AF65-F5344CB8AC3E}">
        <p14:creationId xmlns:p14="http://schemas.microsoft.com/office/powerpoint/2010/main" val="10025196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5472608"/>
              </a:xfrm>
            </p:spPr>
            <p:txBody>
              <a:bodyPr>
                <a:normAutofit fontScale="92500" lnSpcReduction="10000"/>
              </a:bodyPr>
              <a:lstStyle/>
              <a:p>
                <a:pPr marL="0" indent="0">
                  <a:buNone/>
                </a:pPr>
                <a:r>
                  <a:rPr lang="el-GR" b="1" dirty="0"/>
                  <a:t>Λύση</a:t>
                </a:r>
              </a:p>
              <a:p>
                <a:pPr marL="0" indent="0">
                  <a:buNone/>
                </a:pPr>
                <a:r>
                  <a:rPr lang="el-GR" dirty="0"/>
                  <a:t>Η θερμοκρασία </a:t>
                </a:r>
                <a14:m>
                  <m:oMath xmlns:m="http://schemas.openxmlformats.org/officeDocument/2006/math">
                    <m:r>
                      <a:rPr lang="el-GR" i="1">
                        <a:latin typeface="Cambria Math"/>
                      </a:rPr>
                      <m:t>25</m:t>
                    </m:r>
                    <m:r>
                      <a:rPr lang="el-GR" i="1">
                        <a:latin typeface="Cambria Math"/>
                        <a:ea typeface="Cambria Math"/>
                      </a:rPr>
                      <m:t>℃</m:t>
                    </m:r>
                  </m:oMath>
                </a14:m>
                <a:r>
                  <a:rPr lang="el-GR" dirty="0"/>
                  <a:t> αντιστοιχεί σε 250</a:t>
                </a:r>
                <a:r>
                  <a:rPr lang="en-US" dirty="0"/>
                  <a:t>mV</a:t>
                </a:r>
                <a:r>
                  <a:rPr lang="el-GR" dirty="0"/>
                  <a:t> </a:t>
                </a:r>
                <a:r>
                  <a:rPr lang="en-US" dirty="0"/>
                  <a:t>.</a:t>
                </a:r>
              </a:p>
              <a:p>
                <a:pPr marL="0" indent="0">
                  <a:buNone/>
                </a:pPr>
                <a:r>
                  <a:rPr lang="el-GR" dirty="0"/>
                  <a:t>Σύμφωνα με την άσκηση η έξοδος του κυκλώματος δεν θα πρέπει αλλάζει για μεταβολές της τάσης του αισθητήρα </a:t>
                </a:r>
                <a14:m>
                  <m:oMath xmlns:m="http://schemas.openxmlformats.org/officeDocument/2006/math">
                    <m:r>
                      <a:rPr lang="el-GR" i="1">
                        <a:latin typeface="Cambria Math"/>
                      </a:rPr>
                      <m:t>250</m:t>
                    </m:r>
                    <m:r>
                      <m:rPr>
                        <m:sty m:val="p"/>
                      </m:rPr>
                      <a:rPr lang="en-US">
                        <a:latin typeface="Cambria Math"/>
                      </a:rPr>
                      <m:t>mV</m:t>
                    </m:r>
                    <m:r>
                      <a:rPr lang="en-US" i="1">
                        <a:latin typeface="Cambria Math"/>
                        <a:ea typeface="Cambria Math"/>
                      </a:rPr>
                      <m:t>±5</m:t>
                    </m:r>
                    <m:r>
                      <m:rPr>
                        <m:sty m:val="p"/>
                      </m:rPr>
                      <a:rPr lang="en-US">
                        <a:latin typeface="Cambria Math"/>
                        <a:ea typeface="Cambria Math"/>
                      </a:rPr>
                      <m:t>mV</m:t>
                    </m:r>
                  </m:oMath>
                </a14:m>
                <a:r>
                  <a:rPr lang="en-US" dirty="0"/>
                  <a:t>.</a:t>
                </a:r>
                <a:r>
                  <a:rPr lang="el-GR" dirty="0"/>
                  <a:t> </a:t>
                </a:r>
                <a:endParaRPr lang="en-US" dirty="0"/>
              </a:p>
              <a:p>
                <a:pPr marL="0" indent="0">
                  <a:buNone/>
                </a:pPr>
                <a:r>
                  <a:rPr lang="el-GR" dirty="0"/>
                  <a:t>Χρησιμοποιώντας τον μη αναστρέφοντα σκανδαλιστή </a:t>
                </a:r>
                <a:r>
                  <a:rPr lang="en-US" dirty="0"/>
                  <a:t>Schmitt </a:t>
                </a:r>
                <a:r>
                  <a:rPr lang="el-GR" dirty="0"/>
                  <a:t>πρέπει να ισχύει ότι:</a:t>
                </a:r>
              </a:p>
              <a:p>
                <a:pPr marL="0" indent="0">
                  <a:buNone/>
                </a:pPr>
                <a14:m>
                  <m:oMathPara xmlns:m="http://schemas.openxmlformats.org/officeDocument/2006/math">
                    <m:oMathParaPr>
                      <m:jc m:val="centerGroup"/>
                    </m:oMathParaPr>
                    <m:oMath xmlns:m="http://schemas.openxmlformats.org/officeDocument/2006/math">
                      <m:f>
                        <m:fPr>
                          <m:ctrlPr>
                            <a:rPr lang="el-GR" i="1">
                              <a:latin typeface="Cambria Math"/>
                            </a:rPr>
                          </m:ctrlPr>
                        </m:fPr>
                        <m:num>
                          <m:sSub>
                            <m:sSubPr>
                              <m:ctrlPr>
                                <a:rPr lang="el-GR" i="1">
                                  <a:latin typeface="Cambria Math"/>
                                </a:rPr>
                              </m:ctrlPr>
                            </m:sSubPr>
                            <m:e>
                              <m:r>
                                <a:rPr lang="en-US" i="1">
                                  <a:latin typeface="Cambria Math"/>
                                </a:rPr>
                                <m:t>𝑅</m:t>
                              </m:r>
                            </m:e>
                            <m:sub>
                              <m:r>
                                <a:rPr lang="en-US" i="1">
                                  <a:latin typeface="Cambria Math"/>
                                </a:rPr>
                                <m:t>1</m:t>
                              </m:r>
                            </m:sub>
                          </m:sSub>
                        </m:num>
                        <m:den>
                          <m:sSub>
                            <m:sSubPr>
                              <m:ctrlPr>
                                <a:rPr lang="el-GR" i="1">
                                  <a:latin typeface="Cambria Math"/>
                                </a:rPr>
                              </m:ctrlPr>
                            </m:sSubPr>
                            <m:e>
                              <m:r>
                                <a:rPr lang="en-US" i="1">
                                  <a:latin typeface="Cambria Math"/>
                                </a:rPr>
                                <m:t>𝑅</m:t>
                              </m:r>
                            </m:e>
                            <m:sub>
                              <m:r>
                                <a:rPr lang="en-US" i="1">
                                  <a:latin typeface="Cambria Math"/>
                                </a:rPr>
                                <m:t>2</m:t>
                              </m:r>
                            </m:sub>
                          </m:sSub>
                        </m:den>
                      </m:f>
                      <m:r>
                        <a:rPr lang="en-US" i="1">
                          <a:latin typeface="Cambria Math"/>
                        </a:rPr>
                        <m:t>5</m:t>
                      </m:r>
                      <m:r>
                        <a:rPr lang="en-US" i="1">
                          <a:latin typeface="Cambria Math"/>
                        </a:rPr>
                        <m:t>𝑉</m:t>
                      </m:r>
                      <m:r>
                        <a:rPr lang="en-US" i="1">
                          <a:latin typeface="Cambria Math"/>
                        </a:rPr>
                        <m:t>=</m:t>
                      </m:r>
                      <m:r>
                        <a:rPr lang="en-US">
                          <a:latin typeface="Cambria Math"/>
                        </a:rPr>
                        <m:t>5</m:t>
                      </m:r>
                      <m:r>
                        <m:rPr>
                          <m:sty m:val="p"/>
                        </m:rPr>
                        <a:rPr lang="en-US">
                          <a:latin typeface="Cambria Math"/>
                        </a:rPr>
                        <m:t>mV</m:t>
                      </m:r>
                    </m:oMath>
                  </m:oMathPara>
                </a14:m>
                <a:endParaRPr lang="en-US" dirty="0"/>
              </a:p>
              <a:p>
                <a:pPr marL="0" indent="0">
                  <a:buNone/>
                </a:pPr>
                <a14:m>
                  <m:oMathPara xmlns:m="http://schemas.openxmlformats.org/officeDocument/2006/math">
                    <m:oMathParaPr>
                      <m:jc m:val="centerGroup"/>
                    </m:oMathParaPr>
                    <m:oMath xmlns:m="http://schemas.openxmlformats.org/officeDocument/2006/math">
                      <m:d>
                        <m:dPr>
                          <m:ctrlPr>
                            <a:rPr lang="el-GR" i="1">
                              <a:latin typeface="Cambria Math"/>
                            </a:rPr>
                          </m:ctrlPr>
                        </m:dPr>
                        <m:e>
                          <m:r>
                            <a:rPr lang="en-US" i="1">
                              <a:latin typeface="Cambria Math"/>
                            </a:rPr>
                            <m:t>1+</m:t>
                          </m:r>
                          <m:f>
                            <m:fPr>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1</m:t>
                                  </m:r>
                                </m:sub>
                              </m:sSub>
                            </m:num>
                            <m:den>
                              <m:sSub>
                                <m:sSubPr>
                                  <m:ctrlPr>
                                    <a:rPr lang="en-US" i="1">
                                      <a:latin typeface="Cambria Math"/>
                                    </a:rPr>
                                  </m:ctrlPr>
                                </m:sSubPr>
                                <m:e>
                                  <m:r>
                                    <a:rPr lang="en-US" i="1">
                                      <a:latin typeface="Cambria Math"/>
                                    </a:rPr>
                                    <m:t>𝑅</m:t>
                                  </m:r>
                                </m:e>
                                <m:sub>
                                  <m:r>
                                    <a:rPr lang="en-US" i="1">
                                      <a:latin typeface="Cambria Math"/>
                                    </a:rPr>
                                    <m:t>2</m:t>
                                  </m:r>
                                </m:sub>
                              </m:sSub>
                            </m:den>
                          </m:f>
                        </m:e>
                      </m:d>
                      <m:sSub>
                        <m:sSubPr>
                          <m:ctrlPr>
                            <a:rPr lang="el-GR" i="1">
                              <a:latin typeface="Cambria Math"/>
                            </a:rPr>
                          </m:ctrlPr>
                        </m:sSubPr>
                        <m:e>
                          <m:r>
                            <a:rPr lang="en-US" i="1">
                              <a:latin typeface="Cambria Math"/>
                            </a:rPr>
                            <m:t>𝑉</m:t>
                          </m:r>
                        </m:e>
                        <m:sub>
                          <m:r>
                            <a:rPr lang="en-US" i="1">
                              <a:latin typeface="Cambria Math"/>
                            </a:rPr>
                            <m:t>𝑅𝐸𝐹</m:t>
                          </m:r>
                        </m:sub>
                      </m:sSub>
                      <m:r>
                        <a:rPr lang="en-US" i="1">
                          <a:latin typeface="Cambria Math"/>
                        </a:rPr>
                        <m:t>=250</m:t>
                      </m:r>
                      <m:r>
                        <m:rPr>
                          <m:sty m:val="p"/>
                        </m:rPr>
                        <a:rPr lang="en-US">
                          <a:latin typeface="Cambria Math"/>
                        </a:rPr>
                        <m:t>mV</m:t>
                      </m:r>
                    </m:oMath>
                  </m:oMathPara>
                </a14:m>
                <a:endParaRPr lang="en-US" dirty="0"/>
              </a:p>
              <a:p>
                <a:pPr marL="0" indent="0">
                  <a:buNone/>
                </a:pPr>
                <a:r>
                  <a:rPr lang="el-GR" dirty="0"/>
                  <a:t>Από τα παραπάνω προκύπτει ότι </a:t>
                </a:r>
                <a14:m>
                  <m:oMath xmlns:m="http://schemas.openxmlformats.org/officeDocument/2006/math">
                    <m:sSub>
                      <m:sSubPr>
                        <m:ctrlPr>
                          <a:rPr lang="el-GR" i="1">
                            <a:latin typeface="Cambria Math"/>
                          </a:rPr>
                        </m:ctrlPr>
                      </m:sSubPr>
                      <m:e>
                        <m:r>
                          <a:rPr lang="en-US" i="1">
                            <a:latin typeface="Cambria Math"/>
                          </a:rPr>
                          <m:t>𝑅</m:t>
                        </m:r>
                      </m:e>
                      <m:sub>
                        <m:r>
                          <a:rPr lang="en-US" i="1">
                            <a:latin typeface="Cambria Math"/>
                          </a:rPr>
                          <m:t>2</m:t>
                        </m:r>
                      </m:sub>
                    </m:sSub>
                    <m:r>
                      <a:rPr lang="en-US" i="1">
                        <a:latin typeface="Cambria Math"/>
                      </a:rPr>
                      <m:t>=</m:t>
                    </m:r>
                    <m:sSub>
                      <m:sSubPr>
                        <m:ctrlPr>
                          <a:rPr lang="el-GR" i="1">
                            <a:latin typeface="Cambria Math"/>
                          </a:rPr>
                        </m:ctrlPr>
                      </m:sSubPr>
                      <m:e>
                        <m:r>
                          <a:rPr lang="en-US" i="1">
                            <a:latin typeface="Cambria Math"/>
                          </a:rPr>
                          <m:t>1000</m:t>
                        </m:r>
                        <m:r>
                          <a:rPr lang="en-US" i="1">
                            <a:latin typeface="Cambria Math"/>
                          </a:rPr>
                          <m:t>𝑅</m:t>
                        </m:r>
                      </m:e>
                      <m:sub>
                        <m:r>
                          <a:rPr lang="en-US" i="1">
                            <a:latin typeface="Cambria Math"/>
                          </a:rPr>
                          <m:t>1</m:t>
                        </m:r>
                      </m:sub>
                    </m:sSub>
                  </m:oMath>
                </a14:m>
                <a:r>
                  <a:rPr lang="el-GR" dirty="0"/>
                  <a:t> και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𝑅𝐸𝐹</m:t>
                        </m:r>
                      </m:sub>
                    </m:sSub>
                    <m:r>
                      <a:rPr lang="en-US" i="1">
                        <a:latin typeface="Cambria Math"/>
                        <a:ea typeface="Cambria Math"/>
                      </a:rPr>
                      <m:t>≅</m:t>
                    </m:r>
                    <m:r>
                      <a:rPr lang="el-GR" i="1">
                        <a:latin typeface="Cambria Math"/>
                        <a:ea typeface="Cambria Math"/>
                      </a:rPr>
                      <m:t>250</m:t>
                    </m:r>
                    <m:r>
                      <m:rPr>
                        <m:sty m:val="p"/>
                      </m:rPr>
                      <a:rPr lang="en-US">
                        <a:latin typeface="Cambria Math"/>
                        <a:ea typeface="Cambria Math"/>
                      </a:rPr>
                      <m:t>mV</m:t>
                    </m:r>
                  </m:oMath>
                </a14:m>
                <a:r>
                  <a:rPr lang="en-US" dirty="0"/>
                  <a:t>.</a:t>
                </a:r>
              </a:p>
              <a:p>
                <a:pPr marL="0" indent="0">
                  <a:buNone/>
                </a:pPr>
                <a:r>
                  <a:rPr lang="el-GR" dirty="0"/>
                  <a:t>Αν επιλεγεί αυθαίρετα </a:t>
                </a:r>
                <a14:m>
                  <m:oMath xmlns:m="http://schemas.openxmlformats.org/officeDocument/2006/math">
                    <m:sSub>
                      <m:sSubPr>
                        <m:ctrlPr>
                          <a:rPr lang="el-GR" i="1">
                            <a:latin typeface="Cambria Math"/>
                          </a:rPr>
                        </m:ctrlPr>
                      </m:sSubPr>
                      <m:e>
                        <m:r>
                          <a:rPr lang="en-US" i="1">
                            <a:latin typeface="Cambria Math"/>
                          </a:rPr>
                          <m:t>𝑅</m:t>
                        </m:r>
                      </m:e>
                      <m:sub>
                        <m:r>
                          <a:rPr lang="el-GR" i="1">
                            <a:latin typeface="Cambria Math"/>
                          </a:rPr>
                          <m:t>1</m:t>
                        </m:r>
                      </m:sub>
                    </m:sSub>
                    <m:r>
                      <a:rPr lang="el-GR" i="1">
                        <a:latin typeface="Cambria Math"/>
                      </a:rPr>
                      <m:t>=100</m:t>
                    </m:r>
                    <m:r>
                      <m:rPr>
                        <m:sty m:val="p"/>
                      </m:rPr>
                      <a:rPr lang="el-GR">
                        <a:latin typeface="Cambria Math"/>
                      </a:rPr>
                      <m:t>Ω</m:t>
                    </m:r>
                  </m:oMath>
                </a14:m>
                <a:r>
                  <a:rPr lang="el-GR" dirty="0"/>
                  <a:t> τότε </a:t>
                </a:r>
                <a14:m>
                  <m:oMath xmlns:m="http://schemas.openxmlformats.org/officeDocument/2006/math">
                    <m:sSub>
                      <m:sSubPr>
                        <m:ctrlPr>
                          <a:rPr lang="el-GR" i="1">
                            <a:latin typeface="Cambria Math"/>
                          </a:rPr>
                        </m:ctrlPr>
                      </m:sSubPr>
                      <m:e>
                        <m:r>
                          <a:rPr lang="en-US" i="1">
                            <a:latin typeface="Cambria Math"/>
                          </a:rPr>
                          <m:t>𝑅</m:t>
                        </m:r>
                      </m:e>
                      <m:sub>
                        <m:r>
                          <a:rPr lang="el-GR" i="1">
                            <a:latin typeface="Cambria Math"/>
                          </a:rPr>
                          <m:t>2</m:t>
                        </m:r>
                      </m:sub>
                    </m:sSub>
                    <m:r>
                      <a:rPr lang="el-GR" i="1">
                        <a:latin typeface="Cambria Math"/>
                      </a:rPr>
                      <m:t>=100</m:t>
                    </m:r>
                    <m:r>
                      <a:rPr lang="en-US" i="1">
                        <a:latin typeface="Cambria Math"/>
                      </a:rPr>
                      <m:t>𝑘</m:t>
                    </m:r>
                    <m:r>
                      <m:rPr>
                        <m:sty m:val="p"/>
                      </m:rPr>
                      <a:rPr lang="el-GR">
                        <a:latin typeface="Cambria Math"/>
                      </a:rPr>
                      <m:t>Ω</m:t>
                    </m:r>
                  </m:oMath>
                </a14:m>
                <a:r>
                  <a:rPr lang="en-US" dirty="0"/>
                  <a:t>.</a:t>
                </a:r>
                <a:r>
                  <a:rPr lang="el-GR" dirty="0"/>
                  <a:t> </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5472608"/>
              </a:xfrm>
              <a:blipFill rotWithShape="0">
                <a:blip r:embed="rId2"/>
                <a:stretch>
                  <a:fillRect l="-1111" t="-155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
        <p:nvSpPr>
          <p:cNvPr id="6"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40/41</a:t>
            </a:r>
            <a:endParaRPr lang="el-GR" sz="3000" b="0" dirty="0"/>
          </a:p>
        </p:txBody>
      </p:sp>
    </p:spTree>
    <p:extLst>
      <p:ext uri="{BB962C8B-B14F-4D97-AF65-F5344CB8AC3E}">
        <p14:creationId xmlns:p14="http://schemas.microsoft.com/office/powerpoint/2010/main" val="14081379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1944216"/>
              </a:xfrm>
            </p:spPr>
            <p:txBody>
              <a:bodyPr/>
              <a:lstStyle/>
              <a:p>
                <a:pPr marL="0" indent="0">
                  <a:buNone/>
                </a:pPr>
                <a:r>
                  <a:rPr lang="el-GR" b="1" dirty="0"/>
                  <a:t>Λύση</a:t>
                </a:r>
              </a:p>
              <a:p>
                <a:pPr marL="0" indent="0">
                  <a:buNone/>
                </a:pPr>
                <a:r>
                  <a:rPr lang="el-GR" dirty="0"/>
                  <a:t>Η τάση αναφοράς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𝑅𝐸𝐹</m:t>
                        </m:r>
                      </m:sub>
                    </m:sSub>
                    <m:r>
                      <a:rPr lang="en-US" i="1">
                        <a:latin typeface="Cambria Math"/>
                        <a:ea typeface="Cambria Math"/>
                      </a:rPr>
                      <m:t>≅</m:t>
                    </m:r>
                    <m:r>
                      <a:rPr lang="el-GR" i="1">
                        <a:latin typeface="Cambria Math"/>
                        <a:ea typeface="Cambria Math"/>
                      </a:rPr>
                      <m:t>250</m:t>
                    </m:r>
                    <m:r>
                      <m:rPr>
                        <m:sty m:val="p"/>
                      </m:rPr>
                      <a:rPr lang="en-US">
                        <a:latin typeface="Cambria Math"/>
                        <a:ea typeface="Cambria Math"/>
                      </a:rPr>
                      <m:t>mV</m:t>
                    </m:r>
                  </m:oMath>
                </a14:m>
                <a:r>
                  <a:rPr lang="el-GR" dirty="0"/>
                  <a:t> μπορεί να δημιουργηθεί με έναν διαιρέτη τάσης με χρήση μίας μεταβλητής αντίστασης 10</a:t>
                </a:r>
                <a:r>
                  <a:rPr lang="en-US" dirty="0"/>
                  <a:t>k</a:t>
                </a:r>
                <a:r>
                  <a:rPr lang="el-GR" dirty="0"/>
                  <a:t>Ω. Το τελικό κύκλωμα φαίνεται στο σχήμα</a:t>
                </a:r>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1944216"/>
              </a:xfrm>
              <a:blipFill rotWithShape="0">
                <a:blip r:embed="rId2"/>
                <a:stretch>
                  <a:fillRect l="-1111" t="-250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grpSp>
        <p:nvGrpSpPr>
          <p:cNvPr id="16" name="Ομάδα 15"/>
          <p:cNvGrpSpPr/>
          <p:nvPr/>
        </p:nvGrpSpPr>
        <p:grpSpPr>
          <a:xfrm>
            <a:off x="1547664" y="2985428"/>
            <a:ext cx="5760640" cy="3393668"/>
            <a:chOff x="1691680" y="3059668"/>
            <a:chExt cx="5760640" cy="3393668"/>
          </a:xfrm>
        </p:grpSpPr>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891"/>
            <a:stretch/>
          </p:blipFill>
          <p:spPr bwMode="auto">
            <a:xfrm>
              <a:off x="2173758" y="3348186"/>
              <a:ext cx="5062538"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1691680" y="5102346"/>
                  <a:ext cx="620457"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𝑖𝑛</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91680" y="5102346"/>
                  <a:ext cx="620457" cy="414886"/>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085514" y="4715925"/>
                  <a:ext cx="750108" cy="414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𝑣</m:t>
                            </m:r>
                          </m:e>
                          <m:sub>
                            <m:r>
                              <a:rPr lang="en-US" i="1" smtClean="0">
                                <a:solidFill>
                                  <a:prstClr val="black"/>
                                </a:solidFill>
                                <a:latin typeface="Cambria Math"/>
                              </a:rPr>
                              <m:t>𝑜𝑢𝑡</m:t>
                            </m:r>
                          </m:sub>
                        </m:sSub>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085514" y="4715925"/>
                  <a:ext cx="750108" cy="414886"/>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195736" y="4149080"/>
                  <a:ext cx="1337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r>
                          <a:rPr lang="el-GR" i="1" smtClean="0">
                            <a:solidFill>
                              <a:prstClr val="black"/>
                            </a:solidFill>
                            <a:latin typeface="Cambria Math"/>
                          </a:rPr>
                          <m:t>=</m:t>
                        </m:r>
                        <m:r>
                          <a:rPr lang="el-GR" smtClean="0">
                            <a:solidFill>
                              <a:prstClr val="black"/>
                            </a:solidFill>
                            <a:latin typeface="Cambria Math"/>
                          </a:rPr>
                          <m:t>100</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195736" y="4149080"/>
                  <a:ext cx="1337482" cy="369332"/>
                </a:xfrm>
                <a:prstGeom prst="rect">
                  <a:avLst/>
                </a:prstGeom>
                <a:blipFill rotWithShape="1">
                  <a:blip r:embed="rId7"/>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95936" y="3059668"/>
                  <a:ext cx="14646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r>
                          <a:rPr lang="en-US" i="1" smtClean="0">
                            <a:solidFill>
                              <a:prstClr val="black"/>
                            </a:solidFill>
                            <a:latin typeface="Cambria Math"/>
                          </a:rPr>
                          <m:t>=1</m:t>
                        </m:r>
                        <m:r>
                          <a:rPr lang="el-GR" i="1" smtClean="0">
                            <a:solidFill>
                              <a:prstClr val="black"/>
                            </a:solidFill>
                            <a:latin typeface="Cambria Math"/>
                          </a:rPr>
                          <m:t>0</m:t>
                        </m:r>
                        <m:r>
                          <a:rPr lang="en-US" i="1" smtClean="0">
                            <a:solidFill>
                              <a:prstClr val="black"/>
                            </a:solidFill>
                            <a:latin typeface="Cambria Math"/>
                          </a:rPr>
                          <m:t>0</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995936" y="3059668"/>
                  <a:ext cx="1464632" cy="369332"/>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640269" y="6084004"/>
                  <a:ext cx="17238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𝑅𝐸𝐹</m:t>
                            </m:r>
                          </m:sub>
                        </m:sSub>
                        <m:r>
                          <a:rPr lang="en-US" i="1" smtClean="0">
                            <a:solidFill>
                              <a:prstClr val="black"/>
                            </a:solidFill>
                            <a:latin typeface="Cambria Math"/>
                          </a:rPr>
                          <m:t>=</m:t>
                        </m:r>
                        <m:r>
                          <a:rPr lang="el-GR" smtClean="0">
                            <a:solidFill>
                              <a:prstClr val="black"/>
                            </a:solidFill>
                            <a:latin typeface="Cambria Math"/>
                          </a:rPr>
                          <m:t>250</m:t>
                        </m:r>
                        <m:r>
                          <m:rPr>
                            <m:sty m:val="p"/>
                          </m:rPr>
                          <a:rPr lang="en-US" smtClean="0">
                            <a:solidFill>
                              <a:prstClr val="black"/>
                            </a:solidFill>
                            <a:latin typeface="Cambria Math"/>
                          </a:rPr>
                          <m:t>mV</m:t>
                        </m:r>
                      </m:oMath>
                    </m:oMathPara>
                  </a14:m>
                  <a:endParaRPr lang="el-GR"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640269" y="6084004"/>
                  <a:ext cx="1723819" cy="369332"/>
                </a:xfrm>
                <a:prstGeom prst="rect">
                  <a:avLst/>
                </a:prstGeom>
                <a:blipFill rotWithShape="1">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07913" y="4333746"/>
                  <a:ext cx="13444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𝑅</m:t>
                            </m:r>
                          </m:e>
                          <m:sub>
                            <m:r>
                              <m:rPr>
                                <m:sty m:val="p"/>
                              </m:rPr>
                              <a:rPr lang="en-US" smtClean="0">
                                <a:solidFill>
                                  <a:prstClr val="black"/>
                                </a:solidFill>
                                <a:latin typeface="Cambria Math"/>
                              </a:rPr>
                              <m:t>L</m:t>
                            </m:r>
                          </m:sub>
                        </m:sSub>
                        <m:r>
                          <a:rPr lang="en-US" i="1" smtClean="0">
                            <a:solidFill>
                              <a:prstClr val="black"/>
                            </a:solidFill>
                            <a:latin typeface="Cambria Math"/>
                          </a:rPr>
                          <m:t>=</m:t>
                        </m:r>
                        <m:r>
                          <a:rPr lang="en-US" smtClean="0">
                            <a:solidFill>
                              <a:prstClr val="black"/>
                            </a:solidFill>
                            <a:latin typeface="Cambria Math"/>
                          </a:rPr>
                          <m:t>220</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107913" y="4333746"/>
                  <a:ext cx="1344407" cy="369332"/>
                </a:xfrm>
                <a:prstGeom prst="rect">
                  <a:avLst/>
                </a:prstGeom>
                <a:blipFill rotWithShape="1">
                  <a:blip r:embed="rId10"/>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16016" y="37890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mtClean="0">
                            <a:solidFill>
                              <a:prstClr val="black"/>
                            </a:solidFill>
                            <a:latin typeface="Cambria Math"/>
                          </a:rPr>
                          <m:t>5</m:t>
                        </m:r>
                        <m:r>
                          <m:rPr>
                            <m:sty m:val="p"/>
                          </m:rPr>
                          <a:rPr lang="en-US" smtClean="0">
                            <a:solidFill>
                              <a:prstClr val="black"/>
                            </a:solidFill>
                            <a:latin typeface="Cambria Math"/>
                          </a:rPr>
                          <m:t>V</m:t>
                        </m:r>
                      </m:oMath>
                    </m:oMathPara>
                  </a14:m>
                  <a:endParaRPr lang="el-GR" dirty="0">
                    <a:solidFill>
                      <a:prstClr val="black"/>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716016" y="3789040"/>
                  <a:ext cx="504056" cy="369332"/>
                </a:xfrm>
                <a:prstGeom prst="rect">
                  <a:avLst/>
                </a:prstGeom>
                <a:blipFill rotWithShape="1">
                  <a:blip r:embed="rId1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716016" y="55079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mtClean="0">
                            <a:solidFill>
                              <a:prstClr val="black"/>
                            </a:solidFill>
                            <a:latin typeface="Cambria Math"/>
                          </a:rPr>
                          <m:t>−</m:t>
                        </m:r>
                        <m:r>
                          <a:rPr lang="el-GR" smtClean="0">
                            <a:solidFill>
                              <a:prstClr val="black"/>
                            </a:solidFill>
                            <a:latin typeface="Cambria Math"/>
                          </a:rPr>
                          <m:t>5</m:t>
                        </m:r>
                        <m:r>
                          <m:rPr>
                            <m:sty m:val="p"/>
                          </m:rPr>
                          <a:rPr lang="en-US" smtClean="0">
                            <a:solidFill>
                              <a:prstClr val="black"/>
                            </a:solidFill>
                            <a:latin typeface="Cambria Math"/>
                          </a:rPr>
                          <m:t>V</m:t>
                        </m:r>
                      </m:oMath>
                    </m:oMathPara>
                  </a14:m>
                  <a:endParaRPr lang="el-GR"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716016" y="5507940"/>
                  <a:ext cx="504056" cy="369332"/>
                </a:xfrm>
                <a:prstGeom prst="rect">
                  <a:avLst/>
                </a:prstGeom>
                <a:blipFill rotWithShape="1">
                  <a:blip r:embed="rId12"/>
                  <a:stretch>
                    <a:fillRect r="-2195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203848" y="465313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mtClean="0">
                            <a:solidFill>
                              <a:prstClr val="black"/>
                            </a:solidFill>
                            <a:latin typeface="Cambria Math"/>
                          </a:rPr>
                          <m:t>5</m:t>
                        </m:r>
                        <m:r>
                          <m:rPr>
                            <m:sty m:val="p"/>
                          </m:rPr>
                          <a:rPr lang="en-US" smtClean="0">
                            <a:solidFill>
                              <a:prstClr val="black"/>
                            </a:solidFill>
                            <a:latin typeface="Cambria Math"/>
                          </a:rPr>
                          <m:t>V</m:t>
                        </m:r>
                      </m:oMath>
                    </m:oMathPara>
                  </a14:m>
                  <a:endParaRPr lang="el-GR"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03848" y="4653136"/>
                  <a:ext cx="504056" cy="369332"/>
                </a:xfrm>
                <a:prstGeom prst="rect">
                  <a:avLst/>
                </a:prstGeom>
                <a:blipFill rotWithShape="1">
                  <a:blip r:embed="rId1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699792" y="5301208"/>
                  <a:ext cx="7841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10</m:t>
                        </m:r>
                        <m:r>
                          <m:rPr>
                            <m:sty m:val="p"/>
                          </m:rPr>
                          <a:rPr lang="en-US" smtClean="0">
                            <a:solidFill>
                              <a:prstClr val="black"/>
                            </a:solidFill>
                            <a:latin typeface="Cambria Math"/>
                          </a:rPr>
                          <m:t>k</m:t>
                        </m:r>
                        <m:r>
                          <m:rPr>
                            <m:sty m:val="p"/>
                          </m:rPr>
                          <a:rPr lang="el-GR" smtClean="0">
                            <a:solidFill>
                              <a:prstClr val="black"/>
                            </a:solidFill>
                            <a:latin typeface="Cambria Math"/>
                          </a:rPr>
                          <m:t>Ω</m:t>
                        </m:r>
                      </m:oMath>
                    </m:oMathPara>
                  </a14:m>
                  <a:endParaRPr lang="el-GR" dirty="0">
                    <a:solidFill>
                      <a:prstClr val="black"/>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699792" y="5301208"/>
                  <a:ext cx="784189" cy="369332"/>
                </a:xfrm>
                <a:prstGeom prst="rect">
                  <a:avLst/>
                </a:prstGeom>
                <a:blipFill rotWithShape="1">
                  <a:blip r:embed="rId14"/>
                  <a:stretch>
                    <a:fillRect/>
                  </a:stretch>
                </a:blipFill>
              </p:spPr>
              <p:txBody>
                <a:bodyPr/>
                <a:lstStyle/>
                <a:p>
                  <a:r>
                    <a:rPr lang="el-GR">
                      <a:noFill/>
                    </a:rPr>
                    <a:t> </a:t>
                  </a:r>
                </a:p>
              </p:txBody>
            </p:sp>
          </mc:Fallback>
        </mc:AlternateContent>
      </p:grpSp>
      <p:sp>
        <p:nvSpPr>
          <p:cNvPr id="18" name="Τίτλος 1"/>
          <p:cNvSpPr>
            <a:spLocks noGrp="1"/>
          </p:cNvSpPr>
          <p:nvPr>
            <p:ph type="title"/>
          </p:nvPr>
        </p:nvSpPr>
        <p:spPr>
          <a:xfrm>
            <a:off x="0" y="116632"/>
            <a:ext cx="9144000" cy="908720"/>
          </a:xfrm>
        </p:spPr>
        <p:txBody>
          <a:bodyPr>
            <a:noAutofit/>
          </a:bodyPr>
          <a:lstStyle/>
          <a:p>
            <a:r>
              <a:rPr lang="el-GR" dirty="0" smtClean="0"/>
              <a:t>Κυκλώματα σύγκρισης</a:t>
            </a:r>
            <a:br>
              <a:rPr lang="el-GR" dirty="0" smtClean="0"/>
            </a:br>
            <a:r>
              <a:rPr lang="el-GR" sz="3000" b="0" dirty="0" smtClean="0"/>
              <a:t>Αναστρέφων σκανδαλιστής schmitt 41/41</a:t>
            </a:r>
            <a:endParaRPr lang="el-GR" sz="3000" b="0" dirty="0"/>
          </a:p>
        </p:txBody>
      </p:sp>
    </p:spTree>
    <p:extLst>
      <p:ext uri="{BB962C8B-B14F-4D97-AF65-F5344CB8AC3E}">
        <p14:creationId xmlns:p14="http://schemas.microsoft.com/office/powerpoint/2010/main" val="23944509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Παντελής Ασβεστάς 2014. </a:t>
            </a:r>
            <a:r>
              <a:rPr lang="el-GR" sz="2000" dirty="0"/>
              <a:t>Παντελής Ασβεστάς. </a:t>
            </a:r>
            <a:r>
              <a:rPr lang="el-GR" sz="2000" dirty="0" smtClean="0"/>
              <a:t>«Ιατρικά Ηλεκτρονικά. Ενότητα 2</a:t>
            </a:r>
            <a:r>
              <a:rPr lang="en-US" sz="2000" dirty="0" smtClean="0"/>
              <a:t>:</a:t>
            </a:r>
            <a:r>
              <a:rPr lang="el-GR" sz="2000" dirty="0" smtClean="0"/>
              <a:t> </a:t>
            </a:r>
            <a:r>
              <a:rPr lang="el-GR" sz="2000" dirty="0"/>
              <a:t>Κυκλώματα Σύγκρισης».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4788789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4808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σύγκρισης </a:t>
            </a:r>
            <a:r>
              <a:rPr lang="el-GR" sz="3000" b="0" dirty="0" smtClean="0"/>
              <a:t>6</a:t>
            </a:r>
            <a:r>
              <a:rPr lang="en-US" sz="3000" b="0" dirty="0" smtClean="0"/>
              <a:t>/</a:t>
            </a:r>
            <a:r>
              <a:rPr lang="el-GR" sz="3000" b="0" dirty="0"/>
              <a:t>11</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3141" y="1268760"/>
            <a:ext cx="8064896" cy="3764358"/>
          </a:xfrm>
          <a:prstGeom prst="rect">
            <a:avLst/>
          </a:prstGeom>
          <a:noFill/>
          <a:ln>
            <a:noFill/>
          </a:ln>
        </p:spPr>
      </p:pic>
      <p:sp>
        <p:nvSpPr>
          <p:cNvPr id="6" name="Ορθογώνιο 5"/>
          <p:cNvSpPr/>
          <p:nvPr/>
        </p:nvSpPr>
        <p:spPr>
          <a:xfrm>
            <a:off x="755576" y="5262380"/>
            <a:ext cx="7884608" cy="430887"/>
          </a:xfrm>
          <a:prstGeom prst="rect">
            <a:avLst/>
          </a:prstGeom>
        </p:spPr>
        <p:txBody>
          <a:bodyPr wrap="square">
            <a:spAutoFit/>
          </a:bodyPr>
          <a:lstStyle/>
          <a:p>
            <a:pPr algn="ctr"/>
            <a:r>
              <a:rPr lang="el-GR" sz="2200" dirty="0">
                <a:solidFill>
                  <a:prstClr val="black"/>
                </a:solidFill>
                <a:latin typeface="Calibri"/>
              </a:rPr>
              <a:t>Τάση εισόδου με κόκκινο χρώμα, τάση εξόδου με πράσινο </a:t>
            </a:r>
            <a:r>
              <a:rPr lang="el-GR" sz="2200" dirty="0" smtClean="0">
                <a:solidFill>
                  <a:prstClr val="black"/>
                </a:solidFill>
                <a:latin typeface="Calibri"/>
              </a:rPr>
              <a:t>χρώμα.</a:t>
            </a:r>
            <a:endParaRPr lang="el-GR" sz="2200" dirty="0">
              <a:solidFill>
                <a:prstClr val="black"/>
              </a:solidFill>
              <a:latin typeface="Calibri"/>
            </a:endParaRPr>
          </a:p>
        </p:txBody>
      </p:sp>
    </p:spTree>
    <p:extLst>
      <p:ext uri="{BB962C8B-B14F-4D97-AF65-F5344CB8AC3E}">
        <p14:creationId xmlns:p14="http://schemas.microsoft.com/office/powerpoint/2010/main" val="3643189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σύγκρισης </a:t>
            </a:r>
            <a:r>
              <a:rPr lang="el-GR" sz="3000" b="0" dirty="0" smtClean="0"/>
              <a:t>7</a:t>
            </a:r>
            <a:r>
              <a:rPr lang="en-US" sz="3000" b="0" dirty="0" smtClean="0"/>
              <a:t>/</a:t>
            </a:r>
            <a:r>
              <a:rPr lang="el-GR" sz="3000" b="0" dirty="0"/>
              <a:t>11</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2880320"/>
              </a:xfrm>
            </p:spPr>
            <p:txBody>
              <a:bodyPr/>
              <a:lstStyle/>
              <a:p>
                <a:pPr>
                  <a:spcBef>
                    <a:spcPts val="1800"/>
                  </a:spcBef>
                </a:pPr>
                <a:r>
                  <a:rPr lang="el-GR" dirty="0"/>
                  <a:t>Γενικά, για ένα κύκλωμα σύγκρισης με Τ.Ε., όπως το παρακάτω ισχύει ότι:</a:t>
                </a:r>
              </a:p>
              <a:p>
                <a:pPr marL="0" indent="0">
                  <a:spcBef>
                    <a:spcPts val="1800"/>
                  </a:spcBef>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𝑜𝑢𝑡</m:t>
                          </m:r>
                        </m:sub>
                      </m:sSub>
                      <m:r>
                        <a:rPr lang="en-US" i="1">
                          <a:latin typeface="Cambria Math"/>
                        </a:rPr>
                        <m:t>=</m:t>
                      </m:r>
                      <m:d>
                        <m:dPr>
                          <m:begChr m:val="{"/>
                          <m:endChr m:val=""/>
                          <m:ctrlPr>
                            <a:rPr lang="en-US" i="1">
                              <a:latin typeface="Cambria Math"/>
                            </a:rPr>
                          </m:ctrlPr>
                        </m:dPr>
                        <m:e>
                          <m:eqArr>
                            <m:eqArrPr>
                              <m:ctrlPr>
                                <a:rPr lang="en-US" i="1">
                                  <a:latin typeface="Cambria Math"/>
                                </a:rPr>
                              </m:ctrlPr>
                            </m:eqArrPr>
                            <m:e>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&lt;</m:t>
                              </m:r>
                              <m:sSub>
                                <m:sSubPr>
                                  <m:ctrlPr>
                                    <a:rPr lang="en-US" i="1">
                                      <a:latin typeface="Cambria Math"/>
                                    </a:rPr>
                                  </m:ctrlPr>
                                </m:sSubPr>
                                <m:e>
                                  <m:r>
                                    <a:rPr lang="en-US" i="1">
                                      <a:latin typeface="Cambria Math"/>
                                    </a:rPr>
                                    <m:t>𝑉</m:t>
                                  </m:r>
                                </m:e>
                                <m:sub>
                                  <m:r>
                                    <a:rPr lang="en-US" i="1">
                                      <a:latin typeface="Cambria Math"/>
                                    </a:rPr>
                                    <m:t>𝑅𝐸𝐹</m:t>
                                  </m:r>
                                </m:sub>
                              </m:sSub>
                            </m:e>
                            <m:e>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𝑖𝑛</m:t>
                                  </m:r>
                                </m:sub>
                              </m:sSub>
                              <m:r>
                                <a:rPr lang="en-US" i="1">
                                  <a:latin typeface="Cambria Math"/>
                                </a:rPr>
                                <m:t>&gt;</m:t>
                              </m:r>
                              <m:sSub>
                                <m:sSubPr>
                                  <m:ctrlPr>
                                    <a:rPr lang="en-US" i="1">
                                      <a:latin typeface="Cambria Math"/>
                                    </a:rPr>
                                  </m:ctrlPr>
                                </m:sSubPr>
                                <m:e>
                                  <m:r>
                                    <a:rPr lang="en-US" i="1">
                                      <a:latin typeface="Cambria Math"/>
                                    </a:rPr>
                                    <m:t>𝑉</m:t>
                                  </m:r>
                                </m:e>
                                <m:sub>
                                  <m:r>
                                    <a:rPr lang="en-US" i="1">
                                      <a:latin typeface="Cambria Math"/>
                                    </a:rPr>
                                    <m:t>𝑅𝐸𝐹</m:t>
                                  </m:r>
                                </m:sub>
                              </m:sSub>
                            </m:e>
                          </m:eqArr>
                        </m:e>
                      </m:d>
                    </m:oMath>
                  </m:oMathPara>
                </a14:m>
                <a:endParaRPr lang="en-US" dirty="0"/>
              </a:p>
              <a:p>
                <a:pPr marL="0" indent="0">
                  <a:spcBef>
                    <a:spcPts val="1800"/>
                  </a:spcBef>
                  <a:buNone/>
                </a:pPr>
                <a:r>
                  <a:rPr lang="el-GR" dirty="0"/>
                  <a:t>όπου </a:t>
                </a:r>
                <a14:m>
                  <m:oMath xmlns:m="http://schemas.openxmlformats.org/officeDocument/2006/math">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oMath>
                </a14:m>
                <a:r>
                  <a:rPr lang="el-GR" dirty="0"/>
                  <a:t> και </a:t>
                </a:r>
                <a14:m>
                  <m:oMath xmlns:m="http://schemas.openxmlformats.org/officeDocument/2006/math">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oMath>
                </a14:m>
                <a:r>
                  <a:rPr lang="el-GR" dirty="0"/>
                  <a:t> είναι η μικρότερη και η μεγαλύτερη τιμή που μπορεί να λάβει τη τάση εξόδου του Τ.Ε.</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2880320"/>
              </a:xfrm>
              <a:blipFill rotWithShape="0">
                <a:blip r:embed="rId2"/>
                <a:stretch>
                  <a:fillRect l="-1111" t="-1691" r="-59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pic>
        <p:nvPicPr>
          <p:cNvPr id="5" name="Εικόνα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166354"/>
            <a:ext cx="4153018" cy="2442044"/>
          </a:xfrm>
          <a:prstGeom prst="rect">
            <a:avLst/>
          </a:prstGeom>
          <a:noFill/>
          <a:ln>
            <a:noFill/>
          </a:ln>
        </p:spPr>
      </p:pic>
    </p:spTree>
    <p:extLst>
      <p:ext uri="{BB962C8B-B14F-4D97-AF65-F5344CB8AC3E}">
        <p14:creationId xmlns:p14="http://schemas.microsoft.com/office/powerpoint/2010/main" val="1339893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σύγκρισης </a:t>
            </a:r>
            <a:r>
              <a:rPr lang="el-GR" sz="3000" b="0" dirty="0" smtClean="0"/>
              <a:t>8</a:t>
            </a:r>
            <a:r>
              <a:rPr lang="en-US" sz="3000" b="0" dirty="0" smtClean="0"/>
              <a:t>/</a:t>
            </a:r>
            <a:r>
              <a:rPr lang="el-GR" sz="3000" b="0" dirty="0"/>
              <a:t>11</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2520280"/>
              </a:xfrm>
            </p:spPr>
            <p:txBody>
              <a:bodyPr/>
              <a:lstStyle/>
              <a:p>
                <a:r>
                  <a:rPr lang="el-GR" dirty="0"/>
                  <a:t>Αντίστοιχα, για το κύκλωμα του σχήματος, όπου η τάση εισόδου και η τάση αναφοράς έχουν αλλάξει θέση αμοιβαία, ισχύει ότι:</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𝑣</m:t>
                          </m:r>
                        </m:e>
                        <m:sub>
                          <m:r>
                            <a:rPr lang="en-US" i="1">
                              <a:latin typeface="Cambria Math"/>
                            </a:rPr>
                            <m:t>𝑜𝑢𝑡</m:t>
                          </m:r>
                        </m:sub>
                      </m:sSub>
                      <m:r>
                        <a:rPr lang="en-US" i="1">
                          <a:latin typeface="Cambria Math"/>
                        </a:rPr>
                        <m:t>=</m:t>
                      </m:r>
                      <m:d>
                        <m:dPr>
                          <m:begChr m:val="{"/>
                          <m:endChr m:val=""/>
                          <m:ctrlPr>
                            <a:rPr lang="en-US" i="1">
                              <a:latin typeface="Cambria Math"/>
                            </a:rPr>
                          </m:ctrlPr>
                        </m:dPr>
                        <m:e>
                          <m:eqArr>
                            <m:eqArrPr>
                              <m:ctrlPr>
                                <a:rPr lang="en-US" i="1">
                                  <a:latin typeface="Cambria Math"/>
                                </a:rPr>
                              </m:ctrlPr>
                            </m:eqArrPr>
                            <m:e>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&gt;</m:t>
                              </m:r>
                              <m:sSub>
                                <m:sSubPr>
                                  <m:ctrlPr>
                                    <a:rPr lang="en-US" i="1">
                                      <a:latin typeface="Cambria Math"/>
                                    </a:rPr>
                                  </m:ctrlPr>
                                </m:sSubPr>
                                <m:e>
                                  <m:r>
                                    <a:rPr lang="en-US" i="1">
                                      <a:latin typeface="Cambria Math"/>
                                    </a:rPr>
                                    <m:t>𝑉</m:t>
                                  </m:r>
                                </m:e>
                                <m:sub>
                                  <m:r>
                                    <a:rPr lang="en-US" i="1">
                                      <a:latin typeface="Cambria Math"/>
                                    </a:rPr>
                                    <m:t>𝑅𝐸𝐹</m:t>
                                  </m:r>
                                </m:sub>
                              </m:sSub>
                            </m:e>
                            <m:e>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𝑆𝐴𝑇</m:t>
                                  </m:r>
                                </m:sub>
                              </m:sSub>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𝑖𝑛</m:t>
                                  </m:r>
                                </m:sub>
                              </m:sSub>
                              <m:r>
                                <a:rPr lang="el-GR" i="1">
                                  <a:latin typeface="Cambria Math"/>
                                </a:rPr>
                                <m:t>&lt;</m:t>
                              </m:r>
                              <m:sSub>
                                <m:sSubPr>
                                  <m:ctrlPr>
                                    <a:rPr lang="en-US" i="1">
                                      <a:latin typeface="Cambria Math"/>
                                    </a:rPr>
                                  </m:ctrlPr>
                                </m:sSubPr>
                                <m:e>
                                  <m:r>
                                    <a:rPr lang="en-US" i="1">
                                      <a:latin typeface="Cambria Math"/>
                                    </a:rPr>
                                    <m:t>𝑉</m:t>
                                  </m:r>
                                </m:e>
                                <m:sub>
                                  <m:r>
                                    <a:rPr lang="en-US" i="1">
                                      <a:latin typeface="Cambria Math"/>
                                    </a:rPr>
                                    <m:t>𝑅𝐸𝐹</m:t>
                                  </m:r>
                                </m:sub>
                              </m:sSub>
                            </m:e>
                          </m:eqArr>
                        </m:e>
                      </m:d>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2520280"/>
              </a:xfrm>
              <a:blipFill rotWithShape="0">
                <a:blip r:embed="rId2"/>
                <a:stretch>
                  <a:fillRect l="-963" t="-1932" r="-59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grpSp>
        <p:nvGrpSpPr>
          <p:cNvPr id="7" name="Ομάδα 6"/>
          <p:cNvGrpSpPr/>
          <p:nvPr/>
        </p:nvGrpSpPr>
        <p:grpSpPr>
          <a:xfrm>
            <a:off x="2771800" y="3694568"/>
            <a:ext cx="4000078" cy="2681419"/>
            <a:chOff x="2555776" y="4000421"/>
            <a:chExt cx="3352006" cy="2236891"/>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000421"/>
              <a:ext cx="2703934" cy="223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555776" y="4934200"/>
                  <a:ext cx="70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𝑅𝐸𝐹</m:t>
                            </m:r>
                          </m:sub>
                        </m:sSub>
                      </m:oMath>
                    </m:oMathPara>
                  </a14:m>
                  <a:endParaRPr lang="el-GR"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555776" y="4934200"/>
                  <a:ext cx="701539" cy="369332"/>
                </a:xfrm>
                <a:prstGeom prst="rect">
                  <a:avLst/>
                </a:prstGeom>
                <a:blipFill rotWithShape="1">
                  <a:blip r:embed="rId5"/>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12882684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new">
  <a:themeElements>
    <a:clrScheme name="Προσαρμοσμένο 18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6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new</Template>
  <TotalTime>7</TotalTime>
  <Words>5917</Words>
  <Application>Microsoft Office PowerPoint</Application>
  <PresentationFormat>Προβολή στην οθόνη (4:3)</PresentationFormat>
  <Paragraphs>469</Paragraphs>
  <Slides>69</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69</vt:i4>
      </vt:variant>
    </vt:vector>
  </HeadingPairs>
  <TitlesOfParts>
    <vt:vector size="72" baseType="lpstr">
      <vt:lpstr>template new</vt:lpstr>
      <vt:lpstr>OC_template_updated</vt:lpstr>
      <vt:lpstr>1_OC_template_updated</vt:lpstr>
      <vt:lpstr>Ιατρικά Ηλεκτρονικά (Θ)</vt:lpstr>
      <vt:lpstr>Κυκλώματα σύγκρισης 1/11</vt:lpstr>
      <vt:lpstr>Κυκλώματα σύγκρισης 2/11</vt:lpstr>
      <vt:lpstr>Κυκλώματα σύγκρισης 3/11</vt:lpstr>
      <vt:lpstr>Κυκλώματα σύγκρισης 4/11</vt:lpstr>
      <vt:lpstr>Κυκλώματα σύγκρισης 5/11</vt:lpstr>
      <vt:lpstr>Κυκλώματα σύγκρισης 6/11</vt:lpstr>
      <vt:lpstr>Κυκλώματα σύγκρισης 7/11</vt:lpstr>
      <vt:lpstr>Κυκλώματα σύγκρισης 8/11</vt:lpstr>
      <vt:lpstr>Κυκλώματα σύγκρισης 9/11</vt:lpstr>
      <vt:lpstr>Κυκλώματα σύγκρισης 10/11</vt:lpstr>
      <vt:lpstr>Κυκλώματα σύγκρισης 11/11</vt:lpstr>
      <vt:lpstr>Κυκλώματα σύγκρισης – Υστέρηση 1/9</vt:lpstr>
      <vt:lpstr>Κυκλώματα σύγκρισης – Υστέρηση 2/9</vt:lpstr>
      <vt:lpstr>Κυκλώματα σύγκρισης – Υστέρηση 3/9</vt:lpstr>
      <vt:lpstr>Κυκλώματα σύγκρισης – Υστέρηση 4/9</vt:lpstr>
      <vt:lpstr>Κυκλώματα σύγκρισης – Υστέρηση 5/9</vt:lpstr>
      <vt:lpstr>Κυκλώματα σύγκρισης – Υστέρηση 6/9</vt:lpstr>
      <vt:lpstr>Κυκλώματα σύγκρισης – Υστέρηση 7/9</vt:lpstr>
      <vt:lpstr>Κυκλώματα σύγκρισης – Υστέρηση 8/9</vt:lpstr>
      <vt:lpstr>Κυκλώματα σύγκρισης – Υστέρηση 9/9</vt:lpstr>
      <vt:lpstr>Κυκλώματα σύγκρισης Αναστρέφων σκανδαλιστής schmitt 1/41</vt:lpstr>
      <vt:lpstr>Κυκλώματα σύγκρισης Αναστρέφων σκανδαλιστής schmitt 2/41</vt:lpstr>
      <vt:lpstr>Κυκλώματα σύγκρισης Αναστρέφων σκανδαλιστής schmitt 3/41</vt:lpstr>
      <vt:lpstr>Κυκλώματα σύγκρισης Αναστρέφων σκανδαλιστής schmitt 4/41</vt:lpstr>
      <vt:lpstr>Κυκλώματα σύγκρισης Αναστρέφων σκανδαλιστής schmitt 5/41</vt:lpstr>
      <vt:lpstr>Κυκλώματα σύγκρισης Αναστρέφων σκανδαλιστής schmitt 6/41</vt:lpstr>
      <vt:lpstr>Κυκλώματα σύγκρισης Αναστρέφων σκανδαλιστής schmitt 7/41</vt:lpstr>
      <vt:lpstr>Κυκλώματα σύγκρισης Αναστρέφων σκανδαλιστής schmitt 8/41</vt:lpstr>
      <vt:lpstr>Κυκλώματα σύγκρισης Αναστρέφων σκανδαλιστής schmitt 9/41</vt:lpstr>
      <vt:lpstr>Κυκλώματα σύγκρισης Αναστρέφων σκανδαλιστής schmitt 10/41</vt:lpstr>
      <vt:lpstr>Κυκλώματα σύγκρισης Αναστρέφων σκανδαλιστής schmitt 11/41</vt:lpstr>
      <vt:lpstr>Κυκλώματα σύγκρισης Αναστρέφων σκανδαλιστής schmitt 12/41</vt:lpstr>
      <vt:lpstr>Κυκλώματα σύγκρισης Αναστρέφων σκανδαλιστής schmitt 13/41</vt:lpstr>
      <vt:lpstr>Κυκλώματα σύγκρισης Αναστρέφων σκανδαλιστής schmitt 14/41</vt:lpstr>
      <vt:lpstr>Κυκλώματα σύγκρισης Αναστρέφων σκανδαλιστής schmitt 15/41</vt:lpstr>
      <vt:lpstr>Κυκλώματα σύγκρισης Αναστρέφων σκανδαλιστής schmitt 16/41</vt:lpstr>
      <vt:lpstr>Κυκλώματα σύγκρισης Αναστρέφων σκανδαλιστής schmitt 17/41</vt:lpstr>
      <vt:lpstr>Κυκλώματα σύγκρισης Αναστρέφων σκανδαλιστής schmitt 18/41</vt:lpstr>
      <vt:lpstr>Κυκλώματα σύγκρισης Αναστρέφων σκανδαλιστής schmitt 19/41</vt:lpstr>
      <vt:lpstr>Κυκλώματα σύγκρισης Αναστρέφων σκανδαλιστής schmitt 20/41</vt:lpstr>
      <vt:lpstr>Κυκλώματα σύγκρισης Αναστρέφων σκανδαλιστής schmitt 21/41</vt:lpstr>
      <vt:lpstr>Κυκλώματα σύγκρισης Αναστρέφων σκανδαλιστής schmitt 22/41</vt:lpstr>
      <vt:lpstr>Κυκλώματα σύγκρισης Αναστρέφων σκανδαλιστής schmitt 23/41</vt:lpstr>
      <vt:lpstr>Κυκλώματα σύγκρισης Αναστρέφων σκανδαλιστής schmitt 24/41</vt:lpstr>
      <vt:lpstr>Κυκλώματα σύγκρισης Αναστρέφων σκανδαλιστής schmitt 25/41</vt:lpstr>
      <vt:lpstr>Κυκλώματα σύγκρισης Αναστρέφων σκανδαλιστής schmitt 26/41</vt:lpstr>
      <vt:lpstr>Κυκλώματα σύγκρισης Αναστρέφων σκανδαλιστής schmitt 27/41</vt:lpstr>
      <vt:lpstr>Κυκλώματα σύγκρισης Αναστρέφων σκανδαλιστής schmitt 28/41</vt:lpstr>
      <vt:lpstr>Κυκλώματα σύγκρισης Αναστρέφων σκανδαλιστής schmitt 29/41</vt:lpstr>
      <vt:lpstr>Κυκλώματα σύγκρισης Αναστρέφων σκανδαλιστής schmitt 30/41</vt:lpstr>
      <vt:lpstr>Κυκλώματα σύγκρισης Αναστρέφων σκανδαλιστής schmitt 31/41</vt:lpstr>
      <vt:lpstr>Κυκλώματα σύγκρισης Αναστρέφων σκανδαλιστής schmitt 32/41</vt:lpstr>
      <vt:lpstr>Κυκλώματα σύγκρισης Αναστρέφων σκανδαλιστής schmitt 33/41</vt:lpstr>
      <vt:lpstr>Κυκλώματα σύγκρισης Αναστρέφων σκανδαλιστής schmitt 34/41</vt:lpstr>
      <vt:lpstr>Κυκλώματα σύγκρισης Αναστρέφων σκανδαλιστής schmitt 35/41</vt:lpstr>
      <vt:lpstr>Κυκλώματα σύγκρισης Αναστρέφων σκανδαλιστής schmitt 36/41</vt:lpstr>
      <vt:lpstr>Κυκλώματα σύγκρισης Αναστρέφων σκανδαλιστής schmitt 37/41</vt:lpstr>
      <vt:lpstr>Κυκλώματα σύγκρισης Αναστρέφων σκανδαλιστής schmitt 38/41</vt:lpstr>
      <vt:lpstr>Κυκλώματα σύγκρισης Αναστρέφων σκανδαλιστής schmitt 39/41</vt:lpstr>
      <vt:lpstr>Κυκλώματα σύγκρισης Αναστρέφων σκανδαλιστής schmitt 40/41</vt:lpstr>
      <vt:lpstr>Κυκλώματα σύγκρισης Αναστρέφων σκανδαλιστής schmitt 41/41</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Ιατρικά Ηλεκτρονικά - Θ</dc:title>
  <dc:creator>opencourses@teiath.gr</dc:creator>
  <cp:lastModifiedBy>natasakar new</cp:lastModifiedBy>
  <cp:revision>5</cp:revision>
  <dcterms:created xsi:type="dcterms:W3CDTF">2014-11-21T10:55:51Z</dcterms:created>
  <dcterms:modified xsi:type="dcterms:W3CDTF">2015-07-20T12:01:55Z</dcterms:modified>
</cp:coreProperties>
</file>