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9"/>
  </p:notesMasterIdLst>
  <p:handoutMasterIdLst>
    <p:handoutMasterId r:id="rId40"/>
  </p:handoutMasterIdLst>
  <p:sldIdLst>
    <p:sldId id="28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90" r:id="rId33"/>
    <p:sldId id="291" r:id="rId34"/>
    <p:sldId id="296" r:id="rId35"/>
    <p:sldId id="297" r:id="rId36"/>
    <p:sldId id="293" r:id="rId37"/>
    <p:sldId id="295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80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20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4806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441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00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xialTiltObliquity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Dna-webmaste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ology.wikia.com/wiki/Cartesian_coordinate_syste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a.com/Licensing" TargetMode="External"/><Relationship Id="rId4" Type="http://schemas.openxmlformats.org/officeDocument/2006/relationships/hyperlink" Target="http://psychology.wikia.com/wiki/User:Dr_Joe_Kif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odetic_datu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ound_prism_and_laser_plummet_on_tripod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0/deed.en" TargetMode="External"/><Relationship Id="rId4" Type="http://schemas.openxmlformats.org/officeDocument/2006/relationships/hyperlink" Target="http://commons.wikimedia.org/wiki/User:KJG200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aturday2.deviantart.com/art/Fut-Earth-Map-for-quot-Solar-Wars-quot-182684024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nd/3.0/" TargetMode="External"/><Relationship Id="rId4" Type="http://schemas.openxmlformats.org/officeDocument/2006/relationships/hyperlink" Target="http://caturday2.deviantart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Γεωδαισία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03548" y="2852936"/>
            <a:ext cx="8136904" cy="2376263"/>
          </a:xfrm>
        </p:spPr>
        <p:txBody>
          <a:bodyPr>
            <a:normAutofit fontScale="62500" lnSpcReduction="20000"/>
          </a:bodyPr>
          <a:lstStyle/>
          <a:p>
            <a:r>
              <a:rPr lang="el-GR" sz="3700" b="1" dirty="0"/>
              <a:t>Ενότητα</a:t>
            </a:r>
            <a:r>
              <a:rPr lang="en-US" sz="3700" b="1" dirty="0"/>
              <a:t> 3</a:t>
            </a:r>
            <a:r>
              <a:rPr lang="el-GR" sz="3700" dirty="0"/>
              <a:t>:</a:t>
            </a:r>
            <a:r>
              <a:rPr lang="en-US" sz="3700" dirty="0"/>
              <a:t> </a:t>
            </a:r>
            <a:r>
              <a:rPr lang="el-GR" sz="3700" dirty="0"/>
              <a:t>Συστήματα αναφοράς Χρόνου – Χώρου</a:t>
            </a:r>
            <a:endParaRPr lang="en-US" sz="3700" dirty="0"/>
          </a:p>
          <a:p>
            <a:endParaRPr lang="en-US" sz="2800" dirty="0"/>
          </a:p>
          <a:p>
            <a:r>
              <a:rPr lang="el-GR" sz="3100" dirty="0"/>
              <a:t>Βασίλης Δ. </a:t>
            </a:r>
            <a:r>
              <a:rPr lang="el-GR" sz="3100" dirty="0" err="1"/>
              <a:t>Ανδριτσάνος</a:t>
            </a:r>
            <a:endParaRPr lang="el-GR" sz="3100" dirty="0"/>
          </a:p>
          <a:p>
            <a:r>
              <a:rPr lang="el-GR" sz="3100" dirty="0"/>
              <a:t>Δρ. Αγρονόμος - Τοπογράφος Μηχανικός ΑΠΘ</a:t>
            </a:r>
          </a:p>
          <a:p>
            <a:r>
              <a:rPr lang="el-GR" sz="3100" dirty="0"/>
              <a:t>Επίκουρος Καθηγητής ΤΕΙ </a:t>
            </a:r>
            <a:r>
              <a:rPr lang="el-GR" sz="3100" dirty="0" smtClean="0"/>
              <a:t>Αθήνας</a:t>
            </a:r>
            <a:endParaRPr lang="en-US" sz="3100" dirty="0" smtClean="0"/>
          </a:p>
          <a:p>
            <a:r>
              <a:rPr lang="el-GR" sz="3100" dirty="0"/>
              <a:t>Τμήμα Πολιτικών Μηχανικών ΤΕ </a:t>
            </a:r>
            <a:endParaRPr lang="en-US" sz="3100" dirty="0"/>
          </a:p>
          <a:p>
            <a:r>
              <a:rPr lang="el-GR" sz="3100" dirty="0"/>
              <a:t>Κατεύθυνση Μηχανικών Τοπογραφίας &amp; </a:t>
            </a:r>
            <a:r>
              <a:rPr lang="el-GR" sz="3100" dirty="0" err="1"/>
              <a:t>Γεωπληροφορικής</a:t>
            </a:r>
            <a:r>
              <a:rPr lang="el-GR" sz="3100" dirty="0"/>
              <a:t> ΤΕ</a:t>
            </a:r>
          </a:p>
          <a:p>
            <a:endParaRPr lang="el-GR" sz="31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509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1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Συστήματα Αναφοράς Χρόνου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000" b="0" dirty="0" smtClean="0"/>
              <a:t>(7 από 8) </a:t>
            </a:r>
            <a:endParaRPr lang="el-GR" sz="30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50807"/>
            <a:ext cx="5395428" cy="40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95836" y="532000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AxialTiltObliquity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Dna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-webmaster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1585" y="5877272"/>
            <a:ext cx="3500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Η γεωμετρία της γήινης τροχιάς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00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Συστήματα Αναφοράς Χρόνου </a:t>
            </a:r>
            <a:br>
              <a:rPr lang="el-GR" dirty="0"/>
            </a:br>
            <a:r>
              <a:rPr lang="el-GR" sz="3000" b="0" dirty="0" smtClean="0"/>
              <a:t>(8 από 8) 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Ο Αστρικός Χρόνος (</a:t>
            </a:r>
            <a:r>
              <a:rPr lang="el-GR" sz="2400" dirty="0" err="1"/>
              <a:t>Sidereal</a:t>
            </a:r>
            <a:r>
              <a:rPr lang="el-GR" sz="2400" dirty="0"/>
              <a:t> </a:t>
            </a:r>
            <a:r>
              <a:rPr lang="el-GR" sz="2400" dirty="0" err="1"/>
              <a:t>Time</a:t>
            </a:r>
            <a:r>
              <a:rPr lang="el-GR" sz="2400" dirty="0"/>
              <a:t> - ST): Συνδέεται άμεσα με την περιστροφή της Γης. Είναι η ωριαία γωνία ανάμεσα στον μεσημβρινό του παρατηρητή και του σημείου των εαρινών ισημεριών (</a:t>
            </a:r>
            <a:r>
              <a:rPr lang="el-GR" sz="2400" dirty="0" err="1"/>
              <a:t>Local</a:t>
            </a:r>
            <a:r>
              <a:rPr lang="el-GR" sz="2400" dirty="0"/>
              <a:t> </a:t>
            </a:r>
            <a:r>
              <a:rPr lang="el-GR" sz="2400" dirty="0" err="1"/>
              <a:t>Apparent</a:t>
            </a:r>
            <a:r>
              <a:rPr lang="el-GR" sz="2400" dirty="0"/>
              <a:t> </a:t>
            </a:r>
            <a:r>
              <a:rPr lang="el-GR" sz="2400" dirty="0" err="1"/>
              <a:t>Sidereal</a:t>
            </a:r>
            <a:r>
              <a:rPr lang="el-GR" sz="2400" dirty="0"/>
              <a:t> </a:t>
            </a:r>
            <a:r>
              <a:rPr lang="el-GR" sz="2400" dirty="0" err="1"/>
              <a:t>Time</a:t>
            </a:r>
            <a:r>
              <a:rPr lang="el-GR" sz="2400" dirty="0"/>
              <a:t> - LAST</a:t>
            </a:r>
            <a:r>
              <a:rPr lang="el-GR" sz="2400" dirty="0" smtClean="0"/>
              <a:t>)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Όταν αναφέρεται στον μεσημβρινό του </a:t>
            </a:r>
            <a:r>
              <a:rPr lang="el-GR" sz="2400" dirty="0" err="1"/>
              <a:t>Greenwich</a:t>
            </a:r>
            <a:r>
              <a:rPr lang="el-GR" sz="2400" dirty="0"/>
              <a:t> ονομάζεται </a:t>
            </a:r>
            <a:r>
              <a:rPr lang="el-GR" sz="2400" dirty="0" err="1"/>
              <a:t>Greenwich</a:t>
            </a:r>
            <a:r>
              <a:rPr lang="el-GR" sz="2400" dirty="0"/>
              <a:t> </a:t>
            </a:r>
            <a:r>
              <a:rPr lang="el-GR" sz="2400" dirty="0" err="1"/>
              <a:t>Apparent</a:t>
            </a:r>
            <a:r>
              <a:rPr lang="el-GR" sz="2400" dirty="0"/>
              <a:t> </a:t>
            </a:r>
            <a:r>
              <a:rPr lang="el-GR" sz="2400" dirty="0" err="1"/>
              <a:t>Sidereal</a:t>
            </a:r>
            <a:r>
              <a:rPr lang="el-GR" sz="2400" dirty="0"/>
              <a:t> </a:t>
            </a:r>
            <a:r>
              <a:rPr lang="el-GR" sz="2400" dirty="0" err="1"/>
              <a:t>Time</a:t>
            </a:r>
            <a:r>
              <a:rPr lang="el-GR" sz="2400" dirty="0"/>
              <a:t> - </a:t>
            </a:r>
            <a:r>
              <a:rPr lang="el-GR" sz="2400" dirty="0" smtClean="0"/>
              <a:t>GAST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Το αστρονομικό μήκος Λ είναι η γωνία μεταξύ του μεσημβρινού επιπέδου του παρατηρητή και του </a:t>
            </a:r>
            <a:r>
              <a:rPr lang="el-GR" sz="2400" dirty="0" err="1" smtClean="0"/>
              <a:t>Greenwich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Ισχύει: </a:t>
            </a:r>
            <a:r>
              <a:rPr lang="el-GR" sz="2400" b="1" dirty="0"/>
              <a:t>Λ = LAST - GAST: ΑΡΧΗ της ΓΕΩΔΑΙΤΙΚΗΣ ΑΣΤΡΟΝΟΜΙΑΣ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Με τη μέτρηση χρόνου βρίσκουμε το αστρονομικό μήκος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99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Συστήματα Αναφοράς </a:t>
            </a:r>
            <a:r>
              <a:rPr lang="el-GR" dirty="0" smtClean="0"/>
              <a:t>Χώρου </a:t>
            </a:r>
            <a:br>
              <a:rPr lang="el-GR" dirty="0" smtClean="0"/>
            </a:br>
            <a:r>
              <a:rPr lang="el-GR" sz="3000" b="0" dirty="0" smtClean="0"/>
              <a:t>(1 από </a:t>
            </a:r>
            <a:r>
              <a:rPr lang="en-US" sz="3000" b="0" dirty="0" smtClean="0"/>
              <a:t>6</a:t>
            </a:r>
            <a:r>
              <a:rPr lang="el-GR" sz="3000" b="0" dirty="0" smtClean="0"/>
              <a:t>) 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Δύο κατηγορίες συστημάτων αναφοράς </a:t>
            </a:r>
            <a:r>
              <a:rPr lang="el-GR" sz="2400" dirty="0" smtClean="0"/>
              <a:t>χώρου</a:t>
            </a:r>
            <a:endParaRPr lang="el-GR" sz="2400" dirty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l-GR" sz="2400" dirty="0" smtClean="0"/>
              <a:t>Συστήματα </a:t>
            </a:r>
            <a:r>
              <a:rPr lang="el-GR" sz="2400" dirty="0"/>
              <a:t>με κέντρο αναφοράς το κέντρο του ηλιακού συστήματος: Αδρανειακά συστήματα αναφοράς: Νόμος της Παγκόσμιας Έλξης. Κατάλληλα για την περιγραφή των κινήσεων της Γης και των πλανητών. Εφαρμογή στην Ουράνια Μηχανική, στη Γεωδαιτική Αστρονομία και τη Γεωδαισία Δορυφόρων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l-GR" sz="2400" dirty="0" smtClean="0"/>
              <a:t>Συστήματα </a:t>
            </a:r>
            <a:r>
              <a:rPr lang="el-GR" sz="2400" dirty="0"/>
              <a:t>με κέντρο αναφοράς τη Γη: </a:t>
            </a:r>
            <a:r>
              <a:rPr lang="el-GR" sz="2400" b="1" dirty="0"/>
              <a:t>Συστήματα ECEF (</a:t>
            </a:r>
            <a:r>
              <a:rPr lang="el-GR" sz="2400" b="1" dirty="0" err="1"/>
              <a:t>Earth</a:t>
            </a:r>
            <a:r>
              <a:rPr lang="el-GR" sz="2400" b="1" dirty="0"/>
              <a:t> </a:t>
            </a:r>
            <a:r>
              <a:rPr lang="el-GR" sz="2400" b="1" dirty="0" err="1"/>
              <a:t>Centered</a:t>
            </a:r>
            <a:r>
              <a:rPr lang="el-GR" sz="2400" b="1" dirty="0"/>
              <a:t> </a:t>
            </a:r>
            <a:r>
              <a:rPr lang="el-GR" sz="2400" b="1" dirty="0" err="1"/>
              <a:t>Earth</a:t>
            </a:r>
            <a:r>
              <a:rPr lang="el-GR" sz="2400" b="1" dirty="0"/>
              <a:t> </a:t>
            </a:r>
            <a:r>
              <a:rPr lang="el-GR" sz="2400" b="1" dirty="0" err="1"/>
              <a:t>Fixed</a:t>
            </a:r>
            <a:r>
              <a:rPr lang="el-GR" sz="2400" b="1" dirty="0"/>
              <a:t>): </a:t>
            </a:r>
            <a:r>
              <a:rPr lang="el-GR" sz="2400" dirty="0"/>
              <a:t>Κατάλληλα για την περιγραφή των κινήσεων πάνω στην επιφάνεια της Γης. Σταθερά για μία μόνο εποχή, την </a:t>
            </a:r>
            <a:r>
              <a:rPr lang="el-GR" sz="2400" b="1" dirty="0"/>
              <a:t>εποχή αναφοράς.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700808"/>
            <a:ext cx="5976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5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Συστήματα Αναφοράς </a:t>
            </a:r>
            <a:r>
              <a:rPr lang="el-GR" dirty="0" smtClean="0"/>
              <a:t>Χώρου </a:t>
            </a:r>
            <a:br>
              <a:rPr lang="el-GR" dirty="0" smtClean="0"/>
            </a:br>
            <a:r>
              <a:rPr lang="el-GR" sz="3000" b="0" dirty="0" smtClean="0"/>
              <a:t>(2 από </a:t>
            </a:r>
            <a:r>
              <a:rPr lang="en-US" sz="3000" b="0" dirty="0" smtClean="0"/>
              <a:t>6</a:t>
            </a:r>
            <a:r>
              <a:rPr lang="el-GR" sz="3000" b="0" dirty="0" smtClean="0"/>
              <a:t>) 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sz="2600" b="1" dirty="0" smtClean="0"/>
              <a:t>Αδρανειακά Συστήματα Αναφοράς</a:t>
            </a:r>
            <a:endParaRPr lang="el-GR" sz="2600" b="1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Ονομάζονται και Ουράνια Συστήματα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Βασικό μοντέλο είναι το </a:t>
            </a:r>
            <a:r>
              <a:rPr lang="el-GR" sz="2400" b="1" dirty="0"/>
              <a:t>Διεθνές Ουράνιο Σύστημα Αναφοράς (</a:t>
            </a:r>
            <a:r>
              <a:rPr lang="el-GR" sz="2400" b="1" dirty="0" err="1"/>
              <a:t>International</a:t>
            </a:r>
            <a:r>
              <a:rPr lang="el-GR" sz="2400" b="1" dirty="0"/>
              <a:t> </a:t>
            </a:r>
            <a:r>
              <a:rPr lang="el-GR" sz="2400" b="1" dirty="0" err="1"/>
              <a:t>Celestial</a:t>
            </a:r>
            <a:r>
              <a:rPr lang="el-GR" sz="2400" b="1" dirty="0"/>
              <a:t> </a:t>
            </a:r>
            <a:r>
              <a:rPr lang="el-GR" sz="2400" b="1" dirty="0" err="1"/>
              <a:t>Reference</a:t>
            </a:r>
            <a:r>
              <a:rPr lang="el-GR" sz="2400" b="1" dirty="0"/>
              <a:t> </a:t>
            </a:r>
            <a:r>
              <a:rPr lang="el-GR" sz="2400" b="1" dirty="0" err="1"/>
              <a:t>System</a:t>
            </a:r>
            <a:r>
              <a:rPr lang="el-GR" sz="2400" b="1" dirty="0"/>
              <a:t> - ICRS)</a:t>
            </a:r>
            <a:r>
              <a:rPr lang="el-GR" sz="2400" dirty="0"/>
              <a:t>, όπως αυτό υλοποιείται με τη βοήθεια του Πλαισίου Αναφοράς (ICRF)</a:t>
            </a:r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4973960" cy="283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700808"/>
            <a:ext cx="5976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5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Συστήματα Αναφοράς Χώρου</a:t>
            </a:r>
            <a:br>
              <a:rPr lang="el-GR" dirty="0" smtClean="0"/>
            </a:br>
            <a:r>
              <a:rPr lang="el-GR" sz="3000" b="0" dirty="0" smtClean="0"/>
              <a:t>(3 από </a:t>
            </a:r>
            <a:r>
              <a:rPr lang="en-US" sz="3000" b="0" dirty="0" smtClean="0"/>
              <a:t>6)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08312"/>
          </a:xfrm>
        </p:spPr>
        <p:txBody>
          <a:bodyPr>
            <a:normAutofit/>
          </a:bodyPr>
          <a:lstStyle/>
          <a:p>
            <a:pPr marL="0" indent="0" defTabSz="877888">
              <a:spcBef>
                <a:spcPts val="1800"/>
              </a:spcBef>
              <a:buNone/>
            </a:pPr>
            <a:r>
              <a:rPr lang="el-GR" sz="2600" b="1" dirty="0" smtClean="0"/>
              <a:t>Συστήματα </a:t>
            </a:r>
            <a:r>
              <a:rPr lang="el-GR" sz="2600" b="1" dirty="0"/>
              <a:t>ECEF (</a:t>
            </a:r>
            <a:r>
              <a:rPr lang="el-GR" sz="2600" b="1" dirty="0" err="1"/>
              <a:t>Earth</a:t>
            </a:r>
            <a:r>
              <a:rPr lang="el-GR" sz="2600" b="1" dirty="0"/>
              <a:t> </a:t>
            </a:r>
            <a:r>
              <a:rPr lang="el-GR" sz="2600" b="1" dirty="0" err="1"/>
              <a:t>Centered</a:t>
            </a:r>
            <a:r>
              <a:rPr lang="el-GR" sz="2600" b="1" dirty="0"/>
              <a:t> - </a:t>
            </a:r>
            <a:r>
              <a:rPr lang="el-GR" sz="2600" b="1" dirty="0" err="1"/>
              <a:t>Earth</a:t>
            </a:r>
            <a:r>
              <a:rPr lang="el-GR" sz="2600" b="1" dirty="0"/>
              <a:t> </a:t>
            </a:r>
            <a:r>
              <a:rPr lang="el-GR" sz="2600" b="1" dirty="0" err="1"/>
              <a:t>Fixed</a:t>
            </a:r>
            <a:r>
              <a:rPr lang="el-GR" sz="2600" b="1" dirty="0" smtClean="0"/>
              <a:t>)</a:t>
            </a:r>
            <a:endParaRPr lang="el-GR" sz="2600" b="1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Ονομάζονται και </a:t>
            </a:r>
            <a:r>
              <a:rPr lang="el-GR" sz="2400" b="1" dirty="0"/>
              <a:t>Επίγεια Συστήματα Αναφοράς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Βασικό παγκόσμιο μοντέλο είναι το </a:t>
            </a:r>
            <a:r>
              <a:rPr lang="el-GR" sz="2400" b="1" dirty="0"/>
              <a:t>Διεθνές Επίγειο Σύστημα Αναφοράς (</a:t>
            </a:r>
            <a:r>
              <a:rPr lang="el-GR" sz="2400" b="1" dirty="0" err="1"/>
              <a:t>International</a:t>
            </a:r>
            <a:r>
              <a:rPr lang="el-GR" sz="2400" b="1" dirty="0"/>
              <a:t> </a:t>
            </a:r>
            <a:r>
              <a:rPr lang="el-GR" sz="2400" b="1" dirty="0" err="1"/>
              <a:t>Terrestrial</a:t>
            </a:r>
            <a:r>
              <a:rPr lang="el-GR" sz="2400" b="1" dirty="0"/>
              <a:t> </a:t>
            </a:r>
            <a:r>
              <a:rPr lang="el-GR" sz="2400" b="1" dirty="0" err="1"/>
              <a:t>Reference</a:t>
            </a:r>
            <a:r>
              <a:rPr lang="el-GR" sz="2400" b="1" dirty="0"/>
              <a:t> </a:t>
            </a:r>
            <a:r>
              <a:rPr lang="el-GR" sz="2400" b="1" dirty="0" err="1"/>
              <a:t>System</a:t>
            </a:r>
            <a:r>
              <a:rPr lang="el-GR" sz="2400" b="1" dirty="0"/>
              <a:t> - ITRS), </a:t>
            </a:r>
            <a:r>
              <a:rPr lang="el-GR" sz="2400" dirty="0"/>
              <a:t>όπως αυτό υλοποιείται με τη βοήθεια του Πλαισίου Αναφοράς (ITRF)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96" y="3789040"/>
            <a:ext cx="5785781" cy="28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700808"/>
            <a:ext cx="5976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1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Συστήματα Αναφοράς Χώρου</a:t>
            </a:r>
            <a:br>
              <a:rPr lang="el-GR" dirty="0"/>
            </a:br>
            <a:r>
              <a:rPr lang="el-GR" sz="3000" b="0" dirty="0" smtClean="0"/>
              <a:t>(4 </a:t>
            </a:r>
            <a:r>
              <a:rPr lang="el-GR" sz="3000" b="0" dirty="0"/>
              <a:t>από </a:t>
            </a:r>
            <a:r>
              <a:rPr lang="en-US" sz="3000" b="0" dirty="0" smtClean="0"/>
              <a:t>6)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168352"/>
          </a:xfrm>
        </p:spPr>
        <p:txBody>
          <a:bodyPr/>
          <a:lstStyle/>
          <a:p>
            <a:pPr marL="0" lvl="0" indent="0">
              <a:spcBef>
                <a:spcPts val="1800"/>
              </a:spcBef>
              <a:buNone/>
            </a:pPr>
            <a:r>
              <a:rPr lang="el-GR" sz="2600" b="1" dirty="0" smtClean="0">
                <a:solidFill>
                  <a:prstClr val="black"/>
                </a:solidFill>
              </a:rPr>
              <a:t>Συστήματα </a:t>
            </a:r>
            <a:r>
              <a:rPr lang="en-US" sz="2600" b="1" dirty="0" smtClean="0">
                <a:solidFill>
                  <a:prstClr val="black"/>
                </a:solidFill>
              </a:rPr>
              <a:t>ECEF</a:t>
            </a:r>
            <a:r>
              <a:rPr lang="el-GR" sz="2600" b="1" dirty="0" smtClean="0">
                <a:solidFill>
                  <a:prstClr val="black"/>
                </a:solidFill>
              </a:rPr>
              <a:t> (</a:t>
            </a:r>
            <a:r>
              <a:rPr lang="el-GR" sz="2600" b="1" dirty="0" err="1" smtClean="0">
                <a:solidFill>
                  <a:prstClr val="black"/>
                </a:solidFill>
              </a:rPr>
              <a:t>Earth</a:t>
            </a:r>
            <a:r>
              <a:rPr lang="el-GR" sz="2600" b="1" dirty="0" smtClean="0">
                <a:solidFill>
                  <a:prstClr val="black"/>
                </a:solidFill>
              </a:rPr>
              <a:t> </a:t>
            </a:r>
            <a:r>
              <a:rPr lang="el-GR" sz="2600" b="1" dirty="0" err="1">
                <a:solidFill>
                  <a:prstClr val="black"/>
                </a:solidFill>
              </a:rPr>
              <a:t>Centered</a:t>
            </a:r>
            <a:r>
              <a:rPr lang="el-GR" sz="2600" b="1" dirty="0">
                <a:solidFill>
                  <a:prstClr val="black"/>
                </a:solidFill>
              </a:rPr>
              <a:t> - </a:t>
            </a:r>
            <a:r>
              <a:rPr lang="el-GR" sz="2600" b="1" dirty="0" err="1">
                <a:solidFill>
                  <a:prstClr val="black"/>
                </a:solidFill>
              </a:rPr>
              <a:t>Earth</a:t>
            </a:r>
            <a:r>
              <a:rPr lang="el-GR" sz="2600" b="1" dirty="0">
                <a:solidFill>
                  <a:prstClr val="black"/>
                </a:solidFill>
              </a:rPr>
              <a:t> </a:t>
            </a:r>
            <a:r>
              <a:rPr lang="el-GR" sz="2600" b="1" dirty="0" err="1">
                <a:solidFill>
                  <a:prstClr val="black"/>
                </a:solidFill>
              </a:rPr>
              <a:t>Fixed</a:t>
            </a:r>
            <a:r>
              <a:rPr lang="el-GR" sz="2600" b="1" dirty="0">
                <a:solidFill>
                  <a:prstClr val="black"/>
                </a:solidFill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Αφετηρία το </a:t>
            </a:r>
            <a:r>
              <a:rPr lang="el-GR" sz="2400" dirty="0" err="1"/>
              <a:t>γεώκεντρο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Άξονας Ζ: Προς ένα μέσο πόλο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 err="1"/>
              <a:t>Αξονας</a:t>
            </a:r>
            <a:r>
              <a:rPr lang="el-GR" sz="2400" dirty="0"/>
              <a:t> Χ: Προς το σημείο τομής ισημερινού και μεσημβρινού του </a:t>
            </a:r>
            <a:r>
              <a:rPr lang="el-GR" sz="2400" dirty="0" err="1"/>
              <a:t>Greenwich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Σύστημα μεταβαλλόμενο με το χρόνο</a:t>
            </a:r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72" y="4038983"/>
            <a:ext cx="3312368" cy="25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1920" y="6175507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ight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hand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cartesian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Dr Joe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Kiff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CC-BY-SA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700808"/>
            <a:ext cx="5976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Συστήματα Αναφοράς Χώρου</a:t>
            </a:r>
            <a:br>
              <a:rPr lang="el-GR" dirty="0"/>
            </a:br>
            <a:r>
              <a:rPr lang="el-GR" sz="3000" b="0" dirty="0" smtClean="0"/>
              <a:t>(5 </a:t>
            </a:r>
            <a:r>
              <a:rPr lang="el-GR" sz="3000" b="0" dirty="0"/>
              <a:t>από </a:t>
            </a:r>
            <a:r>
              <a:rPr lang="en-US" sz="3000" b="0" dirty="0" smtClean="0"/>
              <a:t>6)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l-GR" sz="10400" b="1" dirty="0" smtClean="0">
                <a:solidFill>
                  <a:prstClr val="black"/>
                </a:solidFill>
              </a:rPr>
              <a:t>Συστήματα </a:t>
            </a:r>
            <a:r>
              <a:rPr lang="el-GR" sz="10400" b="1" dirty="0">
                <a:solidFill>
                  <a:prstClr val="black"/>
                </a:solidFill>
              </a:rPr>
              <a:t>ECEF (</a:t>
            </a:r>
            <a:r>
              <a:rPr lang="el-GR" sz="10400" b="1" dirty="0" err="1">
                <a:solidFill>
                  <a:prstClr val="black"/>
                </a:solidFill>
              </a:rPr>
              <a:t>Earth</a:t>
            </a:r>
            <a:r>
              <a:rPr lang="el-GR" sz="10400" b="1" dirty="0">
                <a:solidFill>
                  <a:prstClr val="black"/>
                </a:solidFill>
              </a:rPr>
              <a:t> </a:t>
            </a:r>
            <a:r>
              <a:rPr lang="el-GR" sz="10400" b="1" dirty="0" err="1">
                <a:solidFill>
                  <a:prstClr val="black"/>
                </a:solidFill>
              </a:rPr>
              <a:t>Centered</a:t>
            </a:r>
            <a:r>
              <a:rPr lang="el-GR" sz="10400" b="1" dirty="0">
                <a:solidFill>
                  <a:prstClr val="black"/>
                </a:solidFill>
              </a:rPr>
              <a:t> - </a:t>
            </a:r>
            <a:r>
              <a:rPr lang="el-GR" sz="10400" b="1" dirty="0" err="1">
                <a:solidFill>
                  <a:prstClr val="black"/>
                </a:solidFill>
              </a:rPr>
              <a:t>Earth</a:t>
            </a:r>
            <a:r>
              <a:rPr lang="el-GR" sz="10400" b="1" dirty="0">
                <a:solidFill>
                  <a:prstClr val="black"/>
                </a:solidFill>
              </a:rPr>
              <a:t> </a:t>
            </a:r>
            <a:r>
              <a:rPr lang="el-GR" sz="10400" b="1" dirty="0" err="1">
                <a:solidFill>
                  <a:prstClr val="black"/>
                </a:solidFill>
              </a:rPr>
              <a:t>Fixed</a:t>
            </a:r>
            <a:r>
              <a:rPr lang="el-GR" sz="10400" b="1" dirty="0">
                <a:solidFill>
                  <a:prstClr val="black"/>
                </a:solidFill>
              </a:rPr>
              <a:t>)</a:t>
            </a:r>
          </a:p>
          <a:p>
            <a:pPr marL="0" indent="0">
              <a:buNone/>
            </a:pPr>
            <a:r>
              <a:rPr lang="el-GR" sz="9600" dirty="0" err="1"/>
              <a:t>ITRFyy</a:t>
            </a:r>
            <a:r>
              <a:rPr lang="el-GR" sz="9600" dirty="0"/>
              <a:t>, όπου </a:t>
            </a:r>
            <a:r>
              <a:rPr lang="el-GR" sz="9600" dirty="0" err="1"/>
              <a:t>yy</a:t>
            </a:r>
            <a:r>
              <a:rPr lang="el-GR" sz="9600" dirty="0"/>
              <a:t> η εποχή της λύσης του συστήματος, πχ. ITRF05</a:t>
            </a:r>
          </a:p>
          <a:p>
            <a:pPr marL="0" indent="0">
              <a:buNone/>
            </a:pPr>
            <a:r>
              <a:rPr lang="en-US" sz="6400" dirty="0"/>
              <a:t>DATA SET EXPRESSED IN ITRF2000 </a:t>
            </a:r>
            <a:r>
              <a:rPr lang="en-US" sz="6400" dirty="0" smtClean="0"/>
              <a:t>FRAME</a:t>
            </a:r>
          </a:p>
          <a:p>
            <a:pPr marL="0" indent="0">
              <a:buNone/>
            </a:pPr>
            <a:r>
              <a:rPr lang="en-US" sz="6400" dirty="0" smtClean="0"/>
              <a:t>STATION </a:t>
            </a:r>
            <a:r>
              <a:rPr lang="en-US" sz="6400" dirty="0"/>
              <a:t>POSITIONS AND VELOCITIES AT EPOCH 2008/10/10</a:t>
            </a:r>
          </a:p>
          <a:p>
            <a:pPr marL="0" indent="0">
              <a:buNone/>
            </a:pPr>
            <a:r>
              <a:rPr lang="en-US" sz="6400" dirty="0"/>
              <a:t>DOMES NB 	SITE NAME 	ID </a:t>
            </a:r>
            <a:r>
              <a:rPr lang="en-US" sz="6400" dirty="0" smtClean="0"/>
              <a:t>  SOLN   X/</a:t>
            </a:r>
            <a:r>
              <a:rPr lang="en-US" sz="6400" dirty="0" err="1" smtClean="0"/>
              <a:t>Vx</a:t>
            </a:r>
            <a:r>
              <a:rPr lang="en-US" sz="6400" dirty="0" smtClean="0"/>
              <a:t>   Y/</a:t>
            </a:r>
            <a:r>
              <a:rPr lang="en-US" sz="6400" dirty="0" err="1" smtClean="0"/>
              <a:t>Vy</a:t>
            </a:r>
            <a:r>
              <a:rPr lang="en-US" sz="6400" dirty="0" smtClean="0"/>
              <a:t> </a:t>
            </a:r>
            <a:r>
              <a:rPr lang="en-US" sz="6400" dirty="0"/>
              <a:t>	</a:t>
            </a:r>
            <a:r>
              <a:rPr lang="en-US" sz="6400" dirty="0" smtClean="0"/>
              <a:t>Z/</a:t>
            </a:r>
            <a:r>
              <a:rPr lang="en-US" sz="6400" dirty="0" err="1" smtClean="0"/>
              <a:t>Vz</a:t>
            </a:r>
            <a:r>
              <a:rPr lang="en-US" sz="6400" dirty="0" smtClean="0"/>
              <a:t> 	SIGMA </a:t>
            </a:r>
            <a:r>
              <a:rPr lang="en-US" sz="6400" dirty="0"/>
              <a:t>x/</a:t>
            </a:r>
            <a:r>
              <a:rPr lang="en-US" sz="6400" dirty="0" err="1"/>
              <a:t>vx</a:t>
            </a:r>
            <a:r>
              <a:rPr lang="en-US" sz="6400" dirty="0"/>
              <a:t> </a:t>
            </a:r>
            <a:r>
              <a:rPr lang="en-US" sz="6400" dirty="0" smtClean="0"/>
              <a:t>	SIGMA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y/</a:t>
            </a:r>
            <a:r>
              <a:rPr lang="en-US" sz="6400" dirty="0" err="1"/>
              <a:t>vy</a:t>
            </a:r>
            <a:r>
              <a:rPr lang="en-US" sz="6400" dirty="0"/>
              <a:t> 	SIGMA z/</a:t>
            </a:r>
            <a:r>
              <a:rPr lang="en-US" sz="6400" dirty="0" err="1"/>
              <a:t>vz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m-m/y 	m-m/y 	m-m/y 	m-m/y 	m-m/y 	m-m/y</a:t>
            </a:r>
          </a:p>
          <a:p>
            <a:pPr marL="0" indent="0">
              <a:buNone/>
            </a:pPr>
            <a:r>
              <a:rPr lang="en-US" sz="6400" dirty="0"/>
              <a:t>12602M002 	</a:t>
            </a:r>
            <a:r>
              <a:rPr lang="en-US" sz="6400" dirty="0" err="1"/>
              <a:t>Dionysos</a:t>
            </a:r>
            <a:r>
              <a:rPr lang="en-US" sz="6400" dirty="0"/>
              <a:t> 	7515 	1 	4595216.536	2039435.451	3912629.377	0.028</a:t>
            </a:r>
          </a:p>
          <a:p>
            <a:pPr marL="0" indent="0">
              <a:buNone/>
            </a:pPr>
            <a:r>
              <a:rPr lang="en-US" sz="6400" dirty="0"/>
              <a:t>0.030	0.027</a:t>
            </a:r>
          </a:p>
          <a:p>
            <a:pPr marL="0" indent="0">
              <a:buNone/>
            </a:pPr>
            <a:r>
              <a:rPr lang="en-US" sz="6400" dirty="0"/>
              <a:t>0.0059	0.0065	-0.0085	0.0016	0.0015	0.0016</a:t>
            </a:r>
          </a:p>
          <a:p>
            <a:pPr marL="0" indent="0">
              <a:buNone/>
            </a:pPr>
            <a:r>
              <a:rPr lang="en-US" sz="6400" dirty="0"/>
              <a:t>12602S001 	</a:t>
            </a:r>
            <a:r>
              <a:rPr lang="en-US" sz="6400" dirty="0" err="1"/>
              <a:t>Dionysos</a:t>
            </a:r>
            <a:r>
              <a:rPr lang="en-US" sz="6400" dirty="0"/>
              <a:t> 	7940 	1 	4595217.127	2039465.208	3912614.623	3.714</a:t>
            </a:r>
          </a:p>
          <a:p>
            <a:pPr marL="0" indent="0">
              <a:buNone/>
            </a:pPr>
            <a:r>
              <a:rPr lang="en-US" sz="6400" dirty="0"/>
              <a:t>2.435	4.874</a:t>
            </a:r>
          </a:p>
          <a:p>
            <a:pPr marL="0" indent="0">
              <a:buNone/>
            </a:pPr>
            <a:r>
              <a:rPr lang="en-US" sz="6400" dirty="0"/>
              <a:t>0.0059	0.0065	-0.0085	0.0016	0.0015	0.0016</a:t>
            </a:r>
          </a:p>
          <a:p>
            <a:pPr marL="0" indent="0">
              <a:buNone/>
            </a:pPr>
            <a:r>
              <a:rPr lang="en-US" sz="6400" dirty="0"/>
              <a:t>12602S011 	</a:t>
            </a:r>
            <a:r>
              <a:rPr lang="en-US" sz="6400" dirty="0" err="1"/>
              <a:t>Dionysos</a:t>
            </a:r>
            <a:r>
              <a:rPr lang="en-US" sz="6400" dirty="0"/>
              <a:t> 	DIOA 	1 	4595215.309	2039475.479	3912614.968	0.023</a:t>
            </a:r>
          </a:p>
          <a:p>
            <a:pPr marL="0" indent="0">
              <a:buNone/>
            </a:pPr>
            <a:r>
              <a:rPr lang="en-US" sz="6400" dirty="0"/>
              <a:t>0.025	0.022</a:t>
            </a:r>
          </a:p>
          <a:p>
            <a:pPr marL="0" indent="0">
              <a:buNone/>
            </a:pPr>
            <a:r>
              <a:rPr lang="en-US" sz="6400" dirty="0"/>
              <a:t>0.0059	0.0065	-0.0085	0.0016	0.0015	0.0016</a:t>
            </a:r>
          </a:p>
          <a:p>
            <a:endParaRPr lang="el-GR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700808"/>
            <a:ext cx="5976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7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Συστήματα Αναφοράς Χώρου</a:t>
            </a:r>
            <a:br>
              <a:rPr lang="el-GR" dirty="0"/>
            </a:br>
            <a:r>
              <a:rPr lang="el-GR" sz="3000" b="0" dirty="0" smtClean="0"/>
              <a:t>(</a:t>
            </a:r>
            <a:r>
              <a:rPr lang="en-US" sz="3000" b="0" dirty="0" smtClean="0"/>
              <a:t>6</a:t>
            </a:r>
            <a:r>
              <a:rPr lang="el-GR" sz="3000" b="0" dirty="0" smtClean="0"/>
              <a:t> </a:t>
            </a:r>
            <a:r>
              <a:rPr lang="el-GR" sz="3000" b="0" dirty="0"/>
              <a:t>από </a:t>
            </a:r>
            <a:r>
              <a:rPr lang="en-US" sz="3000" b="0" dirty="0" smtClean="0"/>
              <a:t>6)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l-GR" sz="2600" b="1" dirty="0" smtClean="0">
                <a:solidFill>
                  <a:srgbClr val="000000"/>
                </a:solidFill>
              </a:rPr>
              <a:t>Συστήματα </a:t>
            </a:r>
            <a:r>
              <a:rPr lang="el-GR" sz="2600" b="1" dirty="0">
                <a:solidFill>
                  <a:srgbClr val="000000"/>
                </a:solidFill>
              </a:rPr>
              <a:t>ECEF (</a:t>
            </a:r>
            <a:r>
              <a:rPr lang="el-GR" sz="2600" b="1" dirty="0" err="1">
                <a:solidFill>
                  <a:srgbClr val="000000"/>
                </a:solidFill>
              </a:rPr>
              <a:t>Earth</a:t>
            </a:r>
            <a:r>
              <a:rPr lang="el-GR" sz="2600" b="1" dirty="0">
                <a:solidFill>
                  <a:srgbClr val="000000"/>
                </a:solidFill>
              </a:rPr>
              <a:t> </a:t>
            </a:r>
            <a:r>
              <a:rPr lang="el-GR" sz="2600" b="1" dirty="0" err="1">
                <a:solidFill>
                  <a:srgbClr val="000000"/>
                </a:solidFill>
              </a:rPr>
              <a:t>Centered</a:t>
            </a:r>
            <a:r>
              <a:rPr lang="el-GR" sz="2600" b="1" dirty="0">
                <a:solidFill>
                  <a:srgbClr val="000000"/>
                </a:solidFill>
              </a:rPr>
              <a:t> - </a:t>
            </a:r>
            <a:r>
              <a:rPr lang="el-GR" sz="2600" b="1" dirty="0" err="1">
                <a:solidFill>
                  <a:srgbClr val="000000"/>
                </a:solidFill>
              </a:rPr>
              <a:t>Earth</a:t>
            </a:r>
            <a:r>
              <a:rPr lang="el-GR" sz="2600" b="1" dirty="0">
                <a:solidFill>
                  <a:srgbClr val="000000"/>
                </a:solidFill>
              </a:rPr>
              <a:t> </a:t>
            </a:r>
            <a:r>
              <a:rPr lang="el-GR" sz="2600" b="1" dirty="0" err="1">
                <a:solidFill>
                  <a:srgbClr val="000000"/>
                </a:solidFill>
              </a:rPr>
              <a:t>Fixed</a:t>
            </a:r>
            <a:r>
              <a:rPr lang="el-GR" sz="2600" b="1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l-GR" sz="2400" dirty="0" err="1"/>
              <a:t>ITRFyy</a:t>
            </a:r>
            <a:r>
              <a:rPr lang="el-GR" sz="2400" dirty="0"/>
              <a:t>, όπου </a:t>
            </a:r>
            <a:r>
              <a:rPr lang="el-GR" sz="2400" dirty="0" err="1"/>
              <a:t>yy</a:t>
            </a:r>
            <a:r>
              <a:rPr lang="el-GR" sz="2400" dirty="0"/>
              <a:t> η εποχή της λύσης του συστήματος, πχ. ITRF05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700808"/>
            <a:ext cx="5976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92729"/>
              </p:ext>
            </p:extLst>
          </p:nvPr>
        </p:nvGraphicFramePr>
        <p:xfrm>
          <a:off x="2" y="2425185"/>
          <a:ext cx="9143999" cy="360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615"/>
                <a:gridCol w="2068287"/>
                <a:gridCol w="792088"/>
                <a:gridCol w="1440160"/>
                <a:gridCol w="1512168"/>
                <a:gridCol w="1691681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800" dirty="0" smtClean="0"/>
                        <a:t>DATA SET EXPRESSED IN ITRF2000 FRAME</a:t>
                      </a:r>
                    </a:p>
                    <a:p>
                      <a:r>
                        <a:rPr lang="en-US" sz="1800" dirty="0" smtClean="0"/>
                        <a:t>STATION POSITIONS AND VELOCITIES AT EPOCH 2008/10/10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DOMES NB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SITE NAME ID 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SOLN 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 (m)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Y(m)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Z(m)</a:t>
                      </a:r>
                      <a:endParaRPr lang="el-GR" b="1" dirty="0"/>
                    </a:p>
                  </a:txBody>
                  <a:tcPr/>
                </a:tc>
              </a:tr>
              <a:tr h="3760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12602M002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Dionysos</a:t>
                      </a:r>
                      <a:r>
                        <a:rPr lang="en-US" sz="1800" dirty="0" smtClean="0"/>
                        <a:t> 7515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4595216.536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2039435.451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3912629.377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12602S001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Dionysos</a:t>
                      </a:r>
                      <a:r>
                        <a:rPr lang="en-US" sz="1800" dirty="0" smtClean="0"/>
                        <a:t> 	7940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4595217.127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2039465.208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2039465.208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12602S011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Dionysos</a:t>
                      </a:r>
                      <a:r>
                        <a:rPr lang="en-US" sz="1800" dirty="0" smtClean="0"/>
                        <a:t> 	DIOA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4595215.309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2039475.479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2039475.479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DOMES NB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SITE NAME ID 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SOLN 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vX</a:t>
                      </a:r>
                      <a:r>
                        <a:rPr lang="en-US" sz="1800" b="1" dirty="0" smtClean="0"/>
                        <a:t>(m/year)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vY</a:t>
                      </a:r>
                      <a:r>
                        <a:rPr lang="en-US" sz="1800" b="1" dirty="0" smtClean="0"/>
                        <a:t>(m/year)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vZ</a:t>
                      </a:r>
                      <a:r>
                        <a:rPr lang="en-US" sz="1800" b="1" dirty="0" smtClean="0"/>
                        <a:t>(m/year)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12602M002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Dionysos</a:t>
                      </a:r>
                      <a:r>
                        <a:rPr lang="en-US" sz="1800" dirty="0" smtClean="0"/>
                        <a:t> 7515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0.0059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0.0065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-0.0085</a:t>
                      </a:r>
                      <a:endParaRPr lang="el-GR" dirty="0"/>
                    </a:p>
                  </a:txBody>
                  <a:tcPr/>
                </a:tc>
              </a:tr>
              <a:tr h="2980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12602S001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Dionysos</a:t>
                      </a:r>
                      <a:r>
                        <a:rPr lang="en-US" sz="1800" dirty="0" smtClean="0"/>
                        <a:t> 	7940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0.0059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0.0065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-0.0085</a:t>
                      </a:r>
                      <a:endParaRPr lang="el-GR" dirty="0"/>
                    </a:p>
                  </a:txBody>
                  <a:tcPr/>
                </a:tc>
              </a:tr>
              <a:tr h="2980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12602S011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Dionysos</a:t>
                      </a:r>
                      <a:r>
                        <a:rPr lang="en-US" sz="1800" dirty="0" smtClean="0"/>
                        <a:t> 	DIOA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0.0059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0.0065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-0.0085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4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Σύνδεση </a:t>
            </a:r>
            <a:r>
              <a:rPr lang="el-GR" dirty="0" smtClean="0"/>
              <a:t>ελλειψοειδών </a:t>
            </a:r>
            <a:r>
              <a:rPr lang="el-GR" dirty="0" smtClean="0"/>
              <a:t>&amp; </a:t>
            </a:r>
            <a:r>
              <a:rPr lang="el-GR" dirty="0" smtClean="0"/>
              <a:t>καρτεσιανών συντεταγμένων</a:t>
            </a:r>
            <a:r>
              <a:rPr lang="en-US" dirty="0" smtClean="0"/>
              <a:t> </a:t>
            </a:r>
            <a:r>
              <a:rPr lang="en-US" sz="3000" b="0" dirty="0" smtClean="0"/>
              <a:t>(1 </a:t>
            </a:r>
            <a:r>
              <a:rPr lang="el-GR" sz="3000" b="0" dirty="0" smtClean="0"/>
              <a:t>από 3) 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39472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X= (N + h)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cos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φ 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cos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51720" y="1891392"/>
            <a:ext cx="33947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Y= (N + h)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cos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φ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sin 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20072" y="246745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= [(1 - e²)N + h]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sin 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φ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73680" y="3055328"/>
                <a:ext cx="6768752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 pitchFamily="18" charset="0"/>
                      </a:rPr>
                      <m:t>𝑒</m:t>
                    </m:r>
                    <m:r>
                      <a:rPr lang="en-US" sz="2400" i="1" dirty="0" smtClean="0">
                        <a:latin typeface="Cambria Math"/>
                        <a:ea typeface="Cambria Math" pitchFamily="18" charset="0"/>
                      </a:rPr>
                      <m:t>²=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 pitchFamily="18" charset="0"/>
                          </a:rPr>
                          <m:t>²−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 pitchFamily="18" charset="0"/>
                          </a:rPr>
                          <m:t>𝑏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 pitchFamily="18" charset="0"/>
                          </a:rPr>
                          <m:t>²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 pitchFamily="18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l-GR" sz="2400" dirty="0" smtClean="0">
                    <a:ea typeface="Cambria Math" pitchFamily="18" charset="0"/>
                  </a:rPr>
                  <a:t>το τετράγωνο της κύριας εκκεντρικότητας</a:t>
                </a:r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80" y="3055328"/>
                <a:ext cx="6768752" cy="72008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1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3775408"/>
                <a:ext cx="8208912" cy="665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ea typeface="Cambria Math" pitchFamily="18" charset="0"/>
                              </a:rPr>
                              <m:t>𝑠𝑖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400" b="0" i="1" smtClean="0">
                                <a:latin typeface="Cambria Math"/>
                                <a:ea typeface="Cambria Math" pitchFamily="18" charset="0"/>
                              </a:rPr>
                              <m:t>𝜑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sz="2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l-GR" sz="2400" dirty="0" smtClean="0">
                    <a:latin typeface="+mn-lt"/>
                    <a:ea typeface="Cambria Math" pitchFamily="18" charset="0"/>
                  </a:rPr>
                  <a:t>η ακτίνα καμπυλότητας πρώτης κάθετης τομής</a:t>
                </a:r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75408"/>
                <a:ext cx="8208912" cy="66543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114" t="-1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42008" y="458112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+mn-lt"/>
              </a:rPr>
              <a:t>ΠΡΟΣΟΧΗ!! ΝΑ ΜΗ ΣΥΓΧΕΕΤΑΙ Η ΑΚΤΙΝΑ ΚΑΜΠΥΛΟΤΗΤΑΣ ΜΕ ΤΗΝ ΑΠΟΧΗ ΤΟΥ ΓΕΩΕΙΔΟΥΣ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814" y="5432671"/>
            <a:ext cx="3507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 smtClean="0">
                <a:latin typeface="Cambria Math" pitchFamily="18" charset="0"/>
                <a:ea typeface="Cambria Math" pitchFamily="18" charset="0"/>
              </a:rPr>
              <a:t>Ν  </a:t>
            </a: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αποχή του γεωειδούς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7450" y="5451311"/>
            <a:ext cx="3419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Ν </a:t>
            </a: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ακτίνα καμπυλότητας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3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Σύνδεση ελλειψοειδών &amp; καρτεσιανών συντεταγμένων</a:t>
            </a:r>
            <a:r>
              <a:rPr lang="en-US" dirty="0"/>
              <a:t> </a:t>
            </a:r>
            <a:r>
              <a:rPr lang="en-US" sz="3000" b="0" dirty="0" smtClean="0"/>
              <a:t>(</a:t>
            </a:r>
            <a:r>
              <a:rPr lang="el-GR" sz="3000" b="0" dirty="0" smtClean="0"/>
              <a:t>2</a:t>
            </a:r>
            <a:r>
              <a:rPr lang="en-US" sz="3000" b="0" dirty="0" smtClean="0"/>
              <a:t> </a:t>
            </a:r>
            <a:r>
              <a:rPr lang="el-GR" sz="3000" b="0" dirty="0"/>
              <a:t>από 3) 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76064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/>
              <a:t>Αντίστροφες σχέσεις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2060848"/>
                <a:ext cx="5832648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Cambria Math" pitchFamily="18" charset="0"/>
                    <a:ea typeface="Cambria Math" pitchFamily="18" charset="0"/>
                  </a:rPr>
                  <a:t>λ= </a:t>
                </a:r>
                <a:r>
                  <a:rPr lang="en-US" sz="2400" dirty="0" err="1" smtClean="0">
                    <a:latin typeface="Cambria Math" pitchFamily="18" charset="0"/>
                    <a:ea typeface="Cambria Math" pitchFamily="18" charset="0"/>
                  </a:rPr>
                  <a:t>arctan</a:t>
                </a:r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𝑋</m:t>
                        </m:r>
                      </m:den>
                    </m:f>
                  </m:oMath>
                </a14:m>
                <a:r>
                  <a:rPr lang="el-GR" sz="28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l-GR" sz="24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el-GR" sz="2400" dirty="0" smtClean="0">
                    <a:latin typeface="+mn-lt"/>
                    <a:ea typeface="Cambria Math" pitchFamily="18" charset="0"/>
                  </a:rPr>
                  <a:t>Διερεύνηση τεταρτημορίου!</a:t>
                </a:r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60848"/>
                <a:ext cx="5832648" cy="70185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672" b="-52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09120"/>
            <a:ext cx="209867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3944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068960"/>
            <a:ext cx="3625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09120"/>
            <a:ext cx="3446463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86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</a:t>
            </a:r>
            <a:r>
              <a:rPr lang="el-GR" dirty="0"/>
              <a:t>ό</a:t>
            </a:r>
            <a:r>
              <a:rPr lang="el-GR" dirty="0" smtClean="0"/>
              <a:t>μενα </a:t>
            </a:r>
            <a:r>
              <a:rPr lang="el-GR" dirty="0"/>
              <a:t>τ</a:t>
            </a:r>
            <a:r>
              <a:rPr lang="el-GR" dirty="0" smtClean="0"/>
              <a:t>ου 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690864" cy="50405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Ορισμός </a:t>
            </a:r>
            <a:r>
              <a:rPr lang="el-GR" sz="2400" dirty="0"/>
              <a:t>της Γεωδαισίας </a:t>
            </a:r>
            <a:endParaRPr lang="en-US" sz="2400" dirty="0"/>
          </a:p>
          <a:p>
            <a:r>
              <a:rPr lang="el-GR" sz="2400" dirty="0" smtClean="0"/>
              <a:t>Συνδέσεις </a:t>
            </a:r>
            <a:r>
              <a:rPr lang="el-GR" sz="2400" dirty="0"/>
              <a:t>των </a:t>
            </a:r>
            <a:r>
              <a:rPr lang="el-GR" sz="2400" dirty="0" err="1"/>
              <a:t>γεωεπιστημών</a:t>
            </a:r>
            <a:r>
              <a:rPr lang="el-GR" sz="2400" dirty="0"/>
              <a:t> </a:t>
            </a:r>
          </a:p>
          <a:p>
            <a:r>
              <a:rPr lang="el-GR" sz="2400" dirty="0"/>
              <a:t>Γνωριμία με τον πλανήτη </a:t>
            </a:r>
            <a:endParaRPr lang="en-US" sz="2400" dirty="0"/>
          </a:p>
          <a:p>
            <a:r>
              <a:rPr lang="el-GR" sz="2400" dirty="0" smtClean="0"/>
              <a:t>Ιστορία </a:t>
            </a:r>
            <a:r>
              <a:rPr lang="el-GR" sz="2400" dirty="0"/>
              <a:t>της Γεωδαισίας </a:t>
            </a:r>
            <a:r>
              <a:rPr lang="el-GR" sz="2400" dirty="0" smtClean="0"/>
              <a:t> </a:t>
            </a:r>
            <a:endParaRPr lang="el-GR" sz="2400" dirty="0"/>
          </a:p>
          <a:p>
            <a:r>
              <a:rPr lang="el-GR" sz="2400" dirty="0" smtClean="0"/>
              <a:t>Μονάδες </a:t>
            </a:r>
            <a:r>
              <a:rPr lang="el-GR" sz="2400" dirty="0"/>
              <a:t>μέτρησης </a:t>
            </a:r>
            <a:endParaRPr lang="en-US" sz="2400" dirty="0"/>
          </a:p>
          <a:p>
            <a:r>
              <a:rPr lang="el-GR" sz="2400" dirty="0" smtClean="0"/>
              <a:t>Διεθνής συνεργασία</a:t>
            </a:r>
            <a:endParaRPr lang="en-US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l-GR" sz="2400" dirty="0" smtClean="0"/>
              <a:t>Μοντέλα </a:t>
            </a:r>
            <a:r>
              <a:rPr lang="el-GR" sz="2400" dirty="0"/>
              <a:t>και επιφάνειες αναφοράς </a:t>
            </a:r>
          </a:p>
          <a:p>
            <a:r>
              <a:rPr lang="el-GR" sz="2400" dirty="0"/>
              <a:t>Συστήματα αναφοράς χώρου και χρόνου </a:t>
            </a:r>
            <a:endParaRPr lang="en-US" sz="2400" dirty="0"/>
          </a:p>
          <a:p>
            <a:r>
              <a:rPr lang="el-GR" sz="2400" dirty="0" smtClean="0"/>
              <a:t>Συντεταγμένες</a:t>
            </a:r>
            <a:endParaRPr lang="el-GR" sz="2400" dirty="0"/>
          </a:p>
          <a:p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220072" y="1165984"/>
            <a:ext cx="374441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l-GR" sz="2400" dirty="0" smtClean="0">
                <a:latin typeface="+mn-lt"/>
              </a:rPr>
              <a:t>Γεωμετρία </a:t>
            </a:r>
            <a:r>
              <a:rPr lang="el-GR" sz="2400" dirty="0">
                <a:latin typeface="+mn-lt"/>
              </a:rPr>
              <a:t>του </a:t>
            </a:r>
            <a:r>
              <a:rPr lang="el-GR" sz="2400" dirty="0" smtClean="0">
                <a:latin typeface="+mn-lt"/>
              </a:rPr>
              <a:t>ελλειψοειδούς</a:t>
            </a:r>
            <a:endParaRPr lang="en-US" sz="24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Θεμελιώδη </a:t>
            </a:r>
            <a:r>
              <a:rPr lang="el-GR" sz="2400" dirty="0">
                <a:latin typeface="+mn-lt"/>
              </a:rPr>
              <a:t>προβλήματα</a:t>
            </a:r>
          </a:p>
          <a:p>
            <a:r>
              <a:rPr lang="el-GR" sz="2400" dirty="0">
                <a:latin typeface="+mn-lt"/>
              </a:rPr>
              <a:t>στην επιφάνεια του </a:t>
            </a:r>
            <a:r>
              <a:rPr lang="el-GR" sz="2400" dirty="0" smtClean="0">
                <a:latin typeface="+mn-lt"/>
              </a:rPr>
              <a:t>ελλειψοειδούς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 startAt="4"/>
            </a:pPr>
            <a:r>
              <a:rPr lang="el-GR" sz="2400" dirty="0" smtClean="0">
                <a:latin typeface="+mn-lt"/>
              </a:rPr>
              <a:t>Γεωδαιτικό </a:t>
            </a:r>
            <a:r>
              <a:rPr lang="el-GR" sz="2400" dirty="0">
                <a:latin typeface="+mn-lt"/>
              </a:rPr>
              <a:t>DATUM 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ορισμός </a:t>
            </a:r>
            <a:r>
              <a:rPr lang="el-GR" sz="2400" dirty="0">
                <a:latin typeface="+mn-lt"/>
              </a:rPr>
              <a:t>και υλοποίηση 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Προβολές </a:t>
            </a:r>
            <a:endParaRPr lang="el-GR" sz="24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αλλαγές προβολικών </a:t>
            </a:r>
            <a:r>
              <a:rPr lang="el-GR" sz="2400" dirty="0" smtClean="0">
                <a:latin typeface="+mn-lt"/>
              </a:rPr>
              <a:t>συστημάτων</a:t>
            </a:r>
            <a:endParaRPr lang="en-US" sz="24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αναγωγές </a:t>
            </a:r>
            <a:r>
              <a:rPr lang="el-GR" sz="2400" dirty="0">
                <a:latin typeface="+mn-lt"/>
              </a:rPr>
              <a:t>στο </a:t>
            </a:r>
            <a:r>
              <a:rPr lang="el-GR" sz="2400" dirty="0" smtClean="0">
                <a:latin typeface="+mn-lt"/>
              </a:rPr>
              <a:t>προβολικό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επίπεδο</a:t>
            </a:r>
            <a:endParaRPr lang="en-US" sz="24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μετασχηματισμοί</a:t>
            </a:r>
            <a:endParaRPr lang="el-GR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96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Σύνδεση ελλειψοειδών &amp; καρτεσιανών συντεταγμένων</a:t>
            </a:r>
            <a:r>
              <a:rPr lang="en-US" dirty="0"/>
              <a:t> </a:t>
            </a:r>
            <a:r>
              <a:rPr lang="en-US" sz="3000" b="0" dirty="0" smtClean="0"/>
              <a:t>(</a:t>
            </a:r>
            <a:r>
              <a:rPr lang="el-GR" sz="3000" b="0" dirty="0" smtClean="0"/>
              <a:t>3</a:t>
            </a:r>
            <a:r>
              <a:rPr lang="en-US" sz="3000" b="0" dirty="0" smtClean="0"/>
              <a:t> </a:t>
            </a:r>
            <a:r>
              <a:rPr lang="el-GR" sz="3000" b="0" dirty="0"/>
              <a:t>από 3) </a:t>
            </a:r>
            <a:endParaRPr lang="el-GR" sz="3000" b="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16">
            <a:off x="1699505" y="1438712"/>
            <a:ext cx="5603114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5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 smtClean="0"/>
              <a:t>Τοποκεντρικά</a:t>
            </a:r>
            <a:r>
              <a:rPr lang="el-GR" dirty="0" smtClean="0"/>
              <a:t> Συστήματα Συντεταγμένων </a:t>
            </a:r>
            <a:r>
              <a:rPr lang="el-GR" sz="3000" b="0" dirty="0" smtClean="0"/>
              <a:t>(1 από 6) </a:t>
            </a:r>
            <a:endParaRPr lang="el-GR" sz="3000" b="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261304" cy="426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55776" y="5664590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Geodetic datum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49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/>
              <a:t>Τοποκεντρικά</a:t>
            </a:r>
            <a:r>
              <a:rPr lang="el-GR" dirty="0"/>
              <a:t> Συστήματα Συντεταγμένων </a:t>
            </a:r>
            <a:r>
              <a:rPr lang="el-GR" sz="3000" b="0" dirty="0"/>
              <a:t>(</a:t>
            </a:r>
            <a:r>
              <a:rPr lang="el-GR" sz="3000" b="0" dirty="0" smtClean="0"/>
              <a:t>2 </a:t>
            </a:r>
            <a:r>
              <a:rPr lang="el-GR" sz="3000" b="0" dirty="0"/>
              <a:t>από </a:t>
            </a:r>
            <a:r>
              <a:rPr lang="el-GR" sz="3000" b="0" dirty="0" smtClean="0"/>
              <a:t>6)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02" y="1340768"/>
            <a:ext cx="5114302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Τα </a:t>
            </a:r>
            <a:r>
              <a:rPr lang="el-GR" sz="2400" dirty="0" err="1"/>
              <a:t>τοποκεντρικά</a:t>
            </a:r>
            <a:r>
              <a:rPr lang="el-GR" sz="2400" dirty="0"/>
              <a:t> συστήματα συντεταγμένων υλοποιούνται άμεσα από τις μετρήσεις, με την υλοποίηση της </a:t>
            </a:r>
            <a:r>
              <a:rPr lang="el-GR" sz="2400" dirty="0" err="1"/>
              <a:t>κατακορύφου</a:t>
            </a:r>
            <a:r>
              <a:rPr lang="el-GR" sz="2400" dirty="0"/>
              <a:t> κατά την </a:t>
            </a:r>
            <a:r>
              <a:rPr lang="el-GR" sz="2400" dirty="0" err="1"/>
              <a:t>κέντρωση</a:t>
            </a:r>
            <a:r>
              <a:rPr lang="el-GR" sz="2400" dirty="0"/>
              <a:t> των οργάνων</a:t>
            </a:r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16792"/>
            <a:ext cx="2277729" cy="4053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796136" y="5601010"/>
            <a:ext cx="317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Round prism and laser plummet on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tripod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endParaRPr lang="el-G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KJG2007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06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/>
              <a:t>Τοποκεντρικά</a:t>
            </a:r>
            <a:r>
              <a:rPr lang="el-GR" dirty="0"/>
              <a:t> Συστήματα Συντεταγμένων </a:t>
            </a:r>
            <a:r>
              <a:rPr lang="el-GR" sz="3000" b="0" dirty="0"/>
              <a:t>(</a:t>
            </a:r>
            <a:r>
              <a:rPr lang="el-GR" sz="3000" b="0" dirty="0" smtClean="0"/>
              <a:t>3 από 6) 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Η αρχή των </a:t>
            </a:r>
            <a:r>
              <a:rPr lang="el-GR" sz="2400" dirty="0" err="1"/>
              <a:t>τοποκεντρικών</a:t>
            </a:r>
            <a:r>
              <a:rPr lang="el-GR" sz="2400" dirty="0"/>
              <a:t> συστημάτων αναφοράς (σε κάθε σημείο και διαφορετικό σύστημα) έγκειται στη μορφολογία του πεδίου βαρύτητας</a:t>
            </a:r>
          </a:p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13" y="2708920"/>
            <a:ext cx="560062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/>
              <a:t>Τοποκεντρικά</a:t>
            </a:r>
            <a:r>
              <a:rPr lang="el-GR" dirty="0"/>
              <a:t> Συστήματα Συντεταγμένων </a:t>
            </a:r>
            <a:r>
              <a:rPr lang="el-GR" sz="3000" b="0" dirty="0"/>
              <a:t>(</a:t>
            </a:r>
            <a:r>
              <a:rPr lang="el-GR" sz="3000" b="0" dirty="0" smtClean="0"/>
              <a:t>4 από 6) 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Οι επιφάνειες του γήινου πεδίου βαρύτητας με σταθερό δυναμικό ονομάζονται </a:t>
            </a:r>
            <a:r>
              <a:rPr lang="el-GR" sz="2400" b="1" dirty="0" err="1"/>
              <a:t>ισοδυναμικές</a:t>
            </a:r>
            <a:r>
              <a:rPr lang="el-GR" sz="2400" b="1" dirty="0"/>
              <a:t> ή </a:t>
            </a:r>
            <a:r>
              <a:rPr lang="el-GR" sz="2400" b="1" dirty="0" err="1"/>
              <a:t>χωροσταθμικές</a:t>
            </a:r>
            <a:r>
              <a:rPr lang="el-GR" sz="2400" dirty="0"/>
              <a:t> </a:t>
            </a:r>
            <a:r>
              <a:rPr lang="el-GR" sz="2400" dirty="0" smtClean="0"/>
              <a:t>επιφάνειες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Η διεύθυνση του διανύσματος της βαρύτητας </a:t>
            </a:r>
            <a:r>
              <a:rPr lang="el-GR" sz="2400" b="1" dirty="0"/>
              <a:t>(κατακόρυφη) </a:t>
            </a:r>
            <a:r>
              <a:rPr lang="el-GR" sz="2400" dirty="0"/>
              <a:t>είναι κάθετη σε κάθε σημείο της </a:t>
            </a:r>
            <a:r>
              <a:rPr lang="el-GR" sz="2400" dirty="0" err="1"/>
              <a:t>ισοδυναμικής</a:t>
            </a:r>
            <a:r>
              <a:rPr lang="el-GR" sz="2400" dirty="0"/>
              <a:t> </a:t>
            </a:r>
            <a:r>
              <a:rPr lang="el-GR" sz="2400" dirty="0" smtClean="0"/>
              <a:t>επιφάνειας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Οι γραμμές που τέμνουν κάθετα όλες τις </a:t>
            </a:r>
            <a:r>
              <a:rPr lang="el-GR" sz="2400" dirty="0" err="1"/>
              <a:t>ισοδυναμικές</a:t>
            </a:r>
            <a:r>
              <a:rPr lang="el-GR" sz="2400" dirty="0"/>
              <a:t> επιφάνειες και έχουν συνεχώς την κατακόρυφο ως εφαπτόμενη ονομάζονται </a:t>
            </a:r>
            <a:r>
              <a:rPr lang="el-GR" sz="2400" b="1" dirty="0"/>
              <a:t>δυναμικές</a:t>
            </a:r>
            <a:r>
              <a:rPr lang="el-GR" sz="2400" dirty="0"/>
              <a:t> γραμμές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29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/>
              <a:t>Τοποκεντρικά</a:t>
            </a:r>
            <a:r>
              <a:rPr lang="el-GR" dirty="0"/>
              <a:t> Συστήματα Συντεταγμένων </a:t>
            </a:r>
            <a:r>
              <a:rPr lang="el-GR" sz="3000" b="0" dirty="0"/>
              <a:t>(</a:t>
            </a:r>
            <a:r>
              <a:rPr lang="el-GR" sz="3000" b="0" dirty="0" smtClean="0"/>
              <a:t>5 από 6) </a:t>
            </a:r>
            <a:endParaRPr lang="el-GR" sz="3000" b="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23"/>
          <a:stretch/>
        </p:blipFill>
        <p:spPr bwMode="auto">
          <a:xfrm>
            <a:off x="1595815" y="1500325"/>
            <a:ext cx="5952370" cy="47369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48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02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/>
              <a:t>Τοποκεντρικά</a:t>
            </a:r>
            <a:r>
              <a:rPr lang="el-GR" dirty="0"/>
              <a:t> Συστήματα Συντεταγμένων </a:t>
            </a:r>
            <a:r>
              <a:rPr lang="el-GR" sz="3000" b="0" dirty="0"/>
              <a:t>(</a:t>
            </a:r>
            <a:r>
              <a:rPr lang="el-GR" sz="3000" b="0" dirty="0" smtClean="0"/>
              <a:t>6 από 6) 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 err="1"/>
              <a:t>Ισοδυναμικές</a:t>
            </a:r>
            <a:r>
              <a:rPr lang="el-GR" sz="2400" b="1" dirty="0"/>
              <a:t> και δυναμικές γραμμές: </a:t>
            </a:r>
            <a:r>
              <a:rPr lang="el-GR" sz="2400" dirty="0"/>
              <a:t>Σύστημα άμεσα μετρήσιμων καμπυλόγραμμων </a:t>
            </a:r>
            <a:r>
              <a:rPr lang="el-GR" sz="2400" dirty="0" smtClean="0"/>
              <a:t>συντεταγμένων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Στιγμιαίο αστρονομικό πλάτος Φ και μήκος </a:t>
            </a:r>
            <a:r>
              <a:rPr lang="el-GR" sz="2400" b="1" dirty="0" smtClean="0"/>
              <a:t>Λ</a:t>
            </a:r>
            <a:endParaRPr lang="el-GR" sz="2400" b="1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Όταν διορθωθούν από την </a:t>
            </a:r>
            <a:r>
              <a:rPr lang="el-GR" sz="2400" u="sng" dirty="0"/>
              <a:t>κίνηση του πόλου </a:t>
            </a:r>
            <a:r>
              <a:rPr lang="el-GR" sz="2400" dirty="0"/>
              <a:t>και αναφερθούν σε ένα </a:t>
            </a:r>
            <a:r>
              <a:rPr lang="el-GR" sz="2400" u="sng" dirty="0"/>
              <a:t>μέσο άξονα περιστροφής της Γης</a:t>
            </a:r>
            <a:r>
              <a:rPr lang="el-GR" sz="2400" dirty="0"/>
              <a:t> ονομάζονται </a:t>
            </a:r>
            <a:r>
              <a:rPr lang="el-GR" sz="2400" b="1" dirty="0"/>
              <a:t>φυσικές ή αστρονομικές συντεταγμένες (Φ, Λ, Η) ή (Φ, Λ, C),</a:t>
            </a:r>
            <a:r>
              <a:rPr lang="el-GR" sz="2400" dirty="0"/>
              <a:t> όπου </a:t>
            </a:r>
            <a:r>
              <a:rPr lang="el-GR" sz="2400" b="1" dirty="0"/>
              <a:t>C</a:t>
            </a:r>
            <a:r>
              <a:rPr lang="el-GR" sz="2400" dirty="0"/>
              <a:t> είναι </a:t>
            </a:r>
            <a:r>
              <a:rPr lang="el-GR" sz="2400" b="1" dirty="0"/>
              <a:t>ο γεωδυναμικός αριθμός </a:t>
            </a:r>
            <a:r>
              <a:rPr lang="el-GR" sz="2400" dirty="0"/>
              <a:t>(διαφορά δυναμικού από το Γεωειδές</a:t>
            </a:r>
            <a:r>
              <a:rPr lang="el-GR" sz="2400" dirty="0" smtClean="0"/>
              <a:t>)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u="sng" dirty="0" smtClean="0"/>
              <a:t>Άμεσα </a:t>
            </a:r>
            <a:r>
              <a:rPr lang="el-GR" sz="2400" u="sng" dirty="0"/>
              <a:t>μετρήσιμες συντεταγμένες</a:t>
            </a:r>
            <a:r>
              <a:rPr lang="el-GR" sz="2400" dirty="0"/>
              <a:t> με τη βοήθεια της Γεωδαιτικής </a:t>
            </a:r>
            <a:r>
              <a:rPr lang="el-GR" sz="2400" dirty="0" smtClean="0"/>
              <a:t>Αστρονομίας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Μαθηματικές σχέσεις περίπλοκές: ακατάλληλες για τον ορισμό ενός συστήματος αναφοράς στη Γεωδαισία</a:t>
            </a: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Παράμετροι Ελλειψοειδούς Αναφοράς </a:t>
            </a:r>
            <a:r>
              <a:rPr lang="el-GR" sz="3000" b="0" dirty="0" smtClean="0"/>
              <a:t>(1 από 3)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/>
              <a:t>Ο  μεγάλος </a:t>
            </a:r>
            <a:r>
              <a:rPr lang="el-GR" sz="2400" dirty="0" err="1"/>
              <a:t>ημιάξονας</a:t>
            </a:r>
            <a:r>
              <a:rPr lang="el-GR" sz="2400" dirty="0"/>
              <a:t> του ελλειψοειδούς </a:t>
            </a:r>
            <a:r>
              <a:rPr lang="el-GR" sz="2400" dirty="0" smtClean="0"/>
              <a:t>a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 smtClean="0"/>
              <a:t>Ο μικρός </a:t>
            </a:r>
            <a:r>
              <a:rPr lang="el-GR" sz="2400" dirty="0" err="1"/>
              <a:t>ημιάξονας</a:t>
            </a:r>
            <a:r>
              <a:rPr lang="el-GR" sz="2400" dirty="0"/>
              <a:t> b ή η </a:t>
            </a:r>
            <a:r>
              <a:rPr lang="el-GR" sz="2400" dirty="0" err="1"/>
              <a:t>επιπλάτυνση</a:t>
            </a:r>
            <a:r>
              <a:rPr lang="el-GR" sz="2400" dirty="0"/>
              <a:t> </a:t>
            </a:r>
            <a:r>
              <a:rPr lang="el-GR" sz="2400" dirty="0" err="1"/>
              <a:t>f=(a</a:t>
            </a:r>
            <a:r>
              <a:rPr lang="el-GR" sz="2400" dirty="0"/>
              <a:t>-b)/</a:t>
            </a:r>
            <a:r>
              <a:rPr lang="el-GR" sz="2400" dirty="0" smtClean="0"/>
              <a:t>a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γήινη μάζα M ή η σταθερά </a:t>
            </a:r>
            <a:r>
              <a:rPr lang="el-GR" sz="2400" dirty="0" smtClean="0"/>
              <a:t>GM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γωνιακή ταχύτητα περιστροφής της Γης </a:t>
            </a:r>
            <a:r>
              <a:rPr lang="el-GR" sz="2400" dirty="0" smtClean="0"/>
              <a:t>ω</a:t>
            </a:r>
            <a:endParaRPr lang="el-GR" sz="2400" dirty="0"/>
          </a:p>
          <a:p>
            <a:pPr marL="0" indent="0">
              <a:spcBef>
                <a:spcPts val="3600"/>
              </a:spcBef>
              <a:buNone/>
            </a:pPr>
            <a:r>
              <a:rPr lang="el-GR" sz="2400" dirty="0"/>
              <a:t>ΤΟ ΕΛΛΕΙΨΟΕΙΔΕΣ ΜΟΝΤΕΛΟ ΟΡΙΖΕΤΑΙ ΠΛΗΡΩΣ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Παράμετροι Ελλειψοειδούς </a:t>
            </a:r>
            <a:r>
              <a:rPr lang="el-GR" dirty="0" smtClean="0"/>
              <a:t>Αναφοράς </a:t>
            </a:r>
            <a:r>
              <a:rPr lang="el-GR" sz="3000" b="0" dirty="0" smtClean="0"/>
              <a:t>(</a:t>
            </a:r>
            <a:r>
              <a:rPr lang="el-GR" sz="3000" b="0" dirty="0"/>
              <a:t>2 </a:t>
            </a:r>
            <a:r>
              <a:rPr lang="el-GR" sz="3000" b="0" dirty="0" smtClean="0"/>
              <a:t>από 3)</a:t>
            </a:r>
            <a:endParaRPr lang="el-GR" sz="30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52741"/>
              </p:ext>
            </p:extLst>
          </p:nvPr>
        </p:nvGraphicFramePr>
        <p:xfrm>
          <a:off x="106752" y="1628800"/>
          <a:ext cx="8928992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1944216"/>
                <a:gridCol w="1944216"/>
                <a:gridCol w="1728192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Παράμετροι 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Bessel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Hayford</a:t>
                      </a:r>
                      <a:r>
                        <a:rPr lang="en-US" sz="2000" b="1" dirty="0" smtClean="0"/>
                        <a:t> 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WGS84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GRS80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</a:t>
                      </a:r>
                      <a:r>
                        <a:rPr lang="en-US" sz="2000" b="1" baseline="0" dirty="0" smtClean="0"/>
                        <a:t> 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6377397.1550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6378388.0000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6378137.0000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6378137.0000</a:t>
                      </a:r>
                      <a:endParaRPr lang="el-GR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6356078.9630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6356911.9461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6356752.3142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6356752.3141</a:t>
                      </a:r>
                      <a:endParaRPr lang="el-GR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0.003342773000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0.003367003000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0.003352810600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0.003352810680</a:t>
                      </a:r>
                      <a:endParaRPr lang="el-GR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8800" y="3717032"/>
            <a:ext cx="806489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l-GR" sz="2400" b="1" dirty="0" smtClean="0">
                <a:latin typeface="+mn-lt"/>
              </a:rPr>
              <a:t>Παλιότερα</a:t>
            </a:r>
            <a:r>
              <a:rPr lang="en-US" sz="2400" b="1" dirty="0" smtClean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προσδιορισμός παραμέτρων ελλειψοειδούς με τη μέτρηση τόξων και την εφαρμογή κατάλληλων μοντέλων </a:t>
            </a:r>
            <a:r>
              <a:rPr lang="el-GR" sz="2400" dirty="0" err="1" smtClean="0">
                <a:latin typeface="+mn-lt"/>
              </a:rPr>
              <a:t>συνόρθωσης</a:t>
            </a:r>
            <a:endParaRPr lang="el-GR" sz="2400" dirty="0">
              <a:latin typeface="+mn-lt"/>
            </a:endParaRPr>
          </a:p>
          <a:p>
            <a:pPr>
              <a:spcBef>
                <a:spcPts val="1800"/>
              </a:spcBef>
            </a:pPr>
            <a:r>
              <a:rPr lang="el-GR" sz="2400" b="1" dirty="0">
                <a:latin typeface="+mn-lt"/>
              </a:rPr>
              <a:t>Σύγχρονοι προσδιορισμοί: </a:t>
            </a:r>
            <a:r>
              <a:rPr lang="el-GR" sz="2400" dirty="0">
                <a:latin typeface="+mn-lt"/>
              </a:rPr>
              <a:t>Διαστημικές παρατηρήσεις και βελτιωμένα μοντέλα του γήινου πεδίου βαρύτητας</a:t>
            </a:r>
          </a:p>
          <a:p>
            <a:endParaRPr lang="el-GR" sz="24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8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Παράμετροι Ελλειψοειδούς </a:t>
            </a:r>
            <a:r>
              <a:rPr lang="el-GR" dirty="0" smtClean="0"/>
              <a:t>Αναφοράς </a:t>
            </a:r>
            <a:r>
              <a:rPr lang="el-GR" sz="3000" b="0" dirty="0" smtClean="0"/>
              <a:t>(</a:t>
            </a:r>
            <a:r>
              <a:rPr lang="el-GR" sz="3000" b="0" dirty="0"/>
              <a:t>3 </a:t>
            </a:r>
            <a:r>
              <a:rPr lang="el-GR" sz="3000" b="0" dirty="0" smtClean="0"/>
              <a:t>από 3)</a:t>
            </a:r>
            <a:endParaRPr lang="el-GR" sz="3000" b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2" y="1543272"/>
            <a:ext cx="7459496" cy="3854073"/>
          </a:xfrm>
        </p:spPr>
      </p:pic>
      <p:sp>
        <p:nvSpPr>
          <p:cNvPr id="8" name="Rectangle 7"/>
          <p:cNvSpPr/>
          <p:nvPr/>
        </p:nvSpPr>
        <p:spPr>
          <a:xfrm>
            <a:off x="2555776" y="5418321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Earth Map for "Solar Wars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"”,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Caturday2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BY-NC-ND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7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Ανάλυση Παρουσίασης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Συστήματα αναφοράς </a:t>
            </a:r>
            <a:r>
              <a:rPr lang="el-GR" sz="2400" dirty="0" smtClean="0"/>
              <a:t>χρόνου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Η χρήση του χρόνου στη </a:t>
            </a:r>
            <a:r>
              <a:rPr lang="el-GR" sz="2400" dirty="0" smtClean="0"/>
              <a:t>Γεωδαισία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Ατομικός Χρόνος, Παγκόσμιος Χρόνος, Άλμα δευτερολέπτου, Αστρικός Χρόνος, Προσδιορισμός Αστρονομικού </a:t>
            </a:r>
            <a:r>
              <a:rPr lang="el-GR" sz="2400" dirty="0" smtClean="0"/>
              <a:t>Μήκους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Συστήματα αναφοράς </a:t>
            </a:r>
            <a:r>
              <a:rPr lang="el-GR" sz="2400" dirty="0" smtClean="0"/>
              <a:t>χώρου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Παγκόσμιο Ουράνιο Σύστημα Αναφοράς, Παγκόσμιο Επίγειο Σύστημα </a:t>
            </a:r>
            <a:r>
              <a:rPr lang="el-GR" sz="2400" dirty="0" smtClean="0"/>
              <a:t>Αναφοράς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Σχέσεις ελλειψοειδών και καρτεσιανών </a:t>
            </a:r>
            <a:r>
              <a:rPr lang="el-GR" sz="2400" dirty="0" smtClean="0"/>
              <a:t>συντεταγμένων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err="1"/>
              <a:t>Τοποκεντρικά</a:t>
            </a:r>
            <a:r>
              <a:rPr lang="el-GR" sz="2400" dirty="0"/>
              <a:t> συστήματα συντεταγμένων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55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Περίληψη </a:t>
            </a:r>
            <a:r>
              <a:rPr lang="el-GR" smtClean="0"/>
              <a:t>- Συμπεράσματα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l-GR" sz="2400" dirty="0"/>
              <a:t>Καρτεσιανό και ελλειψοειδές σύστημα </a:t>
            </a:r>
            <a:r>
              <a:rPr lang="el-GR" sz="2400" dirty="0" smtClean="0"/>
              <a:t>συντεταγμένων</a:t>
            </a:r>
            <a:endParaRPr lang="el-GR" sz="2400" dirty="0"/>
          </a:p>
          <a:p>
            <a:pPr>
              <a:spcBef>
                <a:spcPts val="4800"/>
              </a:spcBef>
            </a:pPr>
            <a:r>
              <a:rPr lang="el-GR" sz="2400" dirty="0"/>
              <a:t>Συστήματα αναφοράς </a:t>
            </a:r>
            <a:r>
              <a:rPr lang="el-GR" sz="2400" dirty="0" smtClean="0"/>
              <a:t>χρόνου</a:t>
            </a:r>
            <a:endParaRPr lang="el-GR" sz="2400" dirty="0"/>
          </a:p>
          <a:p>
            <a:pPr>
              <a:spcBef>
                <a:spcPts val="4800"/>
              </a:spcBef>
            </a:pPr>
            <a:r>
              <a:rPr lang="el-GR" sz="2400" dirty="0"/>
              <a:t>Συστήματα αναφοράς </a:t>
            </a:r>
            <a:r>
              <a:rPr lang="el-GR" sz="2400" dirty="0" smtClean="0"/>
              <a:t>χώρου</a:t>
            </a:r>
            <a:endParaRPr lang="el-GR" sz="2400" dirty="0"/>
          </a:p>
          <a:p>
            <a:pPr>
              <a:spcBef>
                <a:spcPts val="4800"/>
              </a:spcBef>
            </a:pPr>
            <a:r>
              <a:rPr lang="el-GR" sz="2400" dirty="0"/>
              <a:t>Γεωκεντρικά και </a:t>
            </a:r>
            <a:r>
              <a:rPr lang="el-GR" sz="2400" dirty="0" err="1"/>
              <a:t>τοποκεντρικά</a:t>
            </a:r>
            <a:r>
              <a:rPr lang="el-GR" sz="2400" dirty="0"/>
              <a:t> συστήματα </a:t>
            </a:r>
            <a:r>
              <a:rPr lang="el-GR" sz="2400" dirty="0" smtClean="0"/>
              <a:t>αναφοράς</a:t>
            </a:r>
            <a:endParaRPr lang="el-GR" sz="2400" dirty="0"/>
          </a:p>
          <a:p>
            <a:pPr>
              <a:spcBef>
                <a:spcPts val="4800"/>
              </a:spcBef>
            </a:pPr>
            <a:r>
              <a:rPr lang="el-GR" sz="2400" dirty="0"/>
              <a:t>Παράμετροι ελλειψοειδούς αναφοράς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53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25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6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Δ. </a:t>
            </a:r>
            <a:r>
              <a:rPr lang="el-GR" sz="2000" dirty="0" err="1"/>
              <a:t>Ανδριτσάνος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Βασίλης Δ. </a:t>
            </a:r>
            <a:r>
              <a:rPr lang="el-GR" sz="2000" dirty="0" err="1" smtClean="0"/>
              <a:t>Ανδριτσάνος</a:t>
            </a:r>
            <a:r>
              <a:rPr lang="el-GR" sz="2000" dirty="0" smtClean="0"/>
              <a:t>. «Γεωδαισία. </a:t>
            </a:r>
            <a:r>
              <a:rPr lang="el-GR" sz="2000" dirty="0"/>
              <a:t>Ενότητα 3: Συστήματα αναφοράς Χρόνου – </a:t>
            </a:r>
            <a:r>
              <a:rPr lang="el-GR" sz="2000" dirty="0" smtClean="0"/>
              <a:t>Χώρου».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539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1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0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325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Συστήματα Αναφοράς Χρόνου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000" b="0" dirty="0" smtClean="0"/>
              <a:t>(</a:t>
            </a:r>
            <a:r>
              <a:rPr lang="el-GR" sz="3000" b="0" dirty="0" smtClean="0"/>
              <a:t>1 από 8)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Μεγάλη ανάπτυξη των επιστημών χρονομέτρησης οδηγούν σε ακριβέστερες μετρήσεις του </a:t>
            </a:r>
            <a:r>
              <a:rPr lang="el-GR" sz="2400" dirty="0" smtClean="0"/>
              <a:t>χρόνου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Ατομικός Χρόνος (TAI - </a:t>
            </a:r>
            <a:r>
              <a:rPr lang="el-GR" sz="2400" b="1" dirty="0" err="1"/>
              <a:t>Temps</a:t>
            </a:r>
            <a:r>
              <a:rPr lang="el-GR" sz="2400" b="1" dirty="0"/>
              <a:t> </a:t>
            </a:r>
            <a:r>
              <a:rPr lang="el-GR" sz="2400" b="1" dirty="0" err="1"/>
              <a:t>Atomique</a:t>
            </a:r>
            <a:r>
              <a:rPr lang="el-GR" sz="2400" b="1" dirty="0"/>
              <a:t> </a:t>
            </a:r>
            <a:r>
              <a:rPr lang="el-GR" sz="2400" b="1" dirty="0" err="1"/>
              <a:t>International</a:t>
            </a:r>
            <a:r>
              <a:rPr lang="el-GR" sz="2400" b="1" dirty="0"/>
              <a:t>): </a:t>
            </a:r>
            <a:r>
              <a:rPr lang="el-GR" sz="2400" dirty="0" smtClean="0"/>
              <a:t>Προκύπτει </a:t>
            </a:r>
            <a:r>
              <a:rPr lang="el-GR" sz="2400" dirty="0"/>
              <a:t>από ένα πλήθος ατομικών ρολογιών (πάνω από 200) καισίου και υδρογόνου και υπολογίζεται </a:t>
            </a:r>
            <a:r>
              <a:rPr lang="el-GR" sz="2400" dirty="0" err="1"/>
              <a:t>απο</a:t>
            </a:r>
            <a:r>
              <a:rPr lang="el-GR" sz="2400" dirty="0"/>
              <a:t> το Τμήμα Χρόνου του BIMP. Η αρχή του ορίστηκε στις </a:t>
            </a:r>
            <a:r>
              <a:rPr lang="el-GR" sz="2400" dirty="0" smtClean="0"/>
              <a:t>1-1-1958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Επίγειος Χρόνος (TT) = ΤΑΙ + 32,184 </a:t>
            </a:r>
            <a:r>
              <a:rPr lang="el-GR" sz="2400" b="1" dirty="0" err="1"/>
              <a:t>sec</a:t>
            </a:r>
            <a:r>
              <a:rPr lang="el-GR" sz="2400" b="1" dirty="0"/>
              <a:t>: </a:t>
            </a: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Ε</a:t>
            </a:r>
            <a:r>
              <a:rPr lang="el-GR" sz="2400" dirty="0" smtClean="0"/>
              <a:t>ίναι </a:t>
            </a:r>
            <a:r>
              <a:rPr lang="el-GR" sz="2400" dirty="0"/>
              <a:t>ο χρόνος αναφοράς στην επιφάνεια της Γης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9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Συστήματα Αναφοράς Χρόνου </a:t>
            </a:r>
            <a:br>
              <a:rPr lang="el-GR" dirty="0"/>
            </a:br>
            <a:r>
              <a:rPr lang="el-GR" sz="3000" b="0" dirty="0" smtClean="0"/>
              <a:t>(2 </a:t>
            </a:r>
            <a:r>
              <a:rPr lang="el-GR" sz="3000" b="0" dirty="0"/>
              <a:t>από </a:t>
            </a:r>
            <a:r>
              <a:rPr lang="el-GR" sz="3000" b="0" dirty="0" smtClean="0"/>
              <a:t>8)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Παγκόσμιος Χρόνος UT ή παλιότερα μέσος χρόνος </a:t>
            </a:r>
            <a:r>
              <a:rPr lang="el-GR" sz="2400" b="1" dirty="0" err="1"/>
              <a:t>Greenwich</a:t>
            </a:r>
            <a:r>
              <a:rPr lang="el-GR" sz="2400" b="1" dirty="0"/>
              <a:t> (GMT):</a:t>
            </a:r>
            <a:r>
              <a:rPr lang="el-GR" sz="2400" dirty="0"/>
              <a:t> Είναι ο χρόνος που διαρκεί μία μέση φαινόμενη ηλιακή ημέρα. Αρχή του τα μεσάνυχτα την </a:t>
            </a:r>
            <a:r>
              <a:rPr lang="el-GR" sz="2400" dirty="0" smtClean="0"/>
              <a:t>1-1-1925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Πρακτικοί λόγοι: </a:t>
            </a:r>
            <a:r>
              <a:rPr lang="el-GR" sz="2400" dirty="0" smtClean="0"/>
              <a:t>Χωρισμός </a:t>
            </a:r>
            <a:r>
              <a:rPr lang="el-GR" sz="2400" dirty="0"/>
              <a:t>της Γης σε 24 ωριαίες ατράκτους. Η επίσημη ώρα </a:t>
            </a:r>
            <a:r>
              <a:rPr lang="el-GR" sz="2400" dirty="0" smtClean="0"/>
              <a:t>αντιστοιχεί </a:t>
            </a:r>
            <a:r>
              <a:rPr lang="el-GR" sz="2400" dirty="0"/>
              <a:t>στον UT του κεντρικού μεσημβρινού της ατράκτου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Παγκόσμιος Χρόνος UT1: </a:t>
            </a:r>
            <a:r>
              <a:rPr lang="el-GR" sz="2400" dirty="0" smtClean="0"/>
              <a:t>Ο </a:t>
            </a:r>
            <a:r>
              <a:rPr lang="el-GR" sz="2400" dirty="0"/>
              <a:t>χρόνος UT διορθωμένος από την κίνηση του πόλου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65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Συστήματα Αναφοράς Χρόνου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000" b="0" dirty="0" smtClean="0"/>
              <a:t>(3 από 8) 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Ατομικός Χρόνος από </a:t>
            </a:r>
            <a:r>
              <a:rPr lang="el-GR" sz="2400" dirty="0" smtClean="0"/>
              <a:t>χρονόμετρα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Παγκόσμιος Χρόνος από τη φαινόμενη κίνηση του </a:t>
            </a:r>
            <a:r>
              <a:rPr lang="el-GR" sz="2400" dirty="0" smtClean="0"/>
              <a:t>Ηλίου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1-1-1958 TAI και UT1 </a:t>
            </a:r>
            <a:r>
              <a:rPr lang="el-GR" sz="2400" dirty="0" smtClean="0"/>
              <a:t>ταυτίζονται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TAI ακριβέστερος από τον UT1  κατά 6 περίπου </a:t>
            </a:r>
            <a:r>
              <a:rPr lang="el-GR" sz="2400" dirty="0" smtClean="0"/>
              <a:t>φορές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20ος αιώνας: Λόγω της επιβράδυνσης στην ταχύτητα περιστροφής της Γης ο TAI προηγείται του </a:t>
            </a:r>
            <a:r>
              <a:rPr lang="el-GR" sz="2400" dirty="0" smtClean="0"/>
              <a:t>UT1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Για να είναι οι δύο χρόνοι συντονισμένοι: </a:t>
            </a:r>
            <a:r>
              <a:rPr lang="el-GR" sz="2400" b="1" dirty="0"/>
              <a:t>Παγκόσμιος Συντονισμένος Χρόνος (UTC)</a:t>
            </a:r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5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Συστήματα Αναφοράς Χρόνου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000" b="0" dirty="0" smtClean="0"/>
              <a:t>(4 από 8) 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60440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dirty="0" smtClean="0"/>
              <a:t>Ορίζεται </a:t>
            </a:r>
            <a:r>
              <a:rPr lang="el-GR" sz="2400" dirty="0"/>
              <a:t>έτσι ώστε η διαφορά μεταξύ ΤΑΙ και UT1 να είναι πάντοτε μικρότερη από 0.9 </a:t>
            </a:r>
            <a:r>
              <a:rPr lang="el-GR" sz="2400" dirty="0" err="1" smtClean="0"/>
              <a:t>sec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Όταν η διαφορά μεγαλώσει τότε </a:t>
            </a:r>
            <a:r>
              <a:rPr lang="el-GR" sz="2400" dirty="0" smtClean="0"/>
              <a:t>προστίθεται “</a:t>
            </a:r>
            <a:r>
              <a:rPr lang="el-GR" sz="2400" dirty="0"/>
              <a:t>άλμα” 1 </a:t>
            </a:r>
            <a:r>
              <a:rPr lang="el-GR" sz="2400" dirty="0" err="1"/>
              <a:t>sec</a:t>
            </a:r>
            <a:r>
              <a:rPr lang="el-GR" sz="2400" dirty="0"/>
              <a:t> στον UTC σε κατάλληλες εποχές με ευθύνη της IERS: </a:t>
            </a:r>
            <a:r>
              <a:rPr lang="el-GR" sz="2400" b="1" dirty="0"/>
              <a:t>άλμα δευτερολέπτου - </a:t>
            </a:r>
            <a:r>
              <a:rPr lang="el-GR" sz="2400" b="1" dirty="0" err="1"/>
              <a:t>leap</a:t>
            </a:r>
            <a:r>
              <a:rPr lang="el-GR" sz="2400" b="1" dirty="0"/>
              <a:t> </a:t>
            </a:r>
            <a:r>
              <a:rPr lang="el-GR" sz="2400" b="1" dirty="0" err="1" smtClean="0"/>
              <a:t>second</a:t>
            </a:r>
            <a:endParaRPr lang="el-GR" sz="2400" b="1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Όσο η διαφορά </a:t>
            </a:r>
            <a:r>
              <a:rPr lang="el-GR" sz="2400" b="1" dirty="0" err="1"/>
              <a:t>leap</a:t>
            </a:r>
            <a:r>
              <a:rPr lang="el-GR" sz="2400" b="1" dirty="0"/>
              <a:t> </a:t>
            </a:r>
            <a:r>
              <a:rPr lang="el-GR" sz="2400" b="1" dirty="0" err="1"/>
              <a:t>second</a:t>
            </a:r>
            <a:r>
              <a:rPr lang="el-GR" sz="2400" b="1" dirty="0"/>
              <a:t> είναι θετική σημαίνει τη συνεχιζόμενη επιβράδυνση της περιστροφής της Γης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0" y="141277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b="1" dirty="0">
                <a:latin typeface="+mn-lt"/>
              </a:rPr>
              <a:t>Παγκόσμιος Συντονισμένος Χρόνος (</a:t>
            </a:r>
            <a:r>
              <a:rPr lang="el-GR" sz="2400" b="1" dirty="0" smtClean="0">
                <a:latin typeface="+mn-lt"/>
              </a:rPr>
              <a:t>UTC-</a:t>
            </a:r>
            <a:r>
              <a:rPr lang="el-GR" sz="2400" b="1" dirty="0" err="1" smtClean="0">
                <a:latin typeface="+mn-lt"/>
              </a:rPr>
              <a:t>Universa</a:t>
            </a:r>
            <a:r>
              <a:rPr lang="el-GR" sz="2400" b="1" dirty="0" smtClean="0">
                <a:latin typeface="+mn-lt"/>
              </a:rPr>
              <a:t>l </a:t>
            </a:r>
            <a:r>
              <a:rPr lang="el-GR" sz="2400" b="1" dirty="0">
                <a:latin typeface="+mn-lt"/>
              </a:rPr>
              <a:t>Coordinated Time)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9512" y="1874441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2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288"/>
            <a:ext cx="8229600" cy="908720"/>
          </a:xfrm>
        </p:spPr>
        <p:txBody>
          <a:bodyPr>
            <a:noAutofit/>
          </a:bodyPr>
          <a:lstStyle/>
          <a:p>
            <a:r>
              <a:rPr lang="el-GR" dirty="0"/>
              <a:t>Συστήματα Αναφοράς Χρόνου </a:t>
            </a:r>
            <a:br>
              <a:rPr lang="el-GR" dirty="0"/>
            </a:br>
            <a:r>
              <a:rPr lang="el-GR" sz="3000" b="0" dirty="0" smtClean="0"/>
              <a:t>(5 </a:t>
            </a:r>
            <a:r>
              <a:rPr lang="el-GR" sz="3000" b="0" dirty="0"/>
              <a:t>από </a:t>
            </a:r>
            <a:r>
              <a:rPr lang="el-GR" sz="3000" b="0" dirty="0" smtClean="0"/>
              <a:t>8)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6124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/>
              <a:t>INTERNATIONAL EARTH ROTATION AND REFERENCE SYSTEMS SERVICE (IERS) </a:t>
            </a:r>
            <a:r>
              <a:rPr lang="el-GR" sz="1900" dirty="0" smtClean="0"/>
              <a:t>     </a:t>
            </a:r>
            <a:endParaRPr lang="en-US" sz="19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dirty="0" smtClean="0"/>
              <a:t>SERVICE </a:t>
            </a:r>
            <a:r>
              <a:rPr lang="en-US" sz="1900" dirty="0"/>
              <a:t>INTERNATIONAL DE LA ROTATION TERRESTRE ET DES SYSTEMES DE R</a:t>
            </a:r>
            <a:r>
              <a:rPr lang="en-US" sz="1900" dirty="0" smtClean="0"/>
              <a:t>EFERENCE</a:t>
            </a:r>
            <a:endParaRPr lang="el-GR" sz="1900" dirty="0"/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 smtClean="0"/>
              <a:t> </a:t>
            </a:r>
            <a:r>
              <a:rPr lang="en-US" sz="1900" dirty="0"/>
              <a:t>Paris, 4 July </a:t>
            </a:r>
            <a:r>
              <a:rPr lang="en-US" sz="1900" dirty="0" smtClean="0"/>
              <a:t>2008 </a:t>
            </a:r>
            <a:endParaRPr lang="el-GR" sz="1900" dirty="0" smtClean="0"/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 smtClean="0"/>
              <a:t>Bulletin C 36</a:t>
            </a:r>
            <a:endParaRPr lang="el-GR" sz="1900" dirty="0" smtClean="0"/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 smtClean="0"/>
              <a:t>UTC </a:t>
            </a:r>
            <a:r>
              <a:rPr lang="en-US" sz="1900" dirty="0"/>
              <a:t>TIME </a:t>
            </a:r>
            <a:r>
              <a:rPr lang="en-US" sz="1900" dirty="0" smtClean="0"/>
              <a:t>STEP</a:t>
            </a:r>
            <a:r>
              <a:rPr lang="el-GR" sz="1900" dirty="0" smtClean="0"/>
              <a:t> </a:t>
            </a:r>
            <a:r>
              <a:rPr lang="en-US" sz="1900" dirty="0" smtClean="0"/>
              <a:t>on </a:t>
            </a:r>
            <a:r>
              <a:rPr lang="en-US" sz="1900" dirty="0"/>
              <a:t>the 1st of </a:t>
            </a:r>
            <a:r>
              <a:rPr lang="en-US" sz="1900" dirty="0" smtClean="0"/>
              <a:t>January</a:t>
            </a:r>
            <a:r>
              <a:rPr lang="el-GR" sz="1900" dirty="0" smtClean="0"/>
              <a:t> 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 smtClean="0"/>
              <a:t>A </a:t>
            </a:r>
            <a:r>
              <a:rPr lang="en-US" sz="1900" dirty="0"/>
              <a:t>positive leap second will be introduced at the end of December </a:t>
            </a:r>
            <a:r>
              <a:rPr lang="en-US" sz="1900" dirty="0" smtClean="0"/>
              <a:t>2008.</a:t>
            </a:r>
            <a:r>
              <a:rPr lang="el-GR" sz="1900" dirty="0" smtClean="0"/>
              <a:t> </a:t>
            </a:r>
            <a:endParaRPr lang="en-US" sz="19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dirty="0" smtClean="0"/>
              <a:t>The </a:t>
            </a:r>
            <a:r>
              <a:rPr lang="en-US" sz="1900" dirty="0"/>
              <a:t>sequence of dates of the UTC second markers will </a:t>
            </a:r>
            <a:r>
              <a:rPr lang="en-US" sz="1900" dirty="0" smtClean="0"/>
              <a:t>be:</a:t>
            </a:r>
            <a:endParaRPr lang="el-GR" sz="1900" dirty="0" smtClean="0"/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 smtClean="0"/>
              <a:t>2008 </a:t>
            </a:r>
            <a:r>
              <a:rPr lang="en-US" sz="1900" dirty="0"/>
              <a:t>December </a:t>
            </a:r>
            <a:r>
              <a:rPr lang="en-US" sz="1900" dirty="0" smtClean="0"/>
              <a:t>31,</a:t>
            </a:r>
            <a:r>
              <a:rPr lang="el-GR" sz="1900" dirty="0" smtClean="0"/>
              <a:t> </a:t>
            </a:r>
            <a:r>
              <a:rPr lang="en-US" sz="1900" dirty="0" smtClean="0"/>
              <a:t>23h </a:t>
            </a:r>
            <a:r>
              <a:rPr lang="en-US" sz="1900" dirty="0"/>
              <a:t>59m </a:t>
            </a:r>
            <a:r>
              <a:rPr lang="en-US" sz="1900" dirty="0" smtClean="0"/>
              <a:t>59s</a:t>
            </a:r>
            <a:endParaRPr lang="el-GR" sz="1900" dirty="0" smtClean="0"/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 smtClean="0"/>
              <a:t>2008 </a:t>
            </a:r>
            <a:r>
              <a:rPr lang="en-US" sz="1900" dirty="0"/>
              <a:t>December </a:t>
            </a:r>
            <a:r>
              <a:rPr lang="en-US" sz="1900" dirty="0" smtClean="0"/>
              <a:t>31,</a:t>
            </a:r>
            <a:r>
              <a:rPr lang="el-GR" sz="1900" dirty="0" smtClean="0"/>
              <a:t> </a:t>
            </a:r>
            <a:r>
              <a:rPr lang="en-US" sz="1900" dirty="0" smtClean="0"/>
              <a:t>23h </a:t>
            </a:r>
            <a:r>
              <a:rPr lang="en-US" sz="1900" dirty="0"/>
              <a:t>59m </a:t>
            </a:r>
            <a:r>
              <a:rPr lang="en-US" sz="1900" dirty="0" smtClean="0"/>
              <a:t>60s</a:t>
            </a:r>
            <a:endParaRPr lang="el-GR" sz="1900" dirty="0"/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 smtClean="0"/>
              <a:t>2009 January 1,</a:t>
            </a:r>
            <a:r>
              <a:rPr lang="el-GR" sz="1900" dirty="0" smtClean="0"/>
              <a:t> </a:t>
            </a:r>
            <a:r>
              <a:rPr lang="en-US" sz="1900" dirty="0" smtClean="0"/>
              <a:t>0h  0m  0s           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 smtClean="0"/>
              <a:t>The </a:t>
            </a:r>
            <a:r>
              <a:rPr lang="en-US" sz="1900" dirty="0"/>
              <a:t>difference between UTC and the International Atomic Time TAI </a:t>
            </a:r>
            <a:r>
              <a:rPr lang="en-US" sz="1900" dirty="0" smtClean="0"/>
              <a:t>is:</a:t>
            </a:r>
            <a:endParaRPr lang="el-GR" sz="19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dirty="0" smtClean="0"/>
              <a:t>from </a:t>
            </a:r>
            <a:r>
              <a:rPr lang="en-US" sz="1900" dirty="0"/>
              <a:t>2006 January 1, 0h UTC, to 2009 January </a:t>
            </a:r>
            <a:r>
              <a:rPr lang="en-US" sz="1900" dirty="0" smtClean="0"/>
              <a:t>1</a:t>
            </a:r>
            <a:r>
              <a:rPr lang="el-GR" sz="1900" dirty="0" smtClean="0"/>
              <a:t> </a:t>
            </a:r>
            <a:r>
              <a:rPr lang="en-US" sz="1900" dirty="0" smtClean="0"/>
              <a:t>0h UTC:</a:t>
            </a:r>
            <a:r>
              <a:rPr lang="el-GR" sz="1900" dirty="0" smtClean="0"/>
              <a:t> </a:t>
            </a:r>
            <a:r>
              <a:rPr lang="en-US" sz="1900" dirty="0" smtClean="0"/>
              <a:t>UTC-TAI </a:t>
            </a:r>
            <a:r>
              <a:rPr lang="en-US" sz="1900" dirty="0"/>
              <a:t>= - 33s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dirty="0" smtClean="0"/>
              <a:t>from </a:t>
            </a:r>
            <a:r>
              <a:rPr lang="en-US" sz="1900" dirty="0"/>
              <a:t>2009 January 1, 0h UTC, until further </a:t>
            </a:r>
            <a:r>
              <a:rPr lang="en-US" sz="1900" dirty="0" smtClean="0"/>
              <a:t>notice:</a:t>
            </a:r>
            <a:r>
              <a:rPr lang="el-GR" sz="1900" dirty="0" smtClean="0"/>
              <a:t> </a:t>
            </a:r>
            <a:r>
              <a:rPr lang="en-US" sz="1900" dirty="0" smtClean="0"/>
              <a:t>UTC-TAI </a:t>
            </a:r>
            <a:r>
              <a:rPr lang="en-US" sz="1900" dirty="0"/>
              <a:t>= - 34s 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 smtClean="0"/>
              <a:t>Daniel GAMBIS</a:t>
            </a:r>
            <a:r>
              <a:rPr lang="el-GR" sz="1900" dirty="0" smtClean="0"/>
              <a:t>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dirty="0" smtClean="0"/>
              <a:t>Head</a:t>
            </a:r>
            <a:r>
              <a:rPr lang="el-GR" sz="1900" dirty="0" smtClean="0"/>
              <a:t> </a:t>
            </a:r>
            <a:r>
              <a:rPr lang="en-US" sz="1900" dirty="0" smtClean="0"/>
              <a:t>Earth </a:t>
            </a:r>
            <a:r>
              <a:rPr lang="en-US" sz="1900" dirty="0"/>
              <a:t>Orientation Center of </a:t>
            </a:r>
            <a:r>
              <a:rPr lang="en-US" sz="1900" dirty="0" smtClean="0"/>
              <a:t>IERS</a:t>
            </a:r>
            <a:r>
              <a:rPr lang="el-GR" sz="1900" dirty="0" smtClean="0"/>
              <a:t>, </a:t>
            </a:r>
            <a:r>
              <a:rPr lang="en-US" sz="1900" dirty="0" err="1" smtClean="0"/>
              <a:t>Observatoire</a:t>
            </a:r>
            <a:r>
              <a:rPr lang="en-US" sz="1900" dirty="0" smtClean="0"/>
              <a:t> </a:t>
            </a:r>
            <a:r>
              <a:rPr lang="en-US" sz="1900" dirty="0"/>
              <a:t>de Paris, </a:t>
            </a:r>
            <a:r>
              <a:rPr lang="en-US" sz="1900" dirty="0" smtClean="0"/>
              <a:t>France</a:t>
            </a:r>
            <a:endParaRPr lang="el-GR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02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Συστήματα Αναφοράς Χρόνου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000" b="0" dirty="0" smtClean="0"/>
              <a:t>(6 από 8) 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Χρόνος GPS: </a:t>
            </a:r>
            <a:r>
              <a:rPr lang="el-GR" sz="2400" dirty="0"/>
              <a:t>Ατομικός χρόνος με βάση το ρολόγια των σταθμών ελέγχου και των δορυφόρων </a:t>
            </a:r>
            <a:r>
              <a:rPr lang="el-GR" sz="2400" dirty="0" smtClean="0"/>
              <a:t>GPS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Αρχή: Μεσάνυχτα της 6ης Ιανουαρίου </a:t>
            </a:r>
            <a:r>
              <a:rPr lang="el-GR" sz="2400" dirty="0" smtClean="0"/>
              <a:t>1980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Δε διορθώνεται για </a:t>
            </a:r>
            <a:r>
              <a:rPr lang="el-GR" sz="2400" dirty="0" err="1"/>
              <a:t>leap</a:t>
            </a:r>
            <a:r>
              <a:rPr lang="el-GR" sz="2400" dirty="0"/>
              <a:t> </a:t>
            </a:r>
            <a:r>
              <a:rPr lang="el-GR" sz="2400" dirty="0" err="1"/>
              <a:t>second</a:t>
            </a:r>
            <a:r>
              <a:rPr lang="el-GR" sz="2400" dirty="0"/>
              <a:t> και διαφέρει σταθερά από τον TAI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TAI = </a:t>
            </a:r>
            <a:r>
              <a:rPr lang="el-GR" sz="2400" dirty="0" err="1"/>
              <a:t>GPStime</a:t>
            </a:r>
            <a:r>
              <a:rPr lang="el-GR" sz="2400" dirty="0"/>
              <a:t> + 19 </a:t>
            </a:r>
            <a:r>
              <a:rPr lang="el-GR" sz="2400" dirty="0" err="1" smtClean="0"/>
              <a:t>sec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Ιουλιανή </a:t>
            </a:r>
            <a:r>
              <a:rPr lang="el-GR" sz="2400" b="1" dirty="0" err="1"/>
              <a:t>Ημέρομηνία</a:t>
            </a:r>
            <a:r>
              <a:rPr lang="el-GR" sz="2400" b="1" dirty="0"/>
              <a:t> (</a:t>
            </a:r>
            <a:r>
              <a:rPr lang="el-GR" sz="2400" b="1" dirty="0" err="1"/>
              <a:t>Julian</a:t>
            </a:r>
            <a:r>
              <a:rPr lang="el-GR" sz="2400" b="1" dirty="0"/>
              <a:t> </a:t>
            </a:r>
            <a:r>
              <a:rPr lang="el-GR" sz="2400" b="1" dirty="0" err="1"/>
              <a:t>Date</a:t>
            </a:r>
            <a:r>
              <a:rPr lang="el-GR" sz="2400" b="1" dirty="0"/>
              <a:t> - JD): </a:t>
            </a:r>
            <a:r>
              <a:rPr lang="el-GR" sz="2400" dirty="0"/>
              <a:t>ο κλασματικός αριθμός των ημερών με αρχή το μεσημέρι της 1 Ιανουαρίου 4713 </a:t>
            </a:r>
            <a:r>
              <a:rPr lang="el-GR" sz="2400" dirty="0" err="1"/>
              <a:t>π.Χ</a:t>
            </a:r>
            <a:r>
              <a:rPr lang="el-GR" sz="2400" dirty="0" err="1" smtClean="0"/>
              <a:t>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 err="1"/>
              <a:t>Ανηγμένη</a:t>
            </a:r>
            <a:r>
              <a:rPr lang="el-GR" sz="2400" b="1" dirty="0"/>
              <a:t> Ιουλιανή Ημερομηνία (</a:t>
            </a:r>
            <a:r>
              <a:rPr lang="el-GR" sz="2400" b="1" dirty="0" err="1"/>
              <a:t>Modified</a:t>
            </a:r>
            <a:r>
              <a:rPr lang="el-GR" sz="2400" b="1" dirty="0"/>
              <a:t> </a:t>
            </a:r>
            <a:r>
              <a:rPr lang="el-GR" sz="2400" b="1" dirty="0" err="1"/>
              <a:t>Julian</a:t>
            </a:r>
            <a:r>
              <a:rPr lang="el-GR" sz="2400" b="1" dirty="0"/>
              <a:t> </a:t>
            </a:r>
            <a:r>
              <a:rPr lang="el-GR" sz="2400" b="1" dirty="0" err="1"/>
              <a:t>Date</a:t>
            </a:r>
            <a:r>
              <a:rPr lang="el-GR" sz="2400" b="1" dirty="0"/>
              <a:t> - MJD) = JD - 2400000.5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9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d0a1b604d79609b38dbfd6ed34d816e94cc163c"/>
  <p:tag name="ISPRING_RESOURCE_PATHS_HASH_PRESENTER" val="1cfe8d94c7c3d1d8f367fda82fcd48916cb8afa"/>
</p:tagLst>
</file>

<file path=ppt/theme/theme1.xml><?xml version="1.0" encoding="utf-8"?>
<a:theme xmlns:a="http://schemas.openxmlformats.org/drawingml/2006/main" name="OC_template_updated">
  <a:themeElements>
    <a:clrScheme name="Custom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334</TotalTime>
  <Words>2224</Words>
  <Application>Microsoft Office PowerPoint</Application>
  <PresentationFormat>On-screen Show (4:3)</PresentationFormat>
  <Paragraphs>343</Paragraphs>
  <Slides>37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OC_template_updated</vt:lpstr>
      <vt:lpstr>Γεωδαισία</vt:lpstr>
      <vt:lpstr>Περιεχόμενα του μαθήματος</vt:lpstr>
      <vt:lpstr>Ανάλυση Παρουσίασης</vt:lpstr>
      <vt:lpstr>Συστήματα Αναφοράς Χρόνου  (1 από 8)</vt:lpstr>
      <vt:lpstr>Συστήματα Αναφοράς Χρόνου  (2 από 8)</vt:lpstr>
      <vt:lpstr>Συστήματα Αναφοράς Χρόνου  (3 από 8) </vt:lpstr>
      <vt:lpstr>Συστήματα Αναφοράς Χρόνου  (4 από 8) </vt:lpstr>
      <vt:lpstr>Συστήματα Αναφοράς Χρόνου  (5 από 8)</vt:lpstr>
      <vt:lpstr>Συστήματα Αναφοράς Χρόνου  (6 από 8) </vt:lpstr>
      <vt:lpstr>Συστήματα Αναφοράς Χρόνου  (7 από 8) </vt:lpstr>
      <vt:lpstr>Συστήματα Αναφοράς Χρόνου  (8 από 8) </vt:lpstr>
      <vt:lpstr>Συστήματα Αναφοράς Χώρου  (1 από 6) </vt:lpstr>
      <vt:lpstr>Συστήματα Αναφοράς Χώρου  (2 από 6) </vt:lpstr>
      <vt:lpstr>Συστήματα Αναφοράς Χώρου (3 από 6)</vt:lpstr>
      <vt:lpstr>Συστήματα Αναφοράς Χώρου (4 από 6)</vt:lpstr>
      <vt:lpstr>Συστήματα Αναφοράς Χώρου (5 από 6)</vt:lpstr>
      <vt:lpstr>Συστήματα Αναφοράς Χώρου (6 από 6)</vt:lpstr>
      <vt:lpstr>Σύνδεση ελλειψοειδών &amp; καρτεσιανών συντεταγμένων (1 από 3) </vt:lpstr>
      <vt:lpstr>Σύνδεση ελλειψοειδών &amp; καρτεσιανών συντεταγμένων (2 από 3) </vt:lpstr>
      <vt:lpstr>Σύνδεση ελλειψοειδών &amp; καρτεσιανών συντεταγμένων (3 από 3) </vt:lpstr>
      <vt:lpstr>Τοποκεντρικά Συστήματα Συντεταγμένων (1 από 6) </vt:lpstr>
      <vt:lpstr>Τοποκεντρικά Συστήματα Συντεταγμένων (2 από 6)</vt:lpstr>
      <vt:lpstr>Τοποκεντρικά Συστήματα Συντεταγμένων (3 από 6) </vt:lpstr>
      <vt:lpstr>Τοποκεντρικά Συστήματα Συντεταγμένων (4 από 6) </vt:lpstr>
      <vt:lpstr>Τοποκεντρικά Συστήματα Συντεταγμένων (5 από 6) </vt:lpstr>
      <vt:lpstr>Τοποκεντρικά Συστήματα Συντεταγμένων (6 από 6) </vt:lpstr>
      <vt:lpstr>Παράμετροι Ελλειψοειδούς Αναφοράς (1 από 3)</vt:lpstr>
      <vt:lpstr>Παράμετροι Ελλειψοειδούς Αναφοράς (2 από 3)</vt:lpstr>
      <vt:lpstr>Παράμετροι Ελλειψοειδούς Αναφοράς (3 από 3)</vt:lpstr>
      <vt:lpstr>Περίληψη - Συμπεράσματα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91</cp:revision>
  <dcterms:created xsi:type="dcterms:W3CDTF">2013-05-23T12:52:36Z</dcterms:created>
  <dcterms:modified xsi:type="dcterms:W3CDTF">2015-04-08T09:53:06Z</dcterms:modified>
</cp:coreProperties>
</file>