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69" r:id="rId4"/>
    <p:sldId id="270" r:id="rId5"/>
    <p:sldId id="272" r:id="rId6"/>
    <p:sldId id="294" r:id="rId7"/>
    <p:sldId id="271" r:id="rId8"/>
    <p:sldId id="274" r:id="rId9"/>
    <p:sldId id="278" r:id="rId10"/>
    <p:sldId id="277" r:id="rId11"/>
    <p:sldId id="279" r:id="rId12"/>
    <p:sldId id="276" r:id="rId13"/>
    <p:sldId id="275" r:id="rId14"/>
    <p:sldId id="280" r:id="rId15"/>
    <p:sldId id="285" r:id="rId16"/>
    <p:sldId id="284" r:id="rId17"/>
    <p:sldId id="281" r:id="rId18"/>
    <p:sldId id="283" r:id="rId19"/>
    <p:sldId id="282" r:id="rId20"/>
    <p:sldId id="286" r:id="rId21"/>
    <p:sldId id="288" r:id="rId22"/>
    <p:sldId id="287" r:id="rId23"/>
    <p:sldId id="290" r:id="rId24"/>
    <p:sldId id="289" r:id="rId25"/>
    <p:sldId id="291" r:id="rId26"/>
    <p:sldId id="292" r:id="rId27"/>
    <p:sldId id="293" r:id="rId28"/>
    <p:sldId id="257" r:id="rId29"/>
    <p:sldId id="262" r:id="rId30"/>
    <p:sldId id="264" r:id="rId31"/>
    <p:sldId id="267" r:id="rId32"/>
    <p:sldId id="268"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22419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66727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1326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51596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49051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35401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07300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03484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00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3382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8611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Amino_Acids.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red_the_Oyst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User:YassineMrabet" TargetMode="External"/><Relationship Id="rId2" Type="http://schemas.openxmlformats.org/officeDocument/2006/relationships/hyperlink" Target="http://commons.wikimedia.org/wiki/File:Peptidformationball.sv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Εφαρμοσμένη Ενζυμολογία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872208"/>
          </a:xfrm>
        </p:spPr>
        <p:txBody>
          <a:bodyPr>
            <a:normAutofit/>
          </a:bodyPr>
          <a:lstStyle/>
          <a:p>
            <a:pPr>
              <a:spcBef>
                <a:spcPts val="0"/>
              </a:spcBef>
              <a:spcAft>
                <a:spcPts val="1800"/>
              </a:spcAft>
            </a:pPr>
            <a:r>
              <a:rPr lang="el-GR" sz="2600" b="1" dirty="0" smtClean="0"/>
              <a:t>Ενότητα </a:t>
            </a:r>
            <a:r>
              <a:rPr lang="en-US" sz="2600" b="1" dirty="0" smtClean="0"/>
              <a:t>1</a:t>
            </a:r>
            <a:r>
              <a:rPr lang="el-GR" sz="2600" dirty="0" smtClean="0"/>
              <a:t>:</a:t>
            </a:r>
            <a:r>
              <a:rPr lang="en-US" sz="2600" dirty="0" smtClean="0"/>
              <a:t> </a:t>
            </a:r>
            <a:r>
              <a:rPr lang="el-GR" sz="2600" dirty="0" smtClean="0"/>
              <a:t>Εισαγωγή στην ενζυματολογία</a:t>
            </a:r>
          </a:p>
          <a:p>
            <a:pPr>
              <a:spcBef>
                <a:spcPts val="0"/>
              </a:spcBef>
            </a:pPr>
            <a:r>
              <a:rPr lang="el-GR" sz="2200" dirty="0" smtClean="0"/>
              <a:t>Δρ. Βασίλης Ντουρτόγλου</a:t>
            </a:r>
          </a:p>
          <a:p>
            <a:pPr>
              <a:spcBef>
                <a:spcPts val="0"/>
              </a:spcBef>
            </a:pPr>
            <a:r>
              <a:rPr lang="el-GR" sz="2200" dirty="0" smtClean="0"/>
              <a:t>Τμήμα Οινολογίας και Τεχνολογίας Ποτών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Μικροοργανισμοί </a:t>
            </a:r>
            <a:r>
              <a:rPr lang="el-GR" sz="3000" b="0" dirty="0" smtClean="0"/>
              <a:t>4/4</a:t>
            </a:r>
            <a:r>
              <a:rPr lang="el-GR" dirty="0" smtClean="0"/>
              <a:t> </a:t>
            </a:r>
            <a:endParaRPr lang="el-GR" dirty="0"/>
          </a:p>
        </p:txBody>
      </p:sp>
      <p:sp>
        <p:nvSpPr>
          <p:cNvPr id="3" name="Θέση περιεχομένου 2"/>
          <p:cNvSpPr>
            <a:spLocks noGrp="1"/>
          </p:cNvSpPr>
          <p:nvPr>
            <p:ph idx="1"/>
          </p:nvPr>
        </p:nvSpPr>
        <p:spPr>
          <a:xfrm>
            <a:off x="457200" y="1196752"/>
            <a:ext cx="8507288" cy="5616624"/>
          </a:xfrm>
        </p:spPr>
        <p:txBody>
          <a:bodyPr>
            <a:noAutofit/>
          </a:bodyPr>
          <a:lstStyle/>
          <a:p>
            <a:r>
              <a:rPr lang="el-GR" dirty="0" smtClean="0"/>
              <a:t>Η </a:t>
            </a:r>
            <a:r>
              <a:rPr lang="el-GR" dirty="0"/>
              <a:t>βιοτεχνολογία, όπως είναι ευνόητο, προτιμά να χρησιμοποιεί μικροοργανισμούς που για πηγή άνθρακα χρησιμοποιούν την πιο φθηνή, δηλαδή το διοξείδιο του άνθρακα και για ενέργεια, την ηλιακή. Χρησιμοποιώντας έναν μικροοργανισμό που σαν πηγή άνθρακα έχει το διοξείδιο και σαν πηγή ενέργειας την ηλιακή, μπορούμε να παράγουμε ή να μετατρέπουμε ενώσεις με πολύ χαμηλό κόστος, δεδομένου ότι για να αναπτυχθεί ο μικροοργανισμός χρειάζονται ευτελείς πρώτες ύλες και ηλιακή ενέργεια</a:t>
            </a:r>
            <a:r>
              <a:rPr lang="el-GR" dirty="0" smtClean="0"/>
              <a:t>.</a:t>
            </a:r>
          </a:p>
          <a:p>
            <a:r>
              <a:rPr lang="el-GR" dirty="0"/>
              <a:t>Στην περίπτωση κατά την οποία οι πηγές άνθρακα του μικροοργανισμού είναι οργανικές ενώσεις όπως η γλυκόζη, η φρουκτόζη, η ζαχαρόζη, τότε η χρήση του μικροοργανισμού για την παραγωγή ή την μετατροπή μιας ένωσης θα εξαρτάται από τη σχέση τιμής και απόδοσης παραγόμενου προϊόντος και πηγής άνθρακα του μικροοργανισμού.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14569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διάφορα κυτταρικά </a:t>
            </a:r>
            <a:r>
              <a:rPr lang="el-GR" dirty="0" smtClean="0"/>
              <a:t>μέρη</a:t>
            </a:r>
            <a:endParaRPr lang="el-GR" dirty="0"/>
          </a:p>
        </p:txBody>
      </p:sp>
      <p:sp>
        <p:nvSpPr>
          <p:cNvPr id="3" name="Θέση περιεχομένου 2"/>
          <p:cNvSpPr>
            <a:spLocks noGrp="1"/>
          </p:cNvSpPr>
          <p:nvPr>
            <p:ph idx="1"/>
          </p:nvPr>
        </p:nvSpPr>
        <p:spPr/>
        <p:txBody>
          <a:bodyPr/>
          <a:lstStyle/>
          <a:p>
            <a:r>
              <a:rPr lang="el-GR" dirty="0"/>
              <a:t>Είναι πολυενζυματικά συστήματα που εξασφαλίζουν μία βιοχημική συνάρτηση μέσα στο κύτταρο. Τέτοια είναι οι χλωροπλάστες, τα μιτοχόνδρια, τα μικροσώματα και διάφορα άλλα μέρη ενός κυττάρου. </a:t>
            </a:r>
          </a:p>
          <a:p>
            <a:r>
              <a:rPr lang="el-GR" dirty="0"/>
              <a:t>Όπως αναφέραμε προηγούμενα, ο ι διάφοροι βιοκαταλύτες δρουν πάνα σε μία χημική αντίδραση μακροσκοπικά με τον ίδιο τρόπο που θα δρούσε ένας ανόργανος καταλύτης. Η διαφορά από τους τελευταίους είναι ότι οι μηχανισμοί κατάλυσης είναι τελείως διαφορετικοί και στις περισσότερες ανά τις περιπτώσεις ο βιολογικός καταλύτης είναι ένα κλειστό σύστημα που δέχεται μόνο τους δικούς ταυ νόμους και συνθήκες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233434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Ένζυμα </a:t>
            </a:r>
            <a:r>
              <a:rPr lang="el-GR" sz="3000" b="0" dirty="0" smtClean="0"/>
              <a:t>5/8</a:t>
            </a:r>
            <a:endParaRPr lang="el-GR" sz="3000" b="0" dirty="0"/>
          </a:p>
        </p:txBody>
      </p:sp>
      <p:sp>
        <p:nvSpPr>
          <p:cNvPr id="3" name="Θέση περιεχομένου 2"/>
          <p:cNvSpPr>
            <a:spLocks noGrp="1"/>
          </p:cNvSpPr>
          <p:nvPr>
            <p:ph idx="1"/>
          </p:nvPr>
        </p:nvSpPr>
        <p:spPr/>
        <p:txBody>
          <a:bodyPr/>
          <a:lstStyle/>
          <a:p>
            <a:r>
              <a:rPr lang="el-GR" dirty="0"/>
              <a:t>Τα ένζυμα είναι </a:t>
            </a:r>
            <a:r>
              <a:rPr lang="el-GR" dirty="0" smtClean="0"/>
              <a:t>μεγαλομοριακές </a:t>
            </a:r>
            <a:r>
              <a:rPr lang="el-GR" dirty="0"/>
              <a:t>ενώσεις πρωτεϊνικής φύσεως που δρουν στα ζώντα κύτταρα ή κάτω από ειδικές συνθήκες, σαν καταλύτες χημικών αντιδράσεων.</a:t>
            </a:r>
          </a:p>
          <a:p>
            <a:r>
              <a:rPr lang="el-GR" dirty="0"/>
              <a:t>Σαν καταλύτες, τα ένζυμα έχουν τις εξής ιδιότητες:</a:t>
            </a:r>
          </a:p>
          <a:p>
            <a:pPr lvl="1"/>
            <a:r>
              <a:rPr lang="el-GR" dirty="0"/>
              <a:t>Δρουν σε πολύ μικρές </a:t>
            </a:r>
            <a:r>
              <a:rPr lang="el-GR" dirty="0" smtClean="0"/>
              <a:t>ποσότητες.</a:t>
            </a:r>
            <a:endParaRPr lang="el-GR" dirty="0"/>
          </a:p>
          <a:p>
            <a:pPr lvl="1"/>
            <a:r>
              <a:rPr lang="el-GR" dirty="0"/>
              <a:t>Στο τέλος της αντίδρασης διατηρούν τις ενζυματικές τους </a:t>
            </a:r>
            <a:r>
              <a:rPr lang="el-GR" dirty="0" smtClean="0"/>
              <a:t>ιδιότητες.</a:t>
            </a:r>
            <a:endParaRPr lang="el-GR" dirty="0"/>
          </a:p>
          <a:p>
            <a:pPr lvl="1"/>
            <a:r>
              <a:rPr lang="el-GR" dirty="0"/>
              <a:t>Στο τέλος της αντίδρασης έχουν ακέραια την χημική και φυσική δομή </a:t>
            </a:r>
            <a:r>
              <a:rPr lang="el-GR" dirty="0" smtClean="0"/>
              <a:t>τους.</a:t>
            </a:r>
            <a:endParaRPr lang="el-GR" dirty="0"/>
          </a:p>
          <a:p>
            <a:pPr lvl="1"/>
            <a:r>
              <a:rPr lang="el-GR" dirty="0"/>
              <a:t>Δεν επηρεάζουν την θέση ισορροπίας μιας </a:t>
            </a:r>
            <a:r>
              <a:rPr lang="el-GR" dirty="0" smtClean="0"/>
              <a:t>αντίδρασης.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36843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Ένζυμα </a:t>
            </a:r>
            <a:r>
              <a:rPr lang="el-GR" sz="3000" b="0" dirty="0" smtClean="0"/>
              <a:t>6/8</a:t>
            </a:r>
            <a:endParaRPr lang="el-GR" dirty="0"/>
          </a:p>
        </p:txBody>
      </p:sp>
      <p:sp>
        <p:nvSpPr>
          <p:cNvPr id="3" name="Θέση περιεχομένου 2"/>
          <p:cNvSpPr>
            <a:spLocks noGrp="1"/>
          </p:cNvSpPr>
          <p:nvPr>
            <p:ph idx="1"/>
          </p:nvPr>
        </p:nvSpPr>
        <p:spPr/>
        <p:txBody>
          <a:bodyPr/>
          <a:lstStyle/>
          <a:p>
            <a:r>
              <a:rPr lang="el-GR" dirty="0"/>
              <a:t>Μία ένωση λέγεται πρωτεϊνικής φύσεως όταν περιλαμβάνει μια σειρά αμινοξέων που είναι συνδεδεμένα μεταξύ τους με πεπτιδικούς δεσμούς. Πεπτιδικός δεσμός είναι ο δεσμός που δημιουργείται μεταξύ της αμινομάδας ενός αμινοξέως και της καρβοζυλομάδος κάποιου άλλου, όπως δείχνει το </a:t>
            </a:r>
            <a:r>
              <a:rPr lang="el-GR" dirty="0" smtClean="0"/>
              <a:t>σχήμα.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5" name="Εικόνα 4"/>
          <p:cNvPicPr/>
          <p:nvPr/>
        </p:nvPicPr>
        <p:blipFill rotWithShape="1">
          <a:blip r:embed="rId2" cstate="screen">
            <a:extLst>
              <a:ext uri="{28A0092B-C50C-407E-A947-70E740481C1C}">
                <a14:useLocalDpi xmlns:a14="http://schemas.microsoft.com/office/drawing/2010/main"/>
              </a:ext>
            </a:extLst>
          </a:blip>
          <a:srcRect/>
          <a:stretch/>
        </p:blipFill>
        <p:spPr>
          <a:xfrm>
            <a:off x="2500544" y="3140968"/>
            <a:ext cx="3007560" cy="3168351"/>
          </a:xfrm>
          <a:prstGeom prst="rect">
            <a:avLst/>
          </a:prstGeom>
        </p:spPr>
      </p:pic>
      <p:cxnSp>
        <p:nvCxnSpPr>
          <p:cNvPr id="6" name="Ευθύγραμμο βέλος σύνδεσης 5"/>
          <p:cNvCxnSpPr/>
          <p:nvPr/>
        </p:nvCxnSpPr>
        <p:spPr>
          <a:xfrm flipV="1">
            <a:off x="4072989" y="4085059"/>
            <a:ext cx="1323975" cy="1000125"/>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7" name="Πλαίσιο κειμένου 48"/>
          <p:cNvSpPr txBox="1"/>
          <p:nvPr/>
        </p:nvSpPr>
        <p:spPr>
          <a:xfrm>
            <a:off x="5411768" y="3744540"/>
            <a:ext cx="1464940" cy="68103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l-GR" b="1" dirty="0">
                <a:effectLst/>
                <a:ea typeface="Times New Roman"/>
                <a:cs typeface="Times New Roman"/>
              </a:rPr>
              <a:t>ΠΕΠΤΙΔΙΚΟΣ ΔΕΣΜΟΣ</a:t>
            </a:r>
            <a:endParaRPr lang="el-GR" dirty="0">
              <a:effectLst/>
              <a:ea typeface="Times New Roman"/>
              <a:cs typeface="Times New Roman"/>
            </a:endParaRPr>
          </a:p>
        </p:txBody>
      </p:sp>
    </p:spTree>
    <p:extLst>
      <p:ext uri="{BB962C8B-B14F-4D97-AF65-F5344CB8AC3E}">
        <p14:creationId xmlns:p14="http://schemas.microsoft.com/office/powerpoint/2010/main" val="3289493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58850" y="116632"/>
            <a:ext cx="3585150" cy="908720"/>
          </a:xfrm>
        </p:spPr>
        <p:txBody>
          <a:bodyPr/>
          <a:lstStyle/>
          <a:p>
            <a:r>
              <a:rPr lang="el-GR" dirty="0"/>
              <a:t>Ένζυμα </a:t>
            </a:r>
            <a:r>
              <a:rPr lang="el-GR" sz="3000" b="0" dirty="0" smtClean="0"/>
              <a:t>7/8</a:t>
            </a:r>
            <a:endParaRPr lang="el-GR" dirty="0"/>
          </a:p>
        </p:txBody>
      </p:sp>
      <p:sp>
        <p:nvSpPr>
          <p:cNvPr id="3" name="Θέση περιεχομένου 2"/>
          <p:cNvSpPr>
            <a:spLocks noGrp="1"/>
          </p:cNvSpPr>
          <p:nvPr>
            <p:ph idx="1"/>
          </p:nvPr>
        </p:nvSpPr>
        <p:spPr>
          <a:xfrm>
            <a:off x="5724128" y="1196752"/>
            <a:ext cx="3419872" cy="3096344"/>
          </a:xfrm>
        </p:spPr>
        <p:txBody>
          <a:bodyPr>
            <a:normAutofit/>
          </a:bodyPr>
          <a:lstStyle/>
          <a:p>
            <a:r>
              <a:rPr lang="el-GR" dirty="0" smtClean="0"/>
              <a:t>Όπως </a:t>
            </a:r>
            <a:r>
              <a:rPr lang="el-GR" dirty="0"/>
              <a:t>φαίνεται </a:t>
            </a:r>
            <a:r>
              <a:rPr lang="el-GR" dirty="0" smtClean="0"/>
              <a:t>στην εικόνα, </a:t>
            </a:r>
            <a:r>
              <a:rPr lang="el-GR" dirty="0"/>
              <a:t>τα διάφορα αμινοξέα έχουν τις αντίστοιχες ομάδες.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1026" name="Picture 2" descr="File:Amino Acids.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558850" cy="68513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5436096" y="6389677"/>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Amino </a:t>
            </a:r>
            <a:r>
              <a:rPr lang="en-US" sz="1200" dirty="0" smtClean="0">
                <a:latin typeface="+mn-lt"/>
                <a:hlinkClick r:id="rId3"/>
              </a:rPr>
              <a:t>Acids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Fred the Oyster"/>
              </a:rPr>
              <a:t>Fred the Oyster</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422994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908720"/>
          </a:xfrm>
        </p:spPr>
        <p:txBody>
          <a:bodyPr/>
          <a:lstStyle/>
          <a:p>
            <a:r>
              <a:rPr lang="el-GR" dirty="0"/>
              <a:t>Ένζυμα </a:t>
            </a:r>
            <a:r>
              <a:rPr lang="el-GR" sz="3000" b="0" dirty="0" smtClean="0"/>
              <a:t>8/8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Rectangle 7"/>
          <p:cNvSpPr/>
          <p:nvPr/>
        </p:nvSpPr>
        <p:spPr>
          <a:xfrm>
            <a:off x="1511660" y="6534834"/>
            <a:ext cx="6120680" cy="276999"/>
          </a:xfrm>
          <a:prstGeom prst="rect">
            <a:avLst/>
          </a:prstGeom>
        </p:spPr>
        <p:txBody>
          <a:bodyPr wrap="square">
            <a:spAutoFit/>
          </a:bodyPr>
          <a:lstStyle/>
          <a:p>
            <a:pPr algn="ctr"/>
            <a:r>
              <a:rPr lang="el-GR" sz="1200" dirty="0" smtClean="0">
                <a:solidFill>
                  <a:prstClr val="black">
                    <a:lumMod val="75000"/>
                    <a:lumOff val="25000"/>
                  </a:prstClr>
                </a:solidFill>
                <a:latin typeface="+mn-lt"/>
              </a:rPr>
              <a:t>Αναδημιουργία από: </a:t>
            </a:r>
            <a:r>
              <a:rPr lang="en-US" sz="1200" dirty="0" smtClean="0">
                <a:solidFill>
                  <a:prstClr val="black">
                    <a:lumMod val="75000"/>
                    <a:lumOff val="25000"/>
                  </a:prstClr>
                </a:solidFill>
                <a:latin typeface="+mn-lt"/>
              </a:rPr>
              <a:t>“</a:t>
            </a:r>
            <a:r>
              <a:rPr lang="en-US" sz="1200" dirty="0" smtClean="0">
                <a:latin typeface="+mn-lt"/>
                <a:hlinkClick r:id="rId2"/>
              </a:rPr>
              <a:t>Peptidformationball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3" tooltip="User:YassineMrabet"/>
              </a:rPr>
              <a:t>YassineMrabet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grpSp>
        <p:nvGrpSpPr>
          <p:cNvPr id="6" name="Ομάδα 5"/>
          <p:cNvGrpSpPr/>
          <p:nvPr/>
        </p:nvGrpSpPr>
        <p:grpSpPr>
          <a:xfrm>
            <a:off x="1123950" y="816505"/>
            <a:ext cx="6896100" cy="5715000"/>
            <a:chOff x="1123950" y="816505"/>
            <a:chExt cx="6896100" cy="5715000"/>
          </a:xfrm>
        </p:grpSpPr>
        <p:pic>
          <p:nvPicPr>
            <p:cNvPr id="2050" name="Picture 2" descr="File:Peptidformationball.sv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3950" y="816505"/>
              <a:ext cx="68961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Πλαίσιο κειμένου 50"/>
            <p:cNvSpPr txBox="1"/>
            <p:nvPr/>
          </p:nvSpPr>
          <p:spPr>
            <a:xfrm>
              <a:off x="2123728" y="828585"/>
              <a:ext cx="2016224" cy="36816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600" b="1" dirty="0">
                  <a:effectLst/>
                  <a:ea typeface="Times New Roman"/>
                  <a:cs typeface="Times New Roman"/>
                </a:rPr>
                <a:t>ΑΜΙΝΟ ΟΞΥ</a:t>
              </a:r>
              <a:endParaRPr lang="el-GR" sz="1600" dirty="0">
                <a:effectLst/>
                <a:ea typeface="Times New Roman"/>
                <a:cs typeface="Times New Roman"/>
              </a:endParaRPr>
            </a:p>
          </p:txBody>
        </p:sp>
        <p:sp>
          <p:nvSpPr>
            <p:cNvPr id="8" name="Πλαίσιο κειμένου 57"/>
            <p:cNvSpPr txBox="1"/>
            <p:nvPr/>
          </p:nvSpPr>
          <p:spPr>
            <a:xfrm>
              <a:off x="5364220" y="828585"/>
              <a:ext cx="2160108" cy="36816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600" b="1" dirty="0">
                  <a:effectLst/>
                  <a:ea typeface="Times New Roman"/>
                  <a:cs typeface="Times New Roman"/>
                </a:rPr>
                <a:t>ΑΜΙΝΟ ΟΞΥ</a:t>
              </a:r>
              <a:endParaRPr lang="el-GR" sz="1600" dirty="0">
                <a:effectLst/>
                <a:ea typeface="Times New Roman"/>
                <a:cs typeface="Times New Roman"/>
              </a:endParaRPr>
            </a:p>
            <a:p>
              <a:pPr algn="ctr">
                <a:spcAft>
                  <a:spcPts val="0"/>
                </a:spcAft>
              </a:pPr>
              <a:r>
                <a:rPr lang="el-GR" sz="1600" dirty="0">
                  <a:effectLst/>
                  <a:ea typeface="Times New Roman"/>
                  <a:cs typeface="Times New Roman"/>
                </a:rPr>
                <a:t> </a:t>
              </a:r>
            </a:p>
          </p:txBody>
        </p:sp>
        <p:sp>
          <p:nvSpPr>
            <p:cNvPr id="9" name="Πλαίσιο κειμένου 58"/>
            <p:cNvSpPr txBox="1"/>
            <p:nvPr/>
          </p:nvSpPr>
          <p:spPr>
            <a:xfrm>
              <a:off x="3184959" y="6093295"/>
              <a:ext cx="1387041" cy="4382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600" b="1" dirty="0">
                  <a:effectLst/>
                  <a:ea typeface="Times New Roman"/>
                  <a:cs typeface="Times New Roman"/>
                </a:rPr>
                <a:t>ΔΙΠΕΠΤΙΔΙΟ</a:t>
              </a:r>
              <a:endParaRPr lang="el-GR" sz="1600" dirty="0">
                <a:effectLst/>
                <a:ea typeface="Times New Roman"/>
                <a:cs typeface="Times New Roman"/>
              </a:endParaRPr>
            </a:p>
          </p:txBody>
        </p:sp>
        <p:sp>
          <p:nvSpPr>
            <p:cNvPr id="10" name="Πλαίσιο κειμένου 59"/>
            <p:cNvSpPr txBox="1"/>
            <p:nvPr/>
          </p:nvSpPr>
          <p:spPr>
            <a:xfrm>
              <a:off x="1147618" y="3933056"/>
              <a:ext cx="1984222" cy="38728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600" b="1" dirty="0">
                  <a:effectLst/>
                  <a:ea typeface="Times New Roman"/>
                  <a:cs typeface="Times New Roman"/>
                </a:rPr>
                <a:t>ΠΕΠΤΙΔΙΚΟΣ ΔΕΣΜΟΣ</a:t>
              </a:r>
              <a:endParaRPr lang="el-GR" sz="1600" dirty="0">
                <a:effectLst/>
                <a:ea typeface="Times New Roman"/>
                <a:cs typeface="Times New Roman"/>
              </a:endParaRPr>
            </a:p>
          </p:txBody>
        </p:sp>
        <p:sp>
          <p:nvSpPr>
            <p:cNvPr id="11" name="Πλαίσιο κειμένου 60"/>
            <p:cNvSpPr txBox="1"/>
            <p:nvPr/>
          </p:nvSpPr>
          <p:spPr>
            <a:xfrm>
              <a:off x="6444274" y="5661248"/>
              <a:ext cx="936038" cy="4320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600" b="1" dirty="0">
                  <a:effectLst/>
                  <a:ea typeface="Times New Roman"/>
                  <a:cs typeface="Times New Roman"/>
                </a:rPr>
                <a:t>ΝΕΡΟ</a:t>
              </a:r>
              <a:endParaRPr lang="el-GR" sz="1600" dirty="0">
                <a:effectLst/>
                <a:ea typeface="Times New Roman"/>
                <a:cs typeface="Times New Roman"/>
              </a:endParaRPr>
            </a:p>
          </p:txBody>
        </p:sp>
      </p:grpSp>
    </p:spTree>
    <p:extLst>
      <p:ext uri="{BB962C8B-B14F-4D97-AF65-F5344CB8AC3E}">
        <p14:creationId xmlns:p14="http://schemas.microsoft.com/office/powerpoint/2010/main" val="284693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Δομή ενζύμων </a:t>
            </a:r>
            <a:r>
              <a:rPr lang="el-GR" sz="3000" b="0" dirty="0" smtClean="0"/>
              <a:t>1/8</a:t>
            </a:r>
            <a:endParaRPr lang="el-GR" sz="3000" b="0" dirty="0"/>
          </a:p>
        </p:txBody>
      </p:sp>
      <p:sp>
        <p:nvSpPr>
          <p:cNvPr id="3" name="Θέση περιεχομένου 2"/>
          <p:cNvSpPr>
            <a:spLocks noGrp="1"/>
          </p:cNvSpPr>
          <p:nvPr>
            <p:ph idx="1"/>
          </p:nvPr>
        </p:nvSpPr>
        <p:spPr/>
        <p:txBody>
          <a:bodyPr>
            <a:normAutofit/>
          </a:bodyPr>
          <a:lstStyle/>
          <a:p>
            <a:r>
              <a:rPr lang="el-GR" dirty="0"/>
              <a:t>Τα </a:t>
            </a:r>
            <a:r>
              <a:rPr lang="el-GR" dirty="0" smtClean="0"/>
              <a:t>ένζυμα είναι </a:t>
            </a:r>
            <a:r>
              <a:rPr lang="el-GR" dirty="0"/>
              <a:t>μακρομόρια που προέρχονται από την αλληλουχία αμινοξέων συνδεδεμένων με πεπτιδικούς δεσμούς. Διαφέρουν φυσικά μεταξύ τους στην χημική σύνθεση αλλά και στη δομή μέσα στον χώρο.</a:t>
            </a:r>
          </a:p>
          <a:p>
            <a:r>
              <a:rPr lang="el-GR" dirty="0"/>
              <a:t>Για να μπορέσουμε να εξηγήσουμε μία σειρά από τις ιδιότητες των, δεχόμαστε ότι τα ένζυμα χαρακτηρίζονται από τέσσερις δομές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9183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ενζύμων </a:t>
            </a:r>
            <a:r>
              <a:rPr lang="el-GR" sz="3000" b="0" dirty="0" smtClean="0"/>
              <a:t>2/8</a:t>
            </a:r>
            <a:endParaRPr lang="el-GR" dirty="0"/>
          </a:p>
        </p:txBody>
      </p:sp>
      <p:sp>
        <p:nvSpPr>
          <p:cNvPr id="3" name="Θέση περιεχομένου 2"/>
          <p:cNvSpPr>
            <a:spLocks noGrp="1"/>
          </p:cNvSpPr>
          <p:nvPr>
            <p:ph idx="1"/>
          </p:nvPr>
        </p:nvSpPr>
        <p:spPr>
          <a:xfrm>
            <a:off x="457199" y="1196752"/>
            <a:ext cx="8435281" cy="5544616"/>
          </a:xfrm>
        </p:spPr>
        <p:txBody>
          <a:bodyPr>
            <a:normAutofit lnSpcReduction="10000"/>
          </a:bodyPr>
          <a:lstStyle/>
          <a:p>
            <a:pPr marL="457200" lvl="0" indent="-457200">
              <a:buFont typeface="+mj-lt"/>
              <a:buAutoNum type="arabicPeriod"/>
            </a:pPr>
            <a:r>
              <a:rPr lang="el-GR" b="1" dirty="0" smtClean="0">
                <a:solidFill>
                  <a:prstClr val="black"/>
                </a:solidFill>
              </a:rPr>
              <a:t>Πρωτοταγής </a:t>
            </a:r>
            <a:r>
              <a:rPr lang="el-GR" b="1" dirty="0">
                <a:solidFill>
                  <a:prstClr val="black"/>
                </a:solidFill>
              </a:rPr>
              <a:t>δομή. </a:t>
            </a:r>
            <a:r>
              <a:rPr lang="el-GR" dirty="0">
                <a:solidFill>
                  <a:prstClr val="black"/>
                </a:solidFill>
              </a:rPr>
              <a:t>Είναι η σειρά των αμινοξέων που καθορίζει μία πρωτεΐνη. Αυτή η σειρά των αμινοξέων, διαφέρει από ένζυμο σε ένζυμο και είναι φυσικό το ότι η δράση ενός ενζύμου είναι συνάρτηση αυτής της σειράς. Δεδομένου ότι στη φύση έχουμε περίπου είκοσι αμινοξέα, η πρωτοταγής δομή των πρωτεϊνών αποτελεί εναλλακτική σειρά αυτών</a:t>
            </a:r>
            <a:r>
              <a:rPr lang="el-GR" dirty="0" smtClean="0">
                <a:solidFill>
                  <a:prstClr val="black"/>
                </a:solidFill>
              </a:rPr>
              <a:t>.</a:t>
            </a:r>
          </a:p>
          <a:p>
            <a:pPr marL="457200" indent="-457200">
              <a:buFont typeface="+mj-lt"/>
              <a:buAutoNum type="arabicPeriod"/>
            </a:pPr>
            <a:r>
              <a:rPr lang="el-GR" b="1" dirty="0" smtClean="0"/>
              <a:t>Δευτεροταγής </a:t>
            </a:r>
            <a:r>
              <a:rPr lang="el-GR" b="1" dirty="0"/>
              <a:t>δομή. </a:t>
            </a:r>
            <a:r>
              <a:rPr lang="el-GR" dirty="0"/>
              <a:t>Σε συνάρτηση με τη σειρά των αμινοξέων, η αλυσίδα μιας πρωτεΐνης μπορεί να τοποθετηθεί στον χώρα σαν μία έλικα ή σαν τεθλασμένη γραμμή. Στην πρώτη περίπτωση, μιλάμε για α-έλικα ενώ στην δεύτερη για β-δομή. Μερικές φορές όμως μπορεί να πάρει και την μορφή μία τυχαίας περιέλιξης.</a:t>
            </a:r>
          </a:p>
          <a:p>
            <a:pPr marL="444500" indent="-444500">
              <a:buFont typeface="Wingdings" panose="05000000000000000000" pitchFamily="2" charset="2"/>
              <a:buChar char="ü"/>
            </a:pPr>
            <a:r>
              <a:rPr lang="el-GR" dirty="0"/>
              <a:t>Στην δομή των πρωτεϊνών, όλα αυτά δεν είναι απόλυτα. Δεχόμαστε ότι μέσα σε ένα κομμάτι πρωτεΐνης, μπορεί να συνυπάρξουν, και αυτό εξαρτάται κυρίως από την φύση των αμινοξέων, και οι τρεις μορφές.</a:t>
            </a:r>
            <a:endParaRPr lang="el-GR" dirty="0">
              <a:solidFill>
                <a:prstClr val="black"/>
              </a:solidFill>
            </a:endParaRPr>
          </a:p>
          <a:p>
            <a:pPr lvl="0"/>
            <a:endParaRPr lang="el-GR" dirty="0">
              <a:solidFill>
                <a:prstClr val="black"/>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98704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ενζύμων </a:t>
            </a:r>
            <a:r>
              <a:rPr lang="el-GR" sz="3000" b="0" dirty="0" smtClean="0"/>
              <a:t>3/8</a:t>
            </a:r>
            <a:endParaRPr lang="el-GR" dirty="0"/>
          </a:p>
        </p:txBody>
      </p:sp>
      <p:sp>
        <p:nvSpPr>
          <p:cNvPr id="3" name="Θέση περιεχομένου 2"/>
          <p:cNvSpPr>
            <a:spLocks noGrp="1"/>
          </p:cNvSpPr>
          <p:nvPr>
            <p:ph idx="1"/>
          </p:nvPr>
        </p:nvSpPr>
        <p:spPr>
          <a:xfrm>
            <a:off x="457200" y="1196752"/>
            <a:ext cx="8229600" cy="2160240"/>
          </a:xfrm>
        </p:spPr>
        <p:txBody>
          <a:bodyPr/>
          <a:lstStyle/>
          <a:p>
            <a:pPr marL="457200" indent="-457200">
              <a:buFont typeface="+mj-lt"/>
              <a:buAutoNum type="arabicPeriod" startAt="3"/>
            </a:pPr>
            <a:r>
              <a:rPr lang="el-GR" b="1" dirty="0" smtClean="0"/>
              <a:t>Τριτοταγής </a:t>
            </a:r>
            <a:r>
              <a:rPr lang="el-GR" b="1" dirty="0"/>
              <a:t>δομή. </a:t>
            </a:r>
            <a:r>
              <a:rPr lang="el-GR" dirty="0"/>
              <a:t>Είναι αυτή που καθορίζει την ακριβή θέση των αλύσσων στον χώρο. Δηλαδή, οι αλυσίδες που αναφέραμε προηγούμενα, περιελίσσονται γύρω από τον ίδιο τους τον εαυτό, έτσι ώστε να αποτελέσουν ένα «κουβάρι μαλλιού», του οποίου όμως η χωροταξική </a:t>
            </a:r>
            <a:r>
              <a:rPr lang="el-GR" dirty="0" smtClean="0"/>
              <a:t>διάταξη </a:t>
            </a:r>
            <a:r>
              <a:rPr lang="el-GR" dirty="0"/>
              <a:t>είναι αυστηρά </a:t>
            </a:r>
            <a:r>
              <a:rPr lang="el-GR" dirty="0" smtClean="0"/>
              <a:t>καθορισμένη.</a:t>
            </a:r>
            <a:endParaRPr lang="el-GR" dirty="0"/>
          </a:p>
        </p:txBody>
      </p:sp>
      <p:sp>
        <p:nvSpPr>
          <p:cNvPr id="4" name="Θέση αριθμού διαφάνειας 3"/>
          <p:cNvSpPr>
            <a:spLocks noGrp="1"/>
          </p:cNvSpPr>
          <p:nvPr>
            <p:ph type="sldNum" sz="quarter" idx="12"/>
          </p:nvPr>
        </p:nvSpPr>
        <p:spPr>
          <a:xfrm>
            <a:off x="6614864" y="6356350"/>
            <a:ext cx="2133600" cy="365125"/>
          </a:xfrm>
        </p:spPr>
        <p:txBody>
          <a:bodyPr/>
          <a:lstStyle/>
          <a:p>
            <a:pPr>
              <a:defRPr/>
            </a:pPr>
            <a:fld id="{7E55E3B3-0445-4CFC-BED8-763D4409E61F}" type="slidenum">
              <a:rPr lang="el-GR" smtClean="0"/>
              <a:pPr>
                <a:defRPr/>
              </a:pPr>
              <a:t>17</a:t>
            </a:fld>
            <a:endParaRPr lang="el-GR" dirty="0"/>
          </a:p>
        </p:txBody>
      </p:sp>
      <p:pic>
        <p:nvPicPr>
          <p:cNvPr id="5" name="Εικόνα 4"/>
          <p:cNvPicPr/>
          <p:nvPr/>
        </p:nvPicPr>
        <p:blipFill rotWithShape="1">
          <a:blip r:embed="rId2" cstate="screen">
            <a:extLst>
              <a:ext uri="{28A0092B-C50C-407E-A947-70E740481C1C}">
                <a14:useLocalDpi xmlns:a14="http://schemas.microsoft.com/office/drawing/2010/main"/>
              </a:ext>
            </a:extLst>
          </a:blip>
          <a:srcRect l="8517" t="12500" r="17022" b="5346"/>
          <a:stretch/>
        </p:blipFill>
        <p:spPr>
          <a:xfrm>
            <a:off x="-9862" y="3068960"/>
            <a:ext cx="6293292" cy="3222349"/>
          </a:xfrm>
          <a:prstGeom prst="rect">
            <a:avLst/>
          </a:prstGeom>
        </p:spPr>
      </p:pic>
      <p:pic>
        <p:nvPicPr>
          <p:cNvPr id="6" name="Εικόνα 5"/>
          <p:cNvPicPr/>
          <p:nvPr/>
        </p:nvPicPr>
        <p:blipFill rotWithShape="1">
          <a:blip r:embed="rId3"/>
          <a:srcRect l="29883" t="12331" r="27331"/>
          <a:stretch/>
        </p:blipFill>
        <p:spPr>
          <a:xfrm>
            <a:off x="5531777" y="4221088"/>
            <a:ext cx="2928655" cy="2520280"/>
          </a:xfrm>
          <a:prstGeom prst="rect">
            <a:avLst/>
          </a:prstGeom>
        </p:spPr>
      </p:pic>
    </p:spTree>
    <p:extLst>
      <p:ext uri="{BB962C8B-B14F-4D97-AF65-F5344CB8AC3E}">
        <p14:creationId xmlns:p14="http://schemas.microsoft.com/office/powerpoint/2010/main" val="3825757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ενζύμων </a:t>
            </a:r>
            <a:r>
              <a:rPr lang="el-GR" sz="3000" b="0" dirty="0" smtClean="0"/>
              <a:t>4/8</a:t>
            </a:r>
            <a:endParaRPr lang="el-GR" dirty="0"/>
          </a:p>
        </p:txBody>
      </p:sp>
      <p:sp>
        <p:nvSpPr>
          <p:cNvPr id="3" name="Θέση περιεχομένου 2"/>
          <p:cNvSpPr>
            <a:spLocks noGrp="1"/>
          </p:cNvSpPr>
          <p:nvPr>
            <p:ph idx="1"/>
          </p:nvPr>
        </p:nvSpPr>
        <p:spPr>
          <a:xfrm>
            <a:off x="457200" y="1196752"/>
            <a:ext cx="8229600" cy="3312368"/>
          </a:xfrm>
        </p:spPr>
        <p:txBody>
          <a:bodyPr/>
          <a:lstStyle/>
          <a:p>
            <a:r>
              <a:rPr lang="el-GR" dirty="0"/>
              <a:t>Όπως φαίνεται </a:t>
            </a:r>
            <a:r>
              <a:rPr lang="el-GR" dirty="0" smtClean="0"/>
              <a:t>στην εικόνα που ακολουθεί, </a:t>
            </a:r>
            <a:r>
              <a:rPr lang="el-GR" dirty="0"/>
              <a:t>στην τριτοταγή δομή, ορισμένα αμινοξέα βρίσκονται σε αυστηρά καθορισμένη θέση στον χώρο με αποστάσεις που δεν αλλάζουν καθ' όλη τη διάρκεια της ενεργητικής δράσης του ενζύμου</a:t>
            </a:r>
            <a:r>
              <a:rPr lang="el-GR" dirty="0" smtClean="0"/>
              <a:t>.</a:t>
            </a:r>
            <a:endParaRPr lang="el-GR" dirty="0"/>
          </a:p>
          <a:p>
            <a:r>
              <a:rPr lang="el-GR" dirty="0"/>
              <a:t>Σ' αυτήν την τριτοταγή δομή οφείλεται και η ύπαρξη κάποιου ενεργού κέντρου του ενζύμου. Ονομάζουμε έτσι έναν ορισμένο όγκο, στην εσωτερική ή την εξωτερική επιφάνεια του ενζύμου, που δέχεται το υπόστρωμα και το </a:t>
            </a:r>
            <a:r>
              <a:rPr lang="el-GR" dirty="0" smtClean="0"/>
              <a:t>μεταβάλλει.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041283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Βιολογικοί καταλύτες</a:t>
            </a:r>
          </a:p>
        </p:txBody>
      </p:sp>
      <p:sp>
        <p:nvSpPr>
          <p:cNvPr id="3" name="Θέση περιεχομένου 2"/>
          <p:cNvSpPr>
            <a:spLocks noGrp="1"/>
          </p:cNvSpPr>
          <p:nvPr>
            <p:ph idx="1"/>
          </p:nvPr>
        </p:nvSpPr>
        <p:spPr/>
        <p:txBody>
          <a:bodyPr/>
          <a:lstStyle/>
          <a:p>
            <a:r>
              <a:rPr lang="el-GR" dirty="0"/>
              <a:t>Οι βιολογικοί καταλύτες είναι μεγάλου μοριακού βάρους βιολογικές ενώσεις, τμήματα κυττάρων ή ολόκληρα κύτταρα που καταλύουν μία χημική αντίδραση ή δημιουργούν ένα προϊόν από απλές πρώτες ύλες. Τα μεγαλομόρια αυτά είναι τα ένζυμα ενώ τα κύτταρα μπορεί να είναι μικροοργανισμοί, όπως βακτηρίδια, ζυμομύκητες ή και φυτικά ή ζωικά κύτταρα.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134345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descr="File:GLO1 Homo sapiens small fast.gif"/>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11660" y="1073503"/>
            <a:ext cx="6120680" cy="5040560"/>
          </a:xfrm>
          <a:prstGeom prst="rect">
            <a:avLst/>
          </a:prstGeom>
          <a:noFill/>
          <a:ln>
            <a:noFill/>
          </a:ln>
        </p:spPr>
      </p:pic>
      <p:sp>
        <p:nvSpPr>
          <p:cNvPr id="2" name="Τίτλος 1"/>
          <p:cNvSpPr>
            <a:spLocks noGrp="1"/>
          </p:cNvSpPr>
          <p:nvPr>
            <p:ph type="title"/>
          </p:nvPr>
        </p:nvSpPr>
        <p:spPr/>
        <p:txBody>
          <a:bodyPr/>
          <a:lstStyle/>
          <a:p>
            <a:r>
              <a:rPr lang="el-GR" dirty="0"/>
              <a:t>Δομή ενζύμων </a:t>
            </a:r>
            <a:r>
              <a:rPr lang="el-GR" sz="3000" b="0" dirty="0" smtClean="0"/>
              <a:t>5/8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5" name="Πλαίσιο κειμένου 47"/>
          <p:cNvSpPr txBox="1"/>
          <p:nvPr/>
        </p:nvSpPr>
        <p:spPr>
          <a:xfrm>
            <a:off x="6804248" y="1340768"/>
            <a:ext cx="2267744" cy="10081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l-GR" dirty="0">
                <a:effectLst/>
                <a:ea typeface="Times New Roman"/>
                <a:cs typeface="Times New Roman"/>
              </a:rPr>
              <a:t>Το υπόστρωμα του ενζύμου συνδεδεμένο στο ενεργό </a:t>
            </a:r>
            <a:r>
              <a:rPr lang="el-GR" dirty="0" smtClean="0">
                <a:effectLst/>
                <a:ea typeface="Times New Roman"/>
                <a:cs typeface="Times New Roman"/>
              </a:rPr>
              <a:t>κέντρο.</a:t>
            </a:r>
            <a:endParaRPr lang="el-GR" dirty="0">
              <a:effectLst/>
              <a:ea typeface="Times New Roman"/>
              <a:cs typeface="Times New Roman"/>
            </a:endParaRPr>
          </a:p>
        </p:txBody>
      </p:sp>
      <p:cxnSp>
        <p:nvCxnSpPr>
          <p:cNvPr id="6" name="Ευθύγραμμο βέλος σύνδεσης 5"/>
          <p:cNvCxnSpPr>
            <a:endCxn id="5" idx="1"/>
          </p:cNvCxnSpPr>
          <p:nvPr/>
        </p:nvCxnSpPr>
        <p:spPr>
          <a:xfrm flipV="1">
            <a:off x="5292080" y="1844824"/>
            <a:ext cx="1512168" cy="2429034"/>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
        <p:nvSpPr>
          <p:cNvPr id="9" name="Ορθογώνιο 8"/>
          <p:cNvSpPr/>
          <p:nvPr/>
        </p:nvSpPr>
        <p:spPr>
          <a:xfrm>
            <a:off x="935595" y="6231483"/>
            <a:ext cx="7272809" cy="430887"/>
          </a:xfrm>
          <a:prstGeom prst="rect">
            <a:avLst/>
          </a:prstGeom>
        </p:spPr>
        <p:txBody>
          <a:bodyPr wrap="square">
            <a:spAutoFit/>
          </a:bodyPr>
          <a:lstStyle/>
          <a:p>
            <a:r>
              <a:rPr lang="el-GR" sz="2200" dirty="0">
                <a:latin typeface="+mn-lt"/>
              </a:rPr>
              <a:t>Ενεργό κέντρο του ενζύμου με το υπόστρωμα και χωρίς αυτό.</a:t>
            </a:r>
          </a:p>
        </p:txBody>
      </p:sp>
    </p:spTree>
    <p:extLst>
      <p:ext uri="{BB962C8B-B14F-4D97-AF65-F5344CB8AC3E}">
        <p14:creationId xmlns:p14="http://schemas.microsoft.com/office/powerpoint/2010/main" val="1570467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ενζύμων </a:t>
            </a:r>
            <a:r>
              <a:rPr lang="el-GR" sz="3000" b="0" dirty="0" smtClean="0"/>
              <a:t>6/8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b="1" dirty="0"/>
              <a:t>Τεταρτοτεγής δομή. </a:t>
            </a:r>
            <a:r>
              <a:rPr lang="el-GR" dirty="0"/>
              <a:t>Είναι η δομή που υπάρχει μεταξύ των διαφόρων πρωτεϊνών στον χώρο. Συγκεκριμένα, μικρές πρωτεΐνες, έχουν την τάση να δημιουργούν συσσωματώματα μεταξύ τους και να σχηματίζουν έτσι ένα μεγαλύτερο μόριο ταυ οποίου οι διαστάσεις μπορεί να είναι και δεκαπλάσιες των δομικών μονάδων. Η τεταρτοταγής δομή τείνει κυρίως να σταθεροποιεί τις πρωτεΐνες.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393106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ενζύμων </a:t>
            </a:r>
            <a:r>
              <a:rPr lang="el-GR" sz="3000" b="0" dirty="0" smtClean="0"/>
              <a:t>7/8</a:t>
            </a:r>
            <a:endParaRPr lang="el-GR" dirty="0"/>
          </a:p>
        </p:txBody>
      </p:sp>
      <p:sp>
        <p:nvSpPr>
          <p:cNvPr id="3" name="Θέση περιεχομένου 2"/>
          <p:cNvSpPr>
            <a:spLocks noGrp="1"/>
          </p:cNvSpPr>
          <p:nvPr>
            <p:ph idx="1"/>
          </p:nvPr>
        </p:nvSpPr>
        <p:spPr/>
        <p:txBody>
          <a:bodyPr/>
          <a:lstStyle/>
          <a:p>
            <a:r>
              <a:rPr lang="el-GR" dirty="0"/>
              <a:t>Στην δομή των πρωτεϊνών, όπως αναφέραμε παραπάνω, οφείλεται και η ύπαρξη κάποιου ενεργού κέντρου. Από τα όσα αναφέρθηκαν προηγού­μενα, η καταλυτική δράση των ενζύμων, οφείλεται κυρίως στην ύπαρξη ενός τέτοιου κέντρου. Κάθε μεταβολή του απόλυτου σχήματος και της χημικής δομής του κέντρου, έχει σαν αποτέλεσμα την απενεργοποίηση του ενζύμου. Δηλαδή, την πτώση της ενζυματικής του δράσης.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959199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ενζύμων </a:t>
            </a:r>
            <a:r>
              <a:rPr lang="el-GR" sz="3000" b="0" dirty="0" smtClean="0"/>
              <a:t>8/8</a:t>
            </a:r>
            <a:endParaRPr lang="el-GR" dirty="0"/>
          </a:p>
        </p:txBody>
      </p:sp>
      <p:sp>
        <p:nvSpPr>
          <p:cNvPr id="3" name="Θέση περιεχομένου 2"/>
          <p:cNvSpPr>
            <a:spLocks noGrp="1"/>
          </p:cNvSpPr>
          <p:nvPr>
            <p:ph idx="1"/>
          </p:nvPr>
        </p:nvSpPr>
        <p:spPr>
          <a:xfrm>
            <a:off x="457200" y="1196752"/>
            <a:ext cx="8291264" cy="5400600"/>
          </a:xfrm>
        </p:spPr>
        <p:txBody>
          <a:bodyPr>
            <a:normAutofit/>
          </a:bodyPr>
          <a:lstStyle/>
          <a:p>
            <a:r>
              <a:rPr lang="el-GR" dirty="0"/>
              <a:t>Για να μπορέσουμε να εξηγήσουμε ορισμένες χαρακτηριστικές ιδιότητες των ενζύμων, πρέπει να δεχθούμε ότι σε αυτό το μεγαλομόριο, η ευαισθησία της φυσικής του διάταξης είναι πολύ μεγαλύτερη απ' αυτήν που παρουσιάζουν οι απλές χημικές ενώσεις. Για παράδειγμα, μπορούμε να πετύχουμε, κάτω από ισχυρή ανάδευση, εστεροποίηση κάποιου λιπαρούν οξέως από την αιθανόλη. Είναι όμως αδύνατο να πετύχουμε την ίδια εστεροποίηση με καταλύτη κάποιο ένζυμο. Ο λόγος δεν είναι χημικός αλλά καθαρά φυσικός. Η ισχυρή ανάδευση στην μεν χημική αντίδραση βοηθά τις επαφές των μορίων μεταξύ τους, στην δε ενζυματική, το μόνο που επιτυγχάνει, είναι η καταστροφή της τριτοταγούς και τεταρτοταγούς δομής με αποτέλεσμα την αλλαγή του σχήματος του ενεργού κέντρου και την πτώση της ενζυματικής δράσης.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121484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Ενεργότητα των </a:t>
            </a:r>
            <a:r>
              <a:rPr lang="el-GR" dirty="0" smtClean="0"/>
              <a:t>ενζύμων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smtClean="0"/>
              <a:t>Η </a:t>
            </a:r>
            <a:r>
              <a:rPr lang="el-GR" dirty="0"/>
              <a:t>ενεργότητα είναι μια νέα έννοια που έχει αυστηρή σχέση με την δομή στον χώρο (και την παρουσία παραγόντων που την επηρεάζουν), των ενζύμων.</a:t>
            </a:r>
          </a:p>
          <a:p>
            <a:r>
              <a:rPr lang="el-GR" dirty="0"/>
              <a:t>Φυσικά, δεν έχει καμία σχέση με το βάρος του ενζύμου. Στην κλασσική χημεία, μπορούμε να πούμε ότι 98 γραμμάρια θειικού οξέως αντιπροσωπεύουν ένα γραμμομόριο θειικού οξέως και μπορούν να εξουδετερώσουν δύο γραμμομόρια καυστικού νατρίου (80 γραμμάρια). Μικρότερες ποσότητες σε γραμμάρια, παρουσιάζουν αναλογικά μικρότερο αριθμό γραμμομορίων.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227421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Ενεργότητα των </a:t>
            </a:r>
            <a:r>
              <a:rPr lang="el-GR" dirty="0" smtClean="0"/>
              <a:t>ενζύμων </a:t>
            </a:r>
            <a:r>
              <a:rPr lang="el-GR" sz="3000" b="0" dirty="0" smtClean="0"/>
              <a:t>2/3</a:t>
            </a:r>
            <a:endParaRPr lang="el-GR" sz="3000" b="0" dirty="0"/>
          </a:p>
        </p:txBody>
      </p:sp>
      <p:sp>
        <p:nvSpPr>
          <p:cNvPr id="3" name="Θέση περιεχομένου 2"/>
          <p:cNvSpPr>
            <a:spLocks noGrp="1"/>
          </p:cNvSpPr>
          <p:nvPr>
            <p:ph idx="1"/>
          </p:nvPr>
        </p:nvSpPr>
        <p:spPr/>
        <p:txBody>
          <a:bodyPr/>
          <a:lstStyle/>
          <a:p>
            <a:r>
              <a:rPr lang="el-GR" dirty="0"/>
              <a:t>Στα ένζυμα, αυτό δεν είναι δυνατό. Δεν μπορούμε ποτέ να ισχυρισθούμε ότι ένας συγκεκριμένος αριθμός γραμμαρίων παρουσιάζει την ίδια δραστηριότητα κάθε φορά. Αυτό οφείλεται στο ότι δεν είναι με ακρίβεια καθορισμένο το μοριακό βάρος κάποιου ενζύμου, ούτε και η ποσότητα του που παραμένει ενεργή.</a:t>
            </a:r>
          </a:p>
          <a:p>
            <a:r>
              <a:rPr lang="el-GR" dirty="0"/>
              <a:t>Είναι δυνατόν, από τα Α γραμμάρια ενός ενζύμου, τα Α/2 να είναι απενεργοποιημένα, γιατί έχουν χάσει την στερεοδιάταξή τους και συνεπώς, το ενεργό τους κέντρο παρουσιάζει πτώση της δραστικότητας του.</a:t>
            </a:r>
          </a:p>
          <a:p>
            <a:r>
              <a:rPr lang="el-GR" dirty="0"/>
              <a:t>Γι' αυτό χρησιμοποιείται μια νέα μονάδα. Αυτή της ενζυματικής </a:t>
            </a:r>
            <a:r>
              <a:rPr lang="el-GR" dirty="0" smtClean="0"/>
              <a:t>ενεργότητας </a:t>
            </a:r>
            <a:r>
              <a:rPr lang="el-GR" dirty="0"/>
              <a:t>(</a:t>
            </a:r>
            <a:r>
              <a:rPr lang="en-US" dirty="0"/>
              <a:t>ACTIVITY</a:t>
            </a:r>
            <a:r>
              <a:rPr lang="el-GR" dirty="0"/>
              <a:t>). Μετράται σε ενζυματικές μανάδες.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70548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Ενεργότητα των </a:t>
            </a:r>
            <a:r>
              <a:rPr lang="el-GR" dirty="0" smtClean="0"/>
              <a:t>ενζύμων </a:t>
            </a:r>
            <a:r>
              <a:rPr lang="el-GR" sz="3000" b="0" dirty="0" smtClean="0"/>
              <a:t>3/3</a:t>
            </a:r>
            <a:endParaRPr lang="el-GR" sz="3000" b="0" dirty="0"/>
          </a:p>
        </p:txBody>
      </p:sp>
      <p:sp>
        <p:nvSpPr>
          <p:cNvPr id="3" name="Θέση περιεχομένου 2"/>
          <p:cNvSpPr>
            <a:spLocks noGrp="1"/>
          </p:cNvSpPr>
          <p:nvPr>
            <p:ph idx="1"/>
          </p:nvPr>
        </p:nvSpPr>
        <p:spPr>
          <a:xfrm>
            <a:off x="457200" y="1124744"/>
            <a:ext cx="8363272" cy="5616624"/>
          </a:xfrm>
        </p:spPr>
        <p:txBody>
          <a:bodyPr>
            <a:normAutofit/>
          </a:bodyPr>
          <a:lstStyle/>
          <a:p>
            <a:r>
              <a:rPr lang="el-GR" dirty="0"/>
              <a:t>Μία ενζυματική μονάδα αντιστοιχεί στην δραστικότητα του ενζύμου που καταλύει την μετατροπή ενός μικρο-γραμμομορίου υποστρώματος ανά λεπτό, κάτω από προκαθορισμένες συνθήκες, όπως είναι το </a:t>
            </a:r>
            <a:r>
              <a:rPr lang="en-US" dirty="0"/>
              <a:t>pH</a:t>
            </a:r>
            <a:r>
              <a:rPr lang="el-GR" dirty="0"/>
              <a:t> και η θερμοκρασία. Η ενζυματική δραστηριότητα μετράται σε </a:t>
            </a:r>
            <a:r>
              <a:rPr lang="en-US" dirty="0"/>
              <a:t>Units</a:t>
            </a:r>
            <a:r>
              <a:rPr lang="el-GR" dirty="0"/>
              <a:t>/ μιλιγραμμάριο ενζύμου.</a:t>
            </a:r>
          </a:p>
          <a:p>
            <a:r>
              <a:rPr lang="el-GR" dirty="0"/>
              <a:t>Αν ένα ένζυμο καταλύει και άλλες αντιδράσεις εκτός απ' αυτήν στην οποία έχει μετρηθεί η δράση ταυ, τότε οι δραστικότητες αυτές εκφράζονται σε ποσοστά της δραστικότητας αναφοράς.</a:t>
            </a:r>
          </a:p>
          <a:p>
            <a:r>
              <a:rPr lang="el-GR" dirty="0"/>
              <a:t>Παράδειγμα, η γλυκόζη οξειδάση μπορεί να οξειδώνει την γλυκόζη προς γλυκοουρονικό οξύ. Η δραστικότητα της εκφράζεται σε μικρομόρια γλυκόζης που οξειδούνται ανά λεπτό. Αν μπορεί να οξειδώσει και την γαλακτόζη προς γαλακτοουρονικό οξύ, τότε θα παρουσιάζει, ως προς την γαλακτόζη, μία δραστικότητα που θα είναι κάποιο ποσοστό της δραστικότητας της ως προς την γλυκόζη</a:t>
            </a:r>
            <a:r>
              <a:rPr lang="el-GR" dirty="0" smtClean="0"/>
              <a:t>.</a:t>
            </a:r>
            <a:endParaRPr lang="el-GR" dirty="0"/>
          </a:p>
        </p:txBody>
      </p:sp>
      <p:sp>
        <p:nvSpPr>
          <p:cNvPr id="4" name="Θέση αριθμού διαφάνειας 3"/>
          <p:cNvSpPr>
            <a:spLocks noGrp="1"/>
          </p:cNvSpPr>
          <p:nvPr>
            <p:ph type="sldNum" sz="quarter" idx="12"/>
          </p:nvPr>
        </p:nvSpPr>
        <p:spPr>
          <a:xfrm>
            <a:off x="6614864" y="6356350"/>
            <a:ext cx="2133600" cy="365125"/>
          </a:xfrm>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379291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2014. </a:t>
            </a:r>
            <a:r>
              <a:rPr lang="el-GR" sz="2000" dirty="0"/>
              <a:t>Βασίλειος </a:t>
            </a:r>
            <a:r>
              <a:rPr lang="el-GR" sz="2000" dirty="0" smtClean="0"/>
              <a:t>Ντουρτόγλου</a:t>
            </a:r>
            <a:r>
              <a:rPr lang="el-GR" sz="2000" dirty="0"/>
              <a:t>. «Εφαρμοσμένη Ενζυμολογία (Θ). </a:t>
            </a:r>
            <a:r>
              <a:rPr lang="el-GR" sz="2000" dirty="0" smtClean="0"/>
              <a:t>Ενότητα 1</a:t>
            </a:r>
            <a:r>
              <a:rPr lang="en-US" sz="2000" dirty="0" smtClean="0"/>
              <a:t>:</a:t>
            </a:r>
            <a:r>
              <a:rPr lang="el-GR" sz="2000" dirty="0"/>
              <a:t> Εισαγωγή στην ενζυματολογία».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Ένζυμα </a:t>
            </a:r>
            <a:r>
              <a:rPr lang="el-GR" sz="3000" b="0" dirty="0" smtClean="0"/>
              <a:t>1/8</a:t>
            </a:r>
            <a:endParaRPr lang="el-GR" sz="3000" b="0" dirty="0"/>
          </a:p>
        </p:txBody>
      </p:sp>
      <p:sp>
        <p:nvSpPr>
          <p:cNvPr id="3" name="Θέση περιεχομένου 2"/>
          <p:cNvSpPr>
            <a:spLocks noGrp="1"/>
          </p:cNvSpPr>
          <p:nvPr>
            <p:ph idx="1"/>
          </p:nvPr>
        </p:nvSpPr>
        <p:spPr/>
        <p:txBody>
          <a:bodyPr>
            <a:normAutofit/>
          </a:bodyPr>
          <a:lstStyle/>
          <a:p>
            <a:r>
              <a:rPr lang="el-GR" sz="2400" dirty="0"/>
              <a:t>Είναι ενώσεις πρωτεϊνικής φύσεως ειδικευμένες στην κατάλυση χημικών αντιδράσεων. Μερικά απ' αυτά είναι απλώς πρώτε ίνες, ενώ άλλα αποτελούνται από ένα πρωτεϊνικό και ένα μη πρωτεϊνικό μέρος, το συνένζυμο, που είναι απαραίτητο για την καταλυτική δράση. Τα ένζυμα, ανάλογα με τις αντιδράσεις που καταλύουν, χωρίζονται σε έξη μεγάλες κατηγορίες.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24484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71405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66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Ένζυμα </a:t>
            </a:r>
            <a:r>
              <a:rPr lang="en-US" sz="3000" b="0" dirty="0"/>
              <a:t>2</a:t>
            </a:r>
            <a:r>
              <a:rPr lang="el-GR" sz="3000" b="0" dirty="0" smtClean="0"/>
              <a:t>/8</a:t>
            </a:r>
            <a:endParaRPr lang="el-GR" dirty="0"/>
          </a:p>
        </p:txBody>
      </p:sp>
      <p:sp>
        <p:nvSpPr>
          <p:cNvPr id="3" name="Θέση περιεχομένου 2"/>
          <p:cNvSpPr>
            <a:spLocks noGrp="1"/>
          </p:cNvSpPr>
          <p:nvPr>
            <p:ph idx="1"/>
          </p:nvPr>
        </p:nvSpPr>
        <p:spPr/>
        <p:txBody>
          <a:bodyPr>
            <a:normAutofit/>
          </a:bodyPr>
          <a:lstStyle/>
          <a:p>
            <a:r>
              <a:rPr lang="el-GR" sz="2400" dirty="0"/>
              <a:t>Τα ένζυμα είναι από τους πιο απλούς βιολογικούς καταλύτες και ταυτόχρονα από τους πλέον μελετημένους. Τα προβλήματα που δημιουργούνται στην εφαρμογή τους, είναι συνδεδεμένα με τον καθορισμό της δομής τους, την απομόνωση τους, την μελέτη των συμπλόκων ένζυμο– υπόστρωμα, την ενζυματική κινητική κλπ.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0877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Ένζυμα </a:t>
            </a:r>
            <a:r>
              <a:rPr lang="el-GR" sz="3000" b="0" dirty="0" smtClean="0"/>
              <a:t>3/8</a:t>
            </a:r>
            <a:endParaRPr lang="el-GR" dirty="0"/>
          </a:p>
        </p:txBody>
      </p:sp>
      <p:sp>
        <p:nvSpPr>
          <p:cNvPr id="3" name="Θέση περιεχομένου 2"/>
          <p:cNvSpPr>
            <a:spLocks noGrp="1"/>
          </p:cNvSpPr>
          <p:nvPr>
            <p:ph idx="1"/>
          </p:nvPr>
        </p:nvSpPr>
        <p:spPr/>
        <p:txBody>
          <a:bodyPr>
            <a:normAutofit/>
          </a:bodyPr>
          <a:lstStyle/>
          <a:p>
            <a:r>
              <a:rPr lang="el-GR" sz="2400" dirty="0" smtClean="0"/>
              <a:t>Σαν </a:t>
            </a:r>
            <a:r>
              <a:rPr lang="el-GR" sz="2400" dirty="0"/>
              <a:t>παράδειγμα βιοτεχνολογικής εφαρμογής θα δώσουμε την αντίδραση ενός ενζύμου που ανήκει στην κατηγορία των οξειδασών. Η οξείδωση στην οργανική χημεία μπορεί να γίνει με κάποιο ανόργανο άλας γνωστό για τις οξειδωτικές του ιδιότητες. Τέτοια άλατα είναι τα οξείδια του χρωμίου και άλλα.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038593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Ένζυμα </a:t>
            </a:r>
            <a:r>
              <a:rPr lang="el-GR" sz="3000" b="0" dirty="0" smtClean="0"/>
              <a:t>4/8</a:t>
            </a:r>
            <a:endParaRPr lang="el-GR" dirty="0"/>
          </a:p>
        </p:txBody>
      </p:sp>
      <p:sp>
        <p:nvSpPr>
          <p:cNvPr id="3" name="Θέση περιεχομένου 2"/>
          <p:cNvSpPr>
            <a:spLocks noGrp="1"/>
          </p:cNvSpPr>
          <p:nvPr>
            <p:ph idx="1"/>
          </p:nvPr>
        </p:nvSpPr>
        <p:spPr/>
        <p:txBody>
          <a:bodyPr>
            <a:normAutofit/>
          </a:bodyPr>
          <a:lstStyle/>
          <a:p>
            <a:r>
              <a:rPr lang="el-GR" sz="2300" dirty="0"/>
              <a:t>Οι αντιδράσεις αυτές συνοδεύονται από ενεργειακές μεταθολές χωρίς πάντα να έχουν καλό αποτελέσματα. Η αντικατάσταση του οξειδίου του χρωμίου ή και των άλλων οξειδωτικών από κάποιο ένζυμο όπως η αλκοόλη </a:t>
            </a:r>
            <a:r>
              <a:rPr lang="el-GR" sz="2300" dirty="0" smtClean="0"/>
              <a:t>δε</a:t>
            </a:r>
            <a:r>
              <a:rPr lang="el-GR" sz="2300" dirty="0" smtClean="0"/>
              <a:t>ϋ</a:t>
            </a:r>
            <a:r>
              <a:rPr lang="el-GR" sz="2300" dirty="0" smtClean="0"/>
              <a:t>δρογενάση</a:t>
            </a:r>
            <a:r>
              <a:rPr lang="el-GR" sz="2300" dirty="0"/>
              <a:t>, αποτελεί ένα από τα αντικείμενα της βιοτεχνολογίας. Συγκεκριμένα, έστω ότι θέλουμε να οξειδώσουμε μία γραμμική αλκοόλη (π. χ. Εξανόλη) προς αλδεΰδη (π. χ. Εξανάλη). Δύο δρόμοι είναι δυνατοί. Οξείδωση με ένα ανόργανο οξειδωτικό ή οξείδωση με την αλκοόλη </a:t>
            </a:r>
            <a:r>
              <a:rPr lang="el-GR" sz="2300" dirty="0"/>
              <a:t>δεϋδρογενάση </a:t>
            </a:r>
            <a:r>
              <a:rPr lang="el-GR" sz="2300" dirty="0"/>
              <a:t>παρουσία κάποιου συνενζύμου όπως το </a:t>
            </a:r>
            <a:r>
              <a:rPr lang="en-US" sz="2300" dirty="0"/>
              <a:t>NAD</a:t>
            </a:r>
            <a:r>
              <a:rPr lang="el-GR" sz="23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130763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Μικροοργανισμοί </a:t>
            </a:r>
            <a:r>
              <a:rPr lang="el-GR" sz="3000" b="0" dirty="0" smtClean="0"/>
              <a:t>1/4</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sz="2400" dirty="0"/>
              <a:t>Ένα ζωντανό κύτταρο είναι ένα εσώθερμο σύστημα, ανοιχτό, αυτοκατασκευαζόμενο, αυτορυθμιζόμενο, χάρις σε πολλές διαδοχικές χημικές αντιδράσεις που δημιουργούνται από τους δικούς του χημικούς καταλύτες. Δρα κατά την αρχή της μεγαλύτερης οικονομίας δρόμου και βασικών ενώσεων για την δημιουργία χημικών δευτερογενών μεταβολιτών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30703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Μικροοργανισμοί </a:t>
            </a:r>
            <a:r>
              <a:rPr lang="el-GR" sz="3000" b="0" dirty="0" smtClean="0"/>
              <a:t>2/4</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smtClean="0"/>
              <a:t>Θα </a:t>
            </a:r>
            <a:r>
              <a:rPr lang="el-GR" dirty="0"/>
              <a:t>τους χωρίσουμε σε χημειότροφους (μονοκύτταροι, βακτηρίδια, μούχλες κλπ), που διασπούν τις οργανικές ενώσεις και μεταχειρίζονται την ενέργεια που εκλύεται για να συνθέσουν βιολογικά μακρομόρια. Αυτό το ενεργητικό ισοζύγιο μεταβολισμού -αναβολισμού, επιτυγχάνεται χάρις σε μεταφορά ενέργειας όπως </a:t>
            </a:r>
            <a:r>
              <a:rPr lang="en-US" dirty="0"/>
              <a:t>ATP</a:t>
            </a:r>
            <a:r>
              <a:rPr lang="el-GR" dirty="0"/>
              <a:t>, </a:t>
            </a:r>
            <a:r>
              <a:rPr lang="en-US" dirty="0"/>
              <a:t>NADT</a:t>
            </a:r>
            <a:r>
              <a:rPr lang="el-GR" dirty="0"/>
              <a:t>, ή σε φωτολιθότροφους που είναι αποκλειστικά αυτότροφοι και πιο αργοί από τους προηγούμενους. Μεταχειρίζονται την ηλιακή ενέργεια και το ατμοσφαιρικό διοξείδιο του άνθρακος σαν πηγή ενέργειας, για τη σύνθεση μακρομορίων δομής και αποθήκευσης. Σ' αυτή την κατηγορία ανήκουν ορισμένα φύκια στα οποία δεν χρειάζεται να προσφέρεις τίποτα για να παράγουν μια μεγάλη ποικιλία ενώσεων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919269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Μικροοργανισμοί </a:t>
            </a:r>
            <a:r>
              <a:rPr lang="el-GR" sz="3000" b="0" dirty="0" smtClean="0"/>
              <a:t>3/4</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a:t>Ένας βιολογικός μικροοργανισμός και γενικότερα οργανισμός, για να ζήσει, έχει ανάγκη από τροφή. Η τροφή αυτή πρέπει να του παρέχει την απαιτούμενη ποσότητα σε άνθρακα, άζωτο, φωσφόρο και ανόργανα άλατα, έτσι ώστε να μπορεί αυτός να συνθέτει τα βασικά και δομικά του μόρια. Τα μόρια αυτά είναι μικρού ή και μεγάλου μοριακού βάρους χημικές ενώσεις που τις χρησιμοποιεί για να επιτυγχάνει βασικές λειτουργίες του, όπως είναι η αναπαραγωγή, η αναπνοή, η οικολογική </a:t>
            </a:r>
            <a:r>
              <a:rPr lang="el-GR" dirty="0" smtClean="0"/>
              <a:t>προσαρμογή.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9167458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71</TotalTime>
  <Words>2515</Words>
  <Application>Microsoft Office PowerPoint</Application>
  <PresentationFormat>Προβολή στην οθόνη (4:3)</PresentationFormat>
  <Paragraphs>165</Paragraphs>
  <Slides>33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exo-opistho_simeiomata</vt:lpstr>
      <vt:lpstr>OC_template_updated</vt:lpstr>
      <vt:lpstr>Εφαρμοσμένη Ενζυμολογία (Θ)</vt:lpstr>
      <vt:lpstr>Βιολογικοί καταλύτες</vt:lpstr>
      <vt:lpstr>Ένζυμα 1/8</vt:lpstr>
      <vt:lpstr>Ένζυμα 2/8</vt:lpstr>
      <vt:lpstr>Ένζυμα 3/8</vt:lpstr>
      <vt:lpstr>Ένζυμα 4/8</vt:lpstr>
      <vt:lpstr>Μικροοργανισμοί 1/4 </vt:lpstr>
      <vt:lpstr>Μικροοργανισμοί 2/4 </vt:lpstr>
      <vt:lpstr>Μικροοργανισμοί 3/4 </vt:lpstr>
      <vt:lpstr>Μικροοργανισμοί 4/4 </vt:lpstr>
      <vt:lpstr>Τα διάφορα κυτταρικά μέρη</vt:lpstr>
      <vt:lpstr>Ένζυμα 5/8</vt:lpstr>
      <vt:lpstr>Ένζυμα 6/8</vt:lpstr>
      <vt:lpstr>Ένζυμα 7/8</vt:lpstr>
      <vt:lpstr>Ένζυμα 8/8</vt:lpstr>
      <vt:lpstr>Δομή ενζύμων 1/8</vt:lpstr>
      <vt:lpstr>Δομή ενζύμων 2/8</vt:lpstr>
      <vt:lpstr>Δομή ενζύμων 3/8</vt:lpstr>
      <vt:lpstr>Δομή ενζύμων 4/8</vt:lpstr>
      <vt:lpstr>Δομή ενζύμων 5/8</vt:lpstr>
      <vt:lpstr>Δομή ενζύμων 6/8</vt:lpstr>
      <vt:lpstr>Δομή ενζύμων 7/8</vt:lpstr>
      <vt:lpstr>Δομή ενζύμων 8/8</vt:lpstr>
      <vt:lpstr>Ενεργότητα των ενζύμων 1/3</vt:lpstr>
      <vt:lpstr>Ενεργότητα των ενζύμων 2/3</vt:lpstr>
      <vt:lpstr>Ενεργότητα των ενζύμων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Εφαρμοσμένη Ενζυμολογία (Θ)</dc:title>
  <dc:creator>opencourses@teiath.gr</dc:creator>
  <cp:lastModifiedBy>natasakar new</cp:lastModifiedBy>
  <cp:revision>11</cp:revision>
  <dcterms:created xsi:type="dcterms:W3CDTF">2015-03-17T10:40:00Z</dcterms:created>
  <dcterms:modified xsi:type="dcterms:W3CDTF">2015-07-20T12:49:59Z</dcterms:modified>
</cp:coreProperties>
</file>