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8" r:id="rId2"/>
    <p:sldMasterId id="2147483725" r:id="rId3"/>
  </p:sldMasterIdLst>
  <p:notesMasterIdLst>
    <p:notesMasterId r:id="rId37"/>
  </p:notesMasterIdLst>
  <p:handoutMasterIdLst>
    <p:handoutMasterId r:id="rId38"/>
  </p:handoutMasterIdLst>
  <p:sldIdLst>
    <p:sldId id="25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92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57" r:id="rId30"/>
    <p:sldId id="262" r:id="rId31"/>
    <p:sldId id="264" r:id="rId32"/>
    <p:sldId id="293" r:id="rId33"/>
    <p:sldId id="294" r:id="rId34"/>
    <p:sldId id="266" r:id="rId35"/>
    <p:sldId id="261" r:id="rId36"/>
  </p:sldIdLst>
  <p:sldSz cx="9144000" cy="6858000" type="screen4x3"/>
  <p:notesSz cx="7104063" cy="10234613"/>
  <p:custDataLst>
    <p:tags r:id="rId3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3D2"/>
    <a:srgbClr val="F8F7F2"/>
    <a:srgbClr val="E2DFCC"/>
    <a:srgbClr val="004A82"/>
    <a:srgbClr val="2C1345"/>
    <a:srgbClr val="003258"/>
    <a:srgbClr val="131361"/>
    <a:srgbClr val="333399"/>
    <a:srgbClr val="4545C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7170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506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3407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0506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4345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5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16765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srgbClr val="004A8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84"/>
            <a:ext cx="8229600" cy="1109868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09316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556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432048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320480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955300" y="0"/>
            <a:ext cx="4188700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99992" y="0"/>
            <a:ext cx="4644008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4176464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176464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4274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2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084168" y="0"/>
            <a:ext cx="3059832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56886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5688632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020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194" y="0"/>
            <a:ext cx="4188700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35" y="274639"/>
            <a:ext cx="432048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4799"/>
            <a:ext cx="4320480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79512" y="1604797"/>
            <a:ext cx="3816424" cy="4997152"/>
          </a:xfrm>
          <a:solidFill>
            <a:srgbClr val="F8F7F2">
              <a:alpha val="94000"/>
            </a:srgbClr>
          </a:solidFill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tx1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977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52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5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136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3563"/>
            <a:ext cx="8229600" cy="50405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20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55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89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31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80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15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8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8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1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94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7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2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4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9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29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3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Θεωρία πλοίου ΙΙ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3</a:t>
            </a:r>
            <a:r>
              <a:rPr lang="el-GR" sz="2800" dirty="0" smtClean="0"/>
              <a:t>: Υπολογισμός </a:t>
            </a:r>
            <a:r>
              <a:rPr lang="el-GR" sz="2800" dirty="0"/>
              <a:t>της αντίστασης με τη μέθοδο </a:t>
            </a:r>
            <a:r>
              <a:rPr lang="en-US" sz="2800" dirty="0"/>
              <a:t>FORMDATA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Αλέξανδρος </a:t>
            </a:r>
            <a:r>
              <a:rPr lang="el-GR" sz="2400" dirty="0" err="1"/>
              <a:t>Θεοδουλίδης</a:t>
            </a:r>
            <a:r>
              <a:rPr lang="el-GR" sz="2400" dirty="0"/>
              <a:t>, </a:t>
            </a:r>
            <a:r>
              <a:rPr lang="el-GR" sz="2400" dirty="0" err="1"/>
              <a:t>Επικ.Καθηγητής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Τμήμα </a:t>
            </a:r>
            <a:r>
              <a:rPr lang="el-GR" sz="2400" dirty="0" smtClean="0"/>
              <a:t>Ναυπηγών </a:t>
            </a:r>
            <a:r>
              <a:rPr lang="el-GR" sz="2400" dirty="0"/>
              <a:t>Μ</a:t>
            </a:r>
            <a:r>
              <a:rPr lang="el-GR" sz="2400" dirty="0" smtClean="0"/>
              <a:t>ηχανικών Τ.Ε.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μέθοδος </a:t>
            </a:r>
            <a:r>
              <a:rPr lang="en-US" dirty="0" err="1" smtClean="0"/>
              <a:t>Formdata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9/16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b="1" dirty="0" smtClean="0"/>
                  <a:t>Καθαρισμός αντιστάσεως τριβής</a:t>
                </a:r>
              </a:p>
              <a:p>
                <a:pPr marL="355600" indent="0">
                  <a:buNone/>
                </a:pPr>
                <a:r>
                  <a:rPr lang="el-GR" dirty="0" smtClean="0"/>
                  <a:t>Κατά την αναλυτική εργασία κατασκευής των διαγραμμάτων της μεθόδου </a:t>
                </a:r>
                <a:r>
                  <a:rPr lang="en-US" dirty="0" smtClean="0"/>
                  <a:t>FORMDATA </a:t>
                </a:r>
                <a:r>
                  <a:rPr lang="el-GR" dirty="0" smtClean="0"/>
                  <a:t>χρησιμοποιήθηκε για την αντίσταση τριβής η γραμμή της Ι.Τ.Τ.</a:t>
                </a:r>
                <a:r>
                  <a:rPr lang="en-US" dirty="0" smtClean="0"/>
                  <a:t>C. </a:t>
                </a:r>
                <a:r>
                  <a:rPr lang="el-GR" dirty="0" smtClean="0"/>
                  <a:t>του 1957. Η αναλυτική μορφή της Ι.Τ.Τ</a:t>
                </a:r>
                <a:r>
                  <a:rPr lang="en-US" dirty="0" smtClean="0"/>
                  <a:t>.C. 1957 </a:t>
                </a:r>
                <a:r>
                  <a:rPr lang="el-GR" dirty="0" smtClean="0"/>
                  <a:t>είναι: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𝑭</m:t>
                        </m:r>
                      </m:sub>
                    </m:sSub>
                    <m:r>
                      <a:rPr lang="el-GR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l-GR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l-GR" b="1" i="1" smtClean="0">
                            <a:latin typeface="Cambria Math"/>
                            <a:ea typeface="Cambria Math"/>
                          </a:rPr>
                          <m:t>𝟎𝟕𝟓</m:t>
                        </m:r>
                      </m:num>
                      <m:den>
                        <m:sSup>
                          <m:sSupPr>
                            <m:ctrlPr>
                              <a:rPr lang="el-GR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0" smtClean="0">
                                            <a:latin typeface="Cambria Math"/>
                                            <a:ea typeface="Cambria Math"/>
                                          </a:rPr>
                                          <m:t>𝐥𝐨𝐠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𝟏𝟎</m:t>
                                        </m:r>
                                      </m:sub>
                                    </m:sSub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𝑹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 smtClean="0"/>
                  <a:t>  </a:t>
                </a:r>
                <a:r>
                  <a:rPr lang="en-US" dirty="0" smtClean="0"/>
                  <a:t>	(3)</a:t>
                </a:r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599" r="-10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85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μέθοδος </a:t>
            </a:r>
            <a:r>
              <a:rPr lang="en-US" dirty="0" err="1" smtClean="0"/>
              <a:t>Formdata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10/16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404862"/>
          </a:xfrm>
        </p:spPr>
        <p:txBody>
          <a:bodyPr/>
          <a:lstStyle/>
          <a:p>
            <a:r>
              <a:rPr lang="el-GR" b="1" dirty="0" smtClean="0"/>
              <a:t>Συντελεστής συσχετίσεως </a:t>
            </a:r>
            <a:r>
              <a:rPr lang="en-US" b="1" dirty="0" smtClean="0"/>
              <a:t>C</a:t>
            </a:r>
            <a:r>
              <a:rPr lang="en-US" b="1" baseline="-25000" dirty="0" smtClean="0"/>
              <a:t>A</a:t>
            </a:r>
          </a:p>
          <a:p>
            <a:pPr marL="355600" indent="0">
              <a:buNone/>
            </a:pPr>
            <a:r>
              <a:rPr lang="el-GR" dirty="0" smtClean="0"/>
              <a:t>Ο συντελεστής </a:t>
            </a:r>
            <a:r>
              <a:rPr lang="en-US" dirty="0" smtClean="0"/>
              <a:t>C</a:t>
            </a:r>
            <a:r>
              <a:rPr lang="en-US" baseline="-25000" dirty="0" smtClean="0"/>
              <a:t>F</a:t>
            </a:r>
            <a:r>
              <a:rPr lang="en-US" dirty="0" smtClean="0"/>
              <a:t> </a:t>
            </a:r>
            <a:r>
              <a:rPr lang="el-GR" dirty="0" smtClean="0"/>
              <a:t>που βρίσκεται από τη σχέση (3) πρέπει να διορθωθεί για τις επιδράσεις της τραχύτητας και της κλίμακας με τον συντελεστή συσχετίσεως </a:t>
            </a:r>
            <a:r>
              <a:rPr lang="en-US" dirty="0" smtClean="0"/>
              <a:t>C</a:t>
            </a:r>
            <a:r>
              <a:rPr lang="en-US" baseline="-25000" dirty="0" smtClean="0"/>
              <a:t>A</a:t>
            </a:r>
            <a:r>
              <a:rPr lang="en-US" dirty="0" smtClean="0"/>
              <a:t> </a:t>
            </a:r>
            <a:r>
              <a:rPr lang="el-GR" dirty="0" smtClean="0"/>
              <a:t>που δίνεται από τον παρακάτω πίνακα: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l-GR"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5686577"/>
                  </p:ext>
                </p:extLst>
              </p:nvPr>
            </p:nvGraphicFramePr>
            <p:xfrm>
              <a:off x="1259632" y="4005064"/>
              <a:ext cx="6096000" cy="2377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b="1" dirty="0" smtClean="0">
                              <a:latin typeface="+mn-lt"/>
                            </a:rPr>
                            <a:t>Μήκος ισάλου </a:t>
                          </a:r>
                          <a:r>
                            <a:rPr lang="en-US" sz="2000" b="1" dirty="0" smtClean="0">
                              <a:latin typeface="+mn-lt"/>
                            </a:rPr>
                            <a:t>L(m)</a:t>
                          </a:r>
                          <a:endParaRPr lang="el-GR" sz="20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rgbClr val="E6E3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+mn-lt"/>
                            </a:rPr>
                            <a:t>10</a:t>
                          </a:r>
                          <a:r>
                            <a:rPr lang="en-US" sz="2000" b="1" baseline="30000" dirty="0" smtClean="0">
                              <a:latin typeface="+mn-lt"/>
                            </a:rPr>
                            <a:t>3</a:t>
                          </a:r>
                          <a:r>
                            <a:rPr lang="en-US" sz="2000" b="1" dirty="0" smtClean="0">
                              <a:latin typeface="+mn-lt"/>
                            </a:rPr>
                            <a:t>C</a:t>
                          </a:r>
                          <a:r>
                            <a:rPr lang="en-US" sz="2000" b="1" baseline="-25000" dirty="0" smtClean="0">
                              <a:latin typeface="+mn-lt"/>
                            </a:rPr>
                            <a:t>A</a:t>
                          </a:r>
                          <a:endParaRPr lang="el-GR" sz="2000" b="1" baseline="-25000" dirty="0">
                            <a:latin typeface="+mn-lt"/>
                          </a:endParaRPr>
                        </a:p>
                      </a:txBody>
                      <a:tcPr>
                        <a:solidFill>
                          <a:srgbClr val="E6E3D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00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0,4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=150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0,2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=200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0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=250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-0,2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000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300</m:t>
                                </m:r>
                              </m:oMath>
                            </m:oMathPara>
                          </a14:m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-0,3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5686577"/>
                  </p:ext>
                </p:extLst>
              </p:nvPr>
            </p:nvGraphicFramePr>
            <p:xfrm>
              <a:off x="1259632" y="4005064"/>
              <a:ext cx="6096000" cy="2377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/>
                    <a:gridCol w="3048000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b="1" dirty="0" smtClean="0">
                              <a:latin typeface="+mn-lt"/>
                            </a:rPr>
                            <a:t>Μήκος ισάλου </a:t>
                          </a:r>
                          <a:r>
                            <a:rPr lang="en-US" sz="2000" b="1" dirty="0" smtClean="0">
                              <a:latin typeface="+mn-lt"/>
                            </a:rPr>
                            <a:t>L(m)</a:t>
                          </a:r>
                          <a:endParaRPr lang="el-GR" sz="20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rgbClr val="E6E3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+mn-lt"/>
                            </a:rPr>
                            <a:t>10</a:t>
                          </a:r>
                          <a:r>
                            <a:rPr lang="en-US" sz="2000" b="1" baseline="30000" dirty="0" smtClean="0">
                              <a:latin typeface="+mn-lt"/>
                            </a:rPr>
                            <a:t>3</a:t>
                          </a:r>
                          <a:r>
                            <a:rPr lang="en-US" sz="2000" b="1" dirty="0" smtClean="0">
                              <a:latin typeface="+mn-lt"/>
                            </a:rPr>
                            <a:t>C</a:t>
                          </a:r>
                          <a:r>
                            <a:rPr lang="en-US" sz="2000" b="1" baseline="-25000" dirty="0" smtClean="0">
                              <a:latin typeface="+mn-lt"/>
                            </a:rPr>
                            <a:t>A</a:t>
                          </a:r>
                          <a:endParaRPr lang="el-GR" sz="2000" b="1" baseline="-25000" dirty="0">
                            <a:latin typeface="+mn-lt"/>
                          </a:endParaRPr>
                        </a:p>
                      </a:txBody>
                      <a:tcPr>
                        <a:solidFill>
                          <a:srgbClr val="E6E3D2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" t="-107692" r="-10000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0,4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=150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0,2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=200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0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=250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-0,2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" t="-507692" r="-100000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-0,3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618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μέθοδος </a:t>
            </a:r>
            <a:r>
              <a:rPr lang="en-US" dirty="0" err="1" smtClean="0"/>
              <a:t>Formdata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11/16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200" b="1" dirty="0" smtClean="0"/>
                  <a:t>Παρελκόμενα</a:t>
                </a:r>
              </a:p>
              <a:p>
                <a:pPr marL="355600" indent="0">
                  <a:buNone/>
                </a:pPr>
                <a:r>
                  <a:rPr lang="el-GR" sz="2200" dirty="0" smtClean="0"/>
                  <a:t>Η </a:t>
                </a:r>
                <a:r>
                  <a:rPr lang="el-GR" sz="2200" dirty="0"/>
                  <a:t>διόρθωση του </a:t>
                </a:r>
                <a:r>
                  <a:rPr lang="en-US" sz="2200" dirty="0" smtClean="0"/>
                  <a:t>C</a:t>
                </a:r>
                <a:r>
                  <a:rPr lang="en-US" sz="2200" baseline="-25000" dirty="0" smtClean="0"/>
                  <a:t>F</a:t>
                </a:r>
                <a:r>
                  <a:rPr lang="en-US" sz="2200" dirty="0" smtClean="0"/>
                  <a:t> </a:t>
                </a:r>
                <a:r>
                  <a:rPr lang="el-GR" sz="2200" dirty="0" smtClean="0"/>
                  <a:t>για τα </a:t>
                </a:r>
                <a:r>
                  <a:rPr lang="el-GR" sz="2200" dirty="0"/>
                  <a:t>παρελκόμενα γίνεται με απλή </a:t>
                </a:r>
                <a:r>
                  <a:rPr lang="el-GR" sz="2200" dirty="0" smtClean="0"/>
                  <a:t>προσαύξηση </a:t>
                </a:r>
                <a:r>
                  <a:rPr lang="el-GR" sz="2200" dirty="0"/>
                  <a:t>του ανάλογα με </a:t>
                </a:r>
                <a:r>
                  <a:rPr lang="el-GR" sz="2200" dirty="0" smtClean="0"/>
                  <a:t>τη βρεχόμενη </a:t>
                </a:r>
                <a:r>
                  <a:rPr lang="el-GR" sz="2200" dirty="0"/>
                  <a:t>επιφάνεια των </a:t>
                </a:r>
                <a:r>
                  <a:rPr lang="el-GR" sz="2200" dirty="0" smtClean="0"/>
                  <a:t>παρελκόμενων. </a:t>
                </a:r>
                <a:r>
                  <a:rPr lang="el-GR" sz="2200" dirty="0"/>
                  <a:t>Έτσι έχουμε</a:t>
                </a:r>
                <a:r>
                  <a:rPr lang="el-GR" sz="2200" dirty="0" smtClean="0"/>
                  <a:t>:</a:t>
                </a:r>
                <a:r>
                  <a:rPr lang="en-US" sz="2200" dirty="0"/>
                  <a:t>	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</a:rPr>
                          <m:t>𝑪</m:t>
                        </m:r>
                        <m:r>
                          <a:rPr lang="en-US" sz="2200" b="1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</a:rPr>
                          <m:t>𝑭</m:t>
                        </m:r>
                      </m:sub>
                    </m:sSub>
                    <m:r>
                      <a:rPr lang="en-US" sz="22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</a:rPr>
                          <m:t>𝑭</m:t>
                        </m:r>
                      </m:sub>
                    </m:sSub>
                    <m:f>
                      <m:fPr>
                        <m:ctrlPr>
                          <a:rPr lang="en-US" sz="22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2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2200" b="1" i="1" smtClean="0">
                            <a:latin typeface="Cambria Math"/>
                          </a:rPr>
                          <m:t>𝑺</m:t>
                        </m:r>
                      </m:den>
                    </m:f>
                  </m:oMath>
                </a14:m>
                <a:r>
                  <a:rPr lang="en-US" sz="2200" b="1" dirty="0" smtClean="0"/>
                  <a:t> </a:t>
                </a:r>
                <a:r>
                  <a:rPr lang="en-US" sz="2200" dirty="0" smtClean="0"/>
                  <a:t>	(</a:t>
                </a:r>
                <a:r>
                  <a:rPr lang="el-GR" sz="2200" dirty="0" smtClean="0"/>
                  <a:t>4</a:t>
                </a:r>
                <a:r>
                  <a:rPr lang="en-US" sz="2200" dirty="0" smtClean="0"/>
                  <a:t>)</a:t>
                </a:r>
              </a:p>
              <a:p>
                <a:pPr marL="355600" indent="0">
                  <a:buNone/>
                </a:pPr>
                <a:r>
                  <a:rPr lang="el-GR" sz="2200" dirty="0" smtClean="0"/>
                  <a:t>όπου</a:t>
                </a:r>
                <a:r>
                  <a:rPr lang="el-GR" sz="2200" b="1" dirty="0" smtClean="0"/>
                  <a:t> </a:t>
                </a:r>
                <a:r>
                  <a:rPr lang="en-US" sz="2200" b="1" dirty="0"/>
                  <a:t>S </a:t>
                </a:r>
                <a:r>
                  <a:rPr lang="el-GR" sz="2200" dirty="0"/>
                  <a:t>είναι </a:t>
                </a:r>
                <a:r>
                  <a:rPr lang="el-GR" sz="2200" dirty="0" smtClean="0"/>
                  <a:t>η βρεχόμενη </a:t>
                </a:r>
                <a:r>
                  <a:rPr lang="el-GR" sz="2200" dirty="0"/>
                  <a:t>επιφάνεια της γάστρας του πλοίου </a:t>
                </a:r>
                <a:r>
                  <a:rPr lang="el-GR" sz="2200" dirty="0" smtClean="0"/>
                  <a:t>και </a:t>
                </a:r>
                <a:r>
                  <a:rPr lang="en-US" sz="2200" b="1" dirty="0" smtClean="0"/>
                  <a:t>S</a:t>
                </a:r>
                <a:r>
                  <a:rPr lang="en-US" sz="2200" b="1" baseline="-25000" dirty="0" smtClean="0"/>
                  <a:t>1</a:t>
                </a:r>
                <a:r>
                  <a:rPr lang="en-US" sz="2200" dirty="0" smtClean="0"/>
                  <a:t> </a:t>
                </a:r>
                <a:r>
                  <a:rPr lang="el-GR" sz="2200" dirty="0" smtClean="0"/>
                  <a:t>το </a:t>
                </a:r>
                <a:r>
                  <a:rPr lang="el-GR" sz="2200" dirty="0"/>
                  <a:t>άθροισμα των </a:t>
                </a:r>
                <a:r>
                  <a:rPr lang="el-GR" sz="2200" dirty="0" smtClean="0"/>
                  <a:t>βρεχόμενων </a:t>
                </a:r>
                <a:r>
                  <a:rPr lang="el-GR" sz="2200" dirty="0"/>
                  <a:t>επιφανειών της γάστρας </a:t>
                </a:r>
                <a:r>
                  <a:rPr lang="el-GR" sz="2200" dirty="0" smtClean="0"/>
                  <a:t>και </a:t>
                </a:r>
                <a:r>
                  <a:rPr lang="el-GR" sz="2200" dirty="0"/>
                  <a:t>των </a:t>
                </a:r>
                <a:r>
                  <a:rPr lang="el-GR" sz="2200" dirty="0" err="1" smtClean="0"/>
                  <a:t>παρελκομένων</a:t>
                </a:r>
                <a:r>
                  <a:rPr lang="el-GR" sz="2200" dirty="0" smtClean="0"/>
                  <a:t> </a:t>
                </a:r>
                <a:r>
                  <a:rPr lang="el-GR" sz="2200" dirty="0"/>
                  <a:t>.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l-GR" sz="2200" dirty="0" smtClean="0"/>
                  <a:t>Για </a:t>
                </a:r>
                <a:r>
                  <a:rPr lang="el-GR" sz="2200" dirty="0"/>
                  <a:t>εμπορικά πλοία </a:t>
                </a:r>
                <a:r>
                  <a:rPr lang="el-GR" sz="2200" dirty="0" smtClean="0"/>
                  <a:t>με </a:t>
                </a:r>
                <a:r>
                  <a:rPr lang="el-GR" sz="2200" dirty="0"/>
                  <a:t>συνηθισμένο σχήμα γάστρας ή </a:t>
                </a:r>
                <a:r>
                  <a:rPr lang="el-GR" sz="2200" dirty="0" smtClean="0"/>
                  <a:t>βρεχόμενη </a:t>
                </a:r>
                <a:r>
                  <a:rPr lang="el-GR" sz="2200" dirty="0"/>
                  <a:t>επιφάνεια </a:t>
                </a:r>
                <a:r>
                  <a:rPr lang="en-US" sz="2200" dirty="0"/>
                  <a:t>S </a:t>
                </a:r>
                <a:r>
                  <a:rPr lang="el-GR" sz="2200" dirty="0"/>
                  <a:t>μπορεί </a:t>
                </a:r>
                <a:r>
                  <a:rPr lang="el-GR" sz="2200" dirty="0" smtClean="0"/>
                  <a:t>να </a:t>
                </a:r>
                <a:r>
                  <a:rPr lang="el-GR" sz="2200" dirty="0"/>
                  <a:t>βρεθεί </a:t>
                </a:r>
                <a:r>
                  <a:rPr lang="el-GR" sz="2200" dirty="0" smtClean="0"/>
                  <a:t>από τη </a:t>
                </a:r>
                <a:r>
                  <a:rPr lang="el-GR" sz="2200" dirty="0"/>
                  <a:t>σχέση του </a:t>
                </a:r>
                <a:r>
                  <a:rPr lang="en-US" sz="2200" dirty="0"/>
                  <a:t>Mumford</a:t>
                </a:r>
                <a:r>
                  <a:rPr lang="el-GR" sz="2200" dirty="0" smtClean="0"/>
                  <a:t>:</a:t>
                </a:r>
                <a:endParaRPr lang="en-US" sz="22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𝑺</m:t>
                    </m:r>
                    <m:r>
                      <a:rPr lang="en-US" sz="22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2200" b="1" i="1" smtClean="0">
                            <a:latin typeface="Cambria Math"/>
                          </a:rPr>
                          <m:t>,</m:t>
                        </m:r>
                        <m:r>
                          <a:rPr lang="en-US" sz="2200" b="1" i="1" smtClean="0">
                            <a:latin typeface="Cambria Math"/>
                          </a:rPr>
                          <m:t>𝟎𝟐𝟓</m:t>
                        </m:r>
                        <m:r>
                          <a:rPr lang="en-US" sz="2200" b="1" i="1" smtClean="0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</a:rPr>
                          <m:t>𝒑𝒑</m:t>
                        </m:r>
                      </m:sub>
                    </m:sSub>
                    <m:d>
                      <m:dPr>
                        <m:ctrlPr>
                          <a:rPr lang="en-US" sz="22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latin typeface="Cambria Math"/>
                              </a:rPr>
                              <m:t>𝑪</m:t>
                            </m:r>
                            <m:r>
                              <a:rPr lang="en-US" sz="2200" b="1" i="1" smtClean="0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sz="2200" b="1" i="1" smtClean="0">
                                <a:latin typeface="Cambria Math"/>
                              </a:rPr>
                              <m:t>𝒃</m:t>
                            </m:r>
                          </m:sub>
                        </m:sSub>
                        <m:r>
                          <a:rPr lang="en-US" sz="2200" b="1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200" b="1" i="1" smtClean="0">
                            <a:latin typeface="Cambria Math"/>
                            <a:ea typeface="Cambria Math"/>
                          </a:rPr>
                          <m:t>𝑩</m:t>
                        </m:r>
                        <m:r>
                          <a:rPr lang="en-US" sz="22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2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200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1" i="1" smtClean="0">
                            <a:latin typeface="Cambria Math"/>
                            <a:ea typeface="Cambria Math"/>
                          </a:rPr>
                          <m:t>𝟕</m:t>
                        </m:r>
                        <m:r>
                          <a:rPr lang="en-US" sz="2200" b="1" i="1" smtClean="0"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2200" b="1" dirty="0" smtClean="0"/>
                  <a:t> 	</a:t>
                </a:r>
                <a:r>
                  <a:rPr lang="en-US" sz="2200" dirty="0" smtClean="0"/>
                  <a:t>(5)</a:t>
                </a:r>
                <a:endParaRPr lang="el-GR" sz="2200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15" t="-479" r="-2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0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μέθοδος </a:t>
            </a:r>
            <a:r>
              <a:rPr lang="en-US" dirty="0" err="1" smtClean="0"/>
              <a:t>Formdata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12/16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b="1" dirty="0" smtClean="0"/>
              <a:t>Αντίσταση αέρα και πηδαλιουχήσεως</a:t>
            </a:r>
            <a:endParaRPr lang="el-GR" b="1" dirty="0"/>
          </a:p>
          <a:p>
            <a:pPr marL="355600" indent="0">
              <a:buNone/>
            </a:pPr>
            <a:r>
              <a:rPr lang="el-GR" dirty="0" smtClean="0"/>
              <a:t>Εάν </a:t>
            </a:r>
            <a:r>
              <a:rPr lang="el-GR" dirty="0"/>
              <a:t>δεν είναι δυνατός ο</a:t>
            </a:r>
            <a:r>
              <a:rPr lang="el-GR" dirty="0" smtClean="0"/>
              <a:t> ακριβής </a:t>
            </a:r>
            <a:r>
              <a:rPr lang="el-GR" dirty="0"/>
              <a:t>υπολογισμός της </a:t>
            </a:r>
            <a:r>
              <a:rPr lang="el-GR" dirty="0" smtClean="0"/>
              <a:t>αντιστάσεως αέρα </a:t>
            </a:r>
            <a:r>
              <a:rPr lang="el-GR" dirty="0"/>
              <a:t>προτείνεται </a:t>
            </a:r>
            <a:r>
              <a:rPr lang="el-GR" dirty="0" smtClean="0"/>
              <a:t>η </a:t>
            </a:r>
            <a:r>
              <a:rPr lang="el-GR" dirty="0"/>
              <a:t>προσαύξηση του 10</a:t>
            </a:r>
            <a:r>
              <a:rPr lang="el-GR" baseline="30000" dirty="0"/>
              <a:t>3</a:t>
            </a:r>
            <a:r>
              <a:rPr lang="en-US" dirty="0" smtClean="0"/>
              <a:t>C</a:t>
            </a:r>
            <a:r>
              <a:rPr lang="en-US" baseline="-25000" dirty="0" smtClean="0"/>
              <a:t>R</a:t>
            </a:r>
            <a:r>
              <a:rPr lang="en-US" dirty="0" smtClean="0"/>
              <a:t> </a:t>
            </a:r>
            <a:r>
              <a:rPr lang="el-GR" dirty="0"/>
              <a:t>κατά 0,07 (καινούργιο 10</a:t>
            </a:r>
            <a:r>
              <a:rPr lang="el-GR" baseline="30000" dirty="0"/>
              <a:t>3</a:t>
            </a:r>
            <a:r>
              <a:rPr lang="en-US" dirty="0" smtClean="0"/>
              <a:t>C</a:t>
            </a:r>
            <a:r>
              <a:rPr lang="en-US" baseline="-25000" dirty="0" smtClean="0"/>
              <a:t>R</a:t>
            </a:r>
            <a:r>
              <a:rPr lang="el-GR" dirty="0" smtClean="0"/>
              <a:t>=</a:t>
            </a:r>
            <a:r>
              <a:rPr lang="en-US" dirty="0"/>
              <a:t> </a:t>
            </a:r>
            <a:r>
              <a:rPr lang="el-GR" dirty="0" smtClean="0"/>
              <a:t>παλαιό 10 </a:t>
            </a:r>
            <a:r>
              <a:rPr lang="el-GR" baseline="30000" dirty="0"/>
              <a:t>3</a:t>
            </a:r>
            <a:r>
              <a:rPr lang="en-US" dirty="0" smtClean="0"/>
              <a:t>C</a:t>
            </a:r>
            <a:r>
              <a:rPr lang="en-US" baseline="-25000" dirty="0" smtClean="0"/>
              <a:t>R</a:t>
            </a:r>
            <a:r>
              <a:rPr lang="el-GR" dirty="0" smtClean="0"/>
              <a:t>+0,07</a:t>
            </a:r>
            <a:r>
              <a:rPr lang="el-GR" dirty="0" smtClean="0"/>
              <a:t>).</a:t>
            </a:r>
            <a:endParaRPr lang="en-US" dirty="0" smtClean="0"/>
          </a:p>
          <a:p>
            <a:pPr marL="355600" indent="0">
              <a:buNone/>
            </a:pPr>
            <a:r>
              <a:rPr lang="el-GR" dirty="0" smtClean="0"/>
              <a:t>Η </a:t>
            </a:r>
            <a:r>
              <a:rPr lang="el-GR" dirty="0"/>
              <a:t>διόρθωση </a:t>
            </a:r>
            <a:r>
              <a:rPr lang="el-GR" dirty="0" smtClean="0"/>
              <a:t>για αντίσταση </a:t>
            </a:r>
            <a:r>
              <a:rPr lang="el-GR" dirty="0"/>
              <a:t>πηδαλιουχήσεως είναι προσαύξηση του 10 </a:t>
            </a:r>
            <a:r>
              <a:rPr lang="el-GR" baseline="30000" dirty="0"/>
              <a:t>3</a:t>
            </a:r>
            <a:r>
              <a:rPr lang="en-US" cap="small" dirty="0"/>
              <a:t>C</a:t>
            </a:r>
            <a:r>
              <a:rPr lang="en-US" cap="small" baseline="-25000" dirty="0"/>
              <a:t>r</a:t>
            </a:r>
            <a:r>
              <a:rPr lang="en-US" dirty="0"/>
              <a:t> </a:t>
            </a:r>
            <a:r>
              <a:rPr lang="el-GR" dirty="0"/>
              <a:t>κατά 0,04.</a:t>
            </a:r>
          </a:p>
          <a:p>
            <a:pPr marL="355600" indent="0">
              <a:buNone/>
            </a:pPr>
            <a:r>
              <a:rPr lang="el-GR" dirty="0" smtClean="0"/>
              <a:t>Και </a:t>
            </a:r>
            <a:r>
              <a:rPr lang="el-GR" dirty="0"/>
              <a:t>οι δύο παραπάνω διορθώσεις είναι μικρές </a:t>
            </a:r>
            <a:r>
              <a:rPr lang="el-GR" dirty="0" smtClean="0"/>
              <a:t>και για προκαταρκτική </a:t>
            </a:r>
            <a:r>
              <a:rPr lang="el-GR" dirty="0"/>
              <a:t>σχεδίαση μπορούν </a:t>
            </a:r>
            <a:r>
              <a:rPr lang="el-GR" dirty="0" smtClean="0"/>
              <a:t>να </a:t>
            </a:r>
            <a:r>
              <a:rPr lang="el-GR" dirty="0"/>
              <a:t>υποτεθούν ότι συμπεριλαμβάνονται στην </a:t>
            </a:r>
            <a:r>
              <a:rPr lang="el-GR" dirty="0" smtClean="0"/>
              <a:t>τιμή</a:t>
            </a:r>
            <a:r>
              <a:rPr lang="en-US" dirty="0" smtClean="0"/>
              <a:t> </a:t>
            </a:r>
            <a:r>
              <a:rPr lang="el-GR" dirty="0" smtClean="0"/>
              <a:t>του </a:t>
            </a:r>
            <a:r>
              <a:rPr lang="en-US" dirty="0" smtClean="0"/>
              <a:t>C</a:t>
            </a:r>
            <a:r>
              <a:rPr lang="en-US" baseline="-25000" dirty="0" smtClean="0"/>
              <a:t>A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214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μέθοδος </a:t>
            </a:r>
            <a:r>
              <a:rPr lang="en-US" dirty="0" err="1" smtClean="0"/>
              <a:t>Formdata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13/16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b="1" dirty="0" smtClean="0"/>
              <a:t>Συνθήκες υπηρεσίας</a:t>
            </a:r>
          </a:p>
          <a:p>
            <a:pPr marL="355600" indent="0">
              <a:buNone/>
            </a:pPr>
            <a:r>
              <a:rPr lang="el-GR" dirty="0" smtClean="0"/>
              <a:t>Οι </a:t>
            </a:r>
            <a:r>
              <a:rPr lang="el-GR" dirty="0"/>
              <a:t>τιμές της </a:t>
            </a:r>
            <a:r>
              <a:rPr lang="el-GR" dirty="0" smtClean="0"/>
              <a:t>αντιστάσεως προώσεως πού </a:t>
            </a:r>
            <a:r>
              <a:rPr lang="el-GR" dirty="0"/>
              <a:t>υπολογίζονται </a:t>
            </a:r>
            <a:r>
              <a:rPr lang="el-GR" dirty="0" smtClean="0"/>
              <a:t>από τα </a:t>
            </a:r>
            <a:r>
              <a:rPr lang="el-GR" dirty="0"/>
              <a:t>διαγράμματα </a:t>
            </a:r>
            <a:r>
              <a:rPr lang="en-US" dirty="0"/>
              <a:t>FORMDATA </a:t>
            </a:r>
            <a:r>
              <a:rPr lang="el-GR" dirty="0"/>
              <a:t>ισχύουν </a:t>
            </a:r>
            <a:r>
              <a:rPr lang="el-GR" dirty="0" smtClean="0"/>
              <a:t>για </a:t>
            </a:r>
            <a:r>
              <a:rPr lang="el-GR" dirty="0"/>
              <a:t>την κατάσταση δοκιμών των </a:t>
            </a:r>
            <a:r>
              <a:rPr lang="el-GR" dirty="0" smtClean="0"/>
              <a:t>πλοίων δηλαδή </a:t>
            </a:r>
            <a:r>
              <a:rPr lang="el-GR" dirty="0"/>
              <a:t>ιδανικές συνθήκες </a:t>
            </a:r>
            <a:r>
              <a:rPr lang="el-GR" dirty="0" smtClean="0"/>
              <a:t>ανέμου και κυματισμού, </a:t>
            </a:r>
            <a:r>
              <a:rPr lang="el-GR" dirty="0"/>
              <a:t>βαθύ </a:t>
            </a:r>
            <a:r>
              <a:rPr lang="el-GR" dirty="0" smtClean="0"/>
              <a:t>προστατευμένο </a:t>
            </a:r>
            <a:r>
              <a:rPr lang="el-GR" dirty="0"/>
              <a:t>νερό </a:t>
            </a:r>
            <a:r>
              <a:rPr lang="el-GR" dirty="0" smtClean="0"/>
              <a:t>και </a:t>
            </a:r>
            <a:r>
              <a:rPr lang="el-GR" dirty="0"/>
              <a:t>καθαρή γάστρα.</a:t>
            </a:r>
          </a:p>
          <a:p>
            <a:pPr marL="355600" indent="0">
              <a:buNone/>
            </a:pPr>
            <a:r>
              <a:rPr lang="el-GR" dirty="0" smtClean="0"/>
              <a:t>Για τη </a:t>
            </a:r>
            <a:r>
              <a:rPr lang="el-GR" dirty="0"/>
              <a:t>μέση πραγματική κατάσταση υπηρεσίας προτείνονται </a:t>
            </a:r>
            <a:r>
              <a:rPr lang="el-GR" dirty="0" smtClean="0"/>
              <a:t>οι ακόλουθες </a:t>
            </a:r>
            <a:r>
              <a:rPr lang="el-GR" dirty="0"/>
              <a:t>προσαυξήσεις του συντελεστή ολικής </a:t>
            </a:r>
            <a:r>
              <a:rPr lang="el-GR" dirty="0" smtClean="0"/>
              <a:t>αντιστάσεως</a:t>
            </a:r>
            <a:r>
              <a:rPr lang="en-US" dirty="0" smtClean="0"/>
              <a:t> C</a:t>
            </a:r>
            <a:r>
              <a:rPr lang="en-US" baseline="-25000" dirty="0" smtClean="0"/>
              <a:t>T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ανάλογα με τη </a:t>
            </a:r>
            <a:r>
              <a:rPr lang="el-GR" dirty="0"/>
              <a:t>γραμμή πού ακολουθεί </a:t>
            </a:r>
            <a:r>
              <a:rPr lang="el-GR" dirty="0" smtClean="0"/>
              <a:t>το </a:t>
            </a:r>
            <a:r>
              <a:rPr lang="el-GR" dirty="0"/>
              <a:t>πλοίο </a:t>
            </a:r>
            <a:r>
              <a:rPr lang="el-GR" dirty="0" smtClean="0"/>
              <a:t>στα ταξίδια </a:t>
            </a:r>
            <a:r>
              <a:rPr lang="el-GR" dirty="0"/>
              <a:t>του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44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μέθοδος </a:t>
            </a:r>
            <a:r>
              <a:rPr lang="en-US" dirty="0" err="1" smtClean="0"/>
              <a:t>Formdata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14/16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604662"/>
          </a:xfrm>
        </p:spPr>
        <p:txBody>
          <a:bodyPr>
            <a:noAutofit/>
          </a:bodyPr>
          <a:lstStyle/>
          <a:p>
            <a:r>
              <a:rPr lang="el-GR" b="1" dirty="0" smtClean="0"/>
              <a:t>Συνθήκες υπηρεσίας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συνέχεια)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l-GR">
              <a:latin typeface="Calibri"/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046651"/>
              </p:ext>
            </p:extLst>
          </p:nvPr>
        </p:nvGraphicFramePr>
        <p:xfrm>
          <a:off x="1007604" y="2427312"/>
          <a:ext cx="7128792" cy="381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592"/>
                <a:gridCol w="1800200"/>
              </a:tblGrid>
              <a:tr h="370840">
                <a:tc>
                  <a:txBody>
                    <a:bodyPr/>
                    <a:lstStyle/>
                    <a:p>
                      <a:pPr marL="355600" indent="0" algn="l">
                        <a:buNone/>
                      </a:pPr>
                      <a:r>
                        <a:rPr lang="el-GR" sz="2200" dirty="0" smtClean="0">
                          <a:latin typeface="+mn-lt"/>
                        </a:rPr>
                        <a:t>Γραμμή Βόρειου Ατλαντικού, πλεύση</a:t>
                      </a:r>
                    </a:p>
                    <a:p>
                      <a:pPr marL="355600" indent="0" algn="l">
                        <a:buNone/>
                      </a:pPr>
                      <a:r>
                        <a:rPr lang="el-GR" sz="2200" dirty="0" smtClean="0">
                          <a:latin typeface="+mn-lt"/>
                        </a:rPr>
                        <a:t>προς τα ανατολικά</a:t>
                      </a:r>
                      <a:endParaRPr lang="el-GR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0" dirty="0" smtClean="0">
                          <a:ea typeface="Cambria Math"/>
                        </a:rPr>
                        <a:t>15-20%</a:t>
                      </a:r>
                      <a:endParaRPr lang="el-GR" sz="2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55600" indent="0" algn="l">
                        <a:buNone/>
                      </a:pPr>
                      <a:r>
                        <a:rPr lang="el-GR" sz="2200" dirty="0" smtClean="0">
                          <a:latin typeface="+mn-lt"/>
                        </a:rPr>
                        <a:t>Το καλοκαίρι και το χειμώνα αντίστοιχα</a:t>
                      </a:r>
                    </a:p>
                    <a:p>
                      <a:pPr marL="355600" indent="0" algn="l">
                        <a:buNone/>
                      </a:pPr>
                      <a:r>
                        <a:rPr lang="el-GR" sz="2200" dirty="0" smtClean="0">
                          <a:latin typeface="+mn-lt"/>
                        </a:rPr>
                        <a:t>Γραμμή Βόρειου Ατλαντικού, πλεύση</a:t>
                      </a:r>
                    </a:p>
                    <a:p>
                      <a:pPr marL="355600" indent="0" algn="l">
                        <a:buNone/>
                      </a:pPr>
                      <a:r>
                        <a:rPr lang="el-GR" sz="2200" dirty="0" smtClean="0">
                          <a:latin typeface="+mn-lt"/>
                        </a:rPr>
                        <a:t>προς τα δυτικά</a:t>
                      </a:r>
                      <a:endParaRPr lang="el-GR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0" dirty="0" smtClean="0">
                          <a:ea typeface="Cambria Math"/>
                        </a:rPr>
                        <a:t>20-30%</a:t>
                      </a:r>
                      <a:endParaRPr lang="el-GR" sz="2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55600" indent="0" algn="l">
                        <a:buNone/>
                      </a:pPr>
                      <a:r>
                        <a:rPr lang="el-GR" sz="2200" dirty="0" smtClean="0">
                          <a:latin typeface="+mn-lt"/>
                        </a:rPr>
                        <a:t>Το καλοκαίρι και το χειμώνα αντίστοιχα</a:t>
                      </a:r>
                    </a:p>
                    <a:p>
                      <a:pPr marL="355600" indent="0" algn="l">
                        <a:buNone/>
                      </a:pPr>
                      <a:r>
                        <a:rPr lang="el-GR" sz="2200" dirty="0" smtClean="0">
                          <a:latin typeface="+mn-lt"/>
                        </a:rPr>
                        <a:t>Γραμμή Ειρηνικού Ωκεανού</a:t>
                      </a:r>
                      <a:endParaRPr lang="el-GR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0" dirty="0" smtClean="0">
                          <a:ea typeface="Cambria Math"/>
                        </a:rPr>
                        <a:t>15-30%</a:t>
                      </a:r>
                      <a:endParaRPr lang="el-GR" sz="2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55600" indent="0" algn="l">
                        <a:buNone/>
                      </a:pPr>
                      <a:r>
                        <a:rPr lang="el-GR" sz="2200" dirty="0" smtClean="0">
                          <a:latin typeface="+mn-lt"/>
                        </a:rPr>
                        <a:t>Γραμμές Νότιου 'Ατλαντικού και</a:t>
                      </a:r>
                    </a:p>
                    <a:p>
                      <a:pPr marL="355600" indent="0" algn="l">
                        <a:buNone/>
                      </a:pPr>
                      <a:r>
                        <a:rPr lang="el-GR" sz="2200" dirty="0" smtClean="0">
                          <a:latin typeface="+mn-lt"/>
                        </a:rPr>
                        <a:t>Αυστραλίας</a:t>
                      </a:r>
                      <a:endParaRPr lang="el-GR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0" dirty="0" smtClean="0">
                          <a:ea typeface="Cambria Math"/>
                        </a:rPr>
                        <a:t>12-18%</a:t>
                      </a:r>
                      <a:endParaRPr lang="el-GR" sz="2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55600" indent="0" algn="l"/>
                      <a:r>
                        <a:rPr lang="el-GR" sz="2200" dirty="0" smtClean="0">
                          <a:latin typeface="+mn-lt"/>
                        </a:rPr>
                        <a:t>Γραμμή Ανατολικής</a:t>
                      </a:r>
                      <a:r>
                        <a:rPr lang="el-GR" sz="2200" baseline="0" dirty="0" smtClean="0">
                          <a:latin typeface="+mn-lt"/>
                        </a:rPr>
                        <a:t> </a:t>
                      </a:r>
                      <a:r>
                        <a:rPr lang="el-GR" sz="2200" dirty="0" smtClean="0">
                          <a:latin typeface="+mn-lt"/>
                        </a:rPr>
                        <a:t>Ασίας</a:t>
                      </a:r>
                      <a:endParaRPr lang="el-GR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0" dirty="0" smtClean="0">
                          <a:ea typeface="Cambria Math"/>
                        </a:rPr>
                        <a:t>15-20%</a:t>
                      </a:r>
                      <a:endParaRPr lang="el-GR" sz="2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5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47"/>
          <a:stretch>
            <a:fillRect/>
          </a:stretch>
        </p:blipFill>
        <p:spPr bwMode="auto">
          <a:xfrm>
            <a:off x="0" y="0"/>
            <a:ext cx="5715000" cy="681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715000" y="86884"/>
            <a:ext cx="3429000" cy="1109868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Σχήμα </a:t>
            </a:r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41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882" b="5814"/>
          <a:stretch>
            <a:fillRect/>
          </a:stretch>
        </p:blipFill>
        <p:spPr bwMode="auto">
          <a:xfrm>
            <a:off x="-1" y="0"/>
            <a:ext cx="60113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80112" y="86884"/>
            <a:ext cx="3563888" cy="1109868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Σχήμα </a:t>
            </a:r>
            <a:r>
              <a:rPr lang="el-GR" dirty="0" smtClean="0"/>
              <a:t>2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67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456"/>
          <a:stretch>
            <a:fillRect/>
          </a:stretch>
        </p:blipFill>
        <p:spPr bwMode="auto">
          <a:xfrm>
            <a:off x="-12205" y="0"/>
            <a:ext cx="55616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49466" y="86884"/>
            <a:ext cx="3594534" cy="1109868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Σχήμα </a:t>
            </a:r>
            <a:r>
              <a:rPr lang="el-GR" dirty="0" smtClean="0"/>
              <a:t>3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9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67"/>
          <a:stretch>
            <a:fillRect/>
          </a:stretch>
        </p:blipFill>
        <p:spPr bwMode="auto">
          <a:xfrm>
            <a:off x="0" y="1226"/>
            <a:ext cx="57182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718292" y="86884"/>
            <a:ext cx="3425708" cy="1109868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Σχήμα </a:t>
            </a:r>
            <a:r>
              <a:rPr lang="el-GR" dirty="0" smtClean="0"/>
              <a:t>4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61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μέθοδος </a:t>
            </a:r>
            <a:r>
              <a:rPr lang="en-US" dirty="0" err="1" smtClean="0"/>
              <a:t>Formdata</a:t>
            </a:r>
            <a:r>
              <a:rPr lang="en-US" dirty="0" smtClean="0"/>
              <a:t> </a:t>
            </a:r>
            <a:r>
              <a:rPr lang="en-US" sz="3000" b="0" dirty="0" smtClean="0"/>
              <a:t>1/16</a:t>
            </a:r>
            <a:endParaRPr lang="en-US" sz="3000" b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Α</a:t>
            </a:r>
            <a:r>
              <a:rPr lang="el-GR" dirty="0" smtClean="0"/>
              <a:t>ναπτύχτηκε από το πολυτεχνείο της Δανίας.</a:t>
            </a:r>
          </a:p>
          <a:p>
            <a:r>
              <a:rPr lang="el-GR" dirty="0" smtClean="0"/>
              <a:t>Δημοσιεύθηκε στην πιο πρόσφατη μορφή της το 1974 από τους </a:t>
            </a:r>
            <a:r>
              <a:rPr lang="en-US" dirty="0" err="1" smtClean="0"/>
              <a:t>Guldhammer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err="1" smtClean="0"/>
              <a:t>Harvald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Γίνεται προσπάθεια συνδυασμού των αποτελεσμάτων άλλων μεθοδικών σειρών (</a:t>
            </a:r>
            <a:r>
              <a:rPr lang="en-US" dirty="0" smtClean="0"/>
              <a:t>Taylor, 60, SSPA, NPL).</a:t>
            </a:r>
          </a:p>
          <a:p>
            <a:r>
              <a:rPr lang="en-US" dirty="0" smtClean="0"/>
              <a:t>T</a:t>
            </a:r>
            <a:r>
              <a:rPr lang="el-GR" dirty="0" smtClean="0"/>
              <a:t>α αποτελέσματα της μεθόδου έχουν ταξινομηθεί σύμφωνα με το λόγο μήκους εκτοπίσματος </a:t>
            </a:r>
            <a:r>
              <a:rPr lang="en-US" dirty="0" smtClean="0"/>
              <a:t>(L/∇</a:t>
            </a:r>
            <a:r>
              <a:rPr lang="en-US" baseline="30000" dirty="0" smtClean="0"/>
              <a:t>1/3</a:t>
            </a:r>
            <a:r>
              <a:rPr lang="en-US" dirty="0" smtClean="0"/>
              <a:t>) </a:t>
            </a:r>
            <a:r>
              <a:rPr lang="el-GR" dirty="0" smtClean="0"/>
              <a:t>και τον πρισματικό συντελεστή </a:t>
            </a:r>
            <a:r>
              <a:rPr lang="en-US" dirty="0" smtClean="0"/>
              <a:t>C</a:t>
            </a:r>
            <a:r>
              <a:rPr lang="en-US" baseline="-25000" dirty="0" smtClean="0"/>
              <a:t>p</a:t>
            </a:r>
            <a:r>
              <a:rPr lang="en-US" dirty="0" smtClean="0"/>
              <a:t>.</a:t>
            </a:r>
          </a:p>
          <a:p>
            <a:r>
              <a:rPr lang="en-US" dirty="0" smtClean="0"/>
              <a:t>T</a:t>
            </a:r>
            <a:r>
              <a:rPr lang="el-GR" dirty="0" smtClean="0"/>
              <a:t>α κύρια διαγράμματα της μεθόδου δίνουν τον συντελεστή υπολοίπων αντιστάσεων </a:t>
            </a:r>
            <a:r>
              <a:rPr lang="en-US" dirty="0" smtClean="0"/>
              <a:t>C</a:t>
            </a:r>
            <a:r>
              <a:rPr lang="en-US" baseline="-25000" dirty="0" smtClean="0"/>
              <a:t>R</a:t>
            </a:r>
            <a:r>
              <a:rPr lang="el-GR" dirty="0" smtClean="0"/>
              <a:t> συναρτήσει των </a:t>
            </a:r>
            <a:r>
              <a:rPr lang="en-US" dirty="0" smtClean="0"/>
              <a:t>L/∇</a:t>
            </a:r>
            <a:r>
              <a:rPr lang="en-US" baseline="30000" dirty="0" smtClean="0"/>
              <a:t>1/3</a:t>
            </a:r>
            <a:r>
              <a:rPr lang="el-GR" dirty="0" smtClean="0"/>
              <a:t>, </a:t>
            </a:r>
            <a:r>
              <a:rPr lang="en-US" dirty="0" smtClean="0"/>
              <a:t>C</a:t>
            </a:r>
            <a:r>
              <a:rPr lang="en-US" baseline="-25000" dirty="0" smtClean="0"/>
              <a:t>p</a:t>
            </a:r>
            <a:r>
              <a:rPr lang="el-GR" dirty="0" smtClean="0"/>
              <a:t> και </a:t>
            </a:r>
            <a:r>
              <a:rPr lang="en-US" dirty="0" smtClean="0"/>
              <a:t>V/L</a:t>
            </a:r>
            <a:r>
              <a:rPr lang="en-US" baseline="30000" dirty="0" smtClean="0"/>
              <a:t>0.5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r>
              <a:rPr lang="en-US" dirty="0" smtClean="0"/>
              <a:t> (</a:t>
            </a:r>
            <a:r>
              <a:rPr lang="el-GR" dirty="0"/>
              <a:t>Σχήματα 1 μέχρι 9</a:t>
            </a:r>
            <a:r>
              <a:rPr lang="el-GR" dirty="0" smtClean="0"/>
              <a:t>)</a:t>
            </a:r>
          </a:p>
          <a:p>
            <a:endParaRPr lang="el-GR" dirty="0" smtClean="0"/>
          </a:p>
          <a:p>
            <a:endParaRPr lang="el-GR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1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8" y="0"/>
            <a:ext cx="55727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72724" y="86884"/>
            <a:ext cx="3571276" cy="1109868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Σχήμα </a:t>
            </a:r>
            <a:r>
              <a:rPr lang="el-GR" dirty="0" smtClean="0"/>
              <a:t>5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64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6466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646614" y="86884"/>
            <a:ext cx="3497386" cy="1109868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Σχήμα </a:t>
            </a:r>
            <a:r>
              <a:rPr lang="el-GR" dirty="0" smtClean="0"/>
              <a:t>6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1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854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85482" y="86884"/>
            <a:ext cx="3558518" cy="1109868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Σχήμα </a:t>
            </a:r>
            <a:r>
              <a:rPr lang="el-GR" dirty="0" smtClean="0"/>
              <a:t>7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03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578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57824" y="86884"/>
            <a:ext cx="3686176" cy="1109868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Σχήμα </a:t>
            </a:r>
            <a:r>
              <a:rPr lang="el-GR" dirty="0" smtClean="0"/>
              <a:t>8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04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609"/>
            <a:ext cx="5652120" cy="684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652120" y="86884"/>
            <a:ext cx="3491880" cy="1109868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Σχήμα </a:t>
            </a:r>
            <a:r>
              <a:rPr lang="el-GR" dirty="0" smtClean="0"/>
              <a:t>9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58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μέθοδος </a:t>
            </a:r>
            <a:r>
              <a:rPr lang="en-US" dirty="0" err="1" smtClean="0"/>
              <a:t>Formdata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15/16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594" y="1517600"/>
            <a:ext cx="5738813" cy="47197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</a:t>
            </a:fld>
            <a:endParaRPr lang="el-GR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0312" y="6293041"/>
            <a:ext cx="5649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Σχήμα 10: Θέση </a:t>
            </a:r>
            <a:r>
              <a:rPr lang="en-US" sz="2000" dirty="0" smtClean="0">
                <a:latin typeface="+mn-lt"/>
              </a:rPr>
              <a:t>LCB standard </a:t>
            </a:r>
            <a:r>
              <a:rPr lang="el-GR" sz="2000" dirty="0" smtClean="0">
                <a:latin typeface="+mn-lt"/>
              </a:rPr>
              <a:t>των πλοίων της σειράς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34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μέθοδος </a:t>
            </a:r>
            <a:r>
              <a:rPr lang="en-US" dirty="0" err="1" smtClean="0"/>
              <a:t>Formdata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16/16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4506" y="1556792"/>
            <a:ext cx="5534988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</a:t>
            </a:fld>
            <a:endParaRPr lang="el-GR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072" y="6309320"/>
            <a:ext cx="7557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Σχήμα 11: Διορθωτικός συντελεστής στη σχέση (2) για τη θέση του </a:t>
            </a:r>
            <a:r>
              <a:rPr lang="en-US" sz="2000" dirty="0" smtClean="0">
                <a:latin typeface="+mn-lt"/>
              </a:rPr>
              <a:t>LCB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25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</a:t>
            </a:r>
            <a:r>
              <a:rPr lang="el-GR" sz="2000" dirty="0" smtClean="0"/>
              <a:t>«Θεωρία πλοίου ΙΙ</a:t>
            </a:r>
            <a:r>
              <a:rPr lang="en-US" sz="2000" dirty="0" smtClean="0"/>
              <a:t> </a:t>
            </a:r>
            <a:r>
              <a:rPr lang="el-GR" sz="2000" dirty="0"/>
              <a:t>(Θ).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 dirty="0" smtClean="0"/>
              <a:t> Υπολογισμός </a:t>
            </a:r>
            <a:r>
              <a:rPr lang="el-GR" sz="2000" dirty="0"/>
              <a:t>της αντίστασης με τη μέθοδο </a:t>
            </a:r>
            <a:r>
              <a:rPr lang="en-US" sz="2000" dirty="0"/>
              <a:t>FORMDATA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μέθοδος </a:t>
            </a:r>
            <a:r>
              <a:rPr lang="en-US" dirty="0" err="1" smtClean="0"/>
              <a:t>Formdata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2/16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5208579"/>
          </a:xfrm>
        </p:spPr>
        <p:txBody>
          <a:bodyPr>
            <a:noAutofit/>
          </a:bodyPr>
          <a:lstStyle/>
          <a:p>
            <a:r>
              <a:rPr lang="el-GR" sz="2200" dirty="0" smtClean="0"/>
              <a:t>Σε μερικές περιοχές των διαγραμμάτων οι καμπύλες παρουσιάζονται διακεκομμένες γεγονός που υποδηλώνει, ότι στην περιοχή αυτή είτε δεν υπάρχουν αρκετά πειραματικά αποτελέσματα, είτε ότι οι καμπύλες έχουν προκύψει με γραμμική παρεμβολή.</a:t>
            </a:r>
          </a:p>
          <a:p>
            <a:r>
              <a:rPr lang="el-GR" sz="2200" dirty="0" smtClean="0"/>
              <a:t>Οι καμπύλες αντιστοιχούν στα πρότυπα πλοία, δηλ. πλοία που έχουν:</a:t>
            </a:r>
          </a:p>
          <a:p>
            <a:pPr lvl="1"/>
            <a:r>
              <a:rPr lang="el-GR" sz="2200" dirty="0" smtClean="0"/>
              <a:t>Πρότυπη θέση του </a:t>
            </a:r>
            <a:r>
              <a:rPr lang="en-US" sz="2200" dirty="0" smtClean="0"/>
              <a:t>LCB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pPr lvl="1"/>
            <a:r>
              <a:rPr lang="el-GR" sz="2200" dirty="0" smtClean="0"/>
              <a:t>Πρότυπη τιμή λόγου πλάτους προς βύθισμα Β/Η.</a:t>
            </a:r>
          </a:p>
          <a:p>
            <a:pPr lvl="1"/>
            <a:r>
              <a:rPr lang="el-GR" sz="2200" dirty="0" smtClean="0"/>
              <a:t>Κανονικό σχήμα εγκαρσίων τομών.</a:t>
            </a:r>
          </a:p>
          <a:p>
            <a:pPr lvl="1"/>
            <a:r>
              <a:rPr lang="el-GR" sz="2200" dirty="0" smtClean="0"/>
              <a:t>Πρύμνη καταδρομικού.</a:t>
            </a:r>
          </a:p>
          <a:p>
            <a:pPr lvl="1"/>
            <a:r>
              <a:rPr lang="el-GR" sz="2200" dirty="0" smtClean="0"/>
              <a:t>Πλώρη με κλίση, χωρίς βολβό.</a:t>
            </a:r>
            <a:endParaRPr lang="en-US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56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2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0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μέθοδος </a:t>
            </a:r>
            <a:r>
              <a:rPr lang="en-US" dirty="0" err="1" smtClean="0"/>
              <a:t>Formdata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3/16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37"/>
          <a:stretch/>
        </p:blipFill>
        <p:spPr bwMode="auto">
          <a:xfrm>
            <a:off x="2743200" y="2820640"/>
            <a:ext cx="6400800" cy="3488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39888" y="1484042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Πρύμνη καταδρομικού</a:t>
            </a:r>
            <a:endParaRPr lang="en-US" sz="2400" dirty="0">
              <a:latin typeface="+mn-lt"/>
            </a:endParaRPr>
          </a:p>
        </p:txBody>
      </p:sp>
      <p:pic>
        <p:nvPicPr>
          <p:cNvPr id="1026" name="Picture 2" descr="http://wgmather.nhlink.net/wgmimg/toledo/toledo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484043"/>
            <a:ext cx="3194538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07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μέθοδος </a:t>
            </a:r>
            <a:r>
              <a:rPr lang="en-US" dirty="0" err="1" smtClean="0"/>
              <a:t>Formdata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4/16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1" indent="0">
                  <a:buNone/>
                </a:pPr>
                <a:r>
                  <a:rPr lang="el-GR" dirty="0" smtClean="0"/>
                  <a:t>Για πλοία που διαφέρουν από την παραπάνω μορφή πρέπει να γίνονται οι ακόλουθες διορθώσεις στον συντελεστή 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R</a:t>
                </a:r>
                <a:r>
                  <a:rPr lang="el-GR" dirty="0" smtClean="0"/>
                  <a:t>:</a:t>
                </a:r>
              </a:p>
              <a:p>
                <a:pPr marL="457200" lvl="1" indent="-457200">
                  <a:buFont typeface="+mj-lt"/>
                  <a:buAutoNum type="arabicPeriod"/>
                </a:pPr>
                <a:r>
                  <a:rPr lang="el-GR" b="1" dirty="0" smtClean="0"/>
                  <a:t>Β/Η</a:t>
                </a:r>
                <a:endParaRPr lang="el-GR" b="1" dirty="0"/>
              </a:p>
              <a:p>
                <a:pPr marL="0" lvl="1" indent="0">
                  <a:buNone/>
                </a:pPr>
                <a:r>
                  <a:rPr lang="el-GR" dirty="0" smtClean="0"/>
                  <a:t>Τα σχήματα 1 μέχρι 9 δίνουν σωστή τιμή του 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R</a:t>
                </a:r>
                <a:r>
                  <a:rPr lang="en-US" dirty="0" smtClean="0"/>
                  <a:t> </a:t>
                </a:r>
                <a:r>
                  <a:rPr lang="el-GR" dirty="0" smtClean="0"/>
                  <a:t>για </a:t>
                </a:r>
                <a:r>
                  <a:rPr lang="en-US" dirty="0" smtClean="0"/>
                  <a:t>B/H=2,5.</a:t>
                </a:r>
                <a:endParaRPr lang="el-GR" dirty="0" smtClean="0"/>
              </a:p>
              <a:p>
                <a:pPr marL="0" lvl="1" indent="0">
                  <a:buNone/>
                </a:pPr>
                <a:r>
                  <a:rPr lang="el-GR" dirty="0" smtClean="0"/>
                  <a:t>Για </a:t>
                </a:r>
                <a:r>
                  <a:rPr lang="en-US" dirty="0" smtClean="0"/>
                  <a:t>B/H≠2,5 </a:t>
                </a:r>
                <a:r>
                  <a:rPr lang="el-GR" dirty="0" smtClean="0"/>
                  <a:t>η διορθωμένη τιμή του 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R</a:t>
                </a:r>
                <a:r>
                  <a:rPr lang="en-US" dirty="0" smtClean="0"/>
                  <a:t> </a:t>
                </a:r>
                <a:r>
                  <a:rPr lang="el-GR" dirty="0" smtClean="0"/>
                  <a:t>θα δίνεται από την ακόλουθη σχέση:</a:t>
                </a:r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l-G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𝑹</m:t>
                        </m:r>
                      </m:sub>
                    </m:sSub>
                    <m:r>
                      <a:rPr lang="el-GR" b="1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l-GR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𝟏𝟎</m:t>
                        </m:r>
                      </m:e>
                      <m:sub/>
                      <m:sup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sup>
                    </m:sSubSup>
                    <m:sSub>
                      <m:sSubPr>
                        <m:ctrlPr>
                          <a:rPr lang="el-G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b="1" i="0" smtClean="0">
                            <a:latin typeface="Cambria Math"/>
                          </a:rPr>
                          <m:t>𝐑</m:t>
                        </m:r>
                        <m:d>
                          <m:dPr>
                            <m:ctrlPr>
                              <a:rPr lang="el-GR" b="1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l-GR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latin typeface="Cambria Math"/>
                                  </a:rPr>
                                  <m:t>𝑩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latin typeface="Cambria Math"/>
                                  </a:rPr>
                                  <m:t>𝑯</m:t>
                                </m:r>
                              </m:den>
                            </m:f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𝟓</m:t>
                            </m:r>
                          </m:e>
                        </m:d>
                      </m:sub>
                    </m:sSub>
                    <m:r>
                      <a:rPr lang="el-GR" b="1" i="1" smtClean="0">
                        <a:latin typeface="Cambria Math"/>
                      </a:rPr>
                      <m:t>+</m:t>
                    </m:r>
                    <m:r>
                      <a:rPr lang="el-GR" b="1" i="1" smtClean="0">
                        <a:latin typeface="Cambria Math"/>
                      </a:rPr>
                      <m:t>𝟎</m:t>
                    </m:r>
                    <m:r>
                      <a:rPr lang="el-GR" b="1" i="1" smtClean="0">
                        <a:latin typeface="Cambria Math"/>
                      </a:rPr>
                      <m:t>,</m:t>
                    </m:r>
                    <m:r>
                      <a:rPr lang="el-GR" b="1" i="1" smtClean="0">
                        <a:latin typeface="Cambria Math"/>
                      </a:rPr>
                      <m:t>𝟏𝟔</m:t>
                    </m:r>
                    <m:d>
                      <m:dPr>
                        <m:ctrlPr>
                          <a:rPr lang="el-GR" b="1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l-GR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𝑩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𝑯</m:t>
                            </m:r>
                          </m:den>
                        </m:f>
                        <m:r>
                          <a:rPr lang="el-GR" b="1" i="1" smtClean="0">
                            <a:latin typeface="Cambria Math"/>
                          </a:rPr>
                          <m:t>−</m:t>
                        </m:r>
                        <m:r>
                          <a:rPr lang="el-GR" b="1" i="1" smtClean="0">
                            <a:latin typeface="Cambria Math"/>
                          </a:rPr>
                          <m:t>𝟐</m:t>
                        </m:r>
                        <m:r>
                          <a:rPr lang="el-GR" b="1" i="1" smtClean="0">
                            <a:latin typeface="Cambria Math"/>
                          </a:rPr>
                          <m:t>,</m:t>
                        </m:r>
                        <m:r>
                          <a:rPr lang="el-GR" b="1" i="1" smtClean="0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	(1)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5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28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μέθοδος </a:t>
            </a:r>
            <a:r>
              <a:rPr lang="en-US" dirty="0" err="1" smtClean="0"/>
              <a:t>Formdata</a:t>
            </a:r>
            <a:r>
              <a:rPr lang="en-US" dirty="0" smtClean="0"/>
              <a:t>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5/16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507288" cy="5256584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indent="-457200">
                  <a:buFont typeface="+mj-lt"/>
                  <a:buAutoNum type="arabicPeriod" startAt="2"/>
                </a:pPr>
                <a:r>
                  <a:rPr lang="el-GR" b="1" dirty="0" smtClean="0"/>
                  <a:t>Θέση </a:t>
                </a:r>
                <a:r>
                  <a:rPr lang="en-US" b="1" dirty="0"/>
                  <a:t>LCB</a:t>
                </a:r>
              </a:p>
              <a:p>
                <a:pPr marL="0" indent="0">
                  <a:buNone/>
                </a:pPr>
                <a:r>
                  <a:rPr lang="el-GR" dirty="0" smtClean="0"/>
                  <a:t>Στο </a:t>
                </a:r>
                <a:r>
                  <a:rPr lang="el-GR" dirty="0"/>
                  <a:t>σχήμα 10 δίνεται </a:t>
                </a:r>
                <a:r>
                  <a:rPr lang="el-GR" dirty="0" smtClean="0"/>
                  <a:t>σαν </a:t>
                </a:r>
                <a:r>
                  <a:rPr lang="el-GR" dirty="0"/>
                  <a:t>συνάρτηση του αριθμού </a:t>
                </a:r>
                <a:r>
                  <a:rPr lang="en-US" dirty="0" smtClean="0"/>
                  <a:t>F</a:t>
                </a:r>
                <a:r>
                  <a:rPr lang="en-US" baseline="-16000" dirty="0" smtClean="0"/>
                  <a:t>n</a:t>
                </a:r>
                <a:r>
                  <a:rPr lang="en-US" dirty="0" smtClean="0"/>
                  <a:t> </a:t>
                </a:r>
                <a:r>
                  <a:rPr lang="en-US" dirty="0"/>
                  <a:t>(Froude) </a:t>
                </a:r>
                <a:r>
                  <a:rPr lang="el-GR" dirty="0" smtClean="0"/>
                  <a:t>η </a:t>
                </a:r>
                <a:r>
                  <a:rPr lang="el-GR" dirty="0"/>
                  <a:t>θέση του </a:t>
                </a:r>
                <a:r>
                  <a:rPr lang="en-US" dirty="0"/>
                  <a:t>LCB </a:t>
                </a:r>
                <a:r>
                  <a:rPr lang="el-GR" dirty="0" smtClean="0"/>
                  <a:t>για </a:t>
                </a:r>
                <a:r>
                  <a:rPr lang="el-GR" dirty="0"/>
                  <a:t>την </a:t>
                </a:r>
                <a:r>
                  <a:rPr lang="el-GR" dirty="0" smtClean="0"/>
                  <a:t>οποία ο </a:t>
                </a:r>
                <a:r>
                  <a:rPr lang="el-GR" dirty="0"/>
                  <a:t>συντελεστής 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R</a:t>
                </a:r>
                <a:r>
                  <a:rPr lang="en-US" dirty="0" smtClean="0"/>
                  <a:t> </a:t>
                </a:r>
                <a:r>
                  <a:rPr lang="el-GR" dirty="0"/>
                  <a:t>π</a:t>
                </a:r>
                <a:r>
                  <a:rPr lang="el-GR" dirty="0" smtClean="0"/>
                  <a:t>ού </a:t>
                </a:r>
                <a:r>
                  <a:rPr lang="el-GR" dirty="0"/>
                  <a:t>βρίσκεται </a:t>
                </a:r>
                <a:r>
                  <a:rPr lang="el-GR" dirty="0" smtClean="0"/>
                  <a:t>από τα </a:t>
                </a:r>
                <a:r>
                  <a:rPr lang="el-GR" dirty="0"/>
                  <a:t>σχήματα 1 μέχρι 9 είναι </a:t>
                </a:r>
                <a:r>
                  <a:rPr lang="en-US" dirty="0" smtClean="0"/>
                  <a:t>o</a:t>
                </a:r>
                <a:r>
                  <a:rPr lang="el-GR" dirty="0" smtClean="0"/>
                  <a:t> </a:t>
                </a:r>
                <a:r>
                  <a:rPr lang="el-GR" dirty="0"/>
                  <a:t>σωστός (</a:t>
                </a:r>
                <a:r>
                  <a:rPr lang="en-US" dirty="0"/>
                  <a:t>LCB standard). </a:t>
                </a:r>
                <a:r>
                  <a:rPr lang="el-GR" dirty="0" smtClean="0"/>
                  <a:t>Για </a:t>
                </a:r>
                <a:r>
                  <a:rPr lang="el-GR" dirty="0"/>
                  <a:t>θέση του </a:t>
                </a:r>
                <a:r>
                  <a:rPr lang="en-US" dirty="0"/>
                  <a:t>LCB </a:t>
                </a:r>
                <a:r>
                  <a:rPr lang="el-GR" dirty="0" smtClean="0"/>
                  <a:t>πιο </a:t>
                </a:r>
                <a:r>
                  <a:rPr lang="el-GR" dirty="0"/>
                  <a:t>πρώρα </a:t>
                </a:r>
                <a:r>
                  <a:rPr lang="el-GR" dirty="0" smtClean="0"/>
                  <a:t>εκείνου </a:t>
                </a:r>
                <a:r>
                  <a:rPr lang="el-GR" dirty="0"/>
                  <a:t>πού προκύπτει </a:t>
                </a:r>
                <a:r>
                  <a:rPr lang="el-GR" dirty="0" smtClean="0"/>
                  <a:t>από το </a:t>
                </a:r>
                <a:r>
                  <a:rPr lang="el-GR" dirty="0"/>
                  <a:t>σχήμα 10, </a:t>
                </a:r>
                <a:r>
                  <a:rPr lang="el-GR" dirty="0" smtClean="0"/>
                  <a:t>η διορθωμένη </a:t>
                </a:r>
                <a:r>
                  <a:rPr lang="el-GR" dirty="0"/>
                  <a:t>τιμή του </a:t>
                </a:r>
                <a:r>
                  <a:rPr lang="en-US" dirty="0"/>
                  <a:t>C </a:t>
                </a:r>
                <a:r>
                  <a:rPr lang="el-GR" dirty="0"/>
                  <a:t>δίνεται </a:t>
                </a:r>
                <a:r>
                  <a:rPr lang="el-GR" dirty="0" smtClean="0"/>
                  <a:t>από τη </a:t>
                </a:r>
                <a:r>
                  <a:rPr lang="el-GR" dirty="0"/>
                  <a:t>σχέση: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𝑹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𝑹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𝒔𝒕𝒂𝒏𝒅𝒂𝒓𝒅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𝝏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sup>
                        </m:sSup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𝑹</m:t>
                            </m:r>
                          </m:sub>
                        </m:sSub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𝑳𝑪𝑩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l-GR" b="1" i="0" smtClean="0">
                            <a:latin typeface="Cambria Math"/>
                          </a:rPr>
                          <m:t>𝚫</m:t>
                        </m:r>
                        <m:r>
                          <a:rPr lang="en-US" b="1" i="0" smtClean="0">
                            <a:latin typeface="Cambria Math"/>
                          </a:rPr>
                          <m:t>𝐋𝐂𝐁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	(</a:t>
                </a:r>
                <a:r>
                  <a:rPr lang="en-US" dirty="0"/>
                  <a:t>2)</a:t>
                </a:r>
              </a:p>
              <a:p>
                <a:pPr marL="0" indent="0">
                  <a:buNone/>
                </a:pPr>
                <a:r>
                  <a:rPr lang="el-GR" dirty="0" smtClean="0"/>
                  <a:t>Όπου</a:t>
                </a:r>
                <a:r>
                  <a:rPr lang="el-GR" dirty="0"/>
                  <a:t>:</a:t>
                </a:r>
                <a:r>
                  <a:rPr lang="en-US" dirty="0" smtClean="0"/>
                  <a:t> </a:t>
                </a:r>
                <a:r>
                  <a:rPr lang="el-GR" dirty="0" smtClean="0"/>
                  <a:t>Δ</a:t>
                </a:r>
                <a:r>
                  <a:rPr lang="en-US" baseline="-16000" dirty="0" smtClean="0"/>
                  <a:t>LCB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LC</a:t>
                </a:r>
                <a:r>
                  <a:rPr lang="el-GR" dirty="0" smtClean="0"/>
                  <a:t>Β</a:t>
                </a:r>
                <a:r>
                  <a:rPr lang="en-US" dirty="0" smtClean="0"/>
                  <a:t>-LCB </a:t>
                </a:r>
                <a:r>
                  <a:rPr lang="en-US" dirty="0"/>
                  <a:t>standard</a:t>
                </a:r>
              </a:p>
              <a:p>
                <a:pPr marL="808038" indent="0">
                  <a:buNone/>
                </a:pPr>
                <a:r>
                  <a:rPr lang="en-US" dirty="0"/>
                  <a:t>(LCB </a:t>
                </a:r>
                <a:r>
                  <a:rPr lang="el-GR" dirty="0" smtClean="0"/>
                  <a:t>σε </a:t>
                </a:r>
                <a:r>
                  <a:rPr lang="el-GR" dirty="0"/>
                  <a:t>% τού μήκους </a:t>
                </a:r>
                <a:r>
                  <a:rPr lang="el-GR" dirty="0" smtClean="0"/>
                  <a:t>ισάλου </a:t>
                </a:r>
                <a:r>
                  <a:rPr lang="en-US" dirty="0"/>
                  <a:t>L) </a:t>
                </a: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Και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b="1" i="1" smtClean="0">
                            <a:latin typeface="Cambria Math"/>
                            <a:ea typeface="Cambria Math"/>
                          </a:rPr>
                          <m:t>𝝏</m:t>
                        </m:r>
                        <m:sSup>
                          <m:sSupPr>
                            <m:ctrlPr>
                              <a:rPr lang="el-GR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l-GR" b="1" i="1" smtClean="0"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l-GR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sup>
                        </m:sSup>
                        <m:sSub>
                          <m:sSubPr>
                            <m:ctrlPr>
                              <a:rPr lang="el-GR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  <a:ea typeface="Cambria Math"/>
                              </a:rPr>
                              <m:t>𝐂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𝑹</m:t>
                            </m:r>
                          </m:sub>
                        </m:sSub>
                      </m:num>
                      <m:den>
                        <m:r>
                          <a:rPr lang="el-GR" b="1" i="1" smtClean="0"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𝑳𝑪𝑩</m:t>
                        </m:r>
                      </m:den>
                    </m:f>
                  </m:oMath>
                </a14:m>
                <a:r>
                  <a:rPr lang="en-US" b="1" dirty="0" smtClean="0"/>
                  <a:t> </a:t>
                </a:r>
                <a:r>
                  <a:rPr lang="el-GR" dirty="0" smtClean="0"/>
                  <a:t> βρίσκεται από το </a:t>
                </a:r>
                <a:r>
                  <a:rPr lang="el-GR" dirty="0"/>
                  <a:t>διάγραμμα του σχήματος </a:t>
                </a:r>
                <a:r>
                  <a:rPr lang="el-GR" dirty="0" smtClean="0"/>
                  <a:t>11 σαν </a:t>
                </a:r>
                <a:r>
                  <a:rPr lang="el-GR" dirty="0"/>
                  <a:t>συνάρτηση τού </a:t>
                </a:r>
                <a:r>
                  <a:rPr lang="el-GR" dirty="0" smtClean="0"/>
                  <a:t>αριθμού </a:t>
                </a:r>
                <a:r>
                  <a:rPr lang="en-US" dirty="0"/>
                  <a:t>Fn. </a:t>
                </a:r>
                <a:r>
                  <a:rPr lang="el-GR" b="1" dirty="0" smtClean="0"/>
                  <a:t>Για </a:t>
                </a:r>
                <a:r>
                  <a:rPr lang="el-GR" b="1" dirty="0"/>
                  <a:t>θέση του </a:t>
                </a:r>
                <a:r>
                  <a:rPr lang="en-US" b="1" dirty="0"/>
                  <a:t>LCB </a:t>
                </a:r>
                <a:r>
                  <a:rPr lang="el-GR" b="1" dirty="0" smtClean="0"/>
                  <a:t>πιο </a:t>
                </a:r>
                <a:r>
                  <a:rPr lang="el-GR" b="1" dirty="0" err="1"/>
                  <a:t>πρύμα</a:t>
                </a:r>
                <a:r>
                  <a:rPr lang="el-GR" b="1" dirty="0"/>
                  <a:t> </a:t>
                </a:r>
                <a:r>
                  <a:rPr lang="el-GR" b="1" dirty="0" smtClean="0"/>
                  <a:t>από το </a:t>
                </a:r>
                <a:r>
                  <a:rPr lang="en-US" b="1" dirty="0"/>
                  <a:t>LCB standard </a:t>
                </a:r>
                <a:r>
                  <a:rPr lang="el-GR" b="1" dirty="0" smtClean="0"/>
                  <a:t>δεν </a:t>
                </a:r>
                <a:r>
                  <a:rPr lang="el-GR" b="1" dirty="0"/>
                  <a:t>γίνεται </a:t>
                </a:r>
                <a:r>
                  <a:rPr lang="el-GR" b="1" dirty="0" smtClean="0"/>
                  <a:t>καμία </a:t>
                </a:r>
                <a:r>
                  <a:rPr lang="el-GR" b="1" dirty="0"/>
                  <a:t>διόρθωση.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507288" cy="5256584"/>
              </a:xfrm>
              <a:blipFill rotWithShape="1">
                <a:blip r:embed="rId3"/>
                <a:stretch>
                  <a:fillRect l="-931" t="-16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82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μέθοδος </a:t>
            </a:r>
            <a:r>
              <a:rPr lang="en-US" dirty="0" err="1" smtClean="0"/>
              <a:t>Formdata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>
                <a:solidFill>
                  <a:srgbClr val="EEECE1">
                    <a:lumMod val="25000"/>
                  </a:srgbClr>
                </a:solidFill>
              </a:rPr>
              <a:t>6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/16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455233" y="1484784"/>
                <a:ext cx="8229600" cy="190080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 startAt="3"/>
                </a:pPr>
                <a:r>
                  <a:rPr lang="el-GR" sz="2200" b="1" dirty="0" smtClean="0"/>
                  <a:t>Μορφή γάστρας</a:t>
                </a:r>
              </a:p>
              <a:p>
                <a:pPr marL="0" indent="0">
                  <a:buNone/>
                </a:pPr>
                <a:r>
                  <a:rPr lang="el-GR" sz="2200" dirty="0" smtClean="0"/>
                  <a:t>Σε περίπτωση </a:t>
                </a:r>
                <a:r>
                  <a:rPr lang="el-GR" sz="2200" dirty="0"/>
                  <a:t>σχημάτων </a:t>
                </a:r>
                <a:r>
                  <a:rPr lang="el-GR" sz="2200" dirty="0" smtClean="0"/>
                  <a:t>εγκαρσίων </a:t>
                </a:r>
                <a:r>
                  <a:rPr lang="el-GR" sz="2200" dirty="0"/>
                  <a:t>τομών υπερβολικά U ή V γίνονται </a:t>
                </a:r>
                <a:r>
                  <a:rPr lang="el-GR" sz="2200" dirty="0" smtClean="0"/>
                  <a:t>στο </a:t>
                </a:r>
                <a:r>
                  <a:rPr lang="el-GR" sz="2200" dirty="0"/>
                  <a:t>10</a:t>
                </a:r>
                <a:r>
                  <a:rPr lang="el-GR" sz="2200" baseline="30000" dirty="0"/>
                  <a:t>3</a:t>
                </a:r>
                <a:r>
                  <a:rPr lang="el-GR" sz="2200" dirty="0"/>
                  <a:t>C</a:t>
                </a:r>
                <a:r>
                  <a:rPr lang="el-GR" sz="2200" baseline="-25000" dirty="0"/>
                  <a:t>R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οι </a:t>
                </a:r>
                <a:r>
                  <a:rPr lang="el-GR" sz="2200" dirty="0"/>
                  <a:t>διορθώσεις του παρακάτω πίνακα. </a:t>
                </a:r>
                <a:r>
                  <a:rPr lang="el-GR" sz="2200" dirty="0" smtClean="0"/>
                  <a:t>Οι διορθώσεις αυτές </a:t>
                </a:r>
                <a:r>
                  <a:rPr lang="el-GR" sz="2200" dirty="0"/>
                  <a:t>καλύπτουν την περιοχή ταχυτήτων </a:t>
                </a:r>
                <a:r>
                  <a:rPr lang="el-GR" sz="2200" dirty="0" smtClean="0"/>
                  <a:t>Fn=0,2 </a:t>
                </a:r>
                <a14:m>
                  <m:oMath xmlns:m="http://schemas.openxmlformats.org/officeDocument/2006/math">
                    <m:r>
                      <a:rPr lang="el-GR" sz="22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l-GR" sz="2200" dirty="0" smtClean="0"/>
                  <a:t> 0,25.</a:t>
                </a:r>
                <a:endParaRPr lang="el-GR" sz="2200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233" y="1484784"/>
                <a:ext cx="8229600" cy="1900806"/>
              </a:xfrm>
              <a:blipFill rotWithShape="1">
                <a:blip r:embed="rId3"/>
                <a:stretch>
                  <a:fillRect l="-1037" t="-1929" r="-7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l-GR">
              <a:latin typeface="Calibri"/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383777"/>
              </p:ext>
            </p:extLst>
          </p:nvPr>
        </p:nvGraphicFramePr>
        <p:xfrm>
          <a:off x="591641" y="3216562"/>
          <a:ext cx="7724775" cy="12090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30780"/>
                <a:gridCol w="2566670"/>
                <a:gridCol w="2727325"/>
              </a:tblGrid>
              <a:tr h="415925">
                <a:tc gridSpan="2">
                  <a:txBody>
                    <a:bodyPr/>
                    <a:lstStyle/>
                    <a:p>
                      <a:pPr marL="2236788" indent="0" algn="ctr"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2236788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l-GR" sz="1800" b="1" u="none" strike="noStrike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Υπερβολικά </a:t>
                      </a:r>
                      <a:r>
                        <a:rPr lang="en-US" sz="1800" b="1" u="none" strike="noStrik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U</a:t>
                      </a:r>
                      <a:endParaRPr lang="el-GR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l-GR" sz="18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l-GR" sz="1800" b="1" u="none" strike="noStrike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Υπερβολικά </a:t>
                      </a:r>
                      <a:r>
                        <a:rPr lang="el-GR" sz="1800" b="1" u="none" strike="noStrik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V</a:t>
                      </a:r>
                      <a:endParaRPr lang="el-GR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718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0" dirty="0">
                          <a:effectLst/>
                          <a:latin typeface="+mn-lt"/>
                        </a:rPr>
                        <a:t>Πρωραίο τμήμα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7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570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-0,1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7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0" dirty="0" smtClean="0">
                          <a:effectLst/>
                          <a:latin typeface="+mn-lt"/>
                        </a:rPr>
                        <a:t>+0,1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7F2"/>
                    </a:solidFill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207260" algn="l"/>
                        </a:tabLst>
                      </a:pPr>
                      <a:r>
                        <a:rPr lang="el-GR" sz="1800" u="none" strike="noStrike" spc="0" dirty="0" smtClean="0">
                          <a:effectLst/>
                          <a:latin typeface="+mn-lt"/>
                        </a:rPr>
                        <a:t>Πρυμναίο τμήμα</a:t>
                      </a:r>
                      <a:r>
                        <a:rPr lang="el-GR" sz="1800" u="none" strike="noStrike" spc="0" dirty="0">
                          <a:effectLst/>
                          <a:latin typeface="+mn-lt"/>
                        </a:rPr>
                        <a:t>	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7F2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+0,1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7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0" dirty="0" smtClean="0">
                          <a:effectLst/>
                          <a:latin typeface="+mn-lt"/>
                        </a:rPr>
                        <a:t>-0,1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7F2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455233" y="4425602"/>
                <a:ext cx="8406680" cy="2099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auto">
                  <a:lnSpc>
                    <a:spcPct val="11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Σε περίπτωση πού υπάρχει βολβός στην πλώρη με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ΒΤ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Χ</m:t>
                            </m:r>
                          </m:sub>
                        </m:sSub>
                      </m:den>
                    </m:f>
                    <m:r>
                      <a:rPr lang="el-GR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≥0,1</m:t>
                    </m:r>
                  </m:oMath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  <a:p>
                <a:pPr lvl="0" fontAlgn="auto">
                  <a:lnSpc>
                    <a:spcPct val="11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(Α</a:t>
                </a:r>
                <a:r>
                  <a:rPr lang="el-GR" sz="2200" baseline="-25000" dirty="0">
                    <a:solidFill>
                      <a:prstClr val="black"/>
                    </a:solidFill>
                    <a:latin typeface="Calibri"/>
                  </a:rPr>
                  <a:t>ΒΤ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=έμβαδόν επιφάνειας βολβού στην πρωραία κάθετο, Α</a:t>
                </a:r>
                <a:r>
                  <a:rPr lang="el-GR" sz="2200" baseline="-25000" dirty="0">
                    <a:solidFill>
                      <a:prstClr val="black"/>
                    </a:solidFill>
                    <a:latin typeface="Calibri"/>
                  </a:rPr>
                  <a:t>Χ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 =εμβαδόν</a:t>
                </a:r>
              </a:p>
              <a:p>
                <a:pPr lvl="0" fontAlgn="auto">
                  <a:lnSpc>
                    <a:spcPct val="11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μέσης τομής), η τιμή του 10</a:t>
                </a:r>
                <a:r>
                  <a:rPr lang="el-GR" sz="2200" baseline="30000" dirty="0">
                    <a:solidFill>
                      <a:prstClr val="black"/>
                    </a:solidFill>
                    <a:latin typeface="Calibri"/>
                  </a:rPr>
                  <a:t>3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C</a:t>
                </a:r>
                <a:r>
                  <a:rPr lang="el-GR" sz="2200" baseline="-25000" dirty="0">
                    <a:solidFill>
                      <a:prstClr val="black"/>
                    </a:solidFill>
                    <a:latin typeface="Calibri"/>
                  </a:rPr>
                  <a:t>R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 διορθώνεται σύμφωνα με τον ακόλουθο πίνακα:</a:t>
                </a: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33" y="4425602"/>
                <a:ext cx="8406680" cy="2099742"/>
              </a:xfrm>
              <a:prstGeom prst="rect">
                <a:avLst/>
              </a:prstGeom>
              <a:blipFill rotWithShape="1">
                <a:blip r:embed="rId4"/>
                <a:stretch>
                  <a:fillRect l="-943" r="-1305" b="-40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4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μέθοδος </a:t>
            </a:r>
            <a:r>
              <a:rPr lang="en-US" dirty="0" err="1" smtClean="0"/>
              <a:t>Formdata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7/16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4221088"/>
                <a:ext cx="7992888" cy="118072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Για βολβό με </a:t>
                </a:r>
                <a14:m>
                  <m:oMath xmlns:m="http://schemas.openxmlformats.org/officeDocument/2006/math">
                    <m:r>
                      <a:rPr lang="el-GR" b="1" i="1" smtClean="0">
                        <a:latin typeface="Cambria Math"/>
                      </a:rPr>
                      <m:t>𝟎</m:t>
                    </m:r>
                    <m:r>
                      <a:rPr lang="el-GR" b="1" i="1" smtClean="0">
                        <a:latin typeface="Cambria Math"/>
                        <a:ea typeface="Cambria Math"/>
                      </a:rPr>
                      <m:t>&lt;</m:t>
                    </m:r>
                    <m:f>
                      <m:fPr>
                        <m:ctrlPr>
                          <a:rPr lang="el-GR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b="1" i="0" smtClean="0">
                                <a:latin typeface="Cambria Math"/>
                                <a:ea typeface="Cambria Math"/>
                              </a:rPr>
                              <m:t>𝚨</m:t>
                            </m:r>
                          </m:e>
                          <m:sub>
                            <m:r>
                              <a:rPr lang="el-GR" b="1" i="0" smtClean="0">
                                <a:latin typeface="Cambria Math"/>
                                <a:ea typeface="Cambria Math"/>
                              </a:rPr>
                              <m:t>𝚩𝚻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b="1" i="0" smtClean="0">
                                <a:latin typeface="Cambria Math"/>
                                <a:ea typeface="Cambria Math"/>
                              </a:rPr>
                              <m:t>𝚨</m:t>
                            </m:r>
                          </m:e>
                          <m:sub>
                            <m:r>
                              <a:rPr lang="el-GR" b="1" i="0" smtClean="0">
                                <a:latin typeface="Cambria Math"/>
                                <a:ea typeface="Cambria Math"/>
                              </a:rPr>
                              <m:t>𝚾</m:t>
                            </m:r>
                          </m:sub>
                        </m:sSub>
                      </m:den>
                    </m:f>
                    <m:r>
                      <a:rPr lang="el-GR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l-GR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l-GR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l-GR" b="1" i="1" smtClean="0">
                        <a:latin typeface="Cambria Math"/>
                        <a:ea typeface="Cambria Math"/>
                      </a:rPr>
                      <m:t>𝟏𝟎</m:t>
                    </m:r>
                  </m:oMath>
                </a14:m>
                <a:r>
                  <a:rPr lang="el-GR" b="1" dirty="0" smtClean="0"/>
                  <a:t> </a:t>
                </a:r>
                <a:r>
                  <a:rPr lang="el-GR" dirty="0" smtClean="0"/>
                  <a:t>η διόρθωση θα είναι ανάλογη του μεγέθους του βολβού.</a:t>
                </a:r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4221088"/>
                <a:ext cx="7992888" cy="1180726"/>
              </a:xfrm>
              <a:blipFill rotWithShape="1">
                <a:blip r:embed="rId2"/>
                <a:stretch>
                  <a:fillRect l="-1220" b="-51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l-GR">
              <a:latin typeface="Calibri"/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979102"/>
              </p:ext>
            </p:extLst>
          </p:nvPr>
        </p:nvGraphicFramePr>
        <p:xfrm>
          <a:off x="1110271" y="1844824"/>
          <a:ext cx="6923459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9473"/>
                <a:gridCol w="598805"/>
                <a:gridCol w="740093"/>
                <a:gridCol w="740093"/>
                <a:gridCol w="740093"/>
                <a:gridCol w="740093"/>
                <a:gridCol w="740093"/>
                <a:gridCol w="684530"/>
                <a:gridCol w="740093"/>
                <a:gridCol w="740093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kumimoji="0" lang="en-US" sz="2200" b="0" i="0" u="none" strike="noStrike" kern="1200" cap="none" spc="0" normalizeH="0" baseline="-12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kumimoji="0" lang="el-GR" sz="2200" b="0" i="0" u="none" strike="noStrike" kern="1200" cap="none" spc="0" normalizeH="0" baseline="-12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6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0,15</a:t>
                      </a:r>
                      <a:endParaRPr lang="el-GR" sz="2200" dirty="0"/>
                    </a:p>
                  </a:txBody>
                  <a:tcP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0,18</a:t>
                      </a:r>
                      <a:endParaRPr lang="el-GR" sz="2200" dirty="0"/>
                    </a:p>
                  </a:txBody>
                  <a:tcP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0,21</a:t>
                      </a:r>
                      <a:endParaRPr lang="el-GR" sz="2200" dirty="0"/>
                    </a:p>
                  </a:txBody>
                  <a:tcP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0,24</a:t>
                      </a:r>
                      <a:endParaRPr lang="el-GR" sz="2200" dirty="0"/>
                    </a:p>
                  </a:txBody>
                  <a:tcP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0,27</a:t>
                      </a:r>
                      <a:endParaRPr lang="el-GR" sz="2200" dirty="0"/>
                    </a:p>
                  </a:txBody>
                  <a:tcP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0,3</a:t>
                      </a:r>
                      <a:endParaRPr lang="el-GR" sz="2200" dirty="0"/>
                    </a:p>
                  </a:txBody>
                  <a:tcP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0,33</a:t>
                      </a:r>
                      <a:endParaRPr lang="el-GR" sz="2200" dirty="0"/>
                    </a:p>
                  </a:txBody>
                  <a:tcP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0,36</a:t>
                      </a:r>
                      <a:endParaRPr lang="el-GR" sz="2200" dirty="0"/>
                    </a:p>
                  </a:txBody>
                  <a:tcPr>
                    <a:solidFill>
                      <a:srgbClr val="E6E3D2"/>
                    </a:soli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C</a:t>
                      </a:r>
                      <a:r>
                        <a:rPr lang="en-US" sz="2200" baseline="-12000" dirty="0" smtClean="0"/>
                        <a:t>p</a:t>
                      </a:r>
                      <a:endParaRPr lang="el-GR" sz="2200" baseline="-12000" dirty="0" smtClean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0,5</a:t>
                      </a:r>
                      <a:endParaRPr lang="el-GR" sz="2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+0,2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-0,2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-0,4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-0,4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-0,4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baseline="-1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0,6</a:t>
                      </a:r>
                      <a:endParaRPr lang="el-GR" sz="2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+0,2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-0,2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-0,3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-0,3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20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baseline="-1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0,7</a:t>
                      </a:r>
                      <a:endParaRPr lang="el-GR" sz="2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+0,2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-0,2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-0,3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-0,3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20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baseline="-1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0,8</a:t>
                      </a:r>
                      <a:endParaRPr lang="el-GR" sz="2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+0,1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-0,2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3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μέθοδος </a:t>
            </a:r>
            <a:r>
              <a:rPr lang="en-US" dirty="0" err="1" smtClean="0"/>
              <a:t>Formdata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8/16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l-GR" b="1" dirty="0" smtClean="0"/>
              <a:t>Παρελκόμενα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Πηδάλιο: </a:t>
            </a:r>
            <a:r>
              <a:rPr lang="el-GR" dirty="0" smtClean="0"/>
              <a:t>καμία διόρθωση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err="1" smtClean="0"/>
              <a:t>Παρατροπίδια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καμιά </a:t>
            </a:r>
            <a:r>
              <a:rPr lang="el-GR" dirty="0"/>
              <a:t>διόρθωση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Προεξοχές γάστρας </a:t>
            </a:r>
            <a:r>
              <a:rPr lang="el-GR" dirty="0" smtClean="0"/>
              <a:t>για </a:t>
            </a:r>
            <a:r>
              <a:rPr lang="el-GR" dirty="0"/>
              <a:t>στήριξη αξόνων (</a:t>
            </a:r>
            <a:r>
              <a:rPr lang="en-US" dirty="0" err="1"/>
              <a:t>bossings</a:t>
            </a:r>
            <a:r>
              <a:rPr lang="el-GR" dirty="0" smtClean="0"/>
              <a:t>):</a:t>
            </a:r>
            <a:r>
              <a:rPr lang="en-US" dirty="0" smtClean="0"/>
              <a:t> </a:t>
            </a:r>
            <a:r>
              <a:rPr lang="el-GR" dirty="0" smtClean="0"/>
              <a:t>Για </a:t>
            </a:r>
            <a:r>
              <a:rPr lang="el-GR" dirty="0"/>
              <a:t>γεμάτο </a:t>
            </a:r>
            <a:r>
              <a:rPr lang="el-GR" dirty="0" smtClean="0"/>
              <a:t>πλοίο</a:t>
            </a:r>
            <a:r>
              <a:rPr lang="en-US" dirty="0" smtClean="0"/>
              <a:t> </a:t>
            </a:r>
            <a:r>
              <a:rPr lang="el-GR" dirty="0" smtClean="0"/>
              <a:t>αυξάνεται </a:t>
            </a:r>
            <a:r>
              <a:rPr lang="el-GR" dirty="0"/>
              <a:t>η</a:t>
            </a:r>
            <a:r>
              <a:rPr lang="el-GR" dirty="0" smtClean="0"/>
              <a:t> </a:t>
            </a:r>
            <a:r>
              <a:rPr lang="el-GR" dirty="0"/>
              <a:t>τιμή του </a:t>
            </a:r>
            <a:r>
              <a:rPr lang="en-US" dirty="0" smtClean="0"/>
              <a:t>C</a:t>
            </a:r>
            <a:r>
              <a:rPr lang="en-US" baseline="-25000" dirty="0" smtClean="0"/>
              <a:t>R</a:t>
            </a:r>
            <a:r>
              <a:rPr lang="en-US" dirty="0" smtClean="0"/>
              <a:t> </a:t>
            </a:r>
            <a:r>
              <a:rPr lang="el-GR" dirty="0"/>
              <a:t>κατά </a:t>
            </a:r>
            <a:r>
              <a:rPr lang="el-GR" dirty="0" smtClean="0"/>
              <a:t>3-5%.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Στηρίγματα </a:t>
            </a:r>
            <a:r>
              <a:rPr lang="el-GR" dirty="0" smtClean="0"/>
              <a:t>αξόνων </a:t>
            </a:r>
            <a:r>
              <a:rPr lang="el-GR" dirty="0"/>
              <a:t>(</a:t>
            </a:r>
            <a:r>
              <a:rPr lang="en-US" dirty="0"/>
              <a:t>shaft brackets</a:t>
            </a:r>
            <a:r>
              <a:rPr lang="el-GR" dirty="0"/>
              <a:t>) </a:t>
            </a:r>
            <a:r>
              <a:rPr lang="el-GR" dirty="0" smtClean="0"/>
              <a:t>και ελικοφόροι </a:t>
            </a:r>
            <a:r>
              <a:rPr lang="el-GR" dirty="0"/>
              <a:t>άξονες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Για </a:t>
            </a:r>
            <a:r>
              <a:rPr lang="el-GR" dirty="0"/>
              <a:t>λεπτά πλοία </a:t>
            </a:r>
            <a:r>
              <a:rPr lang="el-GR" dirty="0" smtClean="0"/>
              <a:t>αυξάνεται </a:t>
            </a:r>
            <a:r>
              <a:rPr lang="el-GR" dirty="0"/>
              <a:t>ή τιμή </a:t>
            </a:r>
            <a:r>
              <a:rPr lang="el-GR" dirty="0" smtClean="0"/>
              <a:t>του </a:t>
            </a:r>
            <a:r>
              <a:rPr lang="en-US" dirty="0" smtClean="0"/>
              <a:t>C</a:t>
            </a:r>
            <a:r>
              <a:rPr lang="en-US" baseline="-25000" dirty="0" smtClean="0"/>
              <a:t>R</a:t>
            </a:r>
            <a:r>
              <a:rPr lang="en-US" dirty="0" smtClean="0"/>
              <a:t> </a:t>
            </a:r>
            <a:r>
              <a:rPr lang="el-GR" dirty="0"/>
              <a:t>κατά </a:t>
            </a:r>
            <a:r>
              <a:rPr lang="el-GR" dirty="0" smtClean="0"/>
              <a:t>5-8%.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851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3392db4ccaab43bca4b0472d765d75b836a7d20"/>
</p:tagLst>
</file>

<file path=ppt/theme/theme1.xml><?xml version="1.0" encoding="utf-8"?>
<a:theme xmlns:a="http://schemas.openxmlformats.org/drawingml/2006/main" name="exo-opistho_simeiomata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202</TotalTime>
  <Words>1637</Words>
  <Application>Microsoft Office PowerPoint</Application>
  <PresentationFormat>On-screen Show (4:3)</PresentationFormat>
  <Paragraphs>245</Paragraphs>
  <Slides>33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exo-opistho_simeiomata</vt:lpstr>
      <vt:lpstr>Office Theme</vt:lpstr>
      <vt:lpstr>OC_template_updated</vt:lpstr>
      <vt:lpstr>Θεωρία πλοίου ΙΙ (Θ)</vt:lpstr>
      <vt:lpstr>Η μέθοδος Formdata 1/16</vt:lpstr>
      <vt:lpstr>Η μέθοδος Formdata 2/16</vt:lpstr>
      <vt:lpstr>Η μέθοδος Formdata 3/16</vt:lpstr>
      <vt:lpstr>Η μέθοδος Formdata 4/16 </vt:lpstr>
      <vt:lpstr>Η μέθοδος Formdata  5/16</vt:lpstr>
      <vt:lpstr>Η μέθοδος Formdata 6/16</vt:lpstr>
      <vt:lpstr>Η μέθοδος Formdata 7/16</vt:lpstr>
      <vt:lpstr>Η μέθοδος Formdata 8/16</vt:lpstr>
      <vt:lpstr>Η μέθοδος Formdata 9/16</vt:lpstr>
      <vt:lpstr>Η μέθοδος Formdata 10/16</vt:lpstr>
      <vt:lpstr>Η μέθοδος Formdata 11/16</vt:lpstr>
      <vt:lpstr>Η μέθοδος Formdata 12/16</vt:lpstr>
      <vt:lpstr>Η μέθοδος Formdata 13/16</vt:lpstr>
      <vt:lpstr>Η μέθοδος Formdata 14/16</vt:lpstr>
      <vt:lpstr>Σχήμα 1</vt:lpstr>
      <vt:lpstr>Σχήμα 2</vt:lpstr>
      <vt:lpstr>Σχήμα 3</vt:lpstr>
      <vt:lpstr>Σχήμα 4</vt:lpstr>
      <vt:lpstr>Σχήμα 5</vt:lpstr>
      <vt:lpstr>Σχήμα 6</vt:lpstr>
      <vt:lpstr>Σχήμα 7</vt:lpstr>
      <vt:lpstr>Σχήμα 8</vt:lpstr>
      <vt:lpstr>Σχήμα 9</vt:lpstr>
      <vt:lpstr>Η μέθοδος Formdata 15/16 </vt:lpstr>
      <vt:lpstr>Η μέθοδος Formdata 16/16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Θεωρεία πλοίου ΙΙ</dc:title>
  <dc:creator>opencourses@teiath.gr</dc:creator>
  <cp:lastModifiedBy>alex</cp:lastModifiedBy>
  <cp:revision>32</cp:revision>
  <dcterms:created xsi:type="dcterms:W3CDTF">2014-12-17T09:44:31Z</dcterms:created>
  <dcterms:modified xsi:type="dcterms:W3CDTF">2015-04-16T11:15:31Z</dcterms:modified>
</cp:coreProperties>
</file>