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72"/>
  </p:notesMasterIdLst>
  <p:handoutMasterIdLst>
    <p:handoutMasterId r:id="rId73"/>
  </p:handoutMasterIdLst>
  <p:sldIdLst>
    <p:sldId id="271" r:id="rId5"/>
    <p:sldId id="33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330" r:id="rId15"/>
    <p:sldId id="280" r:id="rId16"/>
    <p:sldId id="331" r:id="rId17"/>
    <p:sldId id="281" r:id="rId18"/>
    <p:sldId id="282" r:id="rId19"/>
    <p:sldId id="283" r:id="rId20"/>
    <p:sldId id="284" r:id="rId21"/>
    <p:sldId id="285" r:id="rId22"/>
    <p:sldId id="286" r:id="rId23"/>
    <p:sldId id="332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33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3" r:id="rId59"/>
    <p:sldId id="325" r:id="rId60"/>
    <p:sldId id="326" r:id="rId61"/>
    <p:sldId id="327" r:id="rId62"/>
    <p:sldId id="328" r:id="rId63"/>
    <p:sldId id="329" r:id="rId64"/>
    <p:sldId id="257" r:id="rId65"/>
    <p:sldId id="262" r:id="rId66"/>
    <p:sldId id="264" r:id="rId67"/>
    <p:sldId id="269" r:id="rId68"/>
    <p:sldId id="270" r:id="rId69"/>
    <p:sldId id="266" r:id="rId70"/>
    <p:sldId id="261" r:id="rId71"/>
  </p:sldIdLst>
  <p:sldSz cx="9144000" cy="6858000" type="screen4x3"/>
  <p:notesSz cx="7104063" cy="10234613"/>
  <p:custDataLst>
    <p:tags r:id="rId7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433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65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40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4222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4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4222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9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5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3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4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2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0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1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cromegaly_facial_features.J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Stevenfruitsmaa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xedema_fac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5/deed.en" TargetMode="External"/><Relationship Id="rId4" Type="http://schemas.openxmlformats.org/officeDocument/2006/relationships/hyperlink" Target="http://commons.wikimedia.org/wiki/User:Doc_Jam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mone.org/questions-and-answers/2012/cushing-syndrom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zichtsoedeem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CharlesPicavet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abay.com/el/users/uroburos-325152/" TargetMode="External"/><Relationship Id="rId4" Type="http://schemas.openxmlformats.org/officeDocument/2006/relationships/hyperlink" Target="http://pixabay.com/el/%CE%BC%CE%AC%CF%84%CE%B9-%CE%B1%CE%BD%CE%B8%CF%81%CF%8E%CF%80%CE%B9%CE%BD%CE%BF-%CE%BC%CE%AC%CF%84%CE%B9-%CE%B1%CE%BD%CE%B1%CF%84%CE%BF%CE%BC%CE%AF%CE%B1-419646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mosisSid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n" TargetMode="External"/><Relationship Id="rId4" Type="http://schemas.openxmlformats.org/officeDocument/2006/relationships/hyperlink" Target="http://commons.wikimedia.org/w/index.php?title=User:Gabipetrovay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KDS444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commons.wikimedia.org/wiki/File:Gray722-svg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204_Optic_Nerve_vs_Optic_Tract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Arcadian" TargetMode="External"/><Relationship Id="rId2" Type="http://schemas.openxmlformats.org/officeDocument/2006/relationships/hyperlink" Target="http://commons.wikimedia.org/wiki/File:Illu_nose_nasal_caviti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724_Paranasal_Sinuse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Jeremie63&amp;action=edit&amp;redlink=1" TargetMode="External"/><Relationship Id="rId2" Type="http://schemas.openxmlformats.org/officeDocument/2006/relationships/hyperlink" Target="http://commons.wikimedia.org/wiki/File:Nez_d'homm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creativecommons.org/licenses/by-sa/3.0/deed.e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328_EarAnatomy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uth_and_tongue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%C3%A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53_MouthAnatomy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BetacommandBot" TargetMode="External"/><Relationship Id="rId4" Type="http://schemas.openxmlformats.org/officeDocument/2006/relationships/hyperlink" Target="http://commons.wikimedia.org/wiki/File:Kwashiorkor_6180.j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commons.wikimedia.org/wiki/User:BruceBlaus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lausen_0023_Angioedema.png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Herpes(PHIL_1573_lores)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phthe_Unterlippe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ksim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http://commons.wikimedia.org/wiki/User:Dozenis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commons.wikimedia.org/wiki/File:Leukoplakia02-04-06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give_lashon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%D7%97%D7%99%D7%99%D7%9D_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Alexbrn&amp;action=edit&amp;redlink=1" TargetMode="External"/><Relationship Id="rId4" Type="http://schemas.openxmlformats.org/officeDocument/2006/relationships/hyperlink" Target="http://commons.wikimedia.org/wiki/File:Human_tongue_infected_with_oral_candidiasis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aryngitis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commons.wikimedia.org/wiki/User:Dake~commonswi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859_Tonsils&amp;Adenoid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Dake~commonswiki" TargetMode="External"/><Relationship Id="rId2" Type="http://schemas.openxmlformats.org/officeDocument/2006/relationships/hyperlink" Target="http://commons.wikimedia.org/wiki/File:Pharyngiti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creativecommons.org/licenses/by-sa/2.5/deed.e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s_strep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P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507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Quibik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terior_thyroid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showing_the_lymph_nodes_in_the_head_and_neck_CRUK_310.sv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deed.en" TargetMode="External"/><Relationship Id="rId4" Type="http://schemas.openxmlformats.org/officeDocument/2006/relationships/hyperlink" Target="http://commons.wikimedia.org/wiki/User:F%C3%A6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Διαγνωστική νοσηλευτική σημειολογία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Κεφαλή – Τράχηλος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7305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Προσωπεία </a:t>
            </a:r>
            <a:r>
              <a:rPr lang="el-GR" sz="3000" b="0" dirty="0" smtClean="0"/>
              <a:t>2/5</a:t>
            </a:r>
            <a:endParaRPr lang="el-GR" altLang="el-GR" sz="4000" b="1" dirty="0" smtClean="0">
              <a:solidFill>
                <a:srgbClr val="FFFFC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Μεγαλακρικό</a:t>
            </a:r>
          </a:p>
          <a:p>
            <a:pPr lvl="1"/>
            <a:r>
              <a:rPr lang="el-GR" dirty="0" smtClean="0"/>
              <a:t>Προβολή του μετώπου.</a:t>
            </a:r>
          </a:p>
          <a:p>
            <a:pPr lvl="1"/>
            <a:r>
              <a:rPr lang="el-GR" dirty="0" smtClean="0"/>
              <a:t>Διογκωμένα μαλακά μόρια μύτης, αυτιών και χειλέων.</a:t>
            </a:r>
          </a:p>
          <a:p>
            <a:pPr lvl="1"/>
            <a:r>
              <a:rPr lang="el-GR" dirty="0" smtClean="0"/>
              <a:t>Προβολή της κάτω γνάθου.</a:t>
            </a:r>
            <a:endParaRPr lang="el-GR" dirty="0"/>
          </a:p>
        </p:txBody>
      </p:sp>
      <p:pic>
        <p:nvPicPr>
          <p:cNvPr id="2057" name="Picture 9" descr="File:Acromegaly facial featur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2349"/>
            <a:ext cx="5472608" cy="3277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11" name="Rectangle 7"/>
          <p:cNvSpPr/>
          <p:nvPr/>
        </p:nvSpPr>
        <p:spPr>
          <a:xfrm>
            <a:off x="5940152" y="6023029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Acromegaly facial </a:t>
            </a:r>
            <a:r>
              <a:rPr lang="en-US" sz="1200" dirty="0" smtClean="0">
                <a:latin typeface="+mn-lt"/>
                <a:hlinkClick r:id="rId3"/>
              </a:rPr>
              <a:t>features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Stevenfruitsmaak"/>
              </a:rPr>
              <a:t>Stevenfruitsmaak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5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Προσωπεία </a:t>
            </a:r>
            <a:r>
              <a:rPr lang="el-GR" sz="3000" b="0" dirty="0" smtClean="0"/>
              <a:t>3/5</a:t>
            </a:r>
            <a:endParaRPr lang="el-GR" altLang="el-GR" sz="4000" b="1" dirty="0" smtClean="0">
              <a:solidFill>
                <a:srgbClr val="FFFFCC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067944" y="1196752"/>
            <a:ext cx="4618856" cy="3960440"/>
          </a:xfrm>
        </p:spPr>
        <p:txBody>
          <a:bodyPr/>
          <a:lstStyle/>
          <a:p>
            <a:r>
              <a:rPr lang="el-GR" b="1" dirty="0" smtClean="0"/>
              <a:t>Μυξοιδηματικό</a:t>
            </a:r>
          </a:p>
          <a:p>
            <a:pPr lvl="1"/>
            <a:r>
              <a:rPr lang="el-GR" dirty="0" smtClean="0"/>
              <a:t>Μαλλιά ξηρά και εύθραστα.</a:t>
            </a:r>
          </a:p>
          <a:p>
            <a:pPr lvl="1"/>
            <a:r>
              <a:rPr lang="el-GR" dirty="0" smtClean="0"/>
              <a:t>Το έξω πλάγιο των βλεφάρων είναι λεπτό.</a:t>
            </a:r>
          </a:p>
          <a:p>
            <a:pPr lvl="1"/>
            <a:r>
              <a:rPr lang="el-GR" dirty="0" smtClean="0"/>
              <a:t>Περοκογχικό οίδημα.</a:t>
            </a:r>
          </a:p>
          <a:p>
            <a:pPr lvl="1"/>
            <a:r>
              <a:rPr lang="el-GR" dirty="0" smtClean="0"/>
              <a:t>Οιδηματώδες προσωπείο με ξηρό δέρμα.</a:t>
            </a:r>
          </a:p>
          <a:p>
            <a:pPr lvl="1"/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33794" name="Picture 2" descr="File:Myxedema 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93679" cy="5472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3917207" y="6279703"/>
            <a:ext cx="245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Myxedema </a:t>
            </a:r>
            <a:r>
              <a:rPr lang="en-US" sz="1200" dirty="0" smtClean="0">
                <a:latin typeface="+mn-lt"/>
                <a:hlinkClick r:id="rId3"/>
              </a:rPr>
              <a:t>face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oc James"/>
              </a:rPr>
              <a:t>Doc James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3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Προσωπεία </a:t>
            </a:r>
            <a:r>
              <a:rPr lang="el-GR" sz="3000" b="0" dirty="0" smtClean="0"/>
              <a:t>4/5</a:t>
            </a:r>
            <a:endParaRPr lang="el-GR" altLang="el-GR" sz="3600" b="1" dirty="0" smtClean="0">
              <a:solidFill>
                <a:srgbClr val="FFFFCC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/>
          <a:lstStyle/>
          <a:p>
            <a:r>
              <a:rPr lang="el-GR" b="1" dirty="0"/>
              <a:t>Σύνδρομο </a:t>
            </a:r>
            <a:r>
              <a:rPr lang="en-US" b="1" dirty="0" smtClean="0"/>
              <a:t>Cushing</a:t>
            </a:r>
            <a:endParaRPr lang="el-GR" b="1" dirty="0" smtClean="0"/>
          </a:p>
          <a:p>
            <a:pPr lvl="1"/>
            <a:r>
              <a:rPr lang="el-GR" dirty="0" smtClean="0"/>
              <a:t>Εξέρυθρες παρειές.</a:t>
            </a:r>
          </a:p>
          <a:p>
            <a:pPr lvl="1"/>
            <a:r>
              <a:rPr lang="el-GR" dirty="0" smtClean="0"/>
              <a:t>Υπερτρίχωση.</a:t>
            </a:r>
          </a:p>
          <a:p>
            <a:pPr lvl="1"/>
            <a:r>
              <a:rPr lang="el-GR" dirty="0" smtClean="0"/>
              <a:t>Πανσεληνοειδές προσωπείο.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3083" name="Picture 11" descr="Cushing's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19"/>
            <a:ext cx="3793718" cy="36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440116" y="4626170"/>
            <a:ext cx="3131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hormone.org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2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Προσωπεία </a:t>
            </a:r>
            <a:r>
              <a:rPr lang="el-GR" sz="3000" b="0" dirty="0" smtClean="0"/>
              <a:t>5/5</a:t>
            </a:r>
            <a:endParaRPr lang="el-GR" altLang="el-GR" sz="3600" b="1" dirty="0" smtClean="0">
              <a:solidFill>
                <a:srgbClr val="FFFFCC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5040560"/>
          </a:xfrm>
        </p:spPr>
        <p:txBody>
          <a:bodyPr/>
          <a:lstStyle/>
          <a:p>
            <a:r>
              <a:rPr lang="el-GR" b="1" dirty="0" smtClean="0"/>
              <a:t>Νεφρωσικό σύνδρομο</a:t>
            </a:r>
          </a:p>
          <a:p>
            <a:pPr lvl="1"/>
            <a:r>
              <a:rPr lang="el-GR" dirty="0" smtClean="0"/>
              <a:t>Περικογχικό οίδημα.</a:t>
            </a:r>
          </a:p>
          <a:p>
            <a:pPr lvl="1"/>
            <a:r>
              <a:rPr lang="el-GR" dirty="0" smtClean="0"/>
              <a:t>Οιδηματώδες ωχρό πρόσωπο.</a:t>
            </a:r>
          </a:p>
          <a:p>
            <a:pPr lvl="1"/>
            <a:r>
              <a:rPr lang="el-GR" dirty="0" smtClean="0"/>
              <a:t>Τα χείλη μπορεί να είναι οιδηματώδη.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32772" name="Picture 4" descr="File:Gezichtsoede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r="18032"/>
          <a:stretch/>
        </p:blipFill>
        <p:spPr bwMode="auto">
          <a:xfrm>
            <a:off x="4716016" y="1268760"/>
            <a:ext cx="3931721" cy="41407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5271678" y="5470882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Gezichtsoedeem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harlesPicavet (page does not exist)"/>
              </a:rPr>
              <a:t>CharlesPicavet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Οφθαλμός</a:t>
            </a:r>
            <a:endParaRPr lang="el-GR" dirty="0"/>
          </a:p>
        </p:txBody>
      </p:sp>
      <p:grpSp>
        <p:nvGrpSpPr>
          <p:cNvPr id="35" name="Ομάδα 34"/>
          <p:cNvGrpSpPr/>
          <p:nvPr/>
        </p:nvGrpSpPr>
        <p:grpSpPr>
          <a:xfrm>
            <a:off x="143493" y="1209745"/>
            <a:ext cx="8942068" cy="5014441"/>
            <a:chOff x="143493" y="1209745"/>
            <a:chExt cx="8942068" cy="5014441"/>
          </a:xfrm>
        </p:grpSpPr>
        <p:pic>
          <p:nvPicPr>
            <p:cNvPr id="4104" name="Picture 8" descr="Μάτι, Ανθρώπινο Μάτι, Ανατομία, Κτήριο Του Ανθρώπου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7"/>
            <a:stretch/>
          </p:blipFill>
          <p:spPr bwMode="auto">
            <a:xfrm>
              <a:off x="1367629" y="1484784"/>
              <a:ext cx="6408743" cy="41044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456332" y="1632428"/>
              <a:ext cx="162922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Άνω βλέφαρο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14920" y="5266160"/>
              <a:ext cx="71205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Κόρη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06530" y="5824076"/>
              <a:ext cx="280628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Σκληροκερατοειδές όριο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5816" y="5824076"/>
              <a:ext cx="72840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Ίριδα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528" y="5824076"/>
              <a:ext cx="180087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Κάτω βλέφαρο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331" y="2993866"/>
              <a:ext cx="137749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Έξω κανθός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493" y="1209745"/>
              <a:ext cx="2448271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Σκληρός (καλύπτεται από επιπεφυκότα)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777" y="2348880"/>
              <a:ext cx="142834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Έσω κάνθος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7" name="Ευθύγραμμο βέλος σύνδεσης 6"/>
            <p:cNvCxnSpPr/>
            <p:nvPr/>
          </p:nvCxnSpPr>
          <p:spPr>
            <a:xfrm>
              <a:off x="1367628" y="1917631"/>
              <a:ext cx="2556300" cy="136735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>
              <a:stCxn id="13" idx="3"/>
            </p:cNvCxnSpPr>
            <p:nvPr/>
          </p:nvCxnSpPr>
          <p:spPr>
            <a:xfrm>
              <a:off x="1531824" y="3193921"/>
              <a:ext cx="1748194" cy="10002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>
              <a:stCxn id="12" idx="0"/>
            </p:cNvCxnSpPr>
            <p:nvPr/>
          </p:nvCxnSpPr>
          <p:spPr>
            <a:xfrm flipV="1">
              <a:off x="1223967" y="4221088"/>
              <a:ext cx="2987993" cy="16029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>
              <a:stCxn id="11" idx="0"/>
            </p:cNvCxnSpPr>
            <p:nvPr/>
          </p:nvCxnSpPr>
          <p:spPr>
            <a:xfrm flipV="1">
              <a:off x="3280019" y="3789040"/>
              <a:ext cx="1652021" cy="20350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>
              <a:stCxn id="10" idx="0"/>
            </p:cNvCxnSpPr>
            <p:nvPr/>
          </p:nvCxnSpPr>
          <p:spPr>
            <a:xfrm flipH="1" flipV="1">
              <a:off x="5652120" y="3861048"/>
              <a:ext cx="457551" cy="196302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>
              <a:stCxn id="9" idx="1"/>
            </p:cNvCxnSpPr>
            <p:nvPr/>
          </p:nvCxnSpPr>
          <p:spPr>
            <a:xfrm flipH="1" flipV="1">
              <a:off x="5076056" y="3293948"/>
              <a:ext cx="2838864" cy="217226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>
              <a:stCxn id="15" idx="2"/>
            </p:cNvCxnSpPr>
            <p:nvPr/>
          </p:nvCxnSpPr>
          <p:spPr>
            <a:xfrm flipH="1">
              <a:off x="7236296" y="2748990"/>
              <a:ext cx="1034651" cy="147209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>
              <a:stCxn id="5" idx="1"/>
            </p:cNvCxnSpPr>
            <p:nvPr/>
          </p:nvCxnSpPr>
          <p:spPr>
            <a:xfrm flipH="1">
              <a:off x="6372200" y="1832483"/>
              <a:ext cx="1084132" cy="58840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7"/>
          <p:cNvSpPr/>
          <p:nvPr/>
        </p:nvSpPr>
        <p:spPr>
          <a:xfrm>
            <a:off x="1830369" y="6427764"/>
            <a:ext cx="5752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l-GR" sz="1200" dirty="0" smtClean="0">
                <a:latin typeface="+mn-lt"/>
                <a:hlinkClick r:id="rId4"/>
              </a:rPr>
              <a:t>μάτι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/>
              </a:rPr>
              <a:t>uroburos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9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150000"/>
              </a:lnSpc>
            </a:pPr>
            <a:r>
              <a:rPr lang="el-GR" altLang="el-GR" dirty="0" smtClean="0"/>
              <a:t>Συμμετρία οφθαλμών.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Βλέφαρα.</a:t>
            </a:r>
          </a:p>
          <a:p>
            <a:pPr>
              <a:lnSpc>
                <a:spcPct val="160000"/>
              </a:lnSpc>
            </a:pPr>
            <a:r>
              <a:rPr lang="el-GR" altLang="el-GR" dirty="0" smtClean="0"/>
              <a:t>Επιπεφυκότες.</a:t>
            </a:r>
          </a:p>
          <a:p>
            <a:pPr>
              <a:lnSpc>
                <a:spcPct val="180000"/>
              </a:lnSpc>
            </a:pPr>
            <a:r>
              <a:rPr lang="el-GR" altLang="el-GR" dirty="0" smtClean="0"/>
              <a:t>Βολβός.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 Κόρες.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Παρουσία εξόφθαλμου ή ενόφθαλμου.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οφθαλμών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94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256584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b="1" dirty="0" smtClean="0"/>
              <a:t>Βλεφαρόσπασμος</a:t>
            </a:r>
            <a:r>
              <a:rPr lang="el-GR" altLang="el-GR" dirty="0" smtClean="0"/>
              <a:t> (σύσπαση ανελκτήρος μυός)</a:t>
            </a:r>
          </a:p>
          <a:p>
            <a:pPr lvl="1"/>
            <a:r>
              <a:rPr lang="el-GR" altLang="el-GR" dirty="0" smtClean="0"/>
              <a:t>Ετερόπλευρος,</a:t>
            </a:r>
          </a:p>
          <a:p>
            <a:pPr lvl="1"/>
            <a:r>
              <a:rPr lang="el-GR" altLang="el-GR" dirty="0" smtClean="0"/>
              <a:t>αμφοτερόπλευρος (όταν συνυπάρχει με εξόφθαλμος σημαίνει υπερθυρεοειδισμός).</a:t>
            </a:r>
          </a:p>
          <a:p>
            <a:r>
              <a:rPr lang="el-GR" altLang="el-GR" b="1" dirty="0" smtClean="0"/>
              <a:t>Βλεφαρόπτωση</a:t>
            </a:r>
            <a:r>
              <a:rPr lang="el-GR" altLang="el-GR" dirty="0" smtClean="0"/>
              <a:t> (παράλυση ανελκτήρος μυός)</a:t>
            </a:r>
          </a:p>
          <a:p>
            <a:pPr lvl="1"/>
            <a:r>
              <a:rPr lang="el-GR" altLang="el-GR" dirty="0" smtClean="0"/>
              <a:t>ετερόπλευρος (παράλυση του κοινού κινητικού ,βλάβη συμπαθητικού),</a:t>
            </a:r>
          </a:p>
          <a:p>
            <a:pPr lvl="1"/>
            <a:r>
              <a:rPr lang="el-GR" altLang="el-GR" dirty="0" smtClean="0"/>
              <a:t>αμφοτερόπλευρος (βαρειά μυασθένεια).</a:t>
            </a:r>
          </a:p>
          <a:p>
            <a:r>
              <a:rPr lang="el-GR" altLang="el-GR" b="1" dirty="0" smtClean="0"/>
              <a:t>Οίδημα </a:t>
            </a:r>
            <a:r>
              <a:rPr lang="el-GR" altLang="el-GR" dirty="0" smtClean="0"/>
              <a:t>(νεφρωσικό σύνδρομο).</a:t>
            </a:r>
          </a:p>
          <a:p>
            <a:r>
              <a:rPr lang="el-GR" altLang="el-GR" b="1" dirty="0" smtClean="0"/>
              <a:t>Ξανθελάσματα </a:t>
            </a:r>
            <a:r>
              <a:rPr lang="el-GR" altLang="el-GR" dirty="0" smtClean="0"/>
              <a:t>(υπερχοληστεριναιμία).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Βλέφαρα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7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sz="2200" b="1" dirty="0" smtClean="0"/>
              <a:t>Εξόφθαλμος</a:t>
            </a:r>
            <a:endParaRPr lang="el-GR" altLang="el-GR" sz="2200" dirty="0" smtClean="0"/>
          </a:p>
          <a:p>
            <a:pPr lvl="1"/>
            <a:r>
              <a:rPr lang="el-GR" altLang="el-GR" sz="2200" dirty="0" smtClean="0"/>
              <a:t>ετερόπλευρος (τοπικά αίτια: όγκοι, φλεγμονές, ανευρύσματα),</a:t>
            </a:r>
          </a:p>
          <a:p>
            <a:pPr lvl="1"/>
            <a:r>
              <a:rPr lang="el-GR" altLang="el-GR" sz="2200" dirty="0" smtClean="0"/>
              <a:t>αμφοτερόπλευρος</a:t>
            </a:r>
            <a:r>
              <a:rPr lang="el-GR" altLang="el-GR" sz="2200" i="1" dirty="0" smtClean="0"/>
              <a:t> (υπερθυρεοειδισμός, νόσος Cushing</a:t>
            </a:r>
            <a:r>
              <a:rPr lang="el-GR" altLang="el-GR" sz="2200" dirty="0" smtClean="0"/>
              <a:t>).</a:t>
            </a:r>
          </a:p>
          <a:p>
            <a:r>
              <a:rPr lang="el-GR" altLang="el-GR" sz="2200" b="1" dirty="0" smtClean="0"/>
              <a:t>Ενόφθαλμος</a:t>
            </a:r>
            <a:endParaRPr lang="el-GR" altLang="el-GR" sz="2200" dirty="0" smtClean="0"/>
          </a:p>
          <a:p>
            <a:pPr lvl="1"/>
            <a:r>
              <a:rPr lang="el-GR" altLang="el-GR" sz="2200" dirty="0" smtClean="0"/>
              <a:t>ετερόπλευρος (βλάβη του συμπαθητικού),</a:t>
            </a:r>
          </a:p>
          <a:p>
            <a:pPr lvl="1"/>
            <a:r>
              <a:rPr lang="el-GR" altLang="el-GR" sz="2200" dirty="0" smtClean="0"/>
              <a:t>αμφοτερόπλευρος (βαρειά αφυδάτωση, καχεξία).</a:t>
            </a:r>
          </a:p>
          <a:p>
            <a:r>
              <a:rPr lang="el-GR" altLang="el-GR" sz="2200" b="1" dirty="0" smtClean="0"/>
              <a:t>Ενδοφθάλμιος πίεση (Ε.Π.)</a:t>
            </a:r>
            <a:endParaRPr lang="el-GR" altLang="el-GR" sz="2200" dirty="0" smtClean="0"/>
          </a:p>
          <a:p>
            <a:pPr lvl="1"/>
            <a:r>
              <a:rPr lang="el-GR" altLang="el-GR" sz="2200" dirty="0" smtClean="0"/>
              <a:t>αύξηση Ε.Π. (σκληρός βολβός: γλαύκωμα),</a:t>
            </a:r>
          </a:p>
          <a:p>
            <a:pPr lvl="1"/>
            <a:r>
              <a:rPr lang="el-GR" altLang="el-GR" sz="2200" dirty="0" smtClean="0"/>
              <a:t>μείωση Ε.Π.( ευπίεστος βολβός: αφυδάτωση).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Βολβός οφθαλμού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23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050904" cy="504056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Χρώμα </a:t>
            </a:r>
          </a:p>
          <a:p>
            <a:pPr lvl="1"/>
            <a:r>
              <a:rPr lang="el-GR" altLang="el-GR" dirty="0" smtClean="0"/>
              <a:t>αναιμία, ίκτερος.</a:t>
            </a:r>
          </a:p>
          <a:p>
            <a:r>
              <a:rPr lang="el-GR" altLang="el-GR" b="1" dirty="0" smtClean="0"/>
              <a:t>Οίδημα.</a:t>
            </a:r>
            <a:endParaRPr lang="el-GR" altLang="el-GR" dirty="0" smtClean="0"/>
          </a:p>
          <a:p>
            <a:r>
              <a:rPr lang="el-GR" altLang="el-GR" b="1" dirty="0" smtClean="0"/>
              <a:t>Σημεία αιμορραγίας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Αιμορραγική νόσος, μικροβιακή ενδοκαρδίτιδα, κακώσεις του κρανίου.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Επιπεφυκότες</a:t>
            </a:r>
            <a:endParaRPr lang="el-GR" dirty="0"/>
          </a:p>
        </p:txBody>
      </p:sp>
      <p:pic>
        <p:nvPicPr>
          <p:cNvPr id="5131" name="Picture 11" descr="File:ChemosisS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68144" y="980728"/>
            <a:ext cx="3015335" cy="540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91880" y="5935676"/>
            <a:ext cx="237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ChemosisSide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Gabipetrovay (page does not exist)"/>
              </a:rPr>
              <a:t>Gabipetrovay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CC0 1.0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2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Κόρες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Μυδρίαση</a:t>
            </a:r>
            <a:r>
              <a:rPr lang="el-GR" altLang="el-GR" dirty="0"/>
              <a:t>	</a:t>
            </a:r>
          </a:p>
          <a:p>
            <a:pPr lvl="1"/>
            <a:r>
              <a:rPr lang="el-GR" altLang="el-GR" dirty="0"/>
              <a:t>Ανοξαιμία στο ανώτερο εγκεφαλικό </a:t>
            </a:r>
            <a:r>
              <a:rPr lang="el-GR" altLang="el-GR" dirty="0" smtClean="0"/>
              <a:t>στέλεχος,</a:t>
            </a:r>
            <a:endParaRPr lang="el-GR" altLang="el-GR" dirty="0"/>
          </a:p>
          <a:p>
            <a:pPr lvl="1"/>
            <a:r>
              <a:rPr lang="el-GR" altLang="el-GR" dirty="0"/>
              <a:t>Φάρμακα (ατροπίνη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b="1" dirty="0"/>
              <a:t>Μύση</a:t>
            </a:r>
            <a:endParaRPr lang="el-GR" altLang="el-GR" dirty="0"/>
          </a:p>
          <a:p>
            <a:pPr lvl="1"/>
            <a:r>
              <a:rPr lang="el-GR" altLang="el-GR" dirty="0" smtClean="0"/>
              <a:t>Έντονος </a:t>
            </a:r>
            <a:r>
              <a:rPr lang="el-GR" altLang="el-GR" dirty="0" smtClean="0"/>
              <a:t>φωτισμός,</a:t>
            </a:r>
            <a:endParaRPr lang="el-GR" altLang="el-GR" dirty="0"/>
          </a:p>
          <a:p>
            <a:pPr lvl="1"/>
            <a:r>
              <a:rPr lang="el-GR" altLang="el-GR" dirty="0"/>
              <a:t>Υπερδοσολογία φαρμάκων (πιλοκαρπίνη, φυσοστιγμίνη, μορφίνη</a:t>
            </a:r>
            <a:r>
              <a:rPr lang="el-GR" altLang="el-GR" dirty="0" smtClean="0"/>
              <a:t>),</a:t>
            </a:r>
            <a:endParaRPr lang="el-GR" altLang="el-GR" dirty="0"/>
          </a:p>
          <a:p>
            <a:pPr lvl="1"/>
            <a:r>
              <a:rPr lang="el-GR" altLang="el-GR" dirty="0" smtClean="0"/>
              <a:t>Νευροσύφιλη,</a:t>
            </a:r>
            <a:endParaRPr lang="el-GR" altLang="el-GR" dirty="0"/>
          </a:p>
          <a:p>
            <a:pPr lvl="1"/>
            <a:r>
              <a:rPr lang="el-GR" altLang="el-GR" dirty="0"/>
              <a:t>Βλάβη του </a:t>
            </a:r>
            <a:r>
              <a:rPr lang="el-GR" altLang="el-GR" dirty="0" smtClean="0"/>
              <a:t>ΚΝΣ.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699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224136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266700" algn="l"/>
            <a:r>
              <a:rPr lang="el-GR" sz="4000" dirty="0"/>
              <a:t>Κεφαλή</a:t>
            </a:r>
          </a:p>
        </p:txBody>
      </p:sp>
    </p:spTree>
    <p:extLst>
      <p:ext uri="{BB962C8B-B14F-4D97-AF65-F5344CB8AC3E}">
        <p14:creationId xmlns:p14="http://schemas.microsoft.com/office/powerpoint/2010/main" val="42375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Κόρες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Ανισοκορία</a:t>
            </a:r>
            <a:r>
              <a:rPr lang="el-GR" altLang="el-GR" dirty="0"/>
              <a:t>	</a:t>
            </a:r>
          </a:p>
          <a:p>
            <a:pPr lvl="1"/>
            <a:r>
              <a:rPr lang="el-GR" altLang="el-GR" dirty="0"/>
              <a:t>Φυσιολογική σε 2-4% του υγιούς </a:t>
            </a:r>
            <a:r>
              <a:rPr lang="el-GR" altLang="el-GR" dirty="0" smtClean="0"/>
              <a:t>πληθυσμού, </a:t>
            </a:r>
            <a:endParaRPr lang="el-GR" altLang="el-GR" dirty="0"/>
          </a:p>
          <a:p>
            <a:pPr lvl="1"/>
            <a:r>
              <a:rPr lang="el-GR" altLang="el-GR" dirty="0"/>
              <a:t>Χρήση </a:t>
            </a:r>
            <a:r>
              <a:rPr lang="el-GR" altLang="el-GR" dirty="0" smtClean="0"/>
              <a:t>κολλυρίων,</a:t>
            </a:r>
            <a:endParaRPr lang="el-GR" altLang="el-GR" dirty="0"/>
          </a:p>
          <a:p>
            <a:pPr lvl="1"/>
            <a:r>
              <a:rPr lang="el-GR" altLang="el-GR" dirty="0"/>
              <a:t>Εγκεφαλική </a:t>
            </a:r>
            <a:r>
              <a:rPr lang="el-GR" altLang="el-GR" dirty="0" smtClean="0"/>
              <a:t>βλάβη,</a:t>
            </a:r>
            <a:endParaRPr lang="el-GR" altLang="el-GR" dirty="0"/>
          </a:p>
          <a:p>
            <a:pPr lvl="1"/>
            <a:r>
              <a:rPr lang="el-GR" altLang="el-GR" dirty="0"/>
              <a:t>Παθήσεις της ίριδος, του </a:t>
            </a:r>
            <a:r>
              <a:rPr lang="el-GR" altLang="el-GR" dirty="0" smtClean="0"/>
              <a:t>αμφιβληστροειδούς,</a:t>
            </a:r>
            <a:endParaRPr lang="el-GR" altLang="el-GR" dirty="0"/>
          </a:p>
          <a:p>
            <a:pPr lvl="1"/>
            <a:r>
              <a:rPr lang="el-GR" altLang="el-GR" dirty="0" smtClean="0"/>
              <a:t>Γλαύκωμα.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5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30000"/>
              </a:lnSpc>
            </a:pPr>
            <a:r>
              <a:rPr lang="el-GR" altLang="el-GR" b="1" dirty="0" smtClean="0"/>
              <a:t>Αντανακλαστικό φωτός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Άμεσο,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Συνεργές.</a:t>
            </a:r>
          </a:p>
          <a:p>
            <a:pPr>
              <a:lnSpc>
                <a:spcPct val="130000"/>
              </a:lnSpc>
            </a:pPr>
            <a:r>
              <a:rPr lang="el-GR" altLang="el-GR" b="1" dirty="0" smtClean="0"/>
              <a:t>Αντανακλαστικό προσαρμογής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Εγγύς όρασης.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Αντανακλαστικά κορών</a:t>
            </a:r>
          </a:p>
        </p:txBody>
      </p:sp>
    </p:spTree>
    <p:extLst>
      <p:ext uri="{BB962C8B-B14F-4D97-AF65-F5344CB8AC3E}">
        <p14:creationId xmlns:p14="http://schemas.microsoft.com/office/powerpoint/2010/main" val="2867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99405" y="188640"/>
            <a:ext cx="3969958" cy="1440160"/>
          </a:xfrm>
        </p:spPr>
        <p:txBody>
          <a:bodyPr>
            <a:normAutofit/>
          </a:bodyPr>
          <a:lstStyle/>
          <a:p>
            <a:r>
              <a:rPr lang="el-GR" dirty="0" smtClean="0"/>
              <a:t>Οδοί αντίδρασης στο φως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6155" name="Picture 11" descr="File:Gray722-svg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5417" r="5961" b="1815"/>
          <a:stretch/>
        </p:blipFill>
        <p:spPr bwMode="auto">
          <a:xfrm>
            <a:off x="1" y="-3134"/>
            <a:ext cx="5099404" cy="68611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File:1204 Optic Nerve vs Optic Tr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76" y="1869851"/>
            <a:ext cx="3921299" cy="30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46527" y="5080518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1204 Optic Nerve vs Optic </a:t>
            </a:r>
            <a:r>
              <a:rPr lang="en-US" sz="1200" dirty="0" smtClean="0">
                <a:latin typeface="+mn-lt"/>
                <a:hlinkClick r:id="rId4"/>
              </a:rPr>
              <a:t>Tract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090744" y="6381328"/>
            <a:ext cx="205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Gray722-svg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8" tooltip="User:KDS444"/>
              </a:rPr>
              <a:t>KDS444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0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Ρίνα (μύτη)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8" name="Rectangle 7"/>
          <p:cNvSpPr/>
          <p:nvPr/>
        </p:nvSpPr>
        <p:spPr>
          <a:xfrm>
            <a:off x="2391212" y="6381327"/>
            <a:ext cx="4361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Illu nose nasal </a:t>
            </a:r>
            <a:r>
              <a:rPr lang="en-US" sz="1200" dirty="0" smtClean="0">
                <a:latin typeface="+mn-lt"/>
                <a:hlinkClick r:id="rId2"/>
              </a:rPr>
              <a:t>cavities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3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204482" y="1196752"/>
            <a:ext cx="8735036" cy="5039444"/>
            <a:chOff x="204482" y="1196752"/>
            <a:chExt cx="8735036" cy="5039444"/>
          </a:xfrm>
        </p:grpSpPr>
        <p:pic>
          <p:nvPicPr>
            <p:cNvPr id="7181" name="Picture 13" descr="File:Illu nose nasal cavit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82" y="1196752"/>
              <a:ext cx="8735036" cy="5039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3101" y="1998131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Μετωπιαίος κόλπος</a:t>
              </a:r>
              <a:endParaRPr lang="el-GR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085" y="292494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Μέση ρινική κόγχη</a:t>
              </a:r>
              <a:endParaRPr lang="el-GR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144413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Άνω ρινική κόγχη</a:t>
              </a:r>
              <a:endParaRPr lang="el-GR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436510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Κάτω ρινική κόγχη</a:t>
              </a:r>
              <a:endParaRPr lang="el-GR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11326" y="4503603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Ρινοφάρυγγας </a:t>
              </a:r>
              <a:endParaRPr lang="el-GR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5556582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Σκληρή υπερώα</a:t>
              </a:r>
              <a:endParaRPr lang="el-GR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0072" y="5546971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Μαλακή υπερώα</a:t>
              </a:r>
              <a:endParaRPr lang="el-GR" dirty="0">
                <a:latin typeface="+mn-lt"/>
              </a:endParaRPr>
            </a:p>
          </p:txBody>
        </p:sp>
        <p:cxnSp>
          <p:nvCxnSpPr>
            <p:cNvPr id="7" name="Ευθύγραμμο βέλος σύνδεσης 6"/>
            <p:cNvCxnSpPr>
              <a:stCxn id="14" idx="0"/>
            </p:cNvCxnSpPr>
            <p:nvPr/>
          </p:nvCxnSpPr>
          <p:spPr>
            <a:xfrm flipH="1" flipV="1">
              <a:off x="3923928" y="4797152"/>
              <a:ext cx="360040" cy="7594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5724128" y="4941168"/>
              <a:ext cx="0" cy="60580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16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8205" name="Picture 13" descr="File:724 Paranasal Sin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6" y="1052736"/>
            <a:ext cx="7620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Παραρρίνιοι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1778988" y="6453335"/>
            <a:ext cx="5723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724 Paranasal </a:t>
            </a:r>
            <a:r>
              <a:rPr lang="en-US" sz="1200" dirty="0" smtClean="0">
                <a:latin typeface="+mn-lt"/>
                <a:hlinkClick r:id="rId3"/>
              </a:rPr>
              <a:t>Sinuses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dirty="0"/>
              <a:t>Ρίνα (μύτη) </a:t>
            </a:r>
            <a:r>
              <a:rPr lang="el-GR" sz="3000" b="0" dirty="0" smtClean="0"/>
              <a:t>2/2</a:t>
            </a:r>
            <a:endParaRPr lang="el-GR" altLang="el-GR" sz="2800" b="1" dirty="0" smtClean="0">
              <a:solidFill>
                <a:srgbClr val="FFFF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754760" cy="5661248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30000"/>
              </a:lnSpc>
            </a:pPr>
            <a:r>
              <a:rPr lang="el-GR" altLang="el-GR" dirty="0" smtClean="0"/>
              <a:t>Χρώμα.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Σχήμα.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Μέγεθος.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Διάφραγμα.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Ρινόρροια.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Αλλοιώσεις και βλάβες του δέρματος.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Επίσταξη ή αιμορραγία.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10" name="Rectangle 7"/>
          <p:cNvSpPr/>
          <p:nvPr/>
        </p:nvSpPr>
        <p:spPr>
          <a:xfrm>
            <a:off x="4449333" y="4407518"/>
            <a:ext cx="2729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Nez </a:t>
            </a:r>
            <a:r>
              <a:rPr lang="en-US" sz="1200" dirty="0" smtClean="0">
                <a:latin typeface="+mn-lt"/>
                <a:hlinkClick r:id="rId2"/>
              </a:rPr>
              <a:t>d'homme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3" tooltip="User:Jeremie63 (page does not exist)"/>
              </a:rPr>
              <a:t>Jeremie63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2974637" y="1196752"/>
            <a:ext cx="6180683" cy="3188631"/>
            <a:chOff x="2974637" y="1196752"/>
            <a:chExt cx="6180683" cy="3188631"/>
          </a:xfrm>
        </p:grpSpPr>
        <p:sp>
          <p:nvSpPr>
            <p:cNvPr id="3" name="TextBox 2"/>
            <p:cNvSpPr txBox="1"/>
            <p:nvPr/>
          </p:nvSpPr>
          <p:spPr>
            <a:xfrm>
              <a:off x="7465432" y="1196752"/>
              <a:ext cx="1546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Ρίζα της μύτης</a:t>
              </a:r>
              <a:endParaRPr lang="el-GR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83990" y="2060848"/>
              <a:ext cx="988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Κορυφή </a:t>
              </a:r>
              <a:endParaRPr lang="el-GR" dirty="0">
                <a:latin typeface="+mn-lt"/>
              </a:endParaRPr>
            </a:p>
          </p:txBody>
        </p:sp>
        <p:pic>
          <p:nvPicPr>
            <p:cNvPr id="9231" name="Picture 15" descr="File:Nez d'homm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203330"/>
              <a:ext cx="2771551" cy="3179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321736" y="3739052"/>
              <a:ext cx="1833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Πρόσθιο στόμιο (ρώθωνας)</a:t>
              </a:r>
              <a:endParaRPr lang="el-GR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4637" y="4005379"/>
              <a:ext cx="1453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Προθάλαμος </a:t>
              </a:r>
              <a:endParaRPr lang="el-GR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5432" y="2996952"/>
              <a:ext cx="1107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Πτερύγιο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5" name="Ευθύγραμμο βέλος σύνδεσης 4"/>
            <p:cNvCxnSpPr>
              <a:stCxn id="3" idx="1"/>
            </p:cNvCxnSpPr>
            <p:nvPr/>
          </p:nvCxnSpPr>
          <p:spPr>
            <a:xfrm flipH="1">
              <a:off x="5813759" y="1381418"/>
              <a:ext cx="16516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6"/>
            <p:cNvCxnSpPr>
              <a:stCxn id="8" idx="1"/>
            </p:cNvCxnSpPr>
            <p:nvPr/>
          </p:nvCxnSpPr>
          <p:spPr>
            <a:xfrm flipH="1">
              <a:off x="5940152" y="2245514"/>
              <a:ext cx="1643838" cy="111147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>
              <a:stCxn id="11" idx="1"/>
            </p:cNvCxnSpPr>
            <p:nvPr/>
          </p:nvCxnSpPr>
          <p:spPr>
            <a:xfrm flipH="1">
              <a:off x="6084168" y="4062218"/>
              <a:ext cx="1237568" cy="868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 flipV="1">
              <a:off x="4427984" y="3789040"/>
              <a:ext cx="648072" cy="4010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>
              <a:stCxn id="13" idx="1"/>
            </p:cNvCxnSpPr>
            <p:nvPr/>
          </p:nvCxnSpPr>
          <p:spPr>
            <a:xfrm flipH="1">
              <a:off x="6876256" y="3181618"/>
              <a:ext cx="589176" cy="18466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45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256584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el-GR" altLang="el-GR" dirty="0" smtClean="0"/>
              <a:t>Σχήμα και μέγεθος.</a:t>
            </a:r>
          </a:p>
          <a:p>
            <a:r>
              <a:rPr lang="el-GR" altLang="el-GR" dirty="0" smtClean="0"/>
              <a:t>Πτερύγιο και λοβός</a:t>
            </a:r>
          </a:p>
          <a:p>
            <a:pPr lvl="1"/>
            <a:r>
              <a:rPr lang="el-GR" altLang="el-GR" dirty="0" smtClean="0"/>
              <a:t>ουρικοί τόφοι.</a:t>
            </a:r>
          </a:p>
          <a:p>
            <a:r>
              <a:rPr lang="el-GR" altLang="el-GR" dirty="0" smtClean="0"/>
              <a:t>Έξω ακουστικός πόρος.</a:t>
            </a:r>
          </a:p>
          <a:p>
            <a:r>
              <a:rPr lang="el-GR" altLang="el-GR" dirty="0" smtClean="0"/>
              <a:t>Τυμπανικός υμένας (ωτοσκόπιο).</a:t>
            </a:r>
          </a:p>
          <a:p>
            <a:r>
              <a:rPr lang="el-GR" altLang="el-GR" dirty="0" smtClean="0"/>
              <a:t>Ωτόρροια</a:t>
            </a:r>
          </a:p>
          <a:p>
            <a:pPr lvl="1"/>
            <a:r>
              <a:rPr lang="el-GR" altLang="el-GR" dirty="0" smtClean="0"/>
              <a:t>Πύον,</a:t>
            </a:r>
          </a:p>
          <a:p>
            <a:pPr lvl="1"/>
            <a:r>
              <a:rPr lang="el-GR" altLang="el-GR" dirty="0" smtClean="0"/>
              <a:t>Αίμα,</a:t>
            </a:r>
          </a:p>
          <a:p>
            <a:pPr lvl="1"/>
            <a:r>
              <a:rPr lang="el-GR" altLang="el-GR" dirty="0" smtClean="0"/>
              <a:t>Ορώδες υγρό.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Ώ</a:t>
            </a:r>
            <a:r>
              <a:rPr lang="el-GR" dirty="0" smtClean="0"/>
              <a:t>τα (αυτιά)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0996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dirty="0"/>
              <a:t>Ώτα (αυτιά) </a:t>
            </a:r>
            <a:r>
              <a:rPr lang="el-GR" sz="3000" b="0" dirty="0" smtClean="0"/>
              <a:t>2/3</a:t>
            </a:r>
            <a:endParaRPr lang="el-GR" altLang="el-GR" b="1" dirty="0" smtClean="0">
              <a:solidFill>
                <a:srgbClr val="FFFFCC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10253" name="Picture 13" descr="File:Blausen 0328 Ear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08720"/>
            <a:ext cx="7086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710442" y="6485220"/>
            <a:ext cx="5723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0328 </a:t>
            </a:r>
            <a:r>
              <a:rPr lang="en-US" sz="1200" dirty="0" smtClean="0">
                <a:latin typeface="+mn-lt"/>
                <a:hlinkClick r:id="rId3"/>
              </a:rPr>
              <a:t>EarAnatomy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l-GR" sz="1200" dirty="0"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ruceBlaus"/>
              </a:rPr>
              <a:t>BruceBlaus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Ώτα (αυτιά) </a:t>
            </a:r>
            <a:r>
              <a:rPr lang="el-GR" sz="3000" b="0" dirty="0" smtClean="0"/>
              <a:t>3/3</a:t>
            </a:r>
            <a:endParaRPr lang="el-GR" altLang="el-GR" sz="4800" b="1" dirty="0" smtClean="0">
              <a:solidFill>
                <a:srgbClr val="DFD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003232" cy="5040560"/>
          </a:xfrm>
        </p:spPr>
        <p:txBody>
          <a:bodyPr/>
          <a:lstStyle/>
          <a:p>
            <a:pPr>
              <a:lnSpc>
                <a:spcPct val="170000"/>
              </a:lnSpc>
              <a:buFontTx/>
              <a:buNone/>
            </a:pPr>
            <a:r>
              <a:rPr lang="el-GR" altLang="el-GR" b="1" dirty="0" smtClean="0"/>
              <a:t>Ευαισθησία κατά</a:t>
            </a:r>
            <a:endParaRPr lang="el-GR" altLang="el-GR" dirty="0" smtClean="0"/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την μετακίνηση του πτερυγίου,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την πίεση στην προωτιαία περιοχή,</a:t>
            </a:r>
          </a:p>
          <a:p>
            <a:pPr>
              <a:lnSpc>
                <a:spcPct val="190000"/>
              </a:lnSpc>
              <a:buFontTx/>
              <a:buNone/>
            </a:pPr>
            <a:r>
              <a:rPr lang="el-GR" altLang="el-GR" b="1" dirty="0" smtClean="0"/>
              <a:t>σημαίνει </a:t>
            </a:r>
            <a:r>
              <a:rPr lang="el-GR" altLang="el-GR" b="1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smtClean="0"/>
              <a:t>Οξεία εξωτερική ωτίτιδα.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Στοματική κοιλότητα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11278" name="Picture 14" descr="File:Mouth and ton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53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91212" y="6536377"/>
            <a:ext cx="4361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Mouth and </a:t>
            </a:r>
            <a:r>
              <a:rPr lang="en-US" sz="1200" dirty="0" smtClean="0">
                <a:latin typeface="+mn-lt"/>
                <a:hlinkClick r:id="rId3"/>
              </a:rPr>
              <a:t>tongue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Fæ"/>
              </a:rPr>
              <a:t>Fæ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6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250000"/>
              </a:lnSpc>
            </a:pPr>
            <a:r>
              <a:rPr lang="el-GR" altLang="el-GR" sz="2600" b="1" dirty="0" smtClean="0"/>
              <a:t>Σχήμα.</a:t>
            </a:r>
          </a:p>
          <a:p>
            <a:pPr>
              <a:lnSpc>
                <a:spcPct val="190000"/>
              </a:lnSpc>
            </a:pPr>
            <a:r>
              <a:rPr lang="el-GR" altLang="el-GR" sz="2600" b="1" dirty="0" smtClean="0"/>
              <a:t>Μέγεθος.</a:t>
            </a:r>
          </a:p>
          <a:p>
            <a:pPr>
              <a:lnSpc>
                <a:spcPct val="170000"/>
              </a:lnSpc>
            </a:pPr>
            <a:r>
              <a:rPr lang="el-GR" altLang="el-GR" sz="2600" b="1" dirty="0" smtClean="0"/>
              <a:t>Τριχωτό της  κεφαλής.</a:t>
            </a:r>
          </a:p>
          <a:p>
            <a:pPr>
              <a:lnSpc>
                <a:spcPct val="180000"/>
              </a:lnSpc>
            </a:pPr>
            <a:r>
              <a:rPr lang="el-GR" altLang="el-GR" sz="2600" b="1" dirty="0" smtClean="0"/>
              <a:t>Πρόσωπο.</a:t>
            </a:r>
            <a:endParaRPr lang="en-US" altLang="el-GR" sz="2600" b="1" dirty="0" smtClean="0"/>
          </a:p>
        </p:txBody>
      </p:sp>
      <p:graphicFrame>
        <p:nvGraphicFramePr>
          <p:cNvPr id="205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91547"/>
              </p:ext>
            </p:extLst>
          </p:nvPr>
        </p:nvGraphicFramePr>
        <p:xfrm>
          <a:off x="5724128" y="1772816"/>
          <a:ext cx="2449513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3" imgW="2660904" imgH="3659429" progId="MS_ClipArt_Gallery.2">
                  <p:embed/>
                </p:oleObj>
              </mc:Choice>
              <mc:Fallback>
                <p:oleObj name="Clip" r:id="rId3" imgW="2660904" imgH="3659429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772816"/>
                        <a:ext cx="2449513" cy="33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της κεφαλής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0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dirty="0"/>
              <a:t>Στοματική κοιλότητα </a:t>
            </a:r>
            <a:r>
              <a:rPr lang="el-GR" sz="3000" b="0" dirty="0" smtClean="0"/>
              <a:t>2/2</a:t>
            </a:r>
            <a:endParaRPr lang="el-GR" altLang="el-GR" sz="3200" b="1" dirty="0" smtClean="0">
              <a:solidFill>
                <a:srgbClr val="FFFFCC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Χείλη.</a:t>
            </a:r>
            <a:endParaRPr lang="el-GR" altLang="el-GR" sz="2800" b="1" dirty="0" smtClean="0"/>
          </a:p>
          <a:p>
            <a:pPr>
              <a:lnSpc>
                <a:spcPct val="110000"/>
              </a:lnSpc>
            </a:pPr>
            <a:r>
              <a:rPr lang="el-GR" altLang="el-GR" dirty="0" smtClean="0"/>
              <a:t>Οδόντες.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ούλα 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Γλώσσα.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Υπερώα.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Φάρυγγας.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Αμυγδαλές.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Βλεννογόνος.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49154" name="Picture 2" descr="File:Blausen 0653 MouthAnatom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2879" r="4635" b="13083"/>
          <a:stretch/>
        </p:blipFill>
        <p:spPr bwMode="auto">
          <a:xfrm>
            <a:off x="2967678" y="1289234"/>
            <a:ext cx="6068818" cy="41559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140529" y="5594828"/>
            <a:ext cx="5723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0653 </a:t>
            </a:r>
            <a:r>
              <a:rPr lang="en-US" sz="1200" dirty="0" smtClean="0">
                <a:latin typeface="+mn-lt"/>
                <a:hlinkClick r:id="rId3"/>
              </a:rPr>
              <a:t>MouthAnatomy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l-GR" sz="1200" dirty="0"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ruceBlaus"/>
              </a:rPr>
              <a:t>BruceBlaus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9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682752" cy="504056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 smtClean="0"/>
              <a:t>Χρώμα</a:t>
            </a:r>
            <a:endParaRPr lang="el-GR" altLang="el-GR" dirty="0" smtClean="0"/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Κυάνωση,</a:t>
            </a:r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Ωχρότητα.</a:t>
            </a:r>
          </a:p>
          <a:p>
            <a:pPr>
              <a:lnSpc>
                <a:spcPct val="150000"/>
              </a:lnSpc>
            </a:pPr>
            <a:r>
              <a:rPr lang="el-GR" altLang="el-GR" b="1" dirty="0" smtClean="0"/>
              <a:t>Έλκη</a:t>
            </a:r>
            <a:endParaRPr lang="el-GR" altLang="el-GR" dirty="0" smtClean="0"/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Συφυλιδικό έλκος,</a:t>
            </a:r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Γωνιακή στοματίτιδα,</a:t>
            </a:r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Χειλίτιδα.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Χείλη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pic>
        <p:nvPicPr>
          <p:cNvPr id="12339" name="Picture 51" descr="File:Kwashiorkor 6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041915" cy="4562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821998" y="5759624"/>
            <a:ext cx="227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Γωνιακή στοματίτιδα</a:t>
            </a:r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5398606" y="6124517"/>
            <a:ext cx="3116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Kwashiorkor </a:t>
            </a:r>
            <a:r>
              <a:rPr lang="en-US" sz="1200" dirty="0" smtClean="0">
                <a:latin typeface="+mn-lt"/>
                <a:hlinkClick r:id="rId4"/>
              </a:rPr>
              <a:t>6180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etacommandBot"/>
              </a:rPr>
              <a:t>BetacommandBot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Χείλη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altLang="el-GR" sz="3600" dirty="0" smtClean="0">
              <a:solidFill>
                <a:srgbClr val="FFFFCC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l-GR" altLang="el-GR" sz="2800" b="1" dirty="0" smtClean="0"/>
              <a:t>Άλλες βλάβες</a:t>
            </a:r>
            <a:endParaRPr lang="el-GR" altLang="el-GR" sz="2800" dirty="0" smtClean="0"/>
          </a:p>
          <a:p>
            <a:pPr lvl="1">
              <a:lnSpc>
                <a:spcPct val="120000"/>
              </a:lnSpc>
            </a:pPr>
            <a:r>
              <a:rPr lang="el-GR" altLang="el-GR" sz="2400" dirty="0" smtClean="0"/>
              <a:t>Έρπητας,</a:t>
            </a:r>
          </a:p>
          <a:p>
            <a:pPr lvl="1">
              <a:lnSpc>
                <a:spcPct val="120000"/>
              </a:lnSpc>
            </a:pPr>
            <a:r>
              <a:rPr lang="el-GR" altLang="el-GR" sz="2400" dirty="0" smtClean="0"/>
              <a:t>Κηλίδες.</a:t>
            </a:r>
          </a:p>
          <a:p>
            <a:pPr>
              <a:lnSpc>
                <a:spcPct val="120000"/>
              </a:lnSpc>
            </a:pPr>
            <a:r>
              <a:rPr lang="el-GR" altLang="el-GR" sz="2800" b="1" dirty="0" smtClean="0"/>
              <a:t>Δυσμορφίες</a:t>
            </a:r>
            <a:endParaRPr lang="el-GR" altLang="el-GR" sz="2800" dirty="0" smtClean="0"/>
          </a:p>
          <a:p>
            <a:pPr lvl="1">
              <a:lnSpc>
                <a:spcPct val="120000"/>
              </a:lnSpc>
            </a:pPr>
            <a:r>
              <a:rPr lang="el-GR" altLang="el-GR" sz="2400" dirty="0" smtClean="0"/>
              <a:t>Ca χειλέων.</a:t>
            </a:r>
          </a:p>
          <a:p>
            <a:pPr>
              <a:lnSpc>
                <a:spcPct val="120000"/>
              </a:lnSpc>
            </a:pPr>
            <a:r>
              <a:rPr lang="el-GR" altLang="el-GR" sz="2800" b="1" dirty="0" smtClean="0"/>
              <a:t>Μέγεθος</a:t>
            </a:r>
            <a:endParaRPr lang="el-GR" altLang="el-GR" sz="2800" dirty="0" smtClean="0"/>
          </a:p>
          <a:p>
            <a:pPr lvl="1">
              <a:lnSpc>
                <a:spcPct val="120000"/>
              </a:lnSpc>
            </a:pPr>
            <a:r>
              <a:rPr lang="el-GR" altLang="el-GR" sz="2400" dirty="0" smtClean="0"/>
              <a:t>Αγγειονευρωτικό οίδημα,</a:t>
            </a:r>
          </a:p>
          <a:p>
            <a:pPr lvl="1">
              <a:lnSpc>
                <a:spcPct val="120000"/>
              </a:lnSpc>
            </a:pPr>
            <a:r>
              <a:rPr lang="el-GR" altLang="el-GR" sz="2400" dirty="0" smtClean="0"/>
              <a:t>Μεγαλακρία,</a:t>
            </a:r>
          </a:p>
          <a:p>
            <a:pPr lvl="1">
              <a:lnSpc>
                <a:spcPct val="120000"/>
              </a:lnSpc>
            </a:pPr>
            <a:r>
              <a:rPr lang="el-GR" altLang="el-GR" sz="2400" dirty="0" smtClean="0"/>
              <a:t>Μυξοίδημα.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13361" name="Picture 49" descr="File:Herpes(PHIL 1573 lore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873277" cy="2688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3" name="Picture 51" descr="File:Blausen 0023 Angioedem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3305" r="13683" b="9082"/>
          <a:stretch/>
        </p:blipFill>
        <p:spPr bwMode="auto">
          <a:xfrm>
            <a:off x="4860032" y="3759983"/>
            <a:ext cx="3528392" cy="29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290048" y="3654140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Herpes(PHIL 1573 lores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c James"/>
              </a:rPr>
              <a:t>Doc </a:t>
            </a:r>
            <a:r>
              <a:rPr lang="en-US" sz="1200" dirty="0" smtClean="0">
                <a:latin typeface="+mn-lt"/>
                <a:hlinkClick r:id="rId5" tooltip="User:Doc James"/>
              </a:rPr>
              <a:t>James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987824" y="616530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Blausen 0023 </a:t>
            </a:r>
            <a:r>
              <a:rPr lang="en-US" sz="1200" dirty="0" smtClean="0">
                <a:latin typeface="+mn-lt"/>
                <a:hlinkClick r:id="rId6"/>
              </a:rPr>
              <a:t>Angioedema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l-GR" sz="1200" dirty="0"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BruceBlaus"/>
              </a:rPr>
              <a:t>BruceBlaus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8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7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algn="l"/>
            <a:r>
              <a:rPr lang="el-GR" altLang="el-GR" b="1" dirty="0" smtClean="0"/>
              <a:t>Στοματικός βλεννογόνος</a:t>
            </a:r>
            <a:r>
              <a:rPr lang="el-GR" altLang="el-GR" dirty="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754760" cy="504056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l-GR" altLang="el-GR" b="1" dirty="0" smtClean="0"/>
              <a:t>Επισκοπηση</a:t>
            </a:r>
          </a:p>
          <a:p>
            <a:pPr lvl="1"/>
            <a:r>
              <a:rPr lang="el-GR" altLang="el-GR" dirty="0" smtClean="0"/>
              <a:t>Κηλίδες  (ιλαρά),</a:t>
            </a:r>
          </a:p>
          <a:p>
            <a:pPr lvl="1"/>
            <a:r>
              <a:rPr lang="el-GR" altLang="el-GR" dirty="0" smtClean="0"/>
              <a:t>Έλκη ή διαβρώσεις,</a:t>
            </a:r>
          </a:p>
          <a:p>
            <a:pPr lvl="1"/>
            <a:r>
              <a:rPr lang="el-GR" altLang="el-GR" dirty="0" smtClean="0"/>
              <a:t>Αιμορραγική διάθεση,</a:t>
            </a:r>
          </a:p>
          <a:p>
            <a:pPr lvl="1"/>
            <a:r>
              <a:rPr lang="el-GR" altLang="el-GR" dirty="0" smtClean="0"/>
              <a:t>Στόμιο παρωτίτιδας.</a:t>
            </a:r>
          </a:p>
          <a:p>
            <a:r>
              <a:rPr lang="el-GR" altLang="el-GR" b="1" dirty="0" smtClean="0"/>
              <a:t>Ψηλ</a:t>
            </a:r>
            <a:r>
              <a:rPr lang="el-GR" altLang="el-GR" b="1" dirty="0"/>
              <a:t>ά</a:t>
            </a:r>
            <a:r>
              <a:rPr lang="el-GR" altLang="el-GR" b="1" dirty="0" smtClean="0"/>
              <a:t>φηση</a:t>
            </a:r>
            <a:endParaRPr lang="el-GR" altLang="el-GR" b="1" dirty="0" smtClean="0"/>
          </a:p>
          <a:p>
            <a:pPr lvl="1"/>
            <a:r>
              <a:rPr lang="el-GR" altLang="el-GR" dirty="0" smtClean="0"/>
              <a:t>Όγκοι,</a:t>
            </a:r>
          </a:p>
          <a:p>
            <a:pPr lvl="1"/>
            <a:r>
              <a:rPr lang="el-GR" altLang="el-GR" dirty="0" smtClean="0"/>
              <a:t>Σκληρίες.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14387" name="Picture 51" descr="File:Aphthe Unterli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178913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ύγραμμο βέλος σύνδεσης 3"/>
          <p:cNvCxnSpPr/>
          <p:nvPr/>
        </p:nvCxnSpPr>
        <p:spPr>
          <a:xfrm>
            <a:off x="3707904" y="2564904"/>
            <a:ext cx="28083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2665" y="4077072"/>
            <a:ext cx="2729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Aphthe </a:t>
            </a:r>
            <a:r>
              <a:rPr lang="en-US" sz="1200" dirty="0" smtClean="0">
                <a:latin typeface="+mn-lt"/>
                <a:hlinkClick r:id="rId3"/>
              </a:rPr>
              <a:t>Unterlippe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aksim"/>
              </a:rPr>
              <a:t>Maksim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63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82063"/>
              </p:ext>
            </p:extLst>
          </p:nvPr>
        </p:nvGraphicFramePr>
        <p:xfrm>
          <a:off x="4572000" y="3501008"/>
          <a:ext cx="4247902" cy="297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Εικόνα bitmap" r:id="rId3" imgW="3742857" imgH="2619048" progId="Paint.Picture">
                  <p:embed/>
                </p:oleObj>
              </mc:Choice>
              <mc:Fallback>
                <p:oleObj name="Εικόνα bitmap" r:id="rId3" imgW="3742857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1008"/>
                        <a:ext cx="4247902" cy="297266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619672" y="6021288"/>
            <a:ext cx="29513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Μυκητίαση υπερώας</a:t>
            </a:r>
            <a:endParaRPr lang="el-GR" altLang="el-GR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496974" y="188640"/>
            <a:ext cx="1900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 smtClean="0">
                <a:latin typeface="+mn-lt"/>
              </a:rPr>
              <a:t>Λευκοπλακία</a:t>
            </a:r>
            <a:endParaRPr lang="el-GR" sz="2400" b="1" dirty="0">
              <a:latin typeface="+mn-lt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35078" y="44624"/>
            <a:ext cx="4355976" cy="3670596"/>
            <a:chOff x="135078" y="44624"/>
            <a:chExt cx="4355976" cy="3670596"/>
          </a:xfrm>
        </p:grpSpPr>
        <p:pic>
          <p:nvPicPr>
            <p:cNvPr id="15387" name="Picture 27" descr="File:Leukoplakia02-04-0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78" y="44624"/>
              <a:ext cx="4355976" cy="3670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Έλλειψη 3"/>
            <p:cNvSpPr/>
            <p:nvPr/>
          </p:nvSpPr>
          <p:spPr>
            <a:xfrm>
              <a:off x="1763688" y="1412776"/>
              <a:ext cx="1800200" cy="1584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0" name="Rectangle 7"/>
          <p:cNvSpPr/>
          <p:nvPr/>
        </p:nvSpPr>
        <p:spPr>
          <a:xfrm>
            <a:off x="834178" y="3821854"/>
            <a:ext cx="2729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Leukoplakia02-04-06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 tooltip="User:Dozenist"/>
              </a:rPr>
              <a:t>Dozenist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2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Δόντια - Ούλα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Δόντια </a:t>
            </a:r>
          </a:p>
          <a:p>
            <a:pPr lvl="1"/>
            <a:r>
              <a:rPr lang="el-GR" dirty="0" smtClean="0"/>
              <a:t>Αριθμός,</a:t>
            </a:r>
            <a:endParaRPr lang="el-GR" dirty="0"/>
          </a:p>
          <a:p>
            <a:pPr lvl="1"/>
            <a:r>
              <a:rPr lang="el-GR" dirty="0" smtClean="0"/>
              <a:t>Τερηδόνα,</a:t>
            </a:r>
            <a:endParaRPr lang="el-GR" dirty="0"/>
          </a:p>
          <a:p>
            <a:pPr lvl="1"/>
            <a:r>
              <a:rPr lang="el-GR" dirty="0" smtClean="0"/>
              <a:t>Τεχνητή οδοντοστοιχία.</a:t>
            </a:r>
            <a:endParaRPr lang="el-GR" dirty="0"/>
          </a:p>
          <a:p>
            <a:r>
              <a:rPr lang="el-GR" b="1" dirty="0" smtClean="0"/>
              <a:t>Ούλα </a:t>
            </a:r>
            <a:endParaRPr lang="el-GR" b="1" dirty="0"/>
          </a:p>
          <a:p>
            <a:pPr lvl="1"/>
            <a:r>
              <a:rPr lang="el-GR" dirty="0" smtClean="0"/>
              <a:t>Οίδημα,</a:t>
            </a:r>
            <a:endParaRPr lang="el-GR" dirty="0"/>
          </a:p>
          <a:p>
            <a:pPr lvl="1"/>
            <a:r>
              <a:rPr lang="el-GR" dirty="0" smtClean="0"/>
              <a:t>Αιμορραγία.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52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003232" cy="5328592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100000"/>
              </a:lnSpc>
            </a:pPr>
            <a:r>
              <a:rPr lang="el-GR" altLang="el-GR" dirty="0" smtClean="0"/>
              <a:t>Ράχη.</a:t>
            </a:r>
          </a:p>
          <a:p>
            <a:pPr>
              <a:lnSpc>
                <a:spcPct val="100000"/>
              </a:lnSpc>
            </a:pPr>
            <a:r>
              <a:rPr lang="el-GR" altLang="el-GR" dirty="0" smtClean="0"/>
              <a:t>Βάση.</a:t>
            </a:r>
          </a:p>
          <a:p>
            <a:pPr>
              <a:lnSpc>
                <a:spcPct val="100000"/>
              </a:lnSpc>
            </a:pPr>
            <a:r>
              <a:rPr lang="el-GR" altLang="el-GR" dirty="0" smtClean="0"/>
              <a:t>Πλάγια.</a:t>
            </a:r>
          </a:p>
          <a:p>
            <a:pPr>
              <a:lnSpc>
                <a:spcPct val="100000"/>
              </a:lnSpc>
            </a:pPr>
            <a:r>
              <a:rPr lang="el-GR" altLang="el-GR" dirty="0" smtClean="0"/>
              <a:t>Χρώμα</a:t>
            </a:r>
          </a:p>
          <a:p>
            <a:pPr lvl="1">
              <a:lnSpc>
                <a:spcPct val="100000"/>
              </a:lnSpc>
            </a:pPr>
            <a:r>
              <a:rPr lang="el-GR" altLang="el-GR" dirty="0" smtClean="0"/>
              <a:t>Κυανό,</a:t>
            </a:r>
          </a:p>
          <a:p>
            <a:pPr lvl="1">
              <a:lnSpc>
                <a:spcPct val="100000"/>
              </a:lnSpc>
            </a:pPr>
            <a:r>
              <a:rPr lang="el-GR" altLang="el-GR" dirty="0" smtClean="0"/>
              <a:t>Ερυθρό,</a:t>
            </a:r>
          </a:p>
          <a:p>
            <a:pPr lvl="1">
              <a:lnSpc>
                <a:spcPct val="100000"/>
              </a:lnSpc>
            </a:pPr>
            <a:r>
              <a:rPr lang="el-GR" altLang="el-GR" dirty="0" smtClean="0"/>
              <a:t>Λευκό.	</a:t>
            </a:r>
          </a:p>
          <a:p>
            <a:pPr>
              <a:lnSpc>
                <a:spcPct val="100000"/>
              </a:lnSpc>
            </a:pPr>
            <a:r>
              <a:rPr lang="el-GR" altLang="el-GR" dirty="0" smtClean="0"/>
              <a:t>Θηλές.</a:t>
            </a:r>
          </a:p>
          <a:p>
            <a:pPr>
              <a:lnSpc>
                <a:spcPct val="100000"/>
              </a:lnSpc>
            </a:pPr>
            <a:r>
              <a:rPr lang="el-GR" altLang="el-GR" dirty="0" smtClean="0"/>
              <a:t>Επίχρισμα.</a:t>
            </a:r>
          </a:p>
          <a:p>
            <a:pPr>
              <a:lnSpc>
                <a:spcPct val="100000"/>
              </a:lnSpc>
            </a:pPr>
            <a:r>
              <a:rPr lang="el-GR" altLang="el-GR" dirty="0" smtClean="0"/>
              <a:t>Σχήμα (φορά).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Γλώσσα</a:t>
            </a:r>
            <a:endParaRPr lang="el-GR" dirty="0"/>
          </a:p>
        </p:txBody>
      </p:sp>
      <p:pic>
        <p:nvPicPr>
          <p:cNvPr id="17435" name="Picture 27" descr="File:Lgive lash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1"/>
            <a:ext cx="2780296" cy="4608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245365" y="5949280"/>
            <a:ext cx="2729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Lgive </a:t>
            </a:r>
            <a:r>
              <a:rPr lang="en-US" sz="1200" dirty="0" smtClean="0">
                <a:latin typeface="+mn-lt"/>
                <a:hlinkClick r:id="rId3"/>
              </a:rPr>
              <a:t>lashon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he-IL" sz="1200" dirty="0">
                <a:solidFill>
                  <a:srgbClr val="0B0080"/>
                </a:solidFill>
                <a:latin typeface="+mn-lt"/>
                <a:hlinkClick r:id="rId4" tooltip="User:חיים 7"/>
              </a:rPr>
              <a:t>חיים 7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7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338936" cy="5472608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spcBef>
                <a:spcPts val="900"/>
              </a:spcBef>
            </a:pPr>
            <a:r>
              <a:rPr lang="el-GR" altLang="el-GR" sz="2200" b="1" dirty="0" smtClean="0"/>
              <a:t>Σύσταση επιχρίσματος</a:t>
            </a:r>
            <a:endParaRPr lang="el-GR" altLang="el-GR" sz="2200" dirty="0" smtClean="0"/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υπολείμματα τροφών,</a:t>
            </a:r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επιθηλιακά κύτταρα,</a:t>
            </a:r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Μικροοργανισμοί.</a:t>
            </a:r>
          </a:p>
          <a:p>
            <a:pPr>
              <a:spcBef>
                <a:spcPts val="900"/>
              </a:spcBef>
            </a:pPr>
            <a:r>
              <a:rPr lang="el-GR" altLang="el-GR" sz="2200" b="1" dirty="0" smtClean="0"/>
              <a:t>Φυσιολογικό</a:t>
            </a:r>
            <a:endParaRPr lang="el-GR" altLang="el-GR" sz="2200" dirty="0" smtClean="0"/>
          </a:p>
          <a:p>
            <a:pPr marL="355600" lvl="1" indent="4763">
              <a:spcBef>
                <a:spcPts val="900"/>
              </a:spcBef>
              <a:buFontTx/>
              <a:buNone/>
            </a:pPr>
            <a:r>
              <a:rPr lang="el-GR" altLang="el-GR" sz="2200" dirty="0" smtClean="0"/>
              <a:t>ελαφρά λευκωπό καλύπτει την ραχιαία επιφάνεια.</a:t>
            </a:r>
          </a:p>
          <a:p>
            <a:pPr>
              <a:spcBef>
                <a:spcPts val="900"/>
              </a:spcBef>
            </a:pPr>
            <a:r>
              <a:rPr lang="el-GR" altLang="el-GR" sz="2200" b="1" dirty="0" smtClean="0"/>
              <a:t>Παθολογικό</a:t>
            </a:r>
            <a:endParaRPr lang="el-GR" altLang="el-GR" sz="2200" dirty="0" smtClean="0"/>
          </a:p>
          <a:p>
            <a:pPr marL="355600" lvl="1" indent="4763">
              <a:spcBef>
                <a:spcPts val="900"/>
              </a:spcBef>
              <a:buFontTx/>
              <a:buNone/>
              <a:tabLst>
                <a:tab pos="355600" algn="l"/>
              </a:tabLst>
            </a:pPr>
            <a:r>
              <a:rPr lang="el-GR" altLang="el-GR" sz="2200" dirty="0" smtClean="0"/>
              <a:t>αυξάνεται σε ‘‘βαρύ κάπνισμα, τοπικές λοιμώξεις, λοιμώξεις αναπνευστικού, εμπύρετα νοσήματα, αφυδάτωση, ξηροστομία.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Επίχρισμα γλώσσας</a:t>
            </a:r>
          </a:p>
        </p:txBody>
      </p:sp>
      <p:pic>
        <p:nvPicPr>
          <p:cNvPr id="18472" name="Picture 40" descr="File:Human tongue infected with oral candidia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715507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005058" y="4941168"/>
            <a:ext cx="2729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Human tongue infected with oral </a:t>
            </a:r>
            <a:r>
              <a:rPr lang="en-US" sz="1200" dirty="0" smtClean="0">
                <a:latin typeface="+mn-lt"/>
                <a:hlinkClick r:id="rId4"/>
              </a:rPr>
              <a:t>candidiasis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Alexbrn (page does not exist)"/>
              </a:rPr>
              <a:t>Alexbrn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3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30000"/>
              </a:lnSpc>
            </a:pPr>
            <a:r>
              <a:rPr lang="el-GR" altLang="el-GR" dirty="0" smtClean="0"/>
              <a:t>Χρώμα.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Αρχιτεκτονική σκληρής υπερώας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συγγενείς ανωμαλίες,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αμαρτίες «περί τη διάπλαση».</a:t>
            </a:r>
          </a:p>
          <a:p>
            <a:pPr>
              <a:lnSpc>
                <a:spcPct val="160000"/>
              </a:lnSpc>
            </a:pPr>
            <a:r>
              <a:rPr lang="el-GR" altLang="el-GR" dirty="0" smtClean="0"/>
              <a:t>Κινητικότητα μαλακής υπερώας</a:t>
            </a:r>
          </a:p>
          <a:p>
            <a:pPr marL="355600" indent="0">
              <a:lnSpc>
                <a:spcPct val="70000"/>
              </a:lnSpc>
              <a:buFontTx/>
              <a:buNone/>
            </a:pPr>
            <a:r>
              <a:rPr lang="el-GR" altLang="el-GR" dirty="0" smtClean="0"/>
              <a:t>(έλεγχος  10ης συζυγίας).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Υπερώα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3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Φάρυγγας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0" y="1340768"/>
            <a:ext cx="9190587" cy="4852440"/>
            <a:chOff x="0" y="1340768"/>
            <a:chExt cx="9190587" cy="4852440"/>
          </a:xfrm>
        </p:grpSpPr>
        <p:pic>
          <p:nvPicPr>
            <p:cNvPr id="19473" name="Picture 17" descr="File:Pharyngiti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340768"/>
              <a:ext cx="6480720" cy="4852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752" y="1412776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Οπίσθια καμάρα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296055"/>
              <a:ext cx="1187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Πρόσθια καμάρα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4443" y="1340768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Σκληρή υπερώα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7856" y="2120662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Μαλακή υπερώα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73740" y="3032917"/>
              <a:ext cx="1158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Σταφυλή 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856" y="3862098"/>
              <a:ext cx="1329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Φάρυγγας 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94443" y="4581128"/>
              <a:ext cx="1059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Γλώσσα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6" name="Ευθεία γραμμή σύνδεσης 15"/>
            <p:cNvCxnSpPr>
              <a:stCxn id="5" idx="3"/>
            </p:cNvCxnSpPr>
            <p:nvPr/>
          </p:nvCxnSpPr>
          <p:spPr>
            <a:xfrm>
              <a:off x="1133872" y="1766719"/>
              <a:ext cx="2448272" cy="19250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>
              <a:stCxn id="9" idx="3"/>
            </p:cNvCxnSpPr>
            <p:nvPr/>
          </p:nvCxnSpPr>
          <p:spPr>
            <a:xfrm>
              <a:off x="1187624" y="2649998"/>
              <a:ext cx="1440160" cy="1427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>
              <a:stCxn id="7" idx="1"/>
            </p:cNvCxnSpPr>
            <p:nvPr/>
          </p:nvCxnSpPr>
          <p:spPr>
            <a:xfrm flipH="1" flipV="1">
              <a:off x="4572001" y="1484785"/>
              <a:ext cx="3322442" cy="209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5436096" y="2474605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>
              <a:off x="4644008" y="3363535"/>
              <a:ext cx="3312368" cy="328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>
              <a:stCxn id="10" idx="1"/>
            </p:cNvCxnSpPr>
            <p:nvPr/>
          </p:nvCxnSpPr>
          <p:spPr>
            <a:xfrm flipH="1">
              <a:off x="4427984" y="4062153"/>
              <a:ext cx="3419872" cy="7190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>
              <a:stCxn id="11" idx="1"/>
            </p:cNvCxnSpPr>
            <p:nvPr/>
          </p:nvCxnSpPr>
          <p:spPr>
            <a:xfrm flipH="1">
              <a:off x="3851920" y="4781183"/>
              <a:ext cx="4042523" cy="10240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7"/>
          <p:cNvSpPr/>
          <p:nvPr/>
        </p:nvSpPr>
        <p:spPr>
          <a:xfrm>
            <a:off x="1619672" y="6279703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Pharyngitis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ake~commonswiki"/>
              </a:rPr>
              <a:t>Dake~commonswiki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9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l-GR" altLang="el-GR" sz="2800" b="1" dirty="0" smtClean="0"/>
              <a:t>Αύξηση</a:t>
            </a:r>
          </a:p>
          <a:p>
            <a:pPr lvl="1">
              <a:lnSpc>
                <a:spcPct val="130000"/>
              </a:lnSpc>
            </a:pPr>
            <a:r>
              <a:rPr lang="el-GR" altLang="el-GR" sz="2400" dirty="0" smtClean="0"/>
              <a:t>Μεσογειακή αναιμία.</a:t>
            </a:r>
          </a:p>
          <a:p>
            <a:pPr lvl="1">
              <a:lnSpc>
                <a:spcPct val="130000"/>
              </a:lnSpc>
            </a:pPr>
            <a:r>
              <a:rPr lang="el-GR" altLang="el-GR" sz="2400" dirty="0" smtClean="0"/>
              <a:t>Νόσος του </a:t>
            </a:r>
            <a:r>
              <a:rPr lang="en-US" altLang="el-GR" sz="2400" dirty="0" smtClean="0"/>
              <a:t>Paget</a:t>
            </a:r>
            <a:r>
              <a:rPr lang="el-GR" altLang="el-GR" sz="2400" dirty="0" smtClean="0"/>
              <a:t>.</a:t>
            </a:r>
          </a:p>
          <a:p>
            <a:pPr lvl="1">
              <a:lnSpc>
                <a:spcPct val="130000"/>
              </a:lnSpc>
            </a:pPr>
            <a:r>
              <a:rPr lang="el-GR" altLang="el-GR" sz="2400" dirty="0" smtClean="0"/>
              <a:t>Μεγαλακρία.</a:t>
            </a:r>
          </a:p>
          <a:p>
            <a:pPr lvl="1">
              <a:lnSpc>
                <a:spcPct val="130000"/>
              </a:lnSpc>
            </a:pPr>
            <a:r>
              <a:rPr lang="el-GR" altLang="el-GR" sz="2400" dirty="0" smtClean="0"/>
              <a:t>Υδροκέφαλος.</a:t>
            </a:r>
          </a:p>
          <a:p>
            <a:pPr>
              <a:lnSpc>
                <a:spcPct val="130000"/>
              </a:lnSpc>
            </a:pPr>
            <a:r>
              <a:rPr lang="el-GR" altLang="el-GR" sz="2800" b="1" dirty="0" smtClean="0"/>
              <a:t>Ελάττωση</a:t>
            </a:r>
          </a:p>
          <a:p>
            <a:pPr lvl="1">
              <a:lnSpc>
                <a:spcPct val="130000"/>
              </a:lnSpc>
            </a:pPr>
            <a:r>
              <a:rPr lang="el-GR" altLang="el-GR" sz="2400" dirty="0" smtClean="0"/>
              <a:t>Συγγενή διαμαρτία.</a:t>
            </a:r>
          </a:p>
          <a:p>
            <a:pPr lvl="1">
              <a:lnSpc>
                <a:spcPct val="130000"/>
              </a:lnSpc>
            </a:pPr>
            <a:r>
              <a:rPr lang="el-GR" altLang="el-GR" sz="2400" dirty="0" smtClean="0"/>
              <a:t>Συνοδεύεται από μικρό ανάστημα  και διανοητική καθυστέρηση.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 και σχήμα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4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dirty="0"/>
              <a:t>Φάρυγγας </a:t>
            </a:r>
            <a:r>
              <a:rPr lang="el-GR" sz="3000" b="0" dirty="0" smtClean="0"/>
              <a:t>2/2</a:t>
            </a:r>
            <a:endParaRPr lang="el-GR" altLang="el-GR" sz="3600" dirty="0" smtClean="0">
              <a:solidFill>
                <a:srgbClr val="FFFFCC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147248" cy="5661248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sz="2400" dirty="0" smtClean="0"/>
              <a:t>Πρόσθιες και οπίσθιες καμάρες.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Σταφυλή.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Αμυγδαλές.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Οπίσθιο φάρυγγα.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l-GR" altLang="el-GR" sz="2800" b="1" dirty="0" smtClean="0"/>
              <a:t>Ελέγχουμε: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Χρώμα.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Συμμετρία 2 ημιμορίων.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Ύπαρξη εξιδρώματος.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Ύπαρξη επιχρίσματος.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Οίδημα.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Έλκη.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pic>
        <p:nvPicPr>
          <p:cNvPr id="46082" name="Picture 2" descr="File:Blausen 0859 Tonsils&amp;Adeno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90864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701278" y="6165304"/>
            <a:ext cx="5442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0859 </a:t>
            </a:r>
            <a:r>
              <a:rPr lang="en-US" sz="1200" dirty="0" smtClean="0">
                <a:latin typeface="+mn-lt"/>
                <a:hlinkClick r:id="rId3"/>
              </a:rPr>
              <a:t>Tonsils&amp;Adenoids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l-GR" sz="1200" dirty="0"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ruceBlaus"/>
              </a:rPr>
              <a:t>BruceBlaus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7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1619672" y="5744289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2"/>
              </a:rPr>
              <a:t>Pharyngitis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3" tooltip="User:Dake~commonswiki"/>
              </a:rPr>
              <a:t>Dake~commonswiki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4"/>
              </a:rPr>
              <a:t>CC BY-SA 2.5</a:t>
            </a:r>
            <a:endParaRPr lang="en-US" sz="1200" dirty="0">
              <a:latin typeface="+mn-lt"/>
            </a:endParaRPr>
          </a:p>
        </p:txBody>
      </p:sp>
      <p:pic>
        <p:nvPicPr>
          <p:cNvPr id="20511" name="Picture 31" descr="File:Pharyngit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3177"/>
            <a:ext cx="5904656" cy="4421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Φαρυγγίτιδα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5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Στρεπτοκοκκική </a:t>
            </a:r>
            <a:r>
              <a:rPr lang="el-GR" dirty="0" smtClean="0"/>
              <a:t>αμυγδαλίτιδα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pic>
        <p:nvPicPr>
          <p:cNvPr id="21555" name="Picture 51" descr="File:Pos str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12" y="1412776"/>
            <a:ext cx="3984377" cy="4705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2579812" y="6237312"/>
            <a:ext cx="3984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Pos </a:t>
            </a:r>
            <a:r>
              <a:rPr lang="en-US" sz="1200" dirty="0" smtClean="0">
                <a:latin typeface="+mn-lt"/>
                <a:hlinkClick r:id="rId3"/>
              </a:rPr>
              <a:t>strep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PF"/>
              </a:rPr>
              <a:t>MPF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5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224136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266700" algn="l"/>
            <a:r>
              <a:rPr lang="el-GR" sz="4000" dirty="0" smtClean="0"/>
              <a:t>Τράχηλος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9443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Επισκόπηση τραχήλου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Συμμετρία.</a:t>
            </a:r>
            <a:endParaRPr lang="el-GR" dirty="0"/>
          </a:p>
          <a:p>
            <a:r>
              <a:rPr lang="el-GR" dirty="0" smtClean="0"/>
              <a:t>Σφύξεις.</a:t>
            </a:r>
            <a:endParaRPr lang="el-GR" dirty="0"/>
          </a:p>
          <a:p>
            <a:r>
              <a:rPr lang="el-GR" dirty="0" smtClean="0"/>
              <a:t>Διόγκωση </a:t>
            </a:r>
            <a:r>
              <a:rPr lang="el-GR" dirty="0"/>
              <a:t>θυρεοειδή </a:t>
            </a:r>
            <a:r>
              <a:rPr lang="el-GR" dirty="0" smtClean="0"/>
              <a:t>αδένα.</a:t>
            </a:r>
            <a:endParaRPr lang="el-GR" dirty="0"/>
          </a:p>
          <a:p>
            <a:r>
              <a:rPr lang="el-GR" dirty="0" smtClean="0"/>
              <a:t>Διόγκωση λεμφαδένων.</a:t>
            </a:r>
            <a:endParaRPr lang="el-GR" dirty="0"/>
          </a:p>
          <a:p>
            <a:r>
              <a:rPr lang="el-GR" dirty="0" smtClean="0"/>
              <a:t>Δερματικές βλάβες.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40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Αγγεία τραχήλου</a:t>
            </a:r>
            <a:endParaRPr lang="el-GR" dirty="0"/>
          </a:p>
        </p:txBody>
      </p:sp>
      <p:pic>
        <p:nvPicPr>
          <p:cNvPr id="23570" name="Picture 18" descr="File:Gray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19868"/>
            <a:ext cx="51720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68937" y="6547667"/>
            <a:ext cx="4361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Gray507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Quibik"/>
              </a:rPr>
              <a:t>Quibik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9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altLang="el-GR" sz="2200" b="1" dirty="0" smtClean="0"/>
              <a:t>Φυσιολογική Διάταση σφαγίτιδων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Υπτία θέση,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Εισπνοή.</a:t>
            </a:r>
          </a:p>
          <a:p>
            <a:pPr>
              <a:lnSpc>
                <a:spcPct val="110000"/>
              </a:lnSpc>
            </a:pPr>
            <a:r>
              <a:rPr lang="el-GR" altLang="el-GR" sz="2200" b="1" dirty="0" smtClean="0"/>
              <a:t>Παθολογική Διάταση σφαγίτιδων 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(θέση 45</a:t>
            </a:r>
            <a:r>
              <a:rPr lang="el-GR" altLang="el-GR" sz="2200" baseline="30000" dirty="0" smtClean="0"/>
              <a:t>ο</a:t>
            </a:r>
            <a:r>
              <a:rPr lang="el-GR" altLang="el-GR" sz="2200" dirty="0" smtClean="0"/>
              <a:t>).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Αυξημένη φλεβική πίεση</a:t>
            </a:r>
          </a:p>
          <a:p>
            <a:pPr lvl="2">
              <a:lnSpc>
                <a:spcPct val="110000"/>
              </a:lnSpc>
            </a:pPr>
            <a:r>
              <a:rPr lang="el-GR" altLang="el-GR" sz="2200" dirty="0" smtClean="0"/>
              <a:t>Δεξιά καρδιακή ανεπάρκεια,</a:t>
            </a:r>
          </a:p>
          <a:p>
            <a:pPr lvl="2">
              <a:lnSpc>
                <a:spcPct val="110000"/>
              </a:lnSpc>
            </a:pPr>
            <a:r>
              <a:rPr lang="el-GR" altLang="el-GR" sz="2200" dirty="0" smtClean="0"/>
              <a:t>Στένωση τριγλώχινας,</a:t>
            </a:r>
          </a:p>
          <a:p>
            <a:pPr lvl="2">
              <a:lnSpc>
                <a:spcPct val="110000"/>
              </a:lnSpc>
            </a:pPr>
            <a:r>
              <a:rPr lang="el-GR" altLang="el-GR" sz="2200" dirty="0" smtClean="0"/>
              <a:t>Θρόμβωση άνω κοίλης φλέβας,</a:t>
            </a:r>
          </a:p>
          <a:p>
            <a:pPr lvl="2">
              <a:lnSpc>
                <a:spcPct val="110000"/>
              </a:lnSpc>
            </a:pPr>
            <a:r>
              <a:rPr lang="el-GR" altLang="el-GR" sz="2200" dirty="0" smtClean="0"/>
              <a:t>Συμπιεστική περικαρδίτις, επιπωματισμός κλπ.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Σφαγίτιδες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3869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Σφαγίτιδες </a:t>
            </a:r>
            <a:r>
              <a:rPr lang="el-GR" sz="3000" b="0" dirty="0" smtClean="0"/>
              <a:t>2/2</a:t>
            </a:r>
            <a:endParaRPr lang="el-GR" altLang="el-GR" sz="3200" b="1" dirty="0" smtClean="0">
              <a:solidFill>
                <a:srgbClr val="FFFFCC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l-GR" altLang="el-GR" b="1" dirty="0" smtClean="0"/>
              <a:t>Παθολογικά σημεία</a:t>
            </a:r>
          </a:p>
          <a:p>
            <a:pPr>
              <a:lnSpc>
                <a:spcPct val="110000"/>
              </a:lnSpc>
            </a:pPr>
            <a:r>
              <a:rPr lang="el-GR" altLang="el-GR" b="1" dirty="0" smtClean="0"/>
              <a:t>Σημείο </a:t>
            </a:r>
            <a:r>
              <a:rPr lang="en-GB" altLang="el-GR" b="1" dirty="0" smtClean="0"/>
              <a:t>kussmaul</a:t>
            </a:r>
            <a:r>
              <a:rPr lang="el-GR" altLang="el-GR" b="1" dirty="0" smtClean="0"/>
              <a:t>: </a:t>
            </a:r>
            <a:r>
              <a:rPr lang="el-GR" altLang="el-GR" dirty="0" smtClean="0"/>
              <a:t>Διάταση σφαγίτιδων κατά την εισπνοή .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Είναι ένδειξη συμπιεστικής περικαρδίτιδας ή καρδιακής ανεπάρκειας ή πνευμονικού εμφυσήματος.</a:t>
            </a:r>
          </a:p>
          <a:p>
            <a:pPr>
              <a:lnSpc>
                <a:spcPct val="110000"/>
              </a:lnSpc>
            </a:pPr>
            <a:r>
              <a:rPr lang="el-GR" altLang="el-GR" b="1" dirty="0" smtClean="0"/>
              <a:t>Σημείο ηπατοσφαγιτιδικής παλινδρόμησης: </a:t>
            </a:r>
            <a:r>
              <a:rPr lang="el-GR" altLang="el-GR" dirty="0" smtClean="0"/>
              <a:t>Διάταση σφαγίτιδων όταν ασκηθεί πίεση κατά την εισπνοή στο ήπαρ.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Εμφανίζεται σε δεξιά καρδιακή ανεπάρκεια.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Οφείλεται σε αυξημένη φλεβική επαναφορά από το ήπαρ στο δεξιό κόλπο.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93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altLang="el-GR" sz="2200" b="1" dirty="0" smtClean="0"/>
              <a:t>Ορατές Σφύξεις</a:t>
            </a:r>
          </a:p>
          <a:p>
            <a:pPr lvl="1">
              <a:lnSpc>
                <a:spcPct val="120000"/>
              </a:lnSpc>
            </a:pPr>
            <a:r>
              <a:rPr lang="el-GR" altLang="el-GR" sz="2200" dirty="0" smtClean="0"/>
              <a:t>Σε υπερκινητικές καταστάσεις.</a:t>
            </a:r>
          </a:p>
          <a:p>
            <a:pPr lvl="2">
              <a:lnSpc>
                <a:spcPct val="120000"/>
              </a:lnSpc>
            </a:pPr>
            <a:r>
              <a:rPr lang="el-GR" altLang="el-GR" sz="2200" dirty="0" smtClean="0"/>
              <a:t>Υπερθυρεοειδισμός.</a:t>
            </a:r>
          </a:p>
          <a:p>
            <a:pPr lvl="2">
              <a:lnSpc>
                <a:spcPct val="120000"/>
              </a:lnSpc>
            </a:pPr>
            <a:r>
              <a:rPr lang="el-GR" altLang="el-GR" sz="2200" dirty="0" smtClean="0"/>
              <a:t>Έντονη σωματική άσκηση.</a:t>
            </a:r>
          </a:p>
          <a:p>
            <a:pPr lvl="2">
              <a:lnSpc>
                <a:spcPct val="120000"/>
              </a:lnSpc>
            </a:pPr>
            <a:r>
              <a:rPr lang="el-GR" altLang="el-GR" sz="2200" dirty="0" smtClean="0"/>
              <a:t>Αναιμία.</a:t>
            </a:r>
          </a:p>
          <a:p>
            <a:pPr lvl="2">
              <a:lnSpc>
                <a:spcPct val="120000"/>
              </a:lnSpc>
            </a:pPr>
            <a:r>
              <a:rPr lang="el-GR" altLang="el-GR" sz="2200" dirty="0" smtClean="0"/>
              <a:t>Πυρετός.</a:t>
            </a:r>
          </a:p>
          <a:p>
            <a:pPr lvl="2">
              <a:lnSpc>
                <a:spcPct val="120000"/>
              </a:lnSpc>
            </a:pPr>
            <a:r>
              <a:rPr lang="el-GR" altLang="el-GR" sz="2200" dirty="0" smtClean="0"/>
              <a:t>Αρτηριακή υπέρταση κλπ.</a:t>
            </a:r>
          </a:p>
          <a:p>
            <a:pPr>
              <a:lnSpc>
                <a:spcPct val="120000"/>
              </a:lnSpc>
            </a:pPr>
            <a:r>
              <a:rPr lang="el-GR" altLang="el-GR" sz="2200" dirty="0" smtClean="0"/>
              <a:t>«</a:t>
            </a:r>
            <a:r>
              <a:rPr lang="el-GR" altLang="el-GR" sz="2200" b="1" dirty="0" smtClean="0"/>
              <a:t>Χορός των καρωτίδων» </a:t>
            </a:r>
          </a:p>
          <a:p>
            <a:pPr lvl="1">
              <a:lnSpc>
                <a:spcPct val="120000"/>
              </a:lnSpc>
            </a:pPr>
            <a:r>
              <a:rPr lang="el-GR" altLang="el-GR" sz="2200" dirty="0" smtClean="0"/>
              <a:t>Σημείο ανεπάρκειας της αορτικής βαλβίδας.</a:t>
            </a:r>
          </a:p>
          <a:p>
            <a:pPr lvl="1"/>
            <a:endParaRPr lang="el-GR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Καρωτίδες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06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lvl="1">
              <a:lnSpc>
                <a:spcPct val="130000"/>
              </a:lnSpc>
              <a:buFontTx/>
              <a:buChar char="•"/>
            </a:pPr>
            <a:r>
              <a:rPr lang="el-GR" altLang="el-GR" sz="2600" dirty="0" smtClean="0"/>
              <a:t>Θυρεοειδής αδένας.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l-GR" altLang="el-GR" sz="2600" dirty="0" smtClean="0"/>
              <a:t>Τραχεία.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l-GR" altLang="el-GR" sz="2600" dirty="0" smtClean="0"/>
              <a:t>Λεμφαδένες.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l-GR" altLang="el-GR" sz="2600" dirty="0" smtClean="0"/>
              <a:t>Αγγεία.</a:t>
            </a:r>
          </a:p>
        </p:txBody>
      </p:sp>
      <p:graphicFrame>
        <p:nvGraphicFramePr>
          <p:cNvPr id="4710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89555"/>
              </p:ext>
            </p:extLst>
          </p:nvPr>
        </p:nvGraphicFramePr>
        <p:xfrm>
          <a:off x="4932040" y="2636912"/>
          <a:ext cx="33115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ClipArt" r:id="rId3" imgW="3660092" imgH="2660979" progId="MS_ClipArt_Gallery.2">
                  <p:embed/>
                </p:oleObj>
              </mc:Choice>
              <mc:Fallback>
                <p:oleObj name="ClipArt" r:id="rId3" imgW="3660092" imgH="2660979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636912"/>
                        <a:ext cx="33115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Ψηλάφηση τραχήλου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05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616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sz="2400" b="1" dirty="0" smtClean="0"/>
              <a:t>Κατανομή</a:t>
            </a:r>
          </a:p>
          <a:p>
            <a:pPr>
              <a:lnSpc>
                <a:spcPct val="110000"/>
              </a:lnSpc>
            </a:pPr>
            <a:r>
              <a:rPr lang="el-GR" altLang="el-GR" sz="2400" b="1" dirty="0" smtClean="0"/>
              <a:t>Αλωπεκία</a:t>
            </a:r>
          </a:p>
          <a:p>
            <a:pPr lvl="1">
              <a:lnSpc>
                <a:spcPct val="110000"/>
              </a:lnSpc>
            </a:pPr>
            <a:r>
              <a:rPr lang="el-GR" altLang="el-GR" sz="2400" dirty="0" smtClean="0"/>
              <a:t>Κληρονομική (φαλάκρα).</a:t>
            </a:r>
          </a:p>
          <a:p>
            <a:pPr lvl="1">
              <a:lnSpc>
                <a:spcPct val="110000"/>
              </a:lnSpc>
            </a:pPr>
            <a:r>
              <a:rPr lang="el-GR" altLang="el-GR" sz="2400" dirty="0" smtClean="0"/>
              <a:t>Συμπτωματική ή επίκτητη.</a:t>
            </a:r>
          </a:p>
          <a:p>
            <a:pPr lvl="2">
              <a:lnSpc>
                <a:spcPct val="110000"/>
              </a:lnSpc>
            </a:pPr>
            <a:r>
              <a:rPr lang="el-GR" altLang="el-GR" dirty="0" smtClean="0"/>
              <a:t>Λοιμώδη νοσήματα.</a:t>
            </a:r>
          </a:p>
          <a:p>
            <a:pPr lvl="2">
              <a:lnSpc>
                <a:spcPct val="110000"/>
              </a:lnSpc>
            </a:pPr>
            <a:r>
              <a:rPr lang="el-GR" altLang="el-GR" dirty="0" smtClean="0"/>
              <a:t>Ενδοκρινοπάθειες.</a:t>
            </a:r>
          </a:p>
          <a:p>
            <a:pPr marL="1439863" lvl="3" indent="-347663">
              <a:lnSpc>
                <a:spcPct val="110000"/>
              </a:lnSpc>
            </a:pPr>
            <a:r>
              <a:rPr lang="el-GR" altLang="el-GR" dirty="0" smtClean="0"/>
              <a:t>Μυξοίδημα.</a:t>
            </a:r>
          </a:p>
          <a:p>
            <a:pPr marL="1439863" lvl="3" indent="-347663">
              <a:lnSpc>
                <a:spcPct val="110000"/>
              </a:lnSpc>
            </a:pPr>
            <a:r>
              <a:rPr lang="el-GR" altLang="el-GR" dirty="0" smtClean="0"/>
              <a:t>Υπογοναδισμός .</a:t>
            </a:r>
            <a:endParaRPr lang="en-US" altLang="el-GR" dirty="0" smtClean="0"/>
          </a:p>
          <a:p>
            <a:pPr lvl="2">
              <a:lnSpc>
                <a:spcPct val="110000"/>
              </a:lnSpc>
            </a:pPr>
            <a:r>
              <a:rPr lang="el-GR" altLang="el-GR" dirty="0" smtClean="0"/>
              <a:t>Φάρμακα (χημειοθεραπεία).</a:t>
            </a:r>
          </a:p>
          <a:p>
            <a:pPr lvl="2">
              <a:lnSpc>
                <a:spcPct val="110000"/>
              </a:lnSpc>
            </a:pPr>
            <a:r>
              <a:rPr lang="el-GR" altLang="el-GR" dirty="0" smtClean="0"/>
              <a:t>Ακτινοβολία.</a:t>
            </a:r>
          </a:p>
          <a:p>
            <a:pPr lvl="2">
              <a:lnSpc>
                <a:spcPct val="110000"/>
              </a:lnSpc>
            </a:pPr>
            <a:r>
              <a:rPr lang="el-GR" altLang="el-GR" dirty="0" smtClean="0"/>
              <a:t>ΣΕΛ.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Τριχωτό της κεφαλής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42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30000"/>
              </a:lnSpc>
            </a:pPr>
            <a:r>
              <a:rPr lang="el-GR" altLang="el-GR" b="1" dirty="0" smtClean="0"/>
              <a:t>Δυσκαμψία αυχένα: </a:t>
            </a:r>
            <a:r>
              <a:rPr lang="el-GR" altLang="el-GR" dirty="0" smtClean="0"/>
              <a:t>Αδυναμία κάμψης της κεφαλής εξαιτίας σύσπασης των εκτείνοντων τον αυχένα μυών.</a:t>
            </a:r>
          </a:p>
          <a:p>
            <a:pPr>
              <a:lnSpc>
                <a:spcPct val="130000"/>
              </a:lnSpc>
            </a:pPr>
            <a:r>
              <a:rPr lang="el-GR" altLang="el-GR" b="1" dirty="0" smtClean="0"/>
              <a:t>Σημείο Brudzinski:</a:t>
            </a:r>
            <a:r>
              <a:rPr lang="el-GR" altLang="el-GR" dirty="0" smtClean="0"/>
              <a:t> ακούσια κάμψη των γονάτων σε απόπειρα κάμψης του αυχένα.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l-GR" altLang="el-GR" b="1" dirty="0" smtClean="0"/>
              <a:t>Ένδειξη: </a:t>
            </a:r>
            <a:r>
              <a:rPr lang="el-GR" altLang="el-GR" dirty="0" smtClean="0"/>
              <a:t>ερεθισμός των μηνίγγων</a:t>
            </a:r>
            <a:r>
              <a:rPr lang="el-GR" altLang="el-GR" i="1" dirty="0"/>
              <a:t>.</a:t>
            </a:r>
            <a:endParaRPr lang="el-GR" altLang="el-GR" i="1" dirty="0" smtClean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Αίτια:</a:t>
            </a:r>
            <a:r>
              <a:rPr lang="el-GR" altLang="el-GR" dirty="0" smtClean="0"/>
              <a:t> μηνιγγίτιδα, υπαραχνοειδής αιμορραγία, αύξηση της ενδοκρανιακής πίεσης.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αυχένα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1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</a:pPr>
            <a:r>
              <a:rPr lang="el-GR" altLang="el-GR" sz="2600" dirty="0" smtClean="0"/>
              <a:t>Υπερέκταση της αυχενικής μοίρας και όλης της Σ.Σ. εξαιτίας σύσπασης των παρασπονδυλικών μυών.</a:t>
            </a:r>
          </a:p>
          <a:p>
            <a:pPr>
              <a:lnSpc>
                <a:spcPct val="112000"/>
              </a:lnSpc>
            </a:pPr>
            <a:r>
              <a:rPr lang="el-GR" altLang="el-GR" sz="2600" dirty="0" smtClean="0"/>
              <a:t>Ο άρρωστος στέκεται με το ινίο και της πτέρνες.</a:t>
            </a:r>
          </a:p>
        </p:txBody>
      </p:sp>
      <p:graphicFrame>
        <p:nvGraphicFramePr>
          <p:cNvPr id="4915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057778"/>
              </p:ext>
            </p:extLst>
          </p:nvPr>
        </p:nvGraphicFramePr>
        <p:xfrm>
          <a:off x="5940152" y="3356992"/>
          <a:ext cx="287972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ClipArt" r:id="rId3" imgW="2480074" imgH="3659054" progId="MS_ClipArt_Gallery.2">
                  <p:embed/>
                </p:oleObj>
              </mc:Choice>
              <mc:Fallback>
                <p:oleObj name="ClipArt" r:id="rId3" imgW="2480074" imgH="3659054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356992"/>
                        <a:ext cx="2879725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Οπισθότονος</a:t>
            </a:r>
          </a:p>
        </p:txBody>
      </p:sp>
    </p:spTree>
    <p:extLst>
      <p:ext uri="{BB962C8B-B14F-4D97-AF65-F5344CB8AC3E}">
        <p14:creationId xmlns:p14="http://schemas.microsoft.com/office/powerpoint/2010/main" val="7582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el-GR" b="1" dirty="0" smtClean="0"/>
              <a:t>Μετατόπιση τραχείας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altLang="el-GR" b="1" dirty="0" smtClean="0"/>
              <a:t>Από έλξη</a:t>
            </a:r>
            <a:r>
              <a:rPr lang="el-GR" altLang="el-GR" dirty="0" smtClean="0"/>
              <a:t> 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Ατελεκτασία.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Πνευμονεκτομή.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Πνευμονική ίνωση.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altLang="el-GR" b="1" dirty="0" smtClean="0"/>
              <a:t>Από απώθηση</a:t>
            </a:r>
            <a:r>
              <a:rPr lang="el-GR" altLang="el-GR" dirty="0" smtClean="0"/>
              <a:t> 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Άφθονη συλλογή πλευριτικού υγρού.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Πνευμοθώρακας.</a:t>
            </a:r>
          </a:p>
          <a:p>
            <a:pPr lvl="2">
              <a:lnSpc>
                <a:spcPct val="120000"/>
              </a:lnSpc>
            </a:pPr>
            <a:r>
              <a:rPr lang="el-GR" altLang="el-GR" dirty="0" smtClean="0"/>
              <a:t>Χωροκατακτητικές βλάβες.</a:t>
            </a:r>
          </a:p>
        </p:txBody>
      </p:sp>
      <p:graphicFrame>
        <p:nvGraphicFramePr>
          <p:cNvPr id="501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27552"/>
              </p:ext>
            </p:extLst>
          </p:nvPr>
        </p:nvGraphicFramePr>
        <p:xfrm>
          <a:off x="6444208" y="4077072"/>
          <a:ext cx="2598523" cy="224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Εικόνα bitmap" r:id="rId3" imgW="4447619" imgH="3847619" progId="Paint.Picture">
                  <p:embed/>
                </p:oleObj>
              </mc:Choice>
              <mc:Fallback>
                <p:oleObj name="Εικόνα bitmap" r:id="rId3" imgW="4447619" imgH="3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077072"/>
                        <a:ext cx="2598523" cy="2248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9686"/>
              </p:ext>
            </p:extLst>
          </p:nvPr>
        </p:nvGraphicFramePr>
        <p:xfrm>
          <a:off x="6228184" y="939402"/>
          <a:ext cx="2915816" cy="280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Εικόνα bitmap" r:id="rId5" imgW="4191585" imgH="4029637" progId="Paint.Picture">
                  <p:embed/>
                </p:oleObj>
              </mc:Choice>
              <mc:Fallback>
                <p:oleObj name="Εικόνα bitmap" r:id="rId5" imgW="4191585" imgH="4029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939402"/>
                        <a:ext cx="2915816" cy="2804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Ψηλάφηση τραχείας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31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Θυρεοειδής αδένας</a:t>
            </a:r>
            <a:endParaRPr lang="el-GR" dirty="0"/>
          </a:p>
        </p:txBody>
      </p:sp>
      <p:pic>
        <p:nvPicPr>
          <p:cNvPr id="7" name="Picture 2" descr="File:Anterior thy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72816"/>
            <a:ext cx="65722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07604" y="6021288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Anterior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thyroid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6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>
              <a:lnSpc>
                <a:spcPct val="120000"/>
              </a:lnSpc>
              <a:buNone/>
            </a:pPr>
            <a:r>
              <a:rPr lang="el-GR" altLang="el-GR" b="1" dirty="0" smtClean="0"/>
              <a:t>Διόγκωση</a:t>
            </a:r>
            <a:r>
              <a:rPr lang="el-GR" altLang="el-GR" sz="2800" b="1" dirty="0" smtClean="0"/>
              <a:t> </a:t>
            </a:r>
            <a:r>
              <a:rPr lang="el-GR" altLang="el-GR" b="1" dirty="0" smtClean="0"/>
              <a:t>συμμετρική και διάχυτη</a:t>
            </a:r>
            <a:r>
              <a:rPr lang="el-GR" altLang="el-GR" sz="28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Φυσιολογική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εγκυμοσύνη, προεμμηνορροϊκή φάση.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Παθολογική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απλή βρογχοκήλη, διάχυτη τοξική βρογχοκήλη (νόσος του Graves ή  Basedow).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Ψηλάφηση θυρεοειδούς αδένα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7785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Ψηλάφηση θυρεοειδούς αδένα </a:t>
            </a:r>
            <a:r>
              <a:rPr lang="el-GR" sz="3000" b="0" dirty="0" smtClean="0"/>
              <a:t>2/2</a:t>
            </a:r>
            <a:endParaRPr lang="el-GR" altLang="el-GR" sz="4800" dirty="0" smtClean="0">
              <a:solidFill>
                <a:srgbClr val="FFFFCC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buFontTx/>
              <a:buNone/>
            </a:pPr>
            <a:r>
              <a:rPr lang="el-GR" altLang="el-GR" b="1" dirty="0" smtClean="0"/>
              <a:t>Διόγκωση ετερόπλευρη (εντοπισμένη)</a:t>
            </a:r>
          </a:p>
          <a:p>
            <a:pPr>
              <a:lnSpc>
                <a:spcPct val="112000"/>
              </a:lnSpc>
            </a:pPr>
            <a:r>
              <a:rPr lang="el-GR" altLang="el-GR" dirty="0" smtClean="0"/>
              <a:t>Είναι πάντα παθολογική</a:t>
            </a:r>
          </a:p>
          <a:p>
            <a:pPr lvl="1">
              <a:lnSpc>
                <a:spcPct val="112000"/>
              </a:lnSpc>
            </a:pPr>
            <a:r>
              <a:rPr lang="el-GR" altLang="el-GR" dirty="0" smtClean="0"/>
              <a:t>οζώδης βρογχοκήλη,</a:t>
            </a:r>
          </a:p>
          <a:p>
            <a:pPr lvl="1">
              <a:lnSpc>
                <a:spcPct val="112000"/>
              </a:lnSpc>
            </a:pPr>
            <a:r>
              <a:rPr lang="el-GR" altLang="el-GR" dirty="0" smtClean="0"/>
              <a:t>οξείες θυρεοειδίτιδες,</a:t>
            </a:r>
          </a:p>
          <a:p>
            <a:pPr lvl="1">
              <a:lnSpc>
                <a:spcPct val="112000"/>
              </a:lnSpc>
            </a:pPr>
            <a:r>
              <a:rPr lang="el-GR" altLang="el-GR" dirty="0" smtClean="0"/>
              <a:t>καρκίνος του αδένα.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7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Τραχηλικοί λεμφαδένες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pic>
        <p:nvPicPr>
          <p:cNvPr id="30740" name="Picture 20" descr="File:Diagram showing the lymph nodes in the head and neck CRUK 310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37" y="1268760"/>
            <a:ext cx="5713727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043608" y="6381328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Diagram showing the lymph nodes in the head and neck CRUK </a:t>
            </a:r>
            <a:r>
              <a:rPr lang="en-US" sz="1200" dirty="0" smtClean="0">
                <a:latin typeface="+mn-lt"/>
                <a:hlinkClick r:id="rId3"/>
              </a:rPr>
              <a:t>310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æ"/>
              </a:rPr>
              <a:t>Fæ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4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Αιτίες διόγκωσης τραχηλικών λεμφαδένων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altLang="el-GR" b="1" dirty="0" smtClean="0"/>
              <a:t>Οξείες τοπικές φλεγμονές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Οξεία αμυγδαλίτις, φαρυγγίτις, φλεγμονές ούλων, χειλέων, γλώσσης.</a:t>
            </a:r>
          </a:p>
          <a:p>
            <a:pPr>
              <a:lnSpc>
                <a:spcPct val="120000"/>
              </a:lnSpc>
            </a:pPr>
            <a:r>
              <a:rPr lang="el-GR" altLang="el-GR" b="1" dirty="0" smtClean="0"/>
              <a:t>Χρόνιες ειδικές λοιμώξεις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Φυματίωση, σύφιλη, τοξοπλάσμωση.</a:t>
            </a:r>
          </a:p>
          <a:p>
            <a:pPr>
              <a:lnSpc>
                <a:spcPct val="120000"/>
              </a:lnSpc>
            </a:pPr>
            <a:r>
              <a:rPr lang="el-GR" altLang="el-GR" b="1" dirty="0" smtClean="0"/>
              <a:t>Λοιμώδη εξανθηματικά νοσήματα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Ιλαρά, αδενικός πυρετός, οστρακιά, ερυθρά (</a:t>
            </a:r>
            <a:r>
              <a:rPr lang="el-GR" altLang="el-GR" dirty="0" smtClean="0"/>
              <a:t>οπισθονωτιαίοι</a:t>
            </a:r>
            <a:r>
              <a:rPr lang="el-GR" altLang="el-GR" dirty="0" smtClean="0"/>
              <a:t>, υπινιακοί).</a:t>
            </a:r>
          </a:p>
          <a:p>
            <a:pPr lvl="1">
              <a:lnSpc>
                <a:spcPct val="120000"/>
              </a:lnSpc>
            </a:pPr>
            <a:r>
              <a:rPr lang="en-GB" altLang="el-GR" dirty="0" smtClean="0"/>
              <a:t>AIDS</a:t>
            </a:r>
            <a:r>
              <a:rPr lang="el-GR" altLang="el-GR" dirty="0" smtClean="0"/>
              <a:t>: επίμονη γενικευμένη λεμφαδενοπάθεια.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79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altLang="el-GR" b="1" dirty="0" smtClean="0"/>
              <a:t>Κακοήθη λεμφώματα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Νόσος </a:t>
            </a:r>
            <a:r>
              <a:rPr lang="en-GB" altLang="el-GR" dirty="0" smtClean="0"/>
              <a:t>Hodgkin</a:t>
            </a:r>
            <a:r>
              <a:rPr lang="el-GR" altLang="el-GR" dirty="0" smtClean="0"/>
              <a:t>: υπόσκληροι, ανώδυνοι, ελαστικής φύσης, δεν συμφύονται με γύρω ιστούς.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Νόσος  μη </a:t>
            </a:r>
            <a:r>
              <a:rPr lang="en-GB" altLang="el-GR" dirty="0" smtClean="0"/>
              <a:t>Hodgkin</a:t>
            </a:r>
            <a:r>
              <a:rPr lang="el-GR" altLang="el-GR" dirty="0" smtClean="0"/>
              <a:t>: πολυεστιακοί.</a:t>
            </a:r>
          </a:p>
          <a:p>
            <a:pPr>
              <a:lnSpc>
                <a:spcPct val="120000"/>
              </a:lnSpc>
            </a:pPr>
            <a:r>
              <a:rPr lang="el-GR" altLang="el-GR" b="1" dirty="0" smtClean="0"/>
              <a:t>Λευχαιμίες.</a:t>
            </a:r>
          </a:p>
          <a:p>
            <a:pPr>
              <a:lnSpc>
                <a:spcPct val="120000"/>
              </a:lnSpc>
            </a:pPr>
            <a:r>
              <a:rPr lang="el-GR" altLang="el-GR" b="1" dirty="0" smtClean="0"/>
              <a:t>Νοσήματα </a:t>
            </a:r>
            <a:r>
              <a:rPr lang="el-GR" altLang="el-GR" b="1" dirty="0" smtClean="0"/>
              <a:t>κολλαγόνου</a:t>
            </a:r>
            <a:endParaRPr lang="el-GR" altLang="el-GR" b="1" dirty="0" smtClean="0"/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ΣΕΛ, ρευματοειδή αρθρίτιδα (εκλεκτική διόγκωση ή γενικευμένη λεμφαδενίτιδα.</a:t>
            </a:r>
            <a:endParaRPr lang="el-GR" altLang="el-GR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Αιτίες διόγκωσης τραχηλικών λεμφαδένων </a:t>
            </a:r>
            <a:r>
              <a:rPr lang="el-GR" sz="3000" b="0" dirty="0" smtClean="0"/>
              <a:t>2/3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71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363272" cy="5184576"/>
          </a:xfrm>
        </p:spPr>
        <p:txBody>
          <a:bodyPr>
            <a:noAutofit/>
          </a:bodyPr>
          <a:lstStyle/>
          <a:p>
            <a:r>
              <a:rPr lang="el-GR" altLang="el-GR" b="1" dirty="0" smtClean="0"/>
              <a:t>Λεμφαδενικές μεταστάσεις στον τράχηλο</a:t>
            </a:r>
          </a:p>
          <a:p>
            <a:pPr lvl="1"/>
            <a:r>
              <a:rPr lang="el-GR" altLang="el-GR" dirty="0" smtClean="0"/>
              <a:t>Νεοπλάσματα κεφαλής, τραχήλου.</a:t>
            </a:r>
          </a:p>
          <a:p>
            <a:pPr lvl="1"/>
            <a:r>
              <a:rPr lang="el-GR" altLang="el-GR" dirty="0" smtClean="0"/>
              <a:t>Νεοπλάσματα από απομακρυσμένα όργανα (στόμαχος, πνεύμονας, παχύ έντερο, προστάτης) ιδιαίτερα σε υπερκλείδιους λεμφαδένες.</a:t>
            </a:r>
          </a:p>
          <a:p>
            <a:pPr lvl="2"/>
            <a:r>
              <a:rPr lang="el-GR" altLang="el-GR" dirty="0" smtClean="0"/>
              <a:t>Σκληροί, ανώδυνοι και συμφύονται με υποκείμενους ιστούς και δέρμα.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altLang="el-GR" dirty="0" smtClean="0"/>
              <a:t>Χαρακτηριστικός </a:t>
            </a:r>
            <a:r>
              <a:rPr lang="el-GR" altLang="el-GR" b="1" dirty="0" smtClean="0"/>
              <a:t>μονήρης σκληρός λεμφαδένας στον αριστερό υπερκλείδιο βόθρο</a:t>
            </a:r>
            <a:r>
              <a:rPr lang="el-GR" altLang="el-GR" dirty="0" smtClean="0"/>
              <a:t> γνωστός ως </a:t>
            </a:r>
            <a:r>
              <a:rPr lang="el-GR" altLang="el-GR" b="1" dirty="0" smtClean="0"/>
              <a:t>αδένας του </a:t>
            </a:r>
            <a:r>
              <a:rPr lang="en-GB" altLang="el-GR" b="1" dirty="0" smtClean="0"/>
              <a:t>Virchow </a:t>
            </a:r>
            <a:r>
              <a:rPr lang="el-GR" altLang="el-GR" b="1" dirty="0" smtClean="0"/>
              <a:t>ή</a:t>
            </a:r>
            <a:r>
              <a:rPr lang="en-GB" altLang="el-GR" b="1" dirty="0" smtClean="0"/>
              <a:t> </a:t>
            </a:r>
            <a:r>
              <a:rPr lang="el-GR" altLang="el-GR" b="1" dirty="0" smtClean="0"/>
              <a:t>σημείο </a:t>
            </a:r>
            <a:r>
              <a:rPr lang="en-GB" altLang="el-GR" b="1" dirty="0" smtClean="0"/>
              <a:t>Troisier</a:t>
            </a:r>
            <a:r>
              <a:rPr lang="el-GR" altLang="el-GR" b="1" dirty="0" smtClean="0"/>
              <a:t>  υποδηλώνει</a:t>
            </a:r>
            <a:r>
              <a:rPr lang="el-GR" altLang="el-GR" dirty="0" smtClean="0"/>
              <a:t> καρκίνο στομάχου.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Αιτίες διόγκωσης τραχηλικών λεμφαδένων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75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Γυναίκες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Ενδοκρινοπάθειες.</a:t>
            </a:r>
          </a:p>
          <a:p>
            <a:pPr lvl="2">
              <a:lnSpc>
                <a:spcPct val="130000"/>
              </a:lnSpc>
            </a:pPr>
            <a:r>
              <a:rPr lang="en-US" altLang="el-GR" dirty="0" smtClean="0"/>
              <a:t>Cushing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lvl="2">
              <a:lnSpc>
                <a:spcPct val="130000"/>
              </a:lnSpc>
            </a:pPr>
            <a:r>
              <a:rPr lang="el-GR" altLang="el-GR" dirty="0" smtClean="0"/>
              <a:t>Αδρενογεννητικό σύνδρομο.</a:t>
            </a:r>
          </a:p>
          <a:p>
            <a:pPr lvl="2">
              <a:lnSpc>
                <a:spcPct val="130000"/>
              </a:lnSpc>
            </a:pPr>
            <a:r>
              <a:rPr lang="el-GR" altLang="el-GR" dirty="0" smtClean="0"/>
              <a:t>Μεγαλακρία.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Φάρμακα.</a:t>
            </a:r>
          </a:p>
          <a:p>
            <a:pPr lvl="2">
              <a:lnSpc>
                <a:spcPct val="130000"/>
              </a:lnSpc>
            </a:pPr>
            <a:r>
              <a:rPr lang="el-GR" altLang="el-GR" dirty="0" smtClean="0"/>
              <a:t>Κορτικοειδή.</a:t>
            </a:r>
          </a:p>
          <a:p>
            <a:pPr lvl="2">
              <a:lnSpc>
                <a:spcPct val="130000"/>
              </a:lnSpc>
            </a:pPr>
            <a:r>
              <a:rPr lang="el-GR" altLang="el-GR" dirty="0" smtClean="0"/>
              <a:t>Αναβολικά.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Υπερτρίχωση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194920" cy="5040560"/>
          </a:xfrm>
          <a:noFill/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l-GR" altLang="el-GR" b="1" dirty="0" smtClean="0"/>
              <a:t>Καρωτίδων 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Επέκταση φυσημάτων από στένωση βαλβίδων, ανεύρυσμα αορτής κ.α.</a:t>
            </a:r>
          </a:p>
          <a:p>
            <a:pPr>
              <a:lnSpc>
                <a:spcPct val="130000"/>
              </a:lnSpc>
            </a:pPr>
            <a:r>
              <a:rPr lang="el-GR" altLang="el-GR" b="1" dirty="0" smtClean="0"/>
              <a:t>Θυρεοειδή αδένα</a:t>
            </a:r>
            <a:r>
              <a:rPr lang="el-GR" altLang="el-GR" dirty="0" smtClean="0"/>
              <a:t> 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Φύσημα στον υπερθυρεοειδισμό λόγω αυξημένης αιμάτωσης του αδένα.</a:t>
            </a:r>
            <a:endParaRPr lang="el-GR" altLang="el-GR" sz="2400" dirty="0" smtClean="0"/>
          </a:p>
        </p:txBody>
      </p:sp>
      <p:graphicFrame>
        <p:nvGraphicFramePr>
          <p:cNvPr id="6042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79308"/>
              </p:ext>
            </p:extLst>
          </p:nvPr>
        </p:nvGraphicFramePr>
        <p:xfrm>
          <a:off x="6228184" y="1988840"/>
          <a:ext cx="26638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ClipArt" r:id="rId3" imgW="3661553" imgH="2820937" progId="MS_ClipArt_Gallery.2">
                  <p:embed/>
                </p:oleObj>
              </mc:Choice>
              <mc:Fallback>
                <p:oleObj name="ClipArt" r:id="rId3" imgW="3661553" imgH="2820937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988840"/>
                        <a:ext cx="26638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Ακρόαση τραχήλου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3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Αντωνία Καλογιάννη 2014. </a:t>
            </a:r>
            <a:r>
              <a:rPr lang="el-GR" sz="2000" dirty="0"/>
              <a:t>Αντωνία Καλογιάννη. «Διαγνωστική νοσηλευτική σημειολογία.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Κεφαλή – Τράχηλος».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Ποιοτικές μεταβολές των τριχών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Υποθυρεοειδισμός</a:t>
            </a:r>
          </a:p>
          <a:p>
            <a:pPr lvl="1">
              <a:spcAft>
                <a:spcPts val="1800"/>
              </a:spcAft>
            </a:pPr>
            <a:r>
              <a:rPr lang="el-GR" dirty="0" smtClean="0"/>
              <a:t>Ξηρές</a:t>
            </a:r>
            <a:r>
              <a:rPr lang="el-GR" dirty="0"/>
              <a:t>, θαμπές, «τσακίζουν» </a:t>
            </a:r>
            <a:r>
              <a:rPr lang="el-GR" dirty="0" smtClean="0"/>
              <a:t>εύκολα.</a:t>
            </a:r>
            <a:endParaRPr lang="el-GR" dirty="0"/>
          </a:p>
          <a:p>
            <a:r>
              <a:rPr lang="el-GR" b="1" dirty="0" smtClean="0"/>
              <a:t>Υπερθυρεοειδισμός</a:t>
            </a:r>
          </a:p>
          <a:p>
            <a:pPr lvl="1"/>
            <a:r>
              <a:rPr lang="el-GR" dirty="0" smtClean="0"/>
              <a:t>Λεπτές</a:t>
            </a:r>
            <a:r>
              <a:rPr lang="el-GR" dirty="0"/>
              <a:t>, ξηρές, </a:t>
            </a:r>
            <a:r>
              <a:rPr lang="el-GR" dirty="0" smtClean="0"/>
              <a:t>εύθραυστες.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7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70000"/>
              </a:lnSpc>
            </a:pPr>
            <a:r>
              <a:rPr lang="el-GR" altLang="el-GR" b="1" dirty="0" smtClean="0"/>
              <a:t>Έκφραση </a:t>
            </a:r>
            <a:r>
              <a:rPr lang="el-GR" altLang="el-GR" sz="3600" b="1" dirty="0" smtClean="0"/>
              <a:t> </a:t>
            </a:r>
          </a:p>
          <a:p>
            <a:pPr marL="355600" lvl="1" indent="4763">
              <a:lnSpc>
                <a:spcPct val="120000"/>
              </a:lnSpc>
              <a:buFontTx/>
              <a:buNone/>
            </a:pPr>
            <a:r>
              <a:rPr lang="el-GR" altLang="el-GR" sz="2400" dirty="0" smtClean="0"/>
              <a:t>Πόνος,  άγχος, λύπη,  φόβος,  ανησυχία,   απάθεια,  χαρά,  θυμός  κ.λ.π</a:t>
            </a:r>
            <a:r>
              <a:rPr lang="el-GR" altLang="el-GR" dirty="0" smtClean="0"/>
              <a:t>.</a:t>
            </a:r>
            <a:endParaRPr lang="el-GR" altLang="el-GR" sz="3200" dirty="0" smtClean="0"/>
          </a:p>
          <a:p>
            <a:pPr>
              <a:lnSpc>
                <a:spcPct val="160000"/>
              </a:lnSpc>
            </a:pPr>
            <a:r>
              <a:rPr lang="el-GR" altLang="el-GR" b="1" dirty="0" smtClean="0"/>
              <a:t>Συμμετρία / αρμονία.</a:t>
            </a:r>
          </a:p>
          <a:p>
            <a:pPr>
              <a:lnSpc>
                <a:spcPct val="200000"/>
              </a:lnSpc>
            </a:pPr>
            <a:r>
              <a:rPr lang="el-GR" altLang="el-GR" b="1" dirty="0" smtClean="0"/>
              <a:t>Δερματικές βλάβες.</a:t>
            </a:r>
          </a:p>
          <a:p>
            <a:pPr>
              <a:lnSpc>
                <a:spcPct val="200000"/>
              </a:lnSpc>
            </a:pPr>
            <a:r>
              <a:rPr lang="el-GR" altLang="el-GR" b="1" dirty="0" smtClean="0"/>
              <a:t>Διάφορα προσωπεία.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</a:t>
            </a:r>
            <a:r>
              <a:rPr lang="el-GR" dirty="0"/>
              <a:t>του </a:t>
            </a:r>
            <a:r>
              <a:rPr lang="el-GR" dirty="0" smtClean="0"/>
              <a:t>προσώπου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5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l-GR" altLang="el-GR" sz="2800" dirty="0" smtClean="0"/>
              <a:t>Μυξοιδηματικό.</a:t>
            </a:r>
          </a:p>
          <a:p>
            <a:pPr>
              <a:lnSpc>
                <a:spcPct val="160000"/>
              </a:lnSpc>
            </a:pPr>
            <a:r>
              <a:rPr lang="el-GR" altLang="el-GR" sz="2800" dirty="0" smtClean="0"/>
              <a:t>Σύνδρομο Cushing.</a:t>
            </a:r>
          </a:p>
          <a:p>
            <a:pPr>
              <a:lnSpc>
                <a:spcPct val="160000"/>
              </a:lnSpc>
            </a:pPr>
            <a:r>
              <a:rPr lang="el-GR" altLang="el-GR" sz="2800" dirty="0" smtClean="0"/>
              <a:t>Μεγαλακρικό.</a:t>
            </a:r>
          </a:p>
          <a:p>
            <a:pPr>
              <a:lnSpc>
                <a:spcPct val="160000"/>
              </a:lnSpc>
            </a:pPr>
            <a:r>
              <a:rPr lang="el-GR" altLang="el-GR" sz="2800" dirty="0" smtClean="0"/>
              <a:t>Παρκινσωνικό.</a:t>
            </a:r>
          </a:p>
          <a:p>
            <a:pPr>
              <a:lnSpc>
                <a:spcPct val="160000"/>
              </a:lnSpc>
            </a:pPr>
            <a:r>
              <a:rPr lang="el-GR" altLang="el-GR" sz="2800" dirty="0" smtClean="0"/>
              <a:t>Του νεφρωσικού συνδρόμου.</a:t>
            </a:r>
          </a:p>
          <a:p>
            <a:pPr>
              <a:lnSpc>
                <a:spcPct val="160000"/>
              </a:lnSpc>
            </a:pPr>
            <a:r>
              <a:rPr lang="el-GR" altLang="el-GR" sz="2800" dirty="0" smtClean="0"/>
              <a:t>Μογγολοειδές.</a:t>
            </a:r>
          </a:p>
          <a:p>
            <a:pPr>
              <a:lnSpc>
                <a:spcPct val="160000"/>
              </a:lnSpc>
            </a:pPr>
            <a:r>
              <a:rPr lang="el-GR" altLang="el-GR" sz="2800" dirty="0" smtClean="0"/>
              <a:t>Σ.Ε.Λ. κ.α.</a:t>
            </a:r>
            <a:endParaRPr lang="en-US" altLang="el-GR" sz="28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Προσωπεία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8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">
  <a:themeElements>
    <a:clrScheme name="Προσαρμοσμένο 2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565</TotalTime>
  <Words>2198</Words>
  <Application>Microsoft Office PowerPoint</Application>
  <PresentationFormat>Προβολή στην οθόνη (4:3)</PresentationFormat>
  <Paragraphs>529</Paragraphs>
  <Slides>67</Slides>
  <Notes>10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67</vt:i4>
      </vt:variant>
    </vt:vector>
  </HeadingPairs>
  <TitlesOfParts>
    <vt:vector size="74" baseType="lpstr">
      <vt:lpstr>template</vt:lpstr>
      <vt:lpstr>OC_template_updated</vt:lpstr>
      <vt:lpstr>template final</vt:lpstr>
      <vt:lpstr>1_template</vt:lpstr>
      <vt:lpstr>Clip</vt:lpstr>
      <vt:lpstr>Εικόνα bitmap</vt:lpstr>
      <vt:lpstr>ClipArt</vt:lpstr>
      <vt:lpstr>Διαγνωστική νοσηλευτική σημειολογία</vt:lpstr>
      <vt:lpstr>Κεφαλή</vt:lpstr>
      <vt:lpstr>Εξέταση της κεφαλής </vt:lpstr>
      <vt:lpstr>Μέγεθος και σχήμα</vt:lpstr>
      <vt:lpstr>Τριχωτό της κεφαλής</vt:lpstr>
      <vt:lpstr>Υπερτρίχωση</vt:lpstr>
      <vt:lpstr>Ποιοτικές μεταβολές των τριχών </vt:lpstr>
      <vt:lpstr>Εξέταση του προσώπου</vt:lpstr>
      <vt:lpstr>Προσωπεία 1/5</vt:lpstr>
      <vt:lpstr>Προσωπεία 2/5</vt:lpstr>
      <vt:lpstr>Προσωπεία 3/5</vt:lpstr>
      <vt:lpstr>Προσωπεία 4/5</vt:lpstr>
      <vt:lpstr>Προσωπεία 5/5</vt:lpstr>
      <vt:lpstr>Οφθαλμός</vt:lpstr>
      <vt:lpstr>Εξέταση οφθαλμών</vt:lpstr>
      <vt:lpstr>Βλέφαρα</vt:lpstr>
      <vt:lpstr>Βολβός οφθαλμού</vt:lpstr>
      <vt:lpstr>Επιπεφυκότες</vt:lpstr>
      <vt:lpstr>Κόρες 1/2</vt:lpstr>
      <vt:lpstr>Κόρες 2/2</vt:lpstr>
      <vt:lpstr>Αντανακλαστικά κορών</vt:lpstr>
      <vt:lpstr>Οδοί αντίδρασης στο φως</vt:lpstr>
      <vt:lpstr>Ρίνα (μύτη) 1/2</vt:lpstr>
      <vt:lpstr>Παραρρίνιοι</vt:lpstr>
      <vt:lpstr>Ρίνα (μύτη) 2/2</vt:lpstr>
      <vt:lpstr>Ώτα (αυτιά) 1/3</vt:lpstr>
      <vt:lpstr>Ώτα (αυτιά) 2/3</vt:lpstr>
      <vt:lpstr>Ώτα (αυτιά) 3/3</vt:lpstr>
      <vt:lpstr>Στοματική κοιλότητα 1/2</vt:lpstr>
      <vt:lpstr>Στοματική κοιλότητα 2/2</vt:lpstr>
      <vt:lpstr>Χείλη 1/2</vt:lpstr>
      <vt:lpstr>Χείλη 2/2</vt:lpstr>
      <vt:lpstr>Στοματικός βλεννογόνος </vt:lpstr>
      <vt:lpstr>Παρουσίαση του PowerPoint</vt:lpstr>
      <vt:lpstr>Δόντια - Ούλα</vt:lpstr>
      <vt:lpstr>Γλώσσα</vt:lpstr>
      <vt:lpstr>Επίχρισμα γλώσσας</vt:lpstr>
      <vt:lpstr>Υπερώα</vt:lpstr>
      <vt:lpstr>Φάρυγγας 1/2</vt:lpstr>
      <vt:lpstr>Φάρυγγας 2/2</vt:lpstr>
      <vt:lpstr>Φαρυγγίτιδα</vt:lpstr>
      <vt:lpstr>Στρεπτοκοκκική αμυγδαλίτιδα</vt:lpstr>
      <vt:lpstr>Τράχηλος</vt:lpstr>
      <vt:lpstr>Επισκόπηση τραχήλου</vt:lpstr>
      <vt:lpstr>Αγγεία τραχήλου</vt:lpstr>
      <vt:lpstr>Σφαγίτιδες 1/2</vt:lpstr>
      <vt:lpstr>Σφαγίτιδες 2/2</vt:lpstr>
      <vt:lpstr>Καρωτίδες</vt:lpstr>
      <vt:lpstr>Ψηλάφηση τραχήλου</vt:lpstr>
      <vt:lpstr>Εξέταση αυχένα</vt:lpstr>
      <vt:lpstr>Οπισθότονος</vt:lpstr>
      <vt:lpstr>Ψηλάφηση τραχείας</vt:lpstr>
      <vt:lpstr>Θυρεοειδής αδένας</vt:lpstr>
      <vt:lpstr>Ψηλάφηση θυρεοειδούς αδένα 1/2</vt:lpstr>
      <vt:lpstr>Ψηλάφηση θυρεοειδούς αδένα 2/2</vt:lpstr>
      <vt:lpstr>Τραχηλικοί λεμφαδένες</vt:lpstr>
      <vt:lpstr>Αιτίες διόγκωσης τραχηλικών λεμφαδένων 1/3</vt:lpstr>
      <vt:lpstr>Αιτίες διόγκωσης τραχηλικών λεμφαδένων 2/3</vt:lpstr>
      <vt:lpstr>Αιτίες διόγκωσης τραχηλικών λεμφαδένων 3/3</vt:lpstr>
      <vt:lpstr>Ακρόαση τραχήλου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Διαγνωστική νοσηλευτική σημειολογία</dc:title>
  <dc:creator>opencourses@teiath.gr</dc:creator>
  <cp:lastModifiedBy>natasakar new</cp:lastModifiedBy>
  <cp:revision>43</cp:revision>
  <dcterms:created xsi:type="dcterms:W3CDTF">2015-05-22T07:31:12Z</dcterms:created>
  <dcterms:modified xsi:type="dcterms:W3CDTF">2015-07-27T13:15:48Z</dcterms:modified>
</cp:coreProperties>
</file>