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8.xml" ContentType="application/vnd.openxmlformats-officedocument.presentationml.notesSlide+xml"/>
  <Override PartName="/ppt/activeX/activeX2.xml" ContentType="application/vnd.ms-office.activeX+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28"/>
  </p:notesMasterIdLst>
  <p:handoutMasterIdLst>
    <p:handoutMasterId r:id="rId29"/>
  </p:handoutMasterIdLst>
  <p:sldIdLst>
    <p:sldId id="256" r:id="rId3"/>
    <p:sldId id="267" r:id="rId4"/>
    <p:sldId id="300" r:id="rId5"/>
    <p:sldId id="268" r:id="rId6"/>
    <p:sldId id="269" r:id="rId7"/>
    <p:sldId id="301" r:id="rId8"/>
    <p:sldId id="305" r:id="rId9"/>
    <p:sldId id="303" r:id="rId10"/>
    <p:sldId id="304" r:id="rId11"/>
    <p:sldId id="302" r:id="rId12"/>
    <p:sldId id="306" r:id="rId13"/>
    <p:sldId id="307" r:id="rId14"/>
    <p:sldId id="309" r:id="rId15"/>
    <p:sldId id="308" r:id="rId16"/>
    <p:sldId id="281" r:id="rId17"/>
    <p:sldId id="311" r:id="rId18"/>
    <p:sldId id="282" r:id="rId19"/>
    <p:sldId id="310" r:id="rId20"/>
    <p:sldId id="257" r:id="rId21"/>
    <p:sldId id="262" r:id="rId22"/>
    <p:sldId id="264" r:id="rId23"/>
    <p:sldId id="265" r:id="rId24"/>
    <p:sldId id="312" r:id="rId25"/>
    <p:sldId id="266"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25/2/2015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25/2/2015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299280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extLst>
      <p:ext uri="{BB962C8B-B14F-4D97-AF65-F5344CB8AC3E}">
        <p14:creationId xmlns:p14="http://schemas.microsoft.com/office/powerpoint/2010/main" val="1217526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17</a:t>
            </a:fld>
            <a:endParaRPr lang="el-GR" dirty="0"/>
          </a:p>
        </p:txBody>
      </p:sp>
    </p:spTree>
    <p:extLst>
      <p:ext uri="{BB962C8B-B14F-4D97-AF65-F5344CB8AC3E}">
        <p14:creationId xmlns:p14="http://schemas.microsoft.com/office/powerpoint/2010/main" val="414356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a:t>
            </a:fld>
            <a:endParaRPr lang="el-GR" dirty="0"/>
          </a:p>
        </p:txBody>
      </p:sp>
    </p:spTree>
    <p:extLst>
      <p:ext uri="{BB962C8B-B14F-4D97-AF65-F5344CB8AC3E}">
        <p14:creationId xmlns:p14="http://schemas.microsoft.com/office/powerpoint/2010/main" val="2259660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dirty="0"/>
          </a:p>
        </p:txBody>
      </p:sp>
    </p:spTree>
    <p:extLst>
      <p:ext uri="{BB962C8B-B14F-4D97-AF65-F5344CB8AC3E}">
        <p14:creationId xmlns:p14="http://schemas.microsoft.com/office/powerpoint/2010/main" val="269255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162048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a:t>
            </a:fld>
            <a:endParaRPr lang="el-GR" dirty="0"/>
          </a:p>
        </p:txBody>
      </p:sp>
    </p:spTree>
    <p:extLst>
      <p:ext uri="{BB962C8B-B14F-4D97-AF65-F5344CB8AC3E}">
        <p14:creationId xmlns:p14="http://schemas.microsoft.com/office/powerpoint/2010/main" val="245777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5917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5917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a:t>
            </a:fld>
            <a:endParaRPr lang="el-GR" dirty="0"/>
          </a:p>
        </p:txBody>
      </p:sp>
    </p:spTree>
    <p:extLst>
      <p:ext uri="{BB962C8B-B14F-4D97-AF65-F5344CB8AC3E}">
        <p14:creationId xmlns:p14="http://schemas.microsoft.com/office/powerpoint/2010/main" val="171528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237322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045030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147222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034700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801667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84343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126273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849275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294479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solidFill>
          <a:srgbClr val="1F497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08112"/>
          </a:xfrm>
        </p:spPr>
        <p:txBody>
          <a:bodyPr/>
          <a:lstStyle>
            <a:lvl1pPr>
              <a:defRPr>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solidFill>
                  <a:schemeClr val="bg1"/>
                </a:solidFill>
              </a:defRPr>
            </a:lvl1pPr>
            <a:lvl2pPr marL="742950" indent="-285750">
              <a:lnSpc>
                <a:spcPct val="110000"/>
              </a:lnSpc>
              <a:spcBef>
                <a:spcPts val="1200"/>
              </a:spcBef>
              <a:buFont typeface="Courier New" panose="02070309020205020404" pitchFamily="49" charset="0"/>
              <a:buChar char="o"/>
              <a:defRPr sz="2400">
                <a:solidFill>
                  <a:schemeClr val="bg1"/>
                </a:solidFill>
              </a:defRPr>
            </a:lvl2pPr>
            <a:lvl3pPr>
              <a:lnSpc>
                <a:spcPct val="110000"/>
              </a:lnSpc>
              <a:spcBef>
                <a:spcPts val="1200"/>
              </a:spcBef>
              <a:defRPr sz="2400">
                <a:solidFill>
                  <a:schemeClr val="bg1"/>
                </a:solidFill>
              </a:defRPr>
            </a:lvl3pPr>
            <a:lvl4pPr>
              <a:lnSpc>
                <a:spcPct val="110000"/>
              </a:lnSpc>
              <a:spcBef>
                <a:spcPts val="1200"/>
              </a:spcBef>
              <a:defRPr sz="2400">
                <a:solidFill>
                  <a:schemeClr val="bg1"/>
                </a:solidFill>
              </a:defRPr>
            </a:lvl4pPr>
            <a:lvl5pPr>
              <a:lnSpc>
                <a:spcPct val="110000"/>
              </a:lnSpc>
              <a:spcBef>
                <a:spcPts val="1200"/>
              </a:spcBef>
              <a:defRPr sz="2400">
                <a:solidFill>
                  <a:schemeClr val="bg1"/>
                </a:solidFil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160176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071586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08112"/>
          </a:xfrm>
        </p:spPr>
        <p:txBody>
          <a:bodyPr/>
          <a:lstStyle>
            <a:lvl1pPr>
              <a:defRPr>
                <a:solidFill>
                  <a:schemeClr val="tx1"/>
                </a:solidFill>
                <a:latin typeface="+mn-lt"/>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solidFill>
                  <a:schemeClr val="tx1"/>
                </a:solidFill>
                <a:latin typeface="+mn-lt"/>
              </a:defRPr>
            </a:lvl1pPr>
            <a:lvl2pPr marL="742950" indent="-285750">
              <a:lnSpc>
                <a:spcPct val="110000"/>
              </a:lnSpc>
              <a:spcBef>
                <a:spcPts val="1200"/>
              </a:spcBef>
              <a:buFont typeface="Courier New" panose="02070309020205020404" pitchFamily="49" charset="0"/>
              <a:buChar char="o"/>
              <a:defRPr sz="2400">
                <a:solidFill>
                  <a:schemeClr val="tx1"/>
                </a:solidFill>
                <a:latin typeface="+mn-lt"/>
              </a:defRPr>
            </a:lvl2pPr>
            <a:lvl3pPr>
              <a:lnSpc>
                <a:spcPct val="110000"/>
              </a:lnSpc>
              <a:spcBef>
                <a:spcPts val="1200"/>
              </a:spcBef>
              <a:defRPr sz="2400">
                <a:solidFill>
                  <a:schemeClr val="tx1"/>
                </a:solidFill>
                <a:latin typeface="+mn-lt"/>
              </a:defRPr>
            </a:lvl3pPr>
            <a:lvl4pPr>
              <a:lnSpc>
                <a:spcPct val="110000"/>
              </a:lnSpc>
              <a:spcBef>
                <a:spcPts val="1200"/>
              </a:spcBef>
              <a:defRPr sz="2400">
                <a:solidFill>
                  <a:schemeClr val="tx1"/>
                </a:solidFill>
                <a:latin typeface="+mn-lt"/>
              </a:defRPr>
            </a:lvl4pPr>
            <a:lvl5pPr>
              <a:lnSpc>
                <a:spcPct val="110000"/>
              </a:lnSpc>
              <a:spcBef>
                <a:spcPts val="1200"/>
              </a:spcBef>
              <a:defRPr sz="2400">
                <a:solidFill>
                  <a:schemeClr val="tx1"/>
                </a:solidFill>
                <a:latin typeface="+mn-lt"/>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997833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6288253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youtube.com/watch?v=kEYWg4th8UY" TargetMode="Externa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8.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hyperlink" Target="https://www.youtube.com/watch?v=1XiugaXOtKk" TargetMode="Externa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Hic_et_nunc" TargetMode="External"/><Relationship Id="rId4" Type="http://schemas.openxmlformats.org/officeDocument/2006/relationships/hyperlink" Target="http://commons.wikimedia.org/wiki/File:Cyst_resection.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http://commons.wikimedia.org/wiki/File:Myomenukleation1.jpg"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Hic_et_nunc" TargetMode="External"/><Relationship Id="rId4" Type="http://schemas.openxmlformats.org/officeDocument/2006/relationships/hyperlink" Target="http://commons.wikimedia.org/wiki/File:Myomenukleation.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hyperlink" Target="http://commons.wikimedia.org/wiki/File:Hysterectomy2.jpg"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Hic_et_nunc" TargetMode="External"/><Relationship Id="rId4" Type="http://schemas.openxmlformats.org/officeDocument/2006/relationships/hyperlink" Target="http://commons.wikimedia.org/wiki/File:Hysterectomy1.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commons.wikimedia.org/wiki/User:Warfieldian" TargetMode="External"/><Relationship Id="rId4" Type="http://schemas.openxmlformats.org/officeDocument/2006/relationships/hyperlink" Target="http://commons.wikimedia.org/wiki/File:Colposcope.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commons.wikimedia.org/wiki/User:Hic_et_nunc" TargetMode="External"/><Relationship Id="rId4" Type="http://schemas.openxmlformats.org/officeDocument/2006/relationships/hyperlink" Target="http://commons.wikimedia.org/wiki/File:Cervix.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1161.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BruceBlaus" TargetMode="External"/><Relationship Id="rId4" Type="http://schemas.openxmlformats.org/officeDocument/2006/relationships/hyperlink" Target="http://commons.wikimedia.org/wiki/File:Blausen_0400_FemaleReproSystem_02.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589.pn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commons.wikimedia.org/w/index.php?title=User:Urskalberer81&amp;action=edit&amp;redlink=1" TargetMode="External"/><Relationship Id="rId3" Type="http://schemas.openxmlformats.org/officeDocument/2006/relationships/image" Target="../media/image9.jpeg"/><Relationship Id="rId7" Type="http://schemas.openxmlformats.org/officeDocument/2006/relationships/hyperlink" Target="http://commons.wikimedia.org/wiki/File:Salpingectomy1981.jpg"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en.wikipedia.org/wiki/File:Ectopic_pregnancy_on_laparoscopy.png" TargetMode="External"/><Relationship Id="rId10" Type="http://schemas.openxmlformats.org/officeDocument/2006/relationships/hyperlink" Target="http://commons.wikimedia.org/wiki/User:DO11.10" TargetMode="External"/><Relationship Id="rId4" Type="http://schemas.openxmlformats.org/officeDocument/2006/relationships/image" Target="../media/image10.jpeg"/><Relationship Id="rId9" Type="http://schemas.openxmlformats.org/officeDocument/2006/relationships/hyperlink" Target="http://commons.wikimedia.org/wiki/File:Tubal_Pregnancy_with_embryo.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BruceBlaus" TargetMode="External"/><Relationship Id="rId4" Type="http://schemas.openxmlformats.org/officeDocument/2006/relationships/hyperlink" Target="http://commons.wikimedia.org/wiki/File:Blausen_0349_Endometriosis.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2.0/deed.en" TargetMode="External"/><Relationship Id="rId5" Type="http://schemas.openxmlformats.org/officeDocument/2006/relationships/hyperlink" Target="http://commons.wikimedia.org/wiki/User:Hic_et_nunc" TargetMode="External"/><Relationship Id="rId4" Type="http://schemas.openxmlformats.org/officeDocument/2006/relationships/hyperlink" Target="http://commons.wikimedia.org/wiki/File:Endometriosis.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commons.wikimedia.org/wiki/File:Douglas_endometriose.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commons.wikimedia.org/wiki/User:Hic_et_nunc" TargetMode="External"/><Relationship Id="rId5" Type="http://schemas.openxmlformats.org/officeDocument/2006/relationships/hyperlink" Target="http://commons.wikimedia.org/wiki/File:Peritoneal_endometriosis.jpg"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Ειδικές Ιατρικές Εφαρμογές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6"/>
          </a:xfrm>
        </p:spPr>
        <p:txBody>
          <a:bodyPr>
            <a:normAutofit lnSpcReduction="10000"/>
          </a:bodyPr>
          <a:lstStyle/>
          <a:p>
            <a:pPr>
              <a:spcBef>
                <a:spcPts val="0"/>
              </a:spcBef>
              <a:spcAft>
                <a:spcPts val="1200"/>
              </a:spcAft>
            </a:pPr>
            <a:r>
              <a:rPr lang="el-GR" sz="2600" b="1" dirty="0" smtClean="0"/>
              <a:t>Ενότητα </a:t>
            </a:r>
            <a:r>
              <a:rPr lang="el-GR" sz="2600" b="1" dirty="0"/>
              <a:t>5</a:t>
            </a:r>
            <a:r>
              <a:rPr lang="el-GR" sz="2600" dirty="0" smtClean="0"/>
              <a:t>:</a:t>
            </a:r>
            <a:r>
              <a:rPr lang="en-US" sz="2600" dirty="0" smtClean="0"/>
              <a:t> </a:t>
            </a:r>
            <a:r>
              <a:rPr lang="el-GR" sz="2600" dirty="0" smtClean="0"/>
              <a:t>Ενδοσκοπικές και λαπαροσκοπικές </a:t>
            </a:r>
            <a:r>
              <a:rPr lang="el-GR" sz="2600" dirty="0"/>
              <a:t>επεμβάσεις στη </a:t>
            </a:r>
            <a:r>
              <a:rPr lang="el-GR" sz="2600" dirty="0" smtClean="0"/>
              <a:t>γυναικολογία</a:t>
            </a:r>
          </a:p>
          <a:p>
            <a:pPr>
              <a:spcBef>
                <a:spcPts val="0"/>
              </a:spcBef>
              <a:spcAft>
                <a:spcPts val="1200"/>
              </a:spcAft>
            </a:pPr>
            <a:r>
              <a:rPr lang="el-GR" sz="2200" dirty="0"/>
              <a:t>Δρ. Νικόλαος Δ. Θαλασσινός, Επίκουρος Καθηγητής</a:t>
            </a:r>
          </a:p>
          <a:p>
            <a:pPr>
              <a:spcBef>
                <a:spcPts val="0"/>
              </a:spcBef>
              <a:spcAft>
                <a:spcPts val="1200"/>
              </a:spcAft>
            </a:pPr>
            <a:r>
              <a:rPr lang="el-GR" sz="2200" dirty="0"/>
              <a:t>Χειρουργός Θώρακος</a:t>
            </a:r>
          </a:p>
          <a:p>
            <a:pPr>
              <a:spcBef>
                <a:spcPts val="0"/>
              </a:spcBef>
              <a:spcAft>
                <a:spcPts val="1200"/>
              </a:spcAft>
            </a:pPr>
            <a:r>
              <a:rPr lang="el-GR" sz="2200" dirty="0"/>
              <a:t>Τμήμα Ραδιολογίας - Ακτινολογίας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Σαλπιγγοστομία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7" name="Ορθογώνιο 6"/>
          <p:cNvSpPr/>
          <p:nvPr/>
        </p:nvSpPr>
        <p:spPr>
          <a:xfrm>
            <a:off x="3364497" y="6021287"/>
            <a:ext cx="2413418" cy="276999"/>
          </a:xfrm>
          <a:prstGeom prst="rect">
            <a:avLst/>
          </a:prstGeom>
        </p:spPr>
        <p:txBody>
          <a:bodyPr wrap="none">
            <a:spAutoFit/>
          </a:bodyPr>
          <a:lstStyle/>
          <a:p>
            <a:pPr algn="ctr"/>
            <a:r>
              <a:rPr lang="en-US" sz="1200" dirty="0">
                <a:latin typeface="+mn-lt"/>
                <a:hlinkClick r:id="rId6"/>
              </a:rPr>
              <a:t>LapSim Gynecology: Salpingostomy </a:t>
            </a:r>
            <a:endParaRPr lang="el-GR" sz="1200" dirty="0">
              <a:latin typeface="+mn-lt"/>
            </a:endParaRPr>
          </a:p>
        </p:txBody>
      </p:sp>
    </p:spTree>
    <p:controls>
      <mc:AlternateContent xmlns:mc="http://schemas.openxmlformats.org/markup-compatibility/2006">
        <mc:Choice xmlns:v="urn:schemas-microsoft-com:vml" Requires="v">
          <p:control spid="1033" name="ShockwaveFlash1" r:id="rId2" imgW="5850715" imgH="4422558"/>
        </mc:Choice>
        <mc:Fallback>
          <p:control name="ShockwaveFlash1" r:id="rId2" imgW="5850715" imgH="4422558">
            <p:pic>
              <p:nvPicPr>
                <p:cNvPr id="0" name="ShockwaveFlash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646238" y="1412875"/>
                  <a:ext cx="5849937" cy="4422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590300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Σαλπιγγεκτομή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7" name="Ορθογώνιο 6"/>
          <p:cNvSpPr/>
          <p:nvPr/>
        </p:nvSpPr>
        <p:spPr>
          <a:xfrm>
            <a:off x="1091219" y="5954796"/>
            <a:ext cx="6961561" cy="276999"/>
          </a:xfrm>
          <a:prstGeom prst="rect">
            <a:avLst/>
          </a:prstGeom>
        </p:spPr>
        <p:txBody>
          <a:bodyPr wrap="square">
            <a:spAutoFit/>
          </a:bodyPr>
          <a:lstStyle/>
          <a:p>
            <a:pPr algn="ctr"/>
            <a:r>
              <a:rPr lang="en-US" sz="1200" dirty="0">
                <a:latin typeface="+mn-lt"/>
                <a:hlinkClick r:id="rId6"/>
              </a:rPr>
              <a:t>LAPROSCOPIC SALPINGECTOMY FOR RIGHT SIDED ECTOPIC PREGNANCY </a:t>
            </a:r>
            <a:endParaRPr lang="el-GR" sz="1200" dirty="0">
              <a:latin typeface="+mn-lt"/>
            </a:endParaRPr>
          </a:p>
        </p:txBody>
      </p:sp>
    </p:spTree>
    <p:controls>
      <mc:AlternateContent xmlns:mc="http://schemas.openxmlformats.org/markup-compatibility/2006">
        <mc:Choice xmlns:v="urn:schemas-microsoft-com:vml" Requires="v">
          <p:control spid="2057" name="ShockwaveFlash1" r:id="rId2" imgW="6095238" imgH="4571429"/>
        </mc:Choice>
        <mc:Fallback>
          <p:control name="ShockwaveFlash1" r:id="rId2" imgW="6095238" imgH="4571429">
            <p:pic>
              <p:nvPicPr>
                <p:cNvPr id="0" name="ShockwaveFlash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949253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Εκτομή </a:t>
            </a:r>
            <a:r>
              <a:rPr lang="el-GR" dirty="0"/>
              <a:t>ωοθηκικής κύστης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10242" name="Picture 2" descr="File:Cyst res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564082"/>
            <a:ext cx="4896544" cy="36724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3115463" y="5373216"/>
            <a:ext cx="3201106"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Cyst resection</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Hic et nunc</a:t>
            </a:r>
            <a:r>
              <a:rPr lang="el-GR" sz="1200" dirty="0" smtClean="0">
                <a:solidFill>
                  <a:schemeClr val="bg1"/>
                </a:solidFill>
                <a:latin typeface="Calibri"/>
              </a:rPr>
              <a:t> διαθέσιμο</a:t>
            </a:r>
            <a:r>
              <a:rPr lang="en-US" sz="1200" dirty="0" smtClean="0">
                <a:solidFill>
                  <a:schemeClr val="bg1"/>
                </a:solidFill>
                <a:latin typeface="Calibri"/>
              </a:rPr>
              <a:t> </a:t>
            </a:r>
            <a:r>
              <a:rPr lang="el-GR" sz="1200" dirty="0" smtClean="0">
                <a:solidFill>
                  <a:schemeClr val="bg1"/>
                </a:solidFill>
                <a:latin typeface="Calibri"/>
              </a:rPr>
              <a:t>με άδεια </a:t>
            </a:r>
            <a:r>
              <a:rPr lang="en-US" sz="1200" dirty="0">
                <a:solidFill>
                  <a:schemeClr val="bg1"/>
                </a:solidFill>
                <a:latin typeface="Calibri"/>
                <a:hlinkClick r:id="rId6"/>
              </a:rPr>
              <a:t>CC BY-SA 3.0</a:t>
            </a:r>
            <a:endParaRPr lang="en-US" sz="1200" dirty="0">
              <a:solidFill>
                <a:schemeClr val="bg1"/>
              </a:solidFill>
              <a:latin typeface="Calibri"/>
            </a:endParaRPr>
          </a:p>
        </p:txBody>
      </p:sp>
    </p:spTree>
    <p:extLst>
      <p:ext uri="{BB962C8B-B14F-4D97-AF65-F5344CB8AC3E}">
        <p14:creationId xmlns:p14="http://schemas.microsoft.com/office/powerpoint/2010/main" val="220590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Λαπαροσκοπική </a:t>
            </a:r>
            <a:r>
              <a:rPr lang="el-GR" dirty="0" err="1"/>
              <a:t>ι</a:t>
            </a:r>
            <a:r>
              <a:rPr lang="el-GR" dirty="0" err="1" smtClean="0"/>
              <a:t>νομυωματεκτομή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11266" name="Picture 2" descr="File:Myomenukle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11" y="1700808"/>
            <a:ext cx="3312368" cy="27709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268" name="Picture 4" descr="File:Myomenukle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633" y="1728980"/>
            <a:ext cx="3257674" cy="27427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35547" y="5373216"/>
            <a:ext cx="3293594" cy="430887"/>
          </a:xfrm>
          <a:prstGeom prst="rect">
            <a:avLst/>
          </a:prstGeom>
          <a:noFill/>
        </p:spPr>
        <p:txBody>
          <a:bodyPr wrap="none" rtlCol="0">
            <a:spAutoFit/>
          </a:bodyPr>
          <a:lstStyle/>
          <a:p>
            <a:r>
              <a:rPr lang="el-GR" sz="2200" dirty="0" smtClean="0">
                <a:solidFill>
                  <a:schemeClr val="bg1"/>
                </a:solidFill>
                <a:latin typeface="+mn-lt"/>
              </a:rPr>
              <a:t>Εκπυρήνηση ινομυωμάτων</a:t>
            </a:r>
            <a:endParaRPr lang="el-GR" sz="2200" dirty="0">
              <a:solidFill>
                <a:schemeClr val="bg1"/>
              </a:solidFill>
              <a:latin typeface="+mn-lt"/>
            </a:endParaRPr>
          </a:p>
        </p:txBody>
      </p:sp>
      <p:sp>
        <p:nvSpPr>
          <p:cNvPr id="9" name="Rectangle 7"/>
          <p:cNvSpPr/>
          <p:nvPr/>
        </p:nvSpPr>
        <p:spPr>
          <a:xfrm>
            <a:off x="763573" y="4586178"/>
            <a:ext cx="3201106"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Myomenukleation</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Hic et nunc</a:t>
            </a:r>
            <a:r>
              <a:rPr lang="el-GR" sz="1200" dirty="0" smtClean="0">
                <a:solidFill>
                  <a:schemeClr val="bg1"/>
                </a:solidFill>
                <a:latin typeface="Calibri"/>
              </a:rPr>
              <a:t> διαθέσιμο</a:t>
            </a:r>
            <a:r>
              <a:rPr lang="en-US" sz="1200" dirty="0" smtClean="0">
                <a:solidFill>
                  <a:schemeClr val="bg1"/>
                </a:solidFill>
                <a:latin typeface="Calibri"/>
              </a:rPr>
              <a:t> </a:t>
            </a:r>
            <a:r>
              <a:rPr lang="el-GR" sz="1200" dirty="0" smtClean="0">
                <a:solidFill>
                  <a:schemeClr val="bg1"/>
                </a:solidFill>
                <a:latin typeface="Calibri"/>
              </a:rPr>
              <a:t>με άδεια </a:t>
            </a:r>
            <a:r>
              <a:rPr lang="en-US" sz="1200" dirty="0">
                <a:solidFill>
                  <a:schemeClr val="bg1"/>
                </a:solidFill>
                <a:latin typeface="Calibri"/>
                <a:hlinkClick r:id="rId6"/>
              </a:rPr>
              <a:t>CC BY-SA 3.0</a:t>
            </a:r>
            <a:endParaRPr lang="en-US" sz="1200" dirty="0">
              <a:solidFill>
                <a:schemeClr val="bg1"/>
              </a:solidFill>
              <a:latin typeface="Calibri"/>
            </a:endParaRPr>
          </a:p>
        </p:txBody>
      </p:sp>
      <p:sp>
        <p:nvSpPr>
          <p:cNvPr id="10" name="Rectangle 7"/>
          <p:cNvSpPr/>
          <p:nvPr/>
        </p:nvSpPr>
        <p:spPr>
          <a:xfrm>
            <a:off x="4933863" y="4610647"/>
            <a:ext cx="3201106"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7"/>
              </a:rPr>
              <a:t>Myomenukleation1</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Hic et nunc</a:t>
            </a:r>
            <a:r>
              <a:rPr lang="el-GR" sz="1200" dirty="0" smtClean="0">
                <a:solidFill>
                  <a:schemeClr val="bg1"/>
                </a:solidFill>
                <a:latin typeface="Calibri"/>
              </a:rPr>
              <a:t> διαθέσιμο</a:t>
            </a:r>
            <a:r>
              <a:rPr lang="en-US" sz="1200" dirty="0" smtClean="0">
                <a:solidFill>
                  <a:schemeClr val="bg1"/>
                </a:solidFill>
                <a:latin typeface="Calibri"/>
              </a:rPr>
              <a:t> </a:t>
            </a:r>
            <a:r>
              <a:rPr lang="el-GR" sz="1200" dirty="0" smtClean="0">
                <a:solidFill>
                  <a:schemeClr val="bg1"/>
                </a:solidFill>
                <a:latin typeface="Calibri"/>
              </a:rPr>
              <a:t>με άδεια </a:t>
            </a:r>
            <a:r>
              <a:rPr lang="en-US" sz="1200" dirty="0">
                <a:solidFill>
                  <a:schemeClr val="bg1"/>
                </a:solidFill>
                <a:latin typeface="Calibri"/>
                <a:hlinkClick r:id="rId6"/>
              </a:rPr>
              <a:t>CC BY-SA 3.0</a:t>
            </a:r>
            <a:endParaRPr lang="en-US" sz="1200" dirty="0">
              <a:solidFill>
                <a:schemeClr val="bg1"/>
              </a:solidFill>
              <a:latin typeface="Calibri"/>
            </a:endParaRPr>
          </a:p>
        </p:txBody>
      </p:sp>
    </p:spTree>
    <p:extLst>
      <p:ext uri="{BB962C8B-B14F-4D97-AF65-F5344CB8AC3E}">
        <p14:creationId xmlns:p14="http://schemas.microsoft.com/office/powerpoint/2010/main" val="844039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Λαπαροσκοπική </a:t>
            </a:r>
            <a:r>
              <a:rPr lang="el-GR" dirty="0" smtClean="0"/>
              <a:t>υστερεκτομή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12290" name="Picture 2" descr="File:Hysterectom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1926"/>
            <a:ext cx="3384376" cy="25382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292" name="Picture 4" descr="File:Hysterectom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877" y="1841926"/>
            <a:ext cx="3384376" cy="25382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83568" y="4616433"/>
            <a:ext cx="3201106"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Hysterectomy1</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Hic et nunc</a:t>
            </a:r>
            <a:r>
              <a:rPr lang="el-GR" sz="1200" dirty="0" smtClean="0">
                <a:solidFill>
                  <a:schemeClr val="bg1"/>
                </a:solidFill>
                <a:latin typeface="Calibri"/>
              </a:rPr>
              <a:t> διαθέσιμο</a:t>
            </a:r>
            <a:r>
              <a:rPr lang="en-US" sz="1200" dirty="0" smtClean="0">
                <a:solidFill>
                  <a:schemeClr val="bg1"/>
                </a:solidFill>
                <a:latin typeface="Calibri"/>
              </a:rPr>
              <a:t> </a:t>
            </a:r>
            <a:r>
              <a:rPr lang="el-GR" sz="1200" dirty="0" smtClean="0">
                <a:solidFill>
                  <a:schemeClr val="bg1"/>
                </a:solidFill>
                <a:latin typeface="Calibri"/>
              </a:rPr>
              <a:t>με άδεια </a:t>
            </a:r>
            <a:r>
              <a:rPr lang="en-US" sz="1200" dirty="0">
                <a:solidFill>
                  <a:schemeClr val="bg1"/>
                </a:solidFill>
                <a:latin typeface="Calibri"/>
                <a:hlinkClick r:id="rId6"/>
              </a:rPr>
              <a:t>CC BY-SA 3.0</a:t>
            </a:r>
            <a:endParaRPr lang="en-US" sz="1200" dirty="0">
              <a:solidFill>
                <a:schemeClr val="bg1"/>
              </a:solidFill>
              <a:latin typeface="Calibri"/>
            </a:endParaRPr>
          </a:p>
        </p:txBody>
      </p:sp>
      <p:sp>
        <p:nvSpPr>
          <p:cNvPr id="9" name="Rectangle 7"/>
          <p:cNvSpPr/>
          <p:nvPr/>
        </p:nvSpPr>
        <p:spPr>
          <a:xfrm>
            <a:off x="5374512" y="4616432"/>
            <a:ext cx="3201106"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7"/>
              </a:rPr>
              <a:t>Hysterectomy2</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Hic et nunc</a:t>
            </a:r>
            <a:r>
              <a:rPr lang="el-GR" sz="1200" dirty="0" smtClean="0">
                <a:solidFill>
                  <a:schemeClr val="bg1"/>
                </a:solidFill>
                <a:latin typeface="Calibri"/>
              </a:rPr>
              <a:t> διαθέσιμο</a:t>
            </a:r>
            <a:r>
              <a:rPr lang="en-US" sz="1200" dirty="0" smtClean="0">
                <a:solidFill>
                  <a:schemeClr val="bg1"/>
                </a:solidFill>
                <a:latin typeface="Calibri"/>
              </a:rPr>
              <a:t> </a:t>
            </a:r>
            <a:r>
              <a:rPr lang="el-GR" sz="1200" dirty="0" smtClean="0">
                <a:solidFill>
                  <a:schemeClr val="bg1"/>
                </a:solidFill>
                <a:latin typeface="Calibri"/>
              </a:rPr>
              <a:t>με άδεια </a:t>
            </a:r>
            <a:r>
              <a:rPr lang="en-US" sz="1200" dirty="0">
                <a:solidFill>
                  <a:schemeClr val="bg1"/>
                </a:solidFill>
                <a:latin typeface="Calibri"/>
                <a:hlinkClick r:id="rId6"/>
              </a:rPr>
              <a:t>CC BY-SA 3.0</a:t>
            </a:r>
            <a:endParaRPr lang="en-US" sz="1200" dirty="0">
              <a:solidFill>
                <a:schemeClr val="bg1"/>
              </a:solidFill>
              <a:latin typeface="Calibri"/>
            </a:endParaRPr>
          </a:p>
        </p:txBody>
      </p:sp>
    </p:spTree>
    <p:extLst>
      <p:ext uri="{BB962C8B-B14F-4D97-AF65-F5344CB8AC3E}">
        <p14:creationId xmlns:p14="http://schemas.microsoft.com/office/powerpoint/2010/main" val="3416553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r>
              <a:rPr lang="el-GR" altLang="el-GR" dirty="0"/>
              <a:t>Κολποσκόπιο </a:t>
            </a:r>
            <a:r>
              <a:rPr lang="el-GR" altLang="el-GR" sz="3000" b="0" dirty="0" smtClean="0"/>
              <a:t>1/2</a:t>
            </a:r>
            <a:endParaRPr lang="el-GR" altLang="el-GR" b="1" dirty="0" smtClean="0"/>
          </a:p>
        </p:txBody>
      </p:sp>
      <p:sp>
        <p:nvSpPr>
          <p:cNvPr id="17411" name="2 - Θέση περιεχομένου"/>
          <p:cNvSpPr>
            <a:spLocks noGrp="1"/>
          </p:cNvSpPr>
          <p:nvPr>
            <p:ph idx="1"/>
          </p:nvPr>
        </p:nvSpPr>
        <p:spPr/>
        <p:txBody>
          <a:bodyPr/>
          <a:lstStyle/>
          <a:p>
            <a:pPr marL="0" indent="0" eaLnBrk="1" hangingPunct="1">
              <a:buFont typeface="Arial" charset="0"/>
              <a:buNone/>
            </a:pPr>
            <a:r>
              <a:rPr lang="el-GR" altLang="el-GR" dirty="0" smtClean="0"/>
              <a:t>Ειδικό διοπτρικό μικροσκόπιο, με στερεοσκοπική όραση και δυνατότητα μεγάλης  μεγέθυνσης, με το οποίο επισκοπείται ο κόλπος και ο τράχηλος μέχρι την αρχή του ενδοτραχήλου.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808702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Κολποσκόπιο </a:t>
            </a:r>
            <a:r>
              <a:rPr lang="el-GR" altLang="el-GR" sz="30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pic>
        <p:nvPicPr>
          <p:cNvPr id="11266" name="Picture 2" descr="File:Colposc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340768"/>
            <a:ext cx="2996253" cy="41044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3197132" y="5430415"/>
            <a:ext cx="3201106"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Colposcope</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Warfieldian</a:t>
            </a:r>
            <a:r>
              <a:rPr lang="el-GR" sz="1200" dirty="0" smtClean="0">
                <a:solidFill>
                  <a:schemeClr val="bg1"/>
                </a:solidFill>
                <a:latin typeface="Calibri"/>
              </a:rPr>
              <a:t> διαθέσιμο</a:t>
            </a:r>
            <a:r>
              <a:rPr lang="en-US" sz="1200" dirty="0" smtClean="0">
                <a:solidFill>
                  <a:schemeClr val="bg1"/>
                </a:solidFill>
                <a:latin typeface="Calibri"/>
              </a:rPr>
              <a:t> </a:t>
            </a:r>
            <a:r>
              <a:rPr lang="el-GR" sz="1200" dirty="0" smtClean="0">
                <a:solidFill>
                  <a:schemeClr val="bg1"/>
                </a:solidFill>
                <a:latin typeface="Calibri"/>
              </a:rPr>
              <a:t>ως κοινό κτήμα</a:t>
            </a:r>
            <a:endParaRPr lang="en-US" sz="1200" dirty="0">
              <a:solidFill>
                <a:schemeClr val="bg1"/>
              </a:solidFill>
              <a:latin typeface="Calibri"/>
            </a:endParaRPr>
          </a:p>
        </p:txBody>
      </p:sp>
    </p:spTree>
    <p:extLst>
      <p:ext uri="{BB962C8B-B14F-4D97-AF65-F5344CB8AC3E}">
        <p14:creationId xmlns:p14="http://schemas.microsoft.com/office/powerpoint/2010/main" val="1666320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pPr eaLnBrk="1" hangingPunct="1"/>
            <a:r>
              <a:rPr lang="el-GR" altLang="el-GR" b="1" dirty="0" smtClean="0"/>
              <a:t>Κολποσκόπηση</a:t>
            </a:r>
            <a:endParaRPr lang="el-GR" altLang="el-GR" sz="3000" b="0" dirty="0" smtClean="0"/>
          </a:p>
        </p:txBody>
      </p:sp>
      <p:sp>
        <p:nvSpPr>
          <p:cNvPr id="18435" name="2 - Θέση περιεχομένου"/>
          <p:cNvSpPr>
            <a:spLocks noGrp="1"/>
          </p:cNvSpPr>
          <p:nvPr>
            <p:ph idx="1"/>
          </p:nvPr>
        </p:nvSpPr>
        <p:spPr/>
        <p:txBody>
          <a:bodyPr/>
          <a:lstStyle/>
          <a:p>
            <a:pPr marL="0" indent="0" eaLnBrk="1" hangingPunct="1">
              <a:buFont typeface="Arial" charset="0"/>
              <a:buNone/>
            </a:pPr>
            <a:r>
              <a:rPr lang="el-GR" altLang="el-GR" dirty="0" smtClean="0"/>
              <a:t>Διαγνωστική συμπληρωματική τεχνική, για έλεγχο παθήσεων του τραχήλου της μήτρας και ιδιαιτέρως καρκίνου. Αποτελεί συνέχεια του </a:t>
            </a:r>
            <a:r>
              <a:rPr lang="en-US" altLang="el-GR" dirty="0" smtClean="0"/>
              <a:t>Test</a:t>
            </a:r>
            <a:r>
              <a:rPr lang="el-GR" altLang="el-GR" dirty="0" smtClean="0"/>
              <a:t> Παπανικολάου (αν είναι παθολογικό).</a:t>
            </a:r>
          </a:p>
          <a:p>
            <a:r>
              <a:rPr lang="el-GR" altLang="el-GR" dirty="0" smtClean="0"/>
              <a:t>Η εξέταση γίνεται κατά προτίμηση στο μέσον του κύκλου.</a:t>
            </a:r>
          </a:p>
          <a:p>
            <a:r>
              <a:rPr lang="el-GR" altLang="el-GR" dirty="0" smtClean="0"/>
              <a:t>Το παθολογικό επιθήλιο είναι λευκό.</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639740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Τράχηλος μήτρας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10242" name="Picture 2" descr="File:Cerv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080" y="1412776"/>
            <a:ext cx="4752528" cy="35643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2981791" y="5085184"/>
            <a:ext cx="3201106"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Cervix</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Hic et nunc</a:t>
            </a:r>
            <a:r>
              <a:rPr lang="el-GR" sz="1200" dirty="0" smtClean="0">
                <a:solidFill>
                  <a:schemeClr val="bg1"/>
                </a:solidFill>
                <a:latin typeface="Calibri"/>
              </a:rPr>
              <a:t> διαθέσιμο</a:t>
            </a:r>
            <a:r>
              <a:rPr lang="en-US" sz="1200" dirty="0" smtClean="0">
                <a:solidFill>
                  <a:schemeClr val="bg1"/>
                </a:solidFill>
                <a:latin typeface="Calibri"/>
              </a:rPr>
              <a:t> </a:t>
            </a:r>
            <a:r>
              <a:rPr lang="el-GR" sz="1200" dirty="0" smtClean="0">
                <a:solidFill>
                  <a:schemeClr val="bg1"/>
                </a:solidFill>
                <a:latin typeface="Calibri"/>
              </a:rPr>
              <a:t>ως κοινό κτήμα</a:t>
            </a:r>
            <a:endParaRPr lang="en-US" sz="1200" dirty="0">
              <a:solidFill>
                <a:schemeClr val="bg1"/>
              </a:solidFill>
              <a:latin typeface="Calibri"/>
            </a:endParaRPr>
          </a:p>
        </p:txBody>
      </p:sp>
    </p:spTree>
    <p:extLst>
      <p:ext uri="{BB962C8B-B14F-4D97-AF65-F5344CB8AC3E}">
        <p14:creationId xmlns:p14="http://schemas.microsoft.com/office/powerpoint/2010/main" val="2528650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normAutofit fontScale="90000"/>
          </a:bodyPr>
          <a:lstStyle/>
          <a:p>
            <a:pPr eaLnBrk="1" hangingPunct="1"/>
            <a:r>
              <a:rPr lang="el-GR" altLang="el-GR" b="1" dirty="0" smtClean="0"/>
              <a:t>Λαπαροσκοπικές επεμβάσεις στη γυναικολογία</a:t>
            </a:r>
          </a:p>
        </p:txBody>
      </p:sp>
      <p:sp>
        <p:nvSpPr>
          <p:cNvPr id="3" name="2 - Θέση περιεχομένου"/>
          <p:cNvSpPr>
            <a:spLocks noGrp="1"/>
          </p:cNvSpPr>
          <p:nvPr>
            <p:ph idx="1"/>
          </p:nvPr>
        </p:nvSpPr>
        <p:spPr/>
        <p:txBody>
          <a:bodyPr rtlCol="0">
            <a:normAutofit/>
          </a:bodyPr>
          <a:lstStyle/>
          <a:p>
            <a:pPr eaLnBrk="1" fontAlgn="auto" hangingPunct="1">
              <a:spcAft>
                <a:spcPts val="0"/>
              </a:spcAft>
              <a:buFont typeface="Arial" pitchFamily="34" charset="0"/>
              <a:buNone/>
              <a:defRPr/>
            </a:pPr>
            <a:r>
              <a:rPr lang="el-GR" b="1" dirty="0" smtClean="0"/>
              <a:t>Επεμβάσεις για:</a:t>
            </a:r>
          </a:p>
          <a:p>
            <a:pPr eaLnBrk="1" fontAlgn="auto" hangingPunct="1">
              <a:spcAft>
                <a:spcPts val="0"/>
              </a:spcAft>
              <a:buFont typeface="Courier New" panose="02070309020205020404" pitchFamily="49" charset="0"/>
              <a:buChar char="o"/>
              <a:defRPr/>
            </a:pPr>
            <a:r>
              <a:rPr lang="el-GR" dirty="0" smtClean="0"/>
              <a:t>Έκτοπη κύηση.</a:t>
            </a:r>
          </a:p>
          <a:p>
            <a:pPr eaLnBrk="1" fontAlgn="auto" hangingPunct="1">
              <a:spcAft>
                <a:spcPts val="0"/>
              </a:spcAft>
              <a:buFont typeface="Courier New" panose="02070309020205020404" pitchFamily="49" charset="0"/>
              <a:buChar char="o"/>
              <a:defRPr/>
            </a:pPr>
            <a:r>
              <a:rPr lang="el-GR" dirty="0" smtClean="0"/>
              <a:t>Ενδομητρίωση.</a:t>
            </a:r>
          </a:p>
          <a:p>
            <a:pPr eaLnBrk="1" fontAlgn="auto" hangingPunct="1">
              <a:spcAft>
                <a:spcPts val="0"/>
              </a:spcAft>
              <a:buFont typeface="Courier New" panose="02070309020205020404" pitchFamily="49" charset="0"/>
              <a:buChar char="o"/>
              <a:defRPr/>
            </a:pPr>
            <a:r>
              <a:rPr lang="el-GR" dirty="0" smtClean="0"/>
              <a:t>Σαλπιγγοπλαστική/Σαλπιγγοστομία.</a:t>
            </a:r>
          </a:p>
          <a:p>
            <a:pPr eaLnBrk="1" fontAlgn="auto" hangingPunct="1">
              <a:spcAft>
                <a:spcPts val="0"/>
              </a:spcAft>
              <a:buFont typeface="Courier New" panose="02070309020205020404" pitchFamily="49" charset="0"/>
              <a:buChar char="o"/>
              <a:defRPr/>
            </a:pPr>
            <a:r>
              <a:rPr lang="el-GR" dirty="0" smtClean="0"/>
              <a:t>Βιοψία ωοθήκης - εκτομή ωοθηκικής κύστης.</a:t>
            </a:r>
          </a:p>
          <a:p>
            <a:pPr eaLnBrk="1" fontAlgn="auto" hangingPunct="1">
              <a:spcAft>
                <a:spcPts val="0"/>
              </a:spcAft>
              <a:buFont typeface="Courier New" panose="02070309020205020404" pitchFamily="49" charset="0"/>
              <a:buChar char="o"/>
              <a:defRPr/>
            </a:pPr>
            <a:r>
              <a:rPr lang="el-GR" dirty="0" smtClean="0"/>
              <a:t>Εξαρτηματεκτομή-ωοθηκεκτομή.</a:t>
            </a:r>
          </a:p>
          <a:p>
            <a:pPr eaLnBrk="1" fontAlgn="auto" hangingPunct="1">
              <a:spcAft>
                <a:spcPts val="0"/>
              </a:spcAft>
              <a:buFont typeface="Courier New" panose="02070309020205020404" pitchFamily="49" charset="0"/>
              <a:buChar char="o"/>
              <a:defRPr/>
            </a:pPr>
            <a:r>
              <a:rPr lang="el-GR" dirty="0" smtClean="0"/>
              <a:t>Ινομυωματεκτομή.</a:t>
            </a:r>
          </a:p>
          <a:p>
            <a:pPr eaLnBrk="1" fontAlgn="auto" hangingPunct="1">
              <a:spcAft>
                <a:spcPts val="0"/>
              </a:spcAft>
              <a:buFont typeface="Courier New" panose="02070309020205020404" pitchFamily="49" charset="0"/>
              <a:buChar char="o"/>
              <a:defRPr/>
            </a:pPr>
            <a:r>
              <a:rPr lang="el-GR" dirty="0" smtClean="0"/>
              <a:t>Υστερεκτομή.</a:t>
            </a:r>
          </a:p>
          <a:p>
            <a:pPr eaLnBrk="1" fontAlgn="auto" hangingPunct="1">
              <a:spcAft>
                <a:spcPts val="0"/>
              </a:spcAft>
              <a:buFont typeface="Arial" pitchFamily="34" charset="0"/>
              <a:buNone/>
              <a:defRPr/>
            </a:pP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813637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Νικόλαος Θαλασσινός 2014. </a:t>
            </a:r>
            <a:r>
              <a:rPr lang="el-GR" sz="2000" dirty="0"/>
              <a:t>Νικόλαος </a:t>
            </a:r>
            <a:r>
              <a:rPr lang="el-GR" sz="2000" dirty="0" smtClean="0"/>
              <a:t>Θαλασσινός. </a:t>
            </a:r>
            <a:r>
              <a:rPr lang="el-GR" sz="2000" dirty="0"/>
              <a:t>«Ειδικές Ιατρικές Εφαρμογές. </a:t>
            </a:r>
            <a:r>
              <a:rPr lang="el-GR" sz="2000" dirty="0" smtClean="0"/>
              <a:t>Ενότητα 5</a:t>
            </a:r>
            <a:r>
              <a:rPr lang="en-US" sz="2000" dirty="0" smtClean="0"/>
              <a:t>:</a:t>
            </a:r>
            <a:r>
              <a:rPr lang="el-GR" sz="2000" dirty="0" smtClean="0"/>
              <a:t> </a:t>
            </a:r>
            <a:r>
              <a:rPr lang="el-GR" sz="2000" dirty="0"/>
              <a:t>Ενδοσκοπικές και λαπαροσκοπικές επεμβάσεις στη γυναικολογία».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859919"/>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887" y="3363975"/>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714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a:bodyPr>
          <a:lstStyle/>
          <a:p>
            <a:r>
              <a:rPr lang="el-GR" dirty="0" smtClean="0"/>
              <a:t>Αναπαραγωγικό σύστημα γυναίκας </a:t>
            </a:r>
            <a:r>
              <a:rPr lang="el-GR" sz="3000" b="0" dirty="0" smtClean="0"/>
              <a:t>1/3</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2050" name="Picture 2" descr="File:Gray1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736" y="1386952"/>
            <a:ext cx="6744528" cy="44792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2645505" y="6042142"/>
            <a:ext cx="3852990" cy="276999"/>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Gray1161</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Pngbot</a:t>
            </a:r>
            <a:r>
              <a:rPr lang="el-GR" sz="1200" dirty="0" smtClean="0">
                <a:solidFill>
                  <a:schemeClr val="bg1"/>
                </a:solidFill>
                <a:latin typeface="Calibri"/>
              </a:rPr>
              <a:t> διαθέσιμο ως κοινό κτήμα</a:t>
            </a:r>
            <a:endParaRPr lang="en-US" sz="1200" dirty="0">
              <a:solidFill>
                <a:schemeClr val="bg1"/>
              </a:solidFill>
              <a:latin typeface="Calibri"/>
            </a:endParaRPr>
          </a:p>
        </p:txBody>
      </p:sp>
    </p:spTree>
    <p:extLst>
      <p:ext uri="{BB962C8B-B14F-4D97-AF65-F5344CB8AC3E}">
        <p14:creationId xmlns:p14="http://schemas.microsoft.com/office/powerpoint/2010/main" val="3332014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lstStyle/>
          <a:p>
            <a:r>
              <a:rPr lang="el-GR" dirty="0"/>
              <a:t>Αναπαραγωγικό σύστημα γυναίκας </a:t>
            </a:r>
            <a:r>
              <a:rPr lang="el-GR" sz="3000" b="0" dirty="0" smtClean="0"/>
              <a:t>2/3</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1026" name="Picture 2" descr="File:Blausen 0400 FemaleReproSystem 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669" y="1256273"/>
            <a:ext cx="5976663" cy="48922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2848490" y="6237312"/>
            <a:ext cx="3447020"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Blausen 0400 FemaleReproSystem 02</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BruceBlaus</a:t>
            </a:r>
            <a:r>
              <a:rPr lang="el-GR" sz="1200" dirty="0" smtClean="0">
                <a:solidFill>
                  <a:schemeClr val="bg1"/>
                </a:solidFill>
                <a:latin typeface="Calibri"/>
              </a:rPr>
              <a:t> διαθέσιμο με άδεια </a:t>
            </a:r>
            <a:r>
              <a:rPr lang="en-US" sz="1200" dirty="0">
                <a:solidFill>
                  <a:schemeClr val="bg1"/>
                </a:solidFill>
                <a:latin typeface="Calibri"/>
                <a:hlinkClick r:id="rId6"/>
              </a:rPr>
              <a:t>CC BY 3.0</a:t>
            </a:r>
            <a:endParaRPr lang="en-US" sz="1200" dirty="0">
              <a:solidFill>
                <a:schemeClr val="bg1"/>
              </a:solidFill>
              <a:latin typeface="Calibri"/>
            </a:endParaRPr>
          </a:p>
        </p:txBody>
      </p:sp>
    </p:spTree>
    <p:extLst>
      <p:ext uri="{BB962C8B-B14F-4D97-AF65-F5344CB8AC3E}">
        <p14:creationId xmlns:p14="http://schemas.microsoft.com/office/powerpoint/2010/main" val="748540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a:bodyPr>
          <a:lstStyle/>
          <a:p>
            <a:r>
              <a:rPr lang="el-GR" dirty="0"/>
              <a:t>Αναπαραγωγικό σύστημα γυναίκας </a:t>
            </a:r>
            <a:r>
              <a:rPr lang="el-GR" sz="3000" b="0" dirty="0" smtClean="0"/>
              <a:t>3/3</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3074" name="Picture 2" descr="File:Gray58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703" y="1700807"/>
            <a:ext cx="7224595" cy="42865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2848490" y="6165304"/>
            <a:ext cx="3447020" cy="276999"/>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Gray589</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Pngbot</a:t>
            </a:r>
            <a:r>
              <a:rPr lang="el-GR" sz="1200" dirty="0" smtClean="0">
                <a:solidFill>
                  <a:schemeClr val="bg1"/>
                </a:solidFill>
                <a:latin typeface="Calibri"/>
              </a:rPr>
              <a:t> διαθέσιμο ως κοινό κτήμα</a:t>
            </a:r>
            <a:endParaRPr lang="en-US" sz="1200" dirty="0">
              <a:solidFill>
                <a:schemeClr val="bg1"/>
              </a:solidFill>
              <a:latin typeface="Calibri"/>
            </a:endParaRPr>
          </a:p>
        </p:txBody>
      </p:sp>
    </p:spTree>
    <p:extLst>
      <p:ext uri="{BB962C8B-B14F-4D97-AF65-F5344CB8AC3E}">
        <p14:creationId xmlns:p14="http://schemas.microsoft.com/office/powerpoint/2010/main" val="3326324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rmAutofit fontScale="90000"/>
          </a:bodyPr>
          <a:lstStyle/>
          <a:p>
            <a:r>
              <a:rPr lang="el-GR" dirty="0" smtClean="0"/>
              <a:t>Έκτοπη κύηση</a:t>
            </a:r>
            <a:br>
              <a:rPr lang="el-GR" dirty="0" smtClean="0"/>
            </a:br>
            <a:r>
              <a:rPr lang="el-GR" sz="3300" b="0" dirty="0" smtClean="0"/>
              <a:t>Λαπαροσκοπικές εικόνες</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4098" name="Picture 2" descr="File:Ectopic pregnancy on laparos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689" y="1521334"/>
            <a:ext cx="2860097" cy="21093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File:Salpingectomy1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897" y="1522601"/>
            <a:ext cx="3338451" cy="21067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06875" y="3692617"/>
            <a:ext cx="1988493" cy="430887"/>
          </a:xfrm>
          <a:prstGeom prst="rect">
            <a:avLst/>
          </a:prstGeom>
          <a:noFill/>
        </p:spPr>
        <p:txBody>
          <a:bodyPr wrap="none" rtlCol="0">
            <a:spAutoFit/>
          </a:bodyPr>
          <a:lstStyle/>
          <a:p>
            <a:r>
              <a:rPr lang="el-GR" sz="2200" dirty="0" smtClean="0">
                <a:solidFill>
                  <a:schemeClr val="bg1"/>
                </a:solidFill>
                <a:latin typeface="+mn-lt"/>
              </a:rPr>
              <a:t>Σαλπιγγεκτομή </a:t>
            </a:r>
            <a:endParaRPr lang="el-GR" sz="2200" dirty="0">
              <a:solidFill>
                <a:schemeClr val="bg1"/>
              </a:solidFill>
              <a:latin typeface="+mn-lt"/>
            </a:endParaRPr>
          </a:p>
        </p:txBody>
      </p:sp>
      <p:pic>
        <p:nvPicPr>
          <p:cNvPr id="4104" name="Picture 8" descr="File:Tubal Pregnancy with embry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157" y="3506322"/>
            <a:ext cx="2285041" cy="24395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16183" y="5876847"/>
            <a:ext cx="2576988" cy="430887"/>
          </a:xfrm>
          <a:prstGeom prst="rect">
            <a:avLst/>
          </a:prstGeom>
          <a:noFill/>
        </p:spPr>
        <p:txBody>
          <a:bodyPr wrap="none" rtlCol="0">
            <a:spAutoFit/>
          </a:bodyPr>
          <a:lstStyle/>
          <a:p>
            <a:r>
              <a:rPr lang="el-GR" sz="2200" dirty="0" smtClean="0">
                <a:solidFill>
                  <a:schemeClr val="bg1"/>
                </a:solidFill>
                <a:latin typeface="+mn-lt"/>
              </a:rPr>
              <a:t>Κύημα 7 εβδομάδων</a:t>
            </a:r>
            <a:endParaRPr lang="el-GR" sz="2200" dirty="0">
              <a:solidFill>
                <a:schemeClr val="bg1"/>
              </a:solidFill>
              <a:latin typeface="+mn-lt"/>
            </a:endParaRPr>
          </a:p>
        </p:txBody>
      </p:sp>
      <p:sp>
        <p:nvSpPr>
          <p:cNvPr id="12" name="Rectangle 7"/>
          <p:cNvSpPr/>
          <p:nvPr/>
        </p:nvSpPr>
        <p:spPr>
          <a:xfrm>
            <a:off x="61051" y="3695230"/>
            <a:ext cx="3201106"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5"/>
              </a:rPr>
              <a:t>Ectopic pregnancy on laparoscopy</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rPr>
              <a:t>Mikael </a:t>
            </a:r>
            <a:r>
              <a:rPr lang="en-US" sz="1200" dirty="0" smtClean="0">
                <a:solidFill>
                  <a:schemeClr val="bg1"/>
                </a:solidFill>
                <a:latin typeface="Calibri"/>
              </a:rPr>
              <a:t>Häggström</a:t>
            </a:r>
            <a:r>
              <a:rPr lang="el-GR" sz="1200" dirty="0" smtClean="0">
                <a:solidFill>
                  <a:schemeClr val="bg1"/>
                </a:solidFill>
                <a:latin typeface="Calibri"/>
              </a:rPr>
              <a:t> διαθέσιμο με άδεια </a:t>
            </a:r>
            <a:r>
              <a:rPr lang="en-US" sz="1200" dirty="0">
                <a:solidFill>
                  <a:schemeClr val="bg1"/>
                </a:solidFill>
                <a:latin typeface="Calibri"/>
                <a:hlinkClick r:id="rId6"/>
              </a:rPr>
              <a:t>CC BY-SA 3.0</a:t>
            </a:r>
            <a:endParaRPr lang="en-US" sz="1200" dirty="0">
              <a:solidFill>
                <a:schemeClr val="bg1"/>
              </a:solidFill>
              <a:latin typeface="Calibri"/>
            </a:endParaRPr>
          </a:p>
        </p:txBody>
      </p:sp>
      <p:sp>
        <p:nvSpPr>
          <p:cNvPr id="13" name="Rectangle 7"/>
          <p:cNvSpPr/>
          <p:nvPr/>
        </p:nvSpPr>
        <p:spPr>
          <a:xfrm>
            <a:off x="5870215" y="4116165"/>
            <a:ext cx="2861812"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7"/>
              </a:rPr>
              <a:t>Salpingectomy1981</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smtClean="0">
                <a:solidFill>
                  <a:schemeClr val="bg1"/>
                </a:solidFill>
                <a:latin typeface="Calibri"/>
                <a:hlinkClick r:id="rId8"/>
              </a:rPr>
              <a:t>Urskalberer81</a:t>
            </a:r>
            <a:r>
              <a:rPr lang="el-GR" sz="1200" dirty="0" smtClean="0">
                <a:solidFill>
                  <a:schemeClr val="bg1"/>
                </a:solidFill>
                <a:latin typeface="Calibri"/>
              </a:rPr>
              <a:t> διαθέσιμο με άδεια </a:t>
            </a:r>
            <a:r>
              <a:rPr lang="en-US" sz="1200" dirty="0">
                <a:solidFill>
                  <a:schemeClr val="bg1"/>
                </a:solidFill>
                <a:latin typeface="Calibri"/>
                <a:hlinkClick r:id="rId6"/>
              </a:rPr>
              <a:t>CC BY-SA 3.0</a:t>
            </a:r>
            <a:endParaRPr lang="en-US" sz="1200" dirty="0">
              <a:solidFill>
                <a:schemeClr val="bg1"/>
              </a:solidFill>
              <a:latin typeface="Calibri"/>
            </a:endParaRPr>
          </a:p>
        </p:txBody>
      </p:sp>
      <p:sp>
        <p:nvSpPr>
          <p:cNvPr id="14" name="Rectangle 7"/>
          <p:cNvSpPr/>
          <p:nvPr/>
        </p:nvSpPr>
        <p:spPr>
          <a:xfrm>
            <a:off x="2804124" y="6239082"/>
            <a:ext cx="3201106"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9"/>
              </a:rPr>
              <a:t>Tubal Pregnancy with embryo</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10"/>
              </a:rPr>
              <a:t>DO11.10</a:t>
            </a:r>
            <a:endParaRPr lang="en-US" sz="1200" dirty="0">
              <a:solidFill>
                <a:schemeClr val="bg1"/>
              </a:solidFill>
              <a:latin typeface="Calibri"/>
            </a:endParaRPr>
          </a:p>
          <a:p>
            <a:pPr algn="ctr"/>
            <a:r>
              <a:rPr lang="el-GR" sz="1200" dirty="0" smtClean="0">
                <a:solidFill>
                  <a:schemeClr val="bg1"/>
                </a:solidFill>
                <a:latin typeface="Calibri"/>
              </a:rPr>
              <a:t>διαθέσιμο ως κοινό κτήμα</a:t>
            </a:r>
            <a:endParaRPr lang="en-US" sz="1200" dirty="0">
              <a:solidFill>
                <a:schemeClr val="bg1"/>
              </a:solidFill>
              <a:latin typeface="Calibri"/>
            </a:endParaRPr>
          </a:p>
        </p:txBody>
      </p:sp>
    </p:spTree>
    <p:extLst>
      <p:ext uri="{BB962C8B-B14F-4D97-AF65-F5344CB8AC3E}">
        <p14:creationId xmlns:p14="http://schemas.microsoft.com/office/powerpoint/2010/main" val="2685832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Ενδομητρίωση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6146" name="Picture 2" descr="File:Blausen 0349 Endometrios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399" y="1412775"/>
            <a:ext cx="5933202" cy="45875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2971447" y="6093296"/>
            <a:ext cx="3201106"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Blausen 0349 Endometriosis</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smtClean="0">
                <a:solidFill>
                  <a:schemeClr val="bg1"/>
                </a:solidFill>
                <a:latin typeface="Calibri"/>
                <a:hlinkClick r:id="rId5"/>
              </a:rPr>
              <a:t>BruceBlaus</a:t>
            </a:r>
            <a:r>
              <a:rPr lang="el-GR" sz="1200" dirty="0" smtClean="0">
                <a:solidFill>
                  <a:schemeClr val="bg1"/>
                </a:solidFill>
                <a:latin typeface="Calibri"/>
              </a:rPr>
              <a:t> διαθέσιμο με άδεια </a:t>
            </a:r>
            <a:r>
              <a:rPr lang="en-US" sz="1200" dirty="0">
                <a:solidFill>
                  <a:schemeClr val="bg1"/>
                </a:solidFill>
                <a:latin typeface="Calibri"/>
                <a:hlinkClick r:id="rId6"/>
              </a:rPr>
              <a:t>CC BY 3.0</a:t>
            </a:r>
            <a:endParaRPr lang="en-US" sz="1200" dirty="0">
              <a:solidFill>
                <a:schemeClr val="bg1"/>
              </a:solidFill>
              <a:latin typeface="Calibri"/>
            </a:endParaRPr>
          </a:p>
        </p:txBody>
      </p:sp>
    </p:spTree>
    <p:extLst>
      <p:ext uri="{BB962C8B-B14F-4D97-AF65-F5344CB8AC3E}">
        <p14:creationId xmlns:p14="http://schemas.microsoft.com/office/powerpoint/2010/main" val="2489909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rmAutofit fontScale="90000"/>
          </a:bodyPr>
          <a:lstStyle/>
          <a:p>
            <a:r>
              <a:rPr lang="el-GR" dirty="0"/>
              <a:t>Ενδομητρίωση</a:t>
            </a:r>
            <a:r>
              <a:rPr lang="el-GR" dirty="0" smtClean="0"/>
              <a:t/>
            </a:r>
            <a:br>
              <a:rPr lang="el-GR" dirty="0" smtClean="0"/>
            </a:br>
            <a:r>
              <a:rPr lang="el-GR" sz="3300" b="0" dirty="0" smtClean="0"/>
              <a:t>Λαπαροσκοπικές εικόνες 1/2</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5122" name="Picture 2" descr="File:Endometri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348" y="1567887"/>
            <a:ext cx="5732191" cy="44644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1733018" y="6217658"/>
            <a:ext cx="5670850" cy="276999"/>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Endometriosis</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Hic et nunc</a:t>
            </a:r>
            <a:r>
              <a:rPr lang="el-GR" sz="1200" dirty="0" smtClean="0">
                <a:solidFill>
                  <a:schemeClr val="bg1"/>
                </a:solidFill>
                <a:latin typeface="Calibri"/>
              </a:rPr>
              <a:t> διαθέσιμο με άδεια </a:t>
            </a:r>
            <a:r>
              <a:rPr lang="en-US" sz="1200" dirty="0">
                <a:solidFill>
                  <a:schemeClr val="bg1"/>
                </a:solidFill>
                <a:latin typeface="Calibri"/>
                <a:hlinkClick r:id="rId6"/>
              </a:rPr>
              <a:t>CC BY 2.0</a:t>
            </a:r>
            <a:endParaRPr lang="en-US" sz="1200" dirty="0">
              <a:solidFill>
                <a:schemeClr val="bg1"/>
              </a:solidFill>
              <a:latin typeface="Calibri"/>
            </a:endParaRPr>
          </a:p>
        </p:txBody>
      </p:sp>
    </p:spTree>
    <p:extLst>
      <p:ext uri="{BB962C8B-B14F-4D97-AF65-F5344CB8AC3E}">
        <p14:creationId xmlns:p14="http://schemas.microsoft.com/office/powerpoint/2010/main" val="539443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rmAutofit fontScale="90000"/>
          </a:bodyPr>
          <a:lstStyle/>
          <a:p>
            <a:r>
              <a:rPr lang="el-GR" dirty="0"/>
              <a:t>Ενδομητρίωση</a:t>
            </a:r>
            <a:br>
              <a:rPr lang="el-GR" dirty="0"/>
            </a:br>
            <a:r>
              <a:rPr lang="el-GR" sz="3300" b="0" dirty="0"/>
              <a:t>Λαπαροσκοπικές εικόνες </a:t>
            </a:r>
            <a:r>
              <a:rPr lang="el-GR" sz="3300" b="0" dirty="0" smtClean="0"/>
              <a:t>2/2</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7170" name="Picture 2" descr="File:Peritoneal endometri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01" y="1916832"/>
            <a:ext cx="3983945" cy="29879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6093" y="4941167"/>
            <a:ext cx="3354957" cy="430887"/>
          </a:xfrm>
          <a:prstGeom prst="rect">
            <a:avLst/>
          </a:prstGeom>
          <a:noFill/>
        </p:spPr>
        <p:txBody>
          <a:bodyPr wrap="none" rtlCol="0">
            <a:spAutoFit/>
          </a:bodyPr>
          <a:lstStyle/>
          <a:p>
            <a:r>
              <a:rPr lang="el-GR" sz="2200" dirty="0" smtClean="0">
                <a:solidFill>
                  <a:schemeClr val="bg1"/>
                </a:solidFill>
                <a:latin typeface="+mn-lt"/>
              </a:rPr>
              <a:t>Περιτοναϊκή ενδομητρίωση</a:t>
            </a:r>
            <a:endParaRPr lang="el-GR" sz="2200" dirty="0">
              <a:solidFill>
                <a:schemeClr val="bg1"/>
              </a:solidFill>
              <a:latin typeface="+mn-lt"/>
            </a:endParaRPr>
          </a:p>
        </p:txBody>
      </p:sp>
      <p:pic>
        <p:nvPicPr>
          <p:cNvPr id="7172" name="Picture 4" descr="File:Douglas endometrio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365" y="1916832"/>
            <a:ext cx="3966513" cy="29748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62507" y="4941168"/>
            <a:ext cx="3452227" cy="430887"/>
          </a:xfrm>
          <a:prstGeom prst="rect">
            <a:avLst/>
          </a:prstGeom>
          <a:noFill/>
        </p:spPr>
        <p:txBody>
          <a:bodyPr wrap="none" rtlCol="0">
            <a:spAutoFit/>
          </a:bodyPr>
          <a:lstStyle/>
          <a:p>
            <a:r>
              <a:rPr lang="el-GR" sz="2200" dirty="0" smtClean="0">
                <a:solidFill>
                  <a:schemeClr val="bg1"/>
                </a:solidFill>
                <a:latin typeface="+mn-lt"/>
              </a:rPr>
              <a:t>Ενδομητρίωση δουγλασείου</a:t>
            </a:r>
            <a:endParaRPr lang="el-GR" sz="2200" dirty="0">
              <a:solidFill>
                <a:schemeClr val="bg1"/>
              </a:solidFill>
              <a:latin typeface="+mn-lt"/>
            </a:endParaRPr>
          </a:p>
        </p:txBody>
      </p:sp>
      <p:sp>
        <p:nvSpPr>
          <p:cNvPr id="10" name="Rectangle 7"/>
          <p:cNvSpPr/>
          <p:nvPr/>
        </p:nvSpPr>
        <p:spPr>
          <a:xfrm>
            <a:off x="783019" y="5372055"/>
            <a:ext cx="3201106"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5"/>
              </a:rPr>
              <a:t>Peritoneal endometriosis</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6"/>
              </a:rPr>
              <a:t>Hic et nunc</a:t>
            </a:r>
            <a:r>
              <a:rPr lang="el-GR" sz="1200" dirty="0" smtClean="0">
                <a:solidFill>
                  <a:schemeClr val="bg1"/>
                </a:solidFill>
                <a:latin typeface="Calibri"/>
              </a:rPr>
              <a:t> διαθέσιμο ως κοινό κτήμα</a:t>
            </a:r>
            <a:endParaRPr lang="en-US" sz="1200" dirty="0">
              <a:solidFill>
                <a:schemeClr val="bg1"/>
              </a:solidFill>
              <a:latin typeface="Calibri"/>
            </a:endParaRPr>
          </a:p>
        </p:txBody>
      </p:sp>
      <p:sp>
        <p:nvSpPr>
          <p:cNvPr id="11" name="Rectangle 7"/>
          <p:cNvSpPr/>
          <p:nvPr/>
        </p:nvSpPr>
        <p:spPr>
          <a:xfrm>
            <a:off x="5088067" y="5372055"/>
            <a:ext cx="3201106"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7"/>
              </a:rPr>
              <a:t>Douglas endometriose</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6"/>
              </a:rPr>
              <a:t>Hic et nunc</a:t>
            </a:r>
            <a:r>
              <a:rPr lang="el-GR" sz="1200" dirty="0" smtClean="0">
                <a:solidFill>
                  <a:schemeClr val="bg1"/>
                </a:solidFill>
                <a:latin typeface="Calibri"/>
              </a:rPr>
              <a:t> διαθέσιμο ως κοινό κτήμα</a:t>
            </a:r>
            <a:endParaRPr lang="en-US" sz="1200" dirty="0">
              <a:solidFill>
                <a:schemeClr val="bg1"/>
              </a:solidFill>
              <a:latin typeface="Calibri"/>
            </a:endParaRPr>
          </a:p>
        </p:txBody>
      </p:sp>
    </p:spTree>
    <p:extLst>
      <p:ext uri="{BB962C8B-B14F-4D97-AF65-F5344CB8AC3E}">
        <p14:creationId xmlns:p14="http://schemas.microsoft.com/office/powerpoint/2010/main" val="6329159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927268c1f7682486ccb598673b57517d189769d6"/>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kEYWg4th8UY"/>
</p:tagLst>
</file>

<file path=ppt/tags/tag3.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1XiugaXOtKk"/>
</p:tagLst>
</file>

<file path=ppt/theme/theme1.xml><?xml version="1.0" encoding="utf-8"?>
<a:theme xmlns:a="http://schemas.openxmlformats.org/drawingml/2006/main" name="template new">
  <a:themeElements>
    <a:clrScheme name="Προσαρμοσμένο 14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5A5A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new</Template>
  <TotalTime>214</TotalTime>
  <Words>975</Words>
  <Application>Microsoft Office PowerPoint</Application>
  <PresentationFormat>Προβολή στην οθόνη (4:3)</PresentationFormat>
  <Paragraphs>154</Paragraphs>
  <Slides>25</Slides>
  <Notes>18</Notes>
  <HiddenSlides>0</HiddenSlides>
  <MMClips>0</MMClips>
  <ScaleCrop>false</ScaleCrop>
  <HeadingPairs>
    <vt:vector size="4" baseType="variant">
      <vt:variant>
        <vt:lpstr>Θέμα</vt:lpstr>
      </vt:variant>
      <vt:variant>
        <vt:i4>2</vt:i4>
      </vt:variant>
      <vt:variant>
        <vt:lpstr>Τίτλοι διαφανειών</vt:lpstr>
      </vt:variant>
      <vt:variant>
        <vt:i4>25</vt:i4>
      </vt:variant>
    </vt:vector>
  </HeadingPairs>
  <TitlesOfParts>
    <vt:vector size="27" baseType="lpstr">
      <vt:lpstr>template new</vt:lpstr>
      <vt:lpstr>OC_template_updated</vt:lpstr>
      <vt:lpstr>Ειδικές Ιατρικές Εφαρμογές</vt:lpstr>
      <vt:lpstr>Λαπαροσκοπικές επεμβάσεις στη γυναικολογία</vt:lpstr>
      <vt:lpstr>Αναπαραγωγικό σύστημα γυναίκας 1/3</vt:lpstr>
      <vt:lpstr>Αναπαραγωγικό σύστημα γυναίκας 2/3</vt:lpstr>
      <vt:lpstr>Αναπαραγωγικό σύστημα γυναίκας 3/3</vt:lpstr>
      <vt:lpstr>Έκτοπη κύηση Λαπαροσκοπικές εικόνες</vt:lpstr>
      <vt:lpstr>Ενδομητρίωση </vt:lpstr>
      <vt:lpstr>Ενδομητρίωση Λαπαροσκοπικές εικόνες 1/2</vt:lpstr>
      <vt:lpstr>Ενδομητρίωση Λαπαροσκοπικές εικόνες 2/2</vt:lpstr>
      <vt:lpstr>Σαλπιγγοστομία</vt:lpstr>
      <vt:lpstr>Σαλπιγγεκτομή </vt:lpstr>
      <vt:lpstr>Εκτομή ωοθηκικής κύστης</vt:lpstr>
      <vt:lpstr>Λαπαροσκοπική ινομυωματεκτομή</vt:lpstr>
      <vt:lpstr>Λαπαροσκοπική υστερεκτομή</vt:lpstr>
      <vt:lpstr>Κολποσκόπιο 1/2</vt:lpstr>
      <vt:lpstr>Κολποσκόπιο 2/2</vt:lpstr>
      <vt:lpstr>Κολποσκόπηση</vt:lpstr>
      <vt:lpstr>Τράχηλος μήτρας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ΕΙΔΙΚΕΣ ΙΑΤΡΙΚΕΣ ΕΦΑΡΜΟΓΕΣ</dc:title>
  <dc:creator>opencourses@teiath.gr</dc:creator>
  <cp:lastModifiedBy>natasakar new</cp:lastModifiedBy>
  <cp:revision>45</cp:revision>
  <dcterms:created xsi:type="dcterms:W3CDTF">2014-09-02T06:45:45Z</dcterms:created>
  <dcterms:modified xsi:type="dcterms:W3CDTF">2015-02-25T12:14:42Z</dcterms:modified>
</cp:coreProperties>
</file>