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1"/>
  </p:notesMasterIdLst>
  <p:handoutMasterIdLst>
    <p:handoutMasterId r:id="rId7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257" r:id="rId64"/>
    <p:sldId id="262" r:id="rId65"/>
    <p:sldId id="264" r:id="rId66"/>
    <p:sldId id="327" r:id="rId67"/>
    <p:sldId id="328" r:id="rId68"/>
    <p:sldId id="266" r:id="rId69"/>
    <p:sldId id="261" r:id="rId70"/>
  </p:sldIdLst>
  <p:sldSz cx="9144000" cy="6858000" type="screen4x3"/>
  <p:notesSz cx="7104063" cy="10234613"/>
  <p:custDataLst>
    <p:tags r:id="rId7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7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6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2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7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31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4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5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0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1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2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2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0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6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1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4A8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1.0/deed.en" TargetMode="External"/><Relationship Id="rId5" Type="http://schemas.openxmlformats.org/officeDocument/2006/relationships/hyperlink" Target="http://commons.wikimedia.org/wiki/User:Lumbar" TargetMode="External"/><Relationship Id="rId4" Type="http://schemas.openxmlformats.org/officeDocument/2006/relationships/hyperlink" Target="http://commons.wikimedia.org/wiki/File:Wound_sewed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eft-sided_Pleural_Effusion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2.5/deed.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Lobar_pneumonia_illustrated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ahmedshokry.wordpress.com/tag/pulmonary-embolism-dvt-deep-vein-thrombosis-treatment-etiology-causes-medicine-lungs-respiratory-system-cancer-deep-vein-thrombosis-emboli-virchows-triad-heart-failure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vancouvercoastalhealth/5807349716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nd/2.0/deed.en" TargetMode="External"/><Relationship Id="rId4" Type="http://schemas.openxmlformats.org/officeDocument/2006/relationships/hyperlink" Target="http://www.flickr.com/photos/vancouvercoastalhealth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portex/6634103129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d/2.0/deed.en" TargetMode="External"/><Relationship Id="rId4" Type="http://schemas.openxmlformats.org/officeDocument/2006/relationships/hyperlink" Target="http://www.flickr.com/photos/sportex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Μετεγχειρητική Φροντίδα Ασθενή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Κριτήρια </a:t>
            </a:r>
            <a:r>
              <a:rPr lang="el-GR" sz="4400" dirty="0" smtClean="0"/>
              <a:t>μεταφοράς ασθενή από την ανάνηψη στο θάλαμο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523669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/>
              <a:t>Σε </a:t>
            </a:r>
            <a:r>
              <a:rPr lang="el-GR" sz="2400" b="1" dirty="0" err="1" smtClean="0"/>
              <a:t>περιοχική</a:t>
            </a:r>
            <a:r>
              <a:rPr lang="el-GR" sz="2400" b="1" dirty="0" smtClean="0"/>
              <a:t> αναισθησία,</a:t>
            </a:r>
            <a:endParaRPr lang="el-GR" sz="2400" b="1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Επαναφορά </a:t>
            </a:r>
            <a:r>
              <a:rPr lang="el-GR" sz="2400" dirty="0" smtClean="0"/>
              <a:t>αισθητικότητας, 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Επαναφορά κινητικότητας (κίνηση μεγάλου δακτύλου του ποδιού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 smtClean="0"/>
              <a:t>Εξωτερικοί ασθενείς,</a:t>
            </a:r>
            <a:endParaRPr lang="el-GR" sz="2400" b="1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Πλήρης αποδρομή της </a:t>
            </a:r>
            <a:r>
              <a:rPr lang="el-GR" sz="2400" dirty="0" smtClean="0"/>
              <a:t>αναισθησίας,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Απουσία ζάλης, ναυτίας και </a:t>
            </a:r>
            <a:r>
              <a:rPr lang="el-GR" sz="2400" dirty="0" smtClean="0"/>
              <a:t>εμέτου,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Φυσιολογική </a:t>
            </a:r>
            <a:r>
              <a:rPr lang="el-GR" sz="2400" dirty="0" smtClean="0"/>
              <a:t>διούρηση,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Ικανότητα στήριξης και </a:t>
            </a:r>
            <a:r>
              <a:rPr lang="el-GR" sz="2400" dirty="0" smtClean="0"/>
              <a:t>βάδισης.</a:t>
            </a:r>
            <a:endParaRPr lang="el-GR" sz="2400" dirty="0"/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Σημεία ανεπαρκούς ιστικής αιμάτωσης και οξυγόνωσης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23669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l-GR" sz="2400" b="1" dirty="0" smtClean="0"/>
              <a:t>Αναπνευστικό,</a:t>
            </a:r>
            <a:endParaRPr lang="el-GR" sz="2400" b="1" dirty="0"/>
          </a:p>
          <a:p>
            <a:pPr lvl="1">
              <a:spcBef>
                <a:spcPts val="10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Εργώδης </a:t>
            </a:r>
            <a:r>
              <a:rPr lang="el-GR" sz="2400" dirty="0"/>
              <a:t>αναπνοή ή διαφραγματική αναπνοή ή απουσία αναπνευστικών </a:t>
            </a:r>
            <a:r>
              <a:rPr lang="el-GR" sz="2400" dirty="0" smtClean="0"/>
              <a:t>κινήσεων,</a:t>
            </a:r>
            <a:endParaRPr lang="el-GR" sz="2400" dirty="0"/>
          </a:p>
          <a:p>
            <a:pPr lvl="1">
              <a:spcBef>
                <a:spcPts val="10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Μειωμένο </a:t>
            </a:r>
            <a:r>
              <a:rPr lang="el-GR" sz="2400" dirty="0"/>
              <a:t>PO2  και αυξημένο PCO2 στο αρτηριακό </a:t>
            </a:r>
            <a:r>
              <a:rPr lang="el-GR" sz="2400" dirty="0" smtClean="0"/>
              <a:t>αίμα,</a:t>
            </a:r>
            <a:endParaRPr lang="el-GR" sz="2400" dirty="0"/>
          </a:p>
          <a:p>
            <a:pPr lvl="1">
              <a:spcBef>
                <a:spcPts val="10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Χαμηλός κορεσμός αιμοσφαιρίνης </a:t>
            </a:r>
            <a:r>
              <a:rPr lang="el-GR" sz="2400" dirty="0" smtClean="0"/>
              <a:t>SaO2,</a:t>
            </a:r>
            <a:endParaRPr lang="el-GR" sz="2400" dirty="0"/>
          </a:p>
          <a:p>
            <a:pPr lvl="1">
              <a:spcBef>
                <a:spcPts val="10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Μείωση του αναπνευστικού ψιθυρίσματος (ακρόαση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000"/>
              </a:spcBef>
            </a:pPr>
            <a:r>
              <a:rPr lang="el-GR" sz="2400" b="1" dirty="0" smtClean="0"/>
              <a:t>Καρδιαγγειακό,</a:t>
            </a:r>
            <a:endParaRPr lang="el-GR" sz="2400" b="1" dirty="0"/>
          </a:p>
          <a:p>
            <a:pPr lvl="1">
              <a:spcBef>
                <a:spcPts val="10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Διαταραχές της καρδιακής συχνότητας και ρυθμού (</a:t>
            </a:r>
            <a:r>
              <a:rPr lang="el-GR" sz="2400" dirty="0" smtClean="0"/>
              <a:t>ταχυκαρδία, </a:t>
            </a:r>
            <a:r>
              <a:rPr lang="el-GR" sz="2400" dirty="0" err="1"/>
              <a:t>ταχυαρρυθμία</a:t>
            </a:r>
            <a:r>
              <a:rPr lang="el-GR" sz="2400" dirty="0"/>
              <a:t>, βραδυκαρδία, </a:t>
            </a:r>
            <a:r>
              <a:rPr lang="el-GR" sz="2400" dirty="0" err="1" smtClean="0"/>
              <a:t>βραδυαρρυθμία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spcBef>
                <a:spcPts val="10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Υπόταση (&lt;90mmHg) και υπέρταση (&gt;140mmHg) 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Σημεία ανεπαρκούς ιστικής αιμάτωσης και οξυγόνωσης </a:t>
            </a: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2066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/>
              <a:t>ΚΝΣ : </a:t>
            </a:r>
            <a:r>
              <a:rPr lang="el-GR" sz="2400" dirty="0"/>
              <a:t>Ανησυχία, διέγερση, αποπροσανατολισμός, μυϊκοί σπασμοί, </a:t>
            </a:r>
            <a:r>
              <a:rPr lang="el-GR" sz="2400" dirty="0" smtClean="0"/>
              <a:t>κώμα,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 smtClean="0"/>
              <a:t>Νεφροί : </a:t>
            </a:r>
            <a:r>
              <a:rPr lang="el-GR" sz="2400" dirty="0"/>
              <a:t>Μειωμένη διούρηση (&lt;30 ml/h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 smtClean="0"/>
              <a:t>Δέρμα : </a:t>
            </a:r>
            <a:r>
              <a:rPr lang="el-GR" sz="2400" dirty="0"/>
              <a:t>Ωχρό, ψυχρό, </a:t>
            </a:r>
            <a:r>
              <a:rPr lang="el-GR" sz="2400" dirty="0" err="1"/>
              <a:t>κυανωτικό</a:t>
            </a:r>
            <a:r>
              <a:rPr lang="el-GR" sz="2400" dirty="0"/>
              <a:t> με μειωμένη τριχοειδική </a:t>
            </a:r>
            <a:r>
              <a:rPr lang="el-GR" sz="2400" dirty="0" err="1" smtClean="0"/>
              <a:t>επαναπλήρωση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Χειρουργικό Τμήμα (Θάλαμος)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Θέση </a:t>
            </a:r>
            <a:r>
              <a:rPr lang="el-GR" sz="2400" dirty="0" smtClean="0"/>
              <a:t>ασθενούς,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Θρέψη,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Έγερση,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Φροντίδα </a:t>
            </a:r>
            <a:r>
              <a:rPr lang="el-GR" sz="2400" dirty="0" smtClean="0"/>
              <a:t>τραύματος,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Μετεγχειρητικές </a:t>
            </a:r>
            <a:r>
              <a:rPr lang="el-GR" sz="2400" dirty="0" smtClean="0"/>
              <a:t>δυσχέρειες,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Μετεγχειρητικές </a:t>
            </a:r>
            <a:r>
              <a:rPr lang="el-GR" sz="2400" dirty="0" smtClean="0"/>
              <a:t>επιπλοκές.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Αξιολόγηση ασθενή  στο θάλαμο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 smtClean="0"/>
              <a:t>Αεραγωγοί: </a:t>
            </a:r>
            <a:r>
              <a:rPr lang="el-GR" sz="2400" dirty="0"/>
              <a:t>Βατότητα (απουσία συριγμού κλπ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b="1" dirty="0" smtClean="0"/>
              <a:t>Αναπνοή,</a:t>
            </a:r>
            <a:endParaRPr lang="el-GR" sz="2400" b="1" dirty="0"/>
          </a:p>
          <a:p>
            <a:pPr lvl="1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Τύπος, συχνότητα, ρυθμός, </a:t>
            </a:r>
            <a:r>
              <a:rPr lang="el-GR" sz="2400" dirty="0" smtClean="0"/>
              <a:t>βάθος,</a:t>
            </a:r>
            <a:endParaRPr lang="el-GR" sz="2400" dirty="0"/>
          </a:p>
          <a:p>
            <a:pPr lvl="1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Λαμβάνει οξυγόνο; Με ποιο τρόπο; Εκτίμηση </a:t>
            </a:r>
            <a:r>
              <a:rPr lang="el-GR" sz="2400" dirty="0" smtClean="0"/>
              <a:t>αποτελέσματος.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b="1" dirty="0" smtClean="0"/>
              <a:t>Καρδιαγγειακό,</a:t>
            </a:r>
            <a:endParaRPr lang="el-GR" sz="2400" b="1" dirty="0"/>
          </a:p>
          <a:p>
            <a:pPr lvl="1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err="1"/>
              <a:t>Σφύξεις</a:t>
            </a:r>
            <a:r>
              <a:rPr lang="el-GR" sz="2400" dirty="0"/>
              <a:t> (συχνότητα, ρυθμός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Αρτηριακή πίεση (&gt;100mmHg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b="1" dirty="0" smtClean="0"/>
              <a:t>ΚΝΣ: </a:t>
            </a:r>
            <a:r>
              <a:rPr lang="el-GR" sz="2400" dirty="0"/>
              <a:t>Επίπεδο συνείδησης, </a:t>
            </a:r>
            <a:r>
              <a:rPr lang="el-GR" sz="2400" dirty="0" err="1"/>
              <a:t>προσανατολοισμός</a:t>
            </a:r>
            <a:r>
              <a:rPr lang="el-GR" sz="2400" dirty="0"/>
              <a:t>, εκτέλεση </a:t>
            </a:r>
            <a:r>
              <a:rPr lang="el-GR" sz="2400" dirty="0" smtClean="0"/>
              <a:t>εντολών,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b="1" dirty="0" smtClean="0"/>
              <a:t>Θερμοκρασία: </a:t>
            </a:r>
            <a:r>
              <a:rPr lang="el-GR" sz="2400" dirty="0"/>
              <a:t>εντός φυσιολογικών ορίων (αντιμετώπιση υποθερμίας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Αξιολόγηση </a:t>
            </a:r>
            <a:r>
              <a:rPr lang="el-GR" sz="4400" dirty="0" smtClean="0"/>
              <a:t>ασθενή  στο θάλαμο</a:t>
            </a:r>
            <a:r>
              <a:rPr lang="el-GR" sz="4400" dirty="0"/>
              <a:t> </a:t>
            </a: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Χειρουργικό τραύμα,</a:t>
            </a:r>
            <a:endParaRPr lang="el-GR" sz="2400" b="1" dirty="0"/>
          </a:p>
          <a:p>
            <a:pPr marL="698500" lvl="1" indent="-342900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Επίδεση, παροχετεύσεις (σωστή θέση, αποφυγή αναδιπλώσεων, ποσότητα και χροιά </a:t>
            </a:r>
            <a:r>
              <a:rPr lang="el-GR" sz="2400" dirty="0" err="1"/>
              <a:t>κλπ</a:t>
            </a:r>
            <a:r>
              <a:rPr lang="el-GR" sz="2400" dirty="0"/>
              <a:t>)</a:t>
            </a:r>
          </a:p>
          <a:p>
            <a:pPr>
              <a:spcBef>
                <a:spcPts val="1800"/>
              </a:spcBef>
            </a:pPr>
            <a:r>
              <a:rPr lang="el-GR" sz="2400" b="1" dirty="0" smtClean="0"/>
              <a:t>Ενδοφλέβια υγρά,</a:t>
            </a:r>
            <a:endParaRPr lang="el-GR" sz="2400" b="1" dirty="0"/>
          </a:p>
          <a:p>
            <a:pPr marL="698500" lvl="1" indent="-342900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Είδος διαλύματος, εμπλουτισμένο με στοιχεία, σωστή ροή, ποσότητα που απομένει </a:t>
            </a:r>
            <a:r>
              <a:rPr lang="el-GR" sz="2400" dirty="0" err="1"/>
              <a:t>κλπ</a:t>
            </a:r>
            <a:r>
              <a:rPr lang="el-GR" sz="2400" dirty="0"/>
              <a:t> σύμφωνα με τις ΙΟ</a:t>
            </a:r>
          </a:p>
          <a:p>
            <a:pPr>
              <a:spcBef>
                <a:spcPts val="1800"/>
              </a:spcBef>
            </a:pPr>
            <a:r>
              <a:rPr lang="el-GR" sz="2400" b="1" dirty="0" smtClean="0"/>
              <a:t>Άλλες παροχετεύσεις</a:t>
            </a:r>
            <a:r>
              <a:rPr lang="el-GR" sz="2400" b="1" dirty="0"/>
              <a:t>,</a:t>
            </a:r>
          </a:p>
          <a:p>
            <a:pPr marL="698500" lvl="1" indent="-342900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Ουροκαθετήρας: έλεγχος διούρησης, καταγραφή ποσότητας ούρων κατά την παραλαβή, χροιά , θέση </a:t>
            </a:r>
            <a:r>
              <a:rPr lang="el-GR" sz="2400" dirty="0" err="1" smtClean="0"/>
              <a:t>κλπ</a:t>
            </a:r>
            <a:r>
              <a:rPr lang="el-GR" sz="2400" dirty="0" smtClean="0"/>
              <a:t>,</a:t>
            </a:r>
            <a:endParaRPr lang="el-GR" sz="2400" dirty="0"/>
          </a:p>
          <a:p>
            <a:pPr marL="698500" lvl="1" indent="-342900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Ρινογαστρικός σωλήνας: χροιά γαστρικών υγρών , θέση σάκου </a:t>
            </a:r>
            <a:r>
              <a:rPr lang="el-GR" sz="2400" dirty="0" smtClean="0"/>
              <a:t>κλπ.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Μετεγχειρητικές Επιπλοκές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84784"/>
            <a:ext cx="2098576" cy="158417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3000" dirty="0" smtClean="0"/>
              <a:t>Τοπικές.</a:t>
            </a:r>
          </a:p>
          <a:p>
            <a:pPr>
              <a:spcBef>
                <a:spcPts val="2400"/>
              </a:spcBef>
            </a:pPr>
            <a:r>
              <a:rPr lang="el-GR" sz="3000" dirty="0" smtClean="0"/>
              <a:t>Γενικές.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Τοπικές Επιπλοκές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600" dirty="0"/>
              <a:t>Ορώδης </a:t>
            </a:r>
            <a:r>
              <a:rPr lang="el-GR" sz="2600" dirty="0" smtClean="0"/>
              <a:t>συλλογή,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 smtClean="0"/>
              <a:t>Αιμορραγία-Αιμάτωμα,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 smtClean="0"/>
              <a:t>Διαπύηση,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 smtClean="0"/>
              <a:t>Διάσπαση,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 err="1" smtClean="0"/>
              <a:t>Εκσπλάγχνωση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Ορώδης Συλλογή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Ακολουθεί επεμβάσεις που </a:t>
            </a:r>
            <a:r>
              <a:rPr lang="el-GR" sz="2400" dirty="0" smtClean="0"/>
              <a:t>περιλαμβάνουν: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Κινητοποίηση </a:t>
            </a:r>
            <a:r>
              <a:rPr lang="el-GR" sz="2400" dirty="0"/>
              <a:t>δερματικών κρημνών (δερματικά ελλείμματα: τραύμα, μαστεκτομή</a:t>
            </a:r>
            <a:r>
              <a:rPr lang="el-GR" sz="2400" dirty="0" smtClean="0"/>
              <a:t>), 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Διατομή </a:t>
            </a:r>
            <a:r>
              <a:rPr lang="el-GR" sz="2400" dirty="0"/>
              <a:t>λεμφαγγείων ( ριζική μαστεκτομή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και γενικότερα όταν υπάρχουν χάσματα μεταξύ των διαφόρων στιβάδων του δέρματος.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Αιμορραγία  - Αιμάτωμα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Αίτια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Κακή </a:t>
            </a:r>
            <a:r>
              <a:rPr lang="el-GR" sz="2400" dirty="0"/>
              <a:t>εγχειρητική τεχνική (ατελής αιμόσταση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Διαταραχές πηκτικότητας,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Αυξημένη </a:t>
            </a:r>
            <a:r>
              <a:rPr lang="el-GR" sz="2400" dirty="0"/>
              <a:t>ΑΠ μετεγχειρητικά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Κλινικές εκδηλώσεις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Πόνος</a:t>
            </a:r>
            <a:r>
              <a:rPr lang="el-GR" sz="2400" dirty="0"/>
              <a:t>, αίσθημα πίεσης, αλλαγή της χροιάς των </a:t>
            </a:r>
            <a:r>
              <a:rPr lang="el-GR" sz="2400" dirty="0" err="1"/>
              <a:t>χειλέων</a:t>
            </a:r>
            <a:r>
              <a:rPr lang="el-GR" sz="2400" dirty="0"/>
              <a:t> του τραύματος, πιθανή εκροή αίματος μεταξύ των ραμμάτων.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Ιδιαίτερα επικίνδυνα τα αιματώματα που αναπτύσσονται στην περιοχή του τραχήλου </a:t>
            </a:r>
            <a:r>
              <a:rPr lang="el-GR" sz="2400" i="1" dirty="0"/>
              <a:t>(κίνδυνος ασφυξίας από πίεση της τραχείας</a:t>
            </a:r>
            <a:r>
              <a:rPr lang="el-GR" sz="2400" i="1" dirty="0" smtClean="0"/>
              <a:t>).</a:t>
            </a:r>
            <a:endParaRPr lang="el-GR" sz="2400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Πορεία ασθενή μετά το χειρουργείο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3538736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Συνήθης </a:t>
            </a:r>
            <a:r>
              <a:rPr lang="el-GR" sz="2400" b="1" dirty="0" smtClean="0"/>
              <a:t>πορεία:</a:t>
            </a:r>
            <a:endParaRPr lang="el-GR" sz="2400" b="1" dirty="0" smtClean="0"/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 smtClean="0"/>
              <a:t>Δωμάτιο ανάνηψης,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/>
              <a:t>Χειρουργικό </a:t>
            </a:r>
            <a:r>
              <a:rPr lang="el-GR" sz="2400" dirty="0" smtClean="0"/>
              <a:t>τμήμα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endParaRPr lang="el-GR" sz="24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211960" y="1412776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0"/>
              </a:spcBef>
            </a:pP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Ειδικές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περιπτώσεις:</a:t>
            </a:r>
            <a:endParaRPr lang="el-GR" sz="2400" b="1" dirty="0" smtClean="0">
              <a:solidFill>
                <a:prstClr val="black"/>
              </a:solidFill>
              <a:latin typeface="Calibri"/>
            </a:endParaRPr>
          </a:p>
          <a:p>
            <a:pPr marL="457200" indent="-457200">
              <a:spcBef>
                <a:spcPts val="30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Μονάδα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αυξημένης φροντίδας,</a:t>
            </a:r>
          </a:p>
          <a:p>
            <a:pPr marL="457200" indent="-457200">
              <a:spcBef>
                <a:spcPts val="30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Μονάδα εντατικής θεραπείας,</a:t>
            </a:r>
          </a:p>
          <a:p>
            <a:pPr marL="457200" indent="-457200">
              <a:spcBef>
                <a:spcPts val="30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Μονάδα βραχείας νοσηλείας,</a:t>
            </a:r>
          </a:p>
          <a:p>
            <a:pPr marL="457200" indent="-457200">
              <a:spcBef>
                <a:spcPts val="30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Έξοδος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(εξωτερικοί ασθενείς).</a:t>
            </a:r>
          </a:p>
          <a:p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067944" y="1556792"/>
            <a:ext cx="0" cy="3672408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1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Διαπύηση Τραύματος</a:t>
            </a:r>
            <a:r>
              <a:rPr lang="el-GR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b="1" dirty="0" smtClean="0"/>
              <a:t>Αίτια  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/>
              <a:t>Κακή εγχειρητική </a:t>
            </a:r>
            <a:r>
              <a:rPr lang="el-GR" sz="2400" dirty="0" smtClean="0"/>
              <a:t>τεχνική,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Ηλικία,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Παχυσαρκία,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Λήψη κορτικοστεροειδών, </a:t>
            </a:r>
            <a:r>
              <a:rPr lang="el-GR" sz="2400" dirty="0" smtClean="0"/>
              <a:t>ανοσοκατασταλτικών,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Κακή </a:t>
            </a:r>
            <a:r>
              <a:rPr lang="el-GR" sz="2400" dirty="0" smtClean="0"/>
              <a:t>θρέψη,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Μακρά προεγχειρητική περίοδος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Διαπύηση </a:t>
            </a:r>
            <a:r>
              <a:rPr lang="el-GR" sz="4400" dirty="0" smtClean="0"/>
              <a:t>Τραύματος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Wound sew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659921" cy="46755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/>
          <p:nvPr/>
        </p:nvSpPr>
        <p:spPr>
          <a:xfrm>
            <a:off x="3389661" y="6021288"/>
            <a:ext cx="240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Wound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sewed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Lumbar"/>
              </a:rPr>
              <a:t>Lumbar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1.0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3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Διαπύηση </a:t>
            </a:r>
            <a:r>
              <a:rPr lang="el-GR" sz="4400" dirty="0" smtClean="0"/>
              <a:t>Τραύματος</a:t>
            </a:r>
            <a:r>
              <a:rPr lang="en-US" sz="4400" dirty="0" smtClean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b="1" dirty="0"/>
              <a:t>3η-4η </a:t>
            </a:r>
            <a:r>
              <a:rPr lang="el-GR" sz="2400" b="1" dirty="0" smtClean="0"/>
              <a:t>ημέρα: </a:t>
            </a:r>
            <a:r>
              <a:rPr lang="el-GR" sz="2400" b="1" dirty="0"/>
              <a:t>Διαλείπων </a:t>
            </a:r>
            <a:r>
              <a:rPr lang="el-GR" sz="2400" b="1" dirty="0" smtClean="0"/>
              <a:t>πυρετός,</a:t>
            </a:r>
            <a:endParaRPr lang="el-GR" sz="2400" b="1" dirty="0"/>
          </a:p>
          <a:p>
            <a:pPr>
              <a:spcBef>
                <a:spcPts val="2400"/>
              </a:spcBef>
            </a:pPr>
            <a:r>
              <a:rPr lang="el-GR" sz="2400" b="1" dirty="0"/>
              <a:t>Αξιολόγηση </a:t>
            </a:r>
            <a:r>
              <a:rPr lang="el-GR" sz="2400" b="1" dirty="0" smtClean="0"/>
              <a:t>τραύματος,</a:t>
            </a:r>
            <a:endParaRPr lang="el-GR" sz="2400" b="1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Πόνος,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Ερυθρότητα και οίδημα γύρω από ράμματα και τραυματικά </a:t>
            </a:r>
            <a:r>
              <a:rPr lang="el-GR" sz="2400" dirty="0" smtClean="0"/>
              <a:t>χείλη, 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Εμποτισμός επίδεσης με </a:t>
            </a:r>
            <a:r>
              <a:rPr lang="el-GR" sz="2400" dirty="0" err="1"/>
              <a:t>οροπυώδες</a:t>
            </a:r>
            <a:r>
              <a:rPr lang="el-GR" sz="2400" dirty="0"/>
              <a:t> </a:t>
            </a:r>
            <a:r>
              <a:rPr lang="el-GR" sz="2400" dirty="0" smtClean="0"/>
              <a:t>υγρό. 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/>
              <a:t>5η-7η </a:t>
            </a:r>
            <a:r>
              <a:rPr lang="el-GR" sz="2400" b="1" dirty="0" smtClean="0"/>
              <a:t>ημέρα: </a:t>
            </a:r>
            <a:r>
              <a:rPr lang="el-GR" sz="2400" b="1" dirty="0" smtClean="0"/>
              <a:t>απόστημα,</a:t>
            </a:r>
            <a:endParaRPr lang="el-GR" sz="2400" b="1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Εκροή </a:t>
            </a:r>
            <a:r>
              <a:rPr lang="el-GR" sz="2400" dirty="0" err="1"/>
              <a:t>οροπυώδους</a:t>
            </a:r>
            <a:r>
              <a:rPr lang="el-GR" sz="2400" dirty="0"/>
              <a:t> ή πυώδους υγρού από το </a:t>
            </a:r>
            <a:r>
              <a:rPr lang="el-GR" sz="2400" dirty="0" smtClean="0"/>
              <a:t>τραύμα,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Διάσπαση </a:t>
            </a:r>
            <a:r>
              <a:rPr lang="el-GR" sz="2400" dirty="0" smtClean="0"/>
              <a:t>τραύματος.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 </a:t>
            </a:r>
            <a:r>
              <a:rPr lang="el-GR" dirty="0"/>
              <a:t>δ</a:t>
            </a:r>
            <a:r>
              <a:rPr lang="el-GR" dirty="0" smtClean="0"/>
              <a:t>ιαπύησης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Εξέταση του </a:t>
            </a:r>
            <a:r>
              <a:rPr lang="el-GR" sz="2400" dirty="0" smtClean="0"/>
              <a:t>τραύματος,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Αφαίρεση των </a:t>
            </a:r>
            <a:r>
              <a:rPr lang="el-GR" sz="2400" dirty="0" smtClean="0"/>
              <a:t>ραμμάτων,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Παροχέτευση </a:t>
            </a:r>
            <a:r>
              <a:rPr lang="el-GR" sz="2400" dirty="0" smtClean="0"/>
              <a:t>πύου,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Λήψη </a:t>
            </a:r>
            <a:r>
              <a:rPr lang="el-GR" sz="2400" dirty="0" smtClean="0"/>
              <a:t>καλλιέργειας,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Τραύμα </a:t>
            </a:r>
            <a:r>
              <a:rPr lang="el-GR" sz="2400" dirty="0" smtClean="0"/>
              <a:t>ανοικτό,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Αντισηπτικά,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Καθημερινές </a:t>
            </a:r>
            <a:r>
              <a:rPr lang="el-GR" sz="2400" dirty="0" smtClean="0"/>
              <a:t>αλλαγές.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dirty="0"/>
              <a:t>Διάσπαση </a:t>
            </a:r>
            <a:r>
              <a:rPr lang="el-GR" dirty="0" smtClean="0"/>
              <a:t>Τραύματος - </a:t>
            </a:r>
            <a:r>
              <a:rPr lang="el-GR" dirty="0" err="1" smtClean="0"/>
              <a:t>Εκσπλάχνωση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200" b="1" dirty="0">
                <a:solidFill>
                  <a:srgbClr val="004A82"/>
                </a:solidFill>
              </a:rPr>
              <a:t>Διάσπαση </a:t>
            </a:r>
            <a:r>
              <a:rPr lang="el-GR" sz="2200" b="1" dirty="0" smtClean="0">
                <a:solidFill>
                  <a:srgbClr val="004A82"/>
                </a:solidFill>
              </a:rPr>
              <a:t>Τραύματος: </a:t>
            </a:r>
            <a:r>
              <a:rPr lang="el-GR" sz="2200" dirty="0" smtClean="0"/>
              <a:t>Είναι </a:t>
            </a:r>
            <a:r>
              <a:rPr lang="el-GR" sz="2200" dirty="0"/>
              <a:t>ο μερικός ή πλήρης αποχωρισμός μερικών ή όλων των στοιβάδων του εγχειρητικού τραύματος.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sz="2200" b="1" dirty="0" err="1" smtClean="0">
                <a:solidFill>
                  <a:srgbClr val="004A82"/>
                </a:solidFill>
              </a:rPr>
              <a:t>Εκσπλάχνωση</a:t>
            </a:r>
            <a:r>
              <a:rPr lang="el-GR" sz="2200" b="1" dirty="0" smtClean="0">
                <a:solidFill>
                  <a:srgbClr val="004A82"/>
                </a:solidFill>
              </a:rPr>
              <a:t>: </a:t>
            </a:r>
            <a:r>
              <a:rPr lang="el-GR" sz="2200" dirty="0" smtClean="0"/>
              <a:t>Είναι </a:t>
            </a:r>
            <a:r>
              <a:rPr lang="el-GR" sz="2200" dirty="0"/>
              <a:t>η προβολή κάποιου ενδοκοιλιακού σπλάγχνου μέσα από τη διάσπαση όλων των στοιβάδων του εγχειρητικού </a:t>
            </a:r>
            <a:r>
              <a:rPr lang="el-GR" sz="2200" dirty="0" smtClean="0"/>
              <a:t>τραύματος.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200" b="1" dirty="0" smtClean="0">
                <a:solidFill>
                  <a:srgbClr val="004A82"/>
                </a:solidFill>
              </a:rPr>
              <a:t>Αίτια</a:t>
            </a:r>
            <a:endParaRPr lang="el-GR" sz="2200" b="1" dirty="0">
              <a:solidFill>
                <a:srgbClr val="004A8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200" dirty="0"/>
              <a:t>Η</a:t>
            </a:r>
            <a:r>
              <a:rPr lang="el-GR" sz="2200" dirty="0" smtClean="0"/>
              <a:t>λικία</a:t>
            </a:r>
            <a:r>
              <a:rPr lang="el-GR" sz="2200" dirty="0"/>
              <a:t>, κακή θρέψη, μεταβολικές διαταραχές, παχυσαρκία, καρκίνος, λήψη κορτικοστεροειδών, ανοσοκατασταλτικών, καταστάσεις που αυξάνουν την ενδοκοιλιακή πίεση.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200" b="1" dirty="0" smtClean="0">
                <a:solidFill>
                  <a:srgbClr val="004A82"/>
                </a:solidFill>
              </a:rPr>
              <a:t>Κλινικές Εκδηλώσεις</a:t>
            </a:r>
            <a:endParaRPr lang="el-GR" sz="2200" b="1" dirty="0">
              <a:solidFill>
                <a:srgbClr val="004A8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200" dirty="0"/>
              <a:t>Εκροή οροαιματηρού υγρού από το τραύμα μετά το 1ο ΜΤΧ </a:t>
            </a:r>
            <a:r>
              <a:rPr lang="el-GR" sz="2200" dirty="0" smtClean="0"/>
              <a:t>24ωρο. Συνήθως </a:t>
            </a:r>
            <a:r>
              <a:rPr lang="el-GR" sz="2200" dirty="0"/>
              <a:t>η επιπλοκή εκδηλώνεται μεταξύ 5ης-8ης ΜΤΧ </a:t>
            </a:r>
            <a:r>
              <a:rPr lang="el-GR" sz="2200" dirty="0" smtClean="0"/>
              <a:t>ημέρας</a:t>
            </a:r>
            <a:r>
              <a:rPr lang="el-GR" sz="22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Γενικές ή Συστηματικές επιπλοκές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l-GR" sz="2600" b="1" dirty="0" smtClean="0"/>
              <a:t>Από </a:t>
            </a:r>
            <a:r>
              <a:rPr lang="el-GR" sz="2600" b="1" dirty="0" smtClean="0"/>
              <a:t>το</a:t>
            </a:r>
            <a:r>
              <a:rPr lang="en-US" sz="2600" b="1" dirty="0" smtClean="0"/>
              <a:t>:</a:t>
            </a:r>
            <a:endParaRPr lang="el-GR" sz="2600" b="1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Αναπνευστικό</a:t>
            </a:r>
            <a:r>
              <a:rPr lang="el-GR" sz="2400" dirty="0" smtClean="0"/>
              <a:t>,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Καρδιαγγειακό,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Πεπτικό,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Ουροποιητικό. </a:t>
            </a:r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αναπνευστικού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Κυψελιδικός </a:t>
            </a:r>
            <a:r>
              <a:rPr lang="el-GR" sz="2400" dirty="0" err="1" smtClean="0"/>
              <a:t>υποαερισμός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Ατελεκτασία,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Εισρόφηση,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Πνευμονία,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Πνευμονικό </a:t>
            </a:r>
            <a:r>
              <a:rPr lang="el-GR" sz="2400" dirty="0" smtClean="0"/>
              <a:t>οίδημα,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Πνευμοθώρακας-Πλευρίτιδα,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Πνευμονική </a:t>
            </a:r>
            <a:r>
              <a:rPr lang="el-GR" sz="2400" dirty="0" smtClean="0"/>
              <a:t>εμβολή.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Κυψελιδικός </a:t>
            </a:r>
            <a:r>
              <a:rPr lang="el-GR" dirty="0" err="1"/>
              <a:t>υ</a:t>
            </a:r>
            <a:r>
              <a:rPr lang="el-GR" dirty="0" err="1" smtClean="0"/>
              <a:t>ποαερισμός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600" b="1" dirty="0" smtClean="0"/>
              <a:t>Αίτια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δράση της αναισθησίας (μυοχάλαση) και ο μετεγχειρητικός </a:t>
            </a:r>
            <a:r>
              <a:rPr lang="el-GR" sz="2400" dirty="0" smtClean="0"/>
              <a:t>πόνος.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600" b="1" dirty="0"/>
              <a:t>Κλινικές εκδηλώσεις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l-GR" sz="2400" dirty="0"/>
              <a:t>Ρηχές και γρήγορες αναπνοές, μειωμένο αναπνευστικό ψιθύρισμα, </a:t>
            </a:r>
            <a:r>
              <a:rPr lang="el-GR" sz="2400" dirty="0" err="1"/>
              <a:t>υποξαιμία</a:t>
            </a:r>
            <a:r>
              <a:rPr lang="el-GR" sz="2400" dirty="0"/>
              <a:t> με μειωμένη ή φυσιολογική μερική πίεση </a:t>
            </a:r>
            <a:r>
              <a:rPr lang="el-GR" sz="2400" dirty="0" smtClean="0"/>
              <a:t>CO2.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600" b="1" dirty="0"/>
              <a:t>Αντιμετώπιση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buNone/>
            </a:pPr>
            <a:r>
              <a:rPr lang="el-GR" sz="2400" dirty="0"/>
              <a:t>Αναλγησία,  πρώιμη κινητοποίηση και διδασκαλία του ασθενούς για περιοδική </a:t>
            </a:r>
            <a:r>
              <a:rPr lang="el-GR" sz="2400" dirty="0" err="1"/>
              <a:t>υπερέκπτυξη</a:t>
            </a:r>
            <a:r>
              <a:rPr lang="el-GR" sz="2400" dirty="0"/>
              <a:t> των πνευμόνων (αναπνευστικές ασκήσεις με </a:t>
            </a:r>
            <a:r>
              <a:rPr lang="el-GR" sz="2400" dirty="0" err="1"/>
              <a:t>σπιρόμετρο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Ατελεκτασία</a:t>
            </a:r>
            <a:r>
              <a:rPr lang="el-GR" sz="4400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Σύμπτωση των κυψελίδων από ατελή </a:t>
            </a:r>
            <a:r>
              <a:rPr lang="el-GR" sz="2400" dirty="0" err="1"/>
              <a:t>έκπτυξη</a:t>
            </a:r>
            <a:r>
              <a:rPr lang="el-GR" sz="2400" dirty="0"/>
              <a:t> των </a:t>
            </a:r>
            <a:r>
              <a:rPr lang="el-GR" sz="2400" dirty="0" smtClean="0"/>
              <a:t>πνευμόνων.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Εκδηλώνεται 24-48 ώρες μετά την </a:t>
            </a:r>
            <a:r>
              <a:rPr lang="el-GR" sz="2400" dirty="0" smtClean="0"/>
              <a:t>επέμβαση.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Αίτια: </a:t>
            </a:r>
          </a:p>
          <a:p>
            <a:pPr marL="914400" lvl="1" indent="-457200">
              <a:spcBef>
                <a:spcPts val="1200"/>
              </a:spcBef>
              <a:buClr>
                <a:srgbClr val="004A82"/>
              </a:buClr>
              <a:buFont typeface="+mj-lt"/>
              <a:buAutoNum type="arabicPeriod"/>
            </a:pPr>
            <a:r>
              <a:rPr lang="el-GR" sz="2400" b="1" dirty="0" smtClean="0"/>
              <a:t>Αποφρακτική</a:t>
            </a:r>
            <a:endParaRPr lang="el-GR" sz="2400" b="1" dirty="0"/>
          </a:p>
          <a:p>
            <a:pPr lvl="2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dirty="0" smtClean="0"/>
              <a:t>Βρογχικές εκκρίσεις,</a:t>
            </a:r>
            <a:endParaRPr lang="el-GR" dirty="0"/>
          </a:p>
          <a:p>
            <a:pPr lvl="2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dirty="0" smtClean="0"/>
              <a:t>Πήγματα αίματος,</a:t>
            </a:r>
            <a:endParaRPr lang="el-GR" dirty="0"/>
          </a:p>
          <a:p>
            <a:pPr lvl="2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dirty="0" err="1" smtClean="0"/>
              <a:t>Ενδοτραχειακός</a:t>
            </a:r>
            <a:r>
              <a:rPr lang="el-GR" dirty="0" smtClean="0"/>
              <a:t>,</a:t>
            </a:r>
            <a:endParaRPr lang="el-GR" dirty="0"/>
          </a:p>
          <a:p>
            <a:pPr lvl="2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dirty="0"/>
              <a:t>Ξ</a:t>
            </a:r>
            <a:r>
              <a:rPr lang="el-GR" dirty="0" smtClean="0"/>
              <a:t>ένο σώμα.</a:t>
            </a:r>
            <a:endParaRPr lang="el-GR" dirty="0"/>
          </a:p>
          <a:p>
            <a:pPr marL="914400" lvl="1" indent="-457200">
              <a:spcBef>
                <a:spcPts val="1200"/>
              </a:spcBef>
              <a:buClr>
                <a:srgbClr val="004A82"/>
              </a:buClr>
              <a:buFont typeface="+mj-lt"/>
              <a:buAutoNum type="arabicPeriod" startAt="2"/>
            </a:pPr>
            <a:r>
              <a:rPr lang="el-GR" sz="2400" b="1" dirty="0" smtClean="0"/>
              <a:t>Μείωση ζωτικής χωρητικότητας</a:t>
            </a:r>
            <a:endParaRPr lang="el-GR" sz="2400" b="1" dirty="0"/>
          </a:p>
          <a:p>
            <a:pPr lvl="2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dirty="0" smtClean="0"/>
              <a:t>Επιπόλαια </a:t>
            </a:r>
            <a:r>
              <a:rPr lang="el-GR" dirty="0"/>
              <a:t>αναπνοή (πόνος</a:t>
            </a:r>
            <a:r>
              <a:rPr lang="el-GR" dirty="0" smtClean="0"/>
              <a:t>),</a:t>
            </a:r>
            <a:endParaRPr lang="el-GR" dirty="0"/>
          </a:p>
          <a:p>
            <a:pPr lvl="2">
              <a:spcBef>
                <a:spcPts val="6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dirty="0" err="1" smtClean="0"/>
              <a:t>Υποαερισμός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53" y="1170694"/>
            <a:ext cx="5603147" cy="504031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1979712" y="6198629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Left-sided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Pleural Effusion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PhilippN available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2.5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Ατελεκτασία</a:t>
            </a:r>
            <a:r>
              <a:rPr lang="el-GR" sz="4400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5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l-GR" sz="2400" b="1" dirty="0" smtClean="0"/>
              <a:t>Ιστορικό</a:t>
            </a:r>
            <a:endParaRPr lang="el-GR" sz="2400" b="1" dirty="0"/>
          </a:p>
          <a:p>
            <a:pPr lvl="1">
              <a:lnSpc>
                <a:spcPct val="114000"/>
              </a:lnSpc>
              <a:spcBef>
                <a:spcPts val="1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Αλλεργίες, φάρμακα, προϋπάρχοντα νοσήματα, παρόντα προβλήματα (διαταραχές </a:t>
            </a:r>
            <a:r>
              <a:rPr lang="el-GR" sz="2400" dirty="0" err="1"/>
              <a:t>υδατοηλεκτρολυτικής</a:t>
            </a:r>
            <a:r>
              <a:rPr lang="el-GR" sz="2400" dirty="0"/>
              <a:t>, </a:t>
            </a:r>
            <a:r>
              <a:rPr lang="el-GR" sz="2400" dirty="0" err="1"/>
              <a:t>οξεοβασικής</a:t>
            </a:r>
            <a:r>
              <a:rPr lang="el-GR" sz="2400" dirty="0"/>
              <a:t> </a:t>
            </a:r>
            <a:r>
              <a:rPr lang="el-GR" sz="2400" dirty="0" err="1"/>
              <a:t>ισοροπίας</a:t>
            </a:r>
            <a:r>
              <a:rPr lang="el-GR" sz="2400" dirty="0"/>
              <a:t> </a:t>
            </a:r>
            <a:r>
              <a:rPr lang="el-GR" sz="2400" dirty="0" smtClean="0"/>
              <a:t>κλπ.</a:t>
            </a:r>
            <a:r>
              <a:rPr lang="en-US" sz="2400" dirty="0" smtClean="0"/>
              <a:t>),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3000"/>
              </a:spcBef>
            </a:pPr>
            <a:r>
              <a:rPr lang="el-GR" sz="2400" b="1" dirty="0" err="1" smtClean="0"/>
              <a:t>Διεγχειρητικά</a:t>
            </a:r>
            <a:r>
              <a:rPr lang="el-GR" sz="2400" b="1" dirty="0" smtClean="0"/>
              <a:t> στοιχειά</a:t>
            </a:r>
          </a:p>
          <a:p>
            <a:pPr lvl="1">
              <a:lnSpc>
                <a:spcPct val="114000"/>
              </a:lnSpc>
              <a:spcBef>
                <a:spcPts val="1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Χειρουργικής </a:t>
            </a:r>
            <a:r>
              <a:rPr lang="el-GR" sz="2400" dirty="0"/>
              <a:t>επέμβαση, αναισθησία, </a:t>
            </a:r>
            <a:r>
              <a:rPr lang="el-GR" sz="2400" dirty="0" err="1"/>
              <a:t>συμβάματα</a:t>
            </a:r>
            <a:r>
              <a:rPr lang="el-GR" sz="2400" dirty="0"/>
              <a:t> κατά την επέμβαση/αναισθησία, ποσότητα απώλειας αίματος, ΕΦ υγρά, φάρμακα που </a:t>
            </a:r>
            <a:r>
              <a:rPr lang="el-GR" sz="2400" dirty="0" smtClean="0"/>
              <a:t>έλαβε.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Παράμετροι που αξιολογούνται </a:t>
            </a:r>
            <a:br>
              <a:rPr lang="el-GR" dirty="0"/>
            </a:br>
            <a:r>
              <a:rPr lang="el-GR" dirty="0"/>
              <a:t>στην ανάνηψη</a:t>
            </a:r>
          </a:p>
        </p:txBody>
      </p:sp>
    </p:spTree>
    <p:extLst>
      <p:ext uri="{BB962C8B-B14F-4D97-AF65-F5344CB8AC3E}">
        <p14:creationId xmlns:p14="http://schemas.microsoft.com/office/powerpoint/2010/main" val="6655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Κλινικές </a:t>
            </a:r>
            <a:r>
              <a:rPr lang="el-GR" dirty="0"/>
              <a:t>ε</a:t>
            </a:r>
            <a:r>
              <a:rPr lang="el-GR" dirty="0" smtClean="0"/>
              <a:t>κδηλώσεις </a:t>
            </a:r>
            <a:r>
              <a:rPr lang="el-GR" dirty="0" err="1"/>
              <a:t>α</a:t>
            </a:r>
            <a:r>
              <a:rPr lang="el-GR" dirty="0" err="1" smtClean="0"/>
              <a:t>τελεκτασίας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Θ:&gt; 39 </a:t>
            </a:r>
            <a:r>
              <a:rPr lang="el-G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l-GR" sz="2400" dirty="0" smtClean="0"/>
              <a:t>C,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Ταχύπνοια,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Ταχυκαρδία,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Δύσπνοια/Κυάνωση,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Μείωση αναπνευστικού ψιθυρίσματος/ </a:t>
            </a:r>
            <a:r>
              <a:rPr lang="el-GR" sz="2400" dirty="0" err="1"/>
              <a:t>Τρίζοντες</a:t>
            </a:r>
            <a:r>
              <a:rPr lang="el-GR" sz="2400" dirty="0"/>
              <a:t> στην </a:t>
            </a:r>
            <a:r>
              <a:rPr lang="el-GR" sz="2400" dirty="0" smtClean="0"/>
              <a:t>βάση,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α/α θώρακα:</a:t>
            </a:r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 smtClean="0"/>
              <a:t>Πύκνωση, </a:t>
            </a:r>
            <a:endParaRPr lang="el-GR" sz="22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 smtClean="0"/>
              <a:t>Ανύψωση διαφράγματος.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Αέρια αίματος 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2771800" y="580526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/>
          <p:cNvSpPr/>
          <p:nvPr/>
        </p:nvSpPr>
        <p:spPr>
          <a:xfrm>
            <a:off x="2775792" y="5631631"/>
            <a:ext cx="3109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pO2, pCO2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≥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45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mmHg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4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Πρόληψη </a:t>
            </a:r>
            <a:r>
              <a:rPr lang="el-GR" dirty="0" err="1"/>
              <a:t>α</a:t>
            </a:r>
            <a:r>
              <a:rPr lang="el-GR" dirty="0" err="1" smtClean="0"/>
              <a:t>τελεκτασίας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Διακοπή καπνίσματος τουλάχιστον 1 μήνα πριν το </a:t>
            </a:r>
            <a:r>
              <a:rPr lang="el-GR" sz="2400" dirty="0" smtClean="0"/>
              <a:t>Χ/Ο,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Πρώιμη κινητοποίηση και διδασκαλία του ασθενούς για περιοδική </a:t>
            </a:r>
            <a:r>
              <a:rPr lang="el-GR" sz="2400" dirty="0" err="1"/>
              <a:t>υπερέκπτυξη</a:t>
            </a:r>
            <a:r>
              <a:rPr lang="el-GR" sz="2400" dirty="0"/>
              <a:t> των πνευμόνων Ενθάρρυνση να </a:t>
            </a:r>
            <a:r>
              <a:rPr lang="el-GR" sz="2400" dirty="0" smtClean="0"/>
              <a:t>βήχει,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Ανακούφιση από τον πόνο (διάλυμα μορφίνης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Αποφυγή φαρμάκων που καταστέλλουν την </a:t>
            </a:r>
            <a:r>
              <a:rPr lang="el-GR" sz="2400" dirty="0" smtClean="0"/>
              <a:t>αναπνοή,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Ρευστοποίηση εκκρίσεων, ενυδάτωση </a:t>
            </a:r>
            <a:r>
              <a:rPr lang="el-GR" sz="2400" dirty="0" smtClean="0"/>
              <a:t>ασθενή,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Φυσικοθεραπεία,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Τραχειοβρογχικές </a:t>
            </a:r>
            <a:r>
              <a:rPr lang="el-GR" sz="2400" dirty="0" smtClean="0"/>
              <a:t>αναρροφήσεις. 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 </a:t>
            </a:r>
            <a:r>
              <a:rPr lang="el-GR" dirty="0" err="1"/>
              <a:t>α</a:t>
            </a:r>
            <a:r>
              <a:rPr lang="el-GR" dirty="0" err="1" smtClean="0"/>
              <a:t>τελεκτασίας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Θέση ασθενή (συχνότερη):πλάγια  με την πάσχουσα πλευρά προς τα </a:t>
            </a:r>
            <a:r>
              <a:rPr lang="el-GR" sz="2400" dirty="0" smtClean="0"/>
              <a:t>πάνω,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Πλήξεις πάσχοντος </a:t>
            </a:r>
            <a:r>
              <a:rPr lang="el-GR" sz="2400" dirty="0" err="1" smtClean="0"/>
              <a:t>ημιθωρακίου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Πρόκληση </a:t>
            </a:r>
            <a:r>
              <a:rPr lang="el-GR" sz="2400" dirty="0" smtClean="0"/>
              <a:t>βήχα,</a:t>
            </a:r>
            <a:endParaRPr lang="el-GR" sz="2400" dirty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200" dirty="0" smtClean="0"/>
              <a:t>Διασωλήνωση: </a:t>
            </a:r>
            <a:r>
              <a:rPr lang="el-GR" sz="2200" dirty="0"/>
              <a:t>1-2 ml N/S 0,9% στην </a:t>
            </a:r>
            <a:r>
              <a:rPr lang="el-GR" sz="2200" dirty="0" smtClean="0"/>
              <a:t>τραχεία.</a:t>
            </a:r>
            <a:endParaRPr lang="el-GR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Τραχειοβρογχικές </a:t>
            </a:r>
            <a:r>
              <a:rPr lang="el-GR" sz="2400" dirty="0" smtClean="0"/>
              <a:t>Αναρροφήσεις, 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/>
              <a:t>Βλεννολυτικά</a:t>
            </a:r>
            <a:r>
              <a:rPr lang="el-GR" sz="2400" dirty="0"/>
              <a:t> 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Βρογχοδιασταλτικά,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Βρογχοσκόπηση,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 smtClean="0"/>
              <a:t>Χημειοπροφύλαξη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Οξυγονοθεραπεία.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Εισρόφηση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sz="2400" dirty="0"/>
              <a:t>Η είσοδος συνήθως γαστρικού υγρού στο τραχειοβρογχικό δένδρο (και στο πνευμονικό παρέγχυμα) η οποία μπορεί να οδηγήσει σε πνιγμονή και χημική </a:t>
            </a:r>
            <a:r>
              <a:rPr lang="el-GR" sz="2400" dirty="0" smtClean="0"/>
              <a:t>πνευμονία. </a:t>
            </a:r>
            <a:endParaRPr lang="el-GR" sz="2400" dirty="0"/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sz="2400" b="1" dirty="0"/>
              <a:t>Βασικό αίτιο </a:t>
            </a:r>
            <a:r>
              <a:rPr lang="el-GR" sz="2400" dirty="0"/>
              <a:t>είναι η καταστολή του ΚΝΣ.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sz="2400" dirty="0"/>
              <a:t>Η βαρύτητα της </a:t>
            </a:r>
            <a:r>
              <a:rPr lang="el-GR" sz="2400" dirty="0" err="1"/>
              <a:t>εισρόφησης</a:t>
            </a:r>
            <a:r>
              <a:rPr lang="el-GR" sz="2400" dirty="0"/>
              <a:t> εξαρτάται από τον όγκο, είδος, μικροβιακό πληθυσμό, οξύτητα του </a:t>
            </a:r>
            <a:r>
              <a:rPr lang="el-GR" sz="2400" dirty="0" err="1"/>
              <a:t>εισροφηθέντος</a:t>
            </a:r>
            <a:r>
              <a:rPr lang="el-GR" sz="2400" dirty="0"/>
              <a:t> υλικού.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sz="2400" dirty="0"/>
              <a:t>Για να αναπτυχθεί χημική </a:t>
            </a:r>
            <a:r>
              <a:rPr lang="el-GR" sz="2400" dirty="0" err="1"/>
              <a:t>πνευμονίτιδα</a:t>
            </a:r>
            <a:r>
              <a:rPr lang="el-GR" sz="2400" dirty="0"/>
              <a:t> πρέπει το </a:t>
            </a:r>
            <a:r>
              <a:rPr lang="el-GR" sz="2400" dirty="0" err="1"/>
              <a:t>pH</a:t>
            </a:r>
            <a:r>
              <a:rPr lang="el-GR" sz="2400" dirty="0"/>
              <a:t> του γαστρικού περιεχομένου που </a:t>
            </a:r>
            <a:r>
              <a:rPr lang="el-GR" sz="2400" dirty="0" err="1"/>
              <a:t>εισροφήθηκε</a:t>
            </a:r>
            <a:r>
              <a:rPr lang="el-GR" sz="2400" dirty="0"/>
              <a:t> να είναι &lt;2,5.</a:t>
            </a:r>
          </a:p>
          <a:p>
            <a:pPr>
              <a:lnSpc>
                <a:spcPct val="114000"/>
              </a:lnSpc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Πρόληψη </a:t>
            </a:r>
            <a:r>
              <a:rPr lang="el-GR" dirty="0" err="1"/>
              <a:t>ε</a:t>
            </a:r>
            <a:r>
              <a:rPr lang="el-GR" dirty="0" err="1" smtClean="0"/>
              <a:t>ισρόφησης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Προεγχειρητική και άμεση Μετεγχειρητική στέρηση στερεών και υγρών </a:t>
            </a:r>
            <a:r>
              <a:rPr lang="el-GR" sz="2400" dirty="0" smtClean="0"/>
              <a:t>τροφών,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Τοποθέτηση ασθενή σε </a:t>
            </a:r>
            <a:r>
              <a:rPr lang="el-GR" sz="2400" dirty="0" err="1"/>
              <a:t>υπτία</a:t>
            </a:r>
            <a:r>
              <a:rPr lang="el-GR" sz="2400" dirty="0"/>
              <a:t> θέση με ανύψωση της κεφαλής 30 μοίρες από το οριζόντιο </a:t>
            </a:r>
            <a:r>
              <a:rPr lang="el-GR" sz="2400" dirty="0" smtClean="0"/>
              <a:t>επίπεδο,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Τοποθέτηση </a:t>
            </a:r>
            <a:r>
              <a:rPr lang="el-GR" sz="2400" dirty="0" err="1"/>
              <a:t>ρινογαστρικού</a:t>
            </a:r>
            <a:r>
              <a:rPr lang="el-GR" sz="2400" dirty="0"/>
              <a:t> </a:t>
            </a:r>
            <a:r>
              <a:rPr lang="el-GR" sz="2400" dirty="0" smtClean="0"/>
              <a:t>σωλήνα.</a:t>
            </a:r>
            <a:endParaRPr lang="el-GR" sz="2400" dirty="0"/>
          </a:p>
          <a:p>
            <a:pPr marL="0" indent="0">
              <a:spcBef>
                <a:spcPts val="3000"/>
              </a:spcBef>
              <a:buNone/>
            </a:pPr>
            <a:r>
              <a:rPr lang="el-GR" sz="2400" b="1" dirty="0"/>
              <a:t>ΑΝΤΙΜΕΤΩΠΙΣΗ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Συμπτωματική </a:t>
            </a:r>
            <a:r>
              <a:rPr lang="el-GR" sz="2400" dirty="0" smtClean="0"/>
              <a:t>κυρίως.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Πνευμονία</a:t>
            </a:r>
            <a:r>
              <a:rPr lang="el-GR" dirty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/>
              <a:t>Αίτια</a:t>
            </a:r>
          </a:p>
          <a:p>
            <a:pPr marL="355600" lvl="1" indent="-3556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 smtClean="0"/>
              <a:t>Εισρόφηση,</a:t>
            </a:r>
            <a:endParaRPr lang="el-GR" sz="2400" dirty="0"/>
          </a:p>
          <a:p>
            <a:pPr marL="355600" lvl="1" indent="-3556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 smtClean="0"/>
              <a:t>Παρατεταμένη </a:t>
            </a:r>
            <a:r>
              <a:rPr lang="el-GR" sz="2400" dirty="0"/>
              <a:t>ατελεκτασία &gt; 72 ώρες.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600" b="1" dirty="0"/>
              <a:t>Κλινικές εκδηλώσεις</a:t>
            </a:r>
          </a:p>
          <a:p>
            <a:pPr marL="355600" lvl="1" indent="-3556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Πυρετός, ταχύπνοια, αυξημένες τραχειοβρογχικές εκκρίσεις, βήχας, ακτινολογικά ευρήματα (πύκνωση).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600" b="1" dirty="0"/>
              <a:t>Πρόληψη</a:t>
            </a:r>
          </a:p>
          <a:p>
            <a:pPr marL="355600" lvl="1" indent="-3556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Αποφυγή </a:t>
            </a:r>
            <a:r>
              <a:rPr lang="el-GR" sz="2400" dirty="0" smtClean="0"/>
              <a:t>αιτίων, </a:t>
            </a:r>
            <a:r>
              <a:rPr lang="el-GR" sz="2400" dirty="0"/>
              <a:t>προεγχειρητική ετοιμασία όπως </a:t>
            </a:r>
            <a:r>
              <a:rPr lang="el-GR" sz="2400" dirty="0" smtClean="0"/>
              <a:t>παραπάνω.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600" b="1" dirty="0"/>
              <a:t>Αντιμετώπιση</a:t>
            </a:r>
          </a:p>
          <a:p>
            <a:pPr marL="355600" lvl="1" indent="-3556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 smtClean="0"/>
              <a:t>Οξυγονοθεραπεία,</a:t>
            </a:r>
            <a:endParaRPr lang="el-GR" sz="2400" dirty="0"/>
          </a:p>
          <a:p>
            <a:pPr marL="355600" lvl="1" indent="-355600"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/>
              <a:t>Αντιμικροβιακή </a:t>
            </a:r>
            <a:r>
              <a:rPr lang="el-GR" sz="2400" dirty="0" smtClean="0"/>
              <a:t>χημειοθεραπεία.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Πνευμονία</a:t>
            </a:r>
            <a:r>
              <a:rPr lang="el-GR" sz="4400" dirty="0" smtClean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38" y="1484201"/>
            <a:ext cx="5286524" cy="437390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951820" y="585810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Lobar pneumonia illustrated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7mike5000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8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Πνευμονική εμβολή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1% των νοσοκομειακών </a:t>
            </a:r>
            <a:r>
              <a:rPr lang="el-GR" sz="2400" dirty="0" smtClean="0"/>
              <a:t>ασθενών,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Ευθύνεται για  5-15% των θανάτων σε νοσοκομειακούς </a:t>
            </a:r>
            <a:r>
              <a:rPr lang="el-GR" sz="2400" dirty="0" smtClean="0"/>
              <a:t>ασθενείς,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Ο κίνδυνος να πεθάνει ένας ασθενής με πνευμονική εμβολή </a:t>
            </a:r>
            <a:r>
              <a:rPr lang="el-GR" sz="2400" dirty="0" err="1"/>
              <a:t>άν</a:t>
            </a:r>
            <a:r>
              <a:rPr lang="el-GR" sz="2400" dirty="0"/>
              <a:t> δεν λάβει θεραπεία εγκαίρως είναι περίπου 10</a:t>
            </a:r>
            <a:r>
              <a:rPr lang="el-GR" sz="2400" dirty="0" smtClean="0"/>
              <a:t>%.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Απόφραξη της πνευμονικής αρτηρίας από θρόμβο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http://ahmedshokry.files.wordpress.com/2012/04/pe.png?w=4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412776"/>
            <a:ext cx="4968552" cy="4405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286000" y="596867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ahmedshokry.wordpress.com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4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Αιτιολογία Πνευμονικής Εμβολής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4200"/>
              </a:spcBef>
            </a:pPr>
            <a:r>
              <a:rPr lang="el-GR" sz="2400" dirty="0"/>
              <a:t>Ε</a:t>
            </a:r>
            <a:r>
              <a:rPr lang="el-GR" sz="2400" dirty="0" smtClean="0"/>
              <a:t>ν </a:t>
            </a:r>
            <a:r>
              <a:rPr lang="el-GR" sz="2400" dirty="0"/>
              <a:t>τω βάθει φλεβοθρόμβωση των κάτω </a:t>
            </a:r>
            <a:r>
              <a:rPr lang="el-GR" sz="2400" dirty="0" smtClean="0"/>
              <a:t>άκρων,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 smtClean="0"/>
              <a:t>Άλλες </a:t>
            </a:r>
            <a:r>
              <a:rPr lang="el-GR" sz="2400" dirty="0"/>
              <a:t>εστίες θρομβωτικού υλικού αποτελούν οι φλέβες των άνω άκρων, η δεξιά κοιλία και οι </a:t>
            </a:r>
            <a:r>
              <a:rPr lang="el-GR" sz="2400" dirty="0" err="1" smtClean="0"/>
              <a:t>φλεβοκαθετήρες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Ανάνηψη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25352"/>
            <a:ext cx="6659267" cy="4453214"/>
          </a:xfrm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3718" y="5518668"/>
            <a:ext cx="427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Resuscitation room at VCH's Lions Gate Hospital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Vancouver Coastal Health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8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61082"/>
          </a:xfrm>
        </p:spPr>
        <p:txBody>
          <a:bodyPr>
            <a:noAutofit/>
          </a:bodyPr>
          <a:lstStyle/>
          <a:p>
            <a:r>
              <a:rPr lang="el-GR" dirty="0" smtClean="0"/>
              <a:t>Συχνότητα εν τω βάθει φλεβοθρόμβωσης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Χειρουργείο κοιλιάς 14-33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Χειρουργείο θώρακα 25-60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Ουρολογικές επεμβάσεις 10-40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Χειρουργείο ισχίου 50-75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Γυναικολογικές επεμβάσεις 10-40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Καρδιακή ανεπάρκεια 70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Εγκεφαλικό επεισόδιο με παράλυση 50-70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Τραύμα 20-40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Μετά τον τοκετό  3</a:t>
            </a:r>
            <a:r>
              <a:rPr lang="el-GR" sz="2400" dirty="0" smtClean="0"/>
              <a:t>%.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Παράγοντες που οδηγούν στην εν τω </a:t>
            </a:r>
            <a:r>
              <a:rPr lang="el-GR" dirty="0" err="1" smtClean="0"/>
              <a:t>βάθει</a:t>
            </a:r>
            <a:r>
              <a:rPr lang="el-GR" dirty="0" smtClean="0"/>
              <a:t> </a:t>
            </a:r>
            <a:r>
              <a:rPr lang="el-GR" dirty="0" err="1" smtClean="0"/>
              <a:t>φλεβοθρόμβωση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004A82"/>
                </a:solidFill>
              </a:rPr>
              <a:t>Τριάδα του </a:t>
            </a:r>
            <a:r>
              <a:rPr lang="en-US" sz="2800" b="1" dirty="0" smtClean="0">
                <a:solidFill>
                  <a:srgbClr val="004A82"/>
                </a:solidFill>
              </a:rPr>
              <a:t>Virchow </a:t>
            </a:r>
            <a:endParaRPr lang="el-GR" sz="2800" b="1" dirty="0" smtClean="0">
              <a:solidFill>
                <a:srgbClr val="004A82"/>
              </a:solidFill>
            </a:endParaRP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/>
              <a:t>Τραυματισμός του αγγειακού </a:t>
            </a:r>
            <a:r>
              <a:rPr lang="el-GR" sz="2400" dirty="0" smtClean="0"/>
              <a:t>τοιχώματος,</a:t>
            </a:r>
            <a:endParaRPr lang="el-GR" sz="2400" dirty="0"/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 err="1" smtClean="0"/>
              <a:t>Υπερπηκτικότητα</a:t>
            </a:r>
            <a:r>
              <a:rPr lang="el-GR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el-GR" sz="2400" dirty="0"/>
              <a:t>Στάση του </a:t>
            </a:r>
            <a:r>
              <a:rPr lang="el-GR" sz="2400" dirty="0" smtClean="0"/>
              <a:t>αίματος.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 τω βάθει φλεβοθρόμβωση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3927" y="1472365"/>
            <a:ext cx="5736833" cy="440779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339752" y="6050169"/>
            <a:ext cx="4735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31DYp18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sportEX journals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3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Καταστάσεις που προκαλούν τραυματισμού του ενδοθηλίου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Χειρουργικές </a:t>
            </a:r>
            <a:r>
              <a:rPr lang="el-GR" sz="2400" dirty="0" smtClean="0"/>
              <a:t>επεμβάσεις,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Τραύμα,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Μεγάλη </a:t>
            </a:r>
            <a:r>
              <a:rPr lang="el-GR" sz="2400" dirty="0" smtClean="0"/>
              <a:t>ηλικία,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Κύηση </a:t>
            </a:r>
            <a:r>
              <a:rPr lang="el-GR" sz="2400" dirty="0" smtClean="0"/>
              <a:t>– Λοχεία,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Αντισυλληπτικά,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Καρκίνος,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Παραπληγία,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Καθετήρες κεντρικών </a:t>
            </a:r>
            <a:r>
              <a:rPr lang="el-GR" sz="2400" dirty="0" smtClean="0"/>
              <a:t>φλεβών.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Καταστάσεις που προκαλούν στάση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Κατάκλιση,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Παχυσαρκία,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Μεγάλη </a:t>
            </a:r>
            <a:r>
              <a:rPr lang="el-GR" sz="2400" dirty="0" smtClean="0"/>
              <a:t>ηλικία,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Κύηση </a:t>
            </a:r>
            <a:r>
              <a:rPr lang="el-GR" sz="2400" dirty="0" smtClean="0"/>
              <a:t>– Λοχεία,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Αντισυλληπτικά,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Καρκίνος,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Εγκεφαλικά </a:t>
            </a:r>
            <a:r>
              <a:rPr lang="el-GR" sz="2400" dirty="0" smtClean="0"/>
              <a:t>επεισόδια,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Παραπληγία.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Διάγνωση της εν τω </a:t>
            </a:r>
            <a:r>
              <a:rPr lang="el-GR" dirty="0" err="1" smtClean="0"/>
              <a:t>βάθει</a:t>
            </a:r>
            <a:r>
              <a:rPr lang="el-GR" dirty="0" smtClean="0"/>
              <a:t> </a:t>
            </a:r>
            <a:r>
              <a:rPr lang="el-GR" dirty="0" err="1" smtClean="0"/>
              <a:t>φλεβοθρόμβωσης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Είναι δυνατή μόνο στο 50% των </a:t>
            </a:r>
            <a:r>
              <a:rPr lang="el-GR" sz="2400" dirty="0" smtClean="0"/>
              <a:t>περιπτώσεων,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Η πληθυσμογραφία μαζί με το υπερηχογράφημα φλεβών θέτει τη διάγνωση στο 95% της θρόμβωσης των λαγονίων ή των μηριαίων </a:t>
            </a:r>
            <a:r>
              <a:rPr lang="el-GR" sz="2400" dirty="0" smtClean="0"/>
              <a:t>φλεβών,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Η </a:t>
            </a:r>
            <a:r>
              <a:rPr lang="el-GR" sz="2400" dirty="0" err="1"/>
              <a:t>φλεβογραφία</a:t>
            </a:r>
            <a:r>
              <a:rPr lang="el-GR" sz="2400" dirty="0"/>
              <a:t> αποτελεί την καλύτερη μέθοδο για τη διάγνωση της εν τω </a:t>
            </a:r>
            <a:r>
              <a:rPr lang="el-GR" sz="2400" dirty="0" err="1"/>
              <a:t>βάθει</a:t>
            </a:r>
            <a:r>
              <a:rPr lang="el-GR" sz="2400" dirty="0"/>
              <a:t> </a:t>
            </a:r>
            <a:r>
              <a:rPr lang="el-GR" sz="2400" dirty="0" err="1" smtClean="0"/>
              <a:t>φλεβοθρόμβωσης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Κλινικά σημεία πνευμονικής εμβολής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Δεν υπάρχουν τυπικά κλινικά </a:t>
            </a:r>
            <a:r>
              <a:rPr lang="el-GR" sz="2400" dirty="0" smtClean="0"/>
              <a:t>σημεία,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/>
              <a:t>Ταχύπνoια</a:t>
            </a:r>
            <a:r>
              <a:rPr lang="el-GR" sz="2400" dirty="0"/>
              <a:t> και ταχυκαρδία είναι τα </a:t>
            </a:r>
            <a:r>
              <a:rPr lang="el-GR" sz="2400" dirty="0" err="1"/>
              <a:t>πιό</a:t>
            </a:r>
            <a:r>
              <a:rPr lang="el-GR" sz="2400" dirty="0"/>
              <a:t> </a:t>
            </a:r>
            <a:r>
              <a:rPr lang="el-GR" sz="2400" dirty="0" smtClean="0"/>
              <a:t>συχνά,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/>
              <a:t>Δύσπνoια</a:t>
            </a:r>
            <a:r>
              <a:rPr lang="el-GR" sz="2400" dirty="0"/>
              <a:t>  80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/>
              <a:t>Πλευρoδυνία</a:t>
            </a:r>
            <a:r>
              <a:rPr lang="el-GR" sz="2400" dirty="0"/>
              <a:t> 75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Αιμόπτυση 25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Πλευρική τριβή 20</a:t>
            </a:r>
            <a:r>
              <a:rPr lang="el-GR" sz="2400" dirty="0" smtClean="0"/>
              <a:t>%,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/>
              <a:t>Συρίττοντες</a:t>
            </a:r>
            <a:r>
              <a:rPr lang="el-GR" sz="2400" dirty="0"/>
              <a:t> ρόγχοι 15</a:t>
            </a:r>
            <a:r>
              <a:rPr lang="el-GR" sz="2400" dirty="0" smtClean="0"/>
              <a:t>%.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Πρόληψη Πνευμονικής Εμβολής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5140" y="2708920"/>
            <a:ext cx="8229600" cy="165618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l-GR" dirty="0" smtClean="0"/>
              <a:t>Συνίσταται στην πρόληψη </a:t>
            </a:r>
            <a:r>
              <a:rPr lang="el-GR" dirty="0"/>
              <a:t>τ</a:t>
            </a:r>
            <a:r>
              <a:rPr lang="el-GR" dirty="0" smtClean="0"/>
              <a:t>ης εν </a:t>
            </a:r>
            <a:r>
              <a:rPr lang="el-GR" dirty="0"/>
              <a:t>τ</a:t>
            </a:r>
            <a:r>
              <a:rPr lang="el-GR" dirty="0" smtClean="0"/>
              <a:t>ω </a:t>
            </a:r>
            <a:r>
              <a:rPr lang="el-GR" dirty="0" err="1"/>
              <a:t>β</a:t>
            </a:r>
            <a:r>
              <a:rPr lang="el-GR" dirty="0" err="1" smtClean="0"/>
              <a:t>άθει</a:t>
            </a:r>
            <a:r>
              <a:rPr lang="el-GR" dirty="0" smtClean="0"/>
              <a:t> </a:t>
            </a:r>
            <a:r>
              <a:rPr lang="el-GR" dirty="0" err="1" smtClean="0"/>
              <a:t>φλεβοθρόμβωσης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Νοσηλευτική φροντίδα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 smtClean="0"/>
              <a:t>Στόχος η αποφυγή της τριάδας του </a:t>
            </a:r>
            <a:r>
              <a:rPr lang="en-US" sz="2400" b="1" dirty="0"/>
              <a:t>V</a:t>
            </a:r>
            <a:r>
              <a:rPr lang="el-GR" sz="2400" b="1" dirty="0" err="1" smtClean="0"/>
              <a:t>ircho</a:t>
            </a:r>
            <a:r>
              <a:rPr lang="en-US" sz="2400" b="1" dirty="0" smtClean="0"/>
              <a:t>w</a:t>
            </a:r>
            <a:r>
              <a:rPr lang="el-GR" sz="2400" b="1" dirty="0" smtClean="0"/>
              <a:t> </a:t>
            </a:r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 smtClean="0"/>
              <a:t>Αποφυγή </a:t>
            </a:r>
            <a:r>
              <a:rPr lang="el-GR" sz="2400" dirty="0"/>
              <a:t>τραυματισμού του αγγειακού </a:t>
            </a:r>
            <a:r>
              <a:rPr lang="el-GR" sz="2400" dirty="0" smtClean="0"/>
              <a:t>τοιχώματος</a:t>
            </a:r>
            <a:r>
              <a:rPr lang="en-US" sz="2400" dirty="0" smtClean="0"/>
              <a:t>,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/>
              <a:t>Αποφυγή </a:t>
            </a:r>
            <a:r>
              <a:rPr lang="el-GR" sz="2400" dirty="0" err="1" smtClean="0"/>
              <a:t>υπερπηκτικότητας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r>
              <a:rPr lang="el-GR" sz="2400" dirty="0"/>
              <a:t>Αποφυγή Στάσης του </a:t>
            </a:r>
            <a:r>
              <a:rPr lang="el-GR" sz="2400" dirty="0" smtClean="0"/>
              <a:t>αίματος</a:t>
            </a:r>
            <a:r>
              <a:rPr lang="en-US" sz="2400" dirty="0" smtClean="0"/>
              <a:t>.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Font typeface="+mj-lt"/>
              <a:buAutoNum type="arabicPeriod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Αποφυγή τραυματισμού </a:t>
            </a:r>
            <a:r>
              <a:rPr lang="el-GR" dirty="0"/>
              <a:t>τ</a:t>
            </a:r>
            <a:r>
              <a:rPr lang="el-GR" dirty="0" smtClean="0"/>
              <a:t>ου </a:t>
            </a:r>
            <a:r>
              <a:rPr lang="el-GR" dirty="0"/>
              <a:t>α</a:t>
            </a:r>
            <a:r>
              <a:rPr lang="el-GR" dirty="0" smtClean="0"/>
              <a:t>γγειακού </a:t>
            </a:r>
            <a:r>
              <a:rPr lang="el-GR" dirty="0"/>
              <a:t>τ</a:t>
            </a:r>
            <a:r>
              <a:rPr lang="el-GR" dirty="0" smtClean="0"/>
              <a:t>οιχώματος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600" dirty="0"/>
              <a:t>Αραίωση και αργή ΕΦ έγχυση ερεθιστικών </a:t>
            </a:r>
            <a:r>
              <a:rPr lang="el-GR" sz="2600" dirty="0" smtClean="0"/>
              <a:t>ουσιών</a:t>
            </a:r>
            <a:r>
              <a:rPr lang="en-US" sz="2600" dirty="0" smtClean="0"/>
              <a:t>,</a:t>
            </a:r>
            <a:r>
              <a:rPr lang="el-GR" sz="2600" dirty="0" smtClean="0"/>
              <a:t>  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Αποφυγή καθετηριασμού και </a:t>
            </a:r>
            <a:r>
              <a:rPr lang="el-GR" sz="2600" dirty="0" err="1"/>
              <a:t>φλεβοκεντήσεων</a:t>
            </a:r>
            <a:r>
              <a:rPr lang="el-GR" sz="2600" dirty="0"/>
              <a:t> των κάτω </a:t>
            </a:r>
            <a:r>
              <a:rPr lang="el-GR" sz="2600" dirty="0" smtClean="0"/>
              <a:t>άκρων</a:t>
            </a:r>
            <a:r>
              <a:rPr lang="en-US" sz="2600" dirty="0"/>
              <a:t>.</a:t>
            </a:r>
            <a:endParaRPr lang="el-GR" sz="26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l-GR" sz="2600" dirty="0"/>
              <a:t>ΑΠΟΦΥΓΗ ΥΠΕΡΠΗΚΤΙΚΟΤΗΤΑΣ</a:t>
            </a:r>
          </a:p>
          <a:p>
            <a:pPr>
              <a:spcBef>
                <a:spcPts val="2400"/>
              </a:spcBef>
            </a:pPr>
            <a:r>
              <a:rPr lang="el-GR" sz="2600" dirty="0"/>
              <a:t>Ελάχιστο δυνατό χειρουργικό </a:t>
            </a:r>
            <a:r>
              <a:rPr lang="el-GR" sz="2600" dirty="0" smtClean="0"/>
              <a:t>τραύμα</a:t>
            </a:r>
            <a:r>
              <a:rPr lang="en-US" sz="2600" dirty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Ενυδάτωση </a:t>
            </a:r>
            <a:r>
              <a:rPr lang="el-GR" sz="2600" dirty="0" smtClean="0"/>
              <a:t>ασθενή</a:t>
            </a:r>
            <a:r>
              <a:rPr lang="en-US" sz="2600" dirty="0" smtClean="0"/>
              <a:t>,</a:t>
            </a:r>
            <a:endParaRPr lang="el-GR" sz="2600" dirty="0"/>
          </a:p>
          <a:p>
            <a:pPr>
              <a:spcBef>
                <a:spcPts val="2400"/>
              </a:spcBef>
            </a:pPr>
            <a:r>
              <a:rPr lang="el-GR" sz="2600" dirty="0"/>
              <a:t>6 ώρες πριν το Χ/Ο και μετεγχειρητικά καθημερινά χορήγηση ΥΔ ηπαρίνης χαμηλού </a:t>
            </a:r>
            <a:r>
              <a:rPr lang="el-GR" dirty="0" smtClean="0"/>
              <a:t>ΜΒ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Παράμετροι που αξιολογούνται </a:t>
            </a:r>
            <a:br>
              <a:rPr lang="el-GR" dirty="0" smtClean="0"/>
            </a:br>
            <a:r>
              <a:rPr lang="el-GR" dirty="0" smtClean="0"/>
              <a:t>στην ανάνηψη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l-GR" sz="2400" dirty="0" smtClean="0"/>
              <a:t>Εκτίμηση της παρούσας κατάστασης,</a:t>
            </a:r>
            <a:endParaRPr lang="el-GR" sz="24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Αναπνευστική επάρκεια: αναπνοές συχνότητα, ρυθμός, βάθος, παρουσία </a:t>
            </a:r>
            <a:r>
              <a:rPr lang="el-GR" sz="2400" dirty="0" err="1"/>
              <a:t>ενδοτραχειακού</a:t>
            </a:r>
            <a:r>
              <a:rPr lang="el-GR" sz="2400" dirty="0"/>
              <a:t> σωλήνα, ικανότητα βήχα </a:t>
            </a:r>
            <a:r>
              <a:rPr lang="el-GR" sz="2400" dirty="0" err="1" smtClean="0"/>
              <a:t>κλπ</a:t>
            </a:r>
            <a:r>
              <a:rPr lang="el-GR" sz="2400" dirty="0" smtClean="0"/>
              <a:t>,</a:t>
            </a:r>
            <a:endParaRPr lang="el-GR" sz="24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Καρδιακή συχνότητα/ρυθμός,  Αρτηριακή πίεση, </a:t>
            </a:r>
            <a:r>
              <a:rPr lang="el-GR" sz="2400" dirty="0" smtClean="0"/>
              <a:t>διούρηση,</a:t>
            </a:r>
            <a:endParaRPr lang="el-GR" sz="24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Επεμβατικό </a:t>
            </a:r>
            <a:r>
              <a:rPr lang="el-GR" sz="2400" dirty="0" err="1"/>
              <a:t>monitoring</a:t>
            </a:r>
            <a:r>
              <a:rPr lang="el-GR" sz="2400" dirty="0"/>
              <a:t> (καθετήρες μέτρησης, αισθητήρες </a:t>
            </a:r>
            <a:r>
              <a:rPr lang="el-GR" sz="2400" dirty="0" err="1"/>
              <a:t>κλπ</a:t>
            </a:r>
            <a:r>
              <a:rPr lang="el-GR" sz="2400" dirty="0" smtClean="0"/>
              <a:t>),</a:t>
            </a:r>
            <a:endParaRPr lang="el-GR" sz="24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Θερμοκρασία,</a:t>
            </a:r>
            <a:endParaRPr lang="el-GR" sz="24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Επίπεδο </a:t>
            </a:r>
            <a:r>
              <a:rPr lang="el-GR" sz="2400" dirty="0" smtClean="0"/>
              <a:t>συνείδησης,</a:t>
            </a:r>
            <a:endParaRPr lang="el-GR" sz="2400" dirty="0"/>
          </a:p>
          <a:p>
            <a:pPr marL="698500" lvl="1" indent="-342900">
              <a:spcBef>
                <a:spcPts val="8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Συσκευές χορήγησης </a:t>
            </a:r>
            <a:r>
              <a:rPr lang="el-GR" sz="2400" dirty="0" smtClean="0"/>
              <a:t>αναλγησίας.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Αποφυγή στάσης </a:t>
            </a:r>
            <a:r>
              <a:rPr lang="el-GR" dirty="0"/>
              <a:t>τ</a:t>
            </a:r>
            <a:r>
              <a:rPr lang="el-GR" dirty="0" smtClean="0"/>
              <a:t>ου </a:t>
            </a:r>
            <a:r>
              <a:rPr lang="el-GR" dirty="0"/>
              <a:t>α</a:t>
            </a:r>
            <a:r>
              <a:rPr lang="el-GR" dirty="0" smtClean="0"/>
              <a:t>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Προεγχειρητικα)/</a:t>
            </a:r>
            <a:r>
              <a:rPr lang="el-GR" sz="2400" dirty="0" err="1"/>
              <a:t>διεγχειρηρικά</a:t>
            </a:r>
            <a:r>
              <a:rPr lang="el-GR" sz="2400" dirty="0"/>
              <a:t> τοποθέτηση ελαστικών επιδέσμων (ή καλτσών)  στα κάτω </a:t>
            </a:r>
            <a:r>
              <a:rPr lang="el-GR" sz="2400" dirty="0" smtClean="0"/>
              <a:t>άκρα</a:t>
            </a:r>
            <a:r>
              <a:rPr lang="en-US" sz="2400" dirty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Μετεγχειρητικά</a:t>
            </a:r>
            <a:r>
              <a:rPr lang="el-GR" sz="2400" dirty="0"/>
              <a:t>,</a:t>
            </a:r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Διατήρηση των ελαστικών </a:t>
            </a:r>
            <a:r>
              <a:rPr lang="el-GR" sz="2400" dirty="0" smtClean="0"/>
              <a:t>επιδέσμων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Ασκήσεις στα κάτω άκρα (σύσπαση των μυών της γαστροκνημίας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Γρήγορη κινητοποίηση ασθενή  (</a:t>
            </a:r>
            <a:r>
              <a:rPr lang="el-GR" sz="2400" dirty="0" smtClean="0"/>
              <a:t>στήριξη/βάδιση)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Αναπνευστικές ασκήσεις (αύξηση της φλεβικής επιστροφής και φλεβική ροή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Περίπλοκες καρδιαγγειακού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 smtClean="0"/>
              <a:t>Αρρυθμίες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Έμφραγμα του </a:t>
            </a:r>
            <a:r>
              <a:rPr lang="el-GR" sz="2400" dirty="0" smtClean="0"/>
              <a:t>μυοκαρδίου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Καρδιακή </a:t>
            </a:r>
            <a:r>
              <a:rPr lang="el-GR" sz="2400" dirty="0" smtClean="0"/>
              <a:t>ανακοπή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Εν τω </a:t>
            </a:r>
            <a:r>
              <a:rPr lang="el-GR" sz="2400" dirty="0" err="1"/>
              <a:t>βάθει</a:t>
            </a:r>
            <a:r>
              <a:rPr lang="el-GR" sz="2400" dirty="0"/>
              <a:t> φλεβική </a:t>
            </a:r>
            <a:r>
              <a:rPr lang="el-GR" sz="2400" dirty="0" smtClean="0"/>
              <a:t>θρόμβωση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πεπτικού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Διαταραχές γαστρικής </a:t>
            </a:r>
            <a:r>
              <a:rPr lang="el-GR" sz="2400" dirty="0" smtClean="0"/>
              <a:t>κινητικότητας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Πρώιμη ΜΤΧ εντερική </a:t>
            </a:r>
            <a:r>
              <a:rPr lang="el-GR" sz="2400" dirty="0" smtClean="0"/>
              <a:t>απόφραξη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ΜΤΧ </a:t>
            </a:r>
            <a:r>
              <a:rPr lang="el-GR" sz="2400" dirty="0" smtClean="0"/>
              <a:t>ίκτερος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ΜΤΧ </a:t>
            </a:r>
            <a:r>
              <a:rPr lang="el-GR" sz="2400" dirty="0" smtClean="0"/>
              <a:t>παγκρεατίτιδα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Οξείες αλλοιώσεις του γαστρικού </a:t>
            </a:r>
            <a:r>
              <a:rPr lang="el-GR" sz="2400" dirty="0" smtClean="0"/>
              <a:t>βλεννογόνου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Οξεία ΜΤΧ </a:t>
            </a:r>
            <a:r>
              <a:rPr lang="el-GR" sz="2400" dirty="0" smtClean="0"/>
              <a:t>χολοκυστίτιδα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Παραλυτικός </a:t>
            </a:r>
            <a:r>
              <a:rPr lang="el-GR" sz="2400" dirty="0" smtClean="0"/>
              <a:t>ειλεός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Μετεγχειρητικ</a:t>
            </a:r>
            <a:r>
              <a:rPr lang="el-GR" dirty="0"/>
              <a:t>ό</a:t>
            </a:r>
            <a:r>
              <a:rPr lang="el-GR" dirty="0" smtClean="0"/>
              <a:t>ς παραλυτικός </a:t>
            </a:r>
            <a:r>
              <a:rPr lang="el-GR" dirty="0"/>
              <a:t>ε</a:t>
            </a:r>
            <a:r>
              <a:rPr lang="el-GR" dirty="0" smtClean="0"/>
              <a:t>ιλεός</a:t>
            </a:r>
            <a:br>
              <a:rPr lang="el-GR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/>
              <a:t>«</a:t>
            </a:r>
            <a:r>
              <a:rPr lang="el-GR" sz="2400" dirty="0"/>
              <a:t>Φ</a:t>
            </a:r>
            <a:r>
              <a:rPr lang="el-GR" sz="2400" dirty="0" smtClean="0"/>
              <a:t>υσιολογικός» </a:t>
            </a:r>
            <a:r>
              <a:rPr lang="el-GR" sz="2400" dirty="0"/>
              <a:t>και αναμενόμενος όταν ο ασθενής έχει λάβει </a:t>
            </a:r>
            <a:r>
              <a:rPr lang="el-GR" sz="2400" dirty="0" err="1"/>
              <a:t>μυοχάλαση</a:t>
            </a:r>
            <a:r>
              <a:rPr lang="el-GR" sz="2400" dirty="0"/>
              <a:t> (χημικά αίτια)και ειδικά όταν έχει υποβληθεί σε επεμβάσεις κοιλίας (μηχανικά αίτια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Σειρά κινητοποίησης του </a:t>
            </a:r>
            <a:r>
              <a:rPr lang="el-GR" sz="2400" dirty="0" smtClean="0"/>
              <a:t>πεπτικού,</a:t>
            </a:r>
            <a:endParaRPr lang="el-GR" sz="2400" dirty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6 ώρες: </a:t>
            </a:r>
            <a:r>
              <a:rPr lang="el-GR" sz="2400" dirty="0" smtClean="0"/>
              <a:t>στόμαχος,</a:t>
            </a:r>
            <a:endParaRPr lang="el-GR" sz="2400" dirty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12 ώρες: λεπτό έντερο (ακρόαση εντερικών ήχων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36-48 ώρες  παχύ έντερο (απώλεια αερίων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Όταν μετά από 72 ώρες δεν έχει κινητοποιηθεί το πεπτικό τότε πρόκειται για μετεγχειρητικό </a:t>
            </a:r>
            <a:r>
              <a:rPr lang="el-GR" sz="2400" dirty="0" smtClean="0"/>
              <a:t>ειλεό.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Μετεγχειρητικός </a:t>
            </a:r>
            <a:r>
              <a:rPr lang="el-GR" dirty="0" smtClean="0"/>
              <a:t>παραλυτικός </a:t>
            </a:r>
            <a:r>
              <a:rPr lang="el-GR" dirty="0"/>
              <a:t>ε</a:t>
            </a:r>
            <a:r>
              <a:rPr lang="el-GR" dirty="0" smtClean="0"/>
              <a:t>ιλεός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Δυσμενείς επιδράσεις στον ασθενή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Πίεση του διαφράγματος και </a:t>
            </a:r>
            <a:r>
              <a:rPr lang="el-GR" sz="2400" dirty="0" err="1"/>
              <a:t>υποαερισμός</a:t>
            </a:r>
            <a:r>
              <a:rPr lang="el-GR" sz="2400" dirty="0"/>
              <a:t> των </a:t>
            </a:r>
            <a:r>
              <a:rPr lang="el-GR" sz="2400" dirty="0" smtClean="0"/>
              <a:t>πνευμόνων,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Αύξηση της </a:t>
            </a:r>
            <a:r>
              <a:rPr lang="el-GR" sz="2400" dirty="0" err="1"/>
              <a:t>ενδοκοιλιακής</a:t>
            </a:r>
            <a:r>
              <a:rPr lang="el-GR" sz="2400" dirty="0"/>
              <a:t> πίεσης με κίνδυνο την διάσπαση του τραύματος (κοιλιακού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/>
              <a:t>Κλινική Εικόνα</a:t>
            </a:r>
            <a:endParaRPr lang="el-GR" sz="2400" b="1" dirty="0"/>
          </a:p>
          <a:p>
            <a:pPr>
              <a:spcBef>
                <a:spcPts val="600"/>
              </a:spcBef>
            </a:pPr>
            <a:r>
              <a:rPr lang="el-GR" sz="2400" dirty="0"/>
              <a:t> </a:t>
            </a:r>
            <a:r>
              <a:rPr lang="en-US" sz="2400" dirty="0" smtClean="0"/>
              <a:t>M</a:t>
            </a:r>
            <a:r>
              <a:rPr lang="el-GR" sz="2400" dirty="0" smtClean="0"/>
              <a:t>ετεωρισμός κοιλίας,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Απουσία εντερικών ήχων, αδυναμία αποβολής </a:t>
            </a:r>
            <a:r>
              <a:rPr lang="el-GR" sz="2400" dirty="0" smtClean="0"/>
              <a:t>αερίων,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Δυσφορία και δυσχέρεια στην </a:t>
            </a:r>
            <a:r>
              <a:rPr lang="el-GR" sz="2400" dirty="0" smtClean="0"/>
              <a:t>αναπνοή,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Έμετοι και </a:t>
            </a:r>
            <a:r>
              <a:rPr lang="el-GR" sz="2400" dirty="0" smtClean="0"/>
              <a:t>ναυτία.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Αντιμετώπιση  μετεγχειρητικού </a:t>
            </a:r>
            <a:r>
              <a:rPr lang="el-GR" dirty="0"/>
              <a:t>π</a:t>
            </a:r>
            <a:r>
              <a:rPr lang="el-GR" dirty="0" smtClean="0"/>
              <a:t>αραλυτικού </a:t>
            </a:r>
            <a:r>
              <a:rPr lang="el-GR" dirty="0"/>
              <a:t>ε</a:t>
            </a:r>
            <a:r>
              <a:rPr lang="el-GR" dirty="0" smtClean="0"/>
              <a:t>ιλεού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Ρινογαστρικός </a:t>
            </a:r>
            <a:r>
              <a:rPr lang="el-GR" sz="2400" dirty="0" smtClean="0"/>
              <a:t>σωλήνας,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Σωλήνας </a:t>
            </a:r>
            <a:r>
              <a:rPr lang="el-GR" sz="2400" dirty="0" smtClean="0"/>
              <a:t>αερίων,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err="1"/>
              <a:t>Αντιχοληνεργικά</a:t>
            </a:r>
            <a:r>
              <a:rPr lang="el-GR" sz="2400" dirty="0"/>
              <a:t> </a:t>
            </a:r>
            <a:r>
              <a:rPr lang="el-GR" sz="2400" dirty="0" smtClean="0"/>
              <a:t>φάρμακα.</a:t>
            </a:r>
            <a:endParaRPr lang="el-GR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l-GR" sz="2400" b="1" dirty="0"/>
              <a:t>Πρόληψη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Προεγχειρητική </a:t>
            </a:r>
            <a:r>
              <a:rPr lang="el-GR" sz="2400" dirty="0" err="1" smtClean="0"/>
              <a:t>νήστις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Καθαρτικός </a:t>
            </a:r>
            <a:r>
              <a:rPr lang="el-GR" sz="2400" dirty="0" smtClean="0"/>
              <a:t>υποκλυσμός,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Έναρξη σίτισης σταδιακά μετά την πρώτη ημέρα του </a:t>
            </a:r>
            <a:r>
              <a:rPr lang="el-GR" sz="2400" dirty="0" smtClean="0"/>
              <a:t>Χ/ΟΥ,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Αξιολόγηση της κινητικότητας του </a:t>
            </a:r>
            <a:r>
              <a:rPr lang="el-GR" sz="2400" dirty="0" smtClean="0"/>
              <a:t>πεπτικό.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ουροποιητικού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Επίσχεση </a:t>
            </a:r>
            <a:r>
              <a:rPr lang="el-GR" sz="2400" dirty="0" smtClean="0"/>
              <a:t>ούρων,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Αδυναμία </a:t>
            </a:r>
            <a:r>
              <a:rPr lang="el-GR" sz="2400" dirty="0" err="1"/>
              <a:t>κύστεως</a:t>
            </a:r>
            <a:r>
              <a:rPr lang="el-GR" sz="2400" dirty="0"/>
              <a:t> να αποβάλλει τα </a:t>
            </a:r>
            <a:r>
              <a:rPr lang="el-GR" sz="2400" dirty="0" smtClean="0"/>
              <a:t>ούρα.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Ουρολοίμωξη,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Φλεγμονή του </a:t>
            </a:r>
            <a:r>
              <a:rPr lang="el-GR" sz="2400" dirty="0" smtClean="0"/>
              <a:t>ουροποιητικού,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Ουρηθρίτιδα, κυστίτιδα, </a:t>
            </a:r>
            <a:r>
              <a:rPr lang="el-GR" sz="2400" dirty="0" err="1"/>
              <a:t>πυελονεφρίτιδα</a:t>
            </a:r>
            <a:r>
              <a:rPr lang="el-GR" sz="2400" dirty="0"/>
              <a:t>, </a:t>
            </a:r>
            <a:r>
              <a:rPr lang="el-GR" sz="2400" dirty="0" smtClean="0"/>
              <a:t>νεφρίτιδα.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Οξεία νεφρική </a:t>
            </a:r>
            <a:r>
              <a:rPr lang="el-GR" sz="2400" dirty="0" smtClean="0"/>
              <a:t>ανεπάρκεια.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Αιφνίδια διαταραχή στην νεφρική λειτουργία που </a:t>
            </a:r>
            <a:r>
              <a:rPr lang="el-GR" sz="2400" dirty="0" smtClean="0"/>
              <a:t>συνήθως, </a:t>
            </a:r>
            <a:r>
              <a:rPr lang="el-GR" sz="2400" dirty="0"/>
              <a:t>χαρακτηρίζεται από μειωμένη παραγωγή </a:t>
            </a:r>
            <a:r>
              <a:rPr lang="el-GR" sz="2400" dirty="0" smtClean="0"/>
              <a:t>ούρων.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Πρόληψη  ουρολοίμωξης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err="1" smtClean="0"/>
              <a:t>Προεγχειρητικά</a:t>
            </a:r>
            <a:r>
              <a:rPr lang="el-GR" sz="2400" b="1" dirty="0" smtClean="0"/>
              <a:t>,</a:t>
            </a:r>
            <a:endParaRPr lang="el-GR" sz="2400" b="1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Θεραπεία προϋπάρχουσας </a:t>
            </a:r>
            <a:r>
              <a:rPr lang="el-GR" sz="2400" dirty="0" smtClean="0"/>
              <a:t>φλεγμονής,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Άφθονα υγρά </a:t>
            </a:r>
            <a:r>
              <a:rPr lang="el-GR" sz="2400" dirty="0" smtClean="0">
                <a:ea typeface="Cambria Math" panose="02040503050406030204" pitchFamily="18" charset="0"/>
              </a:rPr>
              <a:t>⟹</a:t>
            </a:r>
            <a:r>
              <a:rPr lang="el-GR" sz="2400" dirty="0" smtClean="0"/>
              <a:t> Διούρηση,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Κένωση κύστης ή καθετηριασμός (χειρουργείο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Άσηπτη τεχνική </a:t>
            </a:r>
            <a:r>
              <a:rPr lang="el-GR" sz="2400" dirty="0" smtClean="0"/>
              <a:t>καθετηριασμού.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 smtClean="0"/>
              <a:t>Μετεγχειρητικά,</a:t>
            </a:r>
            <a:endParaRPr lang="el-GR" sz="2400" b="1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Αποφυγή επίσχεσης /</a:t>
            </a:r>
            <a:r>
              <a:rPr lang="el-GR" sz="2400" dirty="0" smtClean="0"/>
              <a:t>αντιμετώπιση,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Ουροκαθετήρας:</a:t>
            </a:r>
          </a:p>
          <a:p>
            <a:pPr lvl="2">
              <a:spcBef>
                <a:spcPts val="600"/>
              </a:spcBef>
              <a:buClr>
                <a:srgbClr val="004A82"/>
              </a:buClr>
              <a:buFont typeface="Wingdings" panose="05000000000000000000" pitchFamily="2" charset="2"/>
              <a:buChar char="ú"/>
            </a:pPr>
            <a:r>
              <a:rPr lang="el-GR" dirty="0"/>
              <a:t>Συχνή αλλαγή </a:t>
            </a:r>
            <a:r>
              <a:rPr lang="el-GR" dirty="0" smtClean="0"/>
              <a:t>ουροσυλλέκτη,</a:t>
            </a:r>
            <a:endParaRPr lang="el-GR" dirty="0"/>
          </a:p>
          <a:p>
            <a:pPr lvl="2">
              <a:buClr>
                <a:srgbClr val="004A82"/>
              </a:buClr>
              <a:buFont typeface="Wingdings" panose="05000000000000000000" pitchFamily="2" charset="2"/>
              <a:buChar char="ú"/>
            </a:pPr>
            <a:r>
              <a:rPr lang="el-GR" dirty="0"/>
              <a:t>Σωστή θέση </a:t>
            </a:r>
            <a:r>
              <a:rPr lang="el-GR" dirty="0" smtClean="0">
                <a:ea typeface="Cambria Math" panose="02040503050406030204" pitchFamily="18" charset="0"/>
              </a:rPr>
              <a:t>⟹</a:t>
            </a:r>
            <a:r>
              <a:rPr lang="el-GR" dirty="0" smtClean="0"/>
              <a:t> </a:t>
            </a:r>
            <a:r>
              <a:rPr lang="el-GR" dirty="0"/>
              <a:t>Αποφυγή παλινδρόμησης </a:t>
            </a:r>
            <a:r>
              <a:rPr lang="el-GR" dirty="0" smtClean="0"/>
              <a:t>ούρων, </a:t>
            </a:r>
            <a:endParaRPr lang="el-GR" dirty="0"/>
          </a:p>
          <a:p>
            <a:pPr lvl="2">
              <a:buClr>
                <a:srgbClr val="004A82"/>
              </a:buClr>
              <a:buFont typeface="Wingdings" panose="05000000000000000000" pitchFamily="2" charset="2"/>
              <a:buChar char="ú"/>
            </a:pPr>
            <a:r>
              <a:rPr lang="el-GR" dirty="0"/>
              <a:t>Υγιεινή της περιοχής </a:t>
            </a:r>
            <a:r>
              <a:rPr lang="el-GR" dirty="0" smtClean="0"/>
              <a:t>εισόδου.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Μετεγχειρητικές δυσχέρειες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Αναμενόμενες </a:t>
            </a:r>
            <a:r>
              <a:rPr lang="el-GR" sz="2400" dirty="0"/>
              <a:t>δυσχέρειες που σχετίζονται με την χειρουργική επέμβαση και έχουν περιορισμένη </a:t>
            </a:r>
            <a:r>
              <a:rPr lang="el-GR" sz="2400" dirty="0" smtClean="0"/>
              <a:t>διάρκεια.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Εμετός,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Ανησυχία-δυσφορία,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Δίψα,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Διάταση </a:t>
            </a:r>
            <a:r>
              <a:rPr lang="el-GR" sz="2400" dirty="0" smtClean="0"/>
              <a:t>εντέρου,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Διάταση </a:t>
            </a:r>
            <a:r>
              <a:rPr lang="el-GR" sz="2400" dirty="0" smtClean="0"/>
              <a:t>κύστης,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Δυσκοιλιότητα.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Νοσηλευτικές </a:t>
            </a:r>
            <a:r>
              <a:rPr lang="el-GR" dirty="0"/>
              <a:t>δ</a:t>
            </a:r>
            <a:r>
              <a:rPr lang="el-GR" dirty="0" smtClean="0"/>
              <a:t>ιαγνώσεις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Διαταραχή της αιμάτωσης των </a:t>
            </a:r>
            <a:r>
              <a:rPr lang="el-GR" sz="2400" dirty="0" smtClean="0"/>
              <a:t>ιστών,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Αναποτελεσματικός τρόπος </a:t>
            </a:r>
            <a:r>
              <a:rPr lang="el-GR" sz="2400" dirty="0" smtClean="0"/>
              <a:t>αναπνοής,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Αναποτελεσματικός καθαρισμός των αεροφόρων </a:t>
            </a:r>
            <a:r>
              <a:rPr lang="el-GR" sz="2400" dirty="0" smtClean="0"/>
              <a:t>οδών,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Διαταραχή στην ισορροπία υγρών </a:t>
            </a:r>
            <a:r>
              <a:rPr lang="el-GR" sz="2400" dirty="0" smtClean="0"/>
              <a:t>– ηλεκτρολυτών,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Διαταραχή </a:t>
            </a:r>
            <a:r>
              <a:rPr lang="el-GR" sz="2400" dirty="0" smtClean="0"/>
              <a:t>θρέψης,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Πόνος,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Ανησυχία,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Διάταση </a:t>
            </a:r>
            <a:r>
              <a:rPr lang="el-GR" sz="2400" dirty="0" smtClean="0"/>
              <a:t>κοιλίας,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Ναυτία και </a:t>
            </a:r>
            <a:r>
              <a:rPr lang="el-GR" sz="2400" dirty="0" smtClean="0"/>
              <a:t>εμετός,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Λόξυγκας.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Παράμετροι που αξιολογούνται </a:t>
            </a:r>
            <a:br>
              <a:rPr lang="el-GR" dirty="0" smtClean="0"/>
            </a:br>
            <a:r>
              <a:rPr lang="el-GR" dirty="0" smtClean="0"/>
              <a:t>στην ανάνηψη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Μετεγχειρητικές οδηγίες,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Αποδεκτά όρια διακύμανσης των </a:t>
            </a:r>
            <a:r>
              <a:rPr lang="el-GR" sz="2400" dirty="0" smtClean="0"/>
              <a:t>ΖΣ,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Αποδεκτά όρια  διούρησης και απωλειών </a:t>
            </a:r>
            <a:r>
              <a:rPr lang="el-GR" sz="2400" dirty="0" smtClean="0"/>
              <a:t>αίματος,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Φάρμακα: αναλγητικά, αντιβιοτικά, </a:t>
            </a:r>
            <a:r>
              <a:rPr lang="el-GR" sz="2400" dirty="0" err="1"/>
              <a:t>αντιυπερτασικά</a:t>
            </a:r>
            <a:r>
              <a:rPr lang="el-GR" sz="2400" dirty="0"/>
              <a:t> </a:t>
            </a:r>
            <a:r>
              <a:rPr lang="el-GR" sz="2400" dirty="0" err="1" smtClean="0"/>
              <a:t>κλπ</a:t>
            </a:r>
            <a:r>
              <a:rPr lang="el-GR" sz="2400" dirty="0" smtClean="0"/>
              <a:t>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Τραύμα: θέση ασθενή, παροχετεύσεως, επιδέσεις </a:t>
            </a:r>
            <a:r>
              <a:rPr lang="el-GR" sz="2400" dirty="0" err="1" smtClean="0"/>
              <a:t>κλπ</a:t>
            </a:r>
            <a:r>
              <a:rPr lang="el-GR" sz="2400" dirty="0" smtClean="0"/>
              <a:t>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Κριτήρια μεταφοράς στο νοσηλευτικό τμήμα (θάλαμο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Νοσηλευτικές δ</a:t>
            </a:r>
            <a:r>
              <a:rPr lang="el-GR" dirty="0" smtClean="0"/>
              <a:t>ιαγνώσεις </a:t>
            </a:r>
            <a:r>
              <a:rPr lang="el-GR" sz="3200" b="0" dirty="0" smtClean="0"/>
              <a:t>(2 </a:t>
            </a:r>
            <a:r>
              <a:rPr lang="el-GR" sz="3200" b="0" dirty="0"/>
              <a:t>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Διαταραχή στο βλεννογόνο του </a:t>
            </a:r>
            <a:r>
              <a:rPr lang="el-GR" sz="2400" dirty="0" smtClean="0"/>
              <a:t>στόματος,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Αυξημένος κίνδυνος για διαταραχή της ακεραιότητας του </a:t>
            </a:r>
            <a:r>
              <a:rPr lang="el-GR" sz="2400" dirty="0" smtClean="0"/>
              <a:t>δέρματος,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Δυσανεξία στην </a:t>
            </a:r>
            <a:r>
              <a:rPr lang="el-GR" sz="2400" dirty="0" smtClean="0"/>
              <a:t>κόπωση,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Διαταραχή της φυσιολογικής </a:t>
            </a:r>
            <a:r>
              <a:rPr lang="el-GR" sz="2400" dirty="0" smtClean="0"/>
              <a:t>κινητικότητα,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Μειωμένη </a:t>
            </a:r>
            <a:r>
              <a:rPr lang="el-GR" sz="2400" dirty="0" smtClean="0"/>
              <a:t>αυτοεξυπηρέτηση,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Κατακράτηση </a:t>
            </a:r>
            <a:r>
              <a:rPr lang="el-GR" sz="2400" dirty="0" smtClean="0"/>
              <a:t>ούρων,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Δυσκοιλιότητα,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Διαταραχές του </a:t>
            </a:r>
            <a:r>
              <a:rPr lang="el-GR" sz="2400" dirty="0" smtClean="0"/>
              <a:t>ύπνου.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Νοσηλευτικές </a:t>
            </a:r>
            <a:r>
              <a:rPr lang="el-GR" dirty="0" smtClean="0"/>
              <a:t>διαγνώσεις </a:t>
            </a:r>
            <a:r>
              <a:rPr lang="el-GR" sz="3200" b="0" dirty="0" smtClean="0"/>
              <a:t>(3 </a:t>
            </a:r>
            <a:r>
              <a:rPr lang="el-GR" sz="3200" b="0" dirty="0"/>
              <a:t>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4785"/>
            <a:ext cx="8507288" cy="5666690"/>
          </a:xfrm>
        </p:spPr>
        <p:txBody>
          <a:bodyPr>
            <a:noAutofit/>
          </a:bodyPr>
          <a:lstStyle/>
          <a:p>
            <a:r>
              <a:rPr lang="el-GR" sz="2400" dirty="0"/>
              <a:t>Αυξημένος κίνδυνος </a:t>
            </a:r>
            <a:r>
              <a:rPr lang="el-GR" sz="2400" dirty="0" smtClean="0"/>
              <a:t>λοίμωξης,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Πνευμονία,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Διαπύηση </a:t>
            </a:r>
            <a:r>
              <a:rPr lang="el-GR" sz="2400" dirty="0" smtClean="0"/>
              <a:t>τραύματος,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Ουρολοίμωξη.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Αυξημένος κίνδυνος για το </a:t>
            </a:r>
            <a:r>
              <a:rPr lang="el-GR" sz="2400" dirty="0" smtClean="0"/>
              <a:t>τραύμα,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Αυξημένος κίνδυνος </a:t>
            </a:r>
            <a:r>
              <a:rPr lang="el-GR" sz="2400" dirty="0" err="1" smtClean="0"/>
              <a:t>εισρόφησης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Πιθανές </a:t>
            </a:r>
            <a:r>
              <a:rPr lang="el-GR" sz="2400" dirty="0" smtClean="0"/>
              <a:t>επιπλοκές.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Υποογκαιμικό </a:t>
            </a:r>
            <a:r>
              <a:rPr lang="el-GR" sz="2400" dirty="0" err="1" smtClean="0"/>
              <a:t>shock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Ατελεκτασία,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err="1"/>
              <a:t>Θρομβοεμβολικό</a:t>
            </a:r>
            <a:r>
              <a:rPr lang="el-GR" sz="2400" dirty="0"/>
              <a:t> </a:t>
            </a:r>
            <a:r>
              <a:rPr lang="el-GR" sz="2400" dirty="0" smtClean="0"/>
              <a:t>επεισόδιο,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Παραλυτικός </a:t>
            </a:r>
            <a:r>
              <a:rPr lang="el-GR" sz="2400" dirty="0" smtClean="0"/>
              <a:t>ειλεός,</a:t>
            </a:r>
            <a:endParaRPr lang="el-GR" sz="2400" dirty="0"/>
          </a:p>
          <a:p>
            <a:pPr lvl="1"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Διάσπαση </a:t>
            </a:r>
            <a:r>
              <a:rPr lang="el-GR" sz="2400" dirty="0" smtClean="0"/>
              <a:t>τραύματος.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8: </a:t>
            </a:r>
            <a:r>
              <a:rPr lang="el-GR" sz="2000" dirty="0"/>
              <a:t>Μετεγχειρητική Φροντίδα Ασθενή».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Κριτήρια μεταφοράς ασθενή από την ανάνηψη στο θάλαμο </a:t>
            </a:r>
            <a:r>
              <a:rPr lang="el-GR" sz="3600" b="0" dirty="0" smtClean="0"/>
              <a:t>(1 από 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/>
              <a:t>Γενική κατάσταση</a:t>
            </a:r>
            <a:r>
              <a:rPr lang="el-GR" sz="2400" dirty="0" smtClean="0"/>
              <a:t>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Επίπεδο </a:t>
            </a:r>
            <a:r>
              <a:rPr lang="el-GR" sz="2400" dirty="0"/>
              <a:t>συνείδησης, προσανατολισμός στο χώρο, χρόνο, </a:t>
            </a:r>
            <a:r>
              <a:rPr lang="el-GR" sz="2400" dirty="0" smtClean="0"/>
              <a:t>πρόσωπα,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Χρώμα </a:t>
            </a:r>
            <a:r>
              <a:rPr lang="el-GR" sz="2400" dirty="0"/>
              <a:t>δέρματος,  ικανότητα εκτέλεσης εντολών </a:t>
            </a:r>
            <a:r>
              <a:rPr lang="el-GR" sz="2400" dirty="0" smtClean="0"/>
              <a:t>κλπ.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 smtClean="0"/>
              <a:t>Αεραγωγοί και αναπνοή</a:t>
            </a:r>
            <a:r>
              <a:rPr lang="el-GR" sz="2400" dirty="0" smtClean="0"/>
              <a:t>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Απουσία συριγμού, σημείων απόφραξης, ικανοποιητικά </a:t>
            </a:r>
            <a:r>
              <a:rPr lang="el-GR" sz="2400" dirty="0" smtClean="0"/>
              <a:t>αντανακλαστικά: φαρυγγικά</a:t>
            </a:r>
            <a:r>
              <a:rPr lang="el-GR" sz="2400" dirty="0"/>
              <a:t>, κατάποσης, </a:t>
            </a:r>
            <a:r>
              <a:rPr lang="el-GR" sz="2400" dirty="0" smtClean="0"/>
              <a:t>βήχα,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Αναπνοές περισσότερες από 10 και λιγότερες από </a:t>
            </a:r>
            <a:r>
              <a:rPr lang="el-GR" sz="2400" dirty="0" smtClean="0"/>
              <a:t>30/</a:t>
            </a:r>
            <a:r>
              <a:rPr lang="el-GR" sz="2400" dirty="0" err="1" smtClean="0"/>
              <a:t>min</a:t>
            </a:r>
            <a:r>
              <a:rPr lang="el-GR" sz="2400" dirty="0" smtClean="0"/>
              <a:t>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Ακρόαση πνευμόνων: φυσιολογικό αναπνευστικό </a:t>
            </a:r>
            <a:r>
              <a:rPr lang="el-GR" sz="2400" dirty="0" smtClean="0"/>
              <a:t>ψιθύρισμα.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Κριτήρια μεταφοράς ασθενή από την ανάνηψη στο θάλαμο </a:t>
            </a:r>
            <a:r>
              <a:rPr lang="el-GR" sz="3600" b="0" dirty="0" smtClean="0"/>
              <a:t>(2 από 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/>
              <a:t>Καρδιαγγειακό,</a:t>
            </a:r>
            <a:endParaRPr lang="el-GR" sz="2400" b="1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Αρτηριακή πίεση και καρδιακή συχνότητα ±20 από </a:t>
            </a:r>
            <a:r>
              <a:rPr lang="el-GR" sz="2400" dirty="0" err="1"/>
              <a:t>προεγχειρητικές</a:t>
            </a:r>
            <a:r>
              <a:rPr lang="el-GR" sz="2400" dirty="0"/>
              <a:t> τιμές, απουσία </a:t>
            </a:r>
            <a:r>
              <a:rPr lang="el-GR" sz="2400" dirty="0" smtClean="0"/>
              <a:t>αρρυθμίας,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Αιμοδυναμική σταθερότητα για 30 </a:t>
            </a:r>
            <a:r>
              <a:rPr lang="el-GR" sz="2400" dirty="0" err="1"/>
              <a:t>min</a:t>
            </a:r>
            <a:r>
              <a:rPr lang="el-GR" sz="2400" dirty="0"/>
              <a:t> </a:t>
            </a:r>
            <a:r>
              <a:rPr lang="el-GR" sz="2400" dirty="0" smtClean="0"/>
              <a:t>τουλάχιστον,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Απουσία σημείων και συμπτωμάτων ισχαιμίας του </a:t>
            </a:r>
            <a:r>
              <a:rPr lang="el-GR" sz="2400" dirty="0" smtClean="0"/>
              <a:t>μυοκαρδίου,</a:t>
            </a:r>
            <a:endParaRPr lang="el-GR" sz="2400" dirty="0"/>
          </a:p>
          <a:p>
            <a:pPr marL="698500" lvl="1" indent="-342900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Ικανοποιητικός όγκος (έμμεση εκτίμηση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Κριτήρια </a:t>
            </a:r>
            <a:r>
              <a:rPr lang="el-GR" sz="4400" dirty="0" smtClean="0"/>
              <a:t>μεταφοράς ασθενή από την ανάνηψη στο θάλαμο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579296" cy="53981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 smtClean="0"/>
              <a:t>Αντιμετώπιση πόνου,</a:t>
            </a:r>
            <a:endParaRPr lang="el-GR" sz="2400" b="1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Επαρκής </a:t>
            </a:r>
            <a:r>
              <a:rPr lang="el-GR" sz="2400" dirty="0" smtClean="0"/>
              <a:t>αναλγησία.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b="1" dirty="0" smtClean="0"/>
              <a:t>Νεφρική λειτουργιά,</a:t>
            </a:r>
            <a:endParaRPr lang="el-GR" sz="2400" b="1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smtClean="0"/>
              <a:t>Διούρηση: </a:t>
            </a:r>
            <a:r>
              <a:rPr lang="el-GR" sz="2400" dirty="0"/>
              <a:t>30-40 </a:t>
            </a:r>
            <a:r>
              <a:rPr lang="el-GR" sz="2400" dirty="0" smtClean="0"/>
              <a:t>ml/h,</a:t>
            </a:r>
            <a:endParaRPr lang="el-GR" sz="2400" dirty="0"/>
          </a:p>
          <a:p>
            <a:pPr lvl="1"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/>
              <a:t>Απουσία αιματουρίας,  φυσιολογική  χροιά των ούρων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048316395933ff88354cb8432a88324614b39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9</TotalTime>
  <Words>2989</Words>
  <Application>Microsoft Office PowerPoint</Application>
  <PresentationFormat>On-screen Show (4:3)</PresentationFormat>
  <Paragraphs>549</Paragraphs>
  <Slides>68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template final</vt:lpstr>
      <vt:lpstr>OC_template_updated</vt:lpstr>
      <vt:lpstr>Χειρουργική Νοσηλευτική Ι (Θ)</vt:lpstr>
      <vt:lpstr>Πορεία ασθενή μετά το χειρουργείο</vt:lpstr>
      <vt:lpstr>Παράμετροι που αξιολογούνται  στην ανάνηψη</vt:lpstr>
      <vt:lpstr>Ανάνηψη</vt:lpstr>
      <vt:lpstr>Παράμετροι που αξιολογούνται  στην ανάνηψη (1 από 2)</vt:lpstr>
      <vt:lpstr>Παράμετροι που αξιολογούνται  στην ανάνηψη (2 από 2)</vt:lpstr>
      <vt:lpstr>Κριτήρια μεταφοράς ασθενή από την ανάνηψη στο θάλαμο (1 από 4)</vt:lpstr>
      <vt:lpstr>Κριτήρια μεταφοράς ασθενή από την ανάνηψη στο θάλαμο (2 από 4)</vt:lpstr>
      <vt:lpstr>Κριτήρια μεταφοράς ασθενή από την ανάνηψη στο θάλαμο (3 από 4)</vt:lpstr>
      <vt:lpstr>Κριτήρια μεταφοράς ασθενή από την ανάνηψη στο θάλαμο (4 από 4)</vt:lpstr>
      <vt:lpstr>Σημεία ανεπαρκούς ιστικής αιμάτωσης και οξυγόνωσης (1 από 2)</vt:lpstr>
      <vt:lpstr>Σημεία ανεπαρκούς ιστικής αιμάτωσης και οξυγόνωσης (2 από 2)</vt:lpstr>
      <vt:lpstr>Χειρουργικό Τμήμα (Θάλαμος)</vt:lpstr>
      <vt:lpstr>Αξιολόγηση ασθενή  στο θάλαμο (1 από 2)</vt:lpstr>
      <vt:lpstr>Αξιολόγηση ασθενή  στο θάλαμο (2 από 2)</vt:lpstr>
      <vt:lpstr>Μετεγχειρητικές Επιπλοκές</vt:lpstr>
      <vt:lpstr>Τοπικές Επιπλοκές</vt:lpstr>
      <vt:lpstr>Ορώδης Συλλογή</vt:lpstr>
      <vt:lpstr>Αιμορραγία  - Αιμάτωμα</vt:lpstr>
      <vt:lpstr>Διαπύηση Τραύματος (1 από 3)</vt:lpstr>
      <vt:lpstr>Διαπύηση Τραύματος (2 από 3)</vt:lpstr>
      <vt:lpstr>Διαπύηση Τραύματος (3 από 3)</vt:lpstr>
      <vt:lpstr>Αντιμετώπιση διαπύησης</vt:lpstr>
      <vt:lpstr>Διάσπαση Τραύματος - Εκσπλάχνωση</vt:lpstr>
      <vt:lpstr>Γενικές ή Συστηματικές επιπλοκές</vt:lpstr>
      <vt:lpstr>Επιπλοκές αναπνευστικού</vt:lpstr>
      <vt:lpstr>Κυψελιδικός υποαερισμός</vt:lpstr>
      <vt:lpstr>Ατελεκτασία (1 από 2)</vt:lpstr>
      <vt:lpstr>Ατελεκτασία (2 από 2)</vt:lpstr>
      <vt:lpstr>Κλινικές εκδηλώσεις ατελεκτασίας</vt:lpstr>
      <vt:lpstr>Πρόληψη ατελεκτασίας</vt:lpstr>
      <vt:lpstr>Αντιμετώπιση ατελεκτασίας</vt:lpstr>
      <vt:lpstr>Εισρόφηση</vt:lpstr>
      <vt:lpstr>Πρόληψη εισρόφησης</vt:lpstr>
      <vt:lpstr>Πνευμονία (1 από 2)</vt:lpstr>
      <vt:lpstr>Πνευμονία (2 από 2)</vt:lpstr>
      <vt:lpstr>Πνευμονική εμβολή</vt:lpstr>
      <vt:lpstr>Απόφραξη της πνευμονικής αρτηρίας από θρόμβο</vt:lpstr>
      <vt:lpstr>Αιτιολογία Πνευμονικής Εμβολής</vt:lpstr>
      <vt:lpstr>Συχνότητα εν τω βάθει φλεβοθρόμβωσης</vt:lpstr>
      <vt:lpstr>Παράγοντες που οδηγούν στην εν τω βάθει φλεβοθρόμβωση</vt:lpstr>
      <vt:lpstr>Εν τω βάθει φλεβοθρόμβωση</vt:lpstr>
      <vt:lpstr>Καταστάσεις που προκαλούν τραυματισμού του ενδοθηλίου</vt:lpstr>
      <vt:lpstr>Καταστάσεις που προκαλούν στάση</vt:lpstr>
      <vt:lpstr>Διάγνωση της εν τω βάθει φλεβοθρόμβωσης</vt:lpstr>
      <vt:lpstr>Κλινικά σημεία πνευμονικής εμβολής</vt:lpstr>
      <vt:lpstr>Πρόληψη Πνευμονικής Εμβολής</vt:lpstr>
      <vt:lpstr>Νοσηλευτική φροντίδα</vt:lpstr>
      <vt:lpstr>Αποφυγή τραυματισμού του αγγειακού τοιχώματος</vt:lpstr>
      <vt:lpstr>Αποφυγή στάσης του αίματος</vt:lpstr>
      <vt:lpstr>Περίπλοκες καρδιαγγειακού</vt:lpstr>
      <vt:lpstr>Επιπλοκές πεπτικού</vt:lpstr>
      <vt:lpstr>Μετεγχειρητικός παραλυτικός ειλεός (1 από 2)</vt:lpstr>
      <vt:lpstr>Μετεγχειρητικός παραλυτικός ειλεός (2 από 2)</vt:lpstr>
      <vt:lpstr>Αντιμετώπιση  μετεγχειρητικού παραλυτικού ειλεού</vt:lpstr>
      <vt:lpstr>Επιπλοκές ουροποιητικού</vt:lpstr>
      <vt:lpstr>Πρόληψη  ουρολοίμωξης</vt:lpstr>
      <vt:lpstr>Μετεγχειρητικές δυσχέρειες</vt:lpstr>
      <vt:lpstr>Νοσηλευτικές διαγνώσεις (1 από 3)</vt:lpstr>
      <vt:lpstr>Νοσηλευτικές διαγνώσεις (2 από 3)</vt:lpstr>
      <vt:lpstr>Νοσηλευτικές διαγνώσεις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7</cp:revision>
  <dcterms:created xsi:type="dcterms:W3CDTF">2014-10-15T06:51:38Z</dcterms:created>
  <dcterms:modified xsi:type="dcterms:W3CDTF">2015-04-16T08:53:39Z</dcterms:modified>
</cp:coreProperties>
</file>