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36"/>
  </p:notesMasterIdLst>
  <p:handoutMasterIdLst>
    <p:handoutMasterId r:id="rId37"/>
  </p:handoutMasterIdLst>
  <p:sldIdLst>
    <p:sldId id="29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57" r:id="rId29"/>
    <p:sldId id="262" r:id="rId30"/>
    <p:sldId id="264" r:id="rId31"/>
    <p:sldId id="292" r:id="rId32"/>
    <p:sldId id="293" r:id="rId33"/>
    <p:sldId id="266" r:id="rId34"/>
    <p:sldId id="291" r:id="rId35"/>
  </p:sldIdLst>
  <p:sldSz cx="9144000" cy="6858000" type="screen4x3"/>
  <p:notesSz cx="7104063" cy="10234613"/>
  <p:custDataLst>
    <p:tags r:id="rId3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4660"/>
  </p:normalViewPr>
  <p:slideViewPr>
    <p:cSldViewPr>
      <p:cViewPr varScale="1">
        <p:scale>
          <a:sx n="111" d="100"/>
          <a:sy n="111" d="100"/>
        </p:scale>
        <p:origin x="-18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8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6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0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60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3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2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86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0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45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1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5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27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6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9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2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5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3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77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0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1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56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5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58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6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8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3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6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5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3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5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Βελτιστοποίηση Ενεργειακών Συστημάτων</a:t>
            </a:r>
            <a: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Eργαστήριο Matlab 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12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Μιγαδικοί Αριθμοί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Μ. Σαμαράκου, Δ. Μητσούδης, Π. Πρεντάκης </a:t>
            </a:r>
          </a:p>
          <a:p>
            <a:pPr>
              <a:spcBef>
                <a:spcPts val="0"/>
              </a:spcBef>
            </a:pPr>
            <a:r>
              <a:rPr lang="el-GR" sz="2800" dirty="0" smtClean="0"/>
              <a:t>Τμήμα </a:t>
            </a:r>
            <a:r>
              <a:rPr lang="el-GR" sz="2800" dirty="0"/>
              <a:t>Μηχανικών Ενεργειακής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20150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prstClr val="black"/>
                </a:solidFill>
              </a:rPr>
              <a:t>Εκθετική μορφή</a:t>
            </a:r>
            <a:br>
              <a:rPr lang="el-GR" sz="4400" dirty="0">
                <a:solidFill>
                  <a:prstClr val="black"/>
                </a:solidFill>
              </a:rPr>
            </a:br>
            <a:r>
              <a:rPr lang="el-GR" sz="3600" b="0" dirty="0" smtClean="0">
                <a:solidFill>
                  <a:prstClr val="black"/>
                </a:solidFill>
              </a:rPr>
              <a:t>(2 </a:t>
            </a:r>
            <a:r>
              <a:rPr lang="el-GR" sz="3600" b="0" dirty="0">
                <a:solidFill>
                  <a:prstClr val="black"/>
                </a:solidFill>
              </a:rPr>
              <a:t>από </a:t>
            </a:r>
            <a:r>
              <a:rPr lang="el-GR" sz="3600" b="0" dirty="0" smtClean="0">
                <a:solidFill>
                  <a:prstClr val="black"/>
                </a:solidFill>
              </a:rPr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762872" cy="5040560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Κατά αυτό τον τρόπο, η πρόσθεση μιγαδικών ταυτίζεται με πρόσθεση διανυσμάτων, ενώ ο πολλαπλασιασμός μπορεί να θεωρηθεί ως μία στροφή (και ομοιοθεσία, δηλ. επιμήκυνση ή σμίκρυνση) διανύσματος. 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Ο πολλαπλασιασμός με τον φανταστικό αριθμό i αντιστοιχεί σε μία στροφή 90 μοιρών (με φορά αντίθετη των δεικτών του ρολογιού). </a:t>
            </a:r>
          </a:p>
          <a:p>
            <a:endParaRPr lang="el-GR" dirty="0"/>
          </a:p>
        </p:txBody>
      </p:sp>
      <p:grpSp>
        <p:nvGrpSpPr>
          <p:cNvPr id="66" name="Ομάδα 65" title="Εκθετική μορφή"/>
          <p:cNvGrpSpPr/>
          <p:nvPr/>
        </p:nvGrpSpPr>
        <p:grpSpPr>
          <a:xfrm>
            <a:off x="5747228" y="2132856"/>
            <a:ext cx="2930863" cy="2672281"/>
            <a:chOff x="5765678" y="1617910"/>
            <a:chExt cx="2930863" cy="2672281"/>
          </a:xfrm>
        </p:grpSpPr>
        <p:sp>
          <p:nvSpPr>
            <p:cNvPr id="43" name="Ορθογώνιο 42"/>
            <p:cNvSpPr/>
            <p:nvPr/>
          </p:nvSpPr>
          <p:spPr>
            <a:xfrm>
              <a:off x="5872714" y="1666469"/>
              <a:ext cx="2755631" cy="25361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5" name="Ορθογώνιο 44"/>
            <p:cNvSpPr/>
            <p:nvPr/>
          </p:nvSpPr>
          <p:spPr>
            <a:xfrm>
              <a:off x="6084168" y="1844824"/>
              <a:ext cx="2448272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6" name="Ορθογώνιο 45"/>
            <p:cNvSpPr/>
            <p:nvPr/>
          </p:nvSpPr>
          <p:spPr>
            <a:xfrm>
              <a:off x="6122544" y="1817965"/>
              <a:ext cx="2409896" cy="2160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47" name="Ευθεία γραμμή σύνδεσης 46"/>
            <p:cNvCxnSpPr/>
            <p:nvPr/>
          </p:nvCxnSpPr>
          <p:spPr>
            <a:xfrm>
              <a:off x="6084168" y="1817966"/>
              <a:ext cx="0" cy="21602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Ευθεία γραμμή σύνδεσης 47"/>
            <p:cNvCxnSpPr/>
            <p:nvPr/>
          </p:nvCxnSpPr>
          <p:spPr>
            <a:xfrm flipH="1">
              <a:off x="6084168" y="3978206"/>
              <a:ext cx="2448272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Ευθύγραμμο βέλος σύνδεσης 48"/>
            <p:cNvCxnSpPr/>
            <p:nvPr/>
          </p:nvCxnSpPr>
          <p:spPr>
            <a:xfrm flipV="1">
              <a:off x="6671730" y="2105998"/>
              <a:ext cx="0" cy="15841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Ευθύγραμμο βέλος σύνδεσης 49"/>
            <p:cNvCxnSpPr/>
            <p:nvPr/>
          </p:nvCxnSpPr>
          <p:spPr>
            <a:xfrm>
              <a:off x="6416754" y="3405912"/>
              <a:ext cx="161163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Ευθύγραμμο βέλος σύνδεσης 50"/>
            <p:cNvCxnSpPr/>
            <p:nvPr/>
          </p:nvCxnSpPr>
          <p:spPr>
            <a:xfrm flipV="1">
              <a:off x="6671730" y="2466038"/>
              <a:ext cx="1020278" cy="939876"/>
            </a:xfrm>
            <a:prstGeom prst="straightConnector1">
              <a:avLst/>
            </a:prstGeom>
            <a:ln w="19050">
              <a:solidFill>
                <a:srgbClr val="004A8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Ευθύγραμμο βέλος σύνδεσης 51"/>
            <p:cNvCxnSpPr/>
            <p:nvPr/>
          </p:nvCxnSpPr>
          <p:spPr>
            <a:xfrm flipV="1">
              <a:off x="6790281" y="2575935"/>
              <a:ext cx="518023" cy="726815"/>
            </a:xfrm>
            <a:prstGeom prst="straightConnector1">
              <a:avLst/>
            </a:prstGeom>
            <a:ln w="19050">
              <a:solidFill>
                <a:srgbClr val="8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Ευθύγραμμο βέλος σύνδεσης 52"/>
            <p:cNvCxnSpPr/>
            <p:nvPr/>
          </p:nvCxnSpPr>
          <p:spPr>
            <a:xfrm flipV="1">
              <a:off x="6769383" y="3302750"/>
              <a:ext cx="279909" cy="98472"/>
            </a:xfrm>
            <a:prstGeom prst="straightConnector1">
              <a:avLst/>
            </a:prstGeom>
            <a:ln w="19050">
              <a:solidFill>
                <a:srgbClr val="19532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Ευθεία γραμμή σύνδεσης 53"/>
            <p:cNvCxnSpPr/>
            <p:nvPr/>
          </p:nvCxnSpPr>
          <p:spPr>
            <a:xfrm flipV="1">
              <a:off x="7308304" y="2497312"/>
              <a:ext cx="243750" cy="85239"/>
            </a:xfrm>
            <a:prstGeom prst="line">
              <a:avLst/>
            </a:prstGeom>
            <a:ln w="22225">
              <a:solidFill>
                <a:srgbClr val="19532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Ευθεία γραμμή σύνδεσης 54"/>
            <p:cNvCxnSpPr/>
            <p:nvPr/>
          </p:nvCxnSpPr>
          <p:spPr>
            <a:xfrm flipV="1">
              <a:off x="7045967" y="2582551"/>
              <a:ext cx="524167" cy="720200"/>
            </a:xfrm>
            <a:prstGeom prst="line">
              <a:avLst/>
            </a:prstGeom>
            <a:ln w="22225">
              <a:solidFill>
                <a:srgbClr val="8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829767" y="1617910"/>
              <a:ext cx="254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6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829766" y="2134518"/>
              <a:ext cx="254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4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818676" y="2698031"/>
              <a:ext cx="254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818675" y="3201167"/>
              <a:ext cx="254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0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65678" y="3722112"/>
              <a:ext cx="420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-2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884744" y="3890081"/>
              <a:ext cx="4456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-5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529860" y="3888619"/>
              <a:ext cx="254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0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122992" y="3888619"/>
              <a:ext cx="254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5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659416" y="3888619"/>
              <a:ext cx="442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10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254513" y="3888619"/>
              <a:ext cx="442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15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Matlab </a:t>
            </a:r>
            <a:r>
              <a:rPr lang="el-GR" sz="4400" dirty="0"/>
              <a:t>και Μιγαδικοί </a:t>
            </a:r>
            <a:r>
              <a:rPr lang="el-GR" sz="4400" dirty="0" smtClean="0"/>
              <a:t>αριθμοί</a:t>
            </a:r>
            <a:br>
              <a:rPr lang="el-GR" sz="4400" dirty="0" smtClean="0"/>
            </a:br>
            <a:r>
              <a:rPr lang="el-GR" sz="3600" b="0" dirty="0" smtClean="0"/>
              <a:t>(1 από 4)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Στο MATLAB, το i αλλά και το j είναι ενσωματωμένες συναρτήσεις που επιστρέφουν -1. 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Οι μιγαδικοί αριθμοί μπορούν να δημιουργηθούν χρησιμοποιώντας το i ή το j. Για παράδειγμα, </a:t>
            </a:r>
            <a:r>
              <a:rPr lang="el-GR" sz="2400" b="1" dirty="0">
                <a:solidFill>
                  <a:srgbClr val="800000"/>
                </a:solidFill>
              </a:rPr>
              <a:t>5 + 2i ή 3 – 4j. 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Ο τελεστής πολλαπλασιασμού δεν είναι απαραίτητος μεταξύ της τιμής του φανταστικού μέρους και των σταθερών i ή j.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Matlab </a:t>
            </a:r>
            <a:r>
              <a:rPr lang="el-GR" sz="4400" dirty="0"/>
              <a:t>και Μιγαδικοί </a:t>
            </a:r>
            <a:r>
              <a:rPr lang="el-GR" sz="4400" dirty="0" smtClean="0"/>
              <a:t>αριθμοί</a:t>
            </a:r>
            <a:br>
              <a:rPr lang="el-GR" sz="4400" dirty="0" smtClean="0"/>
            </a:br>
            <a:r>
              <a:rPr lang="el-GR" sz="3600" b="0" dirty="0" smtClean="0"/>
              <a:t>(2 από 4)</a:t>
            </a:r>
            <a:endParaRPr lang="el-GR" sz="36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726360" y="1303940"/>
            <a:ext cx="3970784" cy="504056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Το MATLAB διαθέτει επίσης την συνάρτηση  </a:t>
            </a:r>
            <a:r>
              <a:rPr lang="el-GR" sz="2400" b="1" dirty="0">
                <a:solidFill>
                  <a:srgbClr val="800000"/>
                </a:solidFill>
              </a:rPr>
              <a:t>complex,</a:t>
            </a:r>
            <a:r>
              <a:rPr lang="el-GR" sz="2400" dirty="0"/>
              <a:t> η οποία επιστρέφει ένα μιγαδικό αριθμό.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Δέχεται δύο ορίσματα, το πραγματικό και το φανταστικό μέρος ή έναν αριθμό, που αποτελεί το πραγματικό </a:t>
            </a:r>
            <a:r>
              <a:rPr lang="el-GR" sz="2400" dirty="0" smtClean="0"/>
              <a:t>μέρος.</a:t>
            </a:r>
            <a:endParaRPr lang="el-GR" sz="2400" dirty="0"/>
          </a:p>
        </p:txBody>
      </p:sp>
      <p:pic>
        <p:nvPicPr>
          <p:cNvPr id="6" name="Εικόνα 5" title="Matlab και Μιγαδικοί αριθμο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572"/>
            <a:ext cx="3600400" cy="5554903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Matlab </a:t>
            </a:r>
            <a:r>
              <a:rPr lang="el-GR" sz="4400" dirty="0"/>
              <a:t>και Μιγαδικοί </a:t>
            </a:r>
            <a:r>
              <a:rPr lang="el-GR" sz="4400" dirty="0" smtClean="0"/>
              <a:t>αριθμοί</a:t>
            </a:r>
            <a:br>
              <a:rPr lang="el-GR" sz="4400" dirty="0" smtClean="0"/>
            </a:br>
            <a:r>
              <a:rPr lang="el-GR" sz="3600" b="0" dirty="0" smtClean="0"/>
              <a:t>(3 από 4)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el-GR" sz="2400" dirty="0">
                <a:solidFill>
                  <a:prstClr val="black"/>
                </a:solidFill>
              </a:rPr>
              <a:t>Το </a:t>
            </a:r>
            <a:r>
              <a:rPr lang="en-US" sz="2400" dirty="0">
                <a:solidFill>
                  <a:prstClr val="black"/>
                </a:solidFill>
              </a:rPr>
              <a:t>MATLAB </a:t>
            </a:r>
            <a:r>
              <a:rPr lang="el-GR" sz="2400" dirty="0">
                <a:solidFill>
                  <a:prstClr val="black"/>
                </a:solidFill>
              </a:rPr>
              <a:t>έχει δύο συναρτήσεις την </a:t>
            </a:r>
            <a:r>
              <a:rPr lang="en-US" sz="2400" b="1" dirty="0">
                <a:solidFill>
                  <a:srgbClr val="800000"/>
                </a:solidFill>
              </a:rPr>
              <a:t>real </a:t>
            </a:r>
            <a:r>
              <a:rPr lang="el-GR" sz="2400" dirty="0">
                <a:solidFill>
                  <a:prstClr val="black"/>
                </a:solidFill>
              </a:rPr>
              <a:t>και την </a:t>
            </a:r>
            <a:r>
              <a:rPr lang="en-US" sz="2400" b="1" dirty="0">
                <a:solidFill>
                  <a:srgbClr val="800000"/>
                </a:solidFill>
              </a:rPr>
              <a:t>imag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οι οποίες επιστρέφουν το πραγματικό και το φανταστικό μέρος ενός μιγαδικού αριθμού.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fr-FR" sz="2200" dirty="0">
                <a:solidFill>
                  <a:prstClr val="black"/>
                </a:solidFill>
              </a:rPr>
              <a:t>&gt;&gt; </a:t>
            </a:r>
            <a:r>
              <a:rPr lang="fr-FR" sz="2200" b="1" dirty="0">
                <a:solidFill>
                  <a:srgbClr val="004A82"/>
                </a:solidFill>
              </a:rPr>
              <a:t>real(z1)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fr-FR" sz="2200" dirty="0">
                <a:solidFill>
                  <a:prstClr val="black"/>
                </a:solidFill>
              </a:rPr>
              <a:t>ans =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fr-FR" sz="2200" dirty="0">
                <a:solidFill>
                  <a:prstClr val="black"/>
                </a:solidFill>
              </a:rPr>
              <a:t>     4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fr-FR" sz="2200" dirty="0">
                <a:solidFill>
                  <a:prstClr val="black"/>
                </a:solidFill>
              </a:rPr>
              <a:t>&gt;&gt; </a:t>
            </a:r>
            <a:r>
              <a:rPr lang="fr-FR" sz="2200" b="1" dirty="0">
                <a:solidFill>
                  <a:srgbClr val="004A82"/>
                </a:solidFill>
              </a:rPr>
              <a:t>imag(z3)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fr-FR" sz="2200" dirty="0">
                <a:solidFill>
                  <a:prstClr val="black"/>
                </a:solidFill>
              </a:rPr>
              <a:t>ans =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fr-FR" sz="2200" dirty="0">
                <a:solidFill>
                  <a:prstClr val="black"/>
                </a:solidFill>
              </a:rPr>
              <a:t>    -</a:t>
            </a:r>
            <a:r>
              <a:rPr lang="fr-FR" sz="2200" dirty="0" smtClean="0">
                <a:solidFill>
                  <a:prstClr val="black"/>
                </a:solidFill>
              </a:rPr>
              <a:t>3</a:t>
            </a:r>
            <a:endParaRPr lang="el-GR" sz="2200" dirty="0">
              <a:solidFill>
                <a:prstClr val="black"/>
              </a:solidFill>
            </a:endParaRPr>
          </a:p>
          <a:p>
            <a:pPr marL="109728" lvl="0" indent="0">
              <a:spcBef>
                <a:spcPts val="600"/>
              </a:spcBef>
              <a:buClr>
                <a:srgbClr val="F07F09"/>
              </a:buClr>
              <a:buSzPct val="68000"/>
              <a:buNone/>
            </a:pPr>
            <a:r>
              <a:rPr lang="el-GR" sz="2400" dirty="0">
                <a:solidFill>
                  <a:prstClr val="black"/>
                </a:solidFill>
              </a:rPr>
              <a:t>Η συνάρτηση </a:t>
            </a:r>
            <a:r>
              <a:rPr lang="en-US" sz="2400" b="1" dirty="0">
                <a:solidFill>
                  <a:srgbClr val="800000"/>
                </a:solidFill>
              </a:rPr>
              <a:t>disp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τυπώνει και τα δύο μέρη ενός μιγαδικού αριθμού. 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en-US" sz="2200" dirty="0">
                <a:solidFill>
                  <a:prstClr val="black"/>
                </a:solidFill>
              </a:rPr>
              <a:t>&gt;&gt; </a:t>
            </a:r>
            <a:r>
              <a:rPr lang="en-US" sz="2200" b="1" dirty="0">
                <a:solidFill>
                  <a:srgbClr val="004A82"/>
                </a:solidFill>
              </a:rPr>
              <a:t>disp(z1)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en-US" sz="2200" dirty="0">
                <a:solidFill>
                  <a:prstClr val="black"/>
                </a:solidFill>
              </a:rPr>
              <a:t>   4.0000 + </a:t>
            </a:r>
            <a:r>
              <a:rPr lang="en-US" sz="2200" dirty="0" smtClean="0">
                <a:solidFill>
                  <a:prstClr val="black"/>
                </a:solidFill>
              </a:rPr>
              <a:t>2.0000i</a:t>
            </a:r>
            <a:endParaRPr lang="el-GR" sz="2200" dirty="0">
              <a:solidFill>
                <a:prstClr val="black"/>
              </a:solidFill>
            </a:endParaRPr>
          </a:p>
          <a:p>
            <a:pPr marL="109728" lvl="0" indent="0">
              <a:spcBef>
                <a:spcPts val="600"/>
              </a:spcBef>
              <a:buClr>
                <a:srgbClr val="F07F09"/>
              </a:buClr>
              <a:buSzPct val="68000"/>
              <a:buNone/>
            </a:pPr>
            <a:r>
              <a:rPr lang="el-GR" sz="2400" dirty="0">
                <a:solidFill>
                  <a:prstClr val="black"/>
                </a:solidFill>
              </a:rPr>
              <a:t>Η συνάρτηση </a:t>
            </a:r>
            <a:r>
              <a:rPr lang="en-US" sz="2400" b="1" dirty="0">
                <a:solidFill>
                  <a:srgbClr val="800000"/>
                </a:solidFill>
              </a:rPr>
              <a:t>fprintf </a:t>
            </a:r>
            <a:r>
              <a:rPr lang="el-GR" sz="2400" dirty="0">
                <a:solidFill>
                  <a:prstClr val="black"/>
                </a:solidFill>
              </a:rPr>
              <a:t>τυπώνει μόνο το πραγματικό μέρος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en-US" sz="2200" dirty="0">
                <a:solidFill>
                  <a:prstClr val="black"/>
                </a:solidFill>
              </a:rPr>
              <a:t>&gt;&gt; </a:t>
            </a:r>
            <a:r>
              <a:rPr lang="en-US" sz="2200" b="1" dirty="0">
                <a:solidFill>
                  <a:srgbClr val="004A82"/>
                </a:solidFill>
              </a:rPr>
              <a:t>fprintf('%f\n', z1)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en-US" sz="2200" dirty="0">
                <a:solidFill>
                  <a:prstClr val="black"/>
                </a:solidFill>
              </a:rPr>
              <a:t>4.000000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Matlab </a:t>
            </a:r>
            <a:r>
              <a:rPr lang="el-GR" sz="4400" dirty="0"/>
              <a:t>και Μιγαδικοί </a:t>
            </a:r>
            <a:r>
              <a:rPr lang="el-GR" sz="4400" dirty="0" smtClean="0"/>
              <a:t>αριθμοί</a:t>
            </a:r>
            <a:br>
              <a:rPr lang="el-GR" sz="4400" dirty="0" smtClean="0"/>
            </a:br>
            <a:r>
              <a:rPr lang="el-GR" sz="3600" b="0" dirty="0" smtClean="0"/>
              <a:t>(4 από 4)</a:t>
            </a:r>
            <a:endParaRPr lang="el-GR" sz="36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l-GR" sz="2400" dirty="0"/>
              <a:t>Δύο μιγαδικοί αριθμοί είναι ίσοι μεταξύ τους, αν και τα πραγματικά και τα φανταστικά μέρη του είναι ίσα αντίστοιχα.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fr-FR" sz="2400" dirty="0"/>
              <a:t>&gt;&gt; </a:t>
            </a:r>
            <a:r>
              <a:rPr lang="fr-FR" sz="2400" b="1" dirty="0">
                <a:solidFill>
                  <a:srgbClr val="004A82"/>
                </a:solidFill>
              </a:rPr>
              <a:t>z1 == z2</a:t>
            </a:r>
          </a:p>
          <a:p>
            <a:pPr marL="109728" indent="0">
              <a:buNone/>
            </a:pPr>
            <a:r>
              <a:rPr lang="fr-FR" sz="2400" dirty="0"/>
              <a:t>ans =</a:t>
            </a:r>
          </a:p>
          <a:p>
            <a:pPr marL="109728" indent="0">
              <a:buNone/>
            </a:pPr>
            <a:r>
              <a:rPr lang="fr-FR" sz="2400" dirty="0"/>
              <a:t>     0</a:t>
            </a:r>
          </a:p>
          <a:p>
            <a:pPr marL="109728" indent="0">
              <a:buNone/>
            </a:pPr>
            <a:r>
              <a:rPr lang="fr-FR" sz="2400" dirty="0"/>
              <a:t>&gt;&gt; </a:t>
            </a:r>
            <a:r>
              <a:rPr lang="fr-FR" sz="2400" b="1" dirty="0">
                <a:solidFill>
                  <a:srgbClr val="004A82"/>
                </a:solidFill>
              </a:rPr>
              <a:t>complex(0,4) == sqrt(-16)</a:t>
            </a:r>
          </a:p>
          <a:p>
            <a:pPr marL="109728" indent="0">
              <a:buNone/>
            </a:pPr>
            <a:r>
              <a:rPr lang="fr-FR" sz="2400" dirty="0"/>
              <a:t>ans =</a:t>
            </a:r>
          </a:p>
          <a:p>
            <a:pPr marL="109728" indent="0">
              <a:buNone/>
            </a:pPr>
            <a:r>
              <a:rPr lang="fr-FR" sz="2400" dirty="0"/>
              <a:t>     1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l-GR" sz="2400" u="sng" dirty="0"/>
              <a:t>Άσκηση</a:t>
            </a:r>
          </a:p>
          <a:p>
            <a:pPr marL="109728" indent="0">
              <a:buNone/>
            </a:pPr>
            <a:r>
              <a:rPr lang="el-GR" sz="2400" dirty="0"/>
              <a:t>Γράψτε τον κώδικα μιας συνάρτησης που προσθέτει δύο μιγαδικούς αριθμούς και επιστρέφει το αποτέλεσμα. </a:t>
            </a:r>
            <a:endParaRPr lang="en-US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Λύση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spcBef>
                <a:spcPts val="1200"/>
              </a:spcBef>
              <a:buNone/>
            </a:pPr>
            <a:r>
              <a:rPr lang="en-US" sz="2400" dirty="0"/>
              <a:t>function outc = addcomp(z1, z2)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195323"/>
                </a:solidFill>
              </a:rPr>
              <a:t>% Adds two complex numbers and returns the result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195323"/>
                </a:solidFill>
              </a:rPr>
              <a:t>% Adds the real and imaginary parts separately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dirty="0"/>
              <a:t>realpart = real(z1) + real(z2);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dirty="0"/>
              <a:t>imagpart = imag(z1) + imag(z2);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dirty="0"/>
              <a:t>outc = realpart + imagpart * i;</a:t>
            </a:r>
            <a:endParaRPr lang="el-GR" sz="2400" dirty="0"/>
          </a:p>
          <a:p>
            <a:pPr marL="109728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2400" b="1" dirty="0">
                <a:solidFill>
                  <a:srgbClr val="800000"/>
                </a:solidFill>
              </a:rPr>
              <a:t>ή πιο απλά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dirty="0"/>
              <a:t>function outc = addcomp2(z1,z2)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195323"/>
                </a:solidFill>
              </a:rPr>
              <a:t>% Adds two complex numbers and returns the result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dirty="0"/>
              <a:t>outc = z1 + z2;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1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Συζυγής και Απόλυτη τιμή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l-GR" sz="2400" dirty="0"/>
              <a:t>Το </a:t>
            </a:r>
            <a:r>
              <a:rPr lang="en-US" sz="2400" dirty="0"/>
              <a:t>MATLAB</a:t>
            </a:r>
            <a:r>
              <a:rPr lang="el-GR" sz="2400" dirty="0"/>
              <a:t> διαθέτει τις ενσωματωμένες συναρτήσεις </a:t>
            </a:r>
            <a:r>
              <a:rPr lang="en-US" sz="2400" b="1" dirty="0">
                <a:solidFill>
                  <a:srgbClr val="800000"/>
                </a:solidFill>
              </a:rPr>
              <a:t>conj </a:t>
            </a:r>
            <a:r>
              <a:rPr lang="el-GR" sz="2400" dirty="0"/>
              <a:t>για τον συζυγή μιγαδικό και τη συνάρτηση</a:t>
            </a:r>
            <a:r>
              <a:rPr lang="el-GR" sz="2400" b="1" dirty="0"/>
              <a:t> </a:t>
            </a:r>
            <a:r>
              <a:rPr lang="en-US" sz="2400" b="1" dirty="0">
                <a:solidFill>
                  <a:srgbClr val="800000"/>
                </a:solidFill>
              </a:rPr>
              <a:t>abs</a:t>
            </a:r>
            <a:r>
              <a:rPr lang="en-US" sz="2400" b="1" dirty="0"/>
              <a:t> </a:t>
            </a:r>
            <a:r>
              <a:rPr lang="el-GR" sz="2400" dirty="0"/>
              <a:t>που επιστρέφει την απόλυτη τιμή</a:t>
            </a:r>
            <a:r>
              <a:rPr lang="en-US" sz="2400" dirty="0"/>
              <a:t>.</a:t>
            </a:r>
            <a:endParaRPr lang="el-GR" sz="2400" dirty="0"/>
          </a:p>
          <a:p>
            <a:pPr marL="109728" indent="0">
              <a:spcBef>
                <a:spcPts val="1200"/>
              </a:spcBef>
              <a:buNone/>
            </a:pPr>
            <a:r>
              <a:rPr lang="pl-PL" sz="2200" dirty="0"/>
              <a:t>&gt;&gt; </a:t>
            </a:r>
            <a:r>
              <a:rPr lang="pl-PL" sz="2200" b="1" dirty="0">
                <a:solidFill>
                  <a:srgbClr val="004A82"/>
                </a:solidFill>
              </a:rPr>
              <a:t>z1 = 3 + 4i</a:t>
            </a:r>
          </a:p>
          <a:p>
            <a:pPr marL="109728" indent="0">
              <a:buNone/>
            </a:pPr>
            <a:r>
              <a:rPr lang="pl-PL" sz="2200" dirty="0"/>
              <a:t>z1 =</a:t>
            </a:r>
          </a:p>
          <a:p>
            <a:pPr marL="109728" indent="0">
              <a:buNone/>
            </a:pPr>
            <a:r>
              <a:rPr lang="pl-PL" sz="2200" dirty="0"/>
              <a:t>  3.0000 + 4.0000i</a:t>
            </a:r>
          </a:p>
          <a:p>
            <a:pPr marL="109728" indent="0">
              <a:buNone/>
            </a:pPr>
            <a:r>
              <a:rPr lang="pl-PL" sz="2200" dirty="0"/>
              <a:t>&gt;&gt; </a:t>
            </a:r>
            <a:r>
              <a:rPr lang="pl-PL" sz="2200" b="1" dirty="0">
                <a:solidFill>
                  <a:srgbClr val="004A82"/>
                </a:solidFill>
              </a:rPr>
              <a:t>conj(z1)</a:t>
            </a:r>
          </a:p>
          <a:p>
            <a:pPr marL="109728" indent="0">
              <a:buNone/>
            </a:pPr>
            <a:r>
              <a:rPr lang="pl-PL" sz="2200" dirty="0"/>
              <a:t>ans =</a:t>
            </a:r>
          </a:p>
          <a:p>
            <a:pPr marL="109728" indent="0">
              <a:buNone/>
            </a:pPr>
            <a:r>
              <a:rPr lang="pl-PL" sz="2200" dirty="0"/>
              <a:t>   3.0000 - 4.0000i</a:t>
            </a:r>
          </a:p>
          <a:p>
            <a:pPr marL="109728" indent="0">
              <a:buNone/>
            </a:pPr>
            <a:r>
              <a:rPr lang="pl-PL" sz="2200" dirty="0"/>
              <a:t>&gt;&gt; </a:t>
            </a:r>
            <a:r>
              <a:rPr lang="pl-PL" sz="2200" b="1" dirty="0">
                <a:solidFill>
                  <a:srgbClr val="004A82"/>
                </a:solidFill>
              </a:rPr>
              <a:t>abs(z1)</a:t>
            </a:r>
          </a:p>
          <a:p>
            <a:pPr marL="109728" indent="0">
              <a:buNone/>
            </a:pPr>
            <a:r>
              <a:rPr lang="pl-PL" sz="2200" dirty="0"/>
              <a:t>ans =</a:t>
            </a:r>
          </a:p>
          <a:p>
            <a:pPr marL="109728" indent="0">
              <a:buNone/>
            </a:pPr>
            <a:r>
              <a:rPr lang="pl-PL" sz="2200" dirty="0"/>
              <a:t>     5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Πολυώνυμα μιγαδικών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spcBef>
                <a:spcPts val="1800"/>
              </a:spcBef>
              <a:buNone/>
            </a:pPr>
            <a:r>
              <a:rPr lang="el-GR" sz="2400" dirty="0"/>
              <a:t>Το</a:t>
            </a:r>
            <a:r>
              <a:rPr lang="en-US" sz="2400" dirty="0"/>
              <a:t> MATLAB </a:t>
            </a:r>
            <a:r>
              <a:rPr lang="el-GR" sz="2400" dirty="0"/>
              <a:t>αναπαριστά ένα πολυώνυμο ως διάνυσμα των συντελεστών του. Αυτό μπορεί επίσης να χρησιμοποιηθεί όταν οι εξισώσεις περιλαμβάνουν μιγαδικούς αριθμούς.</a:t>
            </a:r>
            <a:r>
              <a:rPr lang="en-US" sz="2400" dirty="0"/>
              <a:t> </a:t>
            </a:r>
            <a:endParaRPr lang="el-GR" sz="2400" dirty="0"/>
          </a:p>
          <a:p>
            <a:pPr marL="109728" indent="0">
              <a:spcBef>
                <a:spcPts val="1800"/>
              </a:spcBef>
              <a:buNone/>
            </a:pPr>
            <a:r>
              <a:rPr lang="el-GR" sz="2400" dirty="0"/>
              <a:t>Για παράδειγμα</a:t>
            </a:r>
            <a:r>
              <a:rPr lang="en-US" sz="2400" dirty="0"/>
              <a:t>, </a:t>
            </a:r>
            <a:r>
              <a:rPr lang="el-GR" sz="2400" dirty="0"/>
              <a:t>το πολυώνυμο </a:t>
            </a:r>
            <a:r>
              <a:rPr lang="en-US" sz="2400" b="1" dirty="0">
                <a:solidFill>
                  <a:srgbClr val="800000"/>
                </a:solidFill>
              </a:rPr>
              <a:t>z</a:t>
            </a:r>
            <a:r>
              <a:rPr lang="en-US" sz="2400" b="1" baseline="30000" dirty="0">
                <a:solidFill>
                  <a:srgbClr val="800000"/>
                </a:solidFill>
              </a:rPr>
              <a:t>2</a:t>
            </a:r>
            <a:r>
              <a:rPr lang="en-US" sz="2400" b="1" dirty="0">
                <a:solidFill>
                  <a:srgbClr val="800000"/>
                </a:solidFill>
              </a:rPr>
              <a:t> + z – 3 + 2i </a:t>
            </a:r>
            <a:r>
              <a:rPr lang="el-GR" sz="2400" dirty="0"/>
              <a:t>μπορεί να αναπαρασταθεί με το διάνυσμα</a:t>
            </a:r>
            <a:r>
              <a:rPr lang="en-US" sz="2400" dirty="0"/>
              <a:t> </a:t>
            </a:r>
            <a:endParaRPr lang="el-GR" sz="2400" dirty="0"/>
          </a:p>
          <a:p>
            <a:pPr marL="109728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rgbClr val="800000"/>
                </a:solidFill>
              </a:rPr>
              <a:t>[1 1 –3 + 2i]. </a:t>
            </a:r>
            <a:r>
              <a:rPr lang="el-GR" sz="2400" dirty="0"/>
              <a:t>Η συνάρτηση </a:t>
            </a:r>
            <a:r>
              <a:rPr lang="en-US" sz="2400" b="1" dirty="0">
                <a:solidFill>
                  <a:srgbClr val="800000"/>
                </a:solidFill>
              </a:rPr>
              <a:t>roots</a:t>
            </a:r>
            <a:r>
              <a:rPr lang="en-US" sz="2400" dirty="0"/>
              <a:t> </a:t>
            </a:r>
            <a:r>
              <a:rPr lang="el-GR" sz="2400" dirty="0"/>
              <a:t>μπορεί να χρησιμοποιηθεί για την εύρεση των ριζών μιας εξίσωσης που αναπαρίσταται από το πολυώνυμο.</a:t>
            </a:r>
            <a:r>
              <a:rPr lang="en-US" sz="2400" dirty="0"/>
              <a:t> 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Πολυώνυμα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l-GR" sz="2600" dirty="0"/>
              <a:t>Για να λύσουμε την εξίσωση </a:t>
            </a:r>
            <a:r>
              <a:rPr lang="en-US" sz="2600" dirty="0">
                <a:solidFill>
                  <a:srgbClr val="800000"/>
                </a:solidFill>
              </a:rPr>
              <a:t>z</a:t>
            </a:r>
            <a:r>
              <a:rPr lang="en-US" sz="2600" baseline="30000" dirty="0">
                <a:solidFill>
                  <a:srgbClr val="800000"/>
                </a:solidFill>
              </a:rPr>
              <a:t>2</a:t>
            </a:r>
            <a:r>
              <a:rPr lang="en-US" sz="2600" dirty="0">
                <a:solidFill>
                  <a:srgbClr val="800000"/>
                </a:solidFill>
              </a:rPr>
              <a:t> + z – 3 + 2i = 0:</a:t>
            </a:r>
            <a:endParaRPr lang="el-GR" sz="2600" dirty="0">
              <a:solidFill>
                <a:srgbClr val="800000"/>
              </a:solidFill>
            </a:endParaRPr>
          </a:p>
          <a:p>
            <a:pPr marL="109728" indent="0">
              <a:buNone/>
            </a:pPr>
            <a:r>
              <a:rPr lang="en-US" sz="2400" dirty="0"/>
              <a:t>&gt;&gt; </a:t>
            </a:r>
            <a:r>
              <a:rPr lang="en-US" sz="2400" b="1" dirty="0">
                <a:solidFill>
                  <a:srgbClr val="004A82"/>
                </a:solidFill>
              </a:rPr>
              <a:t>roots([1 1 -3+2i])</a:t>
            </a:r>
          </a:p>
          <a:p>
            <a:pPr marL="109728" indent="0">
              <a:buNone/>
            </a:pPr>
            <a:r>
              <a:rPr lang="en-US" sz="2400" dirty="0"/>
              <a:t>ans =</a:t>
            </a:r>
          </a:p>
          <a:p>
            <a:pPr marL="109728" indent="0">
              <a:buNone/>
            </a:pPr>
            <a:r>
              <a:rPr lang="en-US" sz="2400" dirty="0"/>
              <a:t>  -2.3796 + 0.5320i</a:t>
            </a:r>
          </a:p>
          <a:p>
            <a:pPr marL="109728" indent="0">
              <a:buNone/>
            </a:pPr>
            <a:r>
              <a:rPr lang="en-US" sz="2400" dirty="0"/>
              <a:t>   1.3796 - 0.5320i</a:t>
            </a:r>
            <a:endParaRPr lang="el-GR" sz="2400" dirty="0"/>
          </a:p>
          <a:p>
            <a:pPr marL="109728" indent="0">
              <a:spcBef>
                <a:spcPts val="1200"/>
              </a:spcBef>
              <a:buNone/>
            </a:pPr>
            <a:r>
              <a:rPr lang="el-GR" sz="2600" dirty="0"/>
              <a:t>Η συνάρτηση </a:t>
            </a:r>
            <a:r>
              <a:rPr lang="en-US" sz="2600" b="1" dirty="0">
                <a:solidFill>
                  <a:srgbClr val="800000"/>
                </a:solidFill>
              </a:rPr>
              <a:t>polyval</a:t>
            </a:r>
            <a:r>
              <a:rPr lang="en-US" sz="2600" dirty="0"/>
              <a:t> </a:t>
            </a:r>
            <a:r>
              <a:rPr lang="el-GR" sz="2600" dirty="0"/>
              <a:t>μπορεί επίσης να χρησιμοποιηθεί, για παράδειγμα:</a:t>
            </a:r>
          </a:p>
          <a:p>
            <a:pPr marL="109728" indent="0">
              <a:buNone/>
            </a:pPr>
            <a:r>
              <a:rPr lang="en-US" sz="2400" dirty="0"/>
              <a:t>&gt;&gt; </a:t>
            </a:r>
            <a:r>
              <a:rPr lang="en-US" sz="2400" b="1" dirty="0">
                <a:solidFill>
                  <a:srgbClr val="004A82"/>
                </a:solidFill>
              </a:rPr>
              <a:t>cp = [1 1 -3+2i]</a:t>
            </a:r>
          </a:p>
          <a:p>
            <a:pPr marL="109728" indent="0">
              <a:buNone/>
            </a:pPr>
            <a:r>
              <a:rPr lang="en-US" sz="2400" dirty="0"/>
              <a:t>cp =</a:t>
            </a:r>
          </a:p>
          <a:p>
            <a:pPr marL="109728" indent="0">
              <a:buNone/>
            </a:pPr>
            <a:r>
              <a:rPr lang="en-US" sz="2400" dirty="0"/>
              <a:t>   1.0000             1.0000            -3.0000 + 2.0000i</a:t>
            </a:r>
          </a:p>
          <a:p>
            <a:pPr marL="109728" indent="0">
              <a:buNone/>
            </a:pPr>
            <a:r>
              <a:rPr lang="en-US" sz="2400" dirty="0"/>
              <a:t>&gt;&gt; </a:t>
            </a:r>
            <a:r>
              <a:rPr lang="en-US" sz="2400" b="1" dirty="0">
                <a:solidFill>
                  <a:srgbClr val="004A82"/>
                </a:solidFill>
              </a:rPr>
              <a:t>polyval(cp,3)</a:t>
            </a:r>
          </a:p>
          <a:p>
            <a:pPr marL="109728" indent="0">
              <a:buNone/>
            </a:pPr>
            <a:r>
              <a:rPr lang="en-US" sz="2400" dirty="0"/>
              <a:t>ans =</a:t>
            </a:r>
          </a:p>
          <a:p>
            <a:pPr marL="109728" indent="0">
              <a:buNone/>
            </a:pPr>
            <a:r>
              <a:rPr lang="en-US" sz="2400" dirty="0"/>
              <a:t>   9.0000 + 2.0000i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Εκθετική μορφή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l-GR" sz="2800" dirty="0"/>
              <a:t>Όπως ήδη αναφέραμε, αφού ισχύει </a:t>
            </a:r>
            <a:r>
              <a:rPr lang="en-US" sz="2800" b="1" dirty="0">
                <a:solidFill>
                  <a:srgbClr val="800000"/>
                </a:solidFill>
              </a:rPr>
              <a:t>e</a:t>
            </a:r>
            <a:r>
              <a:rPr lang="en-US" sz="2800" b="1" baseline="30000" dirty="0">
                <a:solidFill>
                  <a:srgbClr val="800000"/>
                </a:solidFill>
              </a:rPr>
              <a:t>i</a:t>
            </a:r>
            <a:r>
              <a:rPr lang="el-GR" sz="2800" b="1" baseline="30000" dirty="0">
                <a:solidFill>
                  <a:srgbClr val="800000"/>
                </a:solidFill>
              </a:rPr>
              <a:t>θ</a:t>
            </a:r>
            <a:r>
              <a:rPr lang="en-US" sz="2800" b="1" dirty="0">
                <a:solidFill>
                  <a:srgbClr val="800000"/>
                </a:solidFill>
              </a:rPr>
              <a:t> = cos</a:t>
            </a:r>
            <a:r>
              <a:rPr lang="el-GR" sz="2800" b="1" dirty="0">
                <a:solidFill>
                  <a:srgbClr val="800000"/>
                </a:solidFill>
              </a:rPr>
              <a:t>θ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l-GR" sz="2800" b="1" dirty="0">
                <a:solidFill>
                  <a:srgbClr val="800000"/>
                </a:solidFill>
              </a:rPr>
              <a:t>+</a:t>
            </a:r>
            <a:r>
              <a:rPr lang="en-US" sz="2800" b="1" dirty="0">
                <a:solidFill>
                  <a:srgbClr val="800000"/>
                </a:solidFill>
              </a:rPr>
              <a:t> i</a:t>
            </a:r>
            <a:r>
              <a:rPr lang="el-GR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>
                <a:solidFill>
                  <a:srgbClr val="800000"/>
                </a:solidFill>
              </a:rPr>
              <a:t>sin</a:t>
            </a:r>
            <a:r>
              <a:rPr lang="el-GR" sz="2800" b="1" dirty="0">
                <a:solidFill>
                  <a:srgbClr val="800000"/>
                </a:solidFill>
              </a:rPr>
              <a:t>θ</a:t>
            </a:r>
            <a:r>
              <a:rPr lang="en-US" sz="2800" b="1" dirty="0">
                <a:solidFill>
                  <a:srgbClr val="800000"/>
                </a:solidFill>
              </a:rPr>
              <a:t>, </a:t>
            </a:r>
            <a:r>
              <a:rPr lang="el-GR" sz="2800" dirty="0"/>
              <a:t>ένας μιγαδικός αριθμός μπορεί επίσης να γραφτεί ως </a:t>
            </a:r>
            <a:r>
              <a:rPr lang="en-US" sz="2800" b="1" dirty="0">
                <a:solidFill>
                  <a:srgbClr val="800000"/>
                </a:solidFill>
              </a:rPr>
              <a:t>z = re</a:t>
            </a:r>
            <a:r>
              <a:rPr lang="en-US" sz="2800" b="1" baseline="30000" dirty="0">
                <a:solidFill>
                  <a:srgbClr val="800000"/>
                </a:solidFill>
              </a:rPr>
              <a:t>i</a:t>
            </a:r>
            <a:r>
              <a:rPr lang="el-GR" sz="2800" b="1" baseline="30000" dirty="0">
                <a:solidFill>
                  <a:srgbClr val="800000"/>
                </a:solidFill>
              </a:rPr>
              <a:t>θ</a:t>
            </a:r>
            <a:r>
              <a:rPr lang="en-US" sz="2800" b="1" dirty="0">
                <a:solidFill>
                  <a:srgbClr val="800000"/>
                </a:solidFill>
              </a:rPr>
              <a:t> . </a:t>
            </a:r>
            <a:r>
              <a:rPr lang="el-GR" sz="2800" dirty="0"/>
              <a:t>Μπορούμε να βρούμε το </a:t>
            </a:r>
            <a:r>
              <a:rPr lang="en-US" sz="2800" b="1" dirty="0">
                <a:solidFill>
                  <a:srgbClr val="800000"/>
                </a:solidFill>
              </a:rPr>
              <a:t>r </a:t>
            </a:r>
            <a:r>
              <a:rPr lang="el-GR" sz="2800" dirty="0"/>
              <a:t>με τη χρήση της συνάρτησης </a:t>
            </a:r>
            <a:r>
              <a:rPr lang="en-US" sz="2800" b="1" dirty="0">
                <a:solidFill>
                  <a:srgbClr val="800000"/>
                </a:solidFill>
              </a:rPr>
              <a:t>abs</a:t>
            </a:r>
            <a:r>
              <a:rPr lang="en-US" sz="2800" dirty="0"/>
              <a:t> </a:t>
            </a:r>
            <a:r>
              <a:rPr lang="el-GR" sz="2800" dirty="0"/>
              <a:t>και το </a:t>
            </a:r>
            <a:r>
              <a:rPr lang="el-GR" sz="2800" b="1" dirty="0">
                <a:solidFill>
                  <a:srgbClr val="800000"/>
                </a:solidFill>
              </a:rPr>
              <a:t>θ </a:t>
            </a:r>
            <a:r>
              <a:rPr lang="el-GR" sz="2800" dirty="0"/>
              <a:t>με την συνάρτηση </a:t>
            </a:r>
            <a:r>
              <a:rPr lang="en-US" sz="2800" b="1" dirty="0">
                <a:solidFill>
                  <a:srgbClr val="800000"/>
                </a:solidFill>
              </a:rPr>
              <a:t>angle</a:t>
            </a:r>
            <a:r>
              <a:rPr lang="en-US" sz="2800" b="1" dirty="0" smtClean="0">
                <a:solidFill>
                  <a:srgbClr val="800000"/>
                </a:solidFill>
              </a:rPr>
              <a:t>.</a:t>
            </a:r>
            <a:endParaRPr lang="el-GR" sz="2800" b="1" dirty="0">
              <a:solidFill>
                <a:srgbClr val="800000"/>
              </a:solidFill>
            </a:endParaRPr>
          </a:p>
          <a:p>
            <a:pPr marL="109728" indent="0">
              <a:buNone/>
            </a:pPr>
            <a:r>
              <a:rPr lang="en-US" sz="2600" dirty="0"/>
              <a:t>&gt;&gt; </a:t>
            </a:r>
            <a:r>
              <a:rPr lang="en-US" sz="2600" b="1" dirty="0">
                <a:solidFill>
                  <a:srgbClr val="004A82"/>
                </a:solidFill>
              </a:rPr>
              <a:t>z1 = 3 + 4i;</a:t>
            </a:r>
          </a:p>
          <a:p>
            <a:pPr marL="109728" indent="0">
              <a:buNone/>
            </a:pPr>
            <a:r>
              <a:rPr lang="en-US" sz="2600" dirty="0"/>
              <a:t>&gt;&gt; </a:t>
            </a:r>
            <a:r>
              <a:rPr lang="en-US" sz="2600" b="1" dirty="0">
                <a:solidFill>
                  <a:srgbClr val="004A82"/>
                </a:solidFill>
              </a:rPr>
              <a:t>r = abs(z1)</a:t>
            </a:r>
          </a:p>
          <a:p>
            <a:pPr marL="109728" indent="0">
              <a:buNone/>
            </a:pPr>
            <a:r>
              <a:rPr lang="en-US" sz="2600" dirty="0"/>
              <a:t>r =</a:t>
            </a:r>
          </a:p>
          <a:p>
            <a:pPr marL="109728" indent="0">
              <a:buNone/>
            </a:pPr>
            <a:r>
              <a:rPr lang="en-US" sz="2600" dirty="0"/>
              <a:t>     5</a:t>
            </a:r>
          </a:p>
          <a:p>
            <a:pPr marL="109728" indent="0">
              <a:buNone/>
            </a:pPr>
            <a:r>
              <a:rPr lang="en-US" sz="2600" dirty="0"/>
              <a:t>&gt;&gt; </a:t>
            </a:r>
            <a:r>
              <a:rPr lang="en-US" sz="2600" b="1" dirty="0">
                <a:solidFill>
                  <a:srgbClr val="004A82"/>
                </a:solidFill>
              </a:rPr>
              <a:t>theta = angle(z1)</a:t>
            </a:r>
          </a:p>
          <a:p>
            <a:pPr marL="109728" indent="0">
              <a:buNone/>
            </a:pPr>
            <a:r>
              <a:rPr lang="en-US" sz="2600" dirty="0"/>
              <a:t>theta =</a:t>
            </a:r>
          </a:p>
          <a:p>
            <a:pPr marL="109728" indent="0">
              <a:buNone/>
            </a:pPr>
            <a:r>
              <a:rPr lang="en-US" sz="2600" dirty="0"/>
              <a:t>    0.9273</a:t>
            </a:r>
          </a:p>
          <a:p>
            <a:pPr marL="109728" indent="0">
              <a:buNone/>
            </a:pPr>
            <a:r>
              <a:rPr lang="en-US" sz="2600" dirty="0"/>
              <a:t>&gt;&gt; </a:t>
            </a:r>
            <a:r>
              <a:rPr lang="en-US" sz="2600" b="1" dirty="0">
                <a:solidFill>
                  <a:srgbClr val="004A82"/>
                </a:solidFill>
              </a:rPr>
              <a:t>r*exp(i*theta)</a:t>
            </a:r>
          </a:p>
          <a:p>
            <a:pPr marL="109728" indent="0">
              <a:buNone/>
            </a:pPr>
            <a:r>
              <a:rPr lang="en-US" sz="2600" dirty="0"/>
              <a:t>ans =</a:t>
            </a:r>
          </a:p>
          <a:p>
            <a:pPr marL="109728" indent="0">
              <a:buNone/>
            </a:pPr>
            <a:r>
              <a:rPr lang="en-US" sz="2600" dirty="0"/>
              <a:t>   3.0000 + 4.0000i</a:t>
            </a:r>
            <a:endParaRPr lang="el-GR" sz="26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Μιγαδικός </a:t>
            </a:r>
            <a:r>
              <a:rPr lang="el-GR" sz="4400" dirty="0" smtClean="0"/>
              <a:t>αριθμός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b="0" dirty="0" smtClean="0"/>
              <a:t>(1 </a:t>
            </a:r>
            <a:r>
              <a:rPr lang="el-GR" sz="3600" b="0" dirty="0" smtClean="0"/>
              <a:t>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l-GR" sz="2400" dirty="0"/>
              <a:t>Στα μαθηματικά, οι </a:t>
            </a:r>
            <a:r>
              <a:rPr lang="el-GR" sz="2400" b="1" dirty="0">
                <a:solidFill>
                  <a:srgbClr val="800000"/>
                </a:solidFill>
              </a:rPr>
              <a:t>μιγαδικοί αριθμοί</a:t>
            </a:r>
            <a:r>
              <a:rPr lang="el-GR" sz="2400" dirty="0"/>
              <a:t> είναι μία επέκταση του συνόλου των πραγματικών αριθμών με την προσθήκη του στοιχείου </a:t>
            </a:r>
            <a:r>
              <a:rPr lang="el-GR" sz="2400" b="1" dirty="0">
                <a:solidFill>
                  <a:srgbClr val="800000"/>
                </a:solidFill>
              </a:rPr>
              <a:t>i</a:t>
            </a:r>
            <a:r>
              <a:rPr lang="el-GR" sz="2400" dirty="0"/>
              <a:t>, που λέγεται </a:t>
            </a:r>
            <a:r>
              <a:rPr lang="el-GR" sz="2400" b="1" dirty="0">
                <a:solidFill>
                  <a:srgbClr val="800000"/>
                </a:solidFill>
              </a:rPr>
              <a:t>φανταστική μονάδα</a:t>
            </a:r>
            <a:r>
              <a:rPr lang="el-GR" sz="2400" dirty="0"/>
              <a:t>, και έχει την ιδιότητα: </a:t>
            </a:r>
            <a:r>
              <a:rPr lang="en-US" sz="2400" b="1" dirty="0">
                <a:solidFill>
                  <a:srgbClr val="800000"/>
                </a:solidFill>
              </a:rPr>
              <a:t>i</a:t>
            </a:r>
            <a:r>
              <a:rPr lang="en-US" sz="2400" b="1" baseline="30000" dirty="0">
                <a:solidFill>
                  <a:srgbClr val="800000"/>
                </a:solidFill>
              </a:rPr>
              <a:t>2</a:t>
            </a:r>
            <a:r>
              <a:rPr lang="en-US" sz="2400" b="1" dirty="0">
                <a:solidFill>
                  <a:srgbClr val="800000"/>
                </a:solidFill>
              </a:rPr>
              <a:t>=-1</a:t>
            </a:r>
            <a:endParaRPr lang="el-GR" sz="2400" b="1" dirty="0">
              <a:solidFill>
                <a:srgbClr val="800000"/>
              </a:solidFill>
            </a:endParaRPr>
          </a:p>
          <a:p>
            <a:pPr marL="109728" indent="0">
              <a:spcBef>
                <a:spcPts val="3000"/>
              </a:spcBef>
              <a:buNone/>
            </a:pPr>
            <a:r>
              <a:rPr lang="el-GR" sz="2400" dirty="0"/>
              <a:t>Κάθε μιγαδικός αριθμός μπορεί να γραφτεί με τη μορφή </a:t>
            </a:r>
            <a:r>
              <a:rPr lang="el-GR" sz="2400" b="1" i="1" dirty="0">
                <a:solidFill>
                  <a:srgbClr val="800000"/>
                </a:solidFill>
              </a:rPr>
              <a:t>α</a:t>
            </a:r>
            <a:r>
              <a:rPr lang="el-GR" sz="2400" b="1" dirty="0">
                <a:solidFill>
                  <a:srgbClr val="800000"/>
                </a:solidFill>
              </a:rPr>
              <a:t> + </a:t>
            </a:r>
            <a:r>
              <a:rPr lang="el-GR" sz="2400" b="1" i="1" dirty="0">
                <a:solidFill>
                  <a:srgbClr val="800000"/>
                </a:solidFill>
              </a:rPr>
              <a:t>βi</a:t>
            </a:r>
            <a:r>
              <a:rPr lang="el-GR" sz="2400" b="1" dirty="0">
                <a:solidFill>
                  <a:srgbClr val="800000"/>
                </a:solidFill>
              </a:rPr>
              <a:t>, </a:t>
            </a:r>
            <a:r>
              <a:rPr lang="el-GR" sz="2400" dirty="0"/>
              <a:t>όπου</a:t>
            </a:r>
            <a:r>
              <a:rPr lang="en-US" sz="2400" dirty="0"/>
              <a:t> </a:t>
            </a:r>
            <a:r>
              <a:rPr lang="el-GR" sz="2400" dirty="0"/>
              <a:t>τα </a:t>
            </a:r>
            <a:r>
              <a:rPr lang="el-GR" sz="2400" i="1" dirty="0"/>
              <a:t>α</a:t>
            </a:r>
            <a:r>
              <a:rPr lang="el-GR" sz="2400" dirty="0"/>
              <a:t> και </a:t>
            </a:r>
            <a:r>
              <a:rPr lang="el-GR" sz="2400" i="1" dirty="0"/>
              <a:t>β</a:t>
            </a:r>
            <a:r>
              <a:rPr lang="el-GR" sz="2400" dirty="0"/>
              <a:t> είναι πραγματικοί αριθμοί και λέγονται πραγματικό</a:t>
            </a:r>
            <a:r>
              <a:rPr lang="en-US" sz="2400" dirty="0"/>
              <a:t> </a:t>
            </a:r>
            <a:r>
              <a:rPr lang="el-GR" sz="2400" dirty="0"/>
              <a:t>μέρος και φανταστικό μέρος του μιγαδικού αριθμού, αντίστοιχα.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Διανύσματα </a:t>
            </a:r>
            <a:r>
              <a:rPr lang="el-GR" sz="4400" dirty="0" smtClean="0"/>
              <a:t>Μιγαδικών</a:t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el-GR" sz="2400" dirty="0">
                <a:solidFill>
                  <a:prstClr val="black"/>
                </a:solidFill>
              </a:rPr>
              <a:t>Η χρήση της αποστρόφου παράγει τον ανάστροφο μιγαδικό συζυγή πίνακα</a:t>
            </a:r>
            <a:r>
              <a:rPr lang="el-GR" sz="2400" dirty="0" smtClean="0">
                <a:solidFill>
                  <a:prstClr val="black"/>
                </a:solidFill>
              </a:rPr>
              <a:t>:</a:t>
            </a:r>
            <a:endParaRPr lang="el-GR" sz="2400" dirty="0">
              <a:solidFill>
                <a:prstClr val="black"/>
              </a:solidFill>
            </a:endParaRP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pl-PL" sz="2200" dirty="0">
                <a:solidFill>
                  <a:prstClr val="black"/>
                </a:solidFill>
              </a:rPr>
              <a:t>&gt;&gt;</a:t>
            </a:r>
            <a:r>
              <a:rPr lang="pl-PL" sz="2200" dirty="0">
                <a:solidFill>
                  <a:srgbClr val="0070C0"/>
                </a:solidFill>
              </a:rPr>
              <a:t> </a:t>
            </a:r>
            <a:r>
              <a:rPr lang="pl-PL" sz="2200" b="1" dirty="0">
                <a:solidFill>
                  <a:srgbClr val="004A82"/>
                </a:solidFill>
              </a:rPr>
              <a:t>z=[1+2i 3+5i 1+4i]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pl-PL" sz="2200" dirty="0">
                <a:solidFill>
                  <a:prstClr val="black"/>
                </a:solidFill>
              </a:rPr>
              <a:t>z =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pl-PL" sz="2200" dirty="0">
                <a:solidFill>
                  <a:prstClr val="black"/>
                </a:solidFill>
              </a:rPr>
              <a:t>   1.0000 + 2.0000i   3.0000 + 5.0000i   1.0000 + 4.0000i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pl-PL" sz="2200" dirty="0">
                <a:solidFill>
                  <a:prstClr val="black"/>
                </a:solidFill>
              </a:rPr>
              <a:t>&gt;&gt; </a:t>
            </a:r>
            <a:r>
              <a:rPr lang="pl-PL" sz="2200" b="1" dirty="0">
                <a:solidFill>
                  <a:srgbClr val="004A82"/>
                </a:solidFill>
              </a:rPr>
              <a:t>z'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pl-PL" sz="2200" dirty="0">
                <a:solidFill>
                  <a:prstClr val="black"/>
                </a:solidFill>
              </a:rPr>
              <a:t>ans =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pl-PL" sz="2200" dirty="0">
                <a:solidFill>
                  <a:prstClr val="black"/>
                </a:solidFill>
              </a:rPr>
              <a:t>   1.0000 - 2.0000i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pl-PL" sz="2200" dirty="0">
                <a:solidFill>
                  <a:prstClr val="black"/>
                </a:solidFill>
              </a:rPr>
              <a:t>   3.0000 - 5.0000i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pl-PL" sz="2200" dirty="0">
                <a:solidFill>
                  <a:prstClr val="black"/>
                </a:solidFill>
              </a:rPr>
              <a:t>   1.0000 - 4.0000i</a:t>
            </a:r>
            <a:r>
              <a:rPr lang="el-GR" sz="2200" dirty="0">
                <a:solidFill>
                  <a:prstClr val="black"/>
                </a:solidFill>
              </a:rPr>
              <a:t>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Διανύσματα </a:t>
            </a:r>
            <a:r>
              <a:rPr lang="el-GR" sz="4400" dirty="0" smtClean="0"/>
              <a:t>Μιγαδικών</a:t>
            </a:r>
            <a:br>
              <a:rPr lang="el-GR" sz="4400" dirty="0" smtClean="0"/>
            </a:br>
            <a:r>
              <a:rPr lang="el-GR" sz="3600" b="0" dirty="0" smtClean="0"/>
              <a:t>(2 από 2)</a:t>
            </a:r>
            <a:endParaRPr lang="el-GR" sz="36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l-GR" sz="2600" dirty="0"/>
              <a:t>Για να πάρουμε τον ανάστροφο πίνακα πρέπει να χρησιμοποιήσουμε την τελεία μπροστά από την απόστροφο</a:t>
            </a:r>
            <a:r>
              <a:rPr lang="el-GR" sz="2600" dirty="0" smtClean="0"/>
              <a:t>:</a:t>
            </a:r>
            <a:endParaRPr lang="el-GR" sz="2600" dirty="0"/>
          </a:p>
          <a:p>
            <a:pPr marL="109728" indent="0">
              <a:buNone/>
            </a:pPr>
            <a:r>
              <a:rPr lang="pl-PL" sz="2400" dirty="0"/>
              <a:t>&gt;&gt; </a:t>
            </a:r>
            <a:r>
              <a:rPr lang="pl-PL" sz="2400" b="1" dirty="0">
                <a:solidFill>
                  <a:srgbClr val="800000"/>
                </a:solidFill>
              </a:rPr>
              <a:t>z=[1+2i 3+5i 1+4i]</a:t>
            </a:r>
          </a:p>
          <a:p>
            <a:pPr marL="109728" indent="0">
              <a:buNone/>
            </a:pPr>
            <a:r>
              <a:rPr lang="pl-PL" sz="2400" dirty="0"/>
              <a:t>z =</a:t>
            </a:r>
          </a:p>
          <a:p>
            <a:pPr marL="109728" indent="0">
              <a:buNone/>
            </a:pPr>
            <a:r>
              <a:rPr lang="pl-PL" sz="2400" dirty="0"/>
              <a:t>   1.0000 + 2.0000i   3.0000 + 5.0000i   1.0000 + 4.0000i</a:t>
            </a:r>
          </a:p>
          <a:p>
            <a:pPr marL="109728" indent="0">
              <a:buNone/>
            </a:pPr>
            <a:r>
              <a:rPr lang="pl-PL" sz="2400" dirty="0"/>
              <a:t>&gt;&gt; </a:t>
            </a:r>
            <a:r>
              <a:rPr lang="pl-PL" sz="2400" b="1" dirty="0">
                <a:solidFill>
                  <a:srgbClr val="800000"/>
                </a:solidFill>
              </a:rPr>
              <a:t>z.'</a:t>
            </a:r>
          </a:p>
          <a:p>
            <a:pPr marL="109728" indent="0">
              <a:buNone/>
            </a:pPr>
            <a:r>
              <a:rPr lang="pl-PL" sz="2400" dirty="0"/>
              <a:t>ans =</a:t>
            </a:r>
          </a:p>
          <a:p>
            <a:pPr marL="109728" indent="0">
              <a:buNone/>
            </a:pPr>
            <a:r>
              <a:rPr lang="pl-PL" sz="2400" dirty="0"/>
              <a:t>   1.0000 + 2.0000i</a:t>
            </a:r>
          </a:p>
          <a:p>
            <a:pPr marL="109728" indent="0">
              <a:buNone/>
            </a:pPr>
            <a:r>
              <a:rPr lang="pl-PL" sz="2400" dirty="0"/>
              <a:t>   3.0000 + 5.0000i</a:t>
            </a:r>
          </a:p>
          <a:p>
            <a:pPr marL="109728" indent="0">
              <a:buNone/>
            </a:pPr>
            <a:r>
              <a:rPr lang="pl-PL" sz="2400" dirty="0"/>
              <a:t>   1.0000 + 4.0000i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Γραφήματα </a:t>
            </a:r>
            <a:r>
              <a:rPr lang="el-GR" sz="4400" dirty="0" smtClean="0"/>
              <a:t>μιγαδικών</a:t>
            </a:r>
            <a:br>
              <a:rPr lang="el-GR" sz="4400" dirty="0" smtClean="0"/>
            </a:br>
            <a:r>
              <a:rPr lang="el-GR" sz="3600" b="0" dirty="0" smtClean="0"/>
              <a:t>(1 από 3)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Χρησιμοποιούμε τη συνάρτηση </a:t>
            </a:r>
            <a:r>
              <a:rPr lang="el-GR" sz="2400" b="1" dirty="0">
                <a:solidFill>
                  <a:srgbClr val="800000"/>
                </a:solidFill>
              </a:rPr>
              <a:t>plot</a:t>
            </a:r>
            <a:r>
              <a:rPr lang="el-GR" sz="2400" dirty="0"/>
              <a:t> με έναν απλό μιγαδικό αριθμό ή ένα διάνυσμα με μιγαδικούς αριθμούς. Η κλήση </a:t>
            </a:r>
            <a:r>
              <a:rPr lang="el-GR" sz="2400" b="1" dirty="0">
                <a:solidFill>
                  <a:srgbClr val="800000"/>
                </a:solidFill>
              </a:rPr>
              <a:t>plot(z) </a:t>
            </a:r>
            <a:r>
              <a:rPr lang="el-GR" sz="2400" dirty="0"/>
              <a:t>είναι παρόμοια με την </a:t>
            </a:r>
            <a:r>
              <a:rPr lang="el-GR" sz="2400" b="1" dirty="0">
                <a:solidFill>
                  <a:srgbClr val="800000"/>
                </a:solidFill>
              </a:rPr>
              <a:t>plot(real(z), imag(z)). </a:t>
            </a:r>
          </a:p>
          <a:p>
            <a:pPr marL="109728" lvl="0" indent="0">
              <a:spcBef>
                <a:spcPts val="7200"/>
              </a:spcBef>
              <a:buClr>
                <a:srgbClr val="F07F09"/>
              </a:buClr>
              <a:buSzPct val="68000"/>
              <a:buNone/>
            </a:pPr>
            <a:r>
              <a:rPr lang="en-US" sz="1800" dirty="0">
                <a:solidFill>
                  <a:prstClr val="black"/>
                </a:solidFill>
                <a:latin typeface="Lucida Sans Unicode"/>
              </a:rPr>
              <a:t>&gt;&gt; </a:t>
            </a:r>
            <a:r>
              <a:rPr lang="en-US" sz="1800" b="1" dirty="0">
                <a:solidFill>
                  <a:srgbClr val="004A82"/>
                </a:solidFill>
                <a:latin typeface="Lucida Sans Unicode"/>
              </a:rPr>
              <a:t>z1 = 3 + 4i;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en-US" sz="1800" dirty="0">
                <a:solidFill>
                  <a:prstClr val="black"/>
                </a:solidFill>
                <a:latin typeface="Lucida Sans Unicode"/>
              </a:rPr>
              <a:t>&gt;&gt; </a:t>
            </a:r>
            <a:r>
              <a:rPr lang="en-US" sz="1800" b="1" dirty="0">
                <a:solidFill>
                  <a:srgbClr val="004A82"/>
                </a:solidFill>
                <a:latin typeface="Lucida Sans Unicode"/>
              </a:rPr>
              <a:t>plot(z1,'*', 'MarkerSize', 12)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en-US" sz="1800" dirty="0">
                <a:solidFill>
                  <a:prstClr val="black"/>
                </a:solidFill>
                <a:latin typeface="Lucida Sans Unicode"/>
              </a:rPr>
              <a:t>&gt;&gt; </a:t>
            </a:r>
            <a:r>
              <a:rPr lang="en-US" sz="1800" b="1" dirty="0">
                <a:solidFill>
                  <a:srgbClr val="004A82"/>
                </a:solidFill>
                <a:latin typeface="Lucida Sans Unicode"/>
              </a:rPr>
              <a:t>xlabel('Real part')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en-US" sz="1800" dirty="0">
                <a:solidFill>
                  <a:prstClr val="black"/>
                </a:solidFill>
                <a:latin typeface="Lucida Sans Unicode"/>
              </a:rPr>
              <a:t>&gt;&gt; </a:t>
            </a:r>
            <a:r>
              <a:rPr lang="en-US" sz="1800" b="1" dirty="0">
                <a:solidFill>
                  <a:srgbClr val="004A82"/>
                </a:solidFill>
                <a:latin typeface="Lucida Sans Unicode"/>
              </a:rPr>
              <a:t>ylabel('Imaginary part')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en-US" sz="1800" dirty="0">
                <a:solidFill>
                  <a:prstClr val="black"/>
                </a:solidFill>
                <a:latin typeface="Lucida Sans Unicode"/>
              </a:rPr>
              <a:t>&gt;&gt; </a:t>
            </a:r>
            <a:r>
              <a:rPr lang="en-US" sz="1800" b="1" dirty="0">
                <a:solidFill>
                  <a:srgbClr val="004A82"/>
                </a:solidFill>
                <a:latin typeface="Lucida Sans Unicode"/>
              </a:rPr>
              <a:t>title('Complex number')</a:t>
            </a:r>
            <a:endParaRPr lang="el-GR" sz="1800" b="1" dirty="0">
              <a:solidFill>
                <a:srgbClr val="004A82"/>
              </a:solidFill>
              <a:latin typeface="Lucida Sans Unicode"/>
            </a:endParaRPr>
          </a:p>
          <a:p>
            <a:endParaRPr lang="el-GR" dirty="0"/>
          </a:p>
        </p:txBody>
      </p:sp>
      <p:pic>
        <p:nvPicPr>
          <p:cNvPr id="5" name="Εικόνα 4" title="Γραφήματα μιγαδικώ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610270"/>
            <a:ext cx="4081131" cy="3627042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Γραφήματα </a:t>
            </a:r>
            <a:r>
              <a:rPr lang="el-GR" sz="4400" dirty="0" smtClean="0"/>
              <a:t>μιγαδικών</a:t>
            </a:r>
            <a:br>
              <a:rPr lang="el-GR" sz="4400" dirty="0" smtClean="0"/>
            </a:br>
            <a:r>
              <a:rPr lang="el-GR" sz="3600" b="0" dirty="0" smtClean="0"/>
              <a:t>(2 από 3)</a:t>
            </a:r>
            <a:endParaRPr lang="el-GR" sz="3600" b="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1196752"/>
            <a:ext cx="8239944" cy="5040560"/>
          </a:xfrm>
        </p:spPr>
        <p:txBody>
          <a:bodyPr>
            <a:normAutofit/>
          </a:bodyPr>
          <a:lstStyle/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en-US" sz="2200" dirty="0">
                <a:solidFill>
                  <a:prstClr val="black"/>
                </a:solidFill>
                <a:latin typeface="Lucida Sans Unicode"/>
              </a:rPr>
              <a:t>&gt;&gt; </a:t>
            </a:r>
            <a:r>
              <a:rPr lang="en-US" sz="2200" b="1" dirty="0">
                <a:solidFill>
                  <a:srgbClr val="004A82"/>
                </a:solidFill>
                <a:latin typeface="Lucida Sans Unicode"/>
              </a:rPr>
              <a:t>x=0.2+0.8i; 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en-US" sz="2200" dirty="0">
                <a:solidFill>
                  <a:prstClr val="black"/>
                </a:solidFill>
                <a:latin typeface="Lucida Sans Unicode"/>
              </a:rPr>
              <a:t>&gt;&gt; </a:t>
            </a:r>
            <a:r>
              <a:rPr lang="en-US" sz="2200" b="1" dirty="0">
                <a:solidFill>
                  <a:srgbClr val="004A82"/>
                </a:solidFill>
                <a:latin typeface="Lucida Sans Unicode"/>
              </a:rPr>
              <a:t>n=0:0.01:20; 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en-US" sz="2200" dirty="0">
                <a:solidFill>
                  <a:prstClr val="black"/>
                </a:solidFill>
                <a:latin typeface="Lucida Sans Unicode"/>
              </a:rPr>
              <a:t>&gt;&gt;</a:t>
            </a:r>
            <a:r>
              <a:rPr lang="el-GR" sz="2200" dirty="0">
                <a:solidFill>
                  <a:prstClr val="black"/>
                </a:solidFill>
                <a:latin typeface="Lucida Sans Unicode"/>
              </a:rPr>
              <a:t> </a:t>
            </a:r>
            <a:r>
              <a:rPr lang="en-US" sz="2200" b="1" dirty="0">
                <a:solidFill>
                  <a:srgbClr val="004A82"/>
                </a:solidFill>
                <a:latin typeface="Lucida Sans Unicode"/>
              </a:rPr>
              <a:t>plot(x.^n), xlabel('Real(x)'), ylabel('Imaginary(x)') </a:t>
            </a:r>
          </a:p>
          <a:p>
            <a:endParaRPr lang="el-GR" sz="2200" dirty="0"/>
          </a:p>
        </p:txBody>
      </p:sp>
      <p:pic>
        <p:nvPicPr>
          <p:cNvPr id="7" name="Εικόνα 6" title="Γραφήματα μιγαδικώ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590197"/>
            <a:ext cx="4401693" cy="3920068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Γραφήματα </a:t>
            </a:r>
            <a:r>
              <a:rPr lang="el-GR" sz="4400" dirty="0" smtClean="0"/>
              <a:t>μιγαδικών</a:t>
            </a:r>
            <a:br>
              <a:rPr lang="el-GR" sz="4400" dirty="0" smtClean="0"/>
            </a:br>
            <a:r>
              <a:rPr lang="el-GR" sz="3600" b="0" dirty="0" smtClean="0"/>
              <a:t>(3 από 3)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/>
              <a:t>&gt;&gt; </a:t>
            </a:r>
            <a:r>
              <a:rPr lang="en-US" sz="2400" b="1" dirty="0">
                <a:solidFill>
                  <a:srgbClr val="004A82"/>
                </a:solidFill>
              </a:rPr>
              <a:t>clear all</a:t>
            </a:r>
          </a:p>
          <a:p>
            <a:pPr marL="109728" indent="0">
              <a:buNone/>
            </a:pPr>
            <a:r>
              <a:rPr lang="en-US" sz="2400" dirty="0"/>
              <a:t>&gt;&gt; </a:t>
            </a:r>
            <a:r>
              <a:rPr lang="en-US" sz="2400" b="1" dirty="0">
                <a:solidFill>
                  <a:srgbClr val="004A82"/>
                </a:solidFill>
              </a:rPr>
              <a:t>p=[1,-3,4,-2];</a:t>
            </a:r>
          </a:p>
          <a:p>
            <a:pPr marL="109728" indent="0">
              <a:buNone/>
            </a:pPr>
            <a:r>
              <a:rPr lang="en-US" sz="2400" dirty="0"/>
              <a:t>&gt;&gt; </a:t>
            </a:r>
            <a:r>
              <a:rPr lang="en-US" sz="2400" b="1" dirty="0">
                <a:solidFill>
                  <a:srgbClr val="004A82"/>
                </a:solidFill>
              </a:rPr>
              <a:t>polyval(p,0)</a:t>
            </a:r>
          </a:p>
          <a:p>
            <a:pPr marL="109728" indent="0">
              <a:buNone/>
            </a:pPr>
            <a:r>
              <a:rPr lang="en-US" sz="2400" dirty="0"/>
              <a:t>ans =</a:t>
            </a:r>
          </a:p>
          <a:p>
            <a:pPr marL="109728" indent="0">
              <a:buNone/>
            </a:pPr>
            <a:r>
              <a:rPr lang="en-US" sz="2400" dirty="0"/>
              <a:t>    -2</a:t>
            </a:r>
          </a:p>
          <a:p>
            <a:pPr marL="109728" indent="0">
              <a:buNone/>
            </a:pPr>
            <a:r>
              <a:rPr lang="en-US" sz="2400" dirty="0"/>
              <a:t>&gt;&gt; </a:t>
            </a:r>
            <a:r>
              <a:rPr lang="en-US" sz="2400" b="1" dirty="0">
                <a:solidFill>
                  <a:srgbClr val="004A82"/>
                </a:solidFill>
              </a:rPr>
              <a:t>polyval(p,[1,1+i,1-i])</a:t>
            </a:r>
          </a:p>
          <a:p>
            <a:pPr marL="109728" indent="0">
              <a:buNone/>
            </a:pPr>
            <a:r>
              <a:rPr lang="en-US" sz="2400" dirty="0"/>
              <a:t>ans =</a:t>
            </a:r>
          </a:p>
          <a:p>
            <a:pPr marL="109728" indent="0">
              <a:buNone/>
            </a:pPr>
            <a:r>
              <a:rPr lang="en-US" sz="2400" dirty="0"/>
              <a:t>     0     0     0</a:t>
            </a:r>
          </a:p>
          <a:p>
            <a:pPr marL="109728" indent="0">
              <a:buNone/>
            </a:pPr>
            <a:r>
              <a:rPr lang="en-US" sz="2400" dirty="0"/>
              <a:t>&gt;&gt; </a:t>
            </a:r>
            <a:r>
              <a:rPr lang="en-US" sz="2400" b="1" dirty="0">
                <a:solidFill>
                  <a:srgbClr val="004A82"/>
                </a:solidFill>
              </a:rPr>
              <a:t>x=-10:0.1:10; </a:t>
            </a:r>
          </a:p>
          <a:p>
            <a:pPr marL="109728" indent="0">
              <a:buNone/>
            </a:pPr>
            <a:r>
              <a:rPr lang="en-US" sz="2400" dirty="0"/>
              <a:t>&gt;&gt; </a:t>
            </a:r>
            <a:r>
              <a:rPr lang="en-US" sz="2400" b="1" dirty="0">
                <a:solidFill>
                  <a:srgbClr val="004A82"/>
                </a:solidFill>
              </a:rPr>
              <a:t>plot(x,polyval(p,x))</a:t>
            </a:r>
            <a:endParaRPr lang="el-GR" sz="2400" b="1" dirty="0">
              <a:solidFill>
                <a:srgbClr val="004A82"/>
              </a:solidFill>
            </a:endParaRPr>
          </a:p>
          <a:p>
            <a:endParaRPr lang="el-GR" dirty="0"/>
          </a:p>
        </p:txBody>
      </p:sp>
      <p:pic>
        <p:nvPicPr>
          <p:cNvPr id="5" name="Εικόνα 4" title="Γραφήματα μιγαδικώ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926" y="1340768"/>
            <a:ext cx="4834547" cy="4298053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Μ. Σαμαράκου, Δ. Μητσούδης, Π. Πρεντάκης 2014. Μ. Σαμαράκου, Δ. Μητσούδης, Π. </a:t>
            </a:r>
            <a:r>
              <a:rPr lang="el-GR" sz="2000" dirty="0" smtClean="0"/>
              <a:t>Πρεντάκης. </a:t>
            </a:r>
            <a:r>
              <a:rPr lang="el-GR" sz="2000" dirty="0"/>
              <a:t>«Βελτιστοποίηση Ενεργειακών Συστημάτων</a:t>
            </a:r>
            <a:br>
              <a:rPr lang="el-GR" sz="2000" dirty="0"/>
            </a:br>
            <a:r>
              <a:rPr lang="el-GR" sz="2000" dirty="0"/>
              <a:t>Eργαστήριο </a:t>
            </a:r>
            <a:r>
              <a:rPr lang="el-GR" sz="2000" dirty="0" smtClean="0"/>
              <a:t>Matlab. Ενότητα 1</a:t>
            </a:r>
            <a:r>
              <a:rPr lang="en-US" sz="2000" dirty="0" smtClean="0"/>
              <a:t>2:</a:t>
            </a:r>
            <a:r>
              <a:rPr lang="el-GR" sz="2000" dirty="0"/>
              <a:t> Μιγαδικοί </a:t>
            </a:r>
            <a:r>
              <a:rPr lang="el-GR" sz="2000" dirty="0" smtClean="0"/>
              <a:t>Αριθμοί».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00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8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Μιγαδικός </a:t>
            </a:r>
            <a:r>
              <a:rPr lang="el-GR" sz="4400" dirty="0" smtClean="0"/>
              <a:t>αριθμός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 smtClean="0"/>
              <a:t>από 2)</a:t>
            </a:r>
            <a:endParaRPr lang="el-GR" sz="36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l-GR" sz="2400" dirty="0"/>
              <a:t>Το πραγματικό μέρος ενός μιγαδικού</a:t>
            </a:r>
            <a:r>
              <a:rPr lang="en-US" sz="2400" dirty="0"/>
              <a:t> </a:t>
            </a:r>
            <a:r>
              <a:rPr lang="en-US" sz="2400" i="1" dirty="0"/>
              <a:t>z = a +bi</a:t>
            </a:r>
            <a:r>
              <a:rPr lang="el-GR" sz="2400" dirty="0"/>
              <a:t> συμβολίζεται με </a:t>
            </a:r>
            <a:r>
              <a:rPr lang="el-GR" sz="2400" b="1" dirty="0">
                <a:solidFill>
                  <a:srgbClr val="800000"/>
                </a:solidFill>
              </a:rPr>
              <a:t>Re(</a:t>
            </a:r>
            <a:r>
              <a:rPr lang="el-GR" sz="2400" b="1" i="1" dirty="0">
                <a:solidFill>
                  <a:srgbClr val="800000"/>
                </a:solidFill>
              </a:rPr>
              <a:t>z</a:t>
            </a:r>
            <a:r>
              <a:rPr lang="el-GR" sz="2400" b="1" dirty="0">
                <a:solidFill>
                  <a:srgbClr val="800000"/>
                </a:solidFill>
              </a:rPr>
              <a:t>)</a:t>
            </a:r>
            <a:r>
              <a:rPr lang="el-GR" sz="2400" dirty="0"/>
              <a:t> ενώ το φανταστικό μέρος με </a:t>
            </a:r>
            <a:r>
              <a:rPr lang="el-GR" sz="2400" b="1" dirty="0">
                <a:solidFill>
                  <a:srgbClr val="800000"/>
                </a:solidFill>
              </a:rPr>
              <a:t>Im(</a:t>
            </a:r>
            <a:r>
              <a:rPr lang="el-GR" sz="2400" b="1" i="1" dirty="0">
                <a:solidFill>
                  <a:srgbClr val="800000"/>
                </a:solidFill>
              </a:rPr>
              <a:t>z</a:t>
            </a:r>
            <a:r>
              <a:rPr lang="el-GR" sz="2400" b="1" dirty="0">
                <a:solidFill>
                  <a:srgbClr val="800000"/>
                </a:solidFill>
              </a:rPr>
              <a:t>), </a:t>
            </a:r>
            <a:r>
              <a:rPr lang="el-GR" sz="2400" dirty="0"/>
              <a:t>δηλαδή ισχύει:</a:t>
            </a:r>
          </a:p>
          <a:p>
            <a:pPr>
              <a:spcBef>
                <a:spcPts val="1200"/>
              </a:spcBef>
            </a:pPr>
            <a:r>
              <a:rPr lang="el-GR" sz="2400" i="1" dirty="0"/>
              <a:t>Re(</a:t>
            </a:r>
            <a:r>
              <a:rPr lang="el-GR" sz="2400" dirty="0"/>
              <a:t>z</a:t>
            </a:r>
            <a:r>
              <a:rPr lang="el-GR" sz="2400" i="1" dirty="0"/>
              <a:t>)</a:t>
            </a:r>
            <a:r>
              <a:rPr lang="el-GR" sz="2400" dirty="0"/>
              <a:t>=</a:t>
            </a:r>
            <a:r>
              <a:rPr lang="el-GR" sz="2400" i="1" dirty="0"/>
              <a:t>a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i="1" dirty="0" err="1"/>
              <a:t>Im(</a:t>
            </a:r>
            <a:r>
              <a:rPr lang="el-GR" sz="2400" dirty="0" err="1"/>
              <a:t>z</a:t>
            </a:r>
            <a:r>
              <a:rPr lang="el-GR" sz="2400" i="1" dirty="0" err="1"/>
              <a:t>)</a:t>
            </a:r>
            <a:r>
              <a:rPr lang="el-GR" sz="2400" dirty="0" err="1"/>
              <a:t>=</a:t>
            </a:r>
            <a:r>
              <a:rPr lang="el-GR" sz="2400" i="1" dirty="0" err="1" smtClean="0"/>
              <a:t>b</a:t>
            </a:r>
            <a:endParaRPr lang="en-US" sz="2400" dirty="0"/>
          </a:p>
          <a:p>
            <a:pPr marL="109728" indent="0">
              <a:spcBef>
                <a:spcPts val="1800"/>
              </a:spcBef>
              <a:buNone/>
            </a:pPr>
            <a:r>
              <a:rPr lang="el-GR" sz="2400" dirty="0"/>
              <a:t>Πράξεις μεταξύ μιγαδικών αριθμών, γίνονται με βάση τους γνωστούς κανόνες αντιμετάθεσης, προσεταιρισμού και επιμερισμού, της άλγεβρας: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(</a:t>
            </a:r>
            <a:r>
              <a:rPr lang="el-GR" sz="2400" i="1" dirty="0"/>
              <a:t>a</a:t>
            </a:r>
            <a:r>
              <a:rPr lang="el-GR" sz="2400" dirty="0"/>
              <a:t> + </a:t>
            </a:r>
            <a:r>
              <a:rPr lang="el-GR" sz="2400" i="1" dirty="0"/>
              <a:t>bi</a:t>
            </a:r>
            <a:r>
              <a:rPr lang="el-GR" sz="2400" dirty="0"/>
              <a:t>) + (</a:t>
            </a:r>
            <a:r>
              <a:rPr lang="el-GR" sz="2400" i="1" dirty="0"/>
              <a:t>c</a:t>
            </a:r>
            <a:r>
              <a:rPr lang="el-GR" sz="2400" dirty="0"/>
              <a:t> + </a:t>
            </a:r>
            <a:r>
              <a:rPr lang="el-GR" sz="2400" i="1" dirty="0"/>
              <a:t>di</a:t>
            </a:r>
            <a:r>
              <a:rPr lang="el-GR" sz="2400" dirty="0"/>
              <a:t>) = (</a:t>
            </a:r>
            <a:r>
              <a:rPr lang="el-GR" sz="2400" i="1" dirty="0"/>
              <a:t>a</a:t>
            </a:r>
            <a:r>
              <a:rPr lang="el-GR" sz="2400" dirty="0"/>
              <a:t>+</a:t>
            </a:r>
            <a:r>
              <a:rPr lang="el-GR" sz="2400" i="1" dirty="0"/>
              <a:t>c</a:t>
            </a:r>
            <a:r>
              <a:rPr lang="el-GR" sz="2400" dirty="0"/>
              <a:t>) + (</a:t>
            </a:r>
            <a:r>
              <a:rPr lang="el-GR" sz="2400" i="1" dirty="0"/>
              <a:t>b</a:t>
            </a:r>
            <a:r>
              <a:rPr lang="el-GR" sz="2400" dirty="0"/>
              <a:t>+</a:t>
            </a:r>
            <a:r>
              <a:rPr lang="el-GR" sz="2400" i="1" dirty="0"/>
              <a:t>d</a:t>
            </a:r>
            <a:r>
              <a:rPr lang="el-GR" sz="2400" dirty="0"/>
              <a:t>)</a:t>
            </a:r>
            <a:r>
              <a:rPr lang="el-GR" sz="2400" i="1" dirty="0"/>
              <a:t>i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(</a:t>
            </a:r>
            <a:r>
              <a:rPr lang="el-GR" sz="2400" i="1" dirty="0"/>
              <a:t>a</a:t>
            </a:r>
            <a:r>
              <a:rPr lang="el-GR" sz="2400" dirty="0"/>
              <a:t> + </a:t>
            </a:r>
            <a:r>
              <a:rPr lang="el-GR" sz="2400" i="1" dirty="0"/>
              <a:t>bi</a:t>
            </a:r>
            <a:r>
              <a:rPr lang="el-GR" sz="2400" dirty="0"/>
              <a:t>) − (</a:t>
            </a:r>
            <a:r>
              <a:rPr lang="el-GR" sz="2400" i="1" dirty="0"/>
              <a:t>c</a:t>
            </a:r>
            <a:r>
              <a:rPr lang="el-GR" sz="2400" dirty="0"/>
              <a:t> + </a:t>
            </a:r>
            <a:r>
              <a:rPr lang="el-GR" sz="2400" i="1" dirty="0"/>
              <a:t>di</a:t>
            </a:r>
            <a:r>
              <a:rPr lang="el-GR" sz="2400" dirty="0"/>
              <a:t>) = (</a:t>
            </a:r>
            <a:r>
              <a:rPr lang="el-GR" sz="2400" i="1" dirty="0"/>
              <a:t>a</a:t>
            </a:r>
            <a:r>
              <a:rPr lang="el-GR" sz="2400" dirty="0"/>
              <a:t>−</a:t>
            </a:r>
            <a:r>
              <a:rPr lang="el-GR" sz="2400" i="1" dirty="0"/>
              <a:t>c</a:t>
            </a:r>
            <a:r>
              <a:rPr lang="el-GR" sz="2400" dirty="0"/>
              <a:t>) + (</a:t>
            </a:r>
            <a:r>
              <a:rPr lang="el-GR" sz="2400" i="1" dirty="0"/>
              <a:t>b</a:t>
            </a:r>
            <a:r>
              <a:rPr lang="el-GR" sz="2400" dirty="0"/>
              <a:t>−</a:t>
            </a:r>
            <a:r>
              <a:rPr lang="el-GR" sz="2400" i="1" dirty="0"/>
              <a:t>d</a:t>
            </a:r>
            <a:r>
              <a:rPr lang="el-GR" sz="2400" dirty="0"/>
              <a:t>)</a:t>
            </a:r>
            <a:r>
              <a:rPr lang="el-GR" sz="2400" i="1" dirty="0"/>
              <a:t>i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(</a:t>
            </a:r>
            <a:r>
              <a:rPr lang="el-GR" sz="2400" i="1" dirty="0"/>
              <a:t>a</a:t>
            </a:r>
            <a:r>
              <a:rPr lang="el-GR" sz="2400" dirty="0"/>
              <a:t> + </a:t>
            </a:r>
            <a:r>
              <a:rPr lang="el-GR" sz="2400" i="1" dirty="0"/>
              <a:t>bi</a:t>
            </a:r>
            <a:r>
              <a:rPr lang="el-GR" sz="2400" dirty="0"/>
              <a:t>)(</a:t>
            </a:r>
            <a:r>
              <a:rPr lang="el-GR" sz="2400" i="1" dirty="0"/>
              <a:t>c</a:t>
            </a:r>
            <a:r>
              <a:rPr lang="el-GR" sz="2400" dirty="0"/>
              <a:t> + </a:t>
            </a:r>
            <a:r>
              <a:rPr lang="el-GR" sz="2400" i="1" dirty="0"/>
              <a:t>di</a:t>
            </a:r>
            <a:r>
              <a:rPr lang="el-GR" sz="2400" dirty="0"/>
              <a:t>) = </a:t>
            </a:r>
            <a:r>
              <a:rPr lang="el-GR" sz="2400" i="1" dirty="0"/>
              <a:t>ac</a:t>
            </a:r>
            <a:r>
              <a:rPr lang="el-GR" sz="2400" dirty="0"/>
              <a:t> + </a:t>
            </a:r>
            <a:r>
              <a:rPr lang="el-GR" sz="2400" i="1" dirty="0"/>
              <a:t>bci</a:t>
            </a:r>
            <a:r>
              <a:rPr lang="el-GR" sz="2400" dirty="0"/>
              <a:t> + </a:t>
            </a:r>
            <a:r>
              <a:rPr lang="el-GR" sz="2400" i="1" dirty="0"/>
              <a:t>adi</a:t>
            </a:r>
            <a:r>
              <a:rPr lang="el-GR" sz="2400" dirty="0"/>
              <a:t> + </a:t>
            </a:r>
            <a:r>
              <a:rPr lang="el-GR" sz="2400" i="1" dirty="0"/>
              <a:t>bd i</a:t>
            </a:r>
            <a:r>
              <a:rPr lang="el-GR" sz="2400" dirty="0"/>
              <a:t> </a:t>
            </a:r>
            <a:r>
              <a:rPr lang="el-GR" sz="2400" baseline="30000" dirty="0"/>
              <a:t>2</a:t>
            </a:r>
            <a:r>
              <a:rPr lang="el-GR" sz="2400" dirty="0"/>
              <a:t> = (</a:t>
            </a:r>
            <a:r>
              <a:rPr lang="el-GR" sz="2400" i="1" dirty="0"/>
              <a:t>ac</a:t>
            </a:r>
            <a:r>
              <a:rPr lang="el-GR" sz="2400" dirty="0"/>
              <a:t>−</a:t>
            </a:r>
            <a:r>
              <a:rPr lang="el-GR" sz="2400" i="1" dirty="0"/>
              <a:t>bd</a:t>
            </a:r>
            <a:r>
              <a:rPr lang="el-GR" sz="2400" dirty="0"/>
              <a:t>) + (</a:t>
            </a:r>
            <a:r>
              <a:rPr lang="el-GR" sz="2400" i="1" dirty="0"/>
              <a:t>bc</a:t>
            </a:r>
            <a:r>
              <a:rPr lang="el-GR" sz="2400" dirty="0"/>
              <a:t>+</a:t>
            </a:r>
            <a:r>
              <a:rPr lang="el-GR" sz="2400" i="1" dirty="0"/>
              <a:t>ad</a:t>
            </a:r>
            <a:r>
              <a:rPr lang="el-GR" sz="2400" dirty="0"/>
              <a:t>)</a:t>
            </a:r>
            <a:r>
              <a:rPr lang="el-GR" sz="2400" i="1" dirty="0"/>
              <a:t>i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Μιγαδικό </a:t>
            </a:r>
            <a:r>
              <a:rPr lang="el-GR" sz="4400" dirty="0" smtClean="0"/>
              <a:t>επίπεδο</a:t>
            </a:r>
            <a:br>
              <a:rPr lang="el-GR" sz="4400" dirty="0" smtClean="0"/>
            </a:br>
            <a:r>
              <a:rPr lang="el-GR" sz="3600" b="0" dirty="0" smtClean="0"/>
              <a:t>(1 από </a:t>
            </a:r>
            <a:r>
              <a:rPr lang="en-US" sz="3600" b="0" dirty="0" smtClean="0"/>
              <a:t>2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Κάθε μιγαδικός αριθμός z=a+bi μπορεί να αντιστοιχισθεί σε ένα σημείο Μ(a,b) ενός δισδιάστατου καρτεσιανού συστήματος συντεταγμένων. Κάθε τέτοιο σημείο Μ λέγεται </a:t>
            </a:r>
            <a:r>
              <a:rPr lang="el-GR" sz="2400" i="1" dirty="0"/>
              <a:t>εικόνα</a:t>
            </a:r>
            <a:r>
              <a:rPr lang="el-GR" sz="2400" dirty="0"/>
              <a:t> του αντίστοιχου μιγαδικού αριθμού z και συμβολίζεται με M(z) ή M(a,b). Σε αυτή την περίπτωση, το καρτεσιανό σύστημα συντεταγμένων λέγεται </a:t>
            </a:r>
            <a:r>
              <a:rPr lang="el-GR" sz="2400" i="1" dirty="0"/>
              <a:t>μιγαδικό επίπεδο</a:t>
            </a:r>
            <a:r>
              <a:rPr lang="el-GR" sz="2400" dirty="0"/>
              <a:t> (ή </a:t>
            </a:r>
            <a:r>
              <a:rPr lang="el-GR" sz="2400" i="1" dirty="0"/>
              <a:t>διάγραμμα Argand</a:t>
            </a:r>
            <a:r>
              <a:rPr lang="el-GR" sz="2400" dirty="0"/>
              <a:t>).</a:t>
            </a:r>
            <a:endParaRPr lang="en-US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Μιγαδικό </a:t>
            </a:r>
            <a:r>
              <a:rPr lang="el-GR" sz="4400" dirty="0" smtClean="0"/>
              <a:t>επίπεδο</a:t>
            </a:r>
            <a:br>
              <a:rPr lang="el-GR" sz="4400" dirty="0" smtClean="0"/>
            </a:br>
            <a:r>
              <a:rPr lang="el-GR" sz="3600" b="0" dirty="0" smtClean="0"/>
              <a:t>(2 από </a:t>
            </a:r>
            <a:r>
              <a:rPr lang="en-US" sz="3600" b="0" dirty="0" smtClean="0"/>
              <a:t>2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96752"/>
            <a:ext cx="5050904" cy="50405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Λόγω της παραπάνω αντιστοίχισης μιγαδικού με σημείο, κάθε μιγαδικός αριθμός z μπορεί να αναπαρασταθεί στο μιγαδικό επίπεδο με το διάνυσμα, που έχει αρχή το κέντρο Ο των αξόνων και τέλος το σημείο Μ(a,b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Το </a:t>
            </a:r>
            <a:r>
              <a:rPr lang="el-GR" sz="2400" i="1" dirty="0">
                <a:solidFill>
                  <a:srgbClr val="800000"/>
                </a:solidFill>
              </a:rPr>
              <a:t>μέτρο</a:t>
            </a:r>
            <a:r>
              <a:rPr lang="el-GR" sz="2400" dirty="0"/>
              <a:t> του μιγαδικού αριθμού ορίζεται ως το μέτρο του διανύσματος  ή, ισοδύναμα, ως η </a:t>
            </a:r>
            <a:r>
              <a:rPr lang="el-GR" sz="2400" i="1" dirty="0">
                <a:solidFill>
                  <a:srgbClr val="800000"/>
                </a:solidFill>
              </a:rPr>
              <a:t>απόσταση</a:t>
            </a:r>
            <a:r>
              <a:rPr lang="el-GR" sz="2400" dirty="0"/>
              <a:t> του Μ από το κέντρο Ο του μιγαδικού επιπέδου</a:t>
            </a:r>
            <a:r>
              <a:rPr lang="en-US" sz="2400" dirty="0"/>
              <a:t>.</a:t>
            </a:r>
            <a:endParaRPr lang="el-GR" sz="2400" dirty="0"/>
          </a:p>
          <a:p>
            <a:endParaRPr lang="el-GR" dirty="0"/>
          </a:p>
        </p:txBody>
      </p:sp>
      <p:grpSp>
        <p:nvGrpSpPr>
          <p:cNvPr id="28" name="Ομάδα 27" title="Μιγαδικό επίπεδο"/>
          <p:cNvGrpSpPr/>
          <p:nvPr/>
        </p:nvGrpSpPr>
        <p:grpSpPr>
          <a:xfrm>
            <a:off x="6054522" y="1700808"/>
            <a:ext cx="2604317" cy="2736305"/>
            <a:chOff x="5796136" y="1608765"/>
            <a:chExt cx="2604317" cy="2736305"/>
          </a:xfrm>
        </p:grpSpPr>
        <p:cxnSp>
          <p:nvCxnSpPr>
            <p:cNvPr id="8" name="Ευθύγραμμο βέλος σύνδεσης 7"/>
            <p:cNvCxnSpPr/>
            <p:nvPr/>
          </p:nvCxnSpPr>
          <p:spPr>
            <a:xfrm flipV="1">
              <a:off x="6156176" y="1988840"/>
              <a:ext cx="0" cy="2304256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ύγραμμο βέλος σύνδεσης 8"/>
            <p:cNvCxnSpPr/>
            <p:nvPr/>
          </p:nvCxnSpPr>
          <p:spPr>
            <a:xfrm>
              <a:off x="5796136" y="3933056"/>
              <a:ext cx="2016224" cy="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εία γραμμή σύνδεσης 13"/>
            <p:cNvCxnSpPr/>
            <p:nvPr/>
          </p:nvCxnSpPr>
          <p:spPr>
            <a:xfrm>
              <a:off x="6156176" y="2420888"/>
              <a:ext cx="100811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/>
            <p:cNvCxnSpPr/>
            <p:nvPr/>
          </p:nvCxnSpPr>
          <p:spPr>
            <a:xfrm>
              <a:off x="7164288" y="2420888"/>
              <a:ext cx="0" cy="151216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ύγραμμο βέλος σύνδεσης 17"/>
            <p:cNvCxnSpPr/>
            <p:nvPr/>
          </p:nvCxnSpPr>
          <p:spPr>
            <a:xfrm flipV="1">
              <a:off x="6156176" y="2492896"/>
              <a:ext cx="1002713" cy="1440160"/>
            </a:xfrm>
            <a:prstGeom prst="straightConnector1">
              <a:avLst/>
            </a:prstGeom>
            <a:ln w="47625">
              <a:solidFill>
                <a:srgbClr val="004A8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Έλλειψη 20"/>
            <p:cNvSpPr/>
            <p:nvPr/>
          </p:nvSpPr>
          <p:spPr>
            <a:xfrm>
              <a:off x="7127680" y="2416197"/>
              <a:ext cx="78615" cy="126014"/>
            </a:xfrm>
            <a:prstGeom prst="ellipse">
              <a:avLst/>
            </a:prstGeom>
            <a:solidFill>
              <a:srgbClr val="004A82"/>
            </a:solidFill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73832" y="1608765"/>
              <a:ext cx="5793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prstClr val="black"/>
                  </a:solidFill>
                  <a:latin typeface="Calibri"/>
                </a:rPr>
                <a:t>Im</a:t>
              </a:r>
              <a:endParaRPr lang="el-GR" sz="2000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43559" y="2047413"/>
              <a:ext cx="8688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prstClr val="black"/>
                  </a:solidFill>
                  <a:latin typeface="Calibri"/>
                </a:rPr>
                <a:t>A+bi</a:t>
              </a:r>
              <a:endParaRPr lang="el-GR" sz="2000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21085" y="3733001"/>
              <a:ext cx="5793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prstClr val="black"/>
                  </a:solidFill>
                  <a:latin typeface="Calibri"/>
                </a:rPr>
                <a:t>Re</a:t>
              </a:r>
              <a:endParaRPr lang="el-GR" sz="2000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82837" y="3944960"/>
              <a:ext cx="368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35852" y="2247468"/>
              <a:ext cx="5793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b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69069" y="3925287"/>
              <a:ext cx="323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prstClr val="black"/>
                  </a:solidFill>
                  <a:latin typeface="Calibri"/>
                </a:rPr>
                <a:t>0</a:t>
              </a:r>
              <a:endParaRPr lang="el-GR" sz="2000" i="1" dirty="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57047" y="4527366"/>
                <a:ext cx="3168352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047" y="4527366"/>
                <a:ext cx="3168352" cy="5395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Συζυγής μιγαδικός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70178"/>
                <a:ext cx="4186808" cy="2448272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l-GR" sz="2400" dirty="0"/>
                  <a:t>Ο </a:t>
                </a:r>
                <a:r>
                  <a:rPr lang="el-GR" sz="2400" b="1" i="1" dirty="0">
                    <a:solidFill>
                      <a:srgbClr val="800000"/>
                    </a:solidFill>
                  </a:rPr>
                  <a:t>συζυγής</a:t>
                </a:r>
                <a:r>
                  <a:rPr lang="el-GR" sz="2400" dirty="0"/>
                  <a:t> ενός μιγαδικού αριθμού </a:t>
                </a:r>
                <a:r>
                  <a:rPr lang="el-GR" sz="2400" b="1" i="1" dirty="0">
                    <a:solidFill>
                      <a:srgbClr val="800000"/>
                    </a:solidFill>
                  </a:rPr>
                  <a:t>z</a:t>
                </a:r>
                <a:r>
                  <a:rPr lang="el-GR" sz="2400" b="1" dirty="0">
                    <a:solidFill>
                      <a:srgbClr val="800000"/>
                    </a:solidFill>
                  </a:rPr>
                  <a:t> = </a:t>
                </a:r>
                <a:r>
                  <a:rPr lang="el-GR" sz="2400" b="1" i="1" dirty="0">
                    <a:solidFill>
                      <a:srgbClr val="800000"/>
                    </a:solidFill>
                  </a:rPr>
                  <a:t>a</a:t>
                </a:r>
                <a:r>
                  <a:rPr lang="el-GR" sz="2400" b="1" dirty="0">
                    <a:solidFill>
                      <a:srgbClr val="800000"/>
                    </a:solidFill>
                  </a:rPr>
                  <a:t> + </a:t>
                </a:r>
                <a:r>
                  <a:rPr lang="el-GR" sz="2400" b="1" i="1" dirty="0">
                    <a:solidFill>
                      <a:srgbClr val="800000"/>
                    </a:solidFill>
                  </a:rPr>
                  <a:t>ib</a:t>
                </a:r>
                <a:r>
                  <a:rPr lang="el-GR" sz="2400" dirty="0"/>
                  <a:t> ορίζεται ως </a:t>
                </a:r>
                <a:endParaRPr lang="en-US" sz="2400" dirty="0"/>
              </a:p>
              <a:p>
                <a:pPr marL="109728" indent="0">
                  <a:buNone/>
                </a:pPr>
                <a:r>
                  <a:rPr lang="el-GR" sz="2400" b="1" i="1" dirty="0">
                    <a:solidFill>
                      <a:srgbClr val="800000"/>
                    </a:solidFill>
                  </a:rPr>
                  <a:t>a</a:t>
                </a:r>
                <a:r>
                  <a:rPr lang="el-GR" sz="2400" b="1" dirty="0">
                    <a:solidFill>
                      <a:srgbClr val="800000"/>
                    </a:solidFill>
                  </a:rPr>
                  <a:t> - </a:t>
                </a:r>
                <a:r>
                  <a:rPr lang="el-GR" sz="2400" b="1" i="1" dirty="0">
                    <a:solidFill>
                      <a:srgbClr val="800000"/>
                    </a:solidFill>
                  </a:rPr>
                  <a:t>ib</a:t>
                </a:r>
                <a:r>
                  <a:rPr lang="el-GR" sz="2400" b="1" dirty="0">
                    <a:solidFill>
                      <a:srgbClr val="800000"/>
                    </a:solidFill>
                  </a:rPr>
                  <a:t>, </a:t>
                </a:r>
                <a:r>
                  <a:rPr lang="el-GR" sz="2400" dirty="0"/>
                  <a:t>και συμβολίζεται 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</m:oMath>
                </a14:m>
                <a:r>
                  <a:rPr lang="el-GR" sz="2400" dirty="0"/>
                  <a:t> ή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b="1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l-GR" sz="2400" dirty="0"/>
                  <a:t>. </a:t>
                </a:r>
                <a:endParaRPr lang="en-US" sz="2400" dirty="0"/>
              </a:p>
              <a:p>
                <a:pPr marL="109728" indent="0">
                  <a:buNone/>
                </a:pPr>
                <a:r>
                  <a:rPr lang="el-GR" sz="2400" dirty="0"/>
                  <a:t>Γεωμετρικά, ο 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dirty="0"/>
                  <a:t>αποτελεί τον κατοπτρισμό του </a:t>
                </a:r>
                <a:r>
                  <a:rPr lang="el-GR" sz="2400" i="1" dirty="0"/>
                  <a:t>z</a:t>
                </a:r>
                <a:r>
                  <a:rPr lang="el-GR" sz="2400" dirty="0"/>
                  <a:t> ως προς τον άξονα των πραγματικών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70178"/>
                <a:ext cx="4186808" cy="2448272"/>
              </a:xfrm>
              <a:blipFill rotWithShape="0">
                <a:blip r:embed="rId2"/>
                <a:stretch>
                  <a:fillRect t="-1995" r="-2766" b="-52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Ομάδα 27" title="Συζυγής μιγαδικός"/>
          <p:cNvGrpSpPr/>
          <p:nvPr/>
        </p:nvGrpSpPr>
        <p:grpSpPr>
          <a:xfrm>
            <a:off x="6156176" y="1340768"/>
            <a:ext cx="1982199" cy="1832653"/>
            <a:chOff x="5996954" y="1467342"/>
            <a:chExt cx="1982199" cy="1832653"/>
          </a:xfrm>
        </p:grpSpPr>
        <p:cxnSp>
          <p:nvCxnSpPr>
            <p:cNvPr id="7" name="Ευθύγραμμο βέλος σύνδεσης 6"/>
            <p:cNvCxnSpPr/>
            <p:nvPr/>
          </p:nvCxnSpPr>
          <p:spPr>
            <a:xfrm flipV="1">
              <a:off x="6372200" y="1628800"/>
              <a:ext cx="0" cy="164209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ύγραμμο βέλος σύνδεσης 8"/>
            <p:cNvCxnSpPr/>
            <p:nvPr/>
          </p:nvCxnSpPr>
          <p:spPr>
            <a:xfrm>
              <a:off x="6012160" y="2492896"/>
              <a:ext cx="18002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ύγραμμο βέλος σύνδεσης 11"/>
            <p:cNvCxnSpPr/>
            <p:nvPr/>
          </p:nvCxnSpPr>
          <p:spPr>
            <a:xfrm flipV="1">
              <a:off x="6381375" y="1916832"/>
              <a:ext cx="854921" cy="5760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ύγραμμο βέλος σύνδεσης 14"/>
            <p:cNvCxnSpPr/>
            <p:nvPr/>
          </p:nvCxnSpPr>
          <p:spPr>
            <a:xfrm>
              <a:off x="6381375" y="2492896"/>
              <a:ext cx="813317" cy="5760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 flipH="1">
              <a:off x="7194692" y="1916832"/>
              <a:ext cx="9174" cy="1152128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151061" y="1578489"/>
                  <a:ext cx="79208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2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1061" y="1578489"/>
                  <a:ext cx="792088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308" b="-1515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151061" y="2899885"/>
                  <a:ext cx="79208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sz="20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  <m: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2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1061" y="2899885"/>
                  <a:ext cx="792088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2308" b="-1363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996954" y="1467342"/>
                  <a:ext cx="4320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l-GR" sz="2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954" y="1467342"/>
                  <a:ext cx="432048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041710" y="2403564"/>
                  <a:ext cx="4320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l-GR" sz="2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1710" y="2403564"/>
                  <a:ext cx="432048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547105" y="2420888"/>
                  <a:ext cx="4320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l-GR" sz="2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7105" y="2420888"/>
                  <a:ext cx="432048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91680" y="3682116"/>
                <a:ext cx="6063878" cy="3159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l-GR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𝑧𝑤</m:t>
                        </m:r>
                      </m:e>
                    </m:acc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l-GR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αν και μόνο αν ο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z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είναι πραγματικός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sSup>
                      <m:sSupPr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l-GR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για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z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μηδενικό.</a:t>
                </a:r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682116"/>
                <a:ext cx="6063878" cy="3159839"/>
              </a:xfrm>
              <a:prstGeom prst="rect">
                <a:avLst/>
              </a:prstGeom>
              <a:blipFill rotWithShape="0">
                <a:blip r:embed="rId8"/>
                <a:stretch>
                  <a:fillRect l="-1408" t="-579" b="-7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Τριγωνομετρική </a:t>
            </a:r>
            <a:r>
              <a:rPr lang="el-GR" sz="4400" dirty="0" smtClean="0"/>
              <a:t>μορφή</a:t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047822"/>
            <a:ext cx="5698976" cy="3168352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Εκτός από τις καρτεσιανές συντεταγμένες του, ένας μιγαδικός μπορεί να γραφεί και με </a:t>
            </a:r>
            <a:r>
              <a:rPr lang="el-GR" sz="2400" i="1" dirty="0"/>
              <a:t>πολική</a:t>
            </a:r>
            <a:r>
              <a:rPr lang="el-GR" sz="2400" dirty="0"/>
              <a:t> ή </a:t>
            </a:r>
            <a:r>
              <a:rPr lang="el-GR" sz="2400" i="1" dirty="0"/>
              <a:t>τριγωνομετρική μορφή</a:t>
            </a:r>
            <a:r>
              <a:rPr lang="el-GR" sz="2400" dirty="0"/>
              <a:t>. Οι </a:t>
            </a:r>
            <a:r>
              <a:rPr lang="el-GR" sz="2400" b="1" i="1" dirty="0">
                <a:solidFill>
                  <a:srgbClr val="800000"/>
                </a:solidFill>
              </a:rPr>
              <a:t>πολικές συντεταγμένες</a:t>
            </a:r>
            <a:r>
              <a:rPr lang="el-GR" sz="2400" dirty="0"/>
              <a:t> ενός μιγαδικού z είναι το ζευγάρι (</a:t>
            </a:r>
            <a:r>
              <a:rPr lang="el-GR" sz="2400" i="1" dirty="0"/>
              <a:t>r</a:t>
            </a:r>
            <a:r>
              <a:rPr lang="el-GR" sz="2400" dirty="0"/>
              <a:t>,φ), όπου</a:t>
            </a:r>
            <a:r>
              <a:rPr lang="el-GR" sz="2400" b="1" dirty="0">
                <a:solidFill>
                  <a:srgbClr val="800000"/>
                </a:solidFill>
              </a:rPr>
              <a:t> </a:t>
            </a:r>
            <a:r>
              <a:rPr lang="el-GR" sz="2400" b="1" i="1" dirty="0">
                <a:solidFill>
                  <a:srgbClr val="800000"/>
                </a:solidFill>
              </a:rPr>
              <a:t>r</a:t>
            </a:r>
            <a:r>
              <a:rPr lang="el-GR" sz="2400" b="1" dirty="0">
                <a:solidFill>
                  <a:srgbClr val="800000"/>
                </a:solidFill>
              </a:rPr>
              <a:t> = |</a:t>
            </a:r>
            <a:r>
              <a:rPr lang="el-GR" sz="2400" b="1" i="1" dirty="0">
                <a:solidFill>
                  <a:srgbClr val="800000"/>
                </a:solidFill>
              </a:rPr>
              <a:t>z</a:t>
            </a:r>
            <a:r>
              <a:rPr lang="el-GR" sz="2400" b="1" dirty="0">
                <a:solidFill>
                  <a:srgbClr val="800000"/>
                </a:solidFill>
              </a:rPr>
              <a:t>|, </a:t>
            </a:r>
            <a:r>
              <a:rPr lang="el-GR" sz="2400" dirty="0"/>
              <a:t>είναι το </a:t>
            </a:r>
            <a:r>
              <a:rPr lang="el-GR" sz="2400" b="1" dirty="0">
                <a:solidFill>
                  <a:srgbClr val="800000"/>
                </a:solidFill>
              </a:rPr>
              <a:t>μέτρο</a:t>
            </a:r>
            <a:r>
              <a:rPr lang="el-GR" sz="2400" dirty="0"/>
              <a:t> του μιγαδικού και </a:t>
            </a:r>
            <a:r>
              <a:rPr lang="el-GR" sz="2400" b="1" dirty="0">
                <a:solidFill>
                  <a:srgbClr val="800000"/>
                </a:solidFill>
              </a:rPr>
              <a:t>φ = arg(</a:t>
            </a:r>
            <a:r>
              <a:rPr lang="el-GR" sz="2400" b="1" i="1" dirty="0">
                <a:solidFill>
                  <a:srgbClr val="800000"/>
                </a:solidFill>
              </a:rPr>
              <a:t>z</a:t>
            </a:r>
            <a:r>
              <a:rPr lang="el-GR" sz="2400" b="1" dirty="0">
                <a:solidFill>
                  <a:srgbClr val="800000"/>
                </a:solidFill>
              </a:rPr>
              <a:t>),</a:t>
            </a:r>
            <a:r>
              <a:rPr lang="el-GR" sz="2400" dirty="0"/>
              <a:t> το </a:t>
            </a:r>
            <a:r>
              <a:rPr lang="el-GR" sz="2400" i="1" dirty="0"/>
              <a:t>πρωτεύον όρισμα </a:t>
            </a:r>
            <a:r>
              <a:rPr lang="el-GR" sz="2400" dirty="0"/>
              <a:t>του </a:t>
            </a:r>
            <a:r>
              <a:rPr lang="el-GR" sz="2400" i="1" dirty="0"/>
              <a:t>z</a:t>
            </a:r>
            <a:r>
              <a:rPr lang="el-GR" sz="2400" dirty="0"/>
              <a:t>.</a:t>
            </a:r>
          </a:p>
          <a:p>
            <a:endParaRPr lang="el-GR" dirty="0"/>
          </a:p>
        </p:txBody>
      </p:sp>
      <p:grpSp>
        <p:nvGrpSpPr>
          <p:cNvPr id="43" name="Ομάδα 42" title="Τριγωνομετρική μορφή"/>
          <p:cNvGrpSpPr/>
          <p:nvPr/>
        </p:nvGrpSpPr>
        <p:grpSpPr>
          <a:xfrm>
            <a:off x="6365879" y="1025352"/>
            <a:ext cx="2331265" cy="2878023"/>
            <a:chOff x="6614479" y="1055609"/>
            <a:chExt cx="2331265" cy="2878023"/>
          </a:xfrm>
        </p:grpSpPr>
        <p:cxnSp>
          <p:nvCxnSpPr>
            <p:cNvPr id="7" name="Ευθεία γραμμή σύνδεσης 6"/>
            <p:cNvCxnSpPr/>
            <p:nvPr/>
          </p:nvCxnSpPr>
          <p:spPr>
            <a:xfrm>
              <a:off x="6948264" y="1446323"/>
              <a:ext cx="0" cy="2414725"/>
            </a:xfrm>
            <a:prstGeom prst="line">
              <a:avLst/>
            </a:prstGeom>
            <a:ln w="50800">
              <a:solidFill>
                <a:srgbClr val="004A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/>
            <p:cNvCxnSpPr/>
            <p:nvPr/>
          </p:nvCxnSpPr>
          <p:spPr>
            <a:xfrm flipH="1">
              <a:off x="6660232" y="2653685"/>
              <a:ext cx="1512168" cy="0"/>
            </a:xfrm>
            <a:prstGeom prst="line">
              <a:avLst/>
            </a:prstGeom>
            <a:ln w="50800">
              <a:solidFill>
                <a:srgbClr val="004A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/>
            <p:cNvCxnSpPr/>
            <p:nvPr/>
          </p:nvCxnSpPr>
          <p:spPr>
            <a:xfrm>
              <a:off x="6924283" y="1772816"/>
              <a:ext cx="1090607" cy="0"/>
            </a:xfrm>
            <a:prstGeom prst="line">
              <a:avLst/>
            </a:prstGeom>
            <a:ln w="22225">
              <a:solidFill>
                <a:srgbClr val="1953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>
            <a:xfrm>
              <a:off x="8014890" y="1772816"/>
              <a:ext cx="0" cy="1800200"/>
            </a:xfrm>
            <a:prstGeom prst="line">
              <a:avLst/>
            </a:prstGeom>
            <a:ln w="22225">
              <a:solidFill>
                <a:srgbClr val="1953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>
              <a:off x="6948264" y="3573016"/>
              <a:ext cx="1066626" cy="0"/>
            </a:xfrm>
            <a:prstGeom prst="line">
              <a:avLst/>
            </a:prstGeom>
            <a:ln w="22225">
              <a:solidFill>
                <a:srgbClr val="1953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ύγραμμο βέλος σύνδεσης 24"/>
            <p:cNvCxnSpPr/>
            <p:nvPr/>
          </p:nvCxnSpPr>
          <p:spPr>
            <a:xfrm flipV="1">
              <a:off x="6983129" y="1772816"/>
              <a:ext cx="1031761" cy="859034"/>
            </a:xfrm>
            <a:prstGeom prst="straightConnector1">
              <a:avLst/>
            </a:prstGeom>
            <a:ln w="41275">
              <a:solidFill>
                <a:srgbClr val="8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ύγραμμο βέλος σύνδεσης 25"/>
            <p:cNvCxnSpPr/>
            <p:nvPr/>
          </p:nvCxnSpPr>
          <p:spPr>
            <a:xfrm>
              <a:off x="6972246" y="2686887"/>
              <a:ext cx="1042644" cy="886129"/>
            </a:xfrm>
            <a:prstGeom prst="straightConnector1">
              <a:avLst/>
            </a:prstGeom>
            <a:ln w="41275">
              <a:solidFill>
                <a:srgbClr val="8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Ελεύθερη σχεδίαση 28"/>
            <p:cNvSpPr/>
            <p:nvPr/>
          </p:nvSpPr>
          <p:spPr>
            <a:xfrm>
              <a:off x="7411453" y="2281187"/>
              <a:ext cx="156711" cy="770021"/>
            </a:xfrm>
            <a:custGeom>
              <a:avLst/>
              <a:gdLst>
                <a:gd name="connsiteX0" fmla="*/ 19250 w 156711"/>
                <a:gd name="connsiteY0" fmla="*/ 0 h 770021"/>
                <a:gd name="connsiteX1" fmla="*/ 134753 w 156711"/>
                <a:gd name="connsiteY1" fmla="*/ 211756 h 770021"/>
                <a:gd name="connsiteX2" fmla="*/ 144379 w 156711"/>
                <a:gd name="connsiteY2" fmla="*/ 500514 h 770021"/>
                <a:gd name="connsiteX3" fmla="*/ 0 w 156711"/>
                <a:gd name="connsiteY3" fmla="*/ 770021 h 77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711" h="770021">
                  <a:moveTo>
                    <a:pt x="19250" y="0"/>
                  </a:moveTo>
                  <a:cubicBezTo>
                    <a:pt x="66574" y="64168"/>
                    <a:pt x="113898" y="128337"/>
                    <a:pt x="134753" y="211756"/>
                  </a:cubicBezTo>
                  <a:cubicBezTo>
                    <a:pt x="155608" y="295175"/>
                    <a:pt x="166838" y="407470"/>
                    <a:pt x="144379" y="500514"/>
                  </a:cubicBezTo>
                  <a:cubicBezTo>
                    <a:pt x="121920" y="593558"/>
                    <a:pt x="60960" y="681789"/>
                    <a:pt x="0" y="770021"/>
                  </a:cubicBezTo>
                </a:path>
              </a:pathLst>
            </a:custGeom>
            <a:noFill/>
            <a:ln w="28575">
              <a:solidFill>
                <a:srgbClr val="195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399056" y="1373739"/>
                  <a:ext cx="1546688" cy="4274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l-GR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  <m:r>
                          <a:rPr lang="el-GR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𝑏𝑖</m:t>
                        </m:r>
                      </m:oMath>
                    </m:oMathPara>
                  </a14:m>
                  <a:endParaRPr lang="el-GR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9056" y="1373739"/>
                  <a:ext cx="1546688" cy="42742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7238075" y="3506207"/>
                  <a:ext cx="1645686" cy="4274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  <m:r>
                          <a:rPr lang="el-GR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𝑏𝑖</m:t>
                        </m:r>
                      </m:oMath>
                    </m:oMathPara>
                  </a14:m>
                  <a:endParaRPr lang="el-GR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8075" y="3506207"/>
                  <a:ext cx="1645686" cy="42742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/>
            <p:cNvSpPr txBox="1"/>
            <p:nvPr/>
          </p:nvSpPr>
          <p:spPr>
            <a:xfrm>
              <a:off x="6665524" y="1521922"/>
              <a:ext cx="3582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b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14479" y="3319809"/>
              <a:ext cx="4954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-b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47430" y="1801078"/>
              <a:ext cx="3582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r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06788" y="2330285"/>
              <a:ext cx="3582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54621" y="2203681"/>
              <a:ext cx="3582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φ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88752" y="2686887"/>
              <a:ext cx="5155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-φ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924283" y="1258539"/>
                  <a:ext cx="358262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oMath>
                    </m:oMathPara>
                  </a14:m>
                  <a:endParaRPr lang="el-GR" sz="26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283" y="1258539"/>
                  <a:ext cx="358262" cy="49244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7972839" y="2245511"/>
                  <a:ext cx="358262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l-GR" sz="26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2839" y="2245511"/>
                  <a:ext cx="358262" cy="4924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928593" y="1055609"/>
                  <a:ext cx="358262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oMath>
                    </m:oMathPara>
                  </a14:m>
                  <a:endParaRPr lang="el-GR" sz="26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8593" y="1055609"/>
                  <a:ext cx="358262" cy="49244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Ορθογώνιο 47"/>
          <p:cNvSpPr/>
          <p:nvPr/>
        </p:nvSpPr>
        <p:spPr>
          <a:xfrm>
            <a:off x="242480" y="4223882"/>
            <a:ext cx="87220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800000"/>
                </a:solidFill>
                <a:latin typeface="Calibri"/>
              </a:rPr>
              <a:t>Όρισμα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 ενός μιγαδικού z είναι κάθε μία από τις γωνίες που σχηματίζει ο θετικός οριζόντιος ημιάξονας R με το αντίστοιχο διάνυσμα του z. </a:t>
            </a:r>
            <a:r>
              <a:rPr lang="el-GR" sz="2400" b="1" dirty="0">
                <a:solidFill>
                  <a:srgbClr val="800000"/>
                </a:solidFill>
                <a:latin typeface="Calibri"/>
              </a:rPr>
              <a:t>Πρωτεύον όρισμα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 είναι η γωνία εκείνη που βρίσκεται στο διάστημα [0, 2π], και συμβολίζεται με Arg(z). Οπότε κάθε άλλο όρισμα του z, διαφέρει κατά 2kπ από το Arg(z), όπου k ακέραιος.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prstClr val="black"/>
                </a:solidFill>
              </a:rPr>
              <a:t>Τριγωνομετρική μορφή</a:t>
            </a:r>
            <a:br>
              <a:rPr lang="el-GR" sz="4400" dirty="0">
                <a:solidFill>
                  <a:prstClr val="black"/>
                </a:solidFill>
              </a:rPr>
            </a:br>
            <a:r>
              <a:rPr lang="el-GR" sz="3600" b="0" dirty="0" smtClean="0">
                <a:solidFill>
                  <a:prstClr val="black"/>
                </a:solidFill>
              </a:rPr>
              <a:t>(2 </a:t>
            </a:r>
            <a:r>
              <a:rPr lang="el-GR" sz="3600" b="0" dirty="0">
                <a:solidFill>
                  <a:prstClr val="black"/>
                </a:solidFill>
              </a:rPr>
              <a:t>από </a:t>
            </a:r>
            <a:r>
              <a:rPr lang="el-GR" sz="3600" b="0" dirty="0" smtClean="0">
                <a:solidFill>
                  <a:prstClr val="black"/>
                </a:solidFill>
              </a:rPr>
              <a:t>2)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lvl="0" indent="0">
                  <a:spcBef>
                    <a:spcPts val="3600"/>
                  </a:spcBef>
                  <a:buClr>
                    <a:srgbClr val="F07F09"/>
                  </a:buClr>
                  <a:buSzPct val="68000"/>
                  <a:buNone/>
                </a:pPr>
                <a:r>
                  <a:rPr lang="el-GR" sz="2400" dirty="0">
                    <a:solidFill>
                      <a:prstClr val="black"/>
                    </a:solidFill>
                  </a:rPr>
                  <a:t>Ισχύει ότι: </a:t>
                </a:r>
                <a:endParaRPr lang="el-GR" sz="2400" b="1" i="1" dirty="0" smtClean="0">
                  <a:solidFill>
                    <a:prstClr val="black"/>
                  </a:solidFill>
                </a:endParaRPr>
              </a:p>
              <a:p>
                <a:pPr marL="109728" lvl="0" indent="0">
                  <a:spcBef>
                    <a:spcPts val="3600"/>
                  </a:spcBef>
                  <a:buClr>
                    <a:srgbClr val="F07F09"/>
                  </a:buClr>
                  <a:buSzPct val="6800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𝒊𝒚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𝝋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𝒊𝒔𝒊𝒏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𝝋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l-GR" sz="2400" b="1" dirty="0">
                  <a:solidFill>
                    <a:prstClr val="black"/>
                  </a:solidFill>
                </a:endParaRPr>
              </a:p>
              <a:p>
                <a:pPr marL="109728" lvl="0" indent="0">
                  <a:spcBef>
                    <a:spcPts val="3600"/>
                  </a:spcBef>
                  <a:buClr>
                    <a:srgbClr val="F07F09"/>
                  </a:buClr>
                  <a:buSzPct val="68000"/>
                  <a:buNone/>
                </a:pPr>
                <a:r>
                  <a:rPr lang="el-GR" sz="2400" dirty="0">
                    <a:solidFill>
                      <a:prstClr val="black"/>
                    </a:solidFill>
                  </a:rPr>
                  <a:t>όπου</a:t>
                </a:r>
                <a:r>
                  <a:rPr lang="el-GR" sz="2400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:pPr marL="109728" lvl="0" indent="0" algn="ctr">
                  <a:spcBef>
                    <a:spcPts val="3600"/>
                  </a:spcBef>
                  <a:buClr>
                    <a:srgbClr val="F07F09"/>
                  </a:buClr>
                  <a:buSzPct val="68000"/>
                  <a:buNone/>
                </a:pPr>
                <a:r>
                  <a:rPr lang="el-GR" sz="2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≥0</m:t>
                    </m:r>
                  </m:oMath>
                </a14:m>
                <a:endParaRPr lang="el-GR" sz="2400" dirty="0">
                  <a:solidFill>
                    <a:prstClr val="black"/>
                  </a:solidFill>
                </a:endParaRPr>
              </a:p>
              <a:p>
                <a:pPr marL="109728" lvl="0" indent="0">
                  <a:spcBef>
                    <a:spcPts val="3600"/>
                  </a:spcBef>
                  <a:buClr>
                    <a:srgbClr val="F07F09"/>
                  </a:buClr>
                  <a:buSzPct val="68000"/>
                  <a:buNone/>
                </a:pPr>
                <a:r>
                  <a:rPr lang="el-GR" sz="2400" dirty="0">
                    <a:solidFill>
                      <a:prstClr val="black"/>
                    </a:solidFill>
                  </a:rPr>
                  <a:t>και το όρισμα ϕ προσδιορίζεται με προσθετέο </a:t>
                </a:r>
                <a:r>
                  <a:rPr lang="el-GR" sz="2400" i="1" dirty="0">
                    <a:solidFill>
                      <a:prstClr val="black"/>
                    </a:solidFill>
                  </a:rPr>
                  <a:t>2kπ</a:t>
                </a:r>
                <a:r>
                  <a:rPr lang="el-GR" sz="2400" dirty="0">
                    <a:solidFill>
                      <a:prstClr val="black"/>
                    </a:solidFill>
                  </a:rPr>
                  <a:t>, δηλαδή ορίσματα που διαφέρουν κατά ένα ακέραιο πολλαπλάσιο του </a:t>
                </a:r>
                <a:r>
                  <a:rPr lang="el-GR" sz="2400" i="1" dirty="0">
                    <a:solidFill>
                      <a:prstClr val="black"/>
                    </a:solidFill>
                  </a:rPr>
                  <a:t>2π</a:t>
                </a:r>
                <a:r>
                  <a:rPr lang="el-GR" sz="2400" dirty="0">
                    <a:solidFill>
                      <a:prstClr val="black"/>
                    </a:solidFill>
                  </a:rPr>
                  <a:t> είναι ισοδύναμα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Εκθετική </a:t>
            </a:r>
            <a:r>
              <a:rPr lang="el-GR" sz="4400" dirty="0" smtClean="0"/>
              <a:t>μορφή</a:t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l-GR" sz="2400" dirty="0"/>
                  <a:t>Χρησιμοποιώντας τον </a:t>
                </a:r>
                <a:r>
                  <a:rPr lang="el-GR" sz="2400" b="1" dirty="0">
                    <a:solidFill>
                      <a:srgbClr val="800000"/>
                    </a:solidFill>
                  </a:rPr>
                  <a:t>τύπο του </a:t>
                </a:r>
                <a:r>
                  <a:rPr lang="en-US" sz="2400" b="1" dirty="0">
                    <a:solidFill>
                      <a:srgbClr val="800000"/>
                    </a:solidFill>
                  </a:rPr>
                  <a:t>Euler</a:t>
                </a:r>
                <a:r>
                  <a:rPr lang="el-GR" sz="2400" b="1" dirty="0">
                    <a:solidFill>
                      <a:srgbClr val="800000"/>
                    </a:solidFill>
                  </a:rPr>
                  <a:t>,</a:t>
                </a:r>
                <a:r>
                  <a:rPr lang="el-GR" sz="2400" dirty="0">
                    <a:solidFill>
                      <a:srgbClr val="800000"/>
                    </a:solidFill>
                  </a:rPr>
                  <a:t> </a:t>
                </a:r>
                <a:r>
                  <a:rPr lang="el-GR" sz="2400" dirty="0"/>
                  <a:t>η τριγωνομετρική μορφή μετατρέπεται σε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/>
                            </a:rPr>
                            <m:t>𝝋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  <a:p>
                <a:pPr marL="109728" indent="0">
                  <a:buNone/>
                </a:pPr>
                <a:r>
                  <a:rPr lang="el-GR" sz="2400" dirty="0"/>
                  <a:t>που λέγεται </a:t>
                </a:r>
                <a:r>
                  <a:rPr lang="el-GR" sz="2400" i="1" dirty="0">
                    <a:solidFill>
                      <a:srgbClr val="800000"/>
                    </a:solidFill>
                  </a:rPr>
                  <a:t>εκθετική μορφή</a:t>
                </a:r>
                <a:r>
                  <a:rPr lang="el-GR" sz="2400" dirty="0">
                    <a:solidFill>
                      <a:srgbClr val="800000"/>
                    </a:solidFill>
                  </a:rPr>
                  <a:t>.</a:t>
                </a:r>
              </a:p>
              <a:p>
                <a:pPr marL="109728" indent="0">
                  <a:buNone/>
                </a:pPr>
                <a:r>
                  <a:rPr lang="el-GR" sz="2400" dirty="0"/>
                  <a:t>Με βάση την εκθετική μορφή των μιγαδικών αριθμών, μπορούν να ορισθoύν ο πολλαπλασιασμός ή η διαίρεσή τους ως εξής</a:t>
                </a:r>
                <a:r>
                  <a:rPr lang="el-GR" sz="2400" dirty="0" smtClean="0"/>
                  <a:t>:</a:t>
                </a:r>
                <a:endParaRPr lang="en-US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ea typeface="Cambria Math"/>
                        </a:rPr>
                        <m:t> ∙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l-GR" sz="2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+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l-GR" sz="2400" dirty="0" smtClean="0"/>
              </a:p>
              <a:p>
                <a:pPr marL="109728" indent="0">
                  <a:buNone/>
                </a:pPr>
                <a:endParaRPr lang="el-GR" sz="2400" dirty="0"/>
              </a:p>
              <a:p>
                <a:pPr marL="109728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l-G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l-GR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l-GR" sz="2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l-GR" sz="2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109728" indent="0">
                  <a:buNone/>
                </a:pPr>
                <a:endParaRPr lang="el-GR" sz="26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67" r="-10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760b114b0ce1b30f67264905ac036f311bc5ba"/>
</p:tagLst>
</file>

<file path=ppt/theme/theme1.xml><?xml version="1.0" encoding="utf-8"?>
<a:theme xmlns:a="http://schemas.openxmlformats.org/drawingml/2006/main" name="OC_template_updated">
  <a:themeElements>
    <a:clrScheme name="Προσαρμοσμένο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C_template_updated">
  <a:themeElements>
    <a:clrScheme name="Προσαρμοσμένο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1748</Words>
  <Application>Microsoft Office PowerPoint</Application>
  <PresentationFormat>Προβολή στην οθόνη (4:3)</PresentationFormat>
  <Paragraphs>294</Paragraphs>
  <Slides>31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31</vt:i4>
      </vt:variant>
    </vt:vector>
  </HeadingPairs>
  <TitlesOfParts>
    <vt:vector size="35" baseType="lpstr">
      <vt:lpstr>OC_template_updated</vt:lpstr>
      <vt:lpstr>1_OC_template_updated</vt:lpstr>
      <vt:lpstr>3_OC_template_updated</vt:lpstr>
      <vt:lpstr>4_OC_template_updated</vt:lpstr>
      <vt:lpstr>Βελτιστοποίηση Ενεργειακών Συστημάτων Eργαστήριο Matlab </vt:lpstr>
      <vt:lpstr>Μιγαδικός αριθμός (1 από 2)</vt:lpstr>
      <vt:lpstr>Μιγαδικός αριθμός (2 από 2)</vt:lpstr>
      <vt:lpstr>Μιγαδικό επίπεδο (1 από 2)</vt:lpstr>
      <vt:lpstr>Μιγαδικό επίπεδο (2 από 2)</vt:lpstr>
      <vt:lpstr>Συζυγής μιγαδικός</vt:lpstr>
      <vt:lpstr>Τριγωνομετρική μορφή (1 από 2)</vt:lpstr>
      <vt:lpstr>Τριγωνομετρική μορφή (2 από 2)</vt:lpstr>
      <vt:lpstr>Εκθετική μορφή (1 από 2)</vt:lpstr>
      <vt:lpstr>Εκθετική μορφή (2 από 2)</vt:lpstr>
      <vt:lpstr>Matlab και Μιγαδικοί αριθμοί (1 από 4)</vt:lpstr>
      <vt:lpstr>Matlab και Μιγαδικοί αριθμοί (2 από 4)</vt:lpstr>
      <vt:lpstr>Matlab και Μιγαδικοί αριθμοί (3 από 4)</vt:lpstr>
      <vt:lpstr>Matlab και Μιγαδικοί αριθμοί (4 από 4)</vt:lpstr>
      <vt:lpstr>Λύση</vt:lpstr>
      <vt:lpstr>Συζυγής και Απόλυτη τιμή</vt:lpstr>
      <vt:lpstr>Πολυώνυμα μιγαδικών</vt:lpstr>
      <vt:lpstr>Πολυώνυμα</vt:lpstr>
      <vt:lpstr>Εκθετική μορφή</vt:lpstr>
      <vt:lpstr>Διανύσματα Μιγαδικών (1 από 2)</vt:lpstr>
      <vt:lpstr>Διανύσματα Μιγαδικών (2 από 2)</vt:lpstr>
      <vt:lpstr>Γραφήματα μιγαδικών (1 από 3)</vt:lpstr>
      <vt:lpstr>Γραφήματα μιγαδικών (2 από 3)</vt:lpstr>
      <vt:lpstr>Γραφήματα μιγαδικών (3 από 3)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41</cp:revision>
  <dcterms:created xsi:type="dcterms:W3CDTF">2013-03-04T13:35:19Z</dcterms:created>
  <dcterms:modified xsi:type="dcterms:W3CDTF">2015-06-11T08:56:19Z</dcterms:modified>
</cp:coreProperties>
</file>