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1" r:id="rId9"/>
    <p:sldId id="322" r:id="rId10"/>
    <p:sldId id="337" r:id="rId11"/>
    <p:sldId id="338" r:id="rId12"/>
    <p:sldId id="339" r:id="rId13"/>
    <p:sldId id="323" r:id="rId14"/>
    <p:sldId id="340" r:id="rId15"/>
    <p:sldId id="341" r:id="rId16"/>
    <p:sldId id="342" r:id="rId17"/>
    <p:sldId id="324" r:id="rId18"/>
    <p:sldId id="325" r:id="rId19"/>
    <p:sldId id="326" r:id="rId20"/>
    <p:sldId id="327" r:id="rId21"/>
    <p:sldId id="328" r:id="rId22"/>
    <p:sldId id="257" r:id="rId23"/>
    <p:sldId id="262" r:id="rId24"/>
    <p:sldId id="264" r:id="rId25"/>
    <p:sldId id="265" r:id="rId26"/>
    <p:sldId id="313" r:id="rId27"/>
    <p:sldId id="266" r:id="rId28"/>
    <p:sldId id="261" r:id="rId29"/>
  </p:sldIdLst>
  <p:sldSz cx="9144000" cy="6858000" type="screen4x3"/>
  <p:notesSz cx="7104063" cy="10234613"/>
  <p:custDataLst>
    <p:tags r:id="rId3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 varScale="1">
        <p:scale>
          <a:sx n="80" d="100"/>
          <a:sy n="80" d="100"/>
        </p:scale>
        <p:origin x="-15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100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upload.wikimedia.org/wikipedia/commons/8/89/Wittig_Reaktion.sv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upload.wikimedia.org/wikipedia/commons/1/1c/Aldehyde.svg" TargetMode="External"/><Relationship Id="rId7" Type="http://schemas.openxmlformats.org/officeDocument/2006/relationships/hyperlink" Target="http://upload.wikimedia.org/wikipedia/commons/4/40/Ketone-group-2D-skeletal.sv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hyperlink" Target="http://creativecommons.org/licenses/by-nc-sa/3.0/us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chemwiki.ucdavis.edu/?title=Organic_Chemistry/Aldehydes_and_Ketones/Properties_of_Aldehydes_%26_Ketones/Properties_of_Aldehydes_and_Ketone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1.png"/><Relationship Id="rId2" Type="http://schemas.openxmlformats.org/officeDocument/2006/relationships/hyperlink" Target="http://upload.wikimedia.org/wikipedia/commons/2/27/Cinnamaldehyde-2D-skeletal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7/79/Acetaldehyde-2D-flat.png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upload.wikimedia.org/wikipedia/commons/9/9b/Benzaldehyde.pn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hyperlink" Target="http://upload.wikimedia.org/wikipedia/commons/9/9b/Benzaldehyde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f/fe/Testosterone.svg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upload.wikimedia.org/wikipedia/commons/c/c7/Vanillin2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hemwiki.ucdavis.edu/?title=Organic_Chemistry/Aldehydes_and_Ketones/Properties_of_Aldehydes_%26_Ketones/Properties_of_Aldehydes_and_Ketone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sa/3.0/u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/index.php?title=User:Azaline_Gomberg&amp;action=edit&amp;redlink=1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://commons.wikimedia.org/wiki/File:Carbonylgruppe.sv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upload.wikimedia.org/wikipedia/commons/1/12/Carbonylgruppe.sv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e/Toluol.sv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upload.wikimedia.org/wikipedia/commons/9/9b/Benzaldehyde.png" TargetMode="Externa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Οργανική Χημεία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2800" b="1" dirty="0" smtClean="0"/>
              <a:t>Ενότητα 8</a:t>
            </a:r>
            <a:r>
              <a:rPr lang="el-GR" sz="2800" dirty="0" smtClean="0"/>
              <a:t>: </a:t>
            </a:r>
            <a:r>
              <a:rPr lang="el-GR" sz="2800" dirty="0"/>
              <a:t>Αλδεΰδες - Κετόνες</a:t>
            </a:r>
            <a:endParaRPr lang="el-GR" sz="2800" dirty="0" smtClean="0"/>
          </a:p>
          <a:p>
            <a:pPr>
              <a:spcBef>
                <a:spcPts val="0"/>
              </a:spcBef>
            </a:pPr>
            <a:endParaRPr lang="el-GR" sz="20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Χριστίνα </a:t>
            </a:r>
            <a:r>
              <a:rPr lang="el-GR" sz="2400" dirty="0" err="1" smtClean="0"/>
              <a:t>Φούντουλα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3132138" y="1773238"/>
            <a:ext cx="4248150" cy="14398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pic>
        <p:nvPicPr>
          <p:cNvPr id="18435" name="Picture 5" descr="hydr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989138"/>
            <a:ext cx="3581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539750" y="1412875"/>
            <a:ext cx="43195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 Αναγωγή αλδεϋδών και κετονών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396266" y="2139226"/>
            <a:ext cx="19446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>
                <a:solidFill>
                  <a:prstClr val="black"/>
                </a:solidFill>
                <a:latin typeface="Calibri"/>
              </a:rPr>
              <a:t>Αναγωγικά αντιδραστήρια</a:t>
            </a:r>
          </a:p>
        </p:txBody>
      </p:sp>
      <p:pic>
        <p:nvPicPr>
          <p:cNvPr id="18439" name="Picture 10" descr="aldhydride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29000"/>
            <a:ext cx="72009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2" descr="kethydride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013325"/>
            <a:ext cx="712787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2195513" y="2133600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>
                <a:solidFill>
                  <a:prstClr val="black"/>
                </a:solidFill>
              </a:rPr>
              <a:t>Η</a:t>
            </a:r>
            <a:r>
              <a:rPr lang="el-GR" altLang="el-GR" sz="1800" baseline="-25000">
                <a:solidFill>
                  <a:prstClr val="black"/>
                </a:solidFill>
              </a:rPr>
              <a:t>2         </a:t>
            </a:r>
            <a:r>
              <a:rPr lang="el-GR" altLang="el-GR" sz="1800">
                <a:solidFill>
                  <a:prstClr val="black"/>
                </a:solidFill>
              </a:rPr>
              <a:t>ή</a:t>
            </a:r>
          </a:p>
        </p:txBody>
      </p:sp>
      <p:sp>
        <p:nvSpPr>
          <p:cNvPr id="18442" name="AutoShape 18"/>
          <p:cNvSpPr>
            <a:spLocks/>
          </p:cNvSpPr>
          <p:nvPr/>
        </p:nvSpPr>
        <p:spPr bwMode="auto">
          <a:xfrm>
            <a:off x="7169150" y="1154112"/>
            <a:ext cx="1939354" cy="1227137"/>
          </a:xfrm>
          <a:prstGeom prst="borderCallout1">
            <a:avLst>
              <a:gd name="adj1" fmla="val 18750"/>
              <a:gd name="adj2" fmla="val -4616"/>
              <a:gd name="adj3" fmla="val 53497"/>
              <a:gd name="adj4" fmla="val -73924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600" dirty="0">
                <a:solidFill>
                  <a:prstClr val="black"/>
                </a:solidFill>
                <a:latin typeface="Calibri"/>
              </a:rPr>
              <a:t>δεν επηρεάζονται διπλοί δεσμοί, που τυχόν υπάρχουν στο μόριο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err="1" smtClean="0"/>
              <a:t>Αλειφατικές</a:t>
            </a:r>
            <a:r>
              <a:rPr lang="el-GR" altLang="el-GR" sz="4000" dirty="0" smtClean="0"/>
              <a:t> Αλδεΰδες 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Χημικές ιδιότητες 2/10</a:t>
            </a:r>
          </a:p>
        </p:txBody>
      </p:sp>
    </p:spTree>
    <p:extLst>
      <p:ext uri="{BB962C8B-B14F-4D97-AF65-F5344CB8AC3E}">
        <p14:creationId xmlns:p14="http://schemas.microsoft.com/office/powerpoint/2010/main" val="368403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aldv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89138"/>
            <a:ext cx="4827837" cy="19971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539750" y="1412875"/>
            <a:ext cx="4319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 Οξείδωση αλδεϋδών</a:t>
            </a:r>
          </a:p>
        </p:txBody>
      </p:sp>
      <p:pic>
        <p:nvPicPr>
          <p:cNvPr id="12297" name="Picture 9" descr="oxald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76" y="4293096"/>
            <a:ext cx="4540509" cy="21602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err="1" smtClean="0"/>
              <a:t>Αλειφατικές</a:t>
            </a:r>
            <a:r>
              <a:rPr lang="el-GR" altLang="el-GR" sz="4000" dirty="0" smtClean="0"/>
              <a:t> Αλδεΰδες 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Χημικές ιδιότητες 3/10</a:t>
            </a:r>
          </a:p>
        </p:txBody>
      </p:sp>
    </p:spTree>
    <p:extLst>
      <p:ext uri="{BB962C8B-B14F-4D97-AF65-F5344CB8AC3E}">
        <p14:creationId xmlns:p14="http://schemas.microsoft.com/office/powerpoint/2010/main" val="214910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734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 Οξείδωση αλδεϋδών- Αντιδραστήριο </a:t>
            </a:r>
            <a:r>
              <a:rPr lang="en-US" altLang="el-GR" sz="2400" dirty="0" err="1">
                <a:latin typeface="+mn-lt"/>
              </a:rPr>
              <a:t>Tollens</a:t>
            </a:r>
            <a:endParaRPr lang="el-GR" altLang="el-GR" sz="2400" dirty="0">
              <a:latin typeface="+mn-lt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684213" y="1972439"/>
            <a:ext cx="2520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latin typeface="+mn-lt"/>
              </a:rPr>
              <a:t>Περιέχει [Ag(NH</a:t>
            </a:r>
            <a:r>
              <a:rPr lang="el-GR" altLang="el-GR" sz="2000" baseline="-25000">
                <a:latin typeface="+mn-lt"/>
              </a:rPr>
              <a:t>3</a:t>
            </a:r>
            <a:r>
              <a:rPr lang="el-GR" altLang="el-GR" sz="2000">
                <a:latin typeface="+mn-lt"/>
              </a:rPr>
              <a:t>)</a:t>
            </a:r>
            <a:r>
              <a:rPr lang="el-GR" altLang="el-GR" sz="2000" baseline="-25000">
                <a:latin typeface="+mn-lt"/>
              </a:rPr>
              <a:t>2</a:t>
            </a:r>
            <a:r>
              <a:rPr lang="el-GR" altLang="el-GR" sz="2000">
                <a:latin typeface="+mn-lt"/>
              </a:rPr>
              <a:t>]</a:t>
            </a:r>
            <a:r>
              <a:rPr lang="el-GR" altLang="el-GR" sz="2000" baseline="30000">
                <a:latin typeface="+mn-lt"/>
              </a:rPr>
              <a:t>+</a:t>
            </a:r>
            <a:r>
              <a:rPr lang="el-GR" altLang="el-GR" sz="2000">
                <a:latin typeface="+mn-lt"/>
              </a:rPr>
              <a:t>. 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755650" y="2557463"/>
            <a:ext cx="1008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>
                <a:latin typeface="+mn-lt"/>
              </a:rPr>
              <a:t>AgNO</a:t>
            </a:r>
            <a:r>
              <a:rPr lang="en-US" altLang="el-GR" sz="2000" baseline="-25000">
                <a:latin typeface="+mn-lt"/>
              </a:rPr>
              <a:t>3</a:t>
            </a:r>
            <a:endParaRPr lang="el-GR" altLang="el-GR" sz="2000" baseline="-25000">
              <a:latin typeface="+mn-lt"/>
            </a:endParaRPr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 flipV="1">
            <a:off x="1763713" y="27813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>
              <a:latin typeface="+mn-lt"/>
            </a:endParaRP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2484438" y="2565400"/>
            <a:ext cx="1008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2000">
                <a:latin typeface="+mn-lt"/>
              </a:rPr>
              <a:t>AgOH</a:t>
            </a:r>
            <a:endParaRPr lang="el-GR" altLang="el-GR" sz="2000" baseline="-25000">
              <a:latin typeface="+mn-lt"/>
            </a:endParaRPr>
          </a:p>
        </p:txBody>
      </p:sp>
      <p:sp>
        <p:nvSpPr>
          <p:cNvPr id="20488" name="Text Box 10"/>
          <p:cNvSpPr txBox="1">
            <a:spLocks noChangeArrowheads="1"/>
          </p:cNvSpPr>
          <p:nvPr/>
        </p:nvSpPr>
        <p:spPr bwMode="auto">
          <a:xfrm>
            <a:off x="1692275" y="2492375"/>
            <a:ext cx="6477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050">
                <a:latin typeface="+mn-lt"/>
              </a:rPr>
              <a:t>NaOH</a:t>
            </a:r>
            <a:endParaRPr lang="el-GR" altLang="el-GR" sz="1050">
              <a:latin typeface="+mn-lt"/>
            </a:endParaRPr>
          </a:p>
        </p:txBody>
      </p:sp>
      <p:sp>
        <p:nvSpPr>
          <p:cNvPr id="20489" name="Line 11"/>
          <p:cNvSpPr>
            <a:spLocks noChangeShapeType="1"/>
          </p:cNvSpPr>
          <p:nvPr/>
        </p:nvSpPr>
        <p:spPr bwMode="auto">
          <a:xfrm>
            <a:off x="3348038" y="27813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>
              <a:latin typeface="+mn-lt"/>
            </a:endParaRPr>
          </a:p>
        </p:txBody>
      </p:sp>
      <p:sp>
        <p:nvSpPr>
          <p:cNvPr id="20490" name="Text Box 12"/>
          <p:cNvSpPr txBox="1">
            <a:spLocks noChangeArrowheads="1"/>
          </p:cNvSpPr>
          <p:nvPr/>
        </p:nvSpPr>
        <p:spPr bwMode="auto">
          <a:xfrm>
            <a:off x="3276600" y="2536825"/>
            <a:ext cx="6477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050">
                <a:latin typeface="+mn-lt"/>
              </a:rPr>
              <a:t>π. </a:t>
            </a:r>
            <a:r>
              <a:rPr lang="en-US" altLang="el-GR" sz="1050">
                <a:latin typeface="+mn-lt"/>
              </a:rPr>
              <a:t>NH</a:t>
            </a:r>
            <a:r>
              <a:rPr lang="en-US" altLang="el-GR" sz="1050" baseline="-25000">
                <a:latin typeface="+mn-lt"/>
              </a:rPr>
              <a:t>3</a:t>
            </a:r>
            <a:endParaRPr lang="el-GR" altLang="el-GR" sz="1050" baseline="-25000">
              <a:latin typeface="+mn-lt"/>
            </a:endParaRPr>
          </a:p>
        </p:txBody>
      </p:sp>
      <p:sp>
        <p:nvSpPr>
          <p:cNvPr id="20491" name="Rectangle 13"/>
          <p:cNvSpPr>
            <a:spLocks noChangeArrowheads="1"/>
          </p:cNvSpPr>
          <p:nvPr/>
        </p:nvSpPr>
        <p:spPr bwMode="auto">
          <a:xfrm>
            <a:off x="3924300" y="2565400"/>
            <a:ext cx="14157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latin typeface="+mn-lt"/>
              </a:rPr>
              <a:t>[Ag(NH</a:t>
            </a:r>
            <a:r>
              <a:rPr lang="el-GR" altLang="el-GR" sz="2000" baseline="-25000">
                <a:latin typeface="+mn-lt"/>
              </a:rPr>
              <a:t>3</a:t>
            </a:r>
            <a:r>
              <a:rPr lang="el-GR" altLang="el-GR" sz="2000">
                <a:latin typeface="+mn-lt"/>
              </a:rPr>
              <a:t>)</a:t>
            </a:r>
            <a:r>
              <a:rPr lang="el-GR" altLang="el-GR" sz="2000" baseline="-25000">
                <a:latin typeface="+mn-lt"/>
              </a:rPr>
              <a:t>2</a:t>
            </a:r>
            <a:r>
              <a:rPr lang="el-GR" altLang="el-GR" sz="2000">
                <a:latin typeface="+mn-lt"/>
              </a:rPr>
              <a:t>]</a:t>
            </a:r>
            <a:r>
              <a:rPr lang="el-GR" altLang="el-GR" sz="2000" baseline="30000">
                <a:latin typeface="+mn-lt"/>
              </a:rPr>
              <a:t>+</a:t>
            </a:r>
            <a:r>
              <a:rPr lang="el-GR" altLang="el-GR" sz="2000">
                <a:latin typeface="+mn-lt"/>
              </a:rPr>
              <a:t>.</a:t>
            </a:r>
          </a:p>
        </p:txBody>
      </p:sp>
      <p:pic>
        <p:nvPicPr>
          <p:cNvPr id="13327" name="Picture 15" descr="ald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41663"/>
            <a:ext cx="8785225" cy="3508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0493" name="Text Box 16"/>
          <p:cNvSpPr txBox="1">
            <a:spLocks noChangeArrowheads="1"/>
          </p:cNvSpPr>
          <p:nvPr/>
        </p:nvSpPr>
        <p:spPr bwMode="auto">
          <a:xfrm>
            <a:off x="4860925" y="3638550"/>
            <a:ext cx="1655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400">
                <a:latin typeface="+mn-lt"/>
              </a:rPr>
              <a:t>Κάτοπτρο </a:t>
            </a:r>
            <a:r>
              <a:rPr lang="en-US" altLang="el-GR" sz="1400">
                <a:latin typeface="+mn-lt"/>
              </a:rPr>
              <a:t>Ag</a:t>
            </a:r>
            <a:endParaRPr lang="el-GR" altLang="el-GR" sz="1400">
              <a:latin typeface="+mn-lt"/>
            </a:endParaRPr>
          </a:p>
        </p:txBody>
      </p:sp>
      <p:sp>
        <p:nvSpPr>
          <p:cNvPr id="20494" name="Line 17"/>
          <p:cNvSpPr>
            <a:spLocks noChangeShapeType="1"/>
          </p:cNvSpPr>
          <p:nvPr/>
        </p:nvSpPr>
        <p:spPr bwMode="auto">
          <a:xfrm>
            <a:off x="5435600" y="3500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>
              <a:latin typeface="+mn-lt"/>
            </a:endParaRPr>
          </a:p>
        </p:txBody>
      </p:sp>
      <p:sp>
        <p:nvSpPr>
          <p:cNvPr id="20495" name="Text Box 18"/>
          <p:cNvSpPr txBox="1">
            <a:spLocks noChangeArrowheads="1"/>
          </p:cNvSpPr>
          <p:nvPr/>
        </p:nvSpPr>
        <p:spPr bwMode="auto">
          <a:xfrm>
            <a:off x="539750" y="4040188"/>
            <a:ext cx="734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 Οξείδωση αλδεϋδών- Αντιδραστήριο </a:t>
            </a:r>
            <a:r>
              <a:rPr lang="en-US" altLang="el-GR" sz="2400" dirty="0">
                <a:latin typeface="+mn-lt"/>
              </a:rPr>
              <a:t>Fehling</a:t>
            </a:r>
            <a:endParaRPr lang="el-GR" altLang="el-GR" sz="2400" dirty="0">
              <a:latin typeface="+mn-lt"/>
            </a:endParaRPr>
          </a:p>
        </p:txBody>
      </p:sp>
      <p:pic>
        <p:nvPicPr>
          <p:cNvPr id="13332" name="Picture 20" descr="ald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8496300" cy="354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0497" name="Text Box 21"/>
          <p:cNvSpPr txBox="1">
            <a:spLocks noChangeArrowheads="1"/>
          </p:cNvSpPr>
          <p:nvPr/>
        </p:nvSpPr>
        <p:spPr bwMode="auto">
          <a:xfrm>
            <a:off x="6532483" y="5949950"/>
            <a:ext cx="19437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400" dirty="0">
                <a:latin typeface="+mn-lt"/>
              </a:rPr>
              <a:t>Σκούρο κόκκινο ίζημα</a:t>
            </a:r>
          </a:p>
        </p:txBody>
      </p:sp>
      <p:sp>
        <p:nvSpPr>
          <p:cNvPr id="20498" name="Line 22"/>
          <p:cNvSpPr>
            <a:spLocks noChangeShapeType="1"/>
          </p:cNvSpPr>
          <p:nvPr/>
        </p:nvSpPr>
        <p:spPr bwMode="auto">
          <a:xfrm>
            <a:off x="7308850" y="56610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>
              <a:latin typeface="+mn-lt"/>
            </a:endParaRPr>
          </a:p>
        </p:txBody>
      </p:sp>
      <p:sp>
        <p:nvSpPr>
          <p:cNvPr id="20499" name="Rectangle 23"/>
          <p:cNvSpPr>
            <a:spLocks noChangeArrowheads="1"/>
          </p:cNvSpPr>
          <p:nvPr/>
        </p:nvSpPr>
        <p:spPr bwMode="auto">
          <a:xfrm>
            <a:off x="682625" y="4560064"/>
            <a:ext cx="568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>
                <a:latin typeface="+mn-lt"/>
              </a:rPr>
              <a:t>Περιέχει ιόντα  </a:t>
            </a:r>
            <a:r>
              <a:rPr lang="en-US" altLang="el-GR" sz="2000">
                <a:latin typeface="+mn-lt"/>
              </a:rPr>
              <a:t>Cu</a:t>
            </a:r>
            <a:r>
              <a:rPr lang="en-US" altLang="el-GR" sz="2000" baseline="30000">
                <a:latin typeface="+mn-lt"/>
              </a:rPr>
              <a:t>2+</a:t>
            </a:r>
            <a:r>
              <a:rPr lang="en-US" altLang="el-GR" sz="2000">
                <a:latin typeface="+mn-lt"/>
              </a:rPr>
              <a:t> </a:t>
            </a:r>
            <a:r>
              <a:rPr lang="el-GR" altLang="el-GR" sz="2000">
                <a:latin typeface="+mn-lt"/>
              </a:rPr>
              <a:t>σε αλκαλικό περιβάλλον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23" name="Rectangle 9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err="1" smtClean="0"/>
              <a:t>Αλειφατικές</a:t>
            </a:r>
            <a:r>
              <a:rPr lang="el-GR" altLang="el-GR" sz="4000" dirty="0" smtClean="0"/>
              <a:t> Αλδεΰδες 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Χημικές ιδιότητες 4/10</a:t>
            </a:r>
          </a:p>
        </p:txBody>
      </p:sp>
    </p:spTree>
    <p:extLst>
      <p:ext uri="{BB962C8B-B14F-4D97-AF65-F5344CB8AC3E}">
        <p14:creationId xmlns:p14="http://schemas.microsoft.com/office/powerpoint/2010/main" val="9673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82089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 Αντίδραση αλδεϋδών και κετονών με αντιδραστήρια </a:t>
            </a:r>
            <a:r>
              <a:rPr lang="en-US" altLang="el-GR" sz="2200" dirty="0">
                <a:latin typeface="+mn-lt"/>
              </a:rPr>
              <a:t>Grignard</a:t>
            </a:r>
            <a:endParaRPr lang="el-GR" altLang="el-GR" sz="2200" dirty="0">
              <a:latin typeface="+mn-lt"/>
            </a:endParaRPr>
          </a:p>
        </p:txBody>
      </p:sp>
      <p:pic>
        <p:nvPicPr>
          <p:cNvPr id="14343" name="Picture 7" descr="grigcarbg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2205038"/>
            <a:ext cx="6335712" cy="1060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14345" name="Picture 9" descr="grigcarbgen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3544658"/>
            <a:ext cx="6710362" cy="10175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648494" y="4869160"/>
            <a:ext cx="69850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ts val="1200"/>
              </a:spcBef>
            </a:pPr>
            <a:r>
              <a:rPr lang="el-GR" altLang="el-GR" sz="2200" dirty="0" smtClean="0">
                <a:latin typeface="+mn-lt"/>
                <a:sym typeface="Wingdings 2" pitchFamily="18" charset="2"/>
              </a:rPr>
              <a:t>φορμ</a:t>
            </a:r>
            <a:r>
              <a:rPr lang="el-GR" altLang="el-GR" sz="2200" dirty="0" smtClean="0">
                <a:latin typeface="+mn-lt"/>
              </a:rPr>
              <a:t>αλδεϋδη   </a:t>
            </a:r>
            <a:r>
              <a:rPr lang="el-GR" altLang="el-GR" sz="2200" dirty="0" smtClean="0">
                <a:latin typeface="+mn-lt"/>
                <a:sym typeface="Wingdings" pitchFamily="2" charset="2"/>
              </a:rPr>
              <a:t></a:t>
            </a:r>
            <a:r>
              <a:rPr lang="el-GR" altLang="el-GR" sz="2200" dirty="0">
                <a:latin typeface="+mn-lt"/>
                <a:sym typeface="Wingdings" pitchFamily="2" charset="2"/>
              </a:rPr>
              <a:t>	1</a:t>
            </a:r>
            <a:r>
              <a:rPr lang="el-GR" altLang="el-GR" sz="2200" baseline="30000" dirty="0">
                <a:latin typeface="+mn-lt"/>
                <a:sym typeface="Wingdings" pitchFamily="2" charset="2"/>
              </a:rPr>
              <a:t>ο</a:t>
            </a:r>
            <a:r>
              <a:rPr lang="el-GR" altLang="el-GR" sz="2200" dirty="0">
                <a:latin typeface="+mn-lt"/>
                <a:sym typeface="Wingdings" pitchFamily="2" charset="2"/>
              </a:rPr>
              <a:t>ταγής αλκοόλη</a:t>
            </a:r>
            <a:r>
              <a:rPr lang="el-GR" altLang="el-GR" sz="2200" dirty="0">
                <a:latin typeface="+mn-lt"/>
                <a:sym typeface="Wingdings 2" pitchFamily="18" charset="2"/>
              </a:rPr>
              <a:t> </a:t>
            </a:r>
            <a:endParaRPr lang="el-GR" altLang="el-GR" sz="2200" dirty="0" smtClean="0">
              <a:latin typeface="+mn-lt"/>
              <a:sym typeface="Wingdings 2" pitchFamily="18" charset="2"/>
            </a:endParaRPr>
          </a:p>
          <a:p>
            <a:pPr marL="342900" indent="-342900" eaLnBrk="1" hangingPunct="1">
              <a:spcBef>
                <a:spcPts val="1200"/>
              </a:spcBef>
            </a:pPr>
            <a:r>
              <a:rPr lang="el-GR" altLang="el-GR" sz="2200" dirty="0" err="1" smtClean="0">
                <a:latin typeface="+mn-lt"/>
              </a:rPr>
              <a:t>αλδεϋδη</a:t>
            </a:r>
            <a:r>
              <a:rPr lang="el-GR" altLang="el-GR" sz="2200" dirty="0" smtClean="0">
                <a:latin typeface="+mn-lt"/>
              </a:rPr>
              <a:t>             </a:t>
            </a:r>
            <a:r>
              <a:rPr lang="el-GR" altLang="el-GR" sz="2200" dirty="0" smtClean="0">
                <a:latin typeface="+mn-lt"/>
                <a:sym typeface="Wingdings" pitchFamily="2" charset="2"/>
              </a:rPr>
              <a:t></a:t>
            </a:r>
            <a:r>
              <a:rPr lang="el-GR" altLang="el-GR" sz="2200" dirty="0">
                <a:latin typeface="+mn-lt"/>
                <a:sym typeface="Wingdings" pitchFamily="2" charset="2"/>
              </a:rPr>
              <a:t>	2</a:t>
            </a:r>
            <a:r>
              <a:rPr lang="el-GR" altLang="el-GR" sz="2200" baseline="30000" dirty="0">
                <a:latin typeface="+mn-lt"/>
                <a:sym typeface="Wingdings" pitchFamily="2" charset="2"/>
              </a:rPr>
              <a:t>ο</a:t>
            </a:r>
            <a:r>
              <a:rPr lang="el-GR" altLang="el-GR" sz="2200" dirty="0">
                <a:latin typeface="+mn-lt"/>
                <a:sym typeface="Wingdings" pitchFamily="2" charset="2"/>
              </a:rPr>
              <a:t>ταγής αλκοόλη</a:t>
            </a:r>
          </a:p>
          <a:p>
            <a:pPr marL="342900" indent="-342900" eaLnBrk="1" hangingPunct="1">
              <a:spcBef>
                <a:spcPts val="1200"/>
              </a:spcBef>
            </a:pPr>
            <a:r>
              <a:rPr lang="el-GR" altLang="el-GR" sz="2200" dirty="0" smtClean="0">
                <a:latin typeface="+mn-lt"/>
                <a:sym typeface="Wingdings" pitchFamily="2" charset="2"/>
              </a:rPr>
              <a:t>κετόνη                </a:t>
            </a:r>
            <a:r>
              <a:rPr lang="el-GR" altLang="el-GR" sz="2200" dirty="0">
                <a:latin typeface="+mn-lt"/>
                <a:sym typeface="Wingdings" pitchFamily="2" charset="2"/>
              </a:rPr>
              <a:t>	3</a:t>
            </a:r>
            <a:r>
              <a:rPr lang="el-GR" altLang="el-GR" sz="2200" baseline="30000" dirty="0">
                <a:latin typeface="+mn-lt"/>
                <a:sym typeface="Wingdings" pitchFamily="2" charset="2"/>
              </a:rPr>
              <a:t>ο</a:t>
            </a:r>
            <a:r>
              <a:rPr lang="el-GR" altLang="el-GR" sz="2200" dirty="0">
                <a:latin typeface="+mn-lt"/>
                <a:sym typeface="Wingdings" pitchFamily="2" charset="2"/>
              </a:rPr>
              <a:t>ταγής αλκοόλη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err="1" smtClean="0"/>
              <a:t>Αλειφατικές</a:t>
            </a:r>
            <a:r>
              <a:rPr lang="el-GR" altLang="el-GR" sz="4000" dirty="0" smtClean="0"/>
              <a:t> Αλδεΰδες 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Χημικές ιδιότητες 5/10</a:t>
            </a:r>
          </a:p>
        </p:txBody>
      </p:sp>
    </p:spTree>
    <p:extLst>
      <p:ext uri="{BB962C8B-B14F-4D97-AF65-F5344CB8AC3E}">
        <p14:creationId xmlns:p14="http://schemas.microsoft.com/office/powerpoint/2010/main" val="408605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323850" y="4797425"/>
            <a:ext cx="1223963" cy="576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b="1">
              <a:solidFill>
                <a:prstClr val="black"/>
              </a:solidFill>
            </a:endParaRP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6515100" y="1628775"/>
            <a:ext cx="2160588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07950" y="2781300"/>
            <a:ext cx="1584325" cy="13684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468313" y="1989138"/>
            <a:ext cx="792162" cy="647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>
              <a:solidFill>
                <a:prstClr val="black"/>
              </a:solidFill>
            </a:endParaRPr>
          </a:p>
        </p:txBody>
      </p:sp>
      <p:pic>
        <p:nvPicPr>
          <p:cNvPr id="15365" name="Picture 5" descr="hydraz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649288" cy="5667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21511" name="Picture 7" descr="phenylhyd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1295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9" descr="dn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700213"/>
            <a:ext cx="180022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515630" y="1303338"/>
            <a:ext cx="8208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Προσθήκη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αζωτούχων ενώσεων</a:t>
            </a:r>
          </a:p>
        </p:txBody>
      </p:sp>
      <p:pic>
        <p:nvPicPr>
          <p:cNvPr id="15373" name="Picture 13" descr="dnpproduc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3068638"/>
            <a:ext cx="2495550" cy="2124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21516" name="Rectangle 14"/>
          <p:cNvSpPr>
            <a:spLocks noChangeArrowheads="1"/>
          </p:cNvSpPr>
          <p:nvPr/>
        </p:nvSpPr>
        <p:spPr bwMode="auto">
          <a:xfrm>
            <a:off x="6378575" y="5259388"/>
            <a:ext cx="2370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400">
                <a:solidFill>
                  <a:srgbClr val="FF0000"/>
                </a:solidFill>
              </a:rPr>
              <a:t>2,4-dinitro</a:t>
            </a:r>
            <a:r>
              <a:rPr lang="el-GR" altLang="el-GR" sz="1400">
                <a:solidFill>
                  <a:prstClr val="black"/>
                </a:solidFill>
              </a:rPr>
              <a:t>phenyl</a:t>
            </a:r>
            <a:r>
              <a:rPr lang="el-GR" altLang="el-GR" sz="1400">
                <a:solidFill>
                  <a:srgbClr val="0000FF"/>
                </a:solidFill>
              </a:rPr>
              <a:t>hydrazone</a:t>
            </a:r>
            <a:r>
              <a:rPr lang="el-GR" altLang="el-GR" sz="1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6516688" y="5589588"/>
            <a:ext cx="23764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200">
                <a:solidFill>
                  <a:prstClr val="black"/>
                </a:solidFill>
              </a:rPr>
              <a:t>κίτρινο ίζημα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200" u="sng">
                <a:solidFill>
                  <a:prstClr val="black"/>
                </a:solidFill>
              </a:rPr>
              <a:t>(ανίχνευση αλδεϋδης ή κετόνης)</a:t>
            </a:r>
          </a:p>
        </p:txBody>
      </p:sp>
      <p:pic>
        <p:nvPicPr>
          <p:cNvPr id="15377" name="Picture 17" descr="condens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89138"/>
            <a:ext cx="4319587" cy="587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1519" name="Line 18"/>
          <p:cNvSpPr>
            <a:spLocks noChangeShapeType="1"/>
          </p:cNvSpPr>
          <p:nvPr/>
        </p:nvSpPr>
        <p:spPr bwMode="auto">
          <a:xfrm>
            <a:off x="6011863" y="1700213"/>
            <a:ext cx="0" cy="460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1520" name="Text Box 19"/>
          <p:cNvSpPr txBox="1">
            <a:spLocks noChangeArrowheads="1"/>
          </p:cNvSpPr>
          <p:nvPr/>
        </p:nvSpPr>
        <p:spPr bwMode="auto">
          <a:xfrm>
            <a:off x="4284663" y="2565400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200">
                <a:solidFill>
                  <a:prstClr val="black"/>
                </a:solidFill>
              </a:rPr>
              <a:t>υδραζόνη</a:t>
            </a:r>
            <a:endParaRPr lang="el-GR" altLang="el-GR" sz="1200" u="sng">
              <a:solidFill>
                <a:prstClr val="black"/>
              </a:solidFill>
            </a:endParaRPr>
          </a:p>
        </p:txBody>
      </p:sp>
      <p:pic>
        <p:nvPicPr>
          <p:cNvPr id="15381" name="Picture 21" descr="condense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3068638"/>
            <a:ext cx="4175125" cy="541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1522" name="Text Box 22"/>
          <p:cNvSpPr txBox="1">
            <a:spLocks noChangeArrowheads="1"/>
          </p:cNvSpPr>
          <p:nvPr/>
        </p:nvSpPr>
        <p:spPr bwMode="auto">
          <a:xfrm>
            <a:off x="4067175" y="3644900"/>
            <a:ext cx="1368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200">
                <a:solidFill>
                  <a:prstClr val="black"/>
                </a:solidFill>
              </a:rPr>
              <a:t>φαινυλυδραζόνη</a:t>
            </a:r>
            <a:endParaRPr lang="el-GR" altLang="el-GR" sz="1200" u="sng">
              <a:solidFill>
                <a:prstClr val="black"/>
              </a:solidFill>
            </a:endParaRPr>
          </a:p>
        </p:txBody>
      </p:sp>
      <p:pic>
        <p:nvPicPr>
          <p:cNvPr id="15387" name="Picture 27" descr="condense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868863"/>
            <a:ext cx="39243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1524" name="Text Box 28"/>
          <p:cNvSpPr txBox="1">
            <a:spLocks noChangeArrowheads="1"/>
          </p:cNvSpPr>
          <p:nvPr/>
        </p:nvSpPr>
        <p:spPr bwMode="auto">
          <a:xfrm>
            <a:off x="4427538" y="5445125"/>
            <a:ext cx="7207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200">
                <a:solidFill>
                  <a:prstClr val="black"/>
                </a:solidFill>
              </a:rPr>
              <a:t>οξίμη</a:t>
            </a:r>
            <a:endParaRPr lang="el-GR" altLang="el-GR" sz="1200" u="sng">
              <a:solidFill>
                <a:prstClr val="black"/>
              </a:solidFill>
            </a:endParaRPr>
          </a:p>
        </p:txBody>
      </p:sp>
      <p:sp>
        <p:nvSpPr>
          <p:cNvPr id="21525" name="Rectangle 29"/>
          <p:cNvSpPr>
            <a:spLocks noChangeArrowheads="1"/>
          </p:cNvSpPr>
          <p:nvPr/>
        </p:nvSpPr>
        <p:spPr bwMode="auto">
          <a:xfrm>
            <a:off x="323850" y="4824413"/>
            <a:ext cx="1258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200" b="1">
                <a:solidFill>
                  <a:srgbClr val="0000FF"/>
                </a:solidFill>
              </a:rPr>
              <a:t>NH</a:t>
            </a:r>
            <a:r>
              <a:rPr lang="el-GR" altLang="el-GR" sz="1200" b="1" baseline="-25000">
                <a:solidFill>
                  <a:srgbClr val="0000FF"/>
                </a:solidFill>
              </a:rPr>
              <a:t>2</a:t>
            </a:r>
            <a:r>
              <a:rPr lang="el-GR" altLang="el-GR" sz="1200" b="1">
                <a:solidFill>
                  <a:srgbClr val="0000FF"/>
                </a:solidFill>
              </a:rPr>
              <a:t>OH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 b="1">
                <a:solidFill>
                  <a:srgbClr val="0000FF"/>
                </a:solidFill>
              </a:rPr>
              <a:t>hydroxylamine</a:t>
            </a:r>
            <a:endParaRPr lang="el-GR" altLang="el-GR" sz="1200" b="1">
              <a:solidFill>
                <a:srgbClr val="0000FF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25" name="Rectangle 9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err="1" smtClean="0"/>
              <a:t>Αλειφατικές</a:t>
            </a:r>
            <a:r>
              <a:rPr lang="el-GR" altLang="el-GR" sz="4000" dirty="0" smtClean="0"/>
              <a:t> Αλδεΰδες 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Χημικές ιδιότητες 6/10</a:t>
            </a:r>
          </a:p>
        </p:txBody>
      </p:sp>
    </p:spTree>
    <p:extLst>
      <p:ext uri="{BB962C8B-B14F-4D97-AF65-F5344CB8AC3E}">
        <p14:creationId xmlns:p14="http://schemas.microsoft.com/office/powerpoint/2010/main" val="41958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chi3eqnc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229225"/>
            <a:ext cx="7112000" cy="965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22531" name="Picture 5" descr="pad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3194050"/>
            <a:ext cx="952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539750" y="1412875"/>
            <a:ext cx="82089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Αντίδραση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ιωδοφορμίου ( ανίχνευση </a:t>
            </a:r>
            <a:r>
              <a:rPr lang="en-US" altLang="el-GR" sz="2400" dirty="0">
                <a:solidFill>
                  <a:prstClr val="black"/>
                </a:solidFill>
                <a:latin typeface="Calibri"/>
              </a:rPr>
              <a:t>CH</a:t>
            </a:r>
            <a:r>
              <a:rPr lang="en-US" altLang="el-GR" sz="2400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n-US" altLang="el-GR" sz="2400" dirty="0">
                <a:solidFill>
                  <a:prstClr val="black"/>
                </a:solidFill>
                <a:latin typeface="Calibri"/>
              </a:rPr>
              <a:t>-C=O)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dirty="0" err="1" smtClean="0">
                <a:solidFill>
                  <a:prstClr val="black"/>
                </a:solidFill>
                <a:latin typeface="Calibri"/>
              </a:rPr>
              <a:t>Ακεταλδεύδη</a:t>
            </a: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και </a:t>
            </a:r>
            <a:r>
              <a:rPr lang="el-GR" altLang="el-GR" sz="2400" dirty="0" err="1" smtClean="0">
                <a:solidFill>
                  <a:prstClr val="black"/>
                </a:solidFill>
                <a:latin typeface="Calibri"/>
              </a:rPr>
              <a:t>μεθυλοκετόνες</a:t>
            </a:r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3562" name="Picture 10" descr="chi3eqnc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466975"/>
            <a:ext cx="5111750" cy="746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23564" name="Picture 12" descr="chi3eqnc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398838"/>
            <a:ext cx="4464050" cy="11826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2536" name="Line 13"/>
          <p:cNvSpPr>
            <a:spLocks noChangeShapeType="1"/>
          </p:cNvSpPr>
          <p:nvPr/>
        </p:nvSpPr>
        <p:spPr bwMode="auto">
          <a:xfrm>
            <a:off x="5580063" y="17002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684213" y="4724400"/>
            <a:ext cx="1199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solidFill>
                  <a:prstClr val="black"/>
                </a:solidFill>
                <a:latin typeface="Calibri"/>
              </a:rPr>
              <a:t>Συνολικά: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err="1" smtClean="0"/>
              <a:t>Αλειφατικές</a:t>
            </a:r>
            <a:r>
              <a:rPr lang="el-GR" altLang="el-GR" sz="4000" dirty="0" smtClean="0"/>
              <a:t> Αλδεΰδες 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Χημικές ιδιότητες 7/10</a:t>
            </a:r>
          </a:p>
        </p:txBody>
      </p:sp>
    </p:spTree>
    <p:extLst>
      <p:ext uri="{BB962C8B-B14F-4D97-AF65-F5344CB8AC3E}">
        <p14:creationId xmlns:p14="http://schemas.microsoft.com/office/powerpoint/2010/main" val="30222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8" descr="File:Wittig Reakt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06191"/>
            <a:ext cx="7620000" cy="12668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539750" y="1412875"/>
            <a:ext cx="8208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dirty="0" smtClean="0">
                <a:solidFill>
                  <a:prstClr val="black"/>
                </a:solidFill>
                <a:latin typeface="Calibri"/>
              </a:rPr>
              <a:t>Αντίδραση </a:t>
            </a:r>
            <a:r>
              <a:rPr lang="en-US" altLang="el-GR" sz="2400" dirty="0">
                <a:solidFill>
                  <a:prstClr val="black"/>
                </a:solidFill>
                <a:latin typeface="Calibri"/>
              </a:rPr>
              <a:t>Wittig</a:t>
            </a:r>
            <a:endParaRPr lang="el-GR" alt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5464210" y="3836988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>
                <a:solidFill>
                  <a:prstClr val="black"/>
                </a:solidFill>
                <a:latin typeface="Calibri"/>
              </a:rPr>
              <a:t>αλκένιο</a:t>
            </a:r>
            <a:endParaRPr lang="el-GR" altLang="el-GR" sz="1800" u="sng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err="1" smtClean="0"/>
              <a:t>Αλειφατικές</a:t>
            </a:r>
            <a:r>
              <a:rPr lang="el-GR" altLang="el-GR" sz="4000" dirty="0" smtClean="0"/>
              <a:t> Αλδεΰδες 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Χημικές ιδιότητες </a:t>
            </a:r>
            <a:r>
              <a:rPr lang="el-GR" altLang="el-GR" sz="3300" b="0" dirty="0"/>
              <a:t>8</a:t>
            </a:r>
            <a:r>
              <a:rPr lang="el-GR" altLang="el-GR" sz="3300" b="0" dirty="0" smtClean="0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30105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539750" y="1412875"/>
            <a:ext cx="82089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200" dirty="0" err="1" smtClean="0">
                <a:latin typeface="+mn-lt"/>
              </a:rPr>
              <a:t>Αλδολική</a:t>
            </a:r>
            <a:r>
              <a:rPr lang="el-GR" altLang="el-GR" sz="2200" dirty="0" smtClean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συμπύκνωση (σε περιβάλλον ασθενώς αλκαλικό)</a:t>
            </a: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899318" y="1916113"/>
            <a:ext cx="72731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Την αντίδραση δίνουν </a:t>
            </a:r>
            <a:r>
              <a:rPr lang="el-GR" altLang="el-GR" sz="2200" dirty="0" err="1">
                <a:latin typeface="+mn-lt"/>
              </a:rPr>
              <a:t>αλδεϋδες</a:t>
            </a:r>
            <a:r>
              <a:rPr lang="el-GR" altLang="el-GR" sz="2200" dirty="0">
                <a:latin typeface="+mn-lt"/>
              </a:rPr>
              <a:t> και κετόνες με α- άτομα Η</a:t>
            </a:r>
          </a:p>
        </p:txBody>
      </p:sp>
      <p:sp>
        <p:nvSpPr>
          <p:cNvPr id="13317" name="Rectangle 14"/>
          <p:cNvSpPr>
            <a:spLocks noChangeArrowheads="1"/>
          </p:cNvSpPr>
          <p:nvPr/>
        </p:nvSpPr>
        <p:spPr bwMode="auto">
          <a:xfrm>
            <a:off x="323850" y="3429000"/>
            <a:ext cx="1296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α- άτομα Η</a:t>
            </a:r>
          </a:p>
        </p:txBody>
      </p:sp>
      <p:sp>
        <p:nvSpPr>
          <p:cNvPr id="13318" name="Rectangle 15"/>
          <p:cNvSpPr>
            <a:spLocks noChangeArrowheads="1"/>
          </p:cNvSpPr>
          <p:nvPr/>
        </p:nvSpPr>
        <p:spPr bwMode="auto">
          <a:xfrm>
            <a:off x="250825" y="4868863"/>
            <a:ext cx="1296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α- άτομα Η</a:t>
            </a:r>
          </a:p>
        </p:txBody>
      </p:sp>
      <p:sp>
        <p:nvSpPr>
          <p:cNvPr id="13319" name="Rectangle 16"/>
          <p:cNvSpPr>
            <a:spLocks noChangeArrowheads="1"/>
          </p:cNvSpPr>
          <p:nvPr/>
        </p:nvSpPr>
        <p:spPr bwMode="auto">
          <a:xfrm>
            <a:off x="323850" y="5805488"/>
            <a:ext cx="1296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/>
              <a:t>α- άτομα Η</a:t>
            </a:r>
          </a:p>
        </p:txBody>
      </p:sp>
      <p:pic>
        <p:nvPicPr>
          <p:cNvPr id="13320" name="Picture 5" descr="Figure 1 (graphics1.png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76475"/>
            <a:ext cx="561657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Line 11"/>
          <p:cNvSpPr>
            <a:spLocks noChangeShapeType="1"/>
          </p:cNvSpPr>
          <p:nvPr/>
        </p:nvSpPr>
        <p:spPr bwMode="auto">
          <a:xfrm flipV="1">
            <a:off x="1187450" y="4508500"/>
            <a:ext cx="2160588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V="1">
            <a:off x="1476375" y="2997200"/>
            <a:ext cx="14398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1547813" y="5589588"/>
            <a:ext cx="20875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V="1">
            <a:off x="1547813" y="5589588"/>
            <a:ext cx="13668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16" name="Rectangle 9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err="1" smtClean="0"/>
              <a:t>Αλειφατικές</a:t>
            </a:r>
            <a:r>
              <a:rPr lang="el-GR" altLang="el-GR" sz="4000" dirty="0" smtClean="0"/>
              <a:t> Αλδεΰδες 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Χημικές ιδιότητες 9/10</a:t>
            </a:r>
          </a:p>
        </p:txBody>
      </p:sp>
    </p:spTree>
    <p:extLst>
      <p:ext uri="{BB962C8B-B14F-4D97-AF65-F5344CB8AC3E}">
        <p14:creationId xmlns:p14="http://schemas.microsoft.com/office/powerpoint/2010/main" val="28052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6"/>
          <p:cNvSpPr>
            <a:spLocks noChangeArrowheads="1"/>
          </p:cNvSpPr>
          <p:nvPr/>
        </p:nvSpPr>
        <p:spPr bwMode="auto">
          <a:xfrm>
            <a:off x="1258888" y="4581525"/>
            <a:ext cx="2376487" cy="158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sp>
        <p:nvSpPr>
          <p:cNvPr id="14339" name="Rectangle 33"/>
          <p:cNvSpPr>
            <a:spLocks noChangeArrowheads="1"/>
          </p:cNvSpPr>
          <p:nvPr/>
        </p:nvSpPr>
        <p:spPr bwMode="auto">
          <a:xfrm>
            <a:off x="4787900" y="2060575"/>
            <a:ext cx="1584325" cy="129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/>
          </a:p>
        </p:txBody>
      </p:sp>
      <p:pic>
        <p:nvPicPr>
          <p:cNvPr id="14340" name="Picture 6" descr="Figure 2 (graphics2.png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05038"/>
            <a:ext cx="68326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17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Αλδεΰδες 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Χημικές ιδιότητες 1/3</a:t>
            </a:r>
          </a:p>
        </p:txBody>
      </p:sp>
      <p:sp>
        <p:nvSpPr>
          <p:cNvPr id="14342" name="Text Box 18"/>
          <p:cNvSpPr txBox="1">
            <a:spLocks noChangeArrowheads="1"/>
          </p:cNvSpPr>
          <p:nvPr/>
        </p:nvSpPr>
        <p:spPr bwMode="auto">
          <a:xfrm>
            <a:off x="539750" y="1412875"/>
            <a:ext cx="8208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 </a:t>
            </a:r>
            <a:r>
              <a:rPr lang="el-GR" altLang="el-GR" sz="2400" dirty="0" err="1">
                <a:latin typeface="+mn-lt"/>
              </a:rPr>
              <a:t>Αλδολική</a:t>
            </a:r>
            <a:r>
              <a:rPr lang="el-GR" altLang="el-GR" sz="2400" dirty="0">
                <a:latin typeface="+mn-lt"/>
              </a:rPr>
              <a:t> </a:t>
            </a:r>
            <a:r>
              <a:rPr lang="el-GR" altLang="el-GR" sz="2400" dirty="0" smtClean="0">
                <a:latin typeface="+mn-lt"/>
              </a:rPr>
              <a:t>αντίδραση - </a:t>
            </a:r>
            <a:r>
              <a:rPr lang="el-GR" altLang="el-GR" sz="2400" dirty="0">
                <a:latin typeface="+mn-lt"/>
              </a:rPr>
              <a:t>Μηχανισμός αντίδρασης</a:t>
            </a:r>
          </a:p>
        </p:txBody>
      </p:sp>
      <p:sp>
        <p:nvSpPr>
          <p:cNvPr id="14343" name="Line 19"/>
          <p:cNvSpPr>
            <a:spLocks noChangeShapeType="1"/>
          </p:cNvSpPr>
          <p:nvPr/>
        </p:nvSpPr>
        <p:spPr bwMode="auto">
          <a:xfrm flipV="1">
            <a:off x="2916238" y="2997200"/>
            <a:ext cx="15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4" name="Text Box 20"/>
          <p:cNvSpPr txBox="1">
            <a:spLocks noChangeArrowheads="1"/>
          </p:cNvSpPr>
          <p:nvPr/>
        </p:nvSpPr>
        <p:spPr bwMode="auto">
          <a:xfrm>
            <a:off x="1835696" y="3429000"/>
            <a:ext cx="23760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Ενισχυμένος όξινος χαρακτήρας</a:t>
            </a:r>
          </a:p>
        </p:txBody>
      </p:sp>
      <p:sp>
        <p:nvSpPr>
          <p:cNvPr id="14345" name="Line 34"/>
          <p:cNvSpPr>
            <a:spLocks noChangeShapeType="1"/>
          </p:cNvSpPr>
          <p:nvPr/>
        </p:nvSpPr>
        <p:spPr bwMode="auto">
          <a:xfrm flipV="1">
            <a:off x="6300788" y="1844675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6" name="Text Box 35"/>
          <p:cNvSpPr txBox="1">
            <a:spLocks noChangeArrowheads="1"/>
          </p:cNvSpPr>
          <p:nvPr/>
        </p:nvSpPr>
        <p:spPr bwMode="auto">
          <a:xfrm>
            <a:off x="6804025" y="1641475"/>
            <a:ext cx="1584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>
                <a:latin typeface="+mn-lt"/>
              </a:rPr>
              <a:t>Ενολικό ιόν</a:t>
            </a:r>
          </a:p>
        </p:txBody>
      </p:sp>
      <p:sp>
        <p:nvSpPr>
          <p:cNvPr id="14347" name="Text Box 37"/>
          <p:cNvSpPr txBox="1">
            <a:spLocks noChangeArrowheads="1"/>
          </p:cNvSpPr>
          <p:nvPr/>
        </p:nvSpPr>
        <p:spPr bwMode="auto">
          <a:xfrm>
            <a:off x="1692275" y="5734050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dirty="0" err="1">
                <a:latin typeface="+mn-lt"/>
              </a:rPr>
              <a:t>Αλδόλη</a:t>
            </a:r>
            <a:endParaRPr lang="el-GR" altLang="el-GR" sz="18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59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93" name="Group 13"/>
          <p:cNvGraphicFramePr>
            <a:graphicFrameLocks noGrp="1"/>
          </p:cNvGraphicFramePr>
          <p:nvPr/>
        </p:nvGraphicFramePr>
        <p:xfrm>
          <a:off x="1755775" y="1431925"/>
          <a:ext cx="5632450" cy="3994150"/>
        </p:xfrm>
        <a:graphic>
          <a:graphicData uri="http://schemas.openxmlformats.org/drawingml/2006/table">
            <a:tbl>
              <a:tblPr/>
              <a:tblGrid>
                <a:gridCol w="5632450"/>
              </a:tblGrid>
              <a:tr h="399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</a:t>
                      </a:r>
                      <a:r>
                        <a:rPr kumimoji="0" lang="el-GR" sz="24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r>
                        <a:rPr kumimoji="0" lang="el-G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64" name="Picture 5" descr="aldolex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12" y="1874540"/>
            <a:ext cx="6463350" cy="468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5"/>
          <p:cNvSpPr txBox="1">
            <a:spLocks noChangeArrowheads="1"/>
          </p:cNvSpPr>
          <p:nvPr/>
        </p:nvSpPr>
        <p:spPr bwMode="auto">
          <a:xfrm>
            <a:off x="548623" y="1340768"/>
            <a:ext cx="8208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 </a:t>
            </a:r>
            <a:r>
              <a:rPr lang="el-GR" altLang="el-GR" sz="2400" dirty="0" err="1">
                <a:latin typeface="+mn-lt"/>
              </a:rPr>
              <a:t>Αλδολική</a:t>
            </a:r>
            <a:r>
              <a:rPr lang="el-GR" altLang="el-GR" sz="2400" dirty="0">
                <a:latin typeface="+mn-lt"/>
              </a:rPr>
              <a:t> </a:t>
            </a:r>
            <a:r>
              <a:rPr lang="el-GR" altLang="el-GR" sz="2400" dirty="0" smtClean="0">
                <a:latin typeface="+mn-lt"/>
              </a:rPr>
              <a:t>συμπύκνωση - </a:t>
            </a:r>
            <a:r>
              <a:rPr lang="el-GR" altLang="el-GR" sz="2400" dirty="0">
                <a:latin typeface="+mn-lt"/>
              </a:rPr>
              <a:t>Μηχανισμός αντίδρασης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Αλδεΰδες 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Χημικές ιδιότητες 2/3</a:t>
            </a:r>
          </a:p>
        </p:txBody>
      </p:sp>
    </p:spTree>
    <p:extLst>
      <p:ext uri="{BB962C8B-B14F-4D97-AF65-F5344CB8AC3E}">
        <p14:creationId xmlns:p14="http://schemas.microsoft.com/office/powerpoint/2010/main" val="755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Αλδεΰδες</a:t>
            </a:r>
            <a:r>
              <a:rPr lang="en-US" altLang="el-GR" dirty="0" smtClean="0"/>
              <a:t> </a:t>
            </a:r>
            <a:r>
              <a:rPr lang="el-GR" altLang="el-GR" dirty="0" smtClean="0"/>
              <a:t>– Κετόνες </a:t>
            </a:r>
            <a:r>
              <a:rPr lang="el-GR" altLang="el-GR" sz="3000" b="0" dirty="0" smtClean="0"/>
              <a:t>1/4</a:t>
            </a:r>
          </a:p>
        </p:txBody>
      </p:sp>
      <p:pic>
        <p:nvPicPr>
          <p:cNvPr id="3075" name="Picture 5" descr="File:Aldehyde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51037"/>
            <a:ext cx="206375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aldehyd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4321175" cy="9985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3096" name="Picture 24" descr="keton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653" y="4509120"/>
            <a:ext cx="3611563" cy="952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3078" name="Picture 26" descr="File:Ketone-group-2D-skeletal.sv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628775"/>
            <a:ext cx="26003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Line 27"/>
          <p:cNvSpPr>
            <a:spLocks noChangeShapeType="1"/>
          </p:cNvSpPr>
          <p:nvPr/>
        </p:nvSpPr>
        <p:spPr bwMode="auto">
          <a:xfrm>
            <a:off x="4860032" y="1412777"/>
            <a:ext cx="0" cy="388788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2430711" y="56709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9"/>
              </a:rPr>
              <a:t>chemwiki.ucdavis.edu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10"/>
              </a:rPr>
              <a:t>CC BY-NC-SA 3.0 </a:t>
            </a:r>
            <a:r>
              <a:rPr lang="en-US" sz="1200" dirty="0" smtClean="0">
                <a:latin typeface="+mn-lt"/>
                <a:hlinkClick r:id="rId10"/>
              </a:rPr>
              <a:t>US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04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17"/>
          <p:cNvGrpSpPr>
            <a:grpSpLocks/>
          </p:cNvGrpSpPr>
          <p:nvPr/>
        </p:nvGrpSpPr>
        <p:grpSpPr bwMode="auto">
          <a:xfrm>
            <a:off x="539750" y="2435225"/>
            <a:ext cx="7848600" cy="2395538"/>
            <a:chOff x="340" y="981"/>
            <a:chExt cx="4944" cy="1509"/>
          </a:xfrm>
        </p:grpSpPr>
        <p:pic>
          <p:nvPicPr>
            <p:cNvPr id="16389" name="Picture 5" descr="File:Cinnamaldehyde-2D-skeletal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1071"/>
              <a:ext cx="1361" cy="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8" descr="File:Benzaldehyde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981"/>
              <a:ext cx="752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10" descr="File:Acetaldehyde-2D-flat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1247"/>
              <a:ext cx="953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Text Box 11"/>
            <p:cNvSpPr txBox="1">
              <a:spLocks noChangeArrowheads="1"/>
            </p:cNvSpPr>
            <p:nvPr/>
          </p:nvSpPr>
          <p:spPr bwMode="auto">
            <a:xfrm>
              <a:off x="1837" y="2156"/>
              <a:ext cx="113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>
                  <a:latin typeface="+mn-lt"/>
                </a:rPr>
                <a:t>ακεταλδεϋδη</a:t>
              </a:r>
            </a:p>
          </p:txBody>
        </p:sp>
        <p:sp>
          <p:nvSpPr>
            <p:cNvPr id="16393" name="Text Box 12"/>
            <p:cNvSpPr txBox="1">
              <a:spLocks noChangeArrowheads="1"/>
            </p:cNvSpPr>
            <p:nvPr/>
          </p:nvSpPr>
          <p:spPr bwMode="auto">
            <a:xfrm>
              <a:off x="340" y="2160"/>
              <a:ext cx="113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>
                  <a:latin typeface="+mn-lt"/>
                </a:rPr>
                <a:t>βενζαλδεϋδη</a:t>
              </a:r>
            </a:p>
          </p:txBody>
        </p:sp>
        <p:sp>
          <p:nvSpPr>
            <p:cNvPr id="16394" name="Text Box 13"/>
            <p:cNvSpPr txBox="1">
              <a:spLocks noChangeArrowheads="1"/>
            </p:cNvSpPr>
            <p:nvPr/>
          </p:nvSpPr>
          <p:spPr bwMode="auto">
            <a:xfrm>
              <a:off x="1383" y="1525"/>
              <a:ext cx="22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800">
                  <a:latin typeface="+mn-lt"/>
                </a:rPr>
                <a:t>+</a:t>
              </a:r>
            </a:p>
          </p:txBody>
        </p:sp>
        <p:sp>
          <p:nvSpPr>
            <p:cNvPr id="16395" name="Line 14"/>
            <p:cNvSpPr>
              <a:spLocks noChangeShapeType="1"/>
            </p:cNvSpPr>
            <p:nvPr/>
          </p:nvSpPr>
          <p:spPr bwMode="auto">
            <a:xfrm>
              <a:off x="3107" y="1706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latin typeface="+mn-lt"/>
              </a:endParaRPr>
            </a:p>
          </p:txBody>
        </p:sp>
        <p:sp>
          <p:nvSpPr>
            <p:cNvPr id="16396" name="Text Box 15"/>
            <p:cNvSpPr txBox="1">
              <a:spLocks noChangeArrowheads="1"/>
            </p:cNvSpPr>
            <p:nvPr/>
          </p:nvSpPr>
          <p:spPr bwMode="auto">
            <a:xfrm>
              <a:off x="3969" y="2069"/>
              <a:ext cx="113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>
                  <a:latin typeface="+mn-lt"/>
                </a:rPr>
                <a:t>κινναμαλδεϋδη</a:t>
              </a:r>
            </a:p>
          </p:txBody>
        </p:sp>
        <p:sp>
          <p:nvSpPr>
            <p:cNvPr id="16397" name="Text Box 16"/>
            <p:cNvSpPr txBox="1">
              <a:spLocks noChangeArrowheads="1"/>
            </p:cNvSpPr>
            <p:nvPr/>
          </p:nvSpPr>
          <p:spPr bwMode="auto">
            <a:xfrm>
              <a:off x="3969" y="2296"/>
              <a:ext cx="12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400" dirty="0">
                  <a:latin typeface="+mn-lt"/>
                </a:rPr>
                <a:t>(3- </a:t>
              </a:r>
              <a:r>
                <a:rPr lang="el-GR" altLang="el-GR" sz="1400" dirty="0" err="1">
                  <a:latin typeface="+mn-lt"/>
                </a:rPr>
                <a:t>φαινυλοπροπενάλη</a:t>
              </a:r>
              <a:r>
                <a:rPr lang="el-GR" altLang="el-GR" sz="1400" dirty="0">
                  <a:latin typeface="+mn-lt"/>
                </a:rPr>
                <a:t>)</a:t>
              </a:r>
            </a:p>
          </p:txBody>
        </p:sp>
      </p:grpSp>
      <p:sp>
        <p:nvSpPr>
          <p:cNvPr id="16388" name="Text Box 18"/>
          <p:cNvSpPr txBox="1">
            <a:spLocks noChangeArrowheads="1"/>
          </p:cNvSpPr>
          <p:nvPr/>
        </p:nvSpPr>
        <p:spPr bwMode="auto">
          <a:xfrm>
            <a:off x="539750" y="1412875"/>
            <a:ext cx="8208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 </a:t>
            </a:r>
            <a:r>
              <a:rPr lang="el-GR" altLang="el-GR" sz="2400" dirty="0" err="1">
                <a:latin typeface="+mn-lt"/>
              </a:rPr>
              <a:t>Αλδολική</a:t>
            </a:r>
            <a:r>
              <a:rPr lang="el-GR" altLang="el-GR" sz="2400" dirty="0">
                <a:latin typeface="+mn-lt"/>
              </a:rPr>
              <a:t> συμπύκνωση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smtClean="0"/>
              <a:t>Αλδεΰδες 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Χημικές ιδιότητες 3/3</a:t>
            </a:r>
          </a:p>
        </p:txBody>
      </p:sp>
    </p:spTree>
    <p:extLst>
      <p:ext uri="{BB962C8B-B14F-4D97-AF65-F5344CB8AC3E}">
        <p14:creationId xmlns:p14="http://schemas.microsoft.com/office/powerpoint/2010/main" val="246374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Benzaldehyde_Cannizzaro_rea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62213"/>
            <a:ext cx="6626225" cy="2335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539750" y="1412875"/>
            <a:ext cx="82089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 Αντίδραση </a:t>
            </a:r>
            <a:r>
              <a:rPr lang="en-US" altLang="el-GR" sz="2200" dirty="0" err="1">
                <a:latin typeface="+mn-lt"/>
              </a:rPr>
              <a:t>Cannizaro</a:t>
            </a:r>
            <a:endParaRPr lang="el-GR" altLang="el-GR" sz="2200" dirty="0">
              <a:latin typeface="+mn-lt"/>
            </a:endParaRP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611188" y="1916113"/>
            <a:ext cx="7416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Την αντίδραση δίνουν </a:t>
            </a:r>
            <a:r>
              <a:rPr lang="el-GR" altLang="el-GR" sz="2200" dirty="0" err="1">
                <a:latin typeface="+mn-lt"/>
              </a:rPr>
              <a:t>αλδεϋδες</a:t>
            </a:r>
            <a:r>
              <a:rPr lang="el-GR" altLang="el-GR" sz="2200" dirty="0">
                <a:latin typeface="+mn-lt"/>
              </a:rPr>
              <a:t> </a:t>
            </a:r>
            <a:r>
              <a:rPr lang="el-GR" altLang="el-GR" sz="2200" b="1" dirty="0">
                <a:latin typeface="+mn-lt"/>
              </a:rPr>
              <a:t>που δε διαθέτουν </a:t>
            </a:r>
            <a:r>
              <a:rPr lang="el-GR" altLang="el-GR" sz="2200" dirty="0">
                <a:latin typeface="+mn-lt"/>
              </a:rPr>
              <a:t>α- άτομα Η</a:t>
            </a: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7740650" y="3933825"/>
            <a:ext cx="11518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dirty="0" smtClean="0">
                <a:latin typeface="+mn-lt"/>
              </a:rPr>
              <a:t>Βενζοϊκό οξύ</a:t>
            </a:r>
            <a:endParaRPr lang="el-GR" altLang="el-GR" sz="2000" dirty="0">
              <a:latin typeface="+mn-lt"/>
            </a:endParaRPr>
          </a:p>
        </p:txBody>
      </p:sp>
      <p:sp>
        <p:nvSpPr>
          <p:cNvPr id="17415" name="Text Box 12"/>
          <p:cNvSpPr txBox="1">
            <a:spLocks noChangeArrowheads="1"/>
          </p:cNvSpPr>
          <p:nvPr/>
        </p:nvSpPr>
        <p:spPr bwMode="auto">
          <a:xfrm>
            <a:off x="1116013" y="4797425"/>
            <a:ext cx="1800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>
                <a:latin typeface="+mn-lt"/>
              </a:rPr>
              <a:t>βενζαλδεϋδη</a:t>
            </a:r>
          </a:p>
        </p:txBody>
      </p:sp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7740650" y="2638425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>
                <a:latin typeface="+mn-lt"/>
              </a:rPr>
              <a:t>Βενζυλική αλκοόλη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39750" y="5445125"/>
            <a:ext cx="82089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 smtClean="0">
                <a:latin typeface="+mn-lt"/>
              </a:rPr>
              <a:t>HCHO</a:t>
            </a:r>
            <a:r>
              <a:rPr lang="el-GR" altLang="el-GR" sz="2200" dirty="0" smtClean="0">
                <a:latin typeface="+mn-lt"/>
                <a:sym typeface="Wingdings 2" pitchFamily="18" charset="2"/>
              </a:rPr>
              <a:t> </a:t>
            </a:r>
            <a:r>
              <a:rPr lang="el-GR" altLang="el-GR" sz="2200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en-US" altLang="el-GR" sz="2200" dirty="0" smtClean="0">
                <a:latin typeface="+mn-lt"/>
                <a:sym typeface="Wingdings 2" pitchFamily="18" charset="2"/>
              </a:rPr>
              <a:t> </a:t>
            </a:r>
            <a:r>
              <a:rPr lang="en-US" altLang="el-GR" sz="2200" dirty="0">
                <a:latin typeface="+mn-lt"/>
                <a:sym typeface="Wingdings 2" pitchFamily="18" charset="2"/>
              </a:rPr>
              <a:t>CH</a:t>
            </a:r>
            <a:r>
              <a:rPr lang="en-US" altLang="el-GR" sz="2200" baseline="-25000" dirty="0">
                <a:latin typeface="+mn-lt"/>
                <a:sym typeface="Wingdings 2" pitchFamily="18" charset="2"/>
              </a:rPr>
              <a:t>3</a:t>
            </a:r>
            <a:r>
              <a:rPr lang="en-US" altLang="el-GR" sz="2200" dirty="0">
                <a:latin typeface="+mn-lt"/>
                <a:sym typeface="Wingdings 2" pitchFamily="18" charset="2"/>
              </a:rPr>
              <a:t>OH </a:t>
            </a:r>
            <a:r>
              <a:rPr lang="el-GR" altLang="el-GR" sz="2200" dirty="0">
                <a:latin typeface="+mn-lt"/>
                <a:sym typeface="Wingdings 2" pitchFamily="18" charset="2"/>
              </a:rPr>
              <a:t>και </a:t>
            </a:r>
            <a:r>
              <a:rPr lang="en-US" altLang="el-GR" sz="2200" dirty="0">
                <a:latin typeface="+mn-lt"/>
                <a:sym typeface="Wingdings 2" pitchFamily="18" charset="2"/>
              </a:rPr>
              <a:t>HCOOH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err="1" smtClean="0"/>
              <a:t>Αλειφατικές</a:t>
            </a:r>
            <a:r>
              <a:rPr lang="el-GR" altLang="el-GR" sz="4000" dirty="0" smtClean="0"/>
              <a:t> Αλδεΰδες 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Χημικές ιδιότητες 10/10</a:t>
            </a:r>
          </a:p>
        </p:txBody>
      </p:sp>
    </p:spTree>
    <p:extLst>
      <p:ext uri="{BB962C8B-B14F-4D97-AF65-F5344CB8AC3E}">
        <p14:creationId xmlns:p14="http://schemas.microsoft.com/office/powerpoint/2010/main" val="22970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 2014. 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. «Οργανική Χημεία (Ε). </a:t>
            </a:r>
            <a:r>
              <a:rPr lang="el-GR" sz="2000" smtClean="0"/>
              <a:t>Ενότητα 8: </a:t>
            </a:r>
            <a:r>
              <a:rPr lang="el-GR" sz="2000" dirty="0"/>
              <a:t>Αλδεΰδες - Κετόνες».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 smtClean="0"/>
              <a:t>Αλδεΰδες</a:t>
            </a:r>
            <a:r>
              <a:rPr lang="en-US" altLang="el-GR" dirty="0" smtClean="0"/>
              <a:t> </a:t>
            </a:r>
            <a:r>
              <a:rPr lang="el-GR" altLang="el-GR" dirty="0"/>
              <a:t>– Κετόνες </a:t>
            </a:r>
            <a:r>
              <a:rPr lang="el-GR" altLang="el-GR" sz="3000" b="0" dirty="0" smtClean="0"/>
              <a:t>2/4</a:t>
            </a:r>
            <a:endParaRPr lang="el-GR" altLang="el-GR" dirty="0" smtClean="0"/>
          </a:p>
        </p:txBody>
      </p:sp>
      <p:pic>
        <p:nvPicPr>
          <p:cNvPr id="4099" name="Picture 6" descr="File:Benzaldehyd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131445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729009" y="3799257"/>
            <a:ext cx="20877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200">
                <a:latin typeface="+mn-lt"/>
              </a:rPr>
              <a:t>Βενζαλδεϋδη</a:t>
            </a:r>
          </a:p>
        </p:txBody>
      </p:sp>
      <p:pic>
        <p:nvPicPr>
          <p:cNvPr id="4101" name="Picture 9" descr="File:Vanillin2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1341438"/>
            <a:ext cx="1916113" cy="208756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3563937" y="3799257"/>
            <a:ext cx="20877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200">
                <a:latin typeface="+mn-lt"/>
              </a:rPr>
              <a:t>Βανιλίνη</a:t>
            </a:r>
          </a:p>
        </p:txBody>
      </p:sp>
      <p:pic>
        <p:nvPicPr>
          <p:cNvPr id="4103" name="Picture 12" descr="File:Testosterone.sv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68413"/>
            <a:ext cx="2871788" cy="18510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104" name="Text Box 13"/>
          <p:cNvSpPr txBox="1">
            <a:spLocks noChangeArrowheads="1"/>
          </p:cNvSpPr>
          <p:nvPr/>
        </p:nvSpPr>
        <p:spPr bwMode="auto">
          <a:xfrm>
            <a:off x="6516688" y="3799256"/>
            <a:ext cx="20877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200">
                <a:latin typeface="+mn-lt"/>
              </a:rPr>
              <a:t>Τεστοστερόνη</a:t>
            </a:r>
          </a:p>
        </p:txBody>
      </p:sp>
      <p:pic>
        <p:nvPicPr>
          <p:cNvPr id="4105" name="Picture 15" descr="img5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17632"/>
            <a:ext cx="6911975" cy="155098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121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 smtClean="0"/>
              <a:t>Αλδεΰδες</a:t>
            </a:r>
            <a:r>
              <a:rPr lang="en-US" altLang="el-GR" dirty="0" smtClean="0"/>
              <a:t> </a:t>
            </a:r>
            <a:r>
              <a:rPr lang="el-GR" altLang="el-GR" dirty="0"/>
              <a:t>– Κετόνες </a:t>
            </a:r>
            <a:r>
              <a:rPr lang="el-GR" altLang="el-GR" sz="3000" b="0" dirty="0" smtClean="0"/>
              <a:t>3/4</a:t>
            </a:r>
            <a:endParaRPr lang="el-GR" altLang="el-GR" dirty="0" smtClean="0"/>
          </a:p>
        </p:txBody>
      </p:sp>
      <p:graphicFrame>
        <p:nvGraphicFramePr>
          <p:cNvPr id="4197" name="Group 10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547688"/>
              </p:ext>
            </p:extLst>
          </p:nvPr>
        </p:nvGraphicFramePr>
        <p:xfrm>
          <a:off x="3131840" y="1629639"/>
          <a:ext cx="5945694" cy="1730376"/>
        </p:xfrm>
        <a:graphic>
          <a:graphicData uri="http://schemas.openxmlformats.org/drawingml/2006/table">
            <a:tbl>
              <a:tblPr/>
              <a:tblGrid>
                <a:gridCol w="1537398"/>
                <a:gridCol w="2031301"/>
                <a:gridCol w="2376995"/>
              </a:tblGrid>
              <a:tr h="4046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Μόριο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699" marB="4569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Ομόλογη σειρά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699" marB="4569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Σημείο ζέσεως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 (°C)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699" marB="4569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2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3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699" marB="4569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αλκάνιο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699" marB="4569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-42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699" marB="4569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04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3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CHO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699" marB="4569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αλδεϋδη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699" marB="4569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+21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699" marB="4569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6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3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CH</a:t>
                      </a:r>
                      <a:r>
                        <a:rPr kumimoji="0" lang="el-GR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2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OH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699" marB="4569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αλκοόλη</a:t>
                      </a: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699" marB="4569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 Arial"/>
                          <a:cs typeface=" Arial"/>
                        </a:rPr>
                        <a:t>+78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005" marR="171005" marT="45699" marB="45699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467544" y="1125538"/>
            <a:ext cx="359963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Φυσικές ιδιότητες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67544" y="2132856"/>
            <a:ext cx="2520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 Σημείο ζέσεως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467544" y="4567386"/>
            <a:ext cx="2531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>
                <a:latin typeface="+mn-lt"/>
              </a:rPr>
              <a:t> Διαλυτότητα</a:t>
            </a:r>
          </a:p>
        </p:txBody>
      </p:sp>
      <p:pic>
        <p:nvPicPr>
          <p:cNvPr id="4194" name="Picture 98" descr="ethanalh2ob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4304191" cy="1944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2999337" y="593894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3"/>
              </a:rPr>
              <a:t>chemwiki.ucdavis.edu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4"/>
              </a:rPr>
              <a:t>CC BY-NC-SA 3.0 </a:t>
            </a:r>
            <a:r>
              <a:rPr lang="en-US" sz="1200" dirty="0" smtClean="0">
                <a:latin typeface="+mn-lt"/>
                <a:hlinkClick r:id="rId4"/>
              </a:rPr>
              <a:t>US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349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induce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13" y="3212976"/>
            <a:ext cx="3162427" cy="130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induce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1" y="5517232"/>
            <a:ext cx="3333930" cy="45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File:Carbonylgruppe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36008"/>
            <a:ext cx="2591544" cy="151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2052698" y="4522802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>
            <a:off x="3851275" y="57274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6151" name="Picture 10" descr="latt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81717"/>
            <a:ext cx="3636966" cy="112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1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l-GR" altLang="el-GR" dirty="0" smtClean="0"/>
              <a:t>Αλδεΰδες</a:t>
            </a:r>
            <a:r>
              <a:rPr lang="en-US" altLang="el-GR" dirty="0" smtClean="0"/>
              <a:t> </a:t>
            </a:r>
            <a:r>
              <a:rPr lang="el-GR" altLang="el-GR" dirty="0"/>
              <a:t>– Κετόνες </a:t>
            </a:r>
            <a:r>
              <a:rPr lang="el-GR" altLang="el-GR" sz="3000" b="0" dirty="0" smtClean="0"/>
              <a:t>4/4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11" name="Rectangle 7"/>
          <p:cNvSpPr/>
          <p:nvPr/>
        </p:nvSpPr>
        <p:spPr>
          <a:xfrm>
            <a:off x="5508104" y="2435651"/>
            <a:ext cx="2539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7"/>
              </a:rPr>
              <a:t>Carbonylgruppe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8" tooltip="User:Azaline Gomberg (page does not exist)"/>
              </a:rPr>
              <a:t>Azaline</a:t>
            </a:r>
            <a:r>
              <a:rPr lang="en-US" sz="1200" dirty="0">
                <a:latin typeface="+mn-lt"/>
                <a:hlinkClick r:id="rId8" tooltip="User:Azaline Gomberg (page does not exist)"/>
              </a:rPr>
              <a:t> </a:t>
            </a:r>
            <a:r>
              <a:rPr lang="en-US" sz="1200" dirty="0" err="1">
                <a:latin typeface="+mn-lt"/>
                <a:hlinkClick r:id="rId8" tooltip="User:Azaline Gomberg (page does not exist)"/>
              </a:rPr>
              <a:t>Gomberg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12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makecarbony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3164"/>
            <a:ext cx="3816350" cy="2501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611560" y="1556051"/>
            <a:ext cx="31681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200" b="1" dirty="0">
                <a:latin typeface="+mn-lt"/>
              </a:rPr>
              <a:t> Οξείδωση αλκοολών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err="1" smtClean="0"/>
              <a:t>Αλειφατικές</a:t>
            </a:r>
            <a:r>
              <a:rPr lang="el-GR" altLang="el-GR" sz="4000" dirty="0" smtClean="0"/>
              <a:t> Αλδεΰδες-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Μέθοδοι παρασκευής 1/3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504031" y="4090666"/>
            <a:ext cx="8135938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l-GR" altLang="el-GR" sz="2200" dirty="0">
                <a:latin typeface="+mn-lt"/>
              </a:rPr>
              <a:t>Πως θα αποφευχθεί η οξείδωση, σε δεύτερο στάδιο, της </a:t>
            </a:r>
            <a:r>
              <a:rPr lang="el-GR" altLang="el-GR" sz="2200" dirty="0" err="1">
                <a:latin typeface="+mn-lt"/>
              </a:rPr>
              <a:t>αλδεϋδης</a:t>
            </a:r>
            <a:r>
              <a:rPr lang="el-GR" altLang="el-GR" sz="2200" dirty="0">
                <a:latin typeface="+mn-lt"/>
              </a:rPr>
              <a:t> σε </a:t>
            </a:r>
            <a:r>
              <a:rPr lang="el-GR" altLang="el-GR" sz="2200" dirty="0" smtClean="0">
                <a:latin typeface="+mn-lt"/>
              </a:rPr>
              <a:t>οξύ; </a:t>
            </a:r>
          </a:p>
          <a:p>
            <a:pPr marL="285750" indent="-285750" eaLnBrk="1" hangingPunct="1">
              <a:spcBef>
                <a:spcPct val="50000"/>
              </a:spcBef>
            </a:pPr>
            <a:r>
              <a:rPr lang="el-GR" altLang="el-GR" sz="2200" dirty="0" smtClean="0">
                <a:latin typeface="+mn-lt"/>
              </a:rPr>
              <a:t>Χρήση </a:t>
            </a:r>
            <a:r>
              <a:rPr lang="el-GR" altLang="el-GR" sz="2200" dirty="0">
                <a:latin typeface="+mn-lt"/>
              </a:rPr>
              <a:t>ήπιου οξειδωτικού μέσου (</a:t>
            </a:r>
            <a:r>
              <a:rPr lang="el-GR" altLang="el-GR" sz="2200" dirty="0" err="1">
                <a:latin typeface="+mn-lt"/>
              </a:rPr>
              <a:t>χλωροχρωμική</a:t>
            </a:r>
            <a:r>
              <a:rPr lang="el-GR" altLang="el-GR" sz="2200" dirty="0">
                <a:latin typeface="+mn-lt"/>
              </a:rPr>
              <a:t> </a:t>
            </a:r>
            <a:r>
              <a:rPr lang="el-GR" altLang="el-GR" sz="2200" dirty="0" err="1">
                <a:latin typeface="+mn-lt"/>
              </a:rPr>
              <a:t>πυριδίνη</a:t>
            </a:r>
            <a:r>
              <a:rPr lang="el-GR" altLang="el-GR" sz="2200" dirty="0">
                <a:latin typeface="+mn-lt"/>
              </a:rPr>
              <a:t>, </a:t>
            </a:r>
            <a:r>
              <a:rPr lang="en-US" altLang="el-GR" sz="2200" dirty="0">
                <a:latin typeface="+mn-lt"/>
              </a:rPr>
              <a:t>PCC</a:t>
            </a:r>
            <a:r>
              <a:rPr lang="el-GR" altLang="el-GR" sz="2200" dirty="0" smtClean="0">
                <a:latin typeface="+mn-lt"/>
              </a:rPr>
              <a:t>).</a:t>
            </a:r>
            <a:endParaRPr lang="el-GR" altLang="el-GR" sz="2200" dirty="0">
              <a:latin typeface="+mn-lt"/>
            </a:endParaRPr>
          </a:p>
          <a:p>
            <a:pPr marL="285750" indent="-285750" eaLnBrk="1" hangingPunct="1">
              <a:spcBef>
                <a:spcPct val="50000"/>
              </a:spcBef>
            </a:pPr>
            <a:r>
              <a:rPr lang="el-GR" altLang="el-GR" sz="2200" dirty="0" smtClean="0">
                <a:latin typeface="+mn-lt"/>
              </a:rPr>
              <a:t>Χρήση </a:t>
            </a:r>
            <a:r>
              <a:rPr lang="el-GR" altLang="el-GR" sz="2200" dirty="0">
                <a:latin typeface="+mn-lt"/>
              </a:rPr>
              <a:t>περίσσειας </a:t>
            </a:r>
            <a:r>
              <a:rPr lang="el-GR" altLang="el-GR" sz="2200" dirty="0" smtClean="0">
                <a:latin typeface="+mn-lt"/>
              </a:rPr>
              <a:t>αλκοόλης.</a:t>
            </a:r>
            <a:endParaRPr lang="el-GR" altLang="el-GR" sz="2200" dirty="0">
              <a:latin typeface="+mn-lt"/>
            </a:endParaRPr>
          </a:p>
          <a:p>
            <a:pPr marL="285750" indent="-285750" eaLnBrk="1" hangingPunct="1">
              <a:spcBef>
                <a:spcPct val="50000"/>
              </a:spcBef>
            </a:pPr>
            <a:r>
              <a:rPr lang="el-GR" altLang="el-GR" sz="2200" dirty="0" smtClean="0">
                <a:latin typeface="+mn-lt"/>
              </a:rPr>
              <a:t>Απομάκρυνση </a:t>
            </a:r>
            <a:r>
              <a:rPr lang="el-GR" altLang="el-GR" sz="2200" dirty="0">
                <a:latin typeface="+mn-lt"/>
              </a:rPr>
              <a:t>παραγόμενης </a:t>
            </a:r>
            <a:r>
              <a:rPr lang="el-GR" altLang="el-GR" sz="2200" dirty="0" err="1" smtClean="0">
                <a:latin typeface="+mn-lt"/>
              </a:rPr>
              <a:t>αλδεϋδης</a:t>
            </a:r>
            <a:r>
              <a:rPr lang="el-GR" altLang="el-GR" sz="2200" dirty="0" smtClean="0">
                <a:latin typeface="+mn-lt"/>
              </a:rPr>
              <a:t>.</a:t>
            </a:r>
            <a:endParaRPr lang="el-GR" altLang="el-GR" sz="2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89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img04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t="25845" r="2710" b="23395"/>
          <a:stretch/>
        </p:blipFill>
        <p:spPr bwMode="auto">
          <a:xfrm>
            <a:off x="2267744" y="2492896"/>
            <a:ext cx="4838330" cy="21040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755576" y="1628800"/>
            <a:ext cx="5616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b="1" dirty="0">
                <a:latin typeface="+mn-lt"/>
              </a:rPr>
              <a:t> Οξείδωση αλκενίων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err="1" smtClean="0"/>
              <a:t>Αλειφατικές</a:t>
            </a:r>
            <a:r>
              <a:rPr lang="el-GR" altLang="el-GR" sz="4000" dirty="0" smtClean="0"/>
              <a:t> Αλδεΰδες-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Μέθοδοι παρασκευής 2/3</a:t>
            </a:r>
          </a:p>
        </p:txBody>
      </p:sp>
    </p:spTree>
    <p:extLst>
      <p:ext uri="{BB962C8B-B14F-4D97-AF65-F5344CB8AC3E}">
        <p14:creationId xmlns:p14="http://schemas.microsoft.com/office/powerpoint/2010/main" val="225025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539750" y="4047455"/>
            <a:ext cx="698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b="1" dirty="0">
                <a:latin typeface="+mn-lt"/>
              </a:rPr>
              <a:t> </a:t>
            </a:r>
            <a:r>
              <a:rPr lang="en-US" altLang="el-GR" sz="2400" b="1" dirty="0" err="1">
                <a:latin typeface="+mn-lt"/>
              </a:rPr>
              <a:t>Friedel</a:t>
            </a:r>
            <a:r>
              <a:rPr lang="en-US" altLang="el-GR" sz="2400" b="1" dirty="0">
                <a:latin typeface="+mn-lt"/>
              </a:rPr>
              <a:t>-Crafts </a:t>
            </a:r>
            <a:r>
              <a:rPr lang="el-GR" altLang="el-GR" sz="2400" b="1" dirty="0" err="1">
                <a:latin typeface="+mn-lt"/>
              </a:rPr>
              <a:t>ακυλίωση</a:t>
            </a:r>
            <a:r>
              <a:rPr lang="el-GR" altLang="el-GR" sz="2400" b="1" dirty="0">
                <a:latin typeface="+mn-lt"/>
              </a:rPr>
              <a:t> αρωματικών </a:t>
            </a:r>
            <a:r>
              <a:rPr lang="el-GR" altLang="el-GR" sz="2400" b="1" dirty="0" smtClean="0">
                <a:latin typeface="+mn-lt"/>
              </a:rPr>
              <a:t>ενώσεων.</a:t>
            </a:r>
            <a:endParaRPr lang="el-GR" altLang="el-GR" sz="2400" b="1" dirty="0">
              <a:latin typeface="+mn-lt"/>
            </a:endParaRPr>
          </a:p>
        </p:txBody>
      </p:sp>
      <p:pic>
        <p:nvPicPr>
          <p:cNvPr id="10244" name="Picture 9" descr="Friedel-Crafts-acylation-over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904" y="4581128"/>
            <a:ext cx="4518025" cy="16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539750" y="1628775"/>
            <a:ext cx="698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b="1" dirty="0">
                <a:latin typeface="+mn-lt"/>
              </a:rPr>
              <a:t> Οξείδωση </a:t>
            </a:r>
            <a:r>
              <a:rPr lang="el-GR" altLang="el-GR" sz="2400" b="1" dirty="0" smtClean="0">
                <a:latin typeface="+mn-lt"/>
              </a:rPr>
              <a:t>μεθυλοβενζολίων.</a:t>
            </a:r>
            <a:endParaRPr lang="el-GR" altLang="el-GR" sz="2400" b="1" dirty="0">
              <a:latin typeface="+mn-lt"/>
            </a:endParaRPr>
          </a:p>
        </p:txBody>
      </p:sp>
      <p:pic>
        <p:nvPicPr>
          <p:cNvPr id="10246" name="Picture 12" descr="File:Toluol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12" y="2133599"/>
            <a:ext cx="845592" cy="15462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247" name="Picture 14" descr="File:Benzaldehyde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2060575"/>
            <a:ext cx="1076325" cy="174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Line 15"/>
          <p:cNvSpPr>
            <a:spLocks noChangeShapeType="1"/>
          </p:cNvSpPr>
          <p:nvPr/>
        </p:nvSpPr>
        <p:spPr bwMode="auto">
          <a:xfrm>
            <a:off x="2843213" y="2781300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9" name="Text Box 16"/>
          <p:cNvSpPr txBox="1">
            <a:spLocks noChangeArrowheads="1"/>
          </p:cNvSpPr>
          <p:nvPr/>
        </p:nvSpPr>
        <p:spPr bwMode="auto">
          <a:xfrm>
            <a:off x="3419475" y="2420938"/>
            <a:ext cx="720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/>
              <a:t>[Ο]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r>
              <a:rPr lang="el-GR" altLang="el-GR" sz="4000" dirty="0" smtClean="0"/>
              <a:t>Αρωματικές Αλδεΰδες-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Μέθοδοι παρασκευής </a:t>
            </a:r>
            <a:r>
              <a:rPr lang="el-GR" altLang="el-GR" sz="3300" b="0" dirty="0" smtClean="0">
                <a:solidFill>
                  <a:prstClr val="black"/>
                </a:solidFill>
              </a:rPr>
              <a:t>3/3</a:t>
            </a:r>
            <a:endParaRPr lang="el-GR" altLang="el-GR" sz="3300" b="0" dirty="0" smtClean="0"/>
          </a:p>
        </p:txBody>
      </p:sp>
    </p:spTree>
    <p:extLst>
      <p:ext uri="{BB962C8B-B14F-4D97-AF65-F5344CB8AC3E}">
        <p14:creationId xmlns:p14="http://schemas.microsoft.com/office/powerpoint/2010/main" val="11844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aldhcn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494" y="2333342"/>
            <a:ext cx="5850940" cy="123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 descr="kethcn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98" y="4011613"/>
            <a:ext cx="6024131" cy="13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611560" y="1556792"/>
            <a:ext cx="3600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l-GR" altLang="el-GR" sz="2400" dirty="0">
                <a:latin typeface="+mn-lt"/>
              </a:rPr>
              <a:t> Αντιδράσεις προσθήκης</a:t>
            </a:r>
          </a:p>
        </p:txBody>
      </p:sp>
      <p:sp>
        <p:nvSpPr>
          <p:cNvPr id="11269" name="Rectangle 9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dirty="0" err="1" smtClean="0"/>
              <a:t>Αλειφατικές</a:t>
            </a:r>
            <a:r>
              <a:rPr lang="el-GR" altLang="el-GR" sz="4000" dirty="0" smtClean="0"/>
              <a:t> Αλδεΰδες - Κετόνες</a:t>
            </a:r>
            <a:br>
              <a:rPr lang="el-GR" altLang="el-GR" sz="4000" dirty="0" smtClean="0"/>
            </a:br>
            <a:r>
              <a:rPr lang="el-GR" altLang="el-GR" sz="3300" b="0" dirty="0" smtClean="0"/>
              <a:t>Χημικές ιδιότητες 1/10</a:t>
            </a:r>
          </a:p>
        </p:txBody>
      </p:sp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6732240" y="3501008"/>
            <a:ext cx="1727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200" dirty="0" err="1">
                <a:latin typeface="+mn-lt"/>
              </a:rPr>
              <a:t>κυανυδρίνες</a:t>
            </a:r>
            <a:endParaRPr lang="el-GR" altLang="el-GR" sz="2200" dirty="0">
              <a:latin typeface="+mn-lt"/>
            </a:endParaRPr>
          </a:p>
        </p:txBody>
      </p:sp>
      <p:pic>
        <p:nvPicPr>
          <p:cNvPr id="10252" name="Picture 12" descr="makeamac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650" y="5523240"/>
            <a:ext cx="4851660" cy="706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11272" name="Text Box 13"/>
          <p:cNvSpPr txBox="1">
            <a:spLocks noChangeArrowheads="1"/>
          </p:cNvSpPr>
          <p:nvPr/>
        </p:nvSpPr>
        <p:spPr bwMode="auto">
          <a:xfrm>
            <a:off x="323528" y="5671006"/>
            <a:ext cx="30241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200" dirty="0">
                <a:latin typeface="+mn-lt"/>
              </a:rPr>
              <a:t>Χρήση της αντίδρασης</a:t>
            </a:r>
          </a:p>
        </p:txBody>
      </p:sp>
      <p:sp>
        <p:nvSpPr>
          <p:cNvPr id="11273" name="Text Box 14"/>
          <p:cNvSpPr txBox="1">
            <a:spLocks noChangeArrowheads="1"/>
          </p:cNvSpPr>
          <p:nvPr/>
        </p:nvSpPr>
        <p:spPr bwMode="auto">
          <a:xfrm>
            <a:off x="8055310" y="5734049"/>
            <a:ext cx="12692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200" dirty="0" err="1">
                <a:latin typeface="+mn-lt"/>
              </a:rPr>
              <a:t>αμινοξύ</a:t>
            </a:r>
            <a:endParaRPr lang="el-GR" altLang="el-GR" sz="2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237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28b64520ca70b3905f4d18128ffcbecc1a57838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1726</TotalTime>
  <Words>981</Words>
  <Application>Microsoft Office PowerPoint</Application>
  <PresentationFormat>On-screen Show (4:3)</PresentationFormat>
  <Paragraphs>197</Paragraphs>
  <Slides>28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OC_template_updated</vt:lpstr>
      <vt:lpstr>Οργανική Χημεία (Ε)</vt:lpstr>
      <vt:lpstr>Αλδεΰδες – Κετόνες 1/4</vt:lpstr>
      <vt:lpstr>Αλδεΰδες – Κετόνες 2/4</vt:lpstr>
      <vt:lpstr>Αλδεΰδες – Κετόνες 3/4</vt:lpstr>
      <vt:lpstr>Αλδεΰδες – Κετόνες 4/4</vt:lpstr>
      <vt:lpstr>Αλειφατικές Αλδεΰδες- Κετόνες Μέθοδοι παρασκευής 1/3</vt:lpstr>
      <vt:lpstr>Αλειφατικές Αλδεΰδες- Κετόνες Μέθοδοι παρασκευής 2/3</vt:lpstr>
      <vt:lpstr>Αρωματικές Αλδεΰδες- Κετόνες Μέθοδοι παρασκευής 3/3</vt:lpstr>
      <vt:lpstr>Αλειφατικές Αλδεΰδες - Κετόνες Χημικές ιδιότητες 1/10</vt:lpstr>
      <vt:lpstr>Αλειφατικές Αλδεΰδες - Κετόνες Χημικές ιδιότητες 2/10</vt:lpstr>
      <vt:lpstr>Αλειφατικές Αλδεΰδες - Κετόνες Χημικές ιδιότητες 3/10</vt:lpstr>
      <vt:lpstr>Αλειφατικές Αλδεΰδες - Κετόνες Χημικές ιδιότητες 4/10</vt:lpstr>
      <vt:lpstr>Αλειφατικές Αλδεΰδες - Κετόνες Χημικές ιδιότητες 5/10</vt:lpstr>
      <vt:lpstr>Αλειφατικές Αλδεΰδες - Κετόνες Χημικές ιδιότητες 6/10</vt:lpstr>
      <vt:lpstr>Αλειφατικές Αλδεΰδες - Κετόνες Χημικές ιδιότητες 7/10</vt:lpstr>
      <vt:lpstr>Αλειφατικές Αλδεΰδες - Κετόνες Χημικές ιδιότητες 8/10</vt:lpstr>
      <vt:lpstr>Αλειφατικές Αλδεΰδες - Κετόνες Χημικές ιδιότητες 9/10</vt:lpstr>
      <vt:lpstr>Αλδεΰδες - Κετόνες Χημικές ιδιότητες 1/3</vt:lpstr>
      <vt:lpstr>Αλδεΰδες - Κετόνες Χημικές ιδιότητες 2/3</vt:lpstr>
      <vt:lpstr>Αλδεΰδες - Κετόνες Χημικές ιδιότητες 3/3</vt:lpstr>
      <vt:lpstr>Αλειφατικές Αλδεΰδες - Κετόνες Χημικές ιδιότητες 10/10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324</cp:revision>
  <dcterms:created xsi:type="dcterms:W3CDTF">2013-03-04T13:35:19Z</dcterms:created>
  <dcterms:modified xsi:type="dcterms:W3CDTF">2015-09-15T09:01:31Z</dcterms:modified>
</cp:coreProperties>
</file>