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105"/>
  </p:notesMasterIdLst>
  <p:handoutMasterIdLst>
    <p:handoutMasterId r:id="rId106"/>
  </p:handoutMasterIdLst>
  <p:sldIdLst>
    <p:sldId id="256" r:id="rId4"/>
    <p:sldId id="354" r:id="rId5"/>
    <p:sldId id="272" r:id="rId6"/>
    <p:sldId id="273" r:id="rId7"/>
    <p:sldId id="274" r:id="rId8"/>
    <p:sldId id="327" r:id="rId9"/>
    <p:sldId id="275" r:id="rId10"/>
    <p:sldId id="276" r:id="rId11"/>
    <p:sldId id="356" r:id="rId12"/>
    <p:sldId id="358" r:id="rId13"/>
    <p:sldId id="355" r:id="rId14"/>
    <p:sldId id="277" r:id="rId15"/>
    <p:sldId id="278" r:id="rId16"/>
    <p:sldId id="279" r:id="rId17"/>
    <p:sldId id="280" r:id="rId18"/>
    <p:sldId id="281" r:id="rId19"/>
    <p:sldId id="328" r:id="rId20"/>
    <p:sldId id="282" r:id="rId21"/>
    <p:sldId id="329" r:id="rId22"/>
    <p:sldId id="283" r:id="rId23"/>
    <p:sldId id="330" r:id="rId24"/>
    <p:sldId id="284" r:id="rId25"/>
    <p:sldId id="331" r:id="rId26"/>
    <p:sldId id="285" r:id="rId27"/>
    <p:sldId id="332" r:id="rId28"/>
    <p:sldId id="333" r:id="rId29"/>
    <p:sldId id="334" r:id="rId30"/>
    <p:sldId id="286" r:id="rId31"/>
    <p:sldId id="335" r:id="rId32"/>
    <p:sldId id="363" r:id="rId33"/>
    <p:sldId id="287" r:id="rId34"/>
    <p:sldId id="336" r:id="rId35"/>
    <p:sldId id="362" r:id="rId36"/>
    <p:sldId id="359" r:id="rId37"/>
    <p:sldId id="288" r:id="rId38"/>
    <p:sldId id="337" r:id="rId39"/>
    <p:sldId id="289" r:id="rId40"/>
    <p:sldId id="290" r:id="rId41"/>
    <p:sldId id="338" r:id="rId42"/>
    <p:sldId id="364" r:id="rId43"/>
    <p:sldId id="360" r:id="rId44"/>
    <p:sldId id="291" r:id="rId45"/>
    <p:sldId id="292" r:id="rId46"/>
    <p:sldId id="339" r:id="rId47"/>
    <p:sldId id="340" r:id="rId48"/>
    <p:sldId id="293" r:id="rId49"/>
    <p:sldId id="294" r:id="rId50"/>
    <p:sldId id="295" r:id="rId51"/>
    <p:sldId id="296" r:id="rId52"/>
    <p:sldId id="361" r:id="rId53"/>
    <p:sldId id="297" r:id="rId54"/>
    <p:sldId id="365" r:id="rId55"/>
    <p:sldId id="298" r:id="rId56"/>
    <p:sldId id="299" r:id="rId57"/>
    <p:sldId id="341" r:id="rId58"/>
    <p:sldId id="300" r:id="rId59"/>
    <p:sldId id="301" r:id="rId60"/>
    <p:sldId id="342" r:id="rId61"/>
    <p:sldId id="302" r:id="rId62"/>
    <p:sldId id="303" r:id="rId63"/>
    <p:sldId id="304" r:id="rId64"/>
    <p:sldId id="343" r:id="rId65"/>
    <p:sldId id="305" r:id="rId66"/>
    <p:sldId id="306" r:id="rId67"/>
    <p:sldId id="344" r:id="rId68"/>
    <p:sldId id="307" r:id="rId69"/>
    <p:sldId id="308" r:id="rId70"/>
    <p:sldId id="345" r:id="rId71"/>
    <p:sldId id="346" r:id="rId72"/>
    <p:sldId id="309" r:id="rId73"/>
    <p:sldId id="310" r:id="rId74"/>
    <p:sldId id="311" r:id="rId75"/>
    <p:sldId id="312" r:id="rId76"/>
    <p:sldId id="347" r:id="rId77"/>
    <p:sldId id="313" r:id="rId78"/>
    <p:sldId id="314" r:id="rId79"/>
    <p:sldId id="315" r:id="rId80"/>
    <p:sldId id="316" r:id="rId81"/>
    <p:sldId id="317" r:id="rId82"/>
    <p:sldId id="348" r:id="rId83"/>
    <p:sldId id="318" r:id="rId84"/>
    <p:sldId id="349" r:id="rId85"/>
    <p:sldId id="319" r:id="rId86"/>
    <p:sldId id="350" r:id="rId87"/>
    <p:sldId id="320" r:id="rId88"/>
    <p:sldId id="321" r:id="rId89"/>
    <p:sldId id="322" r:id="rId90"/>
    <p:sldId id="351" r:id="rId91"/>
    <p:sldId id="323" r:id="rId92"/>
    <p:sldId id="352" r:id="rId93"/>
    <p:sldId id="366" r:id="rId94"/>
    <p:sldId id="324" r:id="rId95"/>
    <p:sldId id="353" r:id="rId96"/>
    <p:sldId id="325" r:id="rId97"/>
    <p:sldId id="257" r:id="rId98"/>
    <p:sldId id="262" r:id="rId99"/>
    <p:sldId id="264" r:id="rId100"/>
    <p:sldId id="267" r:id="rId101"/>
    <p:sldId id="268" r:id="rId102"/>
    <p:sldId id="269" r:id="rId103"/>
    <p:sldId id="270" r:id="rId104"/>
  </p:sldIdLst>
  <p:sldSz cx="9144000" cy="6858000" type="screen4x3"/>
  <p:notesSz cx="7104063" cy="10234613"/>
  <p:custDataLst>
    <p:tags r:id="rId10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1657" autoAdjust="0"/>
  </p:normalViewPr>
  <p:slideViewPr>
    <p:cSldViewPr>
      <p:cViewPr>
        <p:scale>
          <a:sx n="74" d="100"/>
          <a:sy n="74" d="100"/>
        </p:scale>
        <p:origin x="-2784" y="-7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tags" Target="tags/tag1.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presProps" Target="pres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viewProps" Target="view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3/9/2015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3/9/2015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99</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100</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0" baseline="0"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848814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A "Bermuda Triangle" of insults leads to </a:t>
            </a:r>
            <a:r>
              <a:rPr lang="en-US" dirty="0" err="1" smtClean="0"/>
              <a:t>neurondeath</a:t>
            </a:r>
            <a:r>
              <a:rPr lang="en-US" dirty="0" smtClean="0"/>
              <a:t> in PD. Known risk factors for the onset of Parkinson's disease (PD) include environmental (green), genetic (purple), and endogenous (blue) influences. Contributions from these risk factors trigger oxidative modifications, mitochondrial dysfunction, and impaired protein degradation that together form a "Bermuda triangle" of interrelated molecular events that underlie neurodegeneration. The interactions between these pathways are supported by the following (for details and citations, please refer to text): (1) Disturbances in mitochondrial respiration generate reactive oxygen species. (2) Overexpression of SOD is protective against mitochondrial toxins. (3) NOS deficiency or inhibition attenuates MPTP, </a:t>
            </a:r>
            <a:r>
              <a:rPr lang="en-US" dirty="0" err="1" smtClean="0"/>
              <a:t>paraquat</a:t>
            </a:r>
            <a:r>
              <a:rPr lang="en-US" dirty="0" smtClean="0"/>
              <a:t>, and rotenone toxicity. (4) Inhibition of degradation systems leads to increased sensitivity to oxidative stressors. (5) Impaired degradation leads to an accumulation of substrates, increasing the probability for oxidative modifications. (6) Excessive production of reactive oxygen and nitrogen species modifies proteins, leading to inactivation, crosslinking, and aggregation. (7) α-</a:t>
            </a:r>
            <a:r>
              <a:rPr lang="en-US" dirty="0" err="1" smtClean="0"/>
              <a:t>Synuclein</a:t>
            </a:r>
            <a:r>
              <a:rPr lang="en-US" dirty="0" smtClean="0"/>
              <a:t> modified by oxidized dopamine impedes CMA. (8) Oxidative modifications modify the lysosomal membrane and crosslink membrane proteins. (9) UPS and CMA are not able to unfold and remove </a:t>
            </a:r>
            <a:r>
              <a:rPr lang="en-US" dirty="0" err="1" smtClean="0"/>
              <a:t>oxidatively</a:t>
            </a:r>
            <a:r>
              <a:rPr lang="en-US" dirty="0" smtClean="0"/>
              <a:t> proteins. (10) Oxidative modification of proteasome subunits inhibits UPS function. (11) </a:t>
            </a:r>
            <a:r>
              <a:rPr lang="en-US" dirty="0" err="1" smtClean="0"/>
              <a:t>Macroautophagy</a:t>
            </a:r>
            <a:r>
              <a:rPr lang="en-US" dirty="0" smtClean="0"/>
              <a:t> is the principle mechanism for the degradation of damaged mitochondria. (12) Proteasome inhibition increases mitochondrial reactive species generation and decreases complex I and II activity. </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39</a:t>
            </a:fld>
            <a:endParaRPr lang="el-GR"/>
          </a:p>
        </p:txBody>
      </p:sp>
    </p:spTree>
    <p:extLst>
      <p:ext uri="{BB962C8B-B14F-4D97-AF65-F5344CB8AC3E}">
        <p14:creationId xmlns:p14="http://schemas.microsoft.com/office/powerpoint/2010/main" val="1583052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A. Schematic initial progression of </a:t>
            </a:r>
            <a:r>
              <a:rPr lang="en-US" dirty="0" err="1" smtClean="0"/>
              <a:t>Lewy</a:t>
            </a:r>
            <a:r>
              <a:rPr lang="en-US" dirty="0" smtClean="0"/>
              <a:t> body deposits in the first stages of Parkinson's Disease, as proposed by </a:t>
            </a:r>
            <a:r>
              <a:rPr lang="en-US" dirty="0" err="1" smtClean="0"/>
              <a:t>Braak</a:t>
            </a:r>
            <a:r>
              <a:rPr lang="en-US" dirty="0" smtClean="0"/>
              <a:t> and colleagues. B. Localization of the cluster of significant volume reduction in PD compared with HC. The significant cluster located in the medulla oblongata/pons is superimposed as a red blob on the mean normalized anatomical scan of all participants. The axial and </a:t>
            </a:r>
            <a:r>
              <a:rPr lang="en-US" dirty="0" err="1" smtClean="0"/>
              <a:t>sagital</a:t>
            </a:r>
            <a:r>
              <a:rPr lang="en-US" dirty="0" smtClean="0"/>
              <a:t> sections are centered on the peak of significance (−1; −36; −49).</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40</a:t>
            </a:fld>
            <a:endParaRPr lang="el-GR"/>
          </a:p>
        </p:txBody>
      </p:sp>
    </p:spTree>
    <p:extLst>
      <p:ext uri="{BB962C8B-B14F-4D97-AF65-F5344CB8AC3E}">
        <p14:creationId xmlns:p14="http://schemas.microsoft.com/office/powerpoint/2010/main" val="3946215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montage of three images of single striatal neurons transfected with a disease-associated version of huntingtin, the protein that causes Huntington's disease. Nuclei of </a:t>
            </a:r>
            <a:r>
              <a:rPr lang="en-US" sz="1200" b="0" i="0" kern="1200" dirty="0" err="1" smtClean="0">
                <a:solidFill>
                  <a:schemeClr val="tx1"/>
                </a:solidFill>
                <a:effectLst/>
                <a:latin typeface="+mn-lt"/>
                <a:ea typeface="+mn-ea"/>
                <a:cs typeface="+mn-cs"/>
              </a:rPr>
              <a:t>untransfected</a:t>
            </a:r>
            <a:r>
              <a:rPr lang="en-US" sz="1200" b="0" i="0" kern="1200" dirty="0" smtClean="0">
                <a:solidFill>
                  <a:schemeClr val="tx1"/>
                </a:solidFill>
                <a:effectLst/>
                <a:latin typeface="+mn-lt"/>
                <a:ea typeface="+mn-ea"/>
                <a:cs typeface="+mn-cs"/>
              </a:rPr>
              <a:t> neurons are seen in the background (blue). The neuron in the center (yellow) contains an abnormal intracellular accumulation of huntingtin called an inclusion body (orange). </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51</a:t>
            </a:fld>
            <a:endParaRPr lang="el-GR"/>
          </a:p>
        </p:txBody>
      </p:sp>
    </p:spTree>
    <p:extLst>
      <p:ext uri="{BB962C8B-B14F-4D97-AF65-F5344CB8AC3E}">
        <p14:creationId xmlns:p14="http://schemas.microsoft.com/office/powerpoint/2010/main" val="397975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97</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80566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496772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733461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04823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811804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70562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080740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932154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16119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1257300" indent="-342900">
              <a:lnSpc>
                <a:spcPct val="110000"/>
              </a:lnSpc>
              <a:spcBef>
                <a:spcPts val="1200"/>
              </a:spcBef>
              <a:buFont typeface="Wingdings" panose="05000000000000000000" pitchFamily="2" charset="2"/>
              <a:buChar char="ü"/>
              <a:defRPr sz="2400"/>
            </a:lvl3pPr>
            <a:lvl4pPr>
              <a:lnSpc>
                <a:spcPct val="112000"/>
              </a:lnSpc>
              <a:spcBef>
                <a:spcPts val="1200"/>
              </a:spcBef>
              <a:defRPr sz="2200"/>
            </a:lvl4pPr>
            <a:lvl5pPr>
              <a:lnSpc>
                <a:spcPct val="112000"/>
              </a:lnSpc>
              <a:spcBef>
                <a:spcPts val="1200"/>
              </a:spcBef>
              <a:defRPr sz="22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768938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089324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73668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09970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822278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77308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96999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387252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68737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2548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934911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DA58F3-DCEE-4848-8220-850F08BD47B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0261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794943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378998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commons.wikimedia.org/wiki/User:Looie496" TargetMode="External"/><Relationship Id="rId4" Type="http://schemas.openxmlformats.org/officeDocument/2006/relationships/hyperlink" Target="http://commons.wikimedia.org/wiki/File:Chemical_synapse_schema_cropped.jpg"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0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hyperlink" Target="http://antranik.org/neurons-in-the-nervous-system/"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Blausen_0672_NeuralTissue.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ommons.wikimedia.org/wiki/File:Blausen_0704_ParkinsonsDisease.png"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ommons.wikimedia.org/wiki/File:Basal_ganglia_in_treatment_of_Parkinson's.png"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s://commons.wikimedia.org/wiki/User:Mikael_H%C3%A4ggstr%C3%B6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ommons.wikimedia.org/wiki/File:Pharmacological_treatment_of_Parkinson's_disease.png"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s://commons.wikimedia.org/w/index.php?title=User:Luigi_Albert_Maria&amp;action=edit&amp;redlink=1"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reativecommons.org/licenses/by/2.0/deed.en" TargetMode="External"/><Relationship Id="rId5" Type="http://schemas.openxmlformats.org/officeDocument/2006/relationships/hyperlink" Target="https://commons.wikimedia.org/wiki/User:CopperKettle" TargetMode="External"/><Relationship Id="rId4" Type="http://schemas.openxmlformats.org/officeDocument/2006/relationships/hyperlink" Target="https://commons.wikimedia.org/wiki/File:A_Bermuda_Triangle_of_insults_leads_to_neurondeath_in_Parkinsons_Disease.j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licenses/by/2.5/deed.en" TargetMode="External"/><Relationship Id="rId5" Type="http://schemas.openxmlformats.org/officeDocument/2006/relationships/hyperlink" Target="https://commons.wikimedia.org/wiki/User:Mahahahaneapneap" TargetMode="External"/><Relationship Id="rId4" Type="http://schemas.openxmlformats.org/officeDocument/2006/relationships/hyperlink" Target="https://commons.wikimedia.org/wiki/File:Journal.pone.0008247.g001.pn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en.wikipedia.org/wiki/File:Paralysis_agitans_(1907,_after_St._Leger).png"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en.wikipedia.org/wiki/User:Anetode"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creativecommons.org/licenses/by/3.0/deed.en" TargetMode="External"/><Relationship Id="rId5" Type="http://schemas.openxmlformats.org/officeDocument/2006/relationships/hyperlink" Target="https://commons.wikimedia.org/wiki/User:Leevanjackson" TargetMode="External"/><Relationship Id="rId4" Type="http://schemas.openxmlformats.org/officeDocument/2006/relationships/hyperlink" Target="https://commons.wikimedia.org/wiki/File:Neuron_with_mHtt_inclusion.jpg"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Complete_neuron_cell_diagram_en.sv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commons.wikimedia.org/wiki/User:Ysangkok"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commons.wikimedia.org/wiki/File:Blausen_0614_LimbicSystem.png" TargetMode="Externa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commons.wikimedia.org/wiki/File:The_Limbic_System_and_Nearby_Structures_-_John_Taylor.jpg"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s://commons.wikimedia.org/wiki/User:TeleComNasSprVen"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err="1" smtClean="0">
                <a:solidFill>
                  <a:schemeClr val="tx1"/>
                </a:solidFill>
                <a:latin typeface="+mn-lt"/>
              </a:rPr>
              <a:t>Νευροφυσιολογία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520280"/>
          </a:xfrm>
        </p:spPr>
        <p:txBody>
          <a:bodyPr>
            <a:normAutofit/>
          </a:bodyPr>
          <a:lstStyle/>
          <a:p>
            <a:pPr>
              <a:spcBef>
                <a:spcPts val="0"/>
              </a:spcBef>
              <a:spcAft>
                <a:spcPts val="1800"/>
              </a:spcAft>
            </a:pPr>
            <a:r>
              <a:rPr lang="el-GR" sz="2600" b="1" dirty="0" smtClean="0"/>
              <a:t>Ενότητα </a:t>
            </a:r>
            <a:r>
              <a:rPr lang="el-GR" sz="2600" b="1" dirty="0"/>
              <a:t>8</a:t>
            </a:r>
            <a:r>
              <a:rPr lang="el-GR" sz="2600" dirty="0" smtClean="0"/>
              <a:t>:</a:t>
            </a:r>
            <a:r>
              <a:rPr lang="en-US" sz="2600" dirty="0" smtClean="0"/>
              <a:t> </a:t>
            </a:r>
            <a:r>
              <a:rPr lang="el-GR" sz="2600" dirty="0" err="1"/>
              <a:t>Νευροφυσιολογικές</a:t>
            </a:r>
            <a:r>
              <a:rPr lang="el-GR" sz="2600" dirty="0"/>
              <a:t> διαταραχές </a:t>
            </a:r>
            <a:r>
              <a:rPr lang="el-GR" sz="2600" dirty="0" smtClean="0"/>
              <a:t>(α’ μέρος)</a:t>
            </a:r>
            <a:endParaRPr lang="en-US" sz="2600" dirty="0" smtClean="0"/>
          </a:p>
          <a:p>
            <a:pPr>
              <a:spcBef>
                <a:spcPts val="0"/>
              </a:spcBef>
            </a:pPr>
            <a:r>
              <a:rPr lang="el-GR" sz="2200" dirty="0" err="1"/>
              <a:t>Mαρία</a:t>
            </a:r>
            <a:r>
              <a:rPr lang="el-GR" sz="2200" dirty="0"/>
              <a:t> </a:t>
            </a:r>
            <a:r>
              <a:rPr lang="el-GR" sz="2200" dirty="0" err="1"/>
              <a:t>Bενετίκου</a:t>
            </a:r>
            <a:r>
              <a:rPr lang="el-GR" sz="2200" dirty="0"/>
              <a:t>, MD, </a:t>
            </a:r>
            <a:r>
              <a:rPr lang="el-GR" sz="2200" dirty="0" err="1"/>
              <a:t>MSc</a:t>
            </a:r>
            <a:r>
              <a:rPr lang="el-GR" sz="2200" dirty="0"/>
              <a:t>, </a:t>
            </a:r>
            <a:r>
              <a:rPr lang="el-GR" sz="2200" dirty="0" err="1"/>
              <a:t>DipEndo</a:t>
            </a:r>
            <a:r>
              <a:rPr lang="el-GR" sz="2200" dirty="0"/>
              <a:t>, </a:t>
            </a:r>
            <a:r>
              <a:rPr lang="el-GR" sz="2200" dirty="0" err="1"/>
              <a:t>PhD</a:t>
            </a:r>
            <a:r>
              <a:rPr lang="el-GR" sz="2200" dirty="0"/>
              <a:t>,</a:t>
            </a:r>
          </a:p>
          <a:p>
            <a:pPr>
              <a:spcBef>
                <a:spcPts val="0"/>
              </a:spcBef>
            </a:pPr>
            <a:r>
              <a:rPr lang="el-GR" sz="2200" dirty="0"/>
              <a:t>Ιατρός ενδοκρινολόγος, καθηγήτρια </a:t>
            </a:r>
            <a:r>
              <a:rPr lang="el-GR" sz="2200" dirty="0" err="1"/>
              <a:t>παθοφυσιολογίας</a:t>
            </a:r>
            <a:r>
              <a:rPr lang="el-GR" sz="2200" dirty="0"/>
              <a:t> – νοσολογίας, διδάκτωρ πανεπιστήμιου Αθηνών και Λονδίνου</a:t>
            </a:r>
          </a:p>
          <a:p>
            <a:pPr>
              <a:spcBef>
                <a:spcPts val="0"/>
              </a:spcBef>
            </a:pPr>
            <a:r>
              <a:rPr lang="el-GR" sz="2200" dirty="0"/>
              <a:t>Τμήμα </a:t>
            </a:r>
            <a:r>
              <a:rPr lang="el-GR" sz="2200" dirty="0" smtClean="0"/>
              <a:t>Φυσικοθεραπείας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5585400" y="116632"/>
            <a:ext cx="3558600" cy="908720"/>
          </a:xfrm>
        </p:spPr>
        <p:txBody>
          <a:bodyPr/>
          <a:lstStyle/>
          <a:p>
            <a:r>
              <a:rPr lang="el-GR" dirty="0"/>
              <a:t>Σύναψη</a:t>
            </a:r>
          </a:p>
        </p:txBody>
      </p:sp>
      <p:pic>
        <p:nvPicPr>
          <p:cNvPr id="7170" name="Picture 2" descr="File:Chemical synapse schema 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88640"/>
            <a:ext cx="5261872" cy="65527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5496020" y="6279703"/>
            <a:ext cx="282039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Chemical synapse schema </a:t>
            </a:r>
            <a:r>
              <a:rPr lang="en-US" sz="1200" dirty="0" smtClean="0">
                <a:solidFill>
                  <a:prstClr val="black"/>
                </a:solidFill>
                <a:latin typeface="Calibri"/>
                <a:hlinkClick r:id="rId4"/>
              </a:rPr>
              <a:t>cropped</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Looie496"/>
              </a:rPr>
              <a:t>Looie496</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29512347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65954082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356081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2050" name="Picture 2" descr="http://antranik.org/wp-content/uploads/2011/10/structure-of-a-typical-motor-neuron-dendrites-neurofibril-axon-nissl-chromatophil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885" y="260648"/>
            <a:ext cx="8580230" cy="6192688"/>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286000" y="6459705"/>
            <a:ext cx="4572000" cy="276999"/>
          </a:xfrm>
          <a:prstGeom prst="rect">
            <a:avLst/>
          </a:prstGeom>
        </p:spPr>
        <p:txBody>
          <a:bodyPr>
            <a:spAutoFit/>
          </a:bodyPr>
          <a:lstStyle/>
          <a:p>
            <a:pPr algn="ctr"/>
            <a:r>
              <a:rPr lang="en-US" sz="1200" dirty="0" smtClean="0">
                <a:latin typeface="+mn-lt"/>
                <a:hlinkClick r:id="rId3"/>
              </a:rPr>
              <a:t>antranik.org</a:t>
            </a:r>
            <a:endParaRPr lang="el-GR" sz="1200" dirty="0">
              <a:latin typeface="+mn-lt"/>
            </a:endParaRPr>
          </a:p>
        </p:txBody>
      </p:sp>
    </p:spTree>
    <p:extLst>
      <p:ext uri="{BB962C8B-B14F-4D97-AF65-F5344CB8AC3E}">
        <p14:creationId xmlns:p14="http://schemas.microsoft.com/office/powerpoint/2010/main" val="1771231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err="1"/>
              <a:t>Απομυελίνωση</a:t>
            </a:r>
            <a:r>
              <a:rPr lang="el-GR" b="1" dirty="0"/>
              <a:t> </a:t>
            </a:r>
            <a:r>
              <a:rPr lang="el-GR" sz="3000" b="0" dirty="0" smtClean="0"/>
              <a:t>1/6</a:t>
            </a:r>
            <a:endParaRPr lang="en-US" sz="3000" b="0" dirty="0"/>
          </a:p>
        </p:txBody>
      </p:sp>
      <p:sp>
        <p:nvSpPr>
          <p:cNvPr id="3" name="Θέση περιεχομένου 2"/>
          <p:cNvSpPr>
            <a:spLocks noGrp="1"/>
          </p:cNvSpPr>
          <p:nvPr>
            <p:ph idx="1"/>
          </p:nvPr>
        </p:nvSpPr>
        <p:spPr>
          <a:xfrm>
            <a:off x="457200" y="1196752"/>
            <a:ext cx="8507288" cy="5544616"/>
          </a:xfrm>
        </p:spPr>
        <p:txBody>
          <a:bodyPr>
            <a:normAutofit fontScale="92500" lnSpcReduction="20000"/>
          </a:bodyPr>
          <a:lstStyle/>
          <a:p>
            <a:pPr>
              <a:lnSpc>
                <a:spcPct val="120000"/>
              </a:lnSpc>
            </a:pPr>
            <a:r>
              <a:rPr lang="el-GR" dirty="0"/>
              <a:t>Στους </a:t>
            </a:r>
            <a:r>
              <a:rPr lang="el-GR" dirty="0" err="1"/>
              <a:t>εμμύελους</a:t>
            </a:r>
            <a:r>
              <a:rPr lang="el-GR" dirty="0"/>
              <a:t> νευρώνες, ο άξονας ως γνωστόν μεταξύ 2 κομβίων του </a:t>
            </a:r>
            <a:r>
              <a:rPr lang="el-GR" dirty="0" err="1"/>
              <a:t>Ranvier</a:t>
            </a:r>
            <a:r>
              <a:rPr lang="el-GR" dirty="0"/>
              <a:t> περιβάλλεται από έλυτρο </a:t>
            </a:r>
            <a:r>
              <a:rPr lang="el-GR" dirty="0" err="1"/>
              <a:t>μυελίνης</a:t>
            </a:r>
            <a:r>
              <a:rPr lang="el-GR" dirty="0"/>
              <a:t>. Αυτό είναι απαραίτητο για την </a:t>
            </a:r>
            <a:r>
              <a:rPr lang="el-GR" dirty="0" err="1"/>
              <a:t>διαπηδυτική</a:t>
            </a:r>
            <a:r>
              <a:rPr lang="el-GR" dirty="0"/>
              <a:t> αγωγή (</a:t>
            </a:r>
            <a:r>
              <a:rPr lang="el-GR" dirty="0" err="1"/>
              <a:t>saltatory</a:t>
            </a:r>
            <a:r>
              <a:rPr lang="el-GR" dirty="0"/>
              <a:t> </a:t>
            </a:r>
            <a:r>
              <a:rPr lang="el-GR" dirty="0" err="1"/>
              <a:t>conduction</a:t>
            </a:r>
            <a:r>
              <a:rPr lang="el-GR" dirty="0"/>
              <a:t>) των δυναμικών ενέργειας. Το μεταξύ των κομβίων τμήμα από μόνο του δεν μπορεί να παράγει δυναμικό ενέργειας, δηλαδή η </a:t>
            </a:r>
            <a:r>
              <a:rPr lang="el-GR" dirty="0" err="1"/>
              <a:t>εκπόλωσή</a:t>
            </a:r>
            <a:r>
              <a:rPr lang="el-GR" dirty="0"/>
              <a:t> από ένα δεύτερο </a:t>
            </a:r>
            <a:r>
              <a:rPr lang="el-GR" dirty="0" err="1"/>
              <a:t>κομβίο</a:t>
            </a:r>
            <a:r>
              <a:rPr lang="el-GR" dirty="0"/>
              <a:t> (R2) εξαρτάται απόλυτα από το ρεύμα στο πρώτο </a:t>
            </a:r>
            <a:r>
              <a:rPr lang="el-GR" dirty="0" err="1"/>
              <a:t>κομβίο</a:t>
            </a:r>
            <a:r>
              <a:rPr lang="el-GR" dirty="0"/>
              <a:t> (R1). Εν τούτοις, το δυναμικό συνήθως είναι δυνατό ώστε να μπορεί να πηδήσει δια μέσου κομβίων. Παρ’ όλα αυτά, στο δρόμο του διαστήματος μεταξύ κομβίων, το εύρος του δυναμικού θα ελαττωθεί. Αρχικά η μεμβράνη μεταξύ κομβίων πρέπει να αλλάζει πολικότητα, δηλαδή η ικανότητα (</a:t>
            </a:r>
            <a:r>
              <a:rPr lang="el-GR" dirty="0" err="1"/>
              <a:t>capacitance</a:t>
            </a:r>
            <a:r>
              <a:rPr lang="el-GR" dirty="0"/>
              <a:t>) της μεμβράνης πρέπει να εκτονωθεί και γι’ αυτό χρειάζεται ένα δυναμικό. Κατά δεύτερο λόγο, δυναμικό μπορεί να διαφύγει μέσω ιοντικών καναλιών στο </a:t>
            </a:r>
            <a:r>
              <a:rPr lang="el-GR" dirty="0" err="1"/>
              <a:t>αξόλειμμα</a:t>
            </a:r>
            <a:r>
              <a:rPr lang="el-GR" dirty="0"/>
              <a:t>. Εν τούτοις, η ύπαρξη </a:t>
            </a:r>
            <a:r>
              <a:rPr lang="el-GR" dirty="0" err="1"/>
              <a:t>μυελίνης</a:t>
            </a:r>
            <a:r>
              <a:rPr lang="el-GR" dirty="0"/>
              <a:t> του τμήματος μεταξύ των κομβίων προκαλεί αύξηση της αντίστασης (</a:t>
            </a:r>
            <a:r>
              <a:rPr lang="el-GR" dirty="0" err="1"/>
              <a:t>Rm</a:t>
            </a:r>
            <a:r>
              <a:rPr lang="el-GR" dirty="0"/>
              <a:t>) και την ελάττωση της ικανότητας πύκνωσης (Cm) της </a:t>
            </a:r>
            <a:r>
              <a:rPr lang="el-GR" dirty="0" smtClean="0"/>
              <a:t>μεμβράνης.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788545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a:t>Απομυελίνωση</a:t>
            </a:r>
            <a:r>
              <a:rPr lang="el-GR" dirty="0"/>
              <a:t> </a:t>
            </a:r>
            <a:r>
              <a:rPr lang="el-GR" sz="3000" b="0" dirty="0" smtClean="0"/>
              <a:t>2/6</a:t>
            </a:r>
            <a:endParaRPr lang="en-US" sz="3200" dirty="0"/>
          </a:p>
        </p:txBody>
      </p:sp>
      <p:sp>
        <p:nvSpPr>
          <p:cNvPr id="3" name="Θέση περιεχομένου 2"/>
          <p:cNvSpPr>
            <a:spLocks noGrp="1"/>
          </p:cNvSpPr>
          <p:nvPr>
            <p:ph idx="1"/>
          </p:nvPr>
        </p:nvSpPr>
        <p:spPr/>
        <p:txBody>
          <a:bodyPr>
            <a:normAutofit/>
          </a:bodyPr>
          <a:lstStyle/>
          <a:p>
            <a:r>
              <a:rPr lang="el-GR" dirty="0"/>
              <a:t>Η αντίσταση μεταξύ των κομβίων είναι πολύ ψηλή λόγω του μικρού αριθμού των ιοντικών καναλιών και το διάστημα γύρω από την μεμβράνη είναι μονωμένο από τον </a:t>
            </a:r>
            <a:r>
              <a:rPr lang="el-GR" dirty="0" err="1"/>
              <a:t>εξωκυττάριο</a:t>
            </a:r>
            <a:r>
              <a:rPr lang="el-GR" dirty="0"/>
              <a:t> χώρο με στοιβάδα λίπους. Η χαμηλή ικανότητα πύκνωσης οφείλεται στην μεγάλη απόσταση μεταξύ του εσωτερικού του άξονα και του ελευθέρου </a:t>
            </a:r>
            <a:r>
              <a:rPr lang="el-GR" dirty="0" err="1"/>
              <a:t>εξωκυττάριου</a:t>
            </a:r>
            <a:r>
              <a:rPr lang="el-GR" dirty="0"/>
              <a:t> χώρου καθώς και την χαμηλή πολικότητα του λιπώδους υλικού στο ενδιάμεσο </a:t>
            </a:r>
            <a:r>
              <a:rPr lang="el-GR" dirty="0" smtClean="0"/>
              <a:t>διάστημα.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703238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Απομυελίνωση</a:t>
            </a:r>
            <a:r>
              <a:rPr lang="el-GR" dirty="0"/>
              <a:t> </a:t>
            </a:r>
            <a:r>
              <a:rPr lang="el-GR" sz="3000" b="0" dirty="0" smtClean="0"/>
              <a:t>3/6</a:t>
            </a:r>
            <a:endParaRPr lang="en-US" dirty="0"/>
          </a:p>
        </p:txBody>
      </p:sp>
      <p:sp>
        <p:nvSpPr>
          <p:cNvPr id="3" name="Θέση περιεχομένου 2"/>
          <p:cNvSpPr>
            <a:spLocks noGrp="1"/>
          </p:cNvSpPr>
          <p:nvPr>
            <p:ph idx="1"/>
          </p:nvPr>
        </p:nvSpPr>
        <p:spPr>
          <a:xfrm>
            <a:off x="457200" y="1196752"/>
            <a:ext cx="8229600" cy="5544616"/>
          </a:xfrm>
        </p:spPr>
        <p:txBody>
          <a:bodyPr>
            <a:normAutofit/>
          </a:bodyPr>
          <a:lstStyle/>
          <a:p>
            <a:r>
              <a:rPr lang="el-GR" sz="2200" dirty="0"/>
              <a:t>Η </a:t>
            </a:r>
            <a:r>
              <a:rPr lang="el-GR" sz="2200" dirty="0" err="1"/>
              <a:t>απομυελίνωση</a:t>
            </a:r>
            <a:r>
              <a:rPr lang="el-GR" sz="2200" dirty="0"/>
              <a:t> μπορεί να οφείλεται σε εκφυλιστικές, τοξικές η λοιμώδεις καταστροφές των νευρώνων η σε έλλειψη των βιταμινών Β6 η Β12. Αν συμβεί αυτό, η </a:t>
            </a:r>
            <a:r>
              <a:rPr lang="el-GR" sz="2200" dirty="0" err="1"/>
              <a:t>Rm</a:t>
            </a:r>
            <a:r>
              <a:rPr lang="el-GR" sz="2200" dirty="0"/>
              <a:t> ελαττώνεται και η Cm αυξάνεται στο μεταξύ των κομβίων διάστημα. Το αποτέλεσμα είναι ότι χρειάζεται περισσότερο ρεύμα για να αλλάξει την πολικότητα του μεταξύ των κομβίων διαστήματος και μέσω ανοιγμάτων των </a:t>
            </a:r>
            <a:r>
              <a:rPr lang="el-GR" sz="2200" dirty="0" err="1"/>
              <a:t>ιστικών</a:t>
            </a:r>
            <a:r>
              <a:rPr lang="el-GR" sz="2200" dirty="0"/>
              <a:t> καναλιών επισυμβαίνουν μεγάλες απώλειες ρεύματος. Αν μετά τις απώλειες στο διάστημα μεταξύ των κομβίων, το δημιουργούμενο ρεύμα R1 δεν αρκεί ώστε να </a:t>
            </a:r>
            <a:r>
              <a:rPr lang="el-GR" sz="2200" dirty="0" err="1"/>
              <a:t>αποπολώσει</a:t>
            </a:r>
            <a:r>
              <a:rPr lang="el-GR" sz="2200" dirty="0"/>
              <a:t> το R2 στο επίπεδο ουδού, η διέγερση διακόπτεται, ακόμη και όταν ο άξονας είναι απόλυτα ακέραιος. Υψηλά δυναμικά ενέργειας και χαμηλές θερμοκρασίες ευνοούν την διακοπή της αγωγής λόγω ελάττωσης της ευαισθησίας στον κόμβο R2.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726996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a:t>Απομυελίνωση</a:t>
            </a:r>
            <a:r>
              <a:rPr lang="el-GR" dirty="0"/>
              <a:t> </a:t>
            </a:r>
            <a:r>
              <a:rPr lang="el-GR" sz="3000" b="0" dirty="0" smtClean="0"/>
              <a:t>4/6</a:t>
            </a:r>
            <a:endParaRPr lang="en-US" sz="3200" dirty="0"/>
          </a:p>
        </p:txBody>
      </p:sp>
      <p:sp>
        <p:nvSpPr>
          <p:cNvPr id="3" name="Θέση περιεχομένου 2"/>
          <p:cNvSpPr>
            <a:spLocks noGrp="1"/>
          </p:cNvSpPr>
          <p:nvPr>
            <p:ph idx="1"/>
          </p:nvPr>
        </p:nvSpPr>
        <p:spPr/>
        <p:txBody>
          <a:bodyPr>
            <a:normAutofit fontScale="92500"/>
          </a:bodyPr>
          <a:lstStyle/>
          <a:p>
            <a:r>
              <a:rPr lang="el-GR" dirty="0"/>
              <a:t>Μικρότερες βλάβες του διαστήματος μεταξύ των κομβίων οδηγεί σε ελάττωση της αγωγιμότητας, διότι δεν είναι δυνατή η </a:t>
            </a:r>
            <a:r>
              <a:rPr lang="el-GR" dirty="0" err="1"/>
              <a:t>διαπήδυση</a:t>
            </a:r>
            <a:r>
              <a:rPr lang="el-GR" dirty="0"/>
              <a:t> στο επόμενο </a:t>
            </a:r>
            <a:r>
              <a:rPr lang="el-GR" dirty="0" err="1"/>
              <a:t>κομβίο</a:t>
            </a:r>
            <a:r>
              <a:rPr lang="el-GR" dirty="0"/>
              <a:t> και ο επόμενος κόμβος πρέπει να </a:t>
            </a:r>
            <a:r>
              <a:rPr lang="el-GR" dirty="0" err="1"/>
              <a:t>αποπολωθεί</a:t>
            </a:r>
            <a:r>
              <a:rPr lang="el-GR" dirty="0"/>
              <a:t> στον ουδό του πριν περάσει η διέγερση στο επόμενο </a:t>
            </a:r>
            <a:r>
              <a:rPr lang="el-GR" dirty="0" err="1"/>
              <a:t>κομβίο</a:t>
            </a:r>
            <a:r>
              <a:rPr lang="el-GR" dirty="0"/>
              <a:t>. Τέλος η καταστραφείσα περιοχή μπορεί η ίδια να δίνει δυναμικά ώσης, κυρίως όταν ο άξονας έχει καταστραφεί η είναι υπό πίεση. Η διέγερση μπορεί να μεταπηδήσει κατά μήκος δύο γειτονικών </a:t>
            </a:r>
            <a:r>
              <a:rPr lang="el-GR" dirty="0" smtClean="0"/>
              <a:t>κατεστραμμένων </a:t>
            </a:r>
            <a:r>
              <a:rPr lang="el-GR" dirty="0"/>
              <a:t>νεύρων (</a:t>
            </a:r>
            <a:r>
              <a:rPr lang="el-GR" dirty="0" err="1"/>
              <a:t>εφαπτική</a:t>
            </a:r>
            <a:r>
              <a:rPr lang="el-GR" dirty="0"/>
              <a:t> μετάδοση) </a:t>
            </a:r>
            <a:r>
              <a:rPr lang="el-GR" dirty="0" smtClean="0"/>
              <a:t>ή να </a:t>
            </a:r>
            <a:r>
              <a:rPr lang="el-GR" dirty="0"/>
              <a:t>μεταδοθεί προς τα πίσω (</a:t>
            </a:r>
            <a:r>
              <a:rPr lang="el-GR" dirty="0" err="1"/>
              <a:t>retrogradely</a:t>
            </a:r>
            <a:r>
              <a:rPr lang="el-GR" dirty="0"/>
              <a:t>). Σε περίπτωση που υπάρχουν ελλείψεις </a:t>
            </a:r>
            <a:r>
              <a:rPr lang="el-GR" dirty="0" err="1"/>
              <a:t>πρωτεινών</a:t>
            </a:r>
            <a:r>
              <a:rPr lang="el-GR" dirty="0"/>
              <a:t> του ελύτρου έχουμε παθήσεις όπως κληρονομικές περιφερικές νευροπάθειες (σύνδρομο </a:t>
            </a:r>
            <a:r>
              <a:rPr lang="el-GR" dirty="0" err="1"/>
              <a:t>Charcot</a:t>
            </a:r>
            <a:r>
              <a:rPr lang="el-GR" dirty="0"/>
              <a:t>-</a:t>
            </a:r>
            <a:r>
              <a:rPr lang="el-GR" dirty="0" err="1"/>
              <a:t>Marie</a:t>
            </a:r>
            <a:r>
              <a:rPr lang="el-GR" dirty="0"/>
              <a:t>-</a:t>
            </a:r>
            <a:r>
              <a:rPr lang="el-GR" dirty="0" err="1"/>
              <a:t>Tooth</a:t>
            </a:r>
            <a:r>
              <a:rPr lang="el-GR" dirty="0"/>
              <a:t>, σύνδρομο </a:t>
            </a:r>
            <a:r>
              <a:rPr lang="el-GR" dirty="0" err="1"/>
              <a:t>Dejerine</a:t>
            </a:r>
            <a:r>
              <a:rPr lang="el-GR" dirty="0"/>
              <a:t> </a:t>
            </a:r>
            <a:r>
              <a:rPr lang="el-GR" dirty="0" err="1"/>
              <a:t>Sotas</a:t>
            </a:r>
            <a:r>
              <a:rPr lang="el-GR" dirty="0"/>
              <a:t>, νόσο </a:t>
            </a:r>
            <a:r>
              <a:rPr lang="el-GR" dirty="0" err="1"/>
              <a:t>Pelizaeus</a:t>
            </a:r>
            <a:r>
              <a:rPr lang="el-GR" dirty="0"/>
              <a:t>-</a:t>
            </a:r>
            <a:r>
              <a:rPr lang="el-GR" dirty="0" err="1"/>
              <a:t>Merzbacher</a:t>
            </a:r>
            <a:r>
              <a:rPr lang="el-GR" dirty="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2959575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a:t>Απομυελίνωση</a:t>
            </a:r>
            <a:r>
              <a:rPr lang="el-GR" dirty="0"/>
              <a:t> </a:t>
            </a:r>
            <a:r>
              <a:rPr lang="el-GR" sz="3000" b="0" dirty="0" smtClean="0"/>
              <a:t>5/6</a:t>
            </a:r>
            <a:endParaRPr lang="en-US" sz="3200" dirty="0"/>
          </a:p>
        </p:txBody>
      </p:sp>
      <p:sp>
        <p:nvSpPr>
          <p:cNvPr id="3" name="Θέση περιεχομένου 2"/>
          <p:cNvSpPr>
            <a:spLocks noGrp="1"/>
          </p:cNvSpPr>
          <p:nvPr>
            <p:ph idx="1"/>
          </p:nvPr>
        </p:nvSpPr>
        <p:spPr/>
        <p:txBody>
          <a:bodyPr>
            <a:noAutofit/>
          </a:bodyPr>
          <a:lstStyle/>
          <a:p>
            <a:r>
              <a:rPr lang="el-GR" dirty="0"/>
              <a:t>Η κυριότερη </a:t>
            </a:r>
            <a:r>
              <a:rPr lang="el-GR" dirty="0" err="1"/>
              <a:t>απομυελινωτική</a:t>
            </a:r>
            <a:r>
              <a:rPr lang="el-GR" dirty="0"/>
              <a:t> πάθηση όμως είναι </a:t>
            </a:r>
            <a:r>
              <a:rPr lang="el-GR" b="1" dirty="0"/>
              <a:t>η πολλαπλή </a:t>
            </a:r>
            <a:r>
              <a:rPr lang="el-GR" b="1" dirty="0" err="1"/>
              <a:t>σλήρυνση</a:t>
            </a:r>
            <a:r>
              <a:rPr lang="el-GR" b="1" dirty="0"/>
              <a:t> (κατά πλάκας σκλήρυνση). </a:t>
            </a:r>
            <a:r>
              <a:rPr lang="el-GR" dirty="0"/>
              <a:t>Είναι συχνότερη στις γυναίκες, περιστασιακά υπάρχει </a:t>
            </a:r>
            <a:r>
              <a:rPr lang="el-GR" dirty="0" err="1"/>
              <a:t>οικογενής</a:t>
            </a:r>
            <a:r>
              <a:rPr lang="el-GR" dirty="0"/>
              <a:t> συσσώρευση και παρατηρείται περισσότερο στους ανθρώπους τύπου HLA3 και ΗΛΑ7. Είναι νόσος </a:t>
            </a:r>
            <a:r>
              <a:rPr lang="el-GR" dirty="0" err="1"/>
              <a:t>αυτοάνοση</a:t>
            </a:r>
            <a:r>
              <a:rPr lang="el-GR" dirty="0"/>
              <a:t> </a:t>
            </a:r>
            <a:r>
              <a:rPr lang="el-GR" dirty="0" smtClean="0"/>
              <a:t>ή </a:t>
            </a:r>
            <a:r>
              <a:rPr lang="el-GR" dirty="0"/>
              <a:t>(ίσως και </a:t>
            </a:r>
            <a:r>
              <a:rPr lang="el-GR" dirty="0" err="1"/>
              <a:t>μεταλοιμώδης</a:t>
            </a:r>
            <a:r>
              <a:rPr lang="el-GR" dirty="0"/>
              <a:t>) και χαρακτηρίζεται από φλεγμονώδεις εστίες </a:t>
            </a:r>
            <a:r>
              <a:rPr lang="el-GR" dirty="0" err="1"/>
              <a:t>απομυελίνωσης</a:t>
            </a: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2735368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a:t>Απομυελίνωση</a:t>
            </a:r>
            <a:r>
              <a:rPr lang="el-GR" dirty="0"/>
              <a:t> </a:t>
            </a:r>
            <a:r>
              <a:rPr lang="el-GR" sz="3000" b="0" dirty="0" smtClean="0"/>
              <a:t>6/6</a:t>
            </a:r>
            <a:endParaRPr lang="en-US" sz="3200" dirty="0"/>
          </a:p>
        </p:txBody>
      </p:sp>
      <p:sp>
        <p:nvSpPr>
          <p:cNvPr id="3" name="Θέση περιεχομένου 2"/>
          <p:cNvSpPr>
            <a:spLocks noGrp="1"/>
          </p:cNvSpPr>
          <p:nvPr>
            <p:ph idx="1"/>
          </p:nvPr>
        </p:nvSpPr>
        <p:spPr>
          <a:xfrm>
            <a:off x="457200" y="1196752"/>
            <a:ext cx="8229600" cy="5472608"/>
          </a:xfrm>
        </p:spPr>
        <p:txBody>
          <a:bodyPr>
            <a:noAutofit/>
          </a:bodyPr>
          <a:lstStyle/>
          <a:p>
            <a:r>
              <a:rPr lang="el-GR" sz="2300" dirty="0" smtClean="0"/>
              <a:t>Χαρακτηριστικό </a:t>
            </a:r>
            <a:r>
              <a:rPr lang="el-GR" sz="2300" dirty="0"/>
              <a:t>γνώρισμα της πολλαπλής σκλήρυνσης είναι η χρονικά άσχετη επέλευση τελείως διαφορετικών νευρωνικών ελλειμμάτων, που προκαλούνται από βλάβες σε διαφορετικά μέρη του εγκεφάλου. Μερικές από τις βλάβες μπορεί να υποστραφούν τελείως όταν οι φλεγμονώδεις διεργασίες σε αυτές τις περιοχές </a:t>
            </a:r>
            <a:r>
              <a:rPr lang="el-GR" sz="2300" dirty="0" err="1"/>
              <a:t>ατονίσουν</a:t>
            </a:r>
            <a:r>
              <a:rPr lang="el-GR" sz="2300" dirty="0"/>
              <a:t> και οι </a:t>
            </a:r>
            <a:r>
              <a:rPr lang="el-GR" sz="2300" dirty="0" err="1"/>
              <a:t>νευράξονες</a:t>
            </a:r>
            <a:r>
              <a:rPr lang="el-GR" sz="2300" dirty="0"/>
              <a:t> έχουν </a:t>
            </a:r>
            <a:r>
              <a:rPr lang="el-GR" sz="2300" dirty="0" err="1"/>
              <a:t>επαναμυελινωθεί</a:t>
            </a:r>
            <a:r>
              <a:rPr lang="el-GR" sz="2300" dirty="0"/>
              <a:t>. </a:t>
            </a:r>
          </a:p>
          <a:p>
            <a:r>
              <a:rPr lang="el-GR" sz="2300" dirty="0"/>
              <a:t>Μπορεί να υπάρχει αναστρέψιμη απώλεια της όρασης λόγω βλάβης του οπτικού νεύρου που ακολουθείται από μερική απώλεια της αισθητικότητας όταν προσβληθούν οι αισθητικές οδοί του νωτιαίου μυελού. </a:t>
            </a:r>
          </a:p>
          <a:p>
            <a:r>
              <a:rPr lang="el-GR" sz="2300" dirty="0"/>
              <a:t>Όταν προσβληθεί η παρεγκεφαλίδα εγκαθίσταται αταξία.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240584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a:t>Κλινικά σημεία για τις διαταραχές Πυραμιδικού </a:t>
            </a:r>
            <a:r>
              <a:rPr lang="el-GR" sz="3000" b="0" dirty="0" smtClean="0"/>
              <a:t>1/4</a:t>
            </a:r>
            <a:endParaRPr lang="en-US" sz="3000" b="0" dirty="0"/>
          </a:p>
        </p:txBody>
      </p:sp>
      <p:sp>
        <p:nvSpPr>
          <p:cNvPr id="3" name="Θέση περιεχομένου 2"/>
          <p:cNvSpPr>
            <a:spLocks noGrp="1"/>
          </p:cNvSpPr>
          <p:nvPr>
            <p:ph idx="1"/>
          </p:nvPr>
        </p:nvSpPr>
        <p:spPr>
          <a:xfrm>
            <a:off x="457200" y="1412776"/>
            <a:ext cx="8229600" cy="4824536"/>
          </a:xfrm>
        </p:spPr>
        <p:txBody>
          <a:bodyPr>
            <a:noAutofit/>
          </a:bodyPr>
          <a:lstStyle/>
          <a:p>
            <a:r>
              <a:rPr lang="el-GR" dirty="0"/>
              <a:t>Το πυραμιδικό δεμάτιο συχνά βλάπτεται από </a:t>
            </a:r>
            <a:r>
              <a:rPr lang="el-GR" b="1" dirty="0"/>
              <a:t>αιμορραγία ή θρόμβωση </a:t>
            </a:r>
            <a:r>
              <a:rPr lang="el-GR" dirty="0"/>
              <a:t>των αρτηριών που αρδεύουν τα διάφορα μέρη του. </a:t>
            </a:r>
          </a:p>
          <a:p>
            <a:r>
              <a:rPr lang="el-GR" b="1" dirty="0"/>
              <a:t>Ορολογία: </a:t>
            </a:r>
            <a:endParaRPr lang="el-GR" b="1" dirty="0" smtClean="0"/>
          </a:p>
          <a:p>
            <a:pPr lvl="1"/>
            <a:r>
              <a:rPr lang="el-GR" b="1" dirty="0" smtClean="0"/>
              <a:t>ημιπληγία </a:t>
            </a:r>
            <a:r>
              <a:rPr lang="el-GR" dirty="0"/>
              <a:t>= παράλυση του ½ του σώματος </a:t>
            </a:r>
          </a:p>
          <a:p>
            <a:pPr lvl="1"/>
            <a:r>
              <a:rPr lang="el-GR" b="1" dirty="0" err="1"/>
              <a:t>μονοπληγία</a:t>
            </a:r>
            <a:r>
              <a:rPr lang="el-GR" b="1" dirty="0"/>
              <a:t> </a:t>
            </a:r>
            <a:r>
              <a:rPr lang="el-GR" dirty="0"/>
              <a:t>= παράλυση ενός μέλους μόνον </a:t>
            </a:r>
          </a:p>
          <a:p>
            <a:pPr lvl="1"/>
            <a:r>
              <a:rPr lang="el-GR" b="1" dirty="0"/>
              <a:t>παραπληγία</a:t>
            </a:r>
            <a:r>
              <a:rPr lang="el-GR" dirty="0"/>
              <a:t>= παράλυση των 2 κάτω μελών </a:t>
            </a:r>
          </a:p>
          <a:p>
            <a:pPr lvl="1"/>
            <a:r>
              <a:rPr lang="el-GR" b="1" dirty="0"/>
              <a:t>τετραπληγία</a:t>
            </a:r>
            <a:r>
              <a:rPr lang="el-GR" dirty="0"/>
              <a:t>= παράλυση και των 2 κάτω και των </a:t>
            </a:r>
            <a:r>
              <a:rPr lang="el-GR" dirty="0" smtClean="0"/>
              <a:t>2 </a:t>
            </a:r>
            <a:r>
              <a:rPr lang="el-GR" dirty="0"/>
              <a:t>άνω </a:t>
            </a:r>
            <a:r>
              <a:rPr lang="el-GR" dirty="0" smtClean="0"/>
              <a:t>άκρων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4121403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84784"/>
            <a:ext cx="8229600" cy="5040560"/>
          </a:xfrm>
        </p:spPr>
        <p:txBody>
          <a:bodyPr>
            <a:noAutofit/>
          </a:bodyPr>
          <a:lstStyle/>
          <a:p>
            <a:r>
              <a:rPr lang="el-GR" dirty="0" smtClean="0"/>
              <a:t>Όταν </a:t>
            </a:r>
            <a:r>
              <a:rPr lang="el-GR" dirty="0"/>
              <a:t>βλάπτεται η περιοχή </a:t>
            </a:r>
            <a:r>
              <a:rPr lang="el-GR" b="1" dirty="0"/>
              <a:t>4 ή κινητική ή </a:t>
            </a:r>
            <a:r>
              <a:rPr lang="el-GR" b="1" dirty="0" err="1"/>
              <a:t>προσθία</a:t>
            </a:r>
            <a:r>
              <a:rPr lang="el-GR" b="1" dirty="0"/>
              <a:t> </a:t>
            </a:r>
            <a:r>
              <a:rPr lang="el-GR" dirty="0"/>
              <a:t>κεντρική </a:t>
            </a:r>
            <a:r>
              <a:rPr lang="el-GR" dirty="0" err="1"/>
              <a:t>έλιξ</a:t>
            </a:r>
            <a:r>
              <a:rPr lang="el-GR" dirty="0"/>
              <a:t> </a:t>
            </a:r>
            <a:r>
              <a:rPr lang="el-GR" b="1" dirty="0"/>
              <a:t>συνήθως </a:t>
            </a:r>
            <a:r>
              <a:rPr lang="el-GR" dirty="0"/>
              <a:t>έχουμε </a:t>
            </a:r>
            <a:r>
              <a:rPr lang="el-GR" b="1" dirty="0" err="1"/>
              <a:t>μονοπληγία</a:t>
            </a:r>
            <a:r>
              <a:rPr lang="el-GR" b="1" dirty="0"/>
              <a:t> </a:t>
            </a:r>
            <a:r>
              <a:rPr lang="el-GR" dirty="0"/>
              <a:t>δηλ. ένα μέλος </a:t>
            </a:r>
            <a:r>
              <a:rPr lang="el-GR" dirty="0" smtClean="0"/>
              <a:t>επηρεάζεται</a:t>
            </a:r>
            <a:r>
              <a:rPr lang="el-GR" dirty="0"/>
              <a:t> </a:t>
            </a:r>
            <a:r>
              <a:rPr lang="el-GR" dirty="0" smtClean="0"/>
              <a:t>χάνονται </a:t>
            </a:r>
            <a:r>
              <a:rPr lang="el-GR" dirty="0"/>
              <a:t>οι ηθελημένες κινήσεις ενός μόνο μέλους στο αντίθετο μέρος του σώματος. </a:t>
            </a:r>
          </a:p>
          <a:p>
            <a:r>
              <a:rPr lang="el-GR" dirty="0" smtClean="0"/>
              <a:t>Όταν </a:t>
            </a:r>
            <a:r>
              <a:rPr lang="el-GR" dirty="0"/>
              <a:t>βλάπτεται το δεμάτιο στην περιοχή </a:t>
            </a:r>
            <a:r>
              <a:rPr lang="el-GR" b="1" dirty="0"/>
              <a:t>της έσω κάψας </a:t>
            </a:r>
            <a:r>
              <a:rPr lang="el-GR" dirty="0"/>
              <a:t>έχουμε </a:t>
            </a:r>
            <a:r>
              <a:rPr lang="el-GR" b="1" dirty="0"/>
              <a:t>πλήρη ημιπληγία </a:t>
            </a:r>
            <a:r>
              <a:rPr lang="el-GR" dirty="0"/>
              <a:t>γιατί συνήθως </a:t>
            </a:r>
            <a:r>
              <a:rPr lang="el-GR" b="1" dirty="0"/>
              <a:t>όλα </a:t>
            </a:r>
            <a:r>
              <a:rPr lang="el-GR" dirty="0"/>
              <a:t>τα μέρη του πυραμιδικού παραβλάπτονται. Δυστυχώς η αρτηρία που αρδεύει αυτήν την περιοχή (μέση εγκεφαλική και κλάδοι της) καλείται και αρτηρία της εγκεφαλικής αιμορραγίας, διότι συχνά </a:t>
            </a:r>
            <a:r>
              <a:rPr lang="el-GR" dirty="0" err="1" smtClean="0"/>
              <a:t>ρήγνυται</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
        <p:nvSpPr>
          <p:cNvPr id="6" name="Τίτλος 1"/>
          <p:cNvSpPr>
            <a:spLocks noGrp="1"/>
          </p:cNvSpPr>
          <p:nvPr>
            <p:ph type="title"/>
          </p:nvPr>
        </p:nvSpPr>
        <p:spPr>
          <a:xfrm>
            <a:off x="467544" y="116632"/>
            <a:ext cx="8229600" cy="1080120"/>
          </a:xfrm>
        </p:spPr>
        <p:txBody>
          <a:bodyPr>
            <a:noAutofit/>
          </a:bodyPr>
          <a:lstStyle/>
          <a:p>
            <a:r>
              <a:rPr lang="el-GR" b="1" dirty="0"/>
              <a:t>Κλινικά σημεία για τις διαταραχές Πυραμιδικού </a:t>
            </a:r>
            <a:r>
              <a:rPr lang="el-GR" sz="3000" b="0" dirty="0"/>
              <a:t>2</a:t>
            </a:r>
            <a:r>
              <a:rPr lang="el-GR" sz="3000" b="0" dirty="0" smtClean="0"/>
              <a:t>/4</a:t>
            </a:r>
            <a:endParaRPr lang="en-US" sz="3000" b="0" dirty="0"/>
          </a:p>
        </p:txBody>
      </p:sp>
    </p:spTree>
    <p:extLst>
      <p:ext uri="{BB962C8B-B14F-4D97-AF65-F5344CB8AC3E}">
        <p14:creationId xmlns:p14="http://schemas.microsoft.com/office/powerpoint/2010/main" val="1047709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Νευρικός ιστός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pic>
        <p:nvPicPr>
          <p:cNvPr id="1026" name="Picture 2" descr="File:Blausen 0672 NeuralTiss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052736"/>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209474" y="6306071"/>
            <a:ext cx="2820396"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Blausen 0672 </a:t>
            </a:r>
            <a:r>
              <a:rPr lang="en-US" sz="1200" dirty="0" err="1">
                <a:solidFill>
                  <a:prstClr val="black">
                    <a:lumMod val="75000"/>
                    <a:lumOff val="25000"/>
                  </a:prstClr>
                </a:solidFill>
                <a:latin typeface="Calibri"/>
                <a:hlinkClick r:id="rId3"/>
              </a:rPr>
              <a:t>NeuralTissue</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smtClean="0">
                <a:solidFill>
                  <a:prstClr val="black">
                    <a:lumMod val="75000"/>
                    <a:lumOff val="25000"/>
                  </a:prstClr>
                </a:solidFill>
                <a:latin typeface="Calibri"/>
                <a:hlinkClick r:id="rId4"/>
              </a:rPr>
              <a:t>BruceBlaus</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5"/>
              </a:rPr>
              <a:t>CC BY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2942955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4752528"/>
          </a:xfrm>
        </p:spPr>
        <p:txBody>
          <a:bodyPr>
            <a:noAutofit/>
          </a:bodyPr>
          <a:lstStyle/>
          <a:p>
            <a:pPr>
              <a:lnSpc>
                <a:spcPct val="110000"/>
              </a:lnSpc>
            </a:pPr>
            <a:r>
              <a:rPr lang="el-GR" sz="2300" dirty="0"/>
              <a:t>Όταν παραβλάπτεται το πυραμιδικό σύστημα στην περιοχή του </a:t>
            </a:r>
            <a:r>
              <a:rPr lang="el-GR" sz="2300" b="1" dirty="0"/>
              <a:t>εγκεφαλικού στελέχους </a:t>
            </a:r>
            <a:r>
              <a:rPr lang="el-GR" sz="2300" dirty="0"/>
              <a:t>(</a:t>
            </a:r>
            <a:r>
              <a:rPr lang="el-GR" sz="2300" dirty="0" err="1"/>
              <a:t>μεσεγκέφαλος</a:t>
            </a:r>
            <a:r>
              <a:rPr lang="el-GR" sz="2300" dirty="0"/>
              <a:t>, γέφυρα, προμήκης) εκεί συνήθως γίνεται βλάβη δεματίου + νεύρου δηλ. </a:t>
            </a:r>
          </a:p>
          <a:p>
            <a:pPr marL="457200" indent="-457200">
              <a:lnSpc>
                <a:spcPct val="110000"/>
              </a:lnSpc>
              <a:buFont typeface="+mj-lt"/>
              <a:buAutoNum type="arabicPeriod"/>
            </a:pPr>
            <a:r>
              <a:rPr lang="el-GR" sz="2300" b="1" dirty="0" err="1" smtClean="0"/>
              <a:t>Μεσεγκέφαλος</a:t>
            </a:r>
            <a:r>
              <a:rPr lang="el-GR" sz="2300" b="1" dirty="0" smtClean="0"/>
              <a:t> </a:t>
            </a:r>
            <a:r>
              <a:rPr lang="el-GR" sz="2300" dirty="0"/>
              <a:t>(εδώ κοντά στο πυραμιδικό αρχίζει </a:t>
            </a:r>
            <a:r>
              <a:rPr lang="el-GR" sz="2300" b="1" dirty="0"/>
              <a:t>το 3ο νεύρο </a:t>
            </a:r>
            <a:r>
              <a:rPr lang="el-GR" sz="2300" dirty="0" smtClean="0"/>
              <a:t>ή </a:t>
            </a:r>
            <a:r>
              <a:rPr lang="el-GR" sz="2300" dirty="0"/>
              <a:t>κοινό κινητικό και παραβλάπτεται κι αυτό με το δεμάτιο) </a:t>
            </a:r>
          </a:p>
          <a:p>
            <a:pPr lvl="1">
              <a:lnSpc>
                <a:spcPct val="110000"/>
              </a:lnSpc>
            </a:pPr>
            <a:r>
              <a:rPr lang="el-GR" sz="2300" dirty="0" smtClean="0"/>
              <a:t>α</a:t>
            </a:r>
            <a:r>
              <a:rPr lang="el-GR" sz="2300" dirty="0"/>
              <a:t>) ημιπληγία του άλλου μισού σώματος </a:t>
            </a:r>
          </a:p>
          <a:p>
            <a:pPr lvl="1">
              <a:lnSpc>
                <a:spcPct val="110000"/>
              </a:lnSpc>
            </a:pPr>
            <a:r>
              <a:rPr lang="el-GR" sz="2300" dirty="0"/>
              <a:t>β) παράλυση του 3ου v. στο ίδιο μέρος σώματος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
        <p:nvSpPr>
          <p:cNvPr id="6" name="Τίτλος 1"/>
          <p:cNvSpPr>
            <a:spLocks noGrp="1"/>
          </p:cNvSpPr>
          <p:nvPr>
            <p:ph type="title"/>
          </p:nvPr>
        </p:nvSpPr>
        <p:spPr>
          <a:xfrm>
            <a:off x="467544" y="116632"/>
            <a:ext cx="8229600" cy="1080120"/>
          </a:xfrm>
        </p:spPr>
        <p:txBody>
          <a:bodyPr>
            <a:noAutofit/>
          </a:bodyPr>
          <a:lstStyle/>
          <a:p>
            <a:r>
              <a:rPr lang="el-GR" b="1" dirty="0"/>
              <a:t>Κλινικά σημεία για τις διαταραχές Πυραμιδικού </a:t>
            </a:r>
            <a:r>
              <a:rPr lang="el-GR" sz="3000" b="0" dirty="0"/>
              <a:t>3</a:t>
            </a:r>
            <a:r>
              <a:rPr lang="el-GR" sz="3000" b="0" dirty="0" smtClean="0"/>
              <a:t>/4</a:t>
            </a:r>
            <a:endParaRPr lang="en-US" sz="3000" b="0" dirty="0"/>
          </a:p>
        </p:txBody>
      </p:sp>
    </p:spTree>
    <p:extLst>
      <p:ext uri="{BB962C8B-B14F-4D97-AF65-F5344CB8AC3E}">
        <p14:creationId xmlns:p14="http://schemas.microsoft.com/office/powerpoint/2010/main" val="3267712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040560"/>
          </a:xfrm>
        </p:spPr>
        <p:txBody>
          <a:bodyPr>
            <a:noAutofit/>
          </a:bodyPr>
          <a:lstStyle/>
          <a:p>
            <a:pPr marL="457200" indent="-457200">
              <a:lnSpc>
                <a:spcPct val="110000"/>
              </a:lnSpc>
              <a:buFont typeface="+mj-lt"/>
              <a:buAutoNum type="arabicPeriod" startAt="2"/>
            </a:pPr>
            <a:r>
              <a:rPr lang="el-GR" sz="2300" b="1" dirty="0" smtClean="0"/>
              <a:t>Γέφυρα </a:t>
            </a:r>
            <a:r>
              <a:rPr lang="el-GR" sz="2300" dirty="0"/>
              <a:t>(εδώ κοντά στο πυραμιδικό αρχίζει </a:t>
            </a:r>
            <a:r>
              <a:rPr lang="el-GR" sz="2300" b="1" dirty="0"/>
              <a:t>το 6ο ή </a:t>
            </a:r>
            <a:r>
              <a:rPr lang="el-GR" sz="2300" b="1" dirty="0" err="1"/>
              <a:t>απαγωγό</a:t>
            </a:r>
            <a:r>
              <a:rPr lang="el-GR" sz="2300" b="1" dirty="0"/>
              <a:t> </a:t>
            </a:r>
            <a:r>
              <a:rPr lang="el-GR" sz="2300" dirty="0"/>
              <a:t>και παραβλάπτεται και αυτό με το δεμάτιο) </a:t>
            </a:r>
          </a:p>
          <a:p>
            <a:pPr lvl="1">
              <a:lnSpc>
                <a:spcPct val="110000"/>
              </a:lnSpc>
            </a:pPr>
            <a:r>
              <a:rPr lang="el-GR" sz="2300" dirty="0" smtClean="0"/>
              <a:t>α</a:t>
            </a:r>
            <a:r>
              <a:rPr lang="el-GR" sz="2300" dirty="0"/>
              <a:t>) ημιπληγία του άλλου μισού σώματος </a:t>
            </a:r>
          </a:p>
          <a:p>
            <a:pPr lvl="1">
              <a:lnSpc>
                <a:spcPct val="110000"/>
              </a:lnSpc>
            </a:pPr>
            <a:r>
              <a:rPr lang="el-GR" sz="2300" dirty="0"/>
              <a:t>β) παράλυση του 6ου v. στο ίδιο μέρος σώματος. </a:t>
            </a:r>
          </a:p>
          <a:p>
            <a:pPr marL="457200" indent="-457200">
              <a:lnSpc>
                <a:spcPct val="110000"/>
              </a:lnSpc>
              <a:buFont typeface="+mj-lt"/>
              <a:buAutoNum type="arabicPeriod" startAt="2"/>
            </a:pPr>
            <a:r>
              <a:rPr lang="el-GR" sz="2300" b="1" dirty="0" smtClean="0"/>
              <a:t>Προμήκης </a:t>
            </a:r>
            <a:r>
              <a:rPr lang="el-GR" sz="2300" dirty="0"/>
              <a:t>(εδώ συνήθως βλάπτεται </a:t>
            </a:r>
            <a:r>
              <a:rPr lang="el-GR" sz="2300" b="1" dirty="0"/>
              <a:t>το </a:t>
            </a:r>
            <a:r>
              <a:rPr lang="el-GR" sz="2300" b="1" dirty="0" err="1"/>
              <a:t>υπογλώσιο</a:t>
            </a:r>
            <a:r>
              <a:rPr lang="el-GR" sz="2300" b="1" dirty="0"/>
              <a:t> νεύρο) </a:t>
            </a:r>
            <a:endParaRPr lang="el-GR" sz="2300" dirty="0"/>
          </a:p>
          <a:p>
            <a:pPr lvl="1">
              <a:lnSpc>
                <a:spcPct val="110000"/>
              </a:lnSpc>
            </a:pPr>
            <a:r>
              <a:rPr lang="el-GR" sz="2300" dirty="0" smtClean="0"/>
              <a:t>α</a:t>
            </a:r>
            <a:r>
              <a:rPr lang="el-GR" sz="2300" dirty="0"/>
              <a:t>) ημιπληγία του άλλου μισού σώματος </a:t>
            </a:r>
          </a:p>
          <a:p>
            <a:pPr lvl="1">
              <a:lnSpc>
                <a:spcPct val="110000"/>
              </a:lnSpc>
            </a:pPr>
            <a:r>
              <a:rPr lang="el-GR" sz="2300" dirty="0"/>
              <a:t>β) παράλυση του υπογλωσσίου το ίδιο μέρος σώματος </a:t>
            </a:r>
            <a:endParaRPr lang="el-GR" sz="2300" dirty="0" smtClean="0"/>
          </a:p>
          <a:p>
            <a:pPr marL="444500" indent="0">
              <a:lnSpc>
                <a:spcPct val="110000"/>
              </a:lnSpc>
              <a:buNone/>
            </a:pPr>
            <a:r>
              <a:rPr lang="el-GR" sz="2300" dirty="0" smtClean="0"/>
              <a:t>[Στο </a:t>
            </a:r>
            <a:r>
              <a:rPr lang="el-GR" sz="2300" dirty="0"/>
              <a:t>προμήκη τα 2 δεμάτια (Α+Δ) περνούν κοντά </a:t>
            </a:r>
            <a:r>
              <a:rPr lang="el-GR" sz="2300" dirty="0" err="1"/>
              <a:t>κοντά</a:t>
            </a:r>
            <a:r>
              <a:rPr lang="el-GR" sz="2300" dirty="0"/>
              <a:t> στις πυραμίδες και συνήθως βλάπτονται και τα 2 ]. </a:t>
            </a:r>
          </a:p>
          <a:p>
            <a:pPr>
              <a:lnSpc>
                <a:spcPct val="110000"/>
              </a:lnSpc>
            </a:pPr>
            <a:r>
              <a:rPr lang="el-GR" sz="2300" dirty="0"/>
              <a:t>Οι αναφερθείσες ανωτέρω 1, 2, 3 ημιπληγίες λέγονται </a:t>
            </a:r>
            <a:r>
              <a:rPr lang="el-GR" sz="2300" b="1" dirty="0"/>
              <a:t>χιαστί ημιπληγίες. </a:t>
            </a:r>
            <a:endParaRPr lang="el-GR" sz="2300" dirty="0" smtClean="0"/>
          </a:p>
          <a:p>
            <a:pPr>
              <a:lnSpc>
                <a:spcPct val="110000"/>
              </a:lnSpc>
            </a:pP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
        <p:nvSpPr>
          <p:cNvPr id="6" name="Τίτλος 1"/>
          <p:cNvSpPr>
            <a:spLocks noGrp="1"/>
          </p:cNvSpPr>
          <p:nvPr>
            <p:ph type="title"/>
          </p:nvPr>
        </p:nvSpPr>
        <p:spPr>
          <a:xfrm>
            <a:off x="467544" y="116632"/>
            <a:ext cx="8229600" cy="1080120"/>
          </a:xfrm>
        </p:spPr>
        <p:txBody>
          <a:bodyPr>
            <a:noAutofit/>
          </a:bodyPr>
          <a:lstStyle/>
          <a:p>
            <a:r>
              <a:rPr lang="el-GR" b="1" dirty="0"/>
              <a:t>Κλινικά σημεία για τις διαταραχές Πυραμιδικού </a:t>
            </a:r>
            <a:r>
              <a:rPr lang="el-GR" sz="3000" b="0" dirty="0" smtClean="0"/>
              <a:t>4/4</a:t>
            </a:r>
            <a:endParaRPr lang="en-US" sz="3000" b="0" dirty="0"/>
          </a:p>
        </p:txBody>
      </p:sp>
    </p:spTree>
    <p:extLst>
      <p:ext uri="{BB962C8B-B14F-4D97-AF65-F5344CB8AC3E}">
        <p14:creationId xmlns:p14="http://schemas.microsoft.com/office/powerpoint/2010/main" val="3716778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b="1" dirty="0" smtClean="0"/>
              <a:t>Διαταραχές </a:t>
            </a:r>
            <a:r>
              <a:rPr lang="el-GR" b="1" dirty="0" err="1" smtClean="0"/>
              <a:t>εξωπυραμιδικού</a:t>
            </a:r>
            <a:r>
              <a:rPr lang="el-GR" b="1" dirty="0" smtClean="0"/>
              <a:t> συστήματος </a:t>
            </a:r>
            <a:r>
              <a:rPr lang="el-GR" sz="3000" b="0" dirty="0" smtClean="0"/>
              <a:t>1/5</a:t>
            </a:r>
            <a:endParaRPr lang="en-US" sz="3000" b="0" dirty="0"/>
          </a:p>
        </p:txBody>
      </p:sp>
      <p:sp>
        <p:nvSpPr>
          <p:cNvPr id="3" name="Θέση περιεχομένου 2"/>
          <p:cNvSpPr>
            <a:spLocks noGrp="1"/>
          </p:cNvSpPr>
          <p:nvPr>
            <p:ph idx="1"/>
          </p:nvPr>
        </p:nvSpPr>
        <p:spPr/>
        <p:txBody>
          <a:bodyPr>
            <a:noAutofit/>
          </a:bodyPr>
          <a:lstStyle/>
          <a:p>
            <a:pPr>
              <a:lnSpc>
                <a:spcPct val="110000"/>
              </a:lnSpc>
            </a:pPr>
            <a:r>
              <a:rPr lang="el-GR" dirty="0"/>
              <a:t>Τα </a:t>
            </a:r>
            <a:r>
              <a:rPr lang="el-GR" b="1" dirty="0"/>
              <a:t>βασικά γάγγλια </a:t>
            </a:r>
            <a:r>
              <a:rPr lang="el-GR" dirty="0"/>
              <a:t>(ή </a:t>
            </a:r>
            <a:r>
              <a:rPr lang="el-GR" b="1" dirty="0"/>
              <a:t>βασικοί πυρήνες</a:t>
            </a:r>
            <a:r>
              <a:rPr lang="el-GR" dirty="0"/>
              <a:t>) είναι μια ομάδα από πυρήνες στον εγκέφαλο που διασυνδέονται με τον εγκεφαλικό φλοιό, το θάλαμο και το εγκεφαλικό στέλεχος. </a:t>
            </a:r>
          </a:p>
          <a:p>
            <a:pPr>
              <a:lnSpc>
                <a:spcPct val="110000"/>
              </a:lnSpc>
            </a:pPr>
            <a:r>
              <a:rPr lang="el-GR" dirty="0"/>
              <a:t>Τα βασικά γάγγλια των θηλαστικών συσχετίζονται με μια ποικιλία λειτουργιών: κινητικός έλεγχος, </a:t>
            </a:r>
            <a:r>
              <a:rPr lang="el-GR" dirty="0" err="1"/>
              <a:t>γνωσιακές</a:t>
            </a:r>
            <a:r>
              <a:rPr lang="el-GR" dirty="0"/>
              <a:t> διεργασίες, συναισθήματα και μάθηση. Στην περίπτωση των βασικών γαγγλίων, η σύγχρονη χρήση του όρου ‘γάγγλια’ θεωρείται λάθος, καθώς η λέξη γάγγλιο αναφέρεται σε συγκεντρώσεις νευρικών πυρήνων στην περιφέρεια μόνο (αυτές του αυτόνομου νευρικού συστήματος), και προτιμάται ο όρος "βασικοί πυρήνες".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553052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Διαταραχές </a:t>
            </a:r>
            <a:r>
              <a:rPr lang="el-GR" dirty="0" err="1"/>
              <a:t>εξωπυραμιδικού</a:t>
            </a:r>
            <a:r>
              <a:rPr lang="el-GR" dirty="0"/>
              <a:t> συστήματος </a:t>
            </a:r>
            <a:r>
              <a:rPr lang="el-GR" sz="3000" b="0" dirty="0" smtClean="0"/>
              <a:t>2/5</a:t>
            </a:r>
            <a:endParaRPr lang="en-US" dirty="0"/>
          </a:p>
        </p:txBody>
      </p:sp>
      <p:sp>
        <p:nvSpPr>
          <p:cNvPr id="3" name="Θέση περιεχομένου 2"/>
          <p:cNvSpPr>
            <a:spLocks noGrp="1"/>
          </p:cNvSpPr>
          <p:nvPr>
            <p:ph idx="1"/>
          </p:nvPr>
        </p:nvSpPr>
        <p:spPr>
          <a:xfrm>
            <a:off x="457200" y="1124744"/>
            <a:ext cx="8363272" cy="5040560"/>
          </a:xfrm>
        </p:spPr>
        <p:txBody>
          <a:bodyPr>
            <a:noAutofit/>
          </a:bodyPr>
          <a:lstStyle/>
          <a:p>
            <a:pPr>
              <a:lnSpc>
                <a:spcPct val="110000"/>
              </a:lnSpc>
            </a:pPr>
            <a:r>
              <a:rPr lang="el-GR" sz="2200" dirty="0" smtClean="0"/>
              <a:t>Ο </a:t>
            </a:r>
            <a:r>
              <a:rPr lang="el-GR" sz="2200" dirty="0"/>
              <a:t>συγκεκριμένος ρόλος των βασικών γαγγλίων στον κινητικό έλεγχο έχει μελετηθεί με πολλές ερευνητικές μεθόδους. Αυτές περιελάμβαναν (1) ενδοκυτταρικές παρακολουθήσεις σε συγκεκριμένους πυρήνες των βασικών γαγγλίων σε ζώα που πραγματοποιούσαν βουλητικές κινήσεις και (2) τη μελέτη μετά από εσκεμμένες αλλοιώσεις οργάνων σε ζώα. Επιπλέον οι αναλύσεις των κινητικών δυσλειτουργιών που οφείλονται σε βλάβες των βασικών γαγγλίων, έχουν ρίξει φως στις εξειδικευμένες λειτουργίες αυτού του δομικού στοιχείου. </a:t>
            </a:r>
          </a:p>
          <a:p>
            <a:pPr>
              <a:lnSpc>
                <a:spcPct val="110000"/>
              </a:lnSpc>
            </a:pPr>
            <a:r>
              <a:rPr lang="el-GR" sz="2200" dirty="0"/>
              <a:t>Τα βασικά γάγγλια δεν λειτουργούν από μόνα τους, αλλά πάντοτε σε στενή συνεργασία με τον εγκεφαλικό φλοιό και το </a:t>
            </a:r>
            <a:r>
              <a:rPr lang="el-GR" sz="2200" dirty="0" err="1"/>
              <a:t>φλοιονωτιαίο</a:t>
            </a:r>
            <a:r>
              <a:rPr lang="el-GR" sz="2200" dirty="0"/>
              <a:t> σύστημα. Δέχονται σχεδόν όλα τα προσαγωγά τους σήματα από τον ίδιο το φλοιό και στη συνέχεια επιστρέφουν σχεδόν όλα τα εκπεμπόμενα σήματα σε αυτόν.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427171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Διαταραχές </a:t>
            </a:r>
            <a:r>
              <a:rPr lang="el-GR" dirty="0" err="1"/>
              <a:t>εξωπυραμιδικού</a:t>
            </a:r>
            <a:r>
              <a:rPr lang="el-GR" dirty="0"/>
              <a:t> συστήματος </a:t>
            </a:r>
            <a:r>
              <a:rPr lang="el-GR" sz="3000" b="0" dirty="0" smtClean="0"/>
              <a:t>3/5</a:t>
            </a:r>
            <a:endParaRPr lang="en-US" sz="2800" dirty="0"/>
          </a:p>
        </p:txBody>
      </p:sp>
      <p:sp>
        <p:nvSpPr>
          <p:cNvPr id="3" name="Θέση περιεχομένου 2"/>
          <p:cNvSpPr>
            <a:spLocks noGrp="1"/>
          </p:cNvSpPr>
          <p:nvPr>
            <p:ph idx="1"/>
          </p:nvPr>
        </p:nvSpPr>
        <p:spPr/>
        <p:txBody>
          <a:bodyPr>
            <a:noAutofit/>
          </a:bodyPr>
          <a:lstStyle/>
          <a:p>
            <a:pPr marL="0" indent="0">
              <a:lnSpc>
                <a:spcPct val="110000"/>
              </a:lnSpc>
              <a:buNone/>
            </a:pPr>
            <a:r>
              <a:rPr lang="el-GR" dirty="0"/>
              <a:t>Οι πέντε ανεξάρτητοι πυρήνες που αποτελούν τα βασικά γάγγλια των πρωτευόντων, μαζί με τις υποδιαιρέσεις τους: </a:t>
            </a:r>
          </a:p>
          <a:p>
            <a:pPr>
              <a:lnSpc>
                <a:spcPct val="110000"/>
              </a:lnSpc>
            </a:pPr>
            <a:r>
              <a:rPr lang="el-GR" b="1" dirty="0" smtClean="0"/>
              <a:t>Κεφαλικά,</a:t>
            </a:r>
            <a:r>
              <a:rPr lang="el-GR" dirty="0" smtClean="0"/>
              <a:t> </a:t>
            </a:r>
            <a:r>
              <a:rPr lang="el-GR" dirty="0"/>
              <a:t>το ραβδωτό βασικό που αποτελείται </a:t>
            </a:r>
            <a:r>
              <a:rPr lang="el-GR" dirty="0" smtClean="0"/>
              <a:t>από:</a:t>
            </a:r>
            <a:endParaRPr lang="el-GR" dirty="0"/>
          </a:p>
          <a:p>
            <a:pPr lvl="1">
              <a:lnSpc>
                <a:spcPct val="110000"/>
              </a:lnSpc>
            </a:pPr>
            <a:r>
              <a:rPr lang="en-US" dirty="0"/>
              <a:t>o </a:t>
            </a:r>
            <a:r>
              <a:rPr lang="el-GR" dirty="0"/>
              <a:t>κέλυφος </a:t>
            </a:r>
          </a:p>
          <a:p>
            <a:pPr lvl="1">
              <a:lnSpc>
                <a:spcPct val="110000"/>
              </a:lnSpc>
            </a:pPr>
            <a:r>
              <a:rPr lang="en-US" dirty="0"/>
              <a:t>o </a:t>
            </a:r>
            <a:r>
              <a:rPr lang="el-GR" dirty="0"/>
              <a:t>κερκοφόρος πυρήνας </a:t>
            </a:r>
          </a:p>
          <a:p>
            <a:pPr lvl="1">
              <a:lnSpc>
                <a:spcPct val="110000"/>
              </a:lnSpc>
            </a:pPr>
            <a:r>
              <a:rPr lang="el-GR" dirty="0" smtClean="0"/>
              <a:t>εξωτερική </a:t>
            </a:r>
            <a:r>
              <a:rPr lang="el-GR" dirty="0"/>
              <a:t>μοίρα της </a:t>
            </a:r>
            <a:r>
              <a:rPr lang="el-GR" dirty="0" err="1"/>
              <a:t>ωχράς</a:t>
            </a:r>
            <a:r>
              <a:rPr lang="el-GR" dirty="0"/>
              <a:t> σφαίρας (</a:t>
            </a:r>
            <a:r>
              <a:rPr lang="el-GR" dirty="0" err="1"/>
              <a:t>GPe</a:t>
            </a:r>
            <a:r>
              <a:rPr lang="el-GR" dirty="0"/>
              <a:t>) </a:t>
            </a:r>
          </a:p>
          <a:p>
            <a:pPr lvl="1">
              <a:lnSpc>
                <a:spcPct val="110000"/>
              </a:lnSpc>
            </a:pPr>
            <a:r>
              <a:rPr lang="el-GR" dirty="0" smtClean="0"/>
              <a:t>εσωτερική </a:t>
            </a:r>
            <a:r>
              <a:rPr lang="el-GR" dirty="0"/>
              <a:t>μοίρα της </a:t>
            </a:r>
            <a:r>
              <a:rPr lang="el-GR" dirty="0" err="1"/>
              <a:t>ωχράς</a:t>
            </a:r>
            <a:r>
              <a:rPr lang="el-GR" dirty="0"/>
              <a:t> σφαίρας (</a:t>
            </a:r>
            <a:r>
              <a:rPr lang="el-GR" dirty="0" err="1"/>
              <a:t>GPi</a:t>
            </a: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282150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Διαταραχές </a:t>
            </a:r>
            <a:r>
              <a:rPr lang="el-GR" dirty="0" err="1"/>
              <a:t>εξωπυραμιδικού</a:t>
            </a:r>
            <a:r>
              <a:rPr lang="el-GR" dirty="0"/>
              <a:t> συστήματος </a:t>
            </a:r>
            <a:r>
              <a:rPr lang="el-GR" sz="3000" b="0" dirty="0" smtClean="0"/>
              <a:t>4/5</a:t>
            </a:r>
            <a:endParaRPr lang="en-US" sz="2800" dirty="0"/>
          </a:p>
        </p:txBody>
      </p:sp>
      <p:sp>
        <p:nvSpPr>
          <p:cNvPr id="3" name="Θέση περιεχομένου 2"/>
          <p:cNvSpPr>
            <a:spLocks noGrp="1"/>
          </p:cNvSpPr>
          <p:nvPr>
            <p:ph idx="1"/>
          </p:nvPr>
        </p:nvSpPr>
        <p:spPr/>
        <p:txBody>
          <a:bodyPr>
            <a:noAutofit/>
          </a:bodyPr>
          <a:lstStyle/>
          <a:p>
            <a:pPr>
              <a:lnSpc>
                <a:spcPct val="110000"/>
              </a:lnSpc>
            </a:pPr>
            <a:r>
              <a:rPr lang="el-GR" b="1" dirty="0" smtClean="0"/>
              <a:t>Ουραία </a:t>
            </a:r>
            <a:endParaRPr lang="el-GR" dirty="0"/>
          </a:p>
          <a:p>
            <a:pPr lvl="1">
              <a:lnSpc>
                <a:spcPct val="110000"/>
              </a:lnSpc>
            </a:pPr>
            <a:r>
              <a:rPr lang="el-GR" dirty="0" err="1" smtClean="0"/>
              <a:t>υποθαλαμικός</a:t>
            </a:r>
            <a:r>
              <a:rPr lang="el-GR" dirty="0" smtClean="0"/>
              <a:t> </a:t>
            </a:r>
            <a:r>
              <a:rPr lang="el-GR" dirty="0"/>
              <a:t>πυρήνας (</a:t>
            </a:r>
            <a:r>
              <a:rPr lang="en-US" dirty="0"/>
              <a:t>STN) </a:t>
            </a:r>
          </a:p>
          <a:p>
            <a:pPr lvl="1">
              <a:lnSpc>
                <a:spcPct val="110000"/>
              </a:lnSpc>
            </a:pPr>
            <a:r>
              <a:rPr lang="el-GR" dirty="0" smtClean="0"/>
              <a:t>μέλαινα </a:t>
            </a:r>
            <a:r>
              <a:rPr lang="el-GR" dirty="0"/>
              <a:t>ουσία (</a:t>
            </a:r>
            <a:r>
              <a:rPr lang="en-US" dirty="0"/>
              <a:t>SN) </a:t>
            </a:r>
          </a:p>
          <a:p>
            <a:pPr lvl="1">
              <a:lnSpc>
                <a:spcPct val="110000"/>
              </a:lnSpc>
            </a:pPr>
            <a:r>
              <a:rPr lang="el-GR" dirty="0"/>
              <a:t>o συμπαγής μοίρα της μέλαινας ουσίας (</a:t>
            </a:r>
            <a:r>
              <a:rPr lang="el-GR" dirty="0" err="1"/>
              <a:t>SNc</a:t>
            </a:r>
            <a:r>
              <a:rPr lang="el-GR" dirty="0"/>
              <a:t>) </a:t>
            </a:r>
          </a:p>
          <a:p>
            <a:pPr lvl="1">
              <a:lnSpc>
                <a:spcPct val="110000"/>
              </a:lnSpc>
            </a:pPr>
            <a:r>
              <a:rPr lang="el-GR" dirty="0"/>
              <a:t>o δικτυωτή μοίρα της μέλαινας ουσίας (</a:t>
            </a:r>
            <a:r>
              <a:rPr lang="el-GR" dirty="0" err="1"/>
              <a:t>SNr</a:t>
            </a:r>
            <a:r>
              <a:rPr lang="el-GR" dirty="0"/>
              <a:t>) </a:t>
            </a:r>
          </a:p>
          <a:p>
            <a:pPr lvl="1">
              <a:lnSpc>
                <a:spcPct val="110000"/>
              </a:lnSpc>
            </a:pPr>
            <a:r>
              <a:rPr lang="pt-BR" dirty="0"/>
              <a:t>o substantia nigra pars lateralis (SNl)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395229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Διαταραχές </a:t>
            </a:r>
            <a:r>
              <a:rPr lang="el-GR" dirty="0" err="1"/>
              <a:t>εξωπυραμιδικού</a:t>
            </a:r>
            <a:r>
              <a:rPr lang="el-GR" dirty="0"/>
              <a:t> συστήματος </a:t>
            </a:r>
            <a:r>
              <a:rPr lang="el-GR" sz="3000" b="0" dirty="0" smtClean="0"/>
              <a:t>5/5</a:t>
            </a:r>
            <a:endParaRPr lang="en-US" sz="2800" dirty="0"/>
          </a:p>
        </p:txBody>
      </p:sp>
      <p:sp>
        <p:nvSpPr>
          <p:cNvPr id="3" name="Θέση περιεχομένου 2"/>
          <p:cNvSpPr>
            <a:spLocks noGrp="1"/>
          </p:cNvSpPr>
          <p:nvPr>
            <p:ph idx="1"/>
          </p:nvPr>
        </p:nvSpPr>
        <p:spPr/>
        <p:txBody>
          <a:bodyPr>
            <a:noAutofit/>
          </a:bodyPr>
          <a:lstStyle/>
          <a:p>
            <a:pPr>
              <a:lnSpc>
                <a:spcPct val="110000"/>
              </a:lnSpc>
            </a:pPr>
            <a:r>
              <a:rPr lang="el-GR" dirty="0" smtClean="0"/>
              <a:t>Υπάρχουν </a:t>
            </a:r>
            <a:r>
              <a:rPr lang="el-GR" dirty="0"/>
              <a:t>δύο ομάδες βασικών γαγγλίων στον εγκέφαλο των θηλαστικών, στο αριστερό και στο δεξί ημισφαίριο, που έχουν κατοπτρική σχέση. </a:t>
            </a:r>
          </a:p>
          <a:p>
            <a:pPr>
              <a:lnSpc>
                <a:spcPct val="110000"/>
              </a:lnSpc>
            </a:pPr>
            <a:r>
              <a:rPr lang="el-GR" dirty="0"/>
              <a:t>Λειτουργικά, τα βασικά γάγγλια αποτελούν μια σειρά από κυκλώματα, όπως το </a:t>
            </a:r>
            <a:r>
              <a:rPr lang="el-GR" dirty="0" err="1"/>
              <a:t>σκελετοκινητικό</a:t>
            </a:r>
            <a:r>
              <a:rPr lang="el-GR" dirty="0"/>
              <a:t>, το </a:t>
            </a:r>
            <a:r>
              <a:rPr lang="el-GR" dirty="0" err="1"/>
              <a:t>μεταιχμιακό</a:t>
            </a:r>
            <a:r>
              <a:rPr lang="el-GR" dirty="0"/>
              <a:t> και το </a:t>
            </a:r>
            <a:r>
              <a:rPr lang="el-GR" dirty="0" err="1"/>
              <a:t>οφθαλμοκινητικό</a:t>
            </a:r>
            <a:r>
              <a:rPr lang="el-GR" dirty="0"/>
              <a:t> κύκλωμα. Καθένα από αυτά προβάλει στον κοιλιακό-έξω, στον πρόσθιο έξω-κοιλιακό και στον κεντρικό-έσω </a:t>
            </a:r>
            <a:r>
              <a:rPr lang="el-GR" dirty="0" err="1"/>
              <a:t>θαλαμικό</a:t>
            </a:r>
            <a:r>
              <a:rPr lang="el-GR" dirty="0"/>
              <a:t> πυρήνα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370273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916832"/>
            <a:ext cx="8229600" cy="1296144"/>
          </a:xfrm>
        </p:spPr>
        <p:txBody>
          <a:bodyPr>
            <a:normAutofit/>
          </a:bodyPr>
          <a:lstStyle/>
          <a:p>
            <a:r>
              <a:rPr lang="el-GR" dirty="0" smtClean="0"/>
              <a:t>Οι κυριότερες νόσοι στα βασικά γάγγλια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804758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Νόσος </a:t>
            </a:r>
            <a:r>
              <a:rPr lang="en-US" b="1" dirty="0" smtClean="0"/>
              <a:t>Parkinson</a:t>
            </a:r>
            <a:r>
              <a:rPr lang="el-GR" b="1" dirty="0" smtClean="0"/>
              <a:t> </a:t>
            </a:r>
            <a:r>
              <a:rPr lang="el-GR" sz="3000" b="0" dirty="0" smtClean="0"/>
              <a:t>1/9</a:t>
            </a:r>
            <a:r>
              <a:rPr lang="en-US" b="1" dirty="0" smtClean="0"/>
              <a:t> </a:t>
            </a:r>
            <a:endParaRPr lang="en-US" dirty="0"/>
          </a:p>
        </p:txBody>
      </p:sp>
      <p:sp>
        <p:nvSpPr>
          <p:cNvPr id="3" name="Θέση περιεχομένου 2"/>
          <p:cNvSpPr>
            <a:spLocks noGrp="1"/>
          </p:cNvSpPr>
          <p:nvPr>
            <p:ph idx="1"/>
          </p:nvPr>
        </p:nvSpPr>
        <p:spPr>
          <a:xfrm>
            <a:off x="457200" y="1196752"/>
            <a:ext cx="8363272" cy="5400600"/>
          </a:xfrm>
        </p:spPr>
        <p:txBody>
          <a:bodyPr>
            <a:noAutofit/>
          </a:bodyPr>
          <a:lstStyle/>
          <a:p>
            <a:pPr>
              <a:lnSpc>
                <a:spcPct val="111000"/>
              </a:lnSpc>
            </a:pPr>
            <a:r>
              <a:rPr lang="el-GR" dirty="0" smtClean="0"/>
              <a:t>Η </a:t>
            </a:r>
            <a:r>
              <a:rPr lang="el-GR" dirty="0"/>
              <a:t>νόσος αυτή είναι νόσος της μέλαινας ουσίας η οποία μέσω </a:t>
            </a:r>
            <a:r>
              <a:rPr lang="el-GR" dirty="0" err="1"/>
              <a:t>δοπαμινεργικών</a:t>
            </a:r>
            <a:r>
              <a:rPr lang="el-GR" dirty="0"/>
              <a:t> οδών επηρεάζει GABA </a:t>
            </a:r>
            <a:r>
              <a:rPr lang="el-GR" dirty="0" err="1"/>
              <a:t>εργικά</a:t>
            </a:r>
            <a:r>
              <a:rPr lang="el-GR" dirty="0"/>
              <a:t> κύτταρα του ραβδωτού σώματος. </a:t>
            </a:r>
            <a:endParaRPr lang="el-GR" dirty="0" smtClean="0"/>
          </a:p>
          <a:p>
            <a:pPr>
              <a:lnSpc>
                <a:spcPct val="111000"/>
              </a:lnSpc>
            </a:pPr>
            <a:r>
              <a:rPr lang="el-GR" dirty="0" smtClean="0"/>
              <a:t>Στα </a:t>
            </a:r>
            <a:r>
              <a:rPr lang="el-GR" dirty="0"/>
              <a:t>αίτια συγκαταλέγεται η κληρονομική προδιάθεση που στην μέση η μεγάλη ηλικία οδηγεί σε εκφύλιση των </a:t>
            </a:r>
            <a:r>
              <a:rPr lang="el-GR" dirty="0" err="1"/>
              <a:t>δοπαμινεργικών</a:t>
            </a:r>
            <a:r>
              <a:rPr lang="el-GR" dirty="0"/>
              <a:t> νευρώνων της μέλαινας ουσίας. Άλλα αίτια είναι ο τραυματισμός στους πυγμάχους (</a:t>
            </a:r>
            <a:r>
              <a:rPr lang="el-GR" dirty="0" err="1"/>
              <a:t>Punch</a:t>
            </a:r>
            <a:r>
              <a:rPr lang="el-GR" dirty="0"/>
              <a:t>-</a:t>
            </a:r>
            <a:r>
              <a:rPr lang="el-GR" dirty="0" err="1"/>
              <a:t>drunk</a:t>
            </a:r>
            <a:r>
              <a:rPr lang="el-GR" dirty="0"/>
              <a:t> </a:t>
            </a:r>
            <a:r>
              <a:rPr lang="el-GR" dirty="0" err="1"/>
              <a:t>syndrome</a:t>
            </a:r>
            <a:r>
              <a:rPr lang="el-GR" dirty="0"/>
              <a:t>), φλεγμονές (εγκεφαλίτιδες</a:t>
            </a:r>
            <a:r>
              <a:rPr lang="el-GR"/>
              <a:t>), </a:t>
            </a:r>
            <a:r>
              <a:rPr lang="el-GR" smtClean="0"/>
              <a:t>αθηρωμάτωση</a:t>
            </a:r>
            <a:r>
              <a:rPr lang="el-GR" dirty="0"/>
              <a:t>, όγκοι και δηλητηριάσεις από CO, μαγγάνιο, η MPTP που χρησιμοποιήθηκε ως υποκατάστατο της ηρωίνης. </a:t>
            </a:r>
            <a:endParaRPr lang="el-GR" dirty="0" smtClean="0"/>
          </a:p>
          <a:p>
            <a:pPr>
              <a:lnSpc>
                <a:spcPct val="111000"/>
              </a:lnSpc>
            </a:pPr>
            <a:r>
              <a:rPr lang="el-GR" dirty="0"/>
              <a:t>Για την εμφάνιση των συμπτωμάτων απαιτείται καταστροφή πάνω από το 70% των νευρώνων της μέλαινας ουσίας.</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3345789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Νόσος </a:t>
            </a:r>
            <a:r>
              <a:rPr lang="en-US" dirty="0"/>
              <a:t>Parkinson</a:t>
            </a:r>
            <a:r>
              <a:rPr lang="el-GR" dirty="0"/>
              <a:t> </a:t>
            </a:r>
            <a:r>
              <a:rPr lang="el-GR" sz="3000" b="0" dirty="0" smtClean="0"/>
              <a:t>2/9</a:t>
            </a:r>
            <a:r>
              <a:rPr lang="en-US" dirty="0" smtClean="0"/>
              <a:t> </a:t>
            </a:r>
            <a:endParaRPr lang="en-US" dirty="0"/>
          </a:p>
        </p:txBody>
      </p:sp>
      <p:sp>
        <p:nvSpPr>
          <p:cNvPr id="3" name="Θέση περιεχομένου 2"/>
          <p:cNvSpPr>
            <a:spLocks noGrp="1"/>
          </p:cNvSpPr>
          <p:nvPr>
            <p:ph idx="1"/>
          </p:nvPr>
        </p:nvSpPr>
        <p:spPr>
          <a:xfrm>
            <a:off x="457200" y="1196752"/>
            <a:ext cx="8363272" cy="5400600"/>
          </a:xfrm>
        </p:spPr>
        <p:txBody>
          <a:bodyPr>
            <a:noAutofit/>
          </a:bodyPr>
          <a:lstStyle/>
          <a:p>
            <a:pPr>
              <a:lnSpc>
                <a:spcPct val="111000"/>
              </a:lnSpc>
            </a:pPr>
            <a:r>
              <a:rPr lang="el-GR" dirty="0" smtClean="0"/>
              <a:t>Η </a:t>
            </a:r>
            <a:r>
              <a:rPr lang="el-GR" dirty="0"/>
              <a:t>απώλεια κυττάρων της μέλαινας ουσίας μειώνει την </a:t>
            </a:r>
            <a:r>
              <a:rPr lang="el-GR" dirty="0" err="1"/>
              <a:t>δοπαμινεργική</a:t>
            </a:r>
            <a:r>
              <a:rPr lang="el-GR" dirty="0"/>
              <a:t> νεύρωση του ραβδωτού σώματος. Αυτό οδηγεί σε μη αναστολή των </a:t>
            </a:r>
            <a:r>
              <a:rPr lang="el-GR" dirty="0" err="1"/>
              <a:t>γλουταμινεργικών</a:t>
            </a:r>
            <a:r>
              <a:rPr lang="el-GR" dirty="0"/>
              <a:t> νευρώνων του </a:t>
            </a:r>
            <a:r>
              <a:rPr lang="el-GR" dirty="0" err="1"/>
              <a:t>υποθαλαμικού</a:t>
            </a:r>
            <a:r>
              <a:rPr lang="el-GR" dirty="0"/>
              <a:t> πυρήνα και επομένως σε ενισχυμένη ενεργοποίηση της έσω μοίρας της </a:t>
            </a:r>
            <a:r>
              <a:rPr lang="el-GR" dirty="0" err="1"/>
              <a:t>ωχράς</a:t>
            </a:r>
            <a:r>
              <a:rPr lang="el-GR" dirty="0"/>
              <a:t> σφαίρας και της δικτυωτής μοίρας της μέλαινας ουσίας. </a:t>
            </a:r>
            <a:endParaRPr lang="el-GR" dirty="0" smtClean="0"/>
          </a:p>
          <a:p>
            <a:pPr>
              <a:lnSpc>
                <a:spcPct val="111000"/>
              </a:lnSpc>
            </a:pPr>
            <a:r>
              <a:rPr lang="el-GR" dirty="0" smtClean="0"/>
              <a:t>Κατά </a:t>
            </a:r>
            <a:r>
              <a:rPr lang="el-GR" dirty="0"/>
              <a:t>δεύτερο λόγο, η </a:t>
            </a:r>
            <a:r>
              <a:rPr lang="el-GR" dirty="0" err="1"/>
              <a:t>δοπαμινεργική</a:t>
            </a:r>
            <a:r>
              <a:rPr lang="el-GR" dirty="0"/>
              <a:t> ενεργοποίηση των νευρώνων του ραβδωτού σώματος τερματίζεται. Φυσιολογικά αναστέλλει κατευθείαν τους νευρώνες στην μέλαινα ουσία και την εσωτερική μοίρα της </a:t>
            </a:r>
            <a:r>
              <a:rPr lang="el-GR" dirty="0" err="1"/>
              <a:t>ωχράς</a:t>
            </a:r>
            <a:r>
              <a:rPr lang="el-GR" dirty="0"/>
              <a:t> σφαίρας. Όλες αυτές οι διεργασίες οδηγούν τελικά σε υπερβολική αναστολή του θαλάμου. Η αναστολή του θαλάμου αναστέλλει την εκούσια </a:t>
            </a:r>
            <a:r>
              <a:rPr lang="el-GR" dirty="0" smtClean="0"/>
              <a:t>κινητικότητα.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554683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256584"/>
          </a:xfrm>
        </p:spPr>
        <p:txBody>
          <a:bodyPr>
            <a:normAutofit fontScale="92500" lnSpcReduction="10000"/>
          </a:bodyPr>
          <a:lstStyle/>
          <a:p>
            <a:r>
              <a:rPr lang="el-GR" dirty="0" smtClean="0"/>
              <a:t>Για </a:t>
            </a:r>
            <a:r>
              <a:rPr lang="el-GR" dirty="0"/>
              <a:t>να εκτελούν την λειτουργία τους οι νευρώνες θα πρέπει να μπορούν αφ’ ενός να δέχονται πληροφορία από άλλα κύτταρα και αφ’ ετέρου να την μεταδίδουν σε άλλα κύτταρα. </a:t>
            </a:r>
          </a:p>
          <a:p>
            <a:r>
              <a:rPr lang="el-GR" dirty="0"/>
              <a:t>Κατά κανόνα η πληροφορία γίνεται δεκτή μέσω </a:t>
            </a:r>
            <a:r>
              <a:rPr lang="el-GR" dirty="0" err="1"/>
              <a:t>μεμβρανικών</a:t>
            </a:r>
            <a:r>
              <a:rPr lang="el-GR" dirty="0"/>
              <a:t> </a:t>
            </a:r>
            <a:r>
              <a:rPr lang="el-GR" b="1" dirty="0"/>
              <a:t>υποδοχέων </a:t>
            </a:r>
            <a:r>
              <a:rPr lang="el-GR" dirty="0"/>
              <a:t>που διεγείρονται από </a:t>
            </a:r>
            <a:r>
              <a:rPr lang="el-GR" b="1" dirty="0" err="1"/>
              <a:t>νευρομεταβιβαστές</a:t>
            </a:r>
            <a:r>
              <a:rPr lang="el-GR" dirty="0"/>
              <a:t>. </a:t>
            </a:r>
          </a:p>
          <a:p>
            <a:r>
              <a:rPr lang="el-GR" dirty="0"/>
              <a:t>Η δραστηριότητα των ιοντικών καναλιών επηρεάζεται απ’ ευθείας από </a:t>
            </a:r>
            <a:r>
              <a:rPr lang="el-GR" b="1" dirty="0"/>
              <a:t>ενδοκυττάριους μηχανισμούς </a:t>
            </a:r>
            <a:r>
              <a:rPr lang="el-GR" dirty="0"/>
              <a:t>(πχ ασβέστιο). </a:t>
            </a:r>
          </a:p>
          <a:p>
            <a:r>
              <a:rPr lang="el-GR" b="1" dirty="0"/>
              <a:t>Ανωμαλίες </a:t>
            </a:r>
            <a:r>
              <a:rPr lang="el-GR" dirty="0"/>
              <a:t>μπορεί να παρεμβάλλονται στην σειρά αυτών των γεγονότων, όπως πχ η πυκνότητα των υποδοχέων μπορεί να ελαττωθεί λόγω </a:t>
            </a:r>
            <a:r>
              <a:rPr lang="el-GR" dirty="0" err="1"/>
              <a:t>down</a:t>
            </a:r>
            <a:r>
              <a:rPr lang="el-GR" dirty="0"/>
              <a:t>-</a:t>
            </a:r>
            <a:r>
              <a:rPr lang="el-GR" dirty="0" err="1"/>
              <a:t>regulation</a:t>
            </a:r>
            <a:r>
              <a:rPr lang="el-GR" dirty="0"/>
              <a:t>. Επίσης η δραστηριότητα ορισμένων ενδοκυτταρικών μηχανισμών μπορεί να αναχαιτισθεί. Ένα παράδειγμα είναι το μπλοκάρισμα της G </a:t>
            </a:r>
            <a:r>
              <a:rPr lang="el-GR" dirty="0" smtClean="0"/>
              <a:t>πρωτεΐνης </a:t>
            </a:r>
            <a:r>
              <a:rPr lang="el-GR" dirty="0"/>
              <a:t>από την τοξίνη του </a:t>
            </a:r>
            <a:r>
              <a:rPr lang="el-GR" dirty="0" err="1"/>
              <a:t>κοκκύτου</a:t>
            </a:r>
            <a:r>
              <a:rPr lang="el-GR" dirty="0"/>
              <a:t>. </a:t>
            </a:r>
            <a:endParaRPr lang="en-US" dirty="0"/>
          </a:p>
        </p:txBody>
      </p:sp>
      <p:sp>
        <p:nvSpPr>
          <p:cNvPr id="4" name="Τίτλος 3"/>
          <p:cNvSpPr>
            <a:spLocks noGrp="1"/>
          </p:cNvSpPr>
          <p:nvPr>
            <p:ph type="title"/>
          </p:nvPr>
        </p:nvSpPr>
        <p:spPr>
          <a:xfrm>
            <a:off x="467544" y="116632"/>
            <a:ext cx="8229600" cy="1080120"/>
          </a:xfrm>
        </p:spPr>
        <p:txBody>
          <a:bodyPr>
            <a:noAutofit/>
          </a:bodyPr>
          <a:lstStyle/>
          <a:p>
            <a:r>
              <a:rPr lang="el-GR" dirty="0" err="1"/>
              <a:t>Παθοφυσιολογία</a:t>
            </a:r>
            <a:r>
              <a:rPr lang="el-GR" dirty="0"/>
              <a:t> των νευρικών κυττάρων </a:t>
            </a:r>
            <a:r>
              <a:rPr lang="el-GR" dirty="0" smtClean="0"/>
              <a:t/>
            </a:r>
            <a:br>
              <a:rPr lang="el-GR" dirty="0" smtClean="0"/>
            </a:br>
            <a:r>
              <a:rPr lang="el-GR" dirty="0" smtClean="0"/>
              <a:t>του </a:t>
            </a:r>
            <a:r>
              <a:rPr lang="el-GR" dirty="0"/>
              <a:t>νευρικού ιστού </a:t>
            </a:r>
            <a:r>
              <a:rPr lang="el-GR" sz="3000" b="0" dirty="0" smtClean="0"/>
              <a:t>1/6</a:t>
            </a:r>
            <a:endParaRPr lang="el-GR" sz="3000" b="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673941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pic>
        <p:nvPicPr>
          <p:cNvPr id="8194" name="Picture 2" descr="File:Blausen 0704 ParkinsonsDisea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86" y="476672"/>
            <a:ext cx="8908913" cy="53453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3197144" y="6165304"/>
            <a:ext cx="282039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Blausen 0704 </a:t>
            </a:r>
            <a:r>
              <a:rPr lang="en-US" sz="1200" dirty="0" err="1" smtClean="0">
                <a:latin typeface="+mn-lt"/>
                <a:hlinkClick r:id="rId3"/>
              </a:rPr>
              <a:t>ParkinsonsDisease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solidFill>
                  <a:prstClr val="black">
                    <a:lumMod val="75000"/>
                    <a:lumOff val="25000"/>
                  </a:prstClr>
                </a:solidFill>
                <a:latin typeface="+mn-lt"/>
                <a:hlinkClick r:id="rId4"/>
              </a:rPr>
              <a:t>BruceBlaus</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652152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Νόσος </a:t>
            </a:r>
            <a:r>
              <a:rPr lang="en-US" dirty="0"/>
              <a:t>Parkinson</a:t>
            </a:r>
            <a:r>
              <a:rPr lang="el-GR" dirty="0"/>
              <a:t> </a:t>
            </a:r>
            <a:r>
              <a:rPr lang="el-GR" sz="3000" b="0" dirty="0" smtClean="0"/>
              <a:t>3/9</a:t>
            </a:r>
            <a:r>
              <a:rPr lang="en-US" dirty="0" smtClean="0"/>
              <a:t> </a:t>
            </a:r>
            <a:endParaRPr lang="en-US" dirty="0"/>
          </a:p>
        </p:txBody>
      </p:sp>
      <p:sp>
        <p:nvSpPr>
          <p:cNvPr id="3" name="Θέση περιεχομένου 2"/>
          <p:cNvSpPr>
            <a:spLocks noGrp="1"/>
          </p:cNvSpPr>
          <p:nvPr>
            <p:ph idx="1"/>
          </p:nvPr>
        </p:nvSpPr>
        <p:spPr/>
        <p:txBody>
          <a:bodyPr>
            <a:noAutofit/>
          </a:bodyPr>
          <a:lstStyle/>
          <a:p>
            <a:pPr>
              <a:lnSpc>
                <a:spcPct val="110000"/>
              </a:lnSpc>
            </a:pPr>
            <a:r>
              <a:rPr lang="el-GR" dirty="0"/>
              <a:t>Οι ασθενείς δυσκολεύονται στην έναρξη της κίνησης η μπορούν να την πραγματοποιήσουν ως αντίδραση στα εξωτερικά ερεθίσματα (υποκινησία). Ο </a:t>
            </a:r>
            <a:r>
              <a:rPr lang="el-GR" dirty="0" smtClean="0"/>
              <a:t>μυϊκός </a:t>
            </a:r>
            <a:r>
              <a:rPr lang="el-GR" dirty="0"/>
              <a:t>τόνος είναι αυξημένος (ακαμψία). Συχνός είναι ο τρόμος ηρεμίας (4-8 ανά δευτερόλεπτο) με εναλλασσόμενες κινήσεις των χεριών και των δακτύλων (κίνηση που γίνεται στην καταμέτρηση χρημάτων). Η υποκινησία αναγκάζει το άτομο να υιοθετεί μετρίως κυρτή στάση με ελαφρώς </a:t>
            </a:r>
            <a:r>
              <a:rPr lang="el-GR" dirty="0" err="1"/>
              <a:t>γωνιωμένους</a:t>
            </a:r>
            <a:r>
              <a:rPr lang="el-GR" dirty="0"/>
              <a:t> βραχίονες και σκέλη. Οδηγεί σε μια μάλλον άκαμπτη έκφραση του προσώπου, σε μικρογραφία και σε απαλή μονότονη και ακατάληπτη ομιλία. Επίσης συνυπάρχει σιελόρροια, κατάθλιψη, δυνατόν και άνοια.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3382502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Νόσος </a:t>
            </a:r>
            <a:r>
              <a:rPr lang="en-US" dirty="0"/>
              <a:t>Parkinson</a:t>
            </a:r>
            <a:r>
              <a:rPr lang="el-GR" dirty="0"/>
              <a:t> </a:t>
            </a:r>
            <a:r>
              <a:rPr lang="el-GR" sz="3000" b="0" dirty="0" smtClean="0"/>
              <a:t>4/9</a:t>
            </a:r>
            <a:r>
              <a:rPr lang="en-US" dirty="0" smtClean="0"/>
              <a:t> </a:t>
            </a:r>
            <a:endParaRPr lang="en-US" dirty="0"/>
          </a:p>
        </p:txBody>
      </p:sp>
      <p:sp>
        <p:nvSpPr>
          <p:cNvPr id="3" name="Θέση περιεχομένου 2"/>
          <p:cNvSpPr>
            <a:spLocks noGrp="1"/>
          </p:cNvSpPr>
          <p:nvPr>
            <p:ph idx="1"/>
          </p:nvPr>
        </p:nvSpPr>
        <p:spPr/>
        <p:txBody>
          <a:bodyPr>
            <a:noAutofit/>
          </a:bodyPr>
          <a:lstStyle/>
          <a:p>
            <a:pPr>
              <a:lnSpc>
                <a:spcPct val="110000"/>
              </a:lnSpc>
            </a:pPr>
            <a:r>
              <a:rPr lang="el-GR" dirty="0" smtClean="0"/>
              <a:t>Στην </a:t>
            </a:r>
            <a:r>
              <a:rPr lang="el-GR" dirty="0"/>
              <a:t>αγωγή της νόσου γίνεται προσπάθεια αύξησης του σχηματισμού </a:t>
            </a:r>
            <a:r>
              <a:rPr lang="el-GR" dirty="0" err="1"/>
              <a:t>δοπαμίνης</a:t>
            </a:r>
            <a:r>
              <a:rPr lang="el-GR" dirty="0"/>
              <a:t> από τους </a:t>
            </a:r>
            <a:r>
              <a:rPr lang="el-GR" dirty="0" err="1"/>
              <a:t>μελανοραβδωτούς</a:t>
            </a:r>
            <a:r>
              <a:rPr lang="el-GR" dirty="0"/>
              <a:t> νευρώνες με την χορήγηση της L-</a:t>
            </a:r>
            <a:r>
              <a:rPr lang="el-GR" dirty="0" err="1"/>
              <a:t>Dopa</a:t>
            </a:r>
            <a:r>
              <a:rPr lang="el-GR" dirty="0"/>
              <a:t>, πρόδρομης ουσίας της </a:t>
            </a:r>
            <a:r>
              <a:rPr lang="el-GR" dirty="0" err="1"/>
              <a:t>δοπαμίνης</a:t>
            </a:r>
            <a:r>
              <a:rPr lang="el-GR" dirty="0"/>
              <a:t>. </a:t>
            </a:r>
          </a:p>
          <a:p>
            <a:pPr>
              <a:lnSpc>
                <a:spcPct val="110000"/>
              </a:lnSpc>
            </a:pPr>
            <a:r>
              <a:rPr lang="el-GR" dirty="0"/>
              <a:t>Έχει επιχειρηθεί </a:t>
            </a:r>
            <a:r>
              <a:rPr lang="el-GR" dirty="0" err="1"/>
              <a:t>μετεμφύτευση</a:t>
            </a:r>
            <a:r>
              <a:rPr lang="el-GR" dirty="0"/>
              <a:t> κυττάρων που σχηματίζουν </a:t>
            </a:r>
            <a:r>
              <a:rPr lang="el-GR" dirty="0" err="1"/>
              <a:t>δοπαμίνη</a:t>
            </a:r>
            <a:r>
              <a:rPr lang="el-GR" dirty="0"/>
              <a:t> στο ραβδωτό σώμα με σκοπό την τοπική αύξηση </a:t>
            </a:r>
            <a:r>
              <a:rPr lang="el-GR" dirty="0" err="1" smtClean="0"/>
              <a:t>δοπαμίνης</a:t>
            </a:r>
            <a:r>
              <a:rPr lang="el-GR" dirty="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19026683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pic>
        <p:nvPicPr>
          <p:cNvPr id="7170" name="Picture 2" descr="File:Basal ganglia in treatment of Parkinson's.png"/>
          <p:cNvPicPr>
            <a:picLocks noChangeAspect="1" noChangeArrowheads="1"/>
          </p:cNvPicPr>
          <p:nvPr/>
        </p:nvPicPr>
        <p:blipFill rotWithShape="1">
          <a:blip r:embed="rId2">
            <a:extLst>
              <a:ext uri="{28A0092B-C50C-407E-A947-70E740481C1C}">
                <a14:useLocalDpi xmlns:a14="http://schemas.microsoft.com/office/drawing/2010/main" val="0"/>
              </a:ext>
            </a:extLst>
          </a:blip>
          <a:srcRect t="29436"/>
          <a:stretch/>
        </p:blipFill>
        <p:spPr bwMode="auto">
          <a:xfrm>
            <a:off x="0" y="0"/>
            <a:ext cx="699307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ile:Basal ganglia in treatment of Parkinson's.png"/>
          <p:cNvPicPr>
            <a:picLocks noChangeAspect="1" noChangeArrowheads="1"/>
          </p:cNvPicPr>
          <p:nvPr/>
        </p:nvPicPr>
        <p:blipFill rotWithShape="1">
          <a:blip r:embed="rId2">
            <a:extLst>
              <a:ext uri="{28A0092B-C50C-407E-A947-70E740481C1C}">
                <a14:useLocalDpi xmlns:a14="http://schemas.microsoft.com/office/drawing/2010/main" val="0"/>
              </a:ext>
            </a:extLst>
          </a:blip>
          <a:srcRect l="5999" r="2435" b="71441"/>
          <a:stretch/>
        </p:blipFill>
        <p:spPr bwMode="auto">
          <a:xfrm>
            <a:off x="5012934" y="836712"/>
            <a:ext cx="4110361" cy="178171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930521" y="5694347"/>
            <a:ext cx="2175031" cy="830997"/>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mn-lt"/>
              </a:rPr>
              <a:t>“</a:t>
            </a:r>
            <a:r>
              <a:rPr lang="en-US" sz="1200" dirty="0">
                <a:latin typeface="+mn-lt"/>
                <a:hlinkClick r:id="rId3"/>
              </a:rPr>
              <a:t>Basal ganglia in treatment of </a:t>
            </a:r>
            <a:r>
              <a:rPr lang="en-US" sz="1200" dirty="0" smtClean="0">
                <a:latin typeface="+mn-lt"/>
                <a:hlinkClick r:id="rId3"/>
              </a:rPr>
              <a:t>Parkinson's</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a:latin typeface="+mn-lt"/>
                <a:hlinkClick r:id="rId4" tooltip="User:Mikael Häggström"/>
              </a:rPr>
              <a:t>Mikael </a:t>
            </a:r>
            <a:r>
              <a:rPr lang="en-US" sz="1200" dirty="0" err="1">
                <a:latin typeface="+mn-lt"/>
                <a:hlinkClick r:id="rId4" tooltip="User:Mikael Häggström"/>
              </a:rPr>
              <a:t>Häggström</a:t>
            </a:r>
            <a:r>
              <a:rPr lang="en-US" sz="1200" dirty="0">
                <a:latin typeface="+mn-lt"/>
              </a:rPr>
              <a:t> </a:t>
            </a:r>
            <a:r>
              <a:rPr lang="el-GR" sz="1200" dirty="0" smtClean="0">
                <a:solidFill>
                  <a:prstClr val="black"/>
                </a:solidFill>
                <a:latin typeface="+mn-lt"/>
              </a:rPr>
              <a:t> </a:t>
            </a:r>
            <a:r>
              <a:rPr lang="el-GR" sz="1200" dirty="0" smtClean="0">
                <a:solidFill>
                  <a:prstClr val="black">
                    <a:lumMod val="65000"/>
                    <a:lumOff val="35000"/>
                  </a:prstClr>
                </a:solidFill>
                <a:latin typeface="+mn-lt"/>
              </a:rPr>
              <a:t>διαθέσιμο με άδεια </a:t>
            </a:r>
            <a:r>
              <a:rPr lang="en-US" sz="1200" dirty="0" smtClean="0">
                <a:solidFill>
                  <a:prstClr val="black"/>
                </a:solidFill>
                <a:latin typeface="+mn-lt"/>
                <a:hlinkClick r:id="rId5"/>
              </a:rPr>
              <a:t>CC BY-SA 3.0</a:t>
            </a:r>
            <a:endParaRPr lang="en-US" sz="1200" dirty="0" smtClean="0">
              <a:solidFill>
                <a:prstClr val="black"/>
              </a:solidFill>
              <a:latin typeface="+mn-lt"/>
            </a:endParaRPr>
          </a:p>
        </p:txBody>
      </p:sp>
    </p:spTree>
    <p:extLst>
      <p:ext uri="{BB962C8B-B14F-4D97-AF65-F5344CB8AC3E}">
        <p14:creationId xmlns:p14="http://schemas.microsoft.com/office/powerpoint/2010/main" val="2622934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pic>
        <p:nvPicPr>
          <p:cNvPr id="4098" name="Picture 2" descr="File:Pharmacological treatment of Parkinson's disease.png"/>
          <p:cNvPicPr>
            <a:picLocks noChangeAspect="1" noChangeArrowheads="1"/>
          </p:cNvPicPr>
          <p:nvPr/>
        </p:nvPicPr>
        <p:blipFill rotWithShape="1">
          <a:blip r:embed="rId2">
            <a:extLst>
              <a:ext uri="{28A0092B-C50C-407E-A947-70E740481C1C}">
                <a14:useLocalDpi xmlns:a14="http://schemas.microsoft.com/office/drawing/2010/main" val="0"/>
              </a:ext>
            </a:extLst>
          </a:blip>
          <a:srcRect l="2003" t="4045" r="1671" b="4912"/>
          <a:stretch/>
        </p:blipFill>
        <p:spPr bwMode="auto">
          <a:xfrm>
            <a:off x="35495" y="20968"/>
            <a:ext cx="7233825" cy="68370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p:nvPr/>
        </p:nvSpPr>
        <p:spPr>
          <a:xfrm>
            <a:off x="4644008" y="6324372"/>
            <a:ext cx="3702437"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mn-lt"/>
              </a:rPr>
              <a:t>“</a:t>
            </a:r>
            <a:r>
              <a:rPr lang="en-US" sz="1200" dirty="0">
                <a:latin typeface="+mn-lt"/>
                <a:hlinkClick r:id="rId3"/>
              </a:rPr>
              <a:t>Pharmacological treatment of Parkinson's </a:t>
            </a:r>
            <a:r>
              <a:rPr lang="en-US" sz="1200" dirty="0" smtClean="0">
                <a:latin typeface="+mn-lt"/>
                <a:hlinkClick r:id="rId3"/>
              </a:rPr>
              <a:t>disease</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a:latin typeface="+mn-lt"/>
                <a:hlinkClick r:id="rId4" tooltip="User:Luigi Albert Maria (page does not exist)"/>
              </a:rPr>
              <a:t>Luigi Albert Maria</a:t>
            </a:r>
            <a:r>
              <a:rPr lang="en-US" sz="1200" dirty="0">
                <a:latin typeface="+mn-lt"/>
              </a:rPr>
              <a:t> </a:t>
            </a:r>
            <a:r>
              <a:rPr lang="el-GR" sz="1200" dirty="0" smtClean="0">
                <a:solidFill>
                  <a:prstClr val="black"/>
                </a:solidFill>
                <a:latin typeface="+mn-lt"/>
              </a:rPr>
              <a:t> </a:t>
            </a:r>
            <a:r>
              <a:rPr lang="el-GR" sz="1200" dirty="0" smtClean="0">
                <a:solidFill>
                  <a:prstClr val="black">
                    <a:lumMod val="65000"/>
                    <a:lumOff val="35000"/>
                  </a:prstClr>
                </a:solidFill>
                <a:latin typeface="+mn-lt"/>
              </a:rPr>
              <a:t>διαθέσιμο με άδεια </a:t>
            </a:r>
            <a:r>
              <a:rPr lang="en-US" sz="1200" dirty="0" smtClean="0">
                <a:solidFill>
                  <a:prstClr val="black"/>
                </a:solidFill>
                <a:latin typeface="+mn-lt"/>
                <a:hlinkClick r:id="rId5"/>
              </a:rPr>
              <a:t>CC BY-SA 3.0</a:t>
            </a:r>
            <a:endParaRPr lang="en-US" sz="1200" dirty="0" smtClean="0">
              <a:solidFill>
                <a:prstClr val="black"/>
              </a:solidFill>
              <a:latin typeface="+mn-lt"/>
            </a:endParaRPr>
          </a:p>
        </p:txBody>
      </p:sp>
    </p:spTree>
    <p:extLst>
      <p:ext uri="{BB962C8B-B14F-4D97-AF65-F5344CB8AC3E}">
        <p14:creationId xmlns:p14="http://schemas.microsoft.com/office/powerpoint/2010/main" val="15652973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Νόσος </a:t>
            </a:r>
            <a:r>
              <a:rPr lang="en-US" dirty="0"/>
              <a:t>Parkinson</a:t>
            </a:r>
            <a:r>
              <a:rPr lang="el-GR" dirty="0"/>
              <a:t> </a:t>
            </a:r>
            <a:r>
              <a:rPr lang="el-GR" sz="3000" b="0" dirty="0" smtClean="0"/>
              <a:t>5/9</a:t>
            </a:r>
            <a:r>
              <a:rPr lang="en-US" dirty="0" smtClean="0"/>
              <a:t> </a:t>
            </a:r>
            <a:endParaRPr lang="en-US" sz="2800" dirty="0"/>
          </a:p>
        </p:txBody>
      </p:sp>
      <p:sp>
        <p:nvSpPr>
          <p:cNvPr id="3" name="Θέση περιεχομένου 2"/>
          <p:cNvSpPr>
            <a:spLocks noGrp="1"/>
          </p:cNvSpPr>
          <p:nvPr>
            <p:ph idx="1"/>
          </p:nvPr>
        </p:nvSpPr>
        <p:spPr/>
        <p:txBody>
          <a:bodyPr>
            <a:noAutofit/>
          </a:bodyPr>
          <a:lstStyle/>
          <a:p>
            <a:pPr marL="0" indent="0">
              <a:buNone/>
            </a:pPr>
            <a:r>
              <a:rPr lang="el-GR" sz="2200" b="1" dirty="0"/>
              <a:t>Αιτιολογία </a:t>
            </a:r>
            <a:endParaRPr lang="el-GR" sz="2200" dirty="0"/>
          </a:p>
          <a:p>
            <a:r>
              <a:rPr lang="el-GR" sz="2200" dirty="0"/>
              <a:t>Ο </a:t>
            </a:r>
            <a:r>
              <a:rPr lang="el-GR" sz="2200" dirty="0" err="1"/>
              <a:t>James</a:t>
            </a:r>
            <a:r>
              <a:rPr lang="el-GR" sz="2200" dirty="0"/>
              <a:t> </a:t>
            </a:r>
            <a:r>
              <a:rPr lang="el-GR" sz="2200" dirty="0" err="1"/>
              <a:t>Parkinson</a:t>
            </a:r>
            <a:r>
              <a:rPr lang="el-GR" sz="2200" dirty="0"/>
              <a:t> πίστευε ότι η νόσος </a:t>
            </a:r>
            <a:r>
              <a:rPr lang="el-GR" sz="2200" dirty="0" err="1"/>
              <a:t>Parkinson</a:t>
            </a:r>
            <a:r>
              <a:rPr lang="el-GR" sz="2200" dirty="0"/>
              <a:t> μπορεί να προέρχεται από μία διαταραχή του προμήκους. Σήμερα φαίνεται σαφές ότι η απώλεια των </a:t>
            </a:r>
            <a:r>
              <a:rPr lang="el-GR" sz="2200" dirty="0" err="1"/>
              <a:t>δοπαμινεργικών</a:t>
            </a:r>
            <a:r>
              <a:rPr lang="el-GR" sz="2200" dirty="0"/>
              <a:t> νευρώνων από την μέλαινα ουσία παίζει κεντρικό ρόλο στην εξέλιξη της νόσου, και όμως, η αιτία του θανάτου αυτού των νευρώνων δεν είναι γνωστή με μεγαλύτερη βεβαιότητα από ότι το 1817. </a:t>
            </a:r>
            <a:endParaRPr lang="el-GR" sz="2200" dirty="0" smtClean="0"/>
          </a:p>
          <a:p>
            <a:r>
              <a:rPr lang="el-GR" sz="2200" dirty="0" smtClean="0"/>
              <a:t>Τρεις </a:t>
            </a:r>
            <a:r>
              <a:rPr lang="el-GR" sz="2200" dirty="0"/>
              <a:t>παράγοντες </a:t>
            </a:r>
            <a:r>
              <a:rPr lang="el-GR" sz="2200" dirty="0" smtClean="0"/>
              <a:t>ενοχοποιούνται </a:t>
            </a:r>
            <a:r>
              <a:rPr lang="el-GR" sz="2200" dirty="0"/>
              <a:t>πολύ στις περισσότερες σύγχρονες θεωρίες: ο ρόλος του μεταβολισμού της </a:t>
            </a:r>
            <a:r>
              <a:rPr lang="el-GR" sz="2200" dirty="0" err="1"/>
              <a:t>δοπαμίνης</a:t>
            </a:r>
            <a:r>
              <a:rPr lang="el-GR" sz="2200" dirty="0"/>
              <a:t> στην βλάβη των νευρώνων, οι </a:t>
            </a:r>
            <a:r>
              <a:rPr lang="el-GR" sz="2200" dirty="0" err="1"/>
              <a:t>νευροτοξίνες</a:t>
            </a:r>
            <a:r>
              <a:rPr lang="el-GR" sz="2200" dirty="0"/>
              <a:t> του περιβάλλοντος, και η γενετική </a:t>
            </a:r>
            <a:r>
              <a:rPr lang="el-GR" sz="2200" dirty="0" smtClean="0"/>
              <a:t>προδιάθεση</a:t>
            </a:r>
            <a:r>
              <a:rPr lang="el-GR" sz="2200" dirty="0"/>
              <a:t>. Οι παράγοντες αυτοί δεν αποκλείουν αναγκαστικά ο ένας τον άλλο, και μάλιστα, πολλοί ερευνητές πιστεύουν ότι και οι τρεις μπορεί να συμβάλλουν στην γένεση της.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28780778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Νόσος </a:t>
            </a:r>
            <a:r>
              <a:rPr lang="en-US" dirty="0"/>
              <a:t>Parkinson</a:t>
            </a:r>
            <a:r>
              <a:rPr lang="el-GR" dirty="0"/>
              <a:t> </a:t>
            </a:r>
            <a:r>
              <a:rPr lang="el-GR" sz="3000" b="0" dirty="0" smtClean="0"/>
              <a:t>6/9</a:t>
            </a:r>
            <a:r>
              <a:rPr lang="en-US" dirty="0" smtClean="0"/>
              <a:t> </a:t>
            </a:r>
            <a:endParaRPr lang="en-US" sz="2800" dirty="0"/>
          </a:p>
        </p:txBody>
      </p:sp>
      <p:sp>
        <p:nvSpPr>
          <p:cNvPr id="3" name="Θέση περιεχομένου 2"/>
          <p:cNvSpPr>
            <a:spLocks noGrp="1"/>
          </p:cNvSpPr>
          <p:nvPr>
            <p:ph idx="1"/>
          </p:nvPr>
        </p:nvSpPr>
        <p:spPr/>
        <p:txBody>
          <a:bodyPr>
            <a:noAutofit/>
          </a:bodyPr>
          <a:lstStyle/>
          <a:p>
            <a:r>
              <a:rPr lang="el-GR" dirty="0" smtClean="0"/>
              <a:t>Ο </a:t>
            </a:r>
            <a:r>
              <a:rPr lang="el-GR" dirty="0"/>
              <a:t>μεταβολισμός της </a:t>
            </a:r>
            <a:r>
              <a:rPr lang="el-GR" dirty="0" err="1"/>
              <a:t>δοπαμίνης</a:t>
            </a:r>
            <a:r>
              <a:rPr lang="el-GR" dirty="0"/>
              <a:t> παράγει δευτερεύοντα προϊόντα που μπορεί να προκαλέσουν βλάβη των νευρώνων. Στην μέλαινα ουσία η </a:t>
            </a:r>
            <a:r>
              <a:rPr lang="el-GR" dirty="0" err="1"/>
              <a:t>δοπαμίνη</a:t>
            </a:r>
            <a:r>
              <a:rPr lang="el-GR" dirty="0"/>
              <a:t> </a:t>
            </a:r>
            <a:r>
              <a:rPr lang="el-GR" dirty="0" err="1"/>
              <a:t>καταβολίζεται</a:t>
            </a:r>
            <a:r>
              <a:rPr lang="el-GR" dirty="0"/>
              <a:t> από το ένζυμο </a:t>
            </a:r>
            <a:r>
              <a:rPr lang="el-GR" dirty="0" err="1"/>
              <a:t>οξειδάση</a:t>
            </a:r>
            <a:r>
              <a:rPr lang="el-GR" dirty="0"/>
              <a:t> της </a:t>
            </a:r>
            <a:r>
              <a:rPr lang="el-GR" dirty="0" err="1" smtClean="0"/>
              <a:t>μονοαμίνης</a:t>
            </a:r>
            <a:r>
              <a:rPr lang="el-GR" dirty="0"/>
              <a:t>, παράγοντας υπεροξείδιο του υδρογόνου, που μπορεί να οδηγήσει στην δημιουργία </a:t>
            </a:r>
            <a:r>
              <a:rPr lang="el-GR" dirty="0" err="1"/>
              <a:t>υδροξυλικών</a:t>
            </a:r>
            <a:r>
              <a:rPr lang="el-GR" dirty="0"/>
              <a:t> ελεύθερων ριζών. Αυτά τα υψηλής δραστικότητας μόρια μπορεί να προκαλέσουν </a:t>
            </a:r>
            <a:r>
              <a:rPr lang="el-GR" dirty="0" smtClean="0"/>
              <a:t> </a:t>
            </a:r>
            <a:r>
              <a:rPr lang="el-GR" dirty="0" err="1" smtClean="0"/>
              <a:t>υπεροξείδωση</a:t>
            </a:r>
            <a:r>
              <a:rPr lang="el-GR" dirty="0" smtClean="0"/>
              <a:t> </a:t>
            </a:r>
            <a:r>
              <a:rPr lang="el-GR" dirty="0"/>
              <a:t>των </a:t>
            </a:r>
            <a:r>
              <a:rPr lang="el-GR" dirty="0" err="1"/>
              <a:t>μεμβρανικών</a:t>
            </a:r>
            <a:r>
              <a:rPr lang="el-GR" dirty="0"/>
              <a:t> λιπιδίων και θάνατο των </a:t>
            </a:r>
            <a:r>
              <a:rPr lang="el-GR" dirty="0" smtClean="0"/>
              <a:t>κυττάρων.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34076401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Νόσος </a:t>
            </a:r>
            <a:r>
              <a:rPr lang="en-US" dirty="0"/>
              <a:t>Parkinson</a:t>
            </a:r>
            <a:r>
              <a:rPr lang="el-GR" dirty="0"/>
              <a:t> </a:t>
            </a:r>
            <a:r>
              <a:rPr lang="el-GR" sz="3000" b="0" dirty="0" smtClean="0"/>
              <a:t>7/9</a:t>
            </a:r>
            <a:r>
              <a:rPr lang="en-US" dirty="0" smtClean="0"/>
              <a:t> </a:t>
            </a:r>
            <a:endParaRPr lang="en-US" sz="2800" dirty="0"/>
          </a:p>
        </p:txBody>
      </p:sp>
      <p:sp>
        <p:nvSpPr>
          <p:cNvPr id="3" name="Θέση περιεχομένου 2"/>
          <p:cNvSpPr>
            <a:spLocks noGrp="1"/>
          </p:cNvSpPr>
          <p:nvPr>
            <p:ph idx="1"/>
          </p:nvPr>
        </p:nvSpPr>
        <p:spPr/>
        <p:txBody>
          <a:bodyPr>
            <a:normAutofit/>
          </a:bodyPr>
          <a:lstStyle/>
          <a:p>
            <a:r>
              <a:rPr lang="el-GR" dirty="0"/>
              <a:t>Αυτή η "οξειδωτική καταπόνηση" μπορεί να είναι υπεύθυνη για την ήπιου βαθμού απώλεια των κυττάρων της μέλαινας ουσίας που συμβαίνει κατά την φυσιολογική γήρανση. Όταν υπάρχει μια κληρονομική ή επίκτητη προδιάθεση, η οξειδωτική βλάβη μπορεί να είναι πιο βαριά και να οδηγήσει στην μεγάλη απώλεια </a:t>
            </a:r>
            <a:r>
              <a:rPr lang="el-GR" dirty="0" err="1"/>
              <a:t>δοπαμινεργικών</a:t>
            </a:r>
            <a:r>
              <a:rPr lang="el-GR" dirty="0"/>
              <a:t> νευρώνων που παρατηρείται στην </a:t>
            </a:r>
            <a:r>
              <a:rPr lang="el-GR" dirty="0" err="1"/>
              <a:t>Parkinson</a:t>
            </a:r>
            <a:r>
              <a:rPr lang="el-GR" dirty="0"/>
              <a:t>. Η οξειδωτική καταπόνηση μπορεί επίσης να συμβάλλει στην προοδευτική φύση της προκαλώντας βλάβες στο ήδη εξαντλημένο </a:t>
            </a:r>
            <a:r>
              <a:rPr lang="el-GR" dirty="0" err="1"/>
              <a:t>δοπαμινεργικό</a:t>
            </a:r>
            <a:r>
              <a:rPr lang="el-GR" dirty="0"/>
              <a:t> σύστημα.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33672846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Νόσος </a:t>
            </a:r>
            <a:r>
              <a:rPr lang="en-US" dirty="0"/>
              <a:t>Parkinson</a:t>
            </a:r>
            <a:r>
              <a:rPr lang="el-GR" dirty="0"/>
              <a:t> </a:t>
            </a:r>
            <a:r>
              <a:rPr lang="el-GR" sz="3000" b="0" dirty="0" smtClean="0"/>
              <a:t>8/9</a:t>
            </a:r>
            <a:r>
              <a:rPr lang="en-US" dirty="0" smtClean="0"/>
              <a:t> </a:t>
            </a:r>
            <a:endParaRPr lang="en-US" sz="2800" dirty="0"/>
          </a:p>
        </p:txBody>
      </p:sp>
      <p:sp>
        <p:nvSpPr>
          <p:cNvPr id="3" name="Θέση περιεχομένου 2"/>
          <p:cNvSpPr>
            <a:spLocks noGrp="1"/>
          </p:cNvSpPr>
          <p:nvPr>
            <p:ph idx="1"/>
          </p:nvPr>
        </p:nvSpPr>
        <p:spPr/>
        <p:txBody>
          <a:bodyPr>
            <a:noAutofit/>
          </a:bodyPr>
          <a:lstStyle/>
          <a:p>
            <a:r>
              <a:rPr lang="el-GR" sz="2300" dirty="0"/>
              <a:t>Πρόσφατες μελέτες έδωσαν έμφαση στην πιθανή σημασία των περιβαλλοντικών παραγόντων στην αιτιολογία της. Η γεωγραφική διακύμανση της συχνότητας της νόσου πρόσφερε το αρχικό </a:t>
            </a:r>
            <a:r>
              <a:rPr lang="el-GR" sz="2300" dirty="0" smtClean="0"/>
              <a:t>έναυσμα </a:t>
            </a:r>
            <a:r>
              <a:rPr lang="el-GR" sz="2300" dirty="0"/>
              <a:t>για την υπόθεση ότι ένας περιβαλλοντικός παράγοντας μπορεί να είναι η αιτία της νόσου. Τα επιχειρήματα που υποστηρίζουν τον ρόλο των περιβαλλοντικών </a:t>
            </a:r>
            <a:r>
              <a:rPr lang="el-GR" sz="2300" dirty="0" err="1"/>
              <a:t>νευροτοξινών</a:t>
            </a:r>
            <a:r>
              <a:rPr lang="el-GR" sz="2300" dirty="0"/>
              <a:t> ενισχύθηκαν σημαντικά από διάφορες μελέτες. Συμβολή της γενετικής προδιάθεσης στην εξέλιξη της δεν είναι βέβαιη. Αν και στο οικογενειακό δένδρο των ασθενών με </a:t>
            </a:r>
            <a:r>
              <a:rPr lang="el-GR" sz="2300" dirty="0" err="1"/>
              <a:t>Parkinson</a:t>
            </a:r>
            <a:r>
              <a:rPr lang="el-GR" sz="2300" dirty="0"/>
              <a:t> υπάρχουν όχι σπάνια και άλλα προσβεβλημένα από την νόσο άτομα, η προσεκτική ανάλυση υποδεικνύει ότι οι περισσότερες από τις περιπτώσεις αυτές είναι τυχαία -περιστατικά που σχετίζονται με την συνολική υψηλή συχνότητα της στον γενικό πληθυσμό. </a:t>
            </a:r>
            <a:endParaRPr lang="el-GR" sz="23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29605684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Νόσος </a:t>
            </a:r>
            <a:r>
              <a:rPr lang="en-US" dirty="0"/>
              <a:t>Parkinson</a:t>
            </a:r>
            <a:r>
              <a:rPr lang="el-GR" dirty="0"/>
              <a:t> </a:t>
            </a:r>
            <a:r>
              <a:rPr lang="el-GR" sz="3000" b="0" dirty="0" smtClean="0"/>
              <a:t>9/9</a:t>
            </a:r>
            <a:r>
              <a:rPr lang="en-US" dirty="0" smtClean="0"/>
              <a:t> </a:t>
            </a:r>
            <a:endParaRPr lang="en-US" sz="2800" dirty="0"/>
          </a:p>
        </p:txBody>
      </p:sp>
      <p:sp>
        <p:nvSpPr>
          <p:cNvPr id="3" name="Θέση περιεχομένου 2"/>
          <p:cNvSpPr>
            <a:spLocks noGrp="1"/>
          </p:cNvSpPr>
          <p:nvPr>
            <p:ph idx="1"/>
          </p:nvPr>
        </p:nvSpPr>
        <p:spPr/>
        <p:txBody>
          <a:bodyPr>
            <a:noAutofit/>
          </a:bodyPr>
          <a:lstStyle/>
          <a:p>
            <a:r>
              <a:rPr lang="el-GR" sz="2300" dirty="0" smtClean="0"/>
              <a:t>Οι </a:t>
            </a:r>
            <a:r>
              <a:rPr lang="el-GR" sz="2300" dirty="0"/>
              <a:t>μελέτες σε </a:t>
            </a:r>
            <a:r>
              <a:rPr lang="el-GR" sz="2300" dirty="0" err="1"/>
              <a:t>μονοωογενείς</a:t>
            </a:r>
            <a:r>
              <a:rPr lang="el-GR" sz="2300" dirty="0"/>
              <a:t> διδύμους αποκάλυψαν χαμηλή συνύπαρξη της νόσου, γεγονός που υποδηλώνει ότι η συμβατική μεντελική κληρονομικότητα παίζει ελάσσονα ρόλο, αν και γίνεται τώρα επανεκτίμηση τέτοιων μελετών σε διδύμους. Η σύγχρονη έρευνα επικεντρώνεται στα γενετικά ελαττώματα του </a:t>
            </a:r>
            <a:r>
              <a:rPr lang="el-GR" sz="2300" dirty="0" err="1"/>
              <a:t>μιτοχονδριακού</a:t>
            </a:r>
            <a:r>
              <a:rPr lang="el-GR" sz="2300" dirty="0"/>
              <a:t> γενετικού υλικού, το οποίο κληρονομείται με μη μεντελική </a:t>
            </a:r>
            <a:r>
              <a:rPr lang="el-GR" sz="2300" dirty="0" smtClean="0"/>
              <a:t>κληρονομικότητα.</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3702857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472608"/>
          </a:xfrm>
        </p:spPr>
        <p:txBody>
          <a:bodyPr>
            <a:normAutofit fontScale="92500"/>
          </a:bodyPr>
          <a:lstStyle/>
          <a:p>
            <a:r>
              <a:rPr lang="el-GR" dirty="0" smtClean="0"/>
              <a:t>Ιοντικά </a:t>
            </a:r>
            <a:r>
              <a:rPr lang="el-GR" dirty="0"/>
              <a:t>κανάλια επίσης μπορεί να μπλοκαριστούν από φάρμακα, η δε δραστηριότητά τους μπορεί να αλλάξει από </a:t>
            </a:r>
            <a:r>
              <a:rPr lang="el-GR" dirty="0" err="1"/>
              <a:t>Ca</a:t>
            </a:r>
            <a:r>
              <a:rPr lang="el-GR" dirty="0"/>
              <a:t>+ </a:t>
            </a:r>
            <a:r>
              <a:rPr lang="el-GR" dirty="0" smtClean="0"/>
              <a:t>ή </a:t>
            </a:r>
            <a:r>
              <a:rPr lang="el-GR" dirty="0" err="1"/>
              <a:t>Mg</a:t>
            </a:r>
            <a:r>
              <a:rPr lang="el-GR" dirty="0"/>
              <a:t>++ </a:t>
            </a:r>
            <a:r>
              <a:rPr lang="el-GR" dirty="0" smtClean="0"/>
              <a:t>ή </a:t>
            </a:r>
            <a:r>
              <a:rPr lang="el-GR" dirty="0"/>
              <a:t>H+. Επιπλέον η δράση τους στο δυναμικό ενέργειας μπορεί να αλλοιωθεί από αλλαγή στο ιοντικό πρανές όπως αύξηση η ελάττωση στην ενδοκυττάρια η πιο σημαντικά στην </a:t>
            </a:r>
            <a:r>
              <a:rPr lang="el-GR" dirty="0" err="1"/>
              <a:t>εξωκυττάρια</a:t>
            </a:r>
            <a:r>
              <a:rPr lang="el-GR" dirty="0"/>
              <a:t> συγκέντρωση Κ+. Και τα δύο επισυμβαίνουν όταν παρεμποδίζεται η λειτουργία της Να+ Κ+ </a:t>
            </a:r>
            <a:r>
              <a:rPr lang="el-GR" dirty="0" err="1"/>
              <a:t>ATPάσης</a:t>
            </a:r>
            <a:r>
              <a:rPr lang="el-GR" dirty="0"/>
              <a:t>, πχ λόγω έλλειψης ενέργειας. </a:t>
            </a:r>
          </a:p>
          <a:p>
            <a:r>
              <a:rPr lang="el-GR" dirty="0"/>
              <a:t>Η μεταφορά μέσω του άξονα, καθώς και η δημιουργία, αποθήκευση, απελευθέρωση και απενεργοποίηση των </a:t>
            </a:r>
            <a:r>
              <a:rPr lang="el-GR" dirty="0" err="1"/>
              <a:t>νευρομεταβιβαστών</a:t>
            </a:r>
            <a:r>
              <a:rPr lang="el-GR" dirty="0"/>
              <a:t>, μπορεί να είναι επηρεασμένη από γενετικές η φαρμακευτικές αιτίες. </a:t>
            </a:r>
          </a:p>
          <a:p>
            <a:r>
              <a:rPr lang="el-GR" dirty="0"/>
              <a:t>Λειτουργικές ανωμαλίες είναι αντιστρεπτές όταν η καταστροφή δεν είναι αποτελεσματική.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6" name="Τίτλος 3"/>
          <p:cNvSpPr>
            <a:spLocks noGrp="1"/>
          </p:cNvSpPr>
          <p:nvPr>
            <p:ph type="title"/>
          </p:nvPr>
        </p:nvSpPr>
        <p:spPr>
          <a:xfrm>
            <a:off x="467544" y="116632"/>
            <a:ext cx="8229600" cy="1080120"/>
          </a:xfrm>
        </p:spPr>
        <p:txBody>
          <a:bodyPr>
            <a:noAutofit/>
          </a:bodyPr>
          <a:lstStyle/>
          <a:p>
            <a:r>
              <a:rPr lang="el-GR" dirty="0" err="1"/>
              <a:t>Παθοφυσιολογία</a:t>
            </a:r>
            <a:r>
              <a:rPr lang="el-GR" dirty="0"/>
              <a:t> των νευρικών κυττάρων </a:t>
            </a:r>
            <a:r>
              <a:rPr lang="el-GR" dirty="0" smtClean="0"/>
              <a:t/>
            </a:r>
            <a:br>
              <a:rPr lang="el-GR" dirty="0" smtClean="0"/>
            </a:br>
            <a:r>
              <a:rPr lang="el-GR" dirty="0" smtClean="0"/>
              <a:t>του </a:t>
            </a:r>
            <a:r>
              <a:rPr lang="el-GR" dirty="0"/>
              <a:t>νευρικού ιστού </a:t>
            </a:r>
            <a:r>
              <a:rPr lang="el-GR" sz="3000" b="0" dirty="0"/>
              <a:t>2</a:t>
            </a:r>
            <a:r>
              <a:rPr lang="el-GR" sz="3000" b="0" dirty="0" smtClean="0"/>
              <a:t>/6</a:t>
            </a:r>
            <a:endParaRPr lang="el-GR" sz="3000" b="0" dirty="0"/>
          </a:p>
        </p:txBody>
      </p:sp>
    </p:spTree>
    <p:extLst>
      <p:ext uri="{BB962C8B-B14F-4D97-AF65-F5344CB8AC3E}">
        <p14:creationId xmlns:p14="http://schemas.microsoft.com/office/powerpoint/2010/main" val="27563878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le:A Bermuda Triangle of insults leads to neurondeath in Parkinsons Disea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44623"/>
            <a:ext cx="9049004" cy="6786753"/>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
        <p:nvSpPr>
          <p:cNvPr id="6" name="Rectangle 6"/>
          <p:cNvSpPr/>
          <p:nvPr/>
        </p:nvSpPr>
        <p:spPr>
          <a:xfrm>
            <a:off x="49307" y="6381328"/>
            <a:ext cx="3874622" cy="430887"/>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050" dirty="0" smtClean="0">
                <a:solidFill>
                  <a:prstClr val="black">
                    <a:lumMod val="65000"/>
                    <a:lumOff val="35000"/>
                  </a:prstClr>
                </a:solidFill>
                <a:latin typeface="+mn-lt"/>
              </a:rPr>
              <a:t>“</a:t>
            </a:r>
            <a:r>
              <a:rPr lang="en-US" sz="1050" dirty="0">
                <a:latin typeface="+mn-lt"/>
                <a:hlinkClick r:id="rId4"/>
              </a:rPr>
              <a:t>A Bermuda Triangle of insults leads to </a:t>
            </a:r>
            <a:r>
              <a:rPr lang="en-US" sz="1050" dirty="0" err="1">
                <a:latin typeface="+mn-lt"/>
                <a:hlinkClick r:id="rId4"/>
              </a:rPr>
              <a:t>neurondeath</a:t>
            </a:r>
            <a:r>
              <a:rPr lang="en-US" sz="1050" dirty="0">
                <a:latin typeface="+mn-lt"/>
                <a:hlinkClick r:id="rId4"/>
              </a:rPr>
              <a:t> in </a:t>
            </a:r>
            <a:r>
              <a:rPr lang="en-US" sz="1050" dirty="0" err="1">
                <a:latin typeface="+mn-lt"/>
                <a:hlinkClick r:id="rId4"/>
              </a:rPr>
              <a:t>Parkinsons</a:t>
            </a:r>
            <a:r>
              <a:rPr lang="en-US" sz="1050" dirty="0">
                <a:latin typeface="+mn-lt"/>
                <a:hlinkClick r:id="rId4"/>
              </a:rPr>
              <a:t> </a:t>
            </a:r>
            <a:r>
              <a:rPr lang="en-US" sz="1050" dirty="0" smtClean="0">
                <a:latin typeface="+mn-lt"/>
                <a:hlinkClick r:id="rId4"/>
              </a:rPr>
              <a:t>Disease</a:t>
            </a:r>
            <a:r>
              <a:rPr lang="en-US" sz="1050" dirty="0" smtClean="0">
                <a:solidFill>
                  <a:prstClr val="black">
                    <a:lumMod val="65000"/>
                    <a:lumOff val="35000"/>
                  </a:prstClr>
                </a:solidFill>
                <a:latin typeface="+mn-lt"/>
              </a:rPr>
              <a:t>”,</a:t>
            </a:r>
            <a:r>
              <a:rPr lang="el-GR" sz="1050" dirty="0" smtClean="0">
                <a:solidFill>
                  <a:prstClr val="black">
                    <a:lumMod val="65000"/>
                    <a:lumOff val="35000"/>
                  </a:prstClr>
                </a:solidFill>
                <a:latin typeface="+mn-lt"/>
              </a:rPr>
              <a:t> από</a:t>
            </a:r>
            <a:r>
              <a:rPr lang="el-GR" sz="1050" dirty="0">
                <a:solidFill>
                  <a:prstClr val="black">
                    <a:lumMod val="65000"/>
                    <a:lumOff val="35000"/>
                  </a:prstClr>
                </a:solidFill>
                <a:latin typeface="+mn-lt"/>
              </a:rPr>
              <a:t> </a:t>
            </a:r>
            <a:r>
              <a:rPr lang="en-US" sz="1050" dirty="0" err="1">
                <a:latin typeface="+mn-lt"/>
                <a:hlinkClick r:id="rId5" tooltip="User:CopperKettle"/>
              </a:rPr>
              <a:t>CopperKettle</a:t>
            </a:r>
            <a:r>
              <a:rPr lang="el-GR" sz="1050" dirty="0" smtClean="0">
                <a:solidFill>
                  <a:prstClr val="black"/>
                </a:solidFill>
                <a:latin typeface="+mn-lt"/>
              </a:rPr>
              <a:t> </a:t>
            </a:r>
            <a:r>
              <a:rPr lang="el-GR" sz="1050" dirty="0" smtClean="0">
                <a:solidFill>
                  <a:prstClr val="black">
                    <a:lumMod val="65000"/>
                    <a:lumOff val="35000"/>
                  </a:prstClr>
                </a:solidFill>
                <a:latin typeface="+mn-lt"/>
              </a:rPr>
              <a:t>διαθέσιμο με άδεια </a:t>
            </a:r>
            <a:r>
              <a:rPr lang="en-US" sz="1050" dirty="0">
                <a:latin typeface="+mn-lt"/>
                <a:hlinkClick r:id="rId6"/>
              </a:rPr>
              <a:t>CC BY 2.0</a:t>
            </a:r>
            <a:endParaRPr lang="en-US" sz="1050" dirty="0">
              <a:latin typeface="+mn-lt"/>
            </a:endParaRPr>
          </a:p>
        </p:txBody>
      </p:sp>
    </p:spTree>
    <p:extLst>
      <p:ext uri="{BB962C8B-B14F-4D97-AF65-F5344CB8AC3E}">
        <p14:creationId xmlns:p14="http://schemas.microsoft.com/office/powerpoint/2010/main" val="40127565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pic>
        <p:nvPicPr>
          <p:cNvPr id="5122" name="Picture 2" descr="File:Journal.pone.0008247.g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39" y="116632"/>
            <a:ext cx="6778717" cy="64656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p:nvPr/>
        </p:nvSpPr>
        <p:spPr>
          <a:xfrm>
            <a:off x="774868" y="6582320"/>
            <a:ext cx="7892257" cy="276999"/>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prstClr val="black">
                    <a:lumMod val="65000"/>
                    <a:lumOff val="35000"/>
                  </a:prstClr>
                </a:solidFill>
                <a:latin typeface="+mn-lt"/>
              </a:rPr>
              <a:t>“</a:t>
            </a:r>
            <a:r>
              <a:rPr lang="en-US" sz="1200" dirty="0" smtClean="0">
                <a:latin typeface="+mn-lt"/>
                <a:hlinkClick r:id="rId4"/>
              </a:rPr>
              <a:t>Journal.pone.0008247.g00</a:t>
            </a:r>
            <a:r>
              <a:rPr lang="en-US" sz="1200" dirty="0" smtClean="0">
                <a:latin typeface="+mn-lt"/>
              </a:rPr>
              <a:t>1</a:t>
            </a:r>
            <a:r>
              <a:rPr lang="en-US" sz="1200" dirty="0" smtClean="0">
                <a:solidFill>
                  <a:prstClr val="black">
                    <a:lumMod val="65000"/>
                    <a:lumOff val="35000"/>
                  </a:prstClr>
                </a:solidFill>
                <a:latin typeface="+mn-lt"/>
              </a:rPr>
              <a:t>”,</a:t>
            </a:r>
            <a:r>
              <a:rPr lang="el-GR" sz="1200" dirty="0" smtClean="0">
                <a:solidFill>
                  <a:prstClr val="black">
                    <a:lumMod val="65000"/>
                    <a:lumOff val="35000"/>
                  </a:prstClr>
                </a:solidFill>
                <a:latin typeface="+mn-lt"/>
              </a:rPr>
              <a:t> από</a:t>
            </a:r>
            <a:r>
              <a:rPr lang="el-GR" sz="1200" dirty="0">
                <a:solidFill>
                  <a:prstClr val="black">
                    <a:lumMod val="65000"/>
                    <a:lumOff val="35000"/>
                  </a:prstClr>
                </a:solidFill>
                <a:latin typeface="+mn-lt"/>
              </a:rPr>
              <a:t> </a:t>
            </a:r>
            <a:r>
              <a:rPr lang="en-US" sz="1200" dirty="0" err="1" smtClean="0">
                <a:latin typeface="+mn-lt"/>
                <a:hlinkClick r:id="rId5" tooltip="User:Mahahahaneapneap"/>
              </a:rPr>
              <a:t>Mahahahaneapneap</a:t>
            </a:r>
            <a:r>
              <a:rPr lang="en-US" sz="1200" dirty="0" smtClean="0">
                <a:latin typeface="+mn-lt"/>
              </a:rPr>
              <a:t> </a:t>
            </a:r>
            <a:r>
              <a:rPr lang="el-GR" sz="1200" dirty="0" smtClean="0">
                <a:solidFill>
                  <a:prstClr val="black"/>
                </a:solidFill>
                <a:latin typeface="+mn-lt"/>
              </a:rPr>
              <a:t> </a:t>
            </a:r>
            <a:r>
              <a:rPr lang="el-GR" sz="1200" dirty="0" smtClean="0">
                <a:solidFill>
                  <a:prstClr val="black">
                    <a:lumMod val="65000"/>
                    <a:lumOff val="35000"/>
                  </a:prstClr>
                </a:solidFill>
                <a:latin typeface="+mn-lt"/>
              </a:rPr>
              <a:t>διαθέσιμο με άδεια </a:t>
            </a:r>
            <a:r>
              <a:rPr lang="en-US" sz="1200" dirty="0">
                <a:latin typeface="+mn-lt"/>
                <a:hlinkClick r:id="rId6"/>
              </a:rPr>
              <a:t>CC BY 2.5</a:t>
            </a:r>
            <a:endParaRPr lang="en-US" sz="1200" dirty="0">
              <a:latin typeface="+mn-lt"/>
            </a:endParaRPr>
          </a:p>
        </p:txBody>
      </p:sp>
    </p:spTree>
    <p:extLst>
      <p:ext uri="{BB962C8B-B14F-4D97-AF65-F5344CB8AC3E}">
        <p14:creationId xmlns:p14="http://schemas.microsoft.com/office/powerpoint/2010/main" val="34370445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Νόσος </a:t>
            </a:r>
            <a:r>
              <a:rPr lang="en-US" dirty="0"/>
              <a:t>Parkinson</a:t>
            </a:r>
            <a:r>
              <a:rPr lang="el-GR" dirty="0"/>
              <a:t> </a:t>
            </a:r>
            <a:r>
              <a:rPr lang="el-GR" b="1" dirty="0" smtClean="0"/>
              <a:t>– Κλινική </a:t>
            </a:r>
            <a:r>
              <a:rPr lang="el-GR" b="1" dirty="0"/>
              <a:t>εικόνα </a:t>
            </a:r>
            <a:r>
              <a:rPr lang="el-GR" sz="3000" b="0" dirty="0" smtClean="0"/>
              <a:t>1/8</a:t>
            </a:r>
            <a:endParaRPr lang="en-US" sz="3000" b="0" dirty="0"/>
          </a:p>
        </p:txBody>
      </p:sp>
      <p:sp>
        <p:nvSpPr>
          <p:cNvPr id="3" name="Θέση περιεχομένου 2"/>
          <p:cNvSpPr>
            <a:spLocks noGrp="1"/>
          </p:cNvSpPr>
          <p:nvPr>
            <p:ph idx="1"/>
          </p:nvPr>
        </p:nvSpPr>
        <p:spPr/>
        <p:txBody>
          <a:bodyPr>
            <a:normAutofit/>
          </a:bodyPr>
          <a:lstStyle/>
          <a:p>
            <a:pPr marL="0" indent="0">
              <a:buNone/>
            </a:pPr>
            <a:r>
              <a:rPr lang="el-GR" b="1" dirty="0"/>
              <a:t>Τρόμος Ηρεμίας </a:t>
            </a:r>
            <a:endParaRPr lang="el-GR" dirty="0"/>
          </a:p>
          <a:p>
            <a:r>
              <a:rPr lang="el-GR" dirty="0"/>
              <a:t>Ο τρόμος ηρεμίας είναι συνήθως η πρώτη εκδήλωση, με τα άνω άκρα να προσβάλλονται πιο συχνά. Ο τρόμος ηρεμίας του χεριού προκαλεί μια κίνηση του αντίχειρα και των δακτύλων γνωστή </a:t>
            </a:r>
            <a:r>
              <a:rPr lang="el-GR" dirty="0" smtClean="0"/>
              <a:t>ως </a:t>
            </a:r>
            <a:r>
              <a:rPr lang="el-GR" dirty="0"/>
              <a:t>κίνηση κατασκευής δισκίων (</a:t>
            </a:r>
            <a:r>
              <a:rPr lang="el-GR" dirty="0" err="1"/>
              <a:t>pill</a:t>
            </a:r>
            <a:r>
              <a:rPr lang="el-GR" dirty="0"/>
              <a:t> </a:t>
            </a:r>
            <a:r>
              <a:rPr lang="el-GR" dirty="0" err="1"/>
              <a:t>rolling</a:t>
            </a:r>
            <a:r>
              <a:rPr lang="el-GR" dirty="0"/>
              <a:t>). Ο τρόμος μπορεί να σταματά με τις σκόπιμες, εκούσιες κινήσεις, ενώ χειροτερεύει με το στρες και το άγχος. Οι ασθενείς παρουσιάζουν προοδευτικά αυξανόμενη δυσχέρεια στην εκτέλεση κινήσεων που απαιτούν επιδεξιότητα και λεπτές, ελεγχόμενες κινήσεις, όπως το φαγητό ή το γράψιμο.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29327521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Νόσος </a:t>
            </a:r>
            <a:r>
              <a:rPr lang="en-US" dirty="0"/>
              <a:t>Parkinson</a:t>
            </a:r>
            <a:r>
              <a:rPr lang="el-GR" dirty="0"/>
              <a:t> – Κλινική εικόνα </a:t>
            </a:r>
            <a:r>
              <a:rPr lang="el-GR" sz="3000" b="0" dirty="0" smtClean="0"/>
              <a:t>2/8</a:t>
            </a:r>
            <a:endParaRPr lang="en-US" sz="2800" dirty="0"/>
          </a:p>
        </p:txBody>
      </p:sp>
      <p:sp>
        <p:nvSpPr>
          <p:cNvPr id="3" name="Θέση περιεχομένου 2"/>
          <p:cNvSpPr>
            <a:spLocks noGrp="1"/>
          </p:cNvSpPr>
          <p:nvPr>
            <p:ph idx="1"/>
          </p:nvPr>
        </p:nvSpPr>
        <p:spPr/>
        <p:txBody>
          <a:bodyPr>
            <a:noAutofit/>
          </a:bodyPr>
          <a:lstStyle/>
          <a:p>
            <a:pPr marL="0" indent="0">
              <a:buNone/>
            </a:pPr>
            <a:r>
              <a:rPr lang="el-GR" sz="2300" b="1" dirty="0"/>
              <a:t>Δυσκαμψία και Ακινησία </a:t>
            </a:r>
            <a:endParaRPr lang="el-GR" sz="2300" dirty="0"/>
          </a:p>
          <a:p>
            <a:r>
              <a:rPr lang="el-GR" sz="2300" dirty="0"/>
              <a:t>Οι εκδηλώσεις που σχετίζονται με την κινητικότητα και τη στάση του σώματος είναι η δυσκαμψία, η ακινησία και η έλλειψη συντονισμού των κινήσεων. Η δυσκαμψία (από ακούσια </a:t>
            </a:r>
            <a:r>
              <a:rPr lang="el-GR" sz="2300" dirty="0" smtClean="0"/>
              <a:t>σύσπαση </a:t>
            </a:r>
            <a:r>
              <a:rPr lang="el-GR" sz="2300" dirty="0"/>
              <a:t>όλων των σκελετικών μυών) δυσκολεύει τόσο τις ενεργητικές όσο και τις παθητικές κινήσεις. Εκδηλώνεται ως αυξημένη αντίσταση στις παθητικές κινήσεις. Αν και το άκρο κινείται, </a:t>
            </a:r>
            <a:r>
              <a:rPr lang="el-GR" sz="2300" dirty="0" smtClean="0"/>
              <a:t>κινείται </a:t>
            </a:r>
            <a:r>
              <a:rPr lang="el-GR" sz="2300" dirty="0"/>
              <a:t>με ένα διακοπτόμενο τρόπο, που λέγεται δυσκαμψία δίκην οδοντωτού τροχού. Οι πρώτες εκδηλώσεις δυσκαμψίας μπορεί να είναι μυϊκές κράμπες στα δάκτυλα των ποδιών ή των χεριών, αλλά πιο συχνά ο ασθενής περιγράφει κάτι σαν σφίξιμο, βάρος ή και πόνο στους μυς του.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3598421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Νόσος </a:t>
            </a:r>
            <a:r>
              <a:rPr lang="en-US" dirty="0"/>
              <a:t>Parkinson</a:t>
            </a:r>
            <a:r>
              <a:rPr lang="el-GR" dirty="0"/>
              <a:t> – Κλινική εικόνα </a:t>
            </a:r>
            <a:r>
              <a:rPr lang="el-GR" sz="3000" b="0" dirty="0" smtClean="0"/>
              <a:t>3/8</a:t>
            </a:r>
            <a:endParaRPr lang="en-US" sz="2800" dirty="0"/>
          </a:p>
        </p:txBody>
      </p:sp>
      <p:sp>
        <p:nvSpPr>
          <p:cNvPr id="3" name="Θέση περιεχομένου 2"/>
          <p:cNvSpPr>
            <a:spLocks noGrp="1"/>
          </p:cNvSpPr>
          <p:nvPr>
            <p:ph idx="1"/>
          </p:nvPr>
        </p:nvSpPr>
        <p:spPr/>
        <p:txBody>
          <a:bodyPr>
            <a:noAutofit/>
          </a:bodyPr>
          <a:lstStyle/>
          <a:p>
            <a:r>
              <a:rPr lang="el-GR" sz="2300" dirty="0" smtClean="0"/>
              <a:t>Η </a:t>
            </a:r>
            <a:r>
              <a:rPr lang="el-GR" sz="2300" dirty="0"/>
              <a:t>ακινησία είναι η πιο συχνή και βασανιστική εκδήλωση. Όλοι οι γραμμωτοί μύες προσβάλλονται, περιλαμβανομένων και εκείνων που επιτελούν τη μάσηση, την κατάποση και την ομιλία. Η επιβράδυνση των κινήσεων αφορά τα μάτια, το στόμα και την ομιλία, οδηγώντας σε ένα ανέκφραστο πρόσωπο σαν μάσκα και σιγανή, ψιθυριστή φωνή. Διαταραχές στην κατάποση προκαλούν προβλήματα στη σίτιση και σιελόρροια. Οι ασθενείς έχουν απλανές βλέμμα με ελάχιστη μεταβολή της έκφραση. </a:t>
            </a:r>
            <a:endParaRPr lang="el-GR" sz="23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8637173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Νόσος </a:t>
            </a:r>
            <a:r>
              <a:rPr lang="en-US" dirty="0"/>
              <a:t>Parkinson</a:t>
            </a:r>
            <a:r>
              <a:rPr lang="el-GR" dirty="0"/>
              <a:t> – Κλινική εικόνα </a:t>
            </a:r>
            <a:r>
              <a:rPr lang="el-GR" sz="3000" b="0" dirty="0" smtClean="0"/>
              <a:t>4/8</a:t>
            </a:r>
            <a:endParaRPr lang="en-US" sz="2800" dirty="0"/>
          </a:p>
        </p:txBody>
      </p:sp>
      <p:sp>
        <p:nvSpPr>
          <p:cNvPr id="3" name="Θέση περιεχομένου 2"/>
          <p:cNvSpPr>
            <a:spLocks noGrp="1"/>
          </p:cNvSpPr>
          <p:nvPr>
            <p:ph idx="1"/>
          </p:nvPr>
        </p:nvSpPr>
        <p:spPr/>
        <p:txBody>
          <a:bodyPr>
            <a:noAutofit/>
          </a:bodyPr>
          <a:lstStyle/>
          <a:p>
            <a:r>
              <a:rPr lang="el-GR" sz="2300" dirty="0" smtClean="0"/>
              <a:t>Οι </a:t>
            </a:r>
            <a:r>
              <a:rPr lang="el-GR" sz="2300" dirty="0" err="1"/>
              <a:t>ακινητικές</a:t>
            </a:r>
            <a:r>
              <a:rPr lang="el-GR" sz="2300" dirty="0"/>
              <a:t> κινήσεις περιλαμβάνουν τόσο την υποκινησία όσο και τη βραδυκινησία. Η υποκινησία (μειωμένη συχνότητα ή απουσία συνδυασμένων κινήσεων) είναι μία από τις πρώτες εκδηλώσεις. Οι ασθενείς περιγράφουν ότι νιώθουν σαν να είναι «παγωμένοι» στη θέση τους, καθώς η ικανότητα εκούσιων κινήσεων έχει χαθεί, και κάθονται ή ξαπλώνουν σε μια θέση χωρίς να κινούνται για μεγάλα χρονικά διαστήματα. Η βραδυκινησία (βραδεία κίνηση) βιώνεται ως δυσκολία στην έναρξη, τη συνέχιση ή το συντονισμό των κινήσεων. Αμφότερες αυτές οι διαταραχές της κίνησης μπορεί να συνοδεύονται ενίοτε από «πάγωμα», ακινητοποίηση δηλαδή, το οποίο μπορεί να ακολουθήσει στροφικές κινήσεις, αύξηση της προσπάθειας του ασθενούς να κινηθεί ή και μια οπτική ή απτική επαφή.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31071646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Νόσος </a:t>
            </a:r>
            <a:r>
              <a:rPr lang="en-US" dirty="0"/>
              <a:t>Parkinson</a:t>
            </a:r>
            <a:r>
              <a:rPr lang="el-GR" dirty="0"/>
              <a:t> – Κλινική εικόνα </a:t>
            </a:r>
            <a:r>
              <a:rPr lang="el-GR" sz="3000" b="0" dirty="0" smtClean="0"/>
              <a:t>5/8</a:t>
            </a:r>
            <a:endParaRPr lang="en-US" sz="2800" dirty="0"/>
          </a:p>
        </p:txBody>
      </p:sp>
      <p:sp>
        <p:nvSpPr>
          <p:cNvPr id="3" name="Θέση περιεχομένου 2"/>
          <p:cNvSpPr>
            <a:spLocks noGrp="1"/>
          </p:cNvSpPr>
          <p:nvPr>
            <p:ph idx="1"/>
          </p:nvPr>
        </p:nvSpPr>
        <p:spPr>
          <a:xfrm>
            <a:off x="457200" y="1196752"/>
            <a:ext cx="8229600" cy="5472608"/>
          </a:xfrm>
        </p:spPr>
        <p:txBody>
          <a:bodyPr>
            <a:normAutofit fontScale="92500" lnSpcReduction="10000"/>
          </a:bodyPr>
          <a:lstStyle/>
          <a:p>
            <a:pPr marL="0" indent="0">
              <a:buNone/>
            </a:pPr>
            <a:r>
              <a:rPr lang="el-GR" b="1" dirty="0"/>
              <a:t>Ανώμαλη Στάση του Σώματος </a:t>
            </a:r>
            <a:endParaRPr lang="el-GR" dirty="0"/>
          </a:p>
          <a:p>
            <a:r>
              <a:rPr lang="el-GR" dirty="0"/>
              <a:t>Η απώλεια των φυσιολογικών αντανακλαστικών της στάσης του σώματος προκαλεί διαταραχές, όπως καθήλωση σε μια στάση και διαταραχές της ισορροπίας και της επαναφοράς στη μέση θέση. Η ακούσια κάμψη της κεφαλής και των ώμων σημαίνει ότι το άτομο με νόσο του </a:t>
            </a:r>
            <a:r>
              <a:rPr lang="el-GR" dirty="0" err="1"/>
              <a:t>Parkinson</a:t>
            </a:r>
            <a:r>
              <a:rPr lang="el-GR" dirty="0"/>
              <a:t> δεν έχει τη δυνατότητα να διατηρήσει το κορμό του σε ευθεία όταν κάθεται ή όταν είναι όρθιο. Αυτή η διαταραχή της στάσης προκαλεί τη χαρακτηριστική σκυφτή θέση, με λύγισμα του κορμού προς τα εμπρός. Διαταραχές της ισορροπίας ακολουθούν την απώλεια της ικανότητας ελέγχου της στάσης του σώματος, με αποτέλεσμα ο πάσχων να αδυνατεί να κάνει προσαρμογές όταν γέρνει προς μια πλευρά ή πέφτει. Ο ασθενής κάνει μικρά, γρήγορα βήματα, χαρακτηριστικά επίσης της νόσου του </a:t>
            </a:r>
            <a:r>
              <a:rPr lang="el-GR" dirty="0" err="1"/>
              <a:t>Parkinson</a:t>
            </a:r>
            <a:r>
              <a:rPr lang="el-GR" dirty="0"/>
              <a:t>, σαν να προσπαθεί, κατά τη βάδιση του, να διατηρήσει την όρθια στάση του και να μην πέσει.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6043134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Νόσος </a:t>
            </a:r>
            <a:r>
              <a:rPr lang="en-US" dirty="0"/>
              <a:t>Parkinson</a:t>
            </a:r>
            <a:r>
              <a:rPr lang="el-GR" dirty="0"/>
              <a:t> – Κλινική εικόνα </a:t>
            </a:r>
            <a:r>
              <a:rPr lang="el-GR" sz="3000" b="0" dirty="0" smtClean="0"/>
              <a:t>6/8</a:t>
            </a:r>
            <a:endParaRPr lang="en-US" sz="2800" dirty="0"/>
          </a:p>
        </p:txBody>
      </p:sp>
      <p:sp>
        <p:nvSpPr>
          <p:cNvPr id="3" name="Θέση περιεχομένου 2"/>
          <p:cNvSpPr>
            <a:spLocks noGrp="1"/>
          </p:cNvSpPr>
          <p:nvPr>
            <p:ph idx="1"/>
          </p:nvPr>
        </p:nvSpPr>
        <p:spPr>
          <a:xfrm>
            <a:off x="457200" y="1196752"/>
            <a:ext cx="8229600" cy="5472608"/>
          </a:xfrm>
        </p:spPr>
        <p:txBody>
          <a:bodyPr>
            <a:normAutofit/>
          </a:bodyPr>
          <a:lstStyle/>
          <a:p>
            <a:pPr marL="0" indent="0">
              <a:buNone/>
            </a:pPr>
            <a:r>
              <a:rPr lang="el-GR" sz="2300" b="1" dirty="0"/>
              <a:t>Επιπτώσεις στο Αυτόνομο Νευρικό και το </a:t>
            </a:r>
            <a:r>
              <a:rPr lang="el-GR" sz="2300" b="1" dirty="0" err="1"/>
              <a:t>Νευροενδοκρινικό</a:t>
            </a:r>
            <a:r>
              <a:rPr lang="el-GR" sz="2300" b="1" dirty="0"/>
              <a:t> Σύστημα </a:t>
            </a:r>
            <a:endParaRPr lang="el-GR" sz="2300" dirty="0"/>
          </a:p>
          <a:p>
            <a:r>
              <a:rPr lang="el-GR" sz="2300" dirty="0"/>
              <a:t>Πολλές εκδηλώσεις οφείλονται στην απώλεια λειτουργιών που ελέγχονται από το αυτόνομο νευρικό σύστημα. Μπορεί να εκδηλωθούν προβλήματα απέκκρισης, όπως δυσκοιλιότητα, δυσχέρεια έναρξης της ούρησης ή συχνουρία. Οι ασθενείς μπορεί να παρουσιάζουν προβλήματα που σχετίζονται με </a:t>
            </a:r>
            <a:r>
              <a:rPr lang="el-GR" sz="2300" dirty="0" err="1"/>
              <a:t>ορθοστατική</a:t>
            </a:r>
            <a:r>
              <a:rPr lang="el-GR" sz="2300" dirty="0"/>
              <a:t> υπόταση, συμπεριλαμβανομένης της ζάλης με την αλλαγή θέσεων. </a:t>
            </a:r>
          </a:p>
          <a:p>
            <a:r>
              <a:rPr lang="el-GR" sz="2300" dirty="0"/>
              <a:t>Οι </a:t>
            </a:r>
            <a:r>
              <a:rPr lang="el-GR" sz="2300" dirty="0" err="1"/>
              <a:t>εκζεματώδεις</a:t>
            </a:r>
            <a:r>
              <a:rPr lang="el-GR" sz="2300" dirty="0"/>
              <a:t> βλάβες του δέρματος και η σμηγματόρροια σχετίζονται με την αύξηση της δραστηριότητας των ιδρωτοποιών αδένων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34345220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Νόσος </a:t>
            </a:r>
            <a:r>
              <a:rPr lang="en-US" dirty="0"/>
              <a:t>Parkinson</a:t>
            </a:r>
            <a:r>
              <a:rPr lang="el-GR" dirty="0"/>
              <a:t> – Κλινική εικόνα </a:t>
            </a:r>
            <a:r>
              <a:rPr lang="el-GR" sz="3000" b="0" dirty="0" smtClean="0"/>
              <a:t>7/8</a:t>
            </a:r>
            <a:endParaRPr lang="en-US" sz="2800" dirty="0"/>
          </a:p>
        </p:txBody>
      </p:sp>
      <p:sp>
        <p:nvSpPr>
          <p:cNvPr id="3" name="Θέση περιεχομένου 2"/>
          <p:cNvSpPr>
            <a:spLocks noGrp="1"/>
          </p:cNvSpPr>
          <p:nvPr>
            <p:ph idx="1"/>
          </p:nvPr>
        </p:nvSpPr>
        <p:spPr>
          <a:xfrm>
            <a:off x="457200" y="1196752"/>
            <a:ext cx="8229600" cy="5400600"/>
          </a:xfrm>
        </p:spPr>
        <p:txBody>
          <a:bodyPr>
            <a:normAutofit fontScale="92500" lnSpcReduction="10000"/>
          </a:bodyPr>
          <a:lstStyle/>
          <a:p>
            <a:pPr marL="0" indent="0">
              <a:buNone/>
            </a:pPr>
            <a:r>
              <a:rPr lang="el-GR" b="1" dirty="0"/>
              <a:t>Διάθεση και Νοητική Λειτουργία </a:t>
            </a:r>
            <a:endParaRPr lang="el-GR" dirty="0"/>
          </a:p>
          <a:p>
            <a:r>
              <a:rPr lang="el-GR" dirty="0"/>
              <a:t>Τόσο η κατάθλιψη όσο και η άνοια είναι παθολογικές καταστάσεις που συνοδεύουν τη νόσο του </a:t>
            </a:r>
            <a:r>
              <a:rPr lang="el-GR" dirty="0" err="1"/>
              <a:t>Parkinson</a:t>
            </a:r>
            <a:r>
              <a:rPr lang="el-GR" dirty="0"/>
              <a:t>. Κατάθλιψη παρατηρείται στο 50% των ασθενών με τη νόσο αυτή και άνοια στο 1/3 </a:t>
            </a:r>
            <a:r>
              <a:rPr lang="el-GR" dirty="0" smtClean="0"/>
              <a:t>αυτών</a:t>
            </a:r>
            <a:r>
              <a:rPr lang="el-GR" dirty="0"/>
              <a:t>. </a:t>
            </a:r>
            <a:endParaRPr lang="el-GR" dirty="0" smtClean="0"/>
          </a:p>
          <a:p>
            <a:r>
              <a:rPr lang="el-GR" dirty="0" smtClean="0"/>
              <a:t>Άνοια </a:t>
            </a:r>
            <a:r>
              <a:rPr lang="el-GR" dirty="0"/>
              <a:t>προκαλούμενη από απώλεια των </a:t>
            </a:r>
            <a:r>
              <a:rPr lang="el-GR" dirty="0" err="1"/>
              <a:t>χολινεργικών</a:t>
            </a:r>
            <a:r>
              <a:rPr lang="el-GR" dirty="0"/>
              <a:t> κυττάρων, εκφύλιση νευρώνων, γεροντικές πλάκες, θυσάνους νευρικών ινιδίων και </a:t>
            </a:r>
            <a:r>
              <a:rPr lang="el-GR" dirty="0" err="1"/>
              <a:t>αμυλοειδικές</a:t>
            </a:r>
            <a:r>
              <a:rPr lang="el-GR" dirty="0"/>
              <a:t> μεταβολές στα μικρά αιμοφόρα </a:t>
            </a:r>
            <a:r>
              <a:rPr lang="el-GR" dirty="0" smtClean="0"/>
              <a:t>αγγεία</a:t>
            </a:r>
            <a:r>
              <a:rPr lang="el-GR" dirty="0"/>
              <a:t>, παρατηρείται πιο συχνά σε ασθενείς ηλικίας άνω των 70 ετών. Ο ασθενής εμφανίζει σύγχυση, αποπροσανατολισμό, απώλεια μνήμης, διάσπαση προσοχής και μεταβολές στην </a:t>
            </a:r>
            <a:r>
              <a:rPr lang="el-GR" dirty="0" smtClean="0"/>
              <a:t>αφαιρετική </a:t>
            </a:r>
            <a:r>
              <a:rPr lang="el-GR" dirty="0"/>
              <a:t>σκέψη και την κρίση του. </a:t>
            </a:r>
            <a:endParaRPr lang="el-GR" dirty="0" smtClean="0"/>
          </a:p>
          <a:p>
            <a:r>
              <a:rPr lang="el-GR" dirty="0" smtClean="0"/>
              <a:t>Μπορεί </a:t>
            </a:r>
            <a:r>
              <a:rPr lang="el-GR" dirty="0"/>
              <a:t>επίσης να παρατηρηθεί </a:t>
            </a:r>
            <a:r>
              <a:rPr lang="el-GR" dirty="0" err="1"/>
              <a:t>βραδυφρένεια</a:t>
            </a:r>
            <a:r>
              <a:rPr lang="el-GR" dirty="0"/>
              <a:t>, η οποία προκαλεί βραδύτητα στη σκέψη και μειωμένη ικανότητα διαμόρφωσης σκέψεων, σχεδίων και λήψης αποφάσεων.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1691523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Νόσος </a:t>
            </a:r>
            <a:r>
              <a:rPr lang="en-US" dirty="0"/>
              <a:t>Parkinson</a:t>
            </a:r>
            <a:r>
              <a:rPr lang="el-GR" dirty="0"/>
              <a:t> – Κλινική εικόνα </a:t>
            </a:r>
            <a:r>
              <a:rPr lang="el-GR" sz="3000" b="0" dirty="0" smtClean="0"/>
              <a:t>8/8</a:t>
            </a:r>
            <a:endParaRPr lang="en-US" sz="2800" dirty="0"/>
          </a:p>
        </p:txBody>
      </p:sp>
      <p:sp>
        <p:nvSpPr>
          <p:cNvPr id="3" name="Θέση περιεχομένου 2"/>
          <p:cNvSpPr>
            <a:spLocks noGrp="1"/>
          </p:cNvSpPr>
          <p:nvPr>
            <p:ph idx="1"/>
          </p:nvPr>
        </p:nvSpPr>
        <p:spPr/>
        <p:txBody>
          <a:bodyPr>
            <a:normAutofit/>
          </a:bodyPr>
          <a:lstStyle/>
          <a:p>
            <a:pPr marL="0" indent="0">
              <a:buNone/>
            </a:pPr>
            <a:r>
              <a:rPr lang="el-GR" b="1" dirty="0"/>
              <a:t>Διαταραχές του Ύπνου </a:t>
            </a:r>
            <a:endParaRPr lang="el-GR" dirty="0"/>
          </a:p>
          <a:p>
            <a:r>
              <a:rPr lang="el-GR" dirty="0"/>
              <a:t>Οι ασθενείς με νόσο του </a:t>
            </a:r>
            <a:r>
              <a:rPr lang="el-GR" dirty="0" err="1"/>
              <a:t>Parkinson</a:t>
            </a:r>
            <a:r>
              <a:rPr lang="el-GR" dirty="0"/>
              <a:t> παρουσιάζουν, επίσης, διαταραχές του ύπνου, αν και στα πρώτα στάδια οι εκδηλώσεις τους μπορεί να βελτιώνονται κατά τη διάρκεια του ύπνου. </a:t>
            </a:r>
            <a:endParaRPr lang="el-GR" dirty="0" smtClean="0"/>
          </a:p>
          <a:p>
            <a:r>
              <a:rPr lang="el-GR" dirty="0" smtClean="0"/>
              <a:t>Η </a:t>
            </a:r>
            <a:r>
              <a:rPr lang="el-GR" dirty="0"/>
              <a:t>μυϊκή δυσκαμψία μπορεί να δυσχεραίνει τον ύπνο λόγω της αδυναμίας τους να αλλάξουν θέση. </a:t>
            </a:r>
            <a:endParaRPr lang="el-GR" dirty="0" smtClean="0"/>
          </a:p>
          <a:p>
            <a:r>
              <a:rPr lang="el-GR" dirty="0" smtClean="0"/>
              <a:t>Αυτή </a:t>
            </a:r>
            <a:r>
              <a:rPr lang="el-GR" dirty="0"/>
              <a:t>η έλλειψη μυϊκών κινήσεων αφυπνίζει τους ασθενείς ώστε συνειδητά πλέον να αλλάξουν θέση.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1957953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84784"/>
            <a:ext cx="8229600" cy="5040560"/>
          </a:xfrm>
        </p:spPr>
        <p:txBody>
          <a:bodyPr>
            <a:noAutofit/>
          </a:bodyPr>
          <a:lstStyle/>
          <a:p>
            <a:r>
              <a:rPr lang="el-GR" dirty="0" smtClean="0"/>
              <a:t>Βλάβες </a:t>
            </a:r>
            <a:r>
              <a:rPr lang="el-GR" dirty="0"/>
              <a:t>είναι επίσης δυνατόν να οδηγήσουν σε μη αντιστρεπτή καταστροφή των νευρώνων. Παράλληλα με τον κυτταρικό θάνατο λόγω απ’ ευθείας καταστροφής στο κύτταρο (νέκρωση λόγω έλλειψης ενέργειας η μηχανικής καταστροφής), επισυμβαίνει και προγραμματισμένη κυτταρική νέκρωση (απόπτωση) που μπορεί να παίζει ρόλο σε αυτό. Οι νευρώνες δεν μπορούν να ανανεωθούν στους ενήλικες. Έτσι, η καταστροφή των νευρώνων θα προκαλέσει μία μη αντιστρεπτή διαταραχή λειτουργίας, ακόμη και όταν άλλοι νευρώνες υποκαταστήσουν την λειτουργία του κατεστραμμένου κυττάρου.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6" name="Τίτλος 3"/>
          <p:cNvSpPr>
            <a:spLocks noGrp="1"/>
          </p:cNvSpPr>
          <p:nvPr>
            <p:ph type="title"/>
          </p:nvPr>
        </p:nvSpPr>
        <p:spPr>
          <a:xfrm>
            <a:off x="467544" y="116632"/>
            <a:ext cx="8229600" cy="1080120"/>
          </a:xfrm>
        </p:spPr>
        <p:txBody>
          <a:bodyPr>
            <a:noAutofit/>
          </a:bodyPr>
          <a:lstStyle/>
          <a:p>
            <a:r>
              <a:rPr lang="el-GR" dirty="0" err="1"/>
              <a:t>Παθοφυσιολογία</a:t>
            </a:r>
            <a:r>
              <a:rPr lang="el-GR" dirty="0"/>
              <a:t> των νευρικών κυττάρων </a:t>
            </a:r>
            <a:r>
              <a:rPr lang="el-GR" dirty="0" smtClean="0"/>
              <a:t/>
            </a:r>
            <a:br>
              <a:rPr lang="el-GR" dirty="0" smtClean="0"/>
            </a:br>
            <a:r>
              <a:rPr lang="el-GR" dirty="0" smtClean="0"/>
              <a:t>του </a:t>
            </a:r>
            <a:r>
              <a:rPr lang="el-GR" dirty="0"/>
              <a:t>νευρικού ιστού </a:t>
            </a:r>
            <a:r>
              <a:rPr lang="el-GR" sz="3000" b="0" dirty="0"/>
              <a:t>3</a:t>
            </a:r>
            <a:r>
              <a:rPr lang="el-GR" sz="3000" b="0" dirty="0" smtClean="0"/>
              <a:t>/6</a:t>
            </a:r>
            <a:endParaRPr lang="el-GR" sz="3000" b="0" dirty="0"/>
          </a:p>
        </p:txBody>
      </p:sp>
    </p:spTree>
    <p:extLst>
      <p:ext uri="{BB962C8B-B14F-4D97-AF65-F5344CB8AC3E}">
        <p14:creationId xmlns:p14="http://schemas.microsoft.com/office/powerpoint/2010/main" val="23659599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pic>
        <p:nvPicPr>
          <p:cNvPr id="6146" name="Picture 2" descr="File:Paralysis agitans (1907, after St. Le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732" y="188640"/>
            <a:ext cx="5882536" cy="61926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187624" y="6381645"/>
            <a:ext cx="676875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Paralysis </a:t>
            </a:r>
            <a:r>
              <a:rPr lang="en-US" sz="1200" dirty="0" err="1">
                <a:latin typeface="+mn-lt"/>
                <a:hlinkClick r:id="rId3"/>
              </a:rPr>
              <a:t>agitans</a:t>
            </a:r>
            <a:r>
              <a:rPr lang="en-US" sz="1200" dirty="0">
                <a:latin typeface="+mn-lt"/>
                <a:hlinkClick r:id="rId3"/>
              </a:rPr>
              <a:t> (1907, after St. Leger</a:t>
            </a:r>
            <a:r>
              <a:rPr lang="en-US" sz="1200" dirty="0" smtClean="0">
                <a:latin typeface="+mn-lt"/>
                <a:hlinkClick r:id="rId3"/>
              </a:rPr>
              <a:t>)</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4" tooltip="User:Anetode"/>
              </a:rPr>
              <a:t>Anetode</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628056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err="1" smtClean="0"/>
              <a:t>Υπερκινησίες</a:t>
            </a:r>
            <a:r>
              <a:rPr lang="el-GR" b="1" dirty="0" smtClean="0"/>
              <a:t> </a:t>
            </a:r>
            <a:r>
              <a:rPr lang="el-GR" sz="3000" b="0" dirty="0" smtClean="0"/>
              <a:t>1/5</a:t>
            </a:r>
            <a:r>
              <a:rPr lang="el-GR" b="1" dirty="0" smtClean="0"/>
              <a:t> </a:t>
            </a:r>
            <a:endParaRPr lang="en-US" dirty="0"/>
          </a:p>
        </p:txBody>
      </p:sp>
      <p:sp>
        <p:nvSpPr>
          <p:cNvPr id="3" name="Θέση περιεχομένου 2"/>
          <p:cNvSpPr>
            <a:spLocks noGrp="1"/>
          </p:cNvSpPr>
          <p:nvPr>
            <p:ph idx="1"/>
          </p:nvPr>
        </p:nvSpPr>
        <p:spPr>
          <a:xfrm>
            <a:off x="457200" y="1196752"/>
            <a:ext cx="8229600" cy="5544616"/>
          </a:xfrm>
        </p:spPr>
        <p:txBody>
          <a:bodyPr>
            <a:normAutofit fontScale="92500"/>
          </a:bodyPr>
          <a:lstStyle/>
          <a:p>
            <a:r>
              <a:rPr lang="el-GR" dirty="0"/>
              <a:t>Η χορεία είναι το συχνότερο νόσημα </a:t>
            </a:r>
            <a:r>
              <a:rPr lang="el-GR" dirty="0" err="1"/>
              <a:t>υπερκινησίας</a:t>
            </a:r>
            <a:r>
              <a:rPr lang="el-GR" dirty="0"/>
              <a:t> των βασικών γαγγλίων. Είναι νόσημα του ραβδωτού σώματος. Η κληρονομική ποικιλία της νόσου είναι </a:t>
            </a:r>
            <a:r>
              <a:rPr lang="el-GR" b="1" dirty="0"/>
              <a:t>η χορεία του </a:t>
            </a:r>
            <a:r>
              <a:rPr lang="el-GR" b="1" dirty="0" err="1"/>
              <a:t>Huntington</a:t>
            </a:r>
            <a:r>
              <a:rPr lang="el-GR" dirty="0"/>
              <a:t>. Αυτή εκδηλώνεται στην 4η η 5η δεκαετία της ζωής και οδηγεί σε μη αναστρέψιμη προοδευτική κατάργηση των νευρώνων του ραβδωτού σώματος. Το υπεύθυνο γονίδιο βρίσκεται στο βραχύ σκέλος του χρωμοσώματος 4. Πιστεύεται ότι το γενετικό σφάλμα έχει ως αποτέλεσμα την ενδοκυττάρια αύξηση μιας </a:t>
            </a:r>
            <a:r>
              <a:rPr lang="el-GR" dirty="0" smtClean="0"/>
              <a:t>πρωτεΐνης </a:t>
            </a:r>
            <a:r>
              <a:rPr lang="el-GR" dirty="0"/>
              <a:t>της </a:t>
            </a:r>
            <a:r>
              <a:rPr lang="el-GR" dirty="0" err="1"/>
              <a:t>χαγκεκτίνης</a:t>
            </a:r>
            <a:r>
              <a:rPr lang="el-GR" dirty="0"/>
              <a:t> που δεν μπορεί να διασπαστεί. Ο κυτταρικός θάνατος επιταχύνεται υπό την επίδραση του διεγερτικού </a:t>
            </a:r>
            <a:r>
              <a:rPr lang="el-GR" dirty="0" err="1"/>
              <a:t>νευρομεταβιβαστή</a:t>
            </a:r>
            <a:r>
              <a:rPr lang="el-GR" dirty="0"/>
              <a:t> </a:t>
            </a:r>
            <a:r>
              <a:rPr lang="el-GR" dirty="0" err="1"/>
              <a:t>γλουταμινικού</a:t>
            </a:r>
            <a:r>
              <a:rPr lang="el-GR" dirty="0"/>
              <a:t> ο οποίος διεγείρει τους νευρώνες ενεργοποιώντας τους διαπερατούς στο ασβέστιο διαύλους των ιόντων. Το κύτταρο βλάπτεται από την υπερβολική είσοδο ιόντων ασβεστίου.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26661802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279162" y="116632"/>
            <a:ext cx="3864838" cy="1584176"/>
          </a:xfrm>
        </p:spPr>
        <p:txBody>
          <a:bodyPr/>
          <a:lstStyle/>
          <a:p>
            <a:r>
              <a:rPr lang="el-GR" dirty="0" smtClean="0"/>
              <a:t>Χορεία </a:t>
            </a:r>
            <a:r>
              <a:rPr lang="el-GR" dirty="0"/>
              <a:t>του </a:t>
            </a:r>
            <a:r>
              <a:rPr lang="en-US" dirty="0"/>
              <a:t>Huntington</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pic>
        <p:nvPicPr>
          <p:cNvPr id="10242" name="Picture 2" descr="File:Neuron with mHtt inclu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36"/>
            <a:ext cx="5279163" cy="68541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5279162" y="6309320"/>
            <a:ext cx="303725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Neuron with </a:t>
            </a:r>
            <a:r>
              <a:rPr lang="en-US" sz="1200" dirty="0" err="1">
                <a:latin typeface="+mn-lt"/>
                <a:hlinkClick r:id="rId4"/>
              </a:rPr>
              <a:t>mHtt</a:t>
            </a:r>
            <a:r>
              <a:rPr lang="en-US" sz="1200" dirty="0">
                <a:latin typeface="+mn-lt"/>
                <a:hlinkClick r:id="rId4"/>
              </a:rPr>
              <a:t> </a:t>
            </a:r>
            <a:r>
              <a:rPr lang="en-US" sz="1200" dirty="0" smtClean="0">
                <a:latin typeface="+mn-lt"/>
                <a:hlinkClick r:id="rId4"/>
              </a:rPr>
              <a:t>inclusion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5" tooltip="User:Leevanjackson"/>
              </a:rPr>
              <a:t>Leevanjackson</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6"/>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1332205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a:t>Υπερκινησίες</a:t>
            </a:r>
            <a:r>
              <a:rPr lang="el-GR" dirty="0"/>
              <a:t> </a:t>
            </a:r>
            <a:r>
              <a:rPr lang="el-GR" sz="3000" b="0" dirty="0" smtClean="0"/>
              <a:t>2/5</a:t>
            </a:r>
            <a:r>
              <a:rPr lang="el-GR" dirty="0" smtClean="0"/>
              <a:t> </a:t>
            </a:r>
            <a:endParaRPr lang="en-US" sz="3200" dirty="0"/>
          </a:p>
        </p:txBody>
      </p:sp>
      <p:sp>
        <p:nvSpPr>
          <p:cNvPr id="3" name="Θέση περιεχομένου 2"/>
          <p:cNvSpPr>
            <a:spLocks noGrp="1"/>
          </p:cNvSpPr>
          <p:nvPr>
            <p:ph idx="1"/>
          </p:nvPr>
        </p:nvSpPr>
        <p:spPr>
          <a:xfrm>
            <a:off x="457200" y="1196752"/>
            <a:ext cx="8229600" cy="5616624"/>
          </a:xfrm>
        </p:spPr>
        <p:txBody>
          <a:bodyPr>
            <a:normAutofit fontScale="92500"/>
          </a:bodyPr>
          <a:lstStyle/>
          <a:p>
            <a:r>
              <a:rPr lang="el-GR" b="1" dirty="0"/>
              <a:t>Η χορεία του </a:t>
            </a:r>
            <a:r>
              <a:rPr lang="el-GR" b="1" dirty="0" err="1"/>
              <a:t>Sydenham</a:t>
            </a:r>
            <a:r>
              <a:rPr lang="el-GR" b="1" dirty="0"/>
              <a:t> </a:t>
            </a:r>
            <a:r>
              <a:rPr lang="el-GR" dirty="0"/>
              <a:t>είναι διάφορος της ανωτέρω. </a:t>
            </a:r>
          </a:p>
          <a:p>
            <a:r>
              <a:rPr lang="el-GR" dirty="0"/>
              <a:t>Εδώ υπάρχει αναστρέψιμη βλάβη των νευρώνων του ραβδωτού σώματος. Προκαλείται από την εναπόθεση </a:t>
            </a:r>
            <a:r>
              <a:rPr lang="el-GR" dirty="0" err="1"/>
              <a:t>ανοσοσυμπλεγμάτων</a:t>
            </a:r>
            <a:r>
              <a:rPr lang="el-GR" dirty="0"/>
              <a:t> στην πορεία του ρευματικού πυρετού, συμβαίνει δε κυρίως στα παιδιά. Σπανιότερα οι νευρώνες του ραβδωτού σώματος υφίστανται βλάβη από ισχαιμία (</a:t>
            </a:r>
            <a:r>
              <a:rPr lang="el-GR" dirty="0" err="1"/>
              <a:t>αθηροσκήρυνση</a:t>
            </a:r>
            <a:r>
              <a:rPr lang="el-GR" dirty="0"/>
              <a:t>), από όγκο η φλεγμονή. </a:t>
            </a:r>
          </a:p>
          <a:p>
            <a:r>
              <a:rPr lang="el-GR" dirty="0"/>
              <a:t>Το αποτέλεσμα της καταστροφής των νευρώνων του ραβδωτού σώματος είναι κυρίως η αυξημένη αναστολή των νευρώνων στον </a:t>
            </a:r>
            <a:r>
              <a:rPr lang="el-GR" dirty="0" err="1"/>
              <a:t>υποθαλαμικό</a:t>
            </a:r>
            <a:r>
              <a:rPr lang="el-GR" dirty="0"/>
              <a:t> πυρήνα που φυσιολογικά ενεργοποιούν τους ανασταλτικούς νευρώνες στην μέλαινα ουσία. Αυτό οδηγεί σε αναστολή των κυττάρων του θαλάμου, με αποτέλεσμα αιφνίδιες και ασυντόνιστες και ακούσιες κινήσεις που φυσιολογικά θα καταστέλλονταν από τα βασικά γάγγλια.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val="6969147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a:t>Υπερκινησίες</a:t>
            </a:r>
            <a:r>
              <a:rPr lang="el-GR" dirty="0"/>
              <a:t> </a:t>
            </a:r>
            <a:r>
              <a:rPr lang="el-GR" sz="3000" b="0" dirty="0" smtClean="0"/>
              <a:t>3/5</a:t>
            </a:r>
            <a:r>
              <a:rPr lang="el-GR" dirty="0" smtClean="0"/>
              <a:t> </a:t>
            </a:r>
            <a:endParaRPr lang="en-US" sz="3200" dirty="0"/>
          </a:p>
        </p:txBody>
      </p:sp>
      <p:sp>
        <p:nvSpPr>
          <p:cNvPr id="3" name="Θέση περιεχομένου 2"/>
          <p:cNvSpPr>
            <a:spLocks noGrp="1"/>
          </p:cNvSpPr>
          <p:nvPr>
            <p:ph idx="1"/>
          </p:nvPr>
        </p:nvSpPr>
        <p:spPr/>
        <p:txBody>
          <a:bodyPr>
            <a:noAutofit/>
          </a:bodyPr>
          <a:lstStyle/>
          <a:p>
            <a:r>
              <a:rPr lang="el-GR" b="1" dirty="0" err="1"/>
              <a:t>Ημιβαλλισμός</a:t>
            </a:r>
            <a:r>
              <a:rPr lang="el-GR" b="1" dirty="0"/>
              <a:t>. </a:t>
            </a:r>
            <a:r>
              <a:rPr lang="el-GR" dirty="0"/>
              <a:t>Μετά την καταστροφή των νευρώνων του </a:t>
            </a:r>
            <a:r>
              <a:rPr lang="el-GR" dirty="0" err="1"/>
              <a:t>υποθαλαμικού</a:t>
            </a:r>
            <a:r>
              <a:rPr lang="el-GR" dirty="0"/>
              <a:t> πυρήνα, είτε από ισχαιμία είτε από όγκο, εμφανίζονται αιφνίδια τινάγματα. Φαίνεται ότι οφείλεται σε μειωμένη διέγερση των GABΑ </a:t>
            </a:r>
            <a:r>
              <a:rPr lang="el-GR" dirty="0" err="1"/>
              <a:t>εργικών</a:t>
            </a:r>
            <a:r>
              <a:rPr lang="el-GR" dirty="0"/>
              <a:t> υποδοχέων της εσωτερικής μοίρας της </a:t>
            </a:r>
            <a:r>
              <a:rPr lang="el-GR" dirty="0" err="1"/>
              <a:t>ωχράς</a:t>
            </a:r>
            <a:r>
              <a:rPr lang="el-GR" dirty="0"/>
              <a:t> σφαίρας και της μέλαινας ουσίας. Η κατάσταση αυτή οδηγεί σε μη αναστολή των νευρώνων του θαλάμου.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val="33538456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a:t>Υπερκινησίες</a:t>
            </a:r>
            <a:r>
              <a:rPr lang="el-GR" dirty="0"/>
              <a:t> </a:t>
            </a:r>
            <a:r>
              <a:rPr lang="el-GR" sz="3000" b="0" dirty="0" smtClean="0"/>
              <a:t>4/5</a:t>
            </a:r>
            <a:r>
              <a:rPr lang="el-GR" dirty="0" smtClean="0"/>
              <a:t> </a:t>
            </a:r>
            <a:endParaRPr lang="en-US" sz="3200" dirty="0"/>
          </a:p>
        </p:txBody>
      </p:sp>
      <p:sp>
        <p:nvSpPr>
          <p:cNvPr id="3" name="Θέση περιεχομένου 2"/>
          <p:cNvSpPr>
            <a:spLocks noGrp="1"/>
          </p:cNvSpPr>
          <p:nvPr>
            <p:ph idx="1"/>
          </p:nvPr>
        </p:nvSpPr>
        <p:spPr>
          <a:xfrm>
            <a:off x="323528" y="1196752"/>
            <a:ext cx="8579296" cy="5400600"/>
          </a:xfrm>
        </p:spPr>
        <p:txBody>
          <a:bodyPr>
            <a:noAutofit/>
          </a:bodyPr>
          <a:lstStyle/>
          <a:p>
            <a:r>
              <a:rPr lang="el-GR" sz="2200" b="1" dirty="0" smtClean="0"/>
              <a:t>Η </a:t>
            </a:r>
            <a:r>
              <a:rPr lang="el-GR" sz="2200" b="1" dirty="0"/>
              <a:t>όψιμη δυσκινησία (δυστονία) (</a:t>
            </a:r>
            <a:r>
              <a:rPr lang="el-GR" sz="2200" b="1" dirty="0" err="1"/>
              <a:t>tardive</a:t>
            </a:r>
            <a:r>
              <a:rPr lang="el-GR" sz="2200" b="1" dirty="0"/>
              <a:t> </a:t>
            </a:r>
            <a:r>
              <a:rPr lang="el-GR" sz="2200" b="1" dirty="0" err="1"/>
              <a:t>duskinesia</a:t>
            </a:r>
            <a:r>
              <a:rPr lang="el-GR" sz="2200" b="1" dirty="0"/>
              <a:t>) </a:t>
            </a:r>
            <a:r>
              <a:rPr lang="el-GR" sz="2200" dirty="0"/>
              <a:t>οφείλεται σε μακροχρόνια λήψη νευροληπτικών (</a:t>
            </a:r>
            <a:r>
              <a:rPr lang="el-GR" sz="2200" dirty="0" err="1"/>
              <a:t>αντιψυχωτικών</a:t>
            </a:r>
            <a:r>
              <a:rPr lang="el-GR" sz="2200" dirty="0"/>
              <a:t>) φαρμάκων τα οποία εκτοπίζουν την </a:t>
            </a:r>
            <a:r>
              <a:rPr lang="el-GR" sz="2200" dirty="0" err="1"/>
              <a:t>δοπαμίνη</a:t>
            </a:r>
            <a:r>
              <a:rPr lang="el-GR" sz="2200" dirty="0"/>
              <a:t> από τους υποδοχείς. Έτσι, προκαλείται ευαισθητοποίηση των νευρώνων εκείνων που εκφράζουν αυξημένο αριθμό υποδοχέων της </a:t>
            </a:r>
            <a:r>
              <a:rPr lang="el-GR" sz="2200" dirty="0" err="1"/>
              <a:t>δοπαμίνης</a:t>
            </a:r>
            <a:r>
              <a:rPr lang="el-GR" sz="2200" dirty="0"/>
              <a:t> στην </a:t>
            </a:r>
            <a:r>
              <a:rPr lang="el-GR" sz="2200" dirty="0" err="1"/>
              <a:t>υποσυναπτική</a:t>
            </a:r>
            <a:r>
              <a:rPr lang="el-GR" sz="2200" dirty="0"/>
              <a:t> μεμβράνη. Η δραστηριότητα του </a:t>
            </a:r>
            <a:r>
              <a:rPr lang="el-GR" sz="2200" dirty="0" err="1"/>
              <a:t>υποθαλαμικού</a:t>
            </a:r>
            <a:r>
              <a:rPr lang="el-GR" sz="2200" dirty="0"/>
              <a:t> πυρήνα καταστέλλεται από την μη αναστολή των νευρώνων της εξωτερικής μοίρας της </a:t>
            </a:r>
            <a:r>
              <a:rPr lang="el-GR" sz="2200" dirty="0" err="1"/>
              <a:t>ωχράς</a:t>
            </a:r>
            <a:r>
              <a:rPr lang="el-GR" sz="2200" dirty="0"/>
              <a:t> σφαίρας. Μη ενεργοποίηση του </a:t>
            </a:r>
            <a:r>
              <a:rPr lang="el-GR" sz="2200" dirty="0" err="1"/>
              <a:t>υποθαλαμικού</a:t>
            </a:r>
            <a:r>
              <a:rPr lang="el-GR" sz="2200" dirty="0"/>
              <a:t> πυρήνα και αυξημένη αναστολή από τους νευρώνες του ραβδωτού σώματος μειώνει την δραστηριότητα των νευρώνων της εσωτερικής μοίρας της </a:t>
            </a:r>
            <a:r>
              <a:rPr lang="el-GR" sz="2200" dirty="0" err="1"/>
              <a:t>ωχράς</a:t>
            </a:r>
            <a:r>
              <a:rPr lang="el-GR" sz="2200" dirty="0"/>
              <a:t> σφαίρας και της μέλαινας ουσίας. Το αποτέλεσμα είναι η μη αναστολή του θαλάμου και η εμφάνιση των ακούσιων κινήσεων. Επισυμβαίνει δε και απόπτωση των νευρώνων εκείνων που φυσιολογικά αναστέλλονται από την </a:t>
            </a:r>
            <a:r>
              <a:rPr lang="el-GR" sz="2200" dirty="0" err="1"/>
              <a:t>δοπαμίνη</a:t>
            </a:r>
            <a:r>
              <a:rPr lang="el-GR" sz="2200" dirty="0"/>
              <a:t>.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extLst>
      <p:ext uri="{BB962C8B-B14F-4D97-AF65-F5344CB8AC3E}">
        <p14:creationId xmlns:p14="http://schemas.microsoft.com/office/powerpoint/2010/main" val="9783493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a:t>Υπερκινησίες</a:t>
            </a:r>
            <a:r>
              <a:rPr lang="el-GR" dirty="0"/>
              <a:t> </a:t>
            </a:r>
            <a:r>
              <a:rPr lang="el-GR" sz="3000" b="0" dirty="0" smtClean="0"/>
              <a:t>5/5</a:t>
            </a:r>
            <a:r>
              <a:rPr lang="el-GR" dirty="0" smtClean="0"/>
              <a:t> </a:t>
            </a:r>
            <a:endParaRPr lang="en-US" sz="3200" dirty="0"/>
          </a:p>
        </p:txBody>
      </p:sp>
      <p:sp>
        <p:nvSpPr>
          <p:cNvPr id="3" name="Θέση περιεχομένου 2"/>
          <p:cNvSpPr>
            <a:spLocks noGrp="1"/>
          </p:cNvSpPr>
          <p:nvPr>
            <p:ph idx="1"/>
          </p:nvPr>
        </p:nvSpPr>
        <p:spPr/>
        <p:txBody>
          <a:bodyPr/>
          <a:lstStyle/>
          <a:p>
            <a:r>
              <a:rPr lang="el-GR" dirty="0"/>
              <a:t>Βλάβες του ραβδωτού σώματος και της </a:t>
            </a:r>
            <a:r>
              <a:rPr lang="el-GR" dirty="0" err="1"/>
              <a:t>ωχράς</a:t>
            </a:r>
            <a:r>
              <a:rPr lang="el-GR" dirty="0"/>
              <a:t> σφαίρας οδηγούν </a:t>
            </a:r>
            <a:r>
              <a:rPr lang="el-GR" b="1" dirty="0"/>
              <a:t>σε </a:t>
            </a:r>
            <a:r>
              <a:rPr lang="el-GR" b="1" dirty="0" err="1"/>
              <a:t>αθέτωση</a:t>
            </a:r>
            <a:r>
              <a:rPr lang="el-GR" b="1" dirty="0"/>
              <a:t>, </a:t>
            </a:r>
            <a:r>
              <a:rPr lang="el-GR" dirty="0" err="1"/>
              <a:t>υπερκινησία</a:t>
            </a:r>
            <a:r>
              <a:rPr lang="el-GR" dirty="0"/>
              <a:t> που συνοδεύεται από βασανιστικές βραδείες κινήσεις. </a:t>
            </a:r>
          </a:p>
          <a:p>
            <a:r>
              <a:rPr lang="el-GR" dirty="0"/>
              <a:t>Βλάβες της </a:t>
            </a:r>
            <a:r>
              <a:rPr lang="el-GR" dirty="0" err="1"/>
              <a:t>ωχράς</a:t>
            </a:r>
            <a:r>
              <a:rPr lang="el-GR" dirty="0"/>
              <a:t> σφαίρας και του θαλάμου προκαλούν </a:t>
            </a:r>
            <a:r>
              <a:rPr lang="el-GR" b="1" dirty="0"/>
              <a:t>δυστονία </a:t>
            </a:r>
            <a:r>
              <a:rPr lang="el-GR" dirty="0"/>
              <a:t>(παρατεταμένες συστροφές και συσπειρώσεις).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extLst>
      <p:ext uri="{BB962C8B-B14F-4D97-AF65-F5344CB8AC3E}">
        <p14:creationId xmlns:p14="http://schemas.microsoft.com/office/powerpoint/2010/main" val="40410388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Διαταραχές της παρεγκεφαλίδας </a:t>
            </a:r>
            <a:r>
              <a:rPr lang="el-GR" sz="3000" b="0" dirty="0" smtClean="0"/>
              <a:t>1/7</a:t>
            </a:r>
            <a:endParaRPr lang="en-US" sz="3000" b="0" dirty="0"/>
          </a:p>
        </p:txBody>
      </p:sp>
      <p:sp>
        <p:nvSpPr>
          <p:cNvPr id="3" name="Θέση περιεχομένου 2"/>
          <p:cNvSpPr>
            <a:spLocks noGrp="1"/>
          </p:cNvSpPr>
          <p:nvPr>
            <p:ph idx="1"/>
          </p:nvPr>
        </p:nvSpPr>
        <p:spPr/>
        <p:txBody>
          <a:bodyPr>
            <a:noAutofit/>
          </a:bodyPr>
          <a:lstStyle/>
          <a:p>
            <a:r>
              <a:rPr lang="el-GR" dirty="0"/>
              <a:t>Η </a:t>
            </a:r>
            <a:r>
              <a:rPr lang="el-GR" b="1" dirty="0"/>
              <a:t>παρεγκεφαλίδα </a:t>
            </a:r>
            <a:r>
              <a:rPr lang="el-GR" dirty="0"/>
              <a:t>είναι δομή του εγκεφάλου που παίζει σημαντικό ρόλο στον συντονισμό των κινήσεων. Δέχεται αισθητικές πληροφορίες και στη συνέχεια επηρεάζει νευρικές οδούς, ώστε να προκαλέσει τις λεπτές, ήπιες και συνδυασμένες κινήσεις. Βρίσκεται στο πίσω μέρος του εγκεφάλου και καλείται «ελάσσων εγκέφαλος».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extLst>
      <p:ext uri="{BB962C8B-B14F-4D97-AF65-F5344CB8AC3E}">
        <p14:creationId xmlns:p14="http://schemas.microsoft.com/office/powerpoint/2010/main" val="21176653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Διαταραχές της παρεγκεφαλίδας </a:t>
            </a:r>
            <a:r>
              <a:rPr lang="el-GR" sz="3000" b="0" dirty="0" smtClean="0"/>
              <a:t>2/7</a:t>
            </a:r>
            <a:endParaRPr lang="en-US" dirty="0"/>
          </a:p>
        </p:txBody>
      </p:sp>
      <p:sp>
        <p:nvSpPr>
          <p:cNvPr id="3" name="Θέση περιεχομένου 2"/>
          <p:cNvSpPr>
            <a:spLocks noGrp="1"/>
          </p:cNvSpPr>
          <p:nvPr>
            <p:ph idx="1"/>
          </p:nvPr>
        </p:nvSpPr>
        <p:spPr>
          <a:xfrm>
            <a:off x="457200" y="1052736"/>
            <a:ext cx="8435280" cy="5544616"/>
          </a:xfrm>
        </p:spPr>
        <p:txBody>
          <a:bodyPr>
            <a:noAutofit/>
          </a:bodyPr>
          <a:lstStyle/>
          <a:p>
            <a:pPr marL="0" indent="0">
              <a:buNone/>
            </a:pPr>
            <a:r>
              <a:rPr lang="el-GR" sz="2200" b="1" dirty="0" smtClean="0"/>
              <a:t>Περιοχές </a:t>
            </a:r>
            <a:endParaRPr lang="el-GR" sz="2200" dirty="0"/>
          </a:p>
          <a:p>
            <a:r>
              <a:rPr lang="el-GR" sz="2200" b="1" dirty="0" err="1"/>
              <a:t>Αρχαιοπαρεγκεφαλίδα</a:t>
            </a:r>
            <a:r>
              <a:rPr lang="el-GR" sz="2200" b="1" dirty="0"/>
              <a:t> </a:t>
            </a:r>
            <a:endParaRPr lang="el-GR" sz="2200" dirty="0"/>
          </a:p>
          <a:p>
            <a:pPr marL="355600" indent="0">
              <a:buNone/>
            </a:pPr>
            <a:r>
              <a:rPr lang="el-GR" sz="2200" dirty="0"/>
              <a:t>Ονομάζεται επίσης και </a:t>
            </a:r>
            <a:r>
              <a:rPr lang="el-GR" sz="2200" dirty="0" err="1"/>
              <a:t>αιθουσοπαρεγκεφαλίδα</a:t>
            </a:r>
            <a:r>
              <a:rPr lang="el-GR" sz="2200" dirty="0"/>
              <a:t>. Συμμετέχει κυρίως στον έλεγχο της θέσης και της ισορροπίας, καθώς και στην κίνηση της κεφαλής και των οφθαλμών. Δέχεται προσαγωγά σήματα από την </a:t>
            </a:r>
            <a:r>
              <a:rPr lang="el-GR" sz="2200" dirty="0" err="1"/>
              <a:t>αιθουσαία</a:t>
            </a:r>
            <a:r>
              <a:rPr lang="el-GR" sz="2200" dirty="0"/>
              <a:t> συσκευή και στη συνέχεια στέλνει προσαγωγές ίνες στις κατάλληλες κατιούσες κινητικές οδούς. </a:t>
            </a:r>
          </a:p>
          <a:p>
            <a:r>
              <a:rPr lang="el-GR" sz="2200" b="1" dirty="0" err="1"/>
              <a:t>Παλαιοπαρεγκεφαλίδα</a:t>
            </a:r>
            <a:r>
              <a:rPr lang="el-GR" sz="2200" b="1" dirty="0"/>
              <a:t> </a:t>
            </a:r>
            <a:endParaRPr lang="el-GR" sz="2200" dirty="0"/>
          </a:p>
          <a:p>
            <a:pPr marL="355600" indent="0">
              <a:buNone/>
            </a:pPr>
            <a:r>
              <a:rPr lang="el-GR" sz="2200" dirty="0"/>
              <a:t>Ονομάζεται επίσης </a:t>
            </a:r>
            <a:r>
              <a:rPr lang="el-GR" sz="2200" dirty="0" err="1"/>
              <a:t>νωτιοπαρεγκεφαλίδα</a:t>
            </a:r>
            <a:r>
              <a:rPr lang="el-GR" sz="2200" dirty="0"/>
              <a:t>. Ελέγχει κατά κύριο λόγο την κίνηση των εγγύς τμημάτων των άνω και κάτω άκρων. Δέχεται αισθητικές πληροφορίες για την κίνηση των σκελών και στη συνέχεια τροποποιεί </a:t>
            </a:r>
            <a:r>
              <a:rPr lang="el-GR" sz="2200" dirty="0" smtClean="0"/>
              <a:t>και </a:t>
            </a:r>
            <a:r>
              <a:rPr lang="el-GR" sz="2200" dirty="0"/>
              <a:t>συντονίζει αυτές τις κινήσεις διά μέσου προσαγωγών οδών στις κατάλληλες κατιούσες κινητικές </a:t>
            </a:r>
            <a:r>
              <a:rPr lang="el-GR" sz="2200" dirty="0" smtClean="0"/>
              <a:t>οδούς.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extLst>
      <p:ext uri="{BB962C8B-B14F-4D97-AF65-F5344CB8AC3E}">
        <p14:creationId xmlns:p14="http://schemas.microsoft.com/office/powerpoint/2010/main" val="10743882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Διαταραχές της παρεγκεφαλίδας </a:t>
            </a:r>
            <a:r>
              <a:rPr lang="el-GR" sz="3000" b="0" dirty="0" smtClean="0"/>
              <a:t>3/7</a:t>
            </a:r>
            <a:endParaRPr lang="en-US" sz="3200" b="1" dirty="0"/>
          </a:p>
        </p:txBody>
      </p:sp>
      <p:sp>
        <p:nvSpPr>
          <p:cNvPr id="3" name="Θέση περιεχομένου 2"/>
          <p:cNvSpPr>
            <a:spLocks noGrp="1"/>
          </p:cNvSpPr>
          <p:nvPr>
            <p:ph idx="1"/>
          </p:nvPr>
        </p:nvSpPr>
        <p:spPr/>
        <p:txBody>
          <a:bodyPr>
            <a:normAutofit/>
          </a:bodyPr>
          <a:lstStyle/>
          <a:p>
            <a:r>
              <a:rPr lang="el-GR" b="1" dirty="0" err="1"/>
              <a:t>Νεοπαρεγκεφαλίδα</a:t>
            </a:r>
            <a:r>
              <a:rPr lang="el-GR" b="1" dirty="0"/>
              <a:t> </a:t>
            </a:r>
            <a:endParaRPr lang="el-GR" dirty="0"/>
          </a:p>
          <a:p>
            <a:pPr marL="355600" indent="0">
              <a:buNone/>
            </a:pPr>
            <a:r>
              <a:rPr lang="el-GR" dirty="0"/>
              <a:t>Ονομάζεται επίσης </a:t>
            </a:r>
            <a:r>
              <a:rPr lang="el-GR" dirty="0" err="1"/>
              <a:t>εγκεφαλοπαρεγκεφαλίδα</a:t>
            </a:r>
            <a:r>
              <a:rPr lang="el-GR" dirty="0"/>
              <a:t>. Είναι το μεγαλύτερο τμήμα της παρεγκεφαλίδας και συντονίζει την κίνηση των άπω τμημάτων των άνω και κάτω άκρων. Δέχεται σήματα από τον εγκεφαλικό φλοιό και έτσι βοηθάει στον σχεδιασμό της κινητικής δραστηριότητας (π.χ. βλέποντας ένα μολύβι και στη συνέχεια σχεδιάζοντας και επιτελώντας την κίνηση του χεριού για να το σηκώσει). </a:t>
            </a:r>
          </a:p>
          <a:p>
            <a:r>
              <a:rPr lang="el-GR" b="1" dirty="0"/>
              <a:t>Βλάβη της παρεγκεφαλίδας </a:t>
            </a:r>
            <a:r>
              <a:rPr lang="el-GR" dirty="0"/>
              <a:t>οδηγεί στην ανικανότητα να γίνουν οι </a:t>
            </a:r>
            <a:r>
              <a:rPr lang="el-GR" b="1" dirty="0"/>
              <a:t>κινήσεις μαλακά και με ακρίβεια. </a:t>
            </a:r>
            <a:r>
              <a:rPr lang="el-GR" dirty="0"/>
              <a:t>Αυτό καλείται παρεγκεφαλιδική </a:t>
            </a:r>
            <a:r>
              <a:rPr lang="el-GR" b="1" dirty="0"/>
              <a:t>αταξία ή </a:t>
            </a:r>
            <a:r>
              <a:rPr lang="el-GR" b="1" dirty="0" err="1"/>
              <a:t>ασυνέργεια</a:t>
            </a:r>
            <a:r>
              <a:rPr lang="el-GR" b="1" dirty="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Tree>
    <p:extLst>
      <p:ext uri="{BB962C8B-B14F-4D97-AF65-F5344CB8AC3E}">
        <p14:creationId xmlns:p14="http://schemas.microsoft.com/office/powerpoint/2010/main" val="1819037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84784"/>
            <a:ext cx="8229600" cy="5040560"/>
          </a:xfrm>
        </p:spPr>
        <p:txBody>
          <a:bodyPr>
            <a:noAutofit/>
          </a:bodyPr>
          <a:lstStyle/>
          <a:p>
            <a:r>
              <a:rPr lang="el-GR" dirty="0" smtClean="0"/>
              <a:t>Ουσίες </a:t>
            </a:r>
            <a:r>
              <a:rPr lang="el-GR" dirty="0"/>
              <a:t>επιβλαβείς για να προσεγγίσουν τα νευρικά κύτταρα στο κεντρικό νευρικό σύστημα (ΚΝΣ), θα πρέπει να διασχίσουν τον </a:t>
            </a:r>
            <a:r>
              <a:rPr lang="el-GR" dirty="0" err="1"/>
              <a:t>αιματεγκεφαλικό</a:t>
            </a:r>
            <a:r>
              <a:rPr lang="el-GR" dirty="0"/>
              <a:t> φραγμό. Ένας ανέπαφος </a:t>
            </a:r>
            <a:r>
              <a:rPr lang="el-GR" dirty="0" err="1"/>
              <a:t>αιματεγκεφαλικός</a:t>
            </a:r>
            <a:r>
              <a:rPr lang="el-GR" dirty="0"/>
              <a:t> φραγμός παρεμποδίζει την δίοδο των περισσοτέρων ουσιών και προστατεύει από παθογόνα και </a:t>
            </a:r>
            <a:r>
              <a:rPr lang="el-GR" dirty="0" err="1"/>
              <a:t>ανοσοδιεγερτικά</a:t>
            </a:r>
            <a:r>
              <a:rPr lang="el-GR" dirty="0"/>
              <a:t> κύτταρα. Εν τούτοις, μερικές τοξίνες (</a:t>
            </a:r>
            <a:r>
              <a:rPr lang="el-GR" dirty="0" err="1"/>
              <a:t>κοκκύτου</a:t>
            </a:r>
            <a:r>
              <a:rPr lang="el-GR" dirty="0"/>
              <a:t> και αλλαντιάσεως), φτάνουν στους νευρώνες της σπονδυλικής στήλης μέσω </a:t>
            </a:r>
            <a:r>
              <a:rPr lang="el-GR" dirty="0" err="1"/>
              <a:t>αντίδρομης</a:t>
            </a:r>
            <a:r>
              <a:rPr lang="el-GR" dirty="0"/>
              <a:t> αγωγής από τα περιφερικά νεύρα, αποφεύγοντας έτσι τον </a:t>
            </a:r>
            <a:r>
              <a:rPr lang="el-GR" dirty="0" err="1"/>
              <a:t>αιματεγκεφαλικό</a:t>
            </a:r>
            <a:r>
              <a:rPr lang="el-GR" dirty="0"/>
              <a:t> φραγμό. Μερικοί ιοί επίσης, με αυτόν τον τρόπο φτάνουν στο ΚΝΣ.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6" name="Τίτλος 3"/>
          <p:cNvSpPr>
            <a:spLocks noGrp="1"/>
          </p:cNvSpPr>
          <p:nvPr>
            <p:ph type="title"/>
          </p:nvPr>
        </p:nvSpPr>
        <p:spPr>
          <a:xfrm>
            <a:off x="467544" y="116632"/>
            <a:ext cx="8229600" cy="1080120"/>
          </a:xfrm>
        </p:spPr>
        <p:txBody>
          <a:bodyPr>
            <a:noAutofit/>
          </a:bodyPr>
          <a:lstStyle/>
          <a:p>
            <a:r>
              <a:rPr lang="el-GR" dirty="0" err="1"/>
              <a:t>Παθοφυσιολογία</a:t>
            </a:r>
            <a:r>
              <a:rPr lang="el-GR" dirty="0"/>
              <a:t> των νευρικών κυττάρων </a:t>
            </a:r>
            <a:r>
              <a:rPr lang="el-GR" dirty="0" smtClean="0"/>
              <a:t/>
            </a:r>
            <a:br>
              <a:rPr lang="el-GR" dirty="0" smtClean="0"/>
            </a:br>
            <a:r>
              <a:rPr lang="el-GR" dirty="0" smtClean="0"/>
              <a:t>του </a:t>
            </a:r>
            <a:r>
              <a:rPr lang="el-GR" dirty="0"/>
              <a:t>νευρικού ιστού </a:t>
            </a:r>
            <a:r>
              <a:rPr lang="el-GR" sz="3000" b="0" dirty="0"/>
              <a:t>4</a:t>
            </a:r>
            <a:r>
              <a:rPr lang="el-GR" sz="3000" b="0" dirty="0" smtClean="0"/>
              <a:t>/6</a:t>
            </a:r>
            <a:endParaRPr lang="el-GR" sz="3000" b="0" dirty="0"/>
          </a:p>
        </p:txBody>
      </p:sp>
    </p:spTree>
    <p:extLst>
      <p:ext uri="{BB962C8B-B14F-4D97-AF65-F5344CB8AC3E}">
        <p14:creationId xmlns:p14="http://schemas.microsoft.com/office/powerpoint/2010/main" val="28679386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Διαταραχές της παρεγκεφαλίδας </a:t>
            </a:r>
            <a:r>
              <a:rPr lang="el-GR" sz="3000" b="0" dirty="0" smtClean="0"/>
              <a:t>4/7</a:t>
            </a:r>
            <a:endParaRPr lang="en-US" sz="2800" dirty="0"/>
          </a:p>
        </p:txBody>
      </p:sp>
      <p:sp>
        <p:nvSpPr>
          <p:cNvPr id="3" name="Θέση περιεχομένου 2"/>
          <p:cNvSpPr>
            <a:spLocks noGrp="1"/>
          </p:cNvSpPr>
          <p:nvPr>
            <p:ph idx="1"/>
          </p:nvPr>
        </p:nvSpPr>
        <p:spPr/>
        <p:txBody>
          <a:bodyPr/>
          <a:lstStyle/>
          <a:p>
            <a:pPr marL="0" indent="0">
              <a:buNone/>
            </a:pPr>
            <a:r>
              <a:rPr lang="el-GR" b="1" dirty="0"/>
              <a:t>Η παρεγκεφαλιδική αταξία δίδει: </a:t>
            </a:r>
            <a:endParaRPr lang="el-GR" dirty="0"/>
          </a:p>
          <a:p>
            <a:pPr marL="457200" indent="-457200">
              <a:buFont typeface="+mj-lt"/>
              <a:buAutoNum type="arabicPeriod"/>
            </a:pPr>
            <a:r>
              <a:rPr lang="el-GR" dirty="0" smtClean="0"/>
              <a:t>Διαταραχή </a:t>
            </a:r>
            <a:r>
              <a:rPr lang="el-GR" dirty="0"/>
              <a:t>θέσης και βάδισης </a:t>
            </a:r>
          </a:p>
          <a:p>
            <a:pPr marL="457200" indent="-457200">
              <a:buFont typeface="+mj-lt"/>
              <a:buAutoNum type="arabicPeriod"/>
            </a:pPr>
            <a:r>
              <a:rPr lang="el-GR" dirty="0" smtClean="0"/>
              <a:t>Αποσύνδεση </a:t>
            </a:r>
            <a:r>
              <a:rPr lang="el-GR" dirty="0"/>
              <a:t>των κινήσεων </a:t>
            </a:r>
          </a:p>
          <a:p>
            <a:pPr marL="457200" indent="-457200">
              <a:buFont typeface="+mj-lt"/>
              <a:buAutoNum type="arabicPeriod"/>
            </a:pPr>
            <a:r>
              <a:rPr lang="el-GR" dirty="0" err="1" smtClean="0"/>
              <a:t>Δυσμετρία</a:t>
            </a:r>
            <a:r>
              <a:rPr lang="el-GR" dirty="0" smtClean="0"/>
              <a:t> </a:t>
            </a:r>
            <a:endParaRPr lang="el-GR" dirty="0"/>
          </a:p>
          <a:p>
            <a:pPr marL="457200" indent="-457200">
              <a:buFont typeface="+mj-lt"/>
              <a:buAutoNum type="arabicPeriod"/>
            </a:pPr>
            <a:r>
              <a:rPr lang="el-GR" dirty="0" err="1" smtClean="0"/>
              <a:t>Δυσδιαδοχοκινησία</a:t>
            </a:r>
            <a:r>
              <a:rPr lang="el-GR" dirty="0" smtClean="0"/>
              <a:t> </a:t>
            </a:r>
            <a:endParaRPr lang="el-GR" dirty="0"/>
          </a:p>
          <a:p>
            <a:pPr marL="457200" indent="-457200">
              <a:buFont typeface="+mj-lt"/>
              <a:buAutoNum type="arabicPeriod"/>
            </a:pPr>
            <a:r>
              <a:rPr lang="el-GR" dirty="0" smtClean="0"/>
              <a:t>Διαταραχή </a:t>
            </a:r>
            <a:r>
              <a:rPr lang="el-GR" dirty="0"/>
              <a:t>λόγου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Tree>
    <p:extLst>
      <p:ext uri="{BB962C8B-B14F-4D97-AF65-F5344CB8AC3E}">
        <p14:creationId xmlns:p14="http://schemas.microsoft.com/office/powerpoint/2010/main" val="28152832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Διαταραχές της παρεγκεφαλίδας </a:t>
            </a:r>
            <a:r>
              <a:rPr lang="el-GR" sz="3000" b="0" dirty="0" smtClean="0"/>
              <a:t>5/7</a:t>
            </a:r>
            <a:endParaRPr lang="en-US" sz="3200" dirty="0"/>
          </a:p>
        </p:txBody>
      </p:sp>
      <p:sp>
        <p:nvSpPr>
          <p:cNvPr id="3" name="Θέση περιεχομένου 2"/>
          <p:cNvSpPr>
            <a:spLocks noGrp="1"/>
          </p:cNvSpPr>
          <p:nvPr>
            <p:ph idx="1"/>
          </p:nvPr>
        </p:nvSpPr>
        <p:spPr/>
        <p:txBody>
          <a:bodyPr>
            <a:noAutofit/>
          </a:bodyPr>
          <a:lstStyle/>
          <a:p>
            <a:pPr marL="266700" indent="-266700">
              <a:buFont typeface="+mj-lt"/>
              <a:buAutoNum type="arabicPeriod"/>
            </a:pPr>
            <a:r>
              <a:rPr lang="el-GR" sz="2300" b="1" dirty="0" smtClean="0"/>
              <a:t>Διαταραχή </a:t>
            </a:r>
            <a:r>
              <a:rPr lang="el-GR" sz="2300" b="1" dirty="0"/>
              <a:t>θέσης και βάδισης </a:t>
            </a:r>
            <a:endParaRPr lang="el-GR" sz="2300" dirty="0"/>
          </a:p>
          <a:p>
            <a:pPr marL="266700" indent="0">
              <a:buNone/>
            </a:pPr>
            <a:r>
              <a:rPr lang="el-GR" sz="2300" dirty="0"/>
              <a:t>Δυσκολία διατήρησης της </a:t>
            </a:r>
            <a:r>
              <a:rPr lang="el-GR" sz="2300" b="1" dirty="0"/>
              <a:t>όρθιας </a:t>
            </a:r>
            <a:r>
              <a:rPr lang="el-GR" sz="2300" dirty="0"/>
              <a:t>στάσης, και </a:t>
            </a:r>
            <a:r>
              <a:rPr lang="el-GR" sz="2300" b="1" dirty="0"/>
              <a:t>βάδισμα </a:t>
            </a:r>
            <a:r>
              <a:rPr lang="el-GR" sz="2300" dirty="0" err="1"/>
              <a:t>περεμφερές</a:t>
            </a:r>
            <a:r>
              <a:rPr lang="el-GR" sz="2300" dirty="0"/>
              <a:t> με εκείνο του </a:t>
            </a:r>
            <a:r>
              <a:rPr lang="el-GR" sz="2300" b="1" dirty="0"/>
              <a:t>μεθυσμένου </a:t>
            </a:r>
            <a:r>
              <a:rPr lang="el-GR" sz="2300" dirty="0"/>
              <a:t>(σκώληξ). Τάση για </a:t>
            </a:r>
            <a:r>
              <a:rPr lang="el-GR" sz="2300" b="1" dirty="0"/>
              <a:t>πτώση </a:t>
            </a:r>
            <a:r>
              <a:rPr lang="el-GR" sz="2300" dirty="0"/>
              <a:t>προς την μεριά της βλάβης (ημισφαίρια). </a:t>
            </a:r>
          </a:p>
          <a:p>
            <a:pPr marL="266700" indent="0">
              <a:buNone/>
            </a:pPr>
            <a:r>
              <a:rPr lang="el-GR" sz="2300" dirty="0"/>
              <a:t>* Η τάση για πτώση και η κάθε διαταραχή είναι </a:t>
            </a:r>
            <a:r>
              <a:rPr lang="el-GR" sz="2300" b="1" dirty="0"/>
              <a:t>προς </a:t>
            </a:r>
            <a:r>
              <a:rPr lang="el-GR" sz="2300" dirty="0"/>
              <a:t>την μεριά της βλάβης και </a:t>
            </a:r>
            <a:r>
              <a:rPr lang="el-GR" sz="2300" b="1" dirty="0"/>
              <a:t>δεν </a:t>
            </a:r>
            <a:r>
              <a:rPr lang="el-GR" sz="2300" dirty="0"/>
              <a:t>διορθώνεται με την βοήθεια της όρασης. </a:t>
            </a:r>
          </a:p>
          <a:p>
            <a:pPr marL="266700" indent="-266700">
              <a:buFont typeface="+mj-lt"/>
              <a:buAutoNum type="arabicPeriod" startAt="2"/>
            </a:pPr>
            <a:r>
              <a:rPr lang="el-GR" sz="2300" b="1" dirty="0" smtClean="0"/>
              <a:t>Αποσύνδεση </a:t>
            </a:r>
            <a:r>
              <a:rPr lang="el-GR" sz="2300" b="1" dirty="0"/>
              <a:t>των κινήσεων </a:t>
            </a:r>
            <a:endParaRPr lang="el-GR" sz="2300" dirty="0"/>
          </a:p>
          <a:p>
            <a:pPr marL="266700" indent="0">
              <a:buNone/>
            </a:pPr>
            <a:r>
              <a:rPr lang="el-GR" sz="2300" dirty="0"/>
              <a:t>Μία κίνηση είναι διασπασμένη στα στοιχεία της π.χ. ο ώμος, ο </a:t>
            </a:r>
            <a:r>
              <a:rPr lang="el-GR" sz="2300" dirty="0" smtClean="0"/>
              <a:t>αγκώνας </a:t>
            </a:r>
            <a:r>
              <a:rPr lang="el-GR" sz="2300" dirty="0"/>
              <a:t>και οι αρθρώσεις του καρπού κινούνται σαν χωριστά και όχι μαζί σαν μια συγχρονισμένη κίνηση όπως συνήθως.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Tree>
    <p:extLst>
      <p:ext uri="{BB962C8B-B14F-4D97-AF65-F5344CB8AC3E}">
        <p14:creationId xmlns:p14="http://schemas.microsoft.com/office/powerpoint/2010/main" val="39091215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Διαταραχές της παρεγκεφαλίδας </a:t>
            </a:r>
            <a:r>
              <a:rPr lang="el-GR" sz="3000" b="0" dirty="0" smtClean="0"/>
              <a:t>6/7</a:t>
            </a:r>
            <a:endParaRPr lang="en-US" sz="3200" dirty="0"/>
          </a:p>
        </p:txBody>
      </p:sp>
      <p:sp>
        <p:nvSpPr>
          <p:cNvPr id="3" name="Θέση περιεχομένου 2"/>
          <p:cNvSpPr>
            <a:spLocks noGrp="1"/>
          </p:cNvSpPr>
          <p:nvPr>
            <p:ph idx="1"/>
          </p:nvPr>
        </p:nvSpPr>
        <p:spPr/>
        <p:txBody>
          <a:bodyPr>
            <a:noAutofit/>
          </a:bodyPr>
          <a:lstStyle/>
          <a:p>
            <a:pPr marL="266700" indent="-266700">
              <a:buFont typeface="+mj-lt"/>
              <a:buAutoNum type="arabicPeriod" startAt="3"/>
            </a:pPr>
            <a:r>
              <a:rPr lang="el-GR" sz="2300" b="1" dirty="0" err="1" smtClean="0"/>
              <a:t>Δυσμετρία</a:t>
            </a:r>
            <a:r>
              <a:rPr lang="el-GR" sz="2300" b="1" dirty="0" smtClean="0"/>
              <a:t> </a:t>
            </a:r>
            <a:endParaRPr lang="el-GR" sz="2300" dirty="0"/>
          </a:p>
          <a:p>
            <a:pPr marL="266700" indent="0">
              <a:buNone/>
            </a:pPr>
            <a:r>
              <a:rPr lang="el-GR" sz="2300" dirty="0"/>
              <a:t>Αδυναμία να σταματήσει η κίνηση στο επιθυμητό σημείο. </a:t>
            </a:r>
          </a:p>
          <a:p>
            <a:pPr marL="541338" indent="-266700">
              <a:buFont typeface="Courier New" panose="02070309020205020404" pitchFamily="49" charset="0"/>
              <a:buChar char="o"/>
            </a:pPr>
            <a:r>
              <a:rPr lang="en-US" sz="2300" dirty="0" smtClean="0"/>
              <a:t>overshooting </a:t>
            </a:r>
            <a:endParaRPr lang="en-US" sz="2300" dirty="0"/>
          </a:p>
          <a:p>
            <a:pPr marL="541338" indent="-266700">
              <a:buFont typeface="Courier New" panose="02070309020205020404" pitchFamily="49" charset="0"/>
              <a:buChar char="o"/>
            </a:pPr>
            <a:r>
              <a:rPr lang="el-GR" sz="2300" dirty="0" err="1" smtClean="0"/>
              <a:t>undershouting</a:t>
            </a:r>
            <a:r>
              <a:rPr lang="el-GR" sz="2300" dirty="0" smtClean="0"/>
              <a:t> </a:t>
            </a:r>
            <a:r>
              <a:rPr lang="el-GR" sz="2300" dirty="0"/>
              <a:t>} στο ένα μέρος του σώματος </a:t>
            </a:r>
          </a:p>
          <a:p>
            <a:pPr marL="541338" indent="-266700">
              <a:buFont typeface="Courier New" panose="02070309020205020404" pitchFamily="49" charset="0"/>
              <a:buChar char="o"/>
            </a:pPr>
            <a:r>
              <a:rPr lang="en-US" sz="2300" dirty="0" err="1" smtClean="0"/>
              <a:t>pastpointing</a:t>
            </a:r>
            <a:r>
              <a:rPr lang="en-US" sz="2300" dirty="0" smtClean="0"/>
              <a:t> </a:t>
            </a:r>
            <a:endParaRPr lang="en-US" sz="2300" dirty="0"/>
          </a:p>
          <a:p>
            <a:pPr marL="266700" indent="-266700">
              <a:buFont typeface="+mj-lt"/>
              <a:buAutoNum type="arabicPeriod" startAt="4"/>
            </a:pPr>
            <a:r>
              <a:rPr lang="el-GR" sz="2300" b="1" dirty="0" err="1" smtClean="0"/>
              <a:t>Δυσδιαδοχοκινησία</a:t>
            </a:r>
            <a:r>
              <a:rPr lang="el-GR" sz="2300" b="1" dirty="0" smtClean="0"/>
              <a:t> </a:t>
            </a:r>
            <a:endParaRPr lang="el-GR" sz="2300" dirty="0"/>
          </a:p>
          <a:p>
            <a:pPr marL="266700" indent="0">
              <a:buNone/>
            </a:pPr>
            <a:r>
              <a:rPr lang="el-GR" sz="2300" dirty="0"/>
              <a:t>Αδυναμία να σταματήσει μια κίνηση και αμέσως να συνεχίσει με την ακριβώς αντίθετή της π.χ. πρηνή + ύπτια θέση </a:t>
            </a:r>
            <a:r>
              <a:rPr lang="el-GR" sz="2300" dirty="0" smtClean="0"/>
              <a:t>χεριού. </a:t>
            </a:r>
            <a:endParaRPr lang="el-GR" sz="2300" dirty="0"/>
          </a:p>
          <a:p>
            <a:pPr marL="266700" indent="-266700">
              <a:buFont typeface="+mj-lt"/>
              <a:buAutoNum type="arabicPeriod" startAt="5"/>
            </a:pPr>
            <a:r>
              <a:rPr lang="el-GR" sz="2300" b="1" dirty="0" smtClean="0"/>
              <a:t>Ο </a:t>
            </a:r>
            <a:r>
              <a:rPr lang="el-GR" sz="2300" b="1" dirty="0"/>
              <a:t>λόγος </a:t>
            </a:r>
            <a:r>
              <a:rPr lang="el-GR" sz="2300" dirty="0"/>
              <a:t>γίνεται αργός, μονότονος και μερικές συλλαβές ακούγονται αφύσικα χωρισμένες. (Οφείλεται σε έλλειψη συνέργειας των μυών στην ομιλία).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extLst>
      <p:ext uri="{BB962C8B-B14F-4D97-AF65-F5344CB8AC3E}">
        <p14:creationId xmlns:p14="http://schemas.microsoft.com/office/powerpoint/2010/main" val="31371799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Διαταραχές της παρεγκεφαλίδας </a:t>
            </a:r>
            <a:r>
              <a:rPr lang="el-GR" sz="3000" b="0" dirty="0" smtClean="0"/>
              <a:t>7/7</a:t>
            </a:r>
            <a:endParaRPr lang="en-US" dirty="0"/>
          </a:p>
        </p:txBody>
      </p:sp>
      <p:sp>
        <p:nvSpPr>
          <p:cNvPr id="3" name="Θέση περιεχομένου 2"/>
          <p:cNvSpPr>
            <a:spLocks noGrp="1"/>
          </p:cNvSpPr>
          <p:nvPr>
            <p:ph idx="1"/>
          </p:nvPr>
        </p:nvSpPr>
        <p:spPr/>
        <p:txBody>
          <a:bodyPr>
            <a:normAutofit/>
          </a:bodyPr>
          <a:lstStyle/>
          <a:p>
            <a:pPr marL="0" indent="0">
              <a:buNone/>
            </a:pPr>
            <a:r>
              <a:rPr lang="el-GR" b="1" dirty="0" smtClean="0"/>
              <a:t>Άλλα </a:t>
            </a:r>
            <a:r>
              <a:rPr lang="el-GR" dirty="0"/>
              <a:t>σημεία παρεγκεφαλιδικής βλάβης: </a:t>
            </a:r>
          </a:p>
          <a:p>
            <a:r>
              <a:rPr lang="el-GR" b="1" dirty="0" smtClean="0"/>
              <a:t>Υποτονία </a:t>
            </a:r>
            <a:r>
              <a:rPr lang="el-GR" dirty="0"/>
              <a:t>(π.χ. </a:t>
            </a:r>
            <a:r>
              <a:rPr lang="el-GR" dirty="0" smtClean="0"/>
              <a:t>των </a:t>
            </a:r>
            <a:r>
              <a:rPr lang="el-GR" dirty="0" err="1"/>
              <a:t>τενοντίων</a:t>
            </a:r>
            <a:r>
              <a:rPr lang="el-GR" dirty="0"/>
              <a:t> </a:t>
            </a:r>
            <a:r>
              <a:rPr lang="el-GR" dirty="0" smtClean="0"/>
              <a:t>αντανακλάσεων).</a:t>
            </a:r>
            <a:endParaRPr lang="el-GR" dirty="0"/>
          </a:p>
          <a:p>
            <a:r>
              <a:rPr lang="el-GR" b="1" dirty="0" smtClean="0"/>
              <a:t>Ασθένεια </a:t>
            </a:r>
            <a:r>
              <a:rPr lang="el-GR" dirty="0"/>
              <a:t>(οι μύες στο επηρεασμένο μέρος του σώματος γίνονται ασθενέστεροι</a:t>
            </a:r>
            <a:r>
              <a:rPr lang="el-GR" dirty="0" smtClean="0"/>
              <a:t>).</a:t>
            </a:r>
            <a:endParaRPr lang="el-GR" dirty="0"/>
          </a:p>
          <a:p>
            <a:r>
              <a:rPr lang="el-GR" b="1" dirty="0" smtClean="0"/>
              <a:t>Τρόμος </a:t>
            </a:r>
            <a:r>
              <a:rPr lang="el-GR" dirty="0"/>
              <a:t>(ο παρεγκεφαλιδικός τρόμος γίνεται </a:t>
            </a:r>
            <a:r>
              <a:rPr lang="el-GR" b="1" dirty="0"/>
              <a:t>στην διάρκεια της κίνησης </a:t>
            </a:r>
            <a:r>
              <a:rPr lang="el-GR" dirty="0"/>
              <a:t>και σταματά στην ηρεμία (Δ.Δ. </a:t>
            </a:r>
            <a:r>
              <a:rPr lang="el-GR" dirty="0" err="1"/>
              <a:t>Παρκινσονικός</a:t>
            </a:r>
            <a:r>
              <a:rPr lang="el-GR" dirty="0"/>
              <a:t> τρόμος</a:t>
            </a:r>
            <a:r>
              <a:rPr lang="el-GR" dirty="0" smtClean="0"/>
              <a:t>).</a:t>
            </a:r>
            <a:endParaRPr lang="el-GR" dirty="0"/>
          </a:p>
          <a:p>
            <a:r>
              <a:rPr lang="el-GR" b="1" dirty="0" smtClean="0"/>
              <a:t>Νυσταγμός.</a:t>
            </a:r>
            <a:endParaRPr lang="en-US"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extLst>
      <p:ext uri="{BB962C8B-B14F-4D97-AF65-F5344CB8AC3E}">
        <p14:creationId xmlns:p14="http://schemas.microsoft.com/office/powerpoint/2010/main" val="19556331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000" b="1" dirty="0" err="1" smtClean="0"/>
              <a:t>Παθοφυσιολογικές</a:t>
            </a:r>
            <a:r>
              <a:rPr lang="el-GR" sz="3000" b="1" dirty="0" smtClean="0"/>
              <a:t> διαταραχές της γενικής αίσθησης</a:t>
            </a:r>
            <a:br>
              <a:rPr lang="el-GR" sz="3000" b="1" dirty="0" smtClean="0"/>
            </a:br>
            <a:r>
              <a:rPr lang="el-GR" sz="2600" b="1" dirty="0" smtClean="0"/>
              <a:t>αλλοιώσεις, συμπτώματα και κυριότερες κλινικές οντότητες </a:t>
            </a:r>
            <a:r>
              <a:rPr lang="el-GR" sz="2600" b="0" dirty="0" smtClean="0"/>
              <a:t>1/3</a:t>
            </a:r>
            <a:endParaRPr lang="en-US" sz="2600" b="0" dirty="0"/>
          </a:p>
        </p:txBody>
      </p:sp>
      <p:sp>
        <p:nvSpPr>
          <p:cNvPr id="3" name="Θέση περιεχομένου 2"/>
          <p:cNvSpPr>
            <a:spLocks noGrp="1"/>
          </p:cNvSpPr>
          <p:nvPr>
            <p:ph idx="1"/>
          </p:nvPr>
        </p:nvSpPr>
        <p:spPr>
          <a:xfrm>
            <a:off x="457200" y="1124744"/>
            <a:ext cx="8229600" cy="5472608"/>
          </a:xfrm>
        </p:spPr>
        <p:txBody>
          <a:bodyPr>
            <a:noAutofit/>
          </a:bodyPr>
          <a:lstStyle/>
          <a:p>
            <a:pPr marL="0" indent="0">
              <a:buNone/>
            </a:pPr>
            <a:r>
              <a:rPr lang="el-GR" sz="2300" b="1" dirty="0"/>
              <a:t>ΑΤΑΞΙΑ </a:t>
            </a:r>
            <a:endParaRPr lang="el-GR" sz="2300" dirty="0"/>
          </a:p>
          <a:p>
            <a:r>
              <a:rPr lang="el-GR" sz="2300" b="1" dirty="0"/>
              <a:t>Αισθητηριακή </a:t>
            </a:r>
            <a:endParaRPr lang="el-GR" sz="2300" dirty="0"/>
          </a:p>
          <a:p>
            <a:pPr marL="355600" indent="0">
              <a:buNone/>
            </a:pPr>
            <a:r>
              <a:rPr lang="el-GR" sz="2300" dirty="0"/>
              <a:t>Ο όρος αισθητική αταξία χρησιμοποιείται για να δείξει αταξία που οφείλεται στην απώλεια της ιδιοδεκτικότητας - την απώλεια της ευαισθησίας στις θέσεις του κοινού και του σώματος μέρη. Αυτό είναι συνήθως προκαλείται από δυσλειτουργία του νωτιαίου στήλες του νωτιαίου μυελού, επειδή μεταφέρουν ιδιοδεκτική πληροφορίες μέχρι τον εγκέφαλο. Σε ορισμένες περιπτώσεις, η αιτία της αισθητηριακής αταξία μπορεί, αντί να είναι δυσλειτουργία των διαφόρων τμημάτων του εγκεφάλου που λαμβάνουν πληροφορίες για την θέση, συμπεριλαμβανομένων των παρεγκεφαλίδα, το θάλαμο, και βρεγματικοί λοβοί.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spTree>
    <p:extLst>
      <p:ext uri="{BB962C8B-B14F-4D97-AF65-F5344CB8AC3E}">
        <p14:creationId xmlns:p14="http://schemas.microsoft.com/office/powerpoint/2010/main" val="14588064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000" dirty="0" err="1"/>
              <a:t>Παθοφυσιολογικές</a:t>
            </a:r>
            <a:r>
              <a:rPr lang="el-GR" sz="3000" dirty="0"/>
              <a:t> διαταραχές της γενικής αίσθησης</a:t>
            </a:r>
            <a:br>
              <a:rPr lang="el-GR" sz="3000" dirty="0"/>
            </a:br>
            <a:r>
              <a:rPr lang="el-GR" sz="2600" dirty="0"/>
              <a:t>αλλοιώσεις, συμπτώματα και κυριότερες κλινικές οντότητες </a:t>
            </a:r>
            <a:r>
              <a:rPr lang="el-GR" sz="2600" b="0" dirty="0"/>
              <a:t>2</a:t>
            </a:r>
            <a:r>
              <a:rPr lang="el-GR" sz="2600" b="0" dirty="0" smtClean="0"/>
              <a:t>/3</a:t>
            </a:r>
            <a:endParaRPr lang="en-US" sz="2600" dirty="0"/>
          </a:p>
        </p:txBody>
      </p:sp>
      <p:sp>
        <p:nvSpPr>
          <p:cNvPr id="3" name="Θέση περιεχομένου 2"/>
          <p:cNvSpPr>
            <a:spLocks noGrp="1"/>
          </p:cNvSpPr>
          <p:nvPr>
            <p:ph idx="1"/>
          </p:nvPr>
        </p:nvSpPr>
        <p:spPr>
          <a:xfrm>
            <a:off x="457200" y="1484784"/>
            <a:ext cx="8229600" cy="4752528"/>
          </a:xfrm>
        </p:spPr>
        <p:txBody>
          <a:bodyPr>
            <a:noAutofit/>
          </a:bodyPr>
          <a:lstStyle/>
          <a:p>
            <a:pPr marL="355600" indent="0">
              <a:buNone/>
            </a:pPr>
            <a:r>
              <a:rPr lang="el-GR" dirty="0" smtClean="0"/>
              <a:t>Η «</a:t>
            </a:r>
            <a:r>
              <a:rPr lang="el-GR" dirty="0" err="1" smtClean="0"/>
              <a:t>Sensory</a:t>
            </a:r>
            <a:r>
              <a:rPr lang="el-GR" dirty="0"/>
              <a:t>» αταξία παρουσιάζει τον εαυτό της με ασταθές "</a:t>
            </a:r>
            <a:r>
              <a:rPr lang="el-GR" dirty="0" err="1"/>
              <a:t>stomping</a:t>
            </a:r>
            <a:r>
              <a:rPr lang="el-GR" dirty="0"/>
              <a:t>" βάδισμα με τα βαριά χτυπήματα φτέρνας, καθώς και μια αστάθεια που είναι συνήθως επιδεινώνεται όταν η έλλειψη ιδιοδεκτικής εισόδου δεν μπορεί να αντισταθμιστεί από την οπτική πληροφορία, όπως με ανεπαρκή φωτισμό</a:t>
            </a:r>
            <a:r>
              <a:rPr lang="el-GR" dirty="0" smtClean="0"/>
              <a:t>.</a:t>
            </a:r>
          </a:p>
          <a:p>
            <a:r>
              <a:rPr lang="el-GR" b="1" dirty="0" err="1"/>
              <a:t>Αιθουσαία</a:t>
            </a:r>
            <a:r>
              <a:rPr lang="el-GR" b="1" dirty="0"/>
              <a:t> </a:t>
            </a:r>
            <a:endParaRPr lang="el-GR" dirty="0"/>
          </a:p>
          <a:p>
            <a:pPr marL="355600" indent="0">
              <a:buNone/>
            </a:pPr>
            <a:r>
              <a:rPr lang="el-GR" dirty="0"/>
              <a:t>Ο όρος </a:t>
            </a:r>
            <a:r>
              <a:rPr lang="el-GR" dirty="0" err="1"/>
              <a:t>αιθουσαία</a:t>
            </a:r>
            <a:r>
              <a:rPr lang="el-GR" dirty="0"/>
              <a:t> αταξία χρησιμοποιείται για να δείξει αταξία λόγω της δυσλειτουργίας του </a:t>
            </a:r>
            <a:r>
              <a:rPr lang="el-GR" dirty="0" err="1"/>
              <a:t>αιθουσαίου</a:t>
            </a:r>
            <a:r>
              <a:rPr lang="el-GR" dirty="0"/>
              <a:t> συστήματος, το οποίο στην οξεία και τη μονομερή περιπτώσεις σχετίζεται με εμφανή ίλιγγο, ναυτία και έμετο. Εξελίσσεται με αργό </a:t>
            </a:r>
            <a:r>
              <a:rPr lang="el-GR" dirty="0" smtClean="0"/>
              <a:t>ρυθμό.</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spTree>
    <p:extLst>
      <p:ext uri="{BB962C8B-B14F-4D97-AF65-F5344CB8AC3E}">
        <p14:creationId xmlns:p14="http://schemas.microsoft.com/office/powerpoint/2010/main" val="21259645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3000" dirty="0" err="1"/>
              <a:t>Παθοφυσιολογικές</a:t>
            </a:r>
            <a:r>
              <a:rPr lang="el-GR" sz="3000" dirty="0"/>
              <a:t> διαταραχές της γενικής αίσθησης</a:t>
            </a:r>
            <a:br>
              <a:rPr lang="el-GR" sz="3000" dirty="0"/>
            </a:br>
            <a:r>
              <a:rPr lang="el-GR" sz="2600" dirty="0"/>
              <a:t>αλλοιώσεις, συμπτώματα και κυριότερες κλινικές οντότητες </a:t>
            </a:r>
            <a:r>
              <a:rPr lang="el-GR" sz="2600" b="0" dirty="0" smtClean="0"/>
              <a:t>3/3</a:t>
            </a:r>
            <a:endParaRPr lang="en-US" sz="2000" dirty="0"/>
          </a:p>
        </p:txBody>
      </p:sp>
      <p:sp>
        <p:nvSpPr>
          <p:cNvPr id="3" name="Θέση περιεχομένου 2"/>
          <p:cNvSpPr>
            <a:spLocks noGrp="1"/>
          </p:cNvSpPr>
          <p:nvPr>
            <p:ph idx="1"/>
          </p:nvPr>
        </p:nvSpPr>
        <p:spPr>
          <a:xfrm>
            <a:off x="457200" y="1196752"/>
            <a:ext cx="8219256" cy="5661248"/>
          </a:xfrm>
        </p:spPr>
        <p:txBody>
          <a:bodyPr>
            <a:noAutofit/>
          </a:bodyPr>
          <a:lstStyle/>
          <a:p>
            <a:r>
              <a:rPr lang="el-GR" sz="2300" b="1" dirty="0" smtClean="0"/>
              <a:t>Εστιακές </a:t>
            </a:r>
            <a:r>
              <a:rPr lang="el-GR" sz="2300" b="1" dirty="0"/>
              <a:t>αλλοιώσεις </a:t>
            </a:r>
            <a:endParaRPr lang="el-GR" sz="2300" dirty="0"/>
          </a:p>
          <a:p>
            <a:pPr marL="355600" indent="0">
              <a:buNone/>
            </a:pPr>
            <a:r>
              <a:rPr lang="el-GR" sz="2300" dirty="0"/>
              <a:t>Κάθε αλλοίωση του κεντρικού νευρικού συστήματος (όπως εγκεφαλικοί όγκοι, σκλήρυνση κατά πλάκας) θα προκαλέσει τον τύπο αταξία, που αντιστοιχεί στην τοποθεσία της αλλοίωσης: Παρεγκεφαλιδική (</a:t>
            </a:r>
            <a:r>
              <a:rPr lang="el-GR" sz="2300" dirty="0" err="1"/>
              <a:t>cerebellar</a:t>
            </a:r>
            <a:r>
              <a:rPr lang="el-GR" sz="2300" dirty="0"/>
              <a:t>) σε περίπτωση βλάβης στην παρεγκεφαλίδα, οργανοληπτική αν στο </a:t>
            </a:r>
            <a:r>
              <a:rPr lang="el-GR" sz="2300" dirty="0" smtClean="0"/>
              <a:t>νωτιαίο </a:t>
            </a:r>
            <a:r>
              <a:rPr lang="el-GR" sz="2300" dirty="0" err="1" smtClean="0"/>
              <a:t>μυελο</a:t>
            </a:r>
            <a:r>
              <a:rPr lang="el-GR" sz="2300" dirty="0" smtClean="0"/>
              <a:t> </a:t>
            </a:r>
            <a:r>
              <a:rPr lang="el-GR" sz="2300" dirty="0"/>
              <a:t>(και σπάνια στο θάλαμο ή βρεγματικό λοβό), </a:t>
            </a:r>
            <a:r>
              <a:rPr lang="el-GR" sz="2300" dirty="0" err="1"/>
              <a:t>αιθουσαία</a:t>
            </a:r>
            <a:r>
              <a:rPr lang="el-GR" sz="2300" dirty="0"/>
              <a:t> (</a:t>
            </a:r>
            <a:r>
              <a:rPr lang="el-GR" sz="2300" dirty="0" err="1"/>
              <a:t>vestibular</a:t>
            </a:r>
            <a:r>
              <a:rPr lang="el-GR" sz="2300" dirty="0"/>
              <a:t>) αν στο </a:t>
            </a:r>
            <a:r>
              <a:rPr lang="el-GR" sz="2300" dirty="0" err="1"/>
              <a:t>αιθουσαίο</a:t>
            </a:r>
            <a:r>
              <a:rPr lang="el-GR" sz="2300" dirty="0"/>
              <a:t> (</a:t>
            </a:r>
            <a:r>
              <a:rPr lang="el-GR" sz="2300" dirty="0" err="1"/>
              <a:t>vestibular</a:t>
            </a:r>
            <a:r>
              <a:rPr lang="el-GR" sz="2300" dirty="0"/>
              <a:t>) σύστημα. </a:t>
            </a:r>
          </a:p>
          <a:p>
            <a:r>
              <a:rPr lang="el-GR" sz="2300" b="1" dirty="0"/>
              <a:t>Εξωγενείς ουσίες </a:t>
            </a:r>
            <a:endParaRPr lang="el-GR" sz="2300" dirty="0"/>
          </a:p>
          <a:p>
            <a:r>
              <a:rPr lang="el-GR" sz="2300" b="1" dirty="0"/>
              <a:t>Βιταμίνης </a:t>
            </a:r>
            <a:r>
              <a:rPr lang="en-US" sz="2300" b="1" dirty="0"/>
              <a:t>B12 </a:t>
            </a:r>
            <a:r>
              <a:rPr lang="el-GR" sz="2300" b="1" dirty="0"/>
              <a:t>ανεπάρκεια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Tree>
    <p:extLst>
      <p:ext uri="{BB962C8B-B14F-4D97-AF65-F5344CB8AC3E}">
        <p14:creationId xmlns:p14="http://schemas.microsoft.com/office/powerpoint/2010/main" val="33186580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Νευροπάθειες </a:t>
            </a:r>
            <a:r>
              <a:rPr lang="el-GR" sz="3000" b="0" dirty="0" smtClean="0"/>
              <a:t>1/6</a:t>
            </a:r>
            <a:endParaRPr lang="en-US" sz="3000" b="0" dirty="0"/>
          </a:p>
        </p:txBody>
      </p:sp>
      <p:sp>
        <p:nvSpPr>
          <p:cNvPr id="3" name="Θέση περιεχομένου 2"/>
          <p:cNvSpPr>
            <a:spLocks noGrp="1"/>
          </p:cNvSpPr>
          <p:nvPr>
            <p:ph idx="1"/>
          </p:nvPr>
        </p:nvSpPr>
        <p:spPr/>
        <p:txBody>
          <a:bodyPr>
            <a:noAutofit/>
          </a:bodyPr>
          <a:lstStyle/>
          <a:p>
            <a:pPr marL="0" indent="0">
              <a:buNone/>
            </a:pPr>
            <a:r>
              <a:rPr lang="el-GR" sz="2300" b="1" dirty="0"/>
              <a:t>Περιφερικές Νευροπάθειες </a:t>
            </a:r>
            <a:endParaRPr lang="el-GR" sz="2300" dirty="0"/>
          </a:p>
          <a:p>
            <a:r>
              <a:rPr lang="el-GR" sz="2300" dirty="0"/>
              <a:t>Πρόκειται για παθήσεις των περιφερικών νεύρων οφειλόμενες σε διάφορα αίτια τα οποία συχνότερα είναι τοξικά, μεταβολικά και κληρονομικά. Η συμπτωματολογία συνίσταται κυρίως σε κινητικές και αισθητικές διαταραχές, ενώ η θεραπεία εξαρτάται από το αίτιο που προκάλεσε τη βλάβη του νεύρου. </a:t>
            </a:r>
          </a:p>
          <a:p>
            <a:pPr marL="0" indent="0">
              <a:buNone/>
            </a:pPr>
            <a:r>
              <a:rPr lang="el-GR" sz="2300" b="1" dirty="0"/>
              <a:t>Αιτιολογία </a:t>
            </a:r>
            <a:endParaRPr lang="el-GR" sz="2300" dirty="0"/>
          </a:p>
          <a:p>
            <a:r>
              <a:rPr lang="el-GR" sz="2300" dirty="0"/>
              <a:t>Τα αίτια ποικίλουν και αναφέρονται παραστατικά </a:t>
            </a:r>
            <a:r>
              <a:rPr lang="el-GR" sz="2300" dirty="0" smtClean="0"/>
              <a:t>παρακάτω: </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spTree>
    <p:extLst>
      <p:ext uri="{BB962C8B-B14F-4D97-AF65-F5344CB8AC3E}">
        <p14:creationId xmlns:p14="http://schemas.microsoft.com/office/powerpoint/2010/main" val="41537357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Νευροπάθειες </a:t>
            </a:r>
            <a:r>
              <a:rPr lang="el-GR" sz="3000" b="0" dirty="0" smtClean="0"/>
              <a:t>2/6</a:t>
            </a:r>
            <a:endParaRPr lang="en-US" dirty="0"/>
          </a:p>
        </p:txBody>
      </p:sp>
      <p:sp>
        <p:nvSpPr>
          <p:cNvPr id="3" name="Θέση περιεχομένου 2"/>
          <p:cNvSpPr>
            <a:spLocks noGrp="1"/>
          </p:cNvSpPr>
          <p:nvPr>
            <p:ph idx="1"/>
          </p:nvPr>
        </p:nvSpPr>
        <p:spPr/>
        <p:txBody>
          <a:bodyPr>
            <a:noAutofit/>
          </a:bodyPr>
          <a:lstStyle/>
          <a:p>
            <a:pPr marL="0" indent="0">
              <a:buNone/>
            </a:pPr>
            <a:r>
              <a:rPr lang="el-GR" sz="2300" b="1" dirty="0" smtClean="0"/>
              <a:t>Κληρονομικά </a:t>
            </a:r>
            <a:endParaRPr lang="el-GR" sz="2300" dirty="0"/>
          </a:p>
          <a:p>
            <a:r>
              <a:rPr lang="el-GR" sz="2300" dirty="0" err="1" smtClean="0"/>
              <a:t>Νωτιαίες</a:t>
            </a:r>
            <a:r>
              <a:rPr lang="el-GR" sz="2300" dirty="0" smtClean="0"/>
              <a:t> </a:t>
            </a:r>
            <a:r>
              <a:rPr lang="el-GR" sz="2300" dirty="0"/>
              <a:t>μυατροφίες (</a:t>
            </a:r>
            <a:r>
              <a:rPr lang="en-US" sz="2300" dirty="0" err="1"/>
              <a:t>Werding-Kugelbelg</a:t>
            </a:r>
            <a:r>
              <a:rPr lang="en-US" sz="2300" dirty="0"/>
              <a:t> - </a:t>
            </a:r>
            <a:r>
              <a:rPr lang="en-US" sz="2300" dirty="0" err="1"/>
              <a:t>Welanter</a:t>
            </a:r>
            <a:r>
              <a:rPr lang="en-US" sz="2300" dirty="0"/>
              <a:t>, </a:t>
            </a:r>
            <a:r>
              <a:rPr lang="el-GR" sz="2300" dirty="0"/>
              <a:t>περιφερική, </a:t>
            </a:r>
            <a:r>
              <a:rPr lang="el-GR" sz="2300" dirty="0" err="1"/>
              <a:t>ωμοπερονιαία</a:t>
            </a:r>
            <a:r>
              <a:rPr lang="el-GR" sz="2300" dirty="0"/>
              <a:t>, πρόσωπο - ώμο - </a:t>
            </a:r>
            <a:r>
              <a:rPr lang="el-GR" sz="2300" dirty="0" err="1"/>
              <a:t>βραχιόνιος</a:t>
            </a:r>
            <a:r>
              <a:rPr lang="el-GR" sz="2300" dirty="0"/>
              <a:t> κ.α</a:t>
            </a:r>
            <a:r>
              <a:rPr lang="el-GR" sz="2300" dirty="0" smtClean="0"/>
              <a:t>.). </a:t>
            </a:r>
            <a:endParaRPr lang="el-GR" sz="2300" dirty="0"/>
          </a:p>
          <a:p>
            <a:r>
              <a:rPr lang="el-GR" sz="2300" dirty="0" smtClean="0"/>
              <a:t>Αισθητικοκινητικές </a:t>
            </a:r>
            <a:r>
              <a:rPr lang="el-GR" sz="2300" dirty="0"/>
              <a:t>νευροπάθειες (</a:t>
            </a:r>
            <a:r>
              <a:rPr lang="en-US" sz="2300" dirty="0"/>
              <a:t>Charcot - Marie - Tooth, </a:t>
            </a:r>
            <a:r>
              <a:rPr lang="en-US" sz="2300" dirty="0" err="1"/>
              <a:t>Dejerine</a:t>
            </a:r>
            <a:r>
              <a:rPr lang="en-US" sz="2300" dirty="0"/>
              <a:t> - </a:t>
            </a:r>
            <a:r>
              <a:rPr lang="en-US" sz="2300" dirty="0" err="1"/>
              <a:t>Sottas</a:t>
            </a:r>
            <a:r>
              <a:rPr lang="en-US" sz="2300" dirty="0"/>
              <a:t> </a:t>
            </a:r>
            <a:r>
              <a:rPr lang="el-GR" sz="2300" dirty="0"/>
              <a:t>κ.α.).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spTree>
    <p:extLst>
      <p:ext uri="{BB962C8B-B14F-4D97-AF65-F5344CB8AC3E}">
        <p14:creationId xmlns:p14="http://schemas.microsoft.com/office/powerpoint/2010/main" val="20089637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Νευροπάθειες </a:t>
            </a:r>
            <a:r>
              <a:rPr lang="el-GR" sz="3000" b="0" dirty="0" smtClean="0"/>
              <a:t>3/6</a:t>
            </a:r>
            <a:endParaRPr lang="en-US" dirty="0"/>
          </a:p>
        </p:txBody>
      </p:sp>
      <p:sp>
        <p:nvSpPr>
          <p:cNvPr id="3" name="Θέση περιεχομένου 2"/>
          <p:cNvSpPr>
            <a:spLocks noGrp="1"/>
          </p:cNvSpPr>
          <p:nvPr>
            <p:ph idx="1"/>
          </p:nvPr>
        </p:nvSpPr>
        <p:spPr/>
        <p:txBody>
          <a:bodyPr>
            <a:noAutofit/>
          </a:bodyPr>
          <a:lstStyle/>
          <a:p>
            <a:pPr marL="0" indent="0">
              <a:buNone/>
            </a:pPr>
            <a:r>
              <a:rPr lang="el-GR" sz="2300" b="1" dirty="0" smtClean="0"/>
              <a:t>Επίκτητα </a:t>
            </a:r>
            <a:endParaRPr lang="el-GR" sz="2300" dirty="0"/>
          </a:p>
          <a:p>
            <a:r>
              <a:rPr lang="el-GR" sz="2300" dirty="0" smtClean="0"/>
              <a:t>Ενδοκρινικές </a:t>
            </a:r>
            <a:r>
              <a:rPr lang="el-GR" sz="2300" dirty="0"/>
              <a:t>(σακχαρώδης διαβήτης, υποθυρεοειδισμός, μεγαλακρία</a:t>
            </a:r>
            <a:r>
              <a:rPr lang="el-GR" sz="2300" dirty="0" smtClean="0"/>
              <a:t>).</a:t>
            </a:r>
            <a:endParaRPr lang="el-GR" sz="2300" dirty="0"/>
          </a:p>
          <a:p>
            <a:r>
              <a:rPr lang="el-GR" sz="2300" dirty="0" smtClean="0"/>
              <a:t>Νόσοι </a:t>
            </a:r>
            <a:r>
              <a:rPr lang="el-GR" sz="2300" dirty="0"/>
              <a:t>κολλαγόνου (ρευματοειδής </a:t>
            </a:r>
            <a:r>
              <a:rPr lang="el-GR" sz="2300" dirty="0" smtClean="0"/>
              <a:t>αρθρίτιδα, </a:t>
            </a:r>
            <a:r>
              <a:rPr lang="el-GR" sz="2300" dirty="0"/>
              <a:t>οζώδης </a:t>
            </a:r>
            <a:r>
              <a:rPr lang="el-GR" sz="2300" dirty="0" err="1" smtClean="0"/>
              <a:t>πολυαρτηρίτιδα</a:t>
            </a:r>
            <a:r>
              <a:rPr lang="el-GR" sz="2300" dirty="0" smtClean="0"/>
              <a:t>).</a:t>
            </a:r>
            <a:endParaRPr lang="el-GR" sz="2300" dirty="0"/>
          </a:p>
          <a:p>
            <a:r>
              <a:rPr lang="el-GR" sz="2300" dirty="0" err="1" smtClean="0"/>
              <a:t>Πορφυρία</a:t>
            </a:r>
            <a:r>
              <a:rPr lang="el-GR" sz="2300" dirty="0"/>
              <a:t>, ουραιμία, ηπατικές παθήσεις, </a:t>
            </a:r>
            <a:r>
              <a:rPr lang="el-GR" sz="2300" dirty="0" err="1"/>
              <a:t>αμυλοείδωση</a:t>
            </a:r>
            <a:r>
              <a:rPr lang="el-GR" sz="2300" dirty="0"/>
              <a:t>, νεοπλασίες, φλεγμονώδη (</a:t>
            </a:r>
            <a:r>
              <a:rPr lang="el-GR" sz="2300" dirty="0" err="1"/>
              <a:t>Guillain</a:t>
            </a:r>
            <a:r>
              <a:rPr lang="el-GR" sz="2300" dirty="0"/>
              <a:t>-</a:t>
            </a:r>
            <a:r>
              <a:rPr lang="el-GR" sz="2300" dirty="0" err="1"/>
              <a:t>Barre</a:t>
            </a:r>
            <a:r>
              <a:rPr lang="el-GR" sz="2300" dirty="0"/>
              <a:t>, χρόνια φλεγμονώδης </a:t>
            </a:r>
            <a:r>
              <a:rPr lang="el-GR" sz="2300" dirty="0" err="1"/>
              <a:t>πολυνευροπάθεια</a:t>
            </a:r>
            <a:r>
              <a:rPr lang="el-GR" sz="2300" dirty="0"/>
              <a:t>), έλλειψη βιταμίνης Β12, τοξικές (φάρμακα, οινόπνευμα, διάφορες άλλες τοξικές ουσίες), μηχανικής αιτιολογίας (</a:t>
            </a:r>
            <a:r>
              <a:rPr lang="el-GR" sz="2300" dirty="0" smtClean="0"/>
              <a:t>πχ</a:t>
            </a:r>
            <a:r>
              <a:rPr lang="el-GR" sz="2300" dirty="0"/>
              <a:t>. τραυματισμοί). </a:t>
            </a:r>
          </a:p>
          <a:p>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spTree>
    <p:extLst>
      <p:ext uri="{BB962C8B-B14F-4D97-AF65-F5344CB8AC3E}">
        <p14:creationId xmlns:p14="http://schemas.microsoft.com/office/powerpoint/2010/main" val="4061194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1412776"/>
            <a:ext cx="8579296" cy="5373216"/>
          </a:xfrm>
        </p:spPr>
        <p:txBody>
          <a:bodyPr>
            <a:normAutofit fontScale="92500" lnSpcReduction="10000"/>
          </a:bodyPr>
          <a:lstStyle/>
          <a:p>
            <a:r>
              <a:rPr lang="el-GR" dirty="0" smtClean="0"/>
              <a:t>Αν </a:t>
            </a:r>
            <a:r>
              <a:rPr lang="el-GR" dirty="0"/>
              <a:t>ο άξονας </a:t>
            </a:r>
            <a:r>
              <a:rPr lang="el-GR" dirty="0" err="1"/>
              <a:t>διαταμεί</a:t>
            </a:r>
            <a:r>
              <a:rPr lang="el-GR" dirty="0"/>
              <a:t>, το περιφερικό μέρος αυτού πεθαίνει (εκφύλιση κατά </a:t>
            </a:r>
            <a:r>
              <a:rPr lang="el-GR" dirty="0" err="1"/>
              <a:t>Waller</a:t>
            </a:r>
            <a:r>
              <a:rPr lang="el-GR" dirty="0"/>
              <a:t>-</a:t>
            </a:r>
            <a:r>
              <a:rPr lang="el-GR" dirty="0" err="1"/>
              <a:t>Waller</a:t>
            </a:r>
            <a:r>
              <a:rPr lang="el-GR" dirty="0"/>
              <a:t> </a:t>
            </a:r>
            <a:r>
              <a:rPr lang="el-GR" dirty="0" err="1"/>
              <a:t>degeneration</a:t>
            </a:r>
            <a:r>
              <a:rPr lang="el-GR" dirty="0"/>
              <a:t>). Κατά κανόνα οι άξονες του κεντρικού νευρικού συστήματος δεν </a:t>
            </a:r>
            <a:r>
              <a:rPr lang="el-GR" dirty="0" err="1"/>
              <a:t>αναγεννώνται</a:t>
            </a:r>
            <a:r>
              <a:rPr lang="el-GR" dirty="0"/>
              <a:t>, </a:t>
            </a:r>
            <a:r>
              <a:rPr lang="el-GR" dirty="0" smtClean="0"/>
              <a:t> μάλλον </a:t>
            </a:r>
            <a:r>
              <a:rPr lang="el-GR" dirty="0"/>
              <a:t>αυτοί οι νευρώνες πεθαίνουν με τον μηχανισμό της απόπτωσης. Οι αιτίες περιλαμβάνουν την απουσία του </a:t>
            </a:r>
            <a:r>
              <a:rPr lang="el-GR" dirty="0" err="1"/>
              <a:t>nerve</a:t>
            </a:r>
            <a:r>
              <a:rPr lang="el-GR" dirty="0"/>
              <a:t> </a:t>
            </a:r>
            <a:r>
              <a:rPr lang="el-GR" dirty="0" err="1"/>
              <a:t>growth</a:t>
            </a:r>
            <a:r>
              <a:rPr lang="el-GR" dirty="0"/>
              <a:t> </a:t>
            </a:r>
            <a:r>
              <a:rPr lang="el-GR" dirty="0" err="1"/>
              <a:t>factor</a:t>
            </a:r>
            <a:r>
              <a:rPr lang="el-GR" dirty="0"/>
              <a:t> (NGF), που φυσιολογικά εκκρίνεται από τα </a:t>
            </a:r>
            <a:r>
              <a:rPr lang="el-GR" dirty="0" err="1"/>
              <a:t>νευρούμενα</a:t>
            </a:r>
            <a:r>
              <a:rPr lang="el-GR" dirty="0"/>
              <a:t> </a:t>
            </a:r>
            <a:r>
              <a:rPr lang="el-GR" dirty="0" err="1"/>
              <a:t>μετασυναπτικά</a:t>
            </a:r>
            <a:r>
              <a:rPr lang="el-GR" dirty="0"/>
              <a:t> κύτταρα και μέσω του άξονα διατηρεί το </a:t>
            </a:r>
            <a:r>
              <a:rPr lang="el-GR" dirty="0" err="1"/>
              <a:t>προσυναπτικό</a:t>
            </a:r>
            <a:r>
              <a:rPr lang="el-GR" dirty="0"/>
              <a:t> κύτταρο ζωντανό. Το προς το κύτταρο μέρος του άξονα (</a:t>
            </a:r>
            <a:r>
              <a:rPr lang="el-GR" dirty="0" err="1"/>
              <a:t>proximal</a:t>
            </a:r>
            <a:r>
              <a:rPr lang="el-GR" dirty="0"/>
              <a:t>) είναι δυνατόν να αναγεννηθεί. Οι απαραίτητες γι’ αυτό </a:t>
            </a:r>
            <a:r>
              <a:rPr lang="el-GR" dirty="0" smtClean="0"/>
              <a:t>πρωτεΐνες </a:t>
            </a:r>
            <a:r>
              <a:rPr lang="el-GR" dirty="0"/>
              <a:t>σχηματίζονται μέσα στο </a:t>
            </a:r>
            <a:r>
              <a:rPr lang="el-GR" dirty="0" smtClean="0"/>
              <a:t>κυτταρικό </a:t>
            </a:r>
            <a:r>
              <a:rPr lang="el-GR" dirty="0"/>
              <a:t>σώμα (</a:t>
            </a:r>
            <a:r>
              <a:rPr lang="el-GR" dirty="0" err="1"/>
              <a:t>περικάρυο</a:t>
            </a:r>
            <a:r>
              <a:rPr lang="el-GR" dirty="0"/>
              <a:t>) και μεταφέρονται στο μέρος του τραυματισμού με μεταφορά μέσω του άξονα. Πιθανή αιτία επιβίωσης του τραυματισμένου κυττάρου αποτελεί η μετανάστευση </a:t>
            </a:r>
            <a:r>
              <a:rPr lang="el-GR" dirty="0" err="1"/>
              <a:t>μακροφάγων</a:t>
            </a:r>
            <a:r>
              <a:rPr lang="el-GR" dirty="0"/>
              <a:t> στο περιφερικό νεύρο και παραγωγή </a:t>
            </a:r>
            <a:r>
              <a:rPr lang="el-GR" dirty="0" err="1"/>
              <a:t>ιντερλευκίνης</a:t>
            </a:r>
            <a:r>
              <a:rPr lang="el-GR" dirty="0"/>
              <a:t> 1 που διεγείρει τα κύτταρα του </a:t>
            </a:r>
            <a:r>
              <a:rPr lang="el-GR" dirty="0" err="1"/>
              <a:t>Schwann</a:t>
            </a:r>
            <a:r>
              <a:rPr lang="el-GR" dirty="0"/>
              <a:t> να παράγουν NGF. Τα </a:t>
            </a:r>
            <a:r>
              <a:rPr lang="el-GR" dirty="0" err="1"/>
              <a:t>μακροφάγα</a:t>
            </a:r>
            <a:r>
              <a:rPr lang="el-GR" dirty="0"/>
              <a:t> ωστόσο δεν μπορούν να εισέλθουν στο ΚΝΣ.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
        <p:nvSpPr>
          <p:cNvPr id="6" name="Τίτλος 3"/>
          <p:cNvSpPr>
            <a:spLocks noGrp="1"/>
          </p:cNvSpPr>
          <p:nvPr>
            <p:ph type="title"/>
          </p:nvPr>
        </p:nvSpPr>
        <p:spPr>
          <a:xfrm>
            <a:off x="467544" y="116632"/>
            <a:ext cx="8229600" cy="1080120"/>
          </a:xfrm>
        </p:spPr>
        <p:txBody>
          <a:bodyPr>
            <a:noAutofit/>
          </a:bodyPr>
          <a:lstStyle/>
          <a:p>
            <a:r>
              <a:rPr lang="el-GR" dirty="0" err="1"/>
              <a:t>Παθοφυσιολογία</a:t>
            </a:r>
            <a:r>
              <a:rPr lang="el-GR" dirty="0"/>
              <a:t> των νευρικών κυττάρων </a:t>
            </a:r>
            <a:r>
              <a:rPr lang="el-GR" dirty="0" smtClean="0"/>
              <a:t/>
            </a:r>
            <a:br>
              <a:rPr lang="el-GR" dirty="0" smtClean="0"/>
            </a:br>
            <a:r>
              <a:rPr lang="el-GR" dirty="0" smtClean="0"/>
              <a:t>του </a:t>
            </a:r>
            <a:r>
              <a:rPr lang="el-GR" dirty="0"/>
              <a:t>νευρικού ιστού </a:t>
            </a:r>
            <a:r>
              <a:rPr lang="el-GR" sz="3000" b="0" dirty="0"/>
              <a:t>5</a:t>
            </a:r>
            <a:r>
              <a:rPr lang="el-GR" sz="3000" b="0" dirty="0" smtClean="0"/>
              <a:t>/6</a:t>
            </a:r>
            <a:endParaRPr lang="el-GR" sz="3000" b="0" dirty="0"/>
          </a:p>
        </p:txBody>
      </p:sp>
    </p:spTree>
    <p:extLst>
      <p:ext uri="{BB962C8B-B14F-4D97-AF65-F5344CB8AC3E}">
        <p14:creationId xmlns:p14="http://schemas.microsoft.com/office/powerpoint/2010/main" val="2954372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Νευροπάθειες </a:t>
            </a:r>
            <a:r>
              <a:rPr lang="el-GR" sz="3000" b="0" dirty="0" smtClean="0"/>
              <a:t>4/6</a:t>
            </a:r>
            <a:endParaRPr lang="en-US" sz="3200" dirty="0"/>
          </a:p>
        </p:txBody>
      </p:sp>
      <p:sp>
        <p:nvSpPr>
          <p:cNvPr id="3" name="Θέση περιεχομένου 2"/>
          <p:cNvSpPr>
            <a:spLocks noGrp="1"/>
          </p:cNvSpPr>
          <p:nvPr>
            <p:ph idx="1"/>
          </p:nvPr>
        </p:nvSpPr>
        <p:spPr>
          <a:xfrm>
            <a:off x="457200" y="1196752"/>
            <a:ext cx="8229600" cy="5544616"/>
          </a:xfrm>
        </p:spPr>
        <p:txBody>
          <a:bodyPr>
            <a:normAutofit fontScale="92500"/>
          </a:bodyPr>
          <a:lstStyle/>
          <a:p>
            <a:pPr marL="0" indent="0">
              <a:buNone/>
            </a:pPr>
            <a:r>
              <a:rPr lang="el-GR" b="1" dirty="0"/>
              <a:t>Παθογένεια </a:t>
            </a:r>
            <a:endParaRPr lang="el-GR" dirty="0"/>
          </a:p>
          <a:p>
            <a:r>
              <a:rPr lang="el-GR" dirty="0"/>
              <a:t>Ανάλογα με το αίτιο είναι διαφορετικός ο μηχανισμός βλάβης του περιφερικού νεύρου. Σε πολλές περιπτώσεις αυτός παραμένει άγνωστος. Μία πάθηση που βλάπτει το αγγειακό σύστημα (π.χ. σακχαρώδης διαβήτης) θα μπορούσε να προκαλέσει απόφραξη των τριχοειδών αγγείων που τροφοδοτούν το περιφερικό νεύρο προκαλώντας έτσι τη βλάβη του. Βέβαια, σε πολλές περιπτώσεις σακχαρώδους διαβήτη, το αίτιο φαίνεται να είναι </a:t>
            </a:r>
            <a:r>
              <a:rPr lang="el-GR" dirty="0" err="1"/>
              <a:t>αυτοάνοσο</a:t>
            </a:r>
            <a:r>
              <a:rPr lang="el-GR" dirty="0"/>
              <a:t>. Κατά την διάρκεια διαφόρων </a:t>
            </a:r>
            <a:r>
              <a:rPr lang="el-GR" dirty="0" err="1"/>
              <a:t>αυτοάνοσων</a:t>
            </a:r>
            <a:r>
              <a:rPr lang="el-GR" dirty="0"/>
              <a:t> αντιδράσεων (π.χ. </a:t>
            </a:r>
            <a:r>
              <a:rPr lang="el-GR" dirty="0" err="1"/>
              <a:t>Guillain</a:t>
            </a:r>
            <a:r>
              <a:rPr lang="el-GR" dirty="0"/>
              <a:t> - </a:t>
            </a:r>
            <a:r>
              <a:rPr lang="el-GR" dirty="0" err="1"/>
              <a:t>Barre</a:t>
            </a:r>
            <a:r>
              <a:rPr lang="el-GR" dirty="0"/>
              <a:t>) o οργανισμός σχηματίζει αντισώματα τα οποία επιτίθενται εναντίον ανατομικών σχηματισμών του νεύρου όπως είναι η </a:t>
            </a:r>
            <a:r>
              <a:rPr lang="el-GR" dirty="0" err="1"/>
              <a:t>μυελίνη</a:t>
            </a:r>
            <a:r>
              <a:rPr lang="el-GR" dirty="0"/>
              <a:t>. Ακόμη, ένα περιφερικό νεύρο μπορεί να υποστεί βλάβη από χρόνια μηχανική πίεση ή από άμεσο τραυματισμό. Στις κληρονομικές νευροπάθειες το αίτιο εντοπίζεται σε βλάβες γόνων.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spTree>
    <p:extLst>
      <p:ext uri="{BB962C8B-B14F-4D97-AF65-F5344CB8AC3E}">
        <p14:creationId xmlns:p14="http://schemas.microsoft.com/office/powerpoint/2010/main" val="26547822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Νευροπάθειες </a:t>
            </a:r>
            <a:r>
              <a:rPr lang="el-GR" sz="3000" b="0" dirty="0" smtClean="0"/>
              <a:t>5/6</a:t>
            </a:r>
            <a:endParaRPr lang="en-US" sz="3200" dirty="0"/>
          </a:p>
        </p:txBody>
      </p:sp>
      <p:sp>
        <p:nvSpPr>
          <p:cNvPr id="3" name="Θέση περιεχομένου 2"/>
          <p:cNvSpPr>
            <a:spLocks noGrp="1"/>
          </p:cNvSpPr>
          <p:nvPr>
            <p:ph idx="1"/>
          </p:nvPr>
        </p:nvSpPr>
        <p:spPr/>
        <p:txBody>
          <a:bodyPr>
            <a:normAutofit/>
          </a:bodyPr>
          <a:lstStyle/>
          <a:p>
            <a:pPr marL="0" indent="0">
              <a:buNone/>
            </a:pPr>
            <a:r>
              <a:rPr lang="el-GR" b="1" dirty="0"/>
              <a:t>Κλινική εικόνα - Συμπτώματα </a:t>
            </a:r>
            <a:endParaRPr lang="el-GR" dirty="0"/>
          </a:p>
          <a:p>
            <a:r>
              <a:rPr lang="el-GR" dirty="0"/>
              <a:t>Η συμπτωματολογία μιας πάθησης νεύρου είναι η εξής: Μείωση της μυϊκής ισχύος (αδυναμία), μυϊκή ατροφία, </a:t>
            </a:r>
            <a:r>
              <a:rPr lang="el-GR" dirty="0" err="1"/>
              <a:t>δεσμιδώσεις</a:t>
            </a:r>
            <a:r>
              <a:rPr lang="el-GR" dirty="0"/>
              <a:t> και κράμπες, διαταραχές της αισθητικότητας, παραισθησίες, άλγη, αισθητική αταξία, διαταραχές της αυτόνομης λειτουργίας. Η πάθηση μπορεί να αφορά ένα νεύρο (</a:t>
            </a:r>
            <a:r>
              <a:rPr lang="el-GR" dirty="0" err="1"/>
              <a:t>μονονευρίτιδα</a:t>
            </a:r>
            <a:r>
              <a:rPr lang="el-GR" dirty="0"/>
              <a:t>), περισσότερα νεύρα (πολυνευρίτιδα) ή όλα σχεδόν τα νεύρα (</a:t>
            </a:r>
            <a:r>
              <a:rPr lang="el-GR" dirty="0" err="1"/>
              <a:t>πολυνευροπάθεια</a:t>
            </a:r>
            <a:r>
              <a:rPr lang="el-GR" dirty="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a:p>
        </p:txBody>
      </p:sp>
    </p:spTree>
    <p:extLst>
      <p:ext uri="{BB962C8B-B14F-4D97-AF65-F5344CB8AC3E}">
        <p14:creationId xmlns:p14="http://schemas.microsoft.com/office/powerpoint/2010/main" val="34820635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Νευροπάθειες </a:t>
            </a:r>
            <a:r>
              <a:rPr lang="el-GR" sz="3000" b="0" dirty="0" smtClean="0"/>
              <a:t>6/6</a:t>
            </a:r>
            <a:endParaRPr lang="en-US" sz="3200" dirty="0"/>
          </a:p>
        </p:txBody>
      </p:sp>
      <p:sp>
        <p:nvSpPr>
          <p:cNvPr id="3" name="Θέση περιεχομένου 2"/>
          <p:cNvSpPr>
            <a:spLocks noGrp="1"/>
          </p:cNvSpPr>
          <p:nvPr>
            <p:ph idx="1"/>
          </p:nvPr>
        </p:nvSpPr>
        <p:spPr/>
        <p:txBody>
          <a:bodyPr>
            <a:normAutofit/>
          </a:bodyPr>
          <a:lstStyle/>
          <a:p>
            <a:pPr marL="0" indent="0">
              <a:buNone/>
            </a:pPr>
            <a:r>
              <a:rPr lang="el-GR" b="1" dirty="0"/>
              <a:t>Διάγνωση </a:t>
            </a:r>
            <a:endParaRPr lang="el-GR" dirty="0"/>
          </a:p>
          <a:p>
            <a:r>
              <a:rPr lang="el-GR" dirty="0"/>
              <a:t>Η διάγνωση είναι κλινική με βάση τα ευρήματα μιας λεπτομερούς νευρολογικής εξέτασης και το ατομικό ιστορικό. Ιδιαίτερη σημασία λαμβάνουν οι </a:t>
            </a:r>
            <a:r>
              <a:rPr lang="el-GR" dirty="0" err="1"/>
              <a:t>νευροφυσιολογικές</a:t>
            </a:r>
            <a:r>
              <a:rPr lang="el-GR" dirty="0"/>
              <a:t> εξετάσεις (ταχύτητες αγωγής νεύρων, μυογράφημα) απαραίτητες για την ακριβή εκτίμηση της βλάβης. Στις κληρονομικές, κυρίως, νευροπάθειες είναι ιδιαίτερα χρήσιμη η βιοψία ενός περιφερικού νεύρου. Ο </a:t>
            </a:r>
            <a:r>
              <a:rPr lang="el-GR" dirty="0" err="1"/>
              <a:t>παρακλινικός</a:t>
            </a:r>
            <a:r>
              <a:rPr lang="el-GR" dirty="0"/>
              <a:t> έλεγχος θα πρέπει να επεκταθεί έτσι ώστε να περιλαμβάνει όλα τα αίτια που μπορούν να προκαλέσουν βλάβη ενός νεύρου.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Tree>
    <p:extLst>
      <p:ext uri="{BB962C8B-B14F-4D97-AF65-F5344CB8AC3E}">
        <p14:creationId xmlns:p14="http://schemas.microsoft.com/office/powerpoint/2010/main" val="9814242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b="1" dirty="0" smtClean="0"/>
              <a:t>Παθήσεις ειδικών αισθήσεων </a:t>
            </a:r>
            <a:r>
              <a:rPr lang="el-GR" dirty="0" smtClean="0"/>
              <a:t>– Ό</a:t>
            </a:r>
            <a:r>
              <a:rPr lang="el-GR" b="1" dirty="0" smtClean="0"/>
              <a:t>ραση </a:t>
            </a:r>
            <a:r>
              <a:rPr lang="el-GR" dirty="0"/>
              <a:t/>
            </a:r>
            <a:br>
              <a:rPr lang="el-GR" dirty="0"/>
            </a:br>
            <a:r>
              <a:rPr lang="el-GR" sz="3000" b="0" dirty="0"/>
              <a:t>Συχνές ανωμαλίες του σχηματισμού των εικόνων </a:t>
            </a:r>
            <a:r>
              <a:rPr lang="el-GR" sz="3000" b="0" dirty="0" smtClean="0"/>
              <a:t>1/6</a:t>
            </a:r>
            <a:endParaRPr lang="en-US" sz="3000" b="0" dirty="0"/>
          </a:p>
        </p:txBody>
      </p:sp>
      <p:sp>
        <p:nvSpPr>
          <p:cNvPr id="3" name="Θέση περιεχομένου 2"/>
          <p:cNvSpPr>
            <a:spLocks noGrp="1"/>
          </p:cNvSpPr>
          <p:nvPr>
            <p:ph idx="1"/>
          </p:nvPr>
        </p:nvSpPr>
        <p:spPr>
          <a:xfrm>
            <a:off x="457200" y="1484784"/>
            <a:ext cx="8229600" cy="5040560"/>
          </a:xfrm>
        </p:spPr>
        <p:txBody>
          <a:bodyPr>
            <a:noAutofit/>
          </a:bodyPr>
          <a:lstStyle/>
          <a:p>
            <a:r>
              <a:rPr lang="el-GR" sz="2200" b="1" dirty="0"/>
              <a:t>Υπερμετρωπία: </a:t>
            </a:r>
            <a:r>
              <a:rPr lang="el-GR" sz="2200" dirty="0"/>
              <a:t>Σε μερικά άτομα ο βολβός του οφθαλμού είναι </a:t>
            </a:r>
            <a:r>
              <a:rPr lang="el-GR" sz="2200" b="1" dirty="0"/>
              <a:t>βραχύτερος </a:t>
            </a:r>
            <a:r>
              <a:rPr lang="el-GR" sz="2200" dirty="0"/>
              <a:t>και οι ακτίνες που φεύγουν παράλληλα (από ένα αντικείμενο) </a:t>
            </a:r>
            <a:r>
              <a:rPr lang="el-GR" sz="2200" dirty="0" smtClean="0"/>
              <a:t>προς τον </a:t>
            </a:r>
            <a:r>
              <a:rPr lang="el-GR" sz="2200" dirty="0"/>
              <a:t>οφθαλμό, εστιάζουν πίσω από τον αμφιβληστροειδή. Διορθώνεται με </a:t>
            </a:r>
            <a:r>
              <a:rPr lang="el-GR" sz="2200" b="1" dirty="0"/>
              <a:t>αμφίκυρτους </a:t>
            </a:r>
            <a:r>
              <a:rPr lang="el-GR" sz="2200" dirty="0"/>
              <a:t>φακούς. </a:t>
            </a:r>
          </a:p>
          <a:p>
            <a:r>
              <a:rPr lang="el-GR" sz="2200" dirty="0"/>
              <a:t>Στην υπερμετρωπία το άτομο βλέπει καλά μακριά και όχι κοντά. Το αντίθετο συμβαίνει στην </a:t>
            </a:r>
            <a:r>
              <a:rPr lang="el-GR" sz="2200" b="1" dirty="0"/>
              <a:t>μυωπία. </a:t>
            </a:r>
            <a:r>
              <a:rPr lang="el-GR" sz="2200" dirty="0"/>
              <a:t>Η </a:t>
            </a:r>
            <a:r>
              <a:rPr lang="el-GR" sz="2200" dirty="0" err="1"/>
              <a:t>προσθιοπίσθια</a:t>
            </a:r>
            <a:r>
              <a:rPr lang="el-GR" sz="2200" dirty="0"/>
              <a:t> διάμετρος του οφθαλμού είναι μεγαλύτερη και οι παράλληλα προσπίπτουσες ακτίνες, εστιάζουν </a:t>
            </a:r>
            <a:r>
              <a:rPr lang="el-GR" sz="2200" b="1" dirty="0"/>
              <a:t>πιο πριν </a:t>
            </a:r>
            <a:r>
              <a:rPr lang="el-GR" sz="2200" dirty="0"/>
              <a:t>από τον αμφιβληστροειδή. Το άτομο βλέπει κοντά, αλλά δυσκολεύεται μακριά. </a:t>
            </a:r>
            <a:r>
              <a:rPr lang="el-GR" sz="2200" b="1" dirty="0"/>
              <a:t>Αμφίκοιλοι </a:t>
            </a:r>
            <a:r>
              <a:rPr lang="el-GR" sz="2200" dirty="0"/>
              <a:t>φακοί, χρησιμοποιούνται για την διόρθωση της μυωπίας. Θεωρείται γενετική παραλλαγή του φυσιολογικού, αλλά μπορεί να παρουσιαστεί σε νέους μετά από πολύ διάβασμα.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a:p>
        </p:txBody>
      </p:sp>
    </p:spTree>
    <p:extLst>
      <p:ext uri="{BB962C8B-B14F-4D97-AF65-F5344CB8AC3E}">
        <p14:creationId xmlns:p14="http://schemas.microsoft.com/office/powerpoint/2010/main" val="24165635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628800"/>
            <a:ext cx="8229600" cy="4752528"/>
          </a:xfrm>
        </p:spPr>
        <p:txBody>
          <a:bodyPr>
            <a:noAutofit/>
          </a:bodyPr>
          <a:lstStyle/>
          <a:p>
            <a:r>
              <a:rPr lang="el-GR" b="1" dirty="0" smtClean="0"/>
              <a:t>Αστιγματισμός</a:t>
            </a:r>
            <a:r>
              <a:rPr lang="el-GR" b="1" dirty="0"/>
              <a:t>: </a:t>
            </a:r>
            <a:r>
              <a:rPr lang="el-GR" dirty="0"/>
              <a:t>Είναι συχνή διαταραχή στην οποία η </a:t>
            </a:r>
            <a:r>
              <a:rPr lang="el-GR" b="1" dirty="0"/>
              <a:t>κυρτότητα </a:t>
            </a:r>
            <a:r>
              <a:rPr lang="el-GR" dirty="0"/>
              <a:t>του φακού </a:t>
            </a:r>
            <a:r>
              <a:rPr lang="el-GR" b="1" dirty="0"/>
              <a:t>δεν είναι ομοιογενής. </a:t>
            </a:r>
            <a:r>
              <a:rPr lang="el-GR" dirty="0"/>
              <a:t>Έτσι μέρος της </a:t>
            </a:r>
            <a:r>
              <a:rPr lang="el-GR" dirty="0" smtClean="0"/>
              <a:t>προβαλλόμενης </a:t>
            </a:r>
            <a:r>
              <a:rPr lang="el-GR" dirty="0"/>
              <a:t>εικόνας γίνεται θαμπό. Διορθώνεται με </a:t>
            </a:r>
            <a:r>
              <a:rPr lang="el-GR" b="1" dirty="0"/>
              <a:t>κυλινδρικούς </a:t>
            </a:r>
            <a:r>
              <a:rPr lang="el-GR" dirty="0"/>
              <a:t>φακούς που μπορούν να μετριάζουν τις ανομοιογένειες της κυρτότητας του φακού.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a:p>
        </p:txBody>
      </p:sp>
      <p:sp>
        <p:nvSpPr>
          <p:cNvPr id="7" name="Τίτλος 1"/>
          <p:cNvSpPr>
            <a:spLocks noGrp="1"/>
          </p:cNvSpPr>
          <p:nvPr>
            <p:ph type="title"/>
          </p:nvPr>
        </p:nvSpPr>
        <p:spPr>
          <a:xfrm>
            <a:off x="0" y="116632"/>
            <a:ext cx="9144000" cy="1080120"/>
          </a:xfrm>
        </p:spPr>
        <p:txBody>
          <a:bodyPr>
            <a:noAutofit/>
          </a:bodyPr>
          <a:lstStyle/>
          <a:p>
            <a:r>
              <a:rPr lang="el-GR" b="1" dirty="0" smtClean="0"/>
              <a:t>Παθήσεις ειδικών αισθήσεων </a:t>
            </a:r>
            <a:r>
              <a:rPr lang="el-GR" dirty="0" smtClean="0"/>
              <a:t>– Ό</a:t>
            </a:r>
            <a:r>
              <a:rPr lang="el-GR" b="1" dirty="0" smtClean="0"/>
              <a:t>ραση </a:t>
            </a:r>
            <a:r>
              <a:rPr lang="el-GR" dirty="0"/>
              <a:t/>
            </a:r>
            <a:br>
              <a:rPr lang="el-GR" dirty="0"/>
            </a:br>
            <a:r>
              <a:rPr lang="el-GR" sz="3000" b="0" dirty="0"/>
              <a:t>Συχνές ανωμαλίες του σχηματισμού των εικόνων 2</a:t>
            </a:r>
            <a:r>
              <a:rPr lang="el-GR" sz="3000" b="0" dirty="0" smtClean="0"/>
              <a:t>/6</a:t>
            </a:r>
            <a:endParaRPr lang="en-US" sz="3000" b="0" dirty="0"/>
          </a:p>
        </p:txBody>
      </p:sp>
    </p:spTree>
    <p:extLst>
      <p:ext uri="{BB962C8B-B14F-4D97-AF65-F5344CB8AC3E}">
        <p14:creationId xmlns:p14="http://schemas.microsoft.com/office/powerpoint/2010/main" val="37555239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84784"/>
            <a:ext cx="8229600" cy="4752528"/>
          </a:xfrm>
        </p:spPr>
        <p:txBody>
          <a:bodyPr>
            <a:normAutofit/>
          </a:bodyPr>
          <a:lstStyle/>
          <a:p>
            <a:r>
              <a:rPr lang="el-GR" dirty="0"/>
              <a:t>Το γονίδιο της ανθρώπινης ροδοψίνης βρίσκεται στο χρωμόσωμα 3, το γονίδιο για τα </a:t>
            </a:r>
            <a:r>
              <a:rPr lang="el-GR" dirty="0" err="1"/>
              <a:t>κωνία</a:t>
            </a:r>
            <a:r>
              <a:rPr lang="el-GR" dirty="0"/>
              <a:t> που είναι ευαίσθητα στο μπλε είναι στο χρωμόσωμα 7, ενώ τα άλλα 2 είδη </a:t>
            </a:r>
            <a:r>
              <a:rPr lang="el-GR" dirty="0" err="1"/>
              <a:t>κωνίων</a:t>
            </a:r>
            <a:r>
              <a:rPr lang="el-GR" dirty="0"/>
              <a:t> (κόκκινο/</a:t>
            </a:r>
            <a:r>
              <a:rPr lang="el-GR" dirty="0" err="1"/>
              <a:t>πράσιν</a:t>
            </a:r>
            <a:r>
              <a:rPr lang="el-GR" dirty="0"/>
              <a:t>ο) είναι στο βραχύ σκέλος του χρωμοσώματος Χ. Τα περισσότερα θηλαστικά έχουν </a:t>
            </a:r>
            <a:r>
              <a:rPr lang="el-GR" dirty="0" err="1"/>
              <a:t>κωνία</a:t>
            </a:r>
            <a:r>
              <a:rPr lang="el-GR" dirty="0"/>
              <a:t> για 2 μήκη </a:t>
            </a:r>
            <a:r>
              <a:rPr lang="el-GR" dirty="0" smtClean="0"/>
              <a:t>κύματος </a:t>
            </a:r>
            <a:r>
              <a:rPr lang="el-GR" dirty="0"/>
              <a:t>(μικρό και μεγάλο - δεν έχουν δηλαδή έγχρωμη όραση). Όμως οι πίθηκοι και οι άνθρωποι έχουν έγχρωμη όραση με τα 3 είδη </a:t>
            </a:r>
            <a:r>
              <a:rPr lang="el-GR" dirty="0" err="1"/>
              <a:t>κωνίων</a:t>
            </a:r>
            <a:r>
              <a:rPr lang="el-GR" dirty="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a:p>
        </p:txBody>
      </p:sp>
      <p:sp>
        <p:nvSpPr>
          <p:cNvPr id="6" name="Τίτλος 1"/>
          <p:cNvSpPr>
            <a:spLocks noGrp="1"/>
          </p:cNvSpPr>
          <p:nvPr>
            <p:ph type="title"/>
          </p:nvPr>
        </p:nvSpPr>
        <p:spPr>
          <a:xfrm>
            <a:off x="0" y="116632"/>
            <a:ext cx="9144000" cy="1080120"/>
          </a:xfrm>
        </p:spPr>
        <p:txBody>
          <a:bodyPr>
            <a:noAutofit/>
          </a:bodyPr>
          <a:lstStyle/>
          <a:p>
            <a:r>
              <a:rPr lang="el-GR" b="1" dirty="0" smtClean="0"/>
              <a:t>Παθήσεις ειδικών αισθήσεων </a:t>
            </a:r>
            <a:r>
              <a:rPr lang="el-GR" dirty="0" smtClean="0"/>
              <a:t>– Ό</a:t>
            </a:r>
            <a:r>
              <a:rPr lang="el-GR" b="1" dirty="0" smtClean="0"/>
              <a:t>ραση </a:t>
            </a:r>
            <a:r>
              <a:rPr lang="el-GR" dirty="0"/>
              <a:t/>
            </a:r>
            <a:br>
              <a:rPr lang="el-GR" dirty="0"/>
            </a:br>
            <a:r>
              <a:rPr lang="el-GR" sz="3000" b="0" dirty="0"/>
              <a:t>Συχνές ανωμαλίες του σχηματισμού των εικόνων 3</a:t>
            </a:r>
            <a:r>
              <a:rPr lang="el-GR" sz="3000" b="0" dirty="0" smtClean="0"/>
              <a:t>/6</a:t>
            </a:r>
            <a:endParaRPr lang="en-US" sz="3000" b="0" dirty="0"/>
          </a:p>
        </p:txBody>
      </p:sp>
    </p:spTree>
    <p:extLst>
      <p:ext uri="{BB962C8B-B14F-4D97-AF65-F5344CB8AC3E}">
        <p14:creationId xmlns:p14="http://schemas.microsoft.com/office/powerpoint/2010/main" val="341139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84784"/>
            <a:ext cx="8229600" cy="5328592"/>
          </a:xfrm>
        </p:spPr>
        <p:txBody>
          <a:bodyPr>
            <a:noAutofit/>
          </a:bodyPr>
          <a:lstStyle/>
          <a:p>
            <a:r>
              <a:rPr lang="el-GR" sz="2200" b="1" dirty="0" smtClean="0"/>
              <a:t>Αχρωματοψία: </a:t>
            </a:r>
            <a:r>
              <a:rPr lang="el-GR" sz="2200" dirty="0" smtClean="0"/>
              <a:t>Μερικά </a:t>
            </a:r>
            <a:r>
              <a:rPr lang="el-GR" sz="2200" dirty="0"/>
              <a:t>άτομα δεν μπορούν να διακρίνουν χρώματα και μερικά έχουν αδυναμία με ένα μόνον χρώμα</a:t>
            </a:r>
            <a:r>
              <a:rPr lang="el-GR" sz="2200" dirty="0" smtClean="0"/>
              <a:t>. Ως </a:t>
            </a:r>
            <a:r>
              <a:rPr lang="el-GR" sz="2200" dirty="0"/>
              <a:t>κληρονομική ανωμαλία προσβάλλει 8% των ανδρών και 0.4% των γυναικών. Οι ανωμαλίες κληρονομούνται </a:t>
            </a:r>
            <a:r>
              <a:rPr lang="el-GR" sz="2200" dirty="0" smtClean="0"/>
              <a:t>ως υπολειπόμενη </a:t>
            </a:r>
            <a:r>
              <a:rPr lang="el-GR" sz="2200" dirty="0" err="1"/>
              <a:t>φιλοσύνδετος</a:t>
            </a:r>
            <a:r>
              <a:rPr lang="el-GR" sz="2200" dirty="0"/>
              <a:t> κληρονομικότητα (Χ). Άλλες </a:t>
            </a:r>
            <a:r>
              <a:rPr lang="el-GR" sz="2200" dirty="0" err="1"/>
              <a:t>φιλοσύνδετες</a:t>
            </a:r>
            <a:r>
              <a:rPr lang="el-GR" sz="2200" dirty="0"/>
              <a:t> νόσοι είναι η μυϊκή δυστροφία του </a:t>
            </a:r>
            <a:r>
              <a:rPr lang="el-GR" sz="2200" dirty="0" err="1"/>
              <a:t>Duchenne</a:t>
            </a:r>
            <a:r>
              <a:rPr lang="el-GR" sz="2200" dirty="0"/>
              <a:t>, η αιμοφιλία κ.α. </a:t>
            </a:r>
          </a:p>
          <a:p>
            <a:r>
              <a:rPr lang="el-GR" sz="2200" b="1" dirty="0"/>
              <a:t>Προσαρμογή στο σκοτάδι: </a:t>
            </a:r>
            <a:r>
              <a:rPr lang="el-GR" sz="2200" dirty="0"/>
              <a:t>Όταν από πολύ φωτεινό περιβάλλον, μετακινηθούμε σε σκοτεινότερο (ημίφως) οι αμφιβληστροειδείς γίνονται σιγά-σιγά πιο ευαίσθητοι στο φως κι έτσι γίνεται η προσαρμογή στο σκοτάδι που είναι </a:t>
            </a:r>
            <a:r>
              <a:rPr lang="el-GR" sz="2200" b="1" dirty="0"/>
              <a:t>μέγιστη στα 20 </a:t>
            </a:r>
            <a:r>
              <a:rPr lang="el-GR" sz="2200" b="1" dirty="0" err="1"/>
              <a:t>min</a:t>
            </a:r>
            <a:r>
              <a:rPr lang="el-GR" sz="2200" b="1" dirty="0"/>
              <a:t>. </a:t>
            </a:r>
            <a:r>
              <a:rPr lang="el-GR" sz="2200" dirty="0"/>
              <a:t>Αντίθετα όταν από το σκοτάδι περάσουμε στο φως, το φως φαίνεται πολύ έντονο μέχρι να γίνει </a:t>
            </a:r>
            <a:r>
              <a:rPr lang="el-GR" sz="2200" b="1" dirty="0"/>
              <a:t>η προσαρμογή στο φως που είναι μεγίστη σε 5 </a:t>
            </a:r>
            <a:r>
              <a:rPr lang="el-GR" sz="2200" b="1" dirty="0" err="1"/>
              <a:t>min</a:t>
            </a:r>
            <a:r>
              <a:rPr lang="el-GR" sz="2200" b="1" dirty="0"/>
              <a:t>.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a:p>
        </p:txBody>
      </p:sp>
      <p:sp>
        <p:nvSpPr>
          <p:cNvPr id="6" name="Τίτλος 1"/>
          <p:cNvSpPr>
            <a:spLocks noGrp="1"/>
          </p:cNvSpPr>
          <p:nvPr>
            <p:ph type="title"/>
          </p:nvPr>
        </p:nvSpPr>
        <p:spPr>
          <a:xfrm>
            <a:off x="0" y="116632"/>
            <a:ext cx="9144000" cy="1080120"/>
          </a:xfrm>
        </p:spPr>
        <p:txBody>
          <a:bodyPr>
            <a:noAutofit/>
          </a:bodyPr>
          <a:lstStyle/>
          <a:p>
            <a:r>
              <a:rPr lang="el-GR" b="1" dirty="0" smtClean="0"/>
              <a:t>Παθήσεις ειδικών αισθήσεων </a:t>
            </a:r>
            <a:r>
              <a:rPr lang="el-GR" dirty="0" smtClean="0"/>
              <a:t>– Ό</a:t>
            </a:r>
            <a:r>
              <a:rPr lang="el-GR" b="1" dirty="0" smtClean="0"/>
              <a:t>ραση </a:t>
            </a:r>
            <a:r>
              <a:rPr lang="el-GR" dirty="0"/>
              <a:t/>
            </a:r>
            <a:br>
              <a:rPr lang="el-GR" dirty="0"/>
            </a:br>
            <a:r>
              <a:rPr lang="el-GR" sz="3000" b="0" dirty="0"/>
              <a:t>Συχνές ανωμαλίες του σχηματισμού των εικόνων 4</a:t>
            </a:r>
            <a:r>
              <a:rPr lang="el-GR" sz="3000" b="0" dirty="0" smtClean="0"/>
              <a:t>/6</a:t>
            </a:r>
            <a:endParaRPr lang="en-US" sz="3000" b="0" dirty="0"/>
          </a:p>
        </p:txBody>
      </p:sp>
    </p:spTree>
    <p:extLst>
      <p:ext uri="{BB962C8B-B14F-4D97-AF65-F5344CB8AC3E}">
        <p14:creationId xmlns:p14="http://schemas.microsoft.com/office/powerpoint/2010/main" val="26962217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556792"/>
            <a:ext cx="8229600" cy="4824536"/>
          </a:xfrm>
        </p:spPr>
        <p:txBody>
          <a:bodyPr>
            <a:normAutofit/>
          </a:bodyPr>
          <a:lstStyle/>
          <a:p>
            <a:r>
              <a:rPr lang="el-GR" dirty="0"/>
              <a:t>Η Βιταμίνη Α έχει σημαντική θέση στην όραση, διότι εμπλέκεται στην σύνθεση της </a:t>
            </a:r>
            <a:r>
              <a:rPr lang="el-GR" dirty="0" err="1"/>
              <a:t>ρετινίνης</a:t>
            </a:r>
            <a:r>
              <a:rPr lang="el-GR" dirty="0"/>
              <a:t> Ι, έτσι έλλειψη της βιταμίνης A προκαλεί ανωμαλίες της όρασης. Μια από τις πιο γρήγορες σε εμφάνιση είναι </a:t>
            </a:r>
            <a:r>
              <a:rPr lang="el-GR" b="1" dirty="0"/>
              <a:t>η νυκταλωπία </a:t>
            </a:r>
            <a:r>
              <a:rPr lang="el-GR" dirty="0" smtClean="0"/>
              <a:t>ή αδυναμία </a:t>
            </a:r>
            <a:r>
              <a:rPr lang="el-GR" dirty="0"/>
              <a:t>της νυχτερινής όρασης. Υπάρχει και καταστροφή (εκφύλιση </a:t>
            </a:r>
            <a:r>
              <a:rPr lang="el-GR" dirty="0" err="1"/>
              <a:t>κωνίων</a:t>
            </a:r>
            <a:r>
              <a:rPr lang="el-GR" dirty="0"/>
              <a:t> και ραβδίων). Όταν παρατείνεται δεν εκφυλίζονται μόνο τα ραβδία και </a:t>
            </a:r>
            <a:r>
              <a:rPr lang="el-GR" dirty="0" err="1"/>
              <a:t>κωνία</a:t>
            </a:r>
            <a:r>
              <a:rPr lang="el-GR" dirty="0"/>
              <a:t> αλλά και τα άλλα νευρικά </a:t>
            </a:r>
            <a:r>
              <a:rPr lang="el-GR" dirty="0" err="1"/>
              <a:t>στιοχεία</a:t>
            </a:r>
            <a:r>
              <a:rPr lang="el-GR" dirty="0"/>
              <a:t> του αμφιβληστροειδή. Εάν δοθεί βιταμίνη Α πριν καταστραφούν οι </a:t>
            </a:r>
            <a:r>
              <a:rPr lang="el-GR" dirty="0" err="1"/>
              <a:t>φωτοϋποδοχείς</a:t>
            </a:r>
            <a:r>
              <a:rPr lang="el-GR" dirty="0"/>
              <a:t>, η όραση αποκαθίσταται. Άλλες απαραίτητες βιταμίνες είναι το σύμπλεγμα Β και το </a:t>
            </a:r>
            <a:r>
              <a:rPr lang="el-GR" dirty="0" err="1"/>
              <a:t>νικοτιναμίδιο</a:t>
            </a:r>
            <a:r>
              <a:rPr lang="el-GR" dirty="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a:p>
        </p:txBody>
      </p:sp>
      <p:sp>
        <p:nvSpPr>
          <p:cNvPr id="6" name="Τίτλος 1"/>
          <p:cNvSpPr>
            <a:spLocks noGrp="1"/>
          </p:cNvSpPr>
          <p:nvPr>
            <p:ph type="title"/>
          </p:nvPr>
        </p:nvSpPr>
        <p:spPr>
          <a:xfrm>
            <a:off x="0" y="116632"/>
            <a:ext cx="9144000" cy="1080120"/>
          </a:xfrm>
        </p:spPr>
        <p:txBody>
          <a:bodyPr>
            <a:noAutofit/>
          </a:bodyPr>
          <a:lstStyle/>
          <a:p>
            <a:r>
              <a:rPr lang="el-GR" b="1" dirty="0" smtClean="0"/>
              <a:t>Παθήσεις ειδικών αισθήσεων </a:t>
            </a:r>
            <a:r>
              <a:rPr lang="el-GR" dirty="0" smtClean="0"/>
              <a:t>– Ό</a:t>
            </a:r>
            <a:r>
              <a:rPr lang="el-GR" b="1" dirty="0" smtClean="0"/>
              <a:t>ραση </a:t>
            </a:r>
            <a:r>
              <a:rPr lang="el-GR" dirty="0"/>
              <a:t/>
            </a:r>
            <a:br>
              <a:rPr lang="el-GR" dirty="0"/>
            </a:br>
            <a:r>
              <a:rPr lang="el-GR" sz="3000" b="0" dirty="0"/>
              <a:t>Συχνές ανωμαλίες του σχηματισμού των εικόνων 5</a:t>
            </a:r>
            <a:r>
              <a:rPr lang="el-GR" sz="3000" b="0" dirty="0" smtClean="0"/>
              <a:t>/6</a:t>
            </a:r>
            <a:endParaRPr lang="en-US" sz="3000" b="0" dirty="0"/>
          </a:p>
        </p:txBody>
      </p:sp>
    </p:spTree>
    <p:extLst>
      <p:ext uri="{BB962C8B-B14F-4D97-AF65-F5344CB8AC3E}">
        <p14:creationId xmlns:p14="http://schemas.microsoft.com/office/powerpoint/2010/main" val="25163251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040560"/>
          </a:xfrm>
        </p:spPr>
        <p:txBody>
          <a:bodyPr>
            <a:normAutofit/>
          </a:bodyPr>
          <a:lstStyle/>
          <a:p>
            <a:r>
              <a:rPr lang="el-GR" sz="2300" b="1" dirty="0"/>
              <a:t>Βλάβες νευρικών οδών </a:t>
            </a:r>
            <a:endParaRPr lang="el-GR" sz="2300" dirty="0"/>
          </a:p>
          <a:p>
            <a:pPr marL="355600" indent="0">
              <a:buNone/>
            </a:pPr>
            <a:r>
              <a:rPr lang="el-GR" sz="2300" dirty="0"/>
              <a:t>Οι βλάβες ανατομικά μπορούν να καθορισθούν ανάλογα με το τι προκαλούν στα οπτικά πεδία. </a:t>
            </a:r>
          </a:p>
          <a:p>
            <a:pPr marL="457200" indent="-457200">
              <a:buFont typeface="+mj-lt"/>
              <a:buAutoNum type="arabicPeriod"/>
            </a:pPr>
            <a:r>
              <a:rPr lang="el-GR" sz="2300" b="1" dirty="0" smtClean="0"/>
              <a:t>Στο </a:t>
            </a:r>
            <a:r>
              <a:rPr lang="el-GR" sz="2300" b="1" dirty="0"/>
              <a:t>οπτικό νεύρο: </a:t>
            </a:r>
            <a:r>
              <a:rPr lang="el-GR" sz="2300" dirty="0"/>
              <a:t>Τύφλωση στο ίδιο </a:t>
            </a:r>
            <a:r>
              <a:rPr lang="el-GR" sz="2300" dirty="0" smtClean="0"/>
              <a:t>μάτι.</a:t>
            </a:r>
            <a:endParaRPr lang="el-GR" sz="2300" dirty="0"/>
          </a:p>
          <a:p>
            <a:pPr marL="457200" indent="-457200">
              <a:buFont typeface="+mj-lt"/>
              <a:buAutoNum type="arabicPeriod"/>
            </a:pPr>
            <a:r>
              <a:rPr lang="el-GR" sz="2300" b="1" dirty="0" smtClean="0"/>
              <a:t>Στο </a:t>
            </a:r>
            <a:r>
              <a:rPr lang="el-GR" sz="2300" b="1" dirty="0"/>
              <a:t>οπτικό δεμάτιο</a:t>
            </a:r>
            <a:r>
              <a:rPr lang="el-GR" sz="2300" dirty="0"/>
              <a:t>: Ομώνυμος </a:t>
            </a:r>
            <a:r>
              <a:rPr lang="el-GR" sz="2300" dirty="0" err="1" smtClean="0"/>
              <a:t>ημιανοψία</a:t>
            </a:r>
            <a:r>
              <a:rPr lang="el-GR" sz="2300" dirty="0"/>
              <a:t>.</a:t>
            </a:r>
          </a:p>
          <a:p>
            <a:pPr marL="457200" indent="-457200">
              <a:buFont typeface="+mj-lt"/>
              <a:buAutoNum type="arabicPeriod"/>
            </a:pPr>
            <a:r>
              <a:rPr lang="el-GR" sz="2300" b="1" dirty="0" smtClean="0"/>
              <a:t>Στο </a:t>
            </a:r>
            <a:r>
              <a:rPr lang="el-GR" sz="2300" b="1" dirty="0"/>
              <a:t>οπτικό χίασμα</a:t>
            </a:r>
            <a:r>
              <a:rPr lang="el-GR" sz="2300" dirty="0"/>
              <a:t>: Ετερώνυμος </a:t>
            </a:r>
            <a:r>
              <a:rPr lang="el-GR" sz="2300" dirty="0" err="1" smtClean="0"/>
              <a:t>ημιανοψία</a:t>
            </a:r>
            <a:r>
              <a:rPr lang="el-GR" sz="2300" dirty="0"/>
              <a:t>.</a:t>
            </a:r>
          </a:p>
          <a:p>
            <a:pPr marL="457200" indent="-457200">
              <a:buFont typeface="+mj-lt"/>
              <a:buAutoNum type="arabicPeriod"/>
            </a:pPr>
            <a:r>
              <a:rPr lang="el-GR" sz="2300" b="1" dirty="0" smtClean="0"/>
              <a:t>Βλάβες </a:t>
            </a:r>
            <a:r>
              <a:rPr lang="el-GR" sz="2300" b="1" dirty="0"/>
              <a:t>του οπτικού φλοιού</a:t>
            </a:r>
            <a:r>
              <a:rPr lang="el-GR" sz="2300" dirty="0"/>
              <a:t>: Οπτικά προβλήματα στα άνω και κάτω τεταρτημόρια ομώνυμα, αφήνοντας ανέπαφη την οπτική θηλή.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a:p>
        </p:txBody>
      </p:sp>
      <p:sp>
        <p:nvSpPr>
          <p:cNvPr id="6" name="Τίτλος 1"/>
          <p:cNvSpPr>
            <a:spLocks noGrp="1"/>
          </p:cNvSpPr>
          <p:nvPr>
            <p:ph type="title"/>
          </p:nvPr>
        </p:nvSpPr>
        <p:spPr>
          <a:xfrm>
            <a:off x="0" y="116632"/>
            <a:ext cx="9144000" cy="1080120"/>
          </a:xfrm>
        </p:spPr>
        <p:txBody>
          <a:bodyPr>
            <a:noAutofit/>
          </a:bodyPr>
          <a:lstStyle/>
          <a:p>
            <a:r>
              <a:rPr lang="el-GR" b="1" dirty="0" smtClean="0"/>
              <a:t>Παθήσεις ειδικών αισθήσεων </a:t>
            </a:r>
            <a:r>
              <a:rPr lang="el-GR" dirty="0" smtClean="0"/>
              <a:t>– Ό</a:t>
            </a:r>
            <a:r>
              <a:rPr lang="el-GR" b="1" dirty="0" smtClean="0"/>
              <a:t>ραση </a:t>
            </a:r>
            <a:r>
              <a:rPr lang="el-GR" dirty="0"/>
              <a:t/>
            </a:r>
            <a:br>
              <a:rPr lang="el-GR" dirty="0"/>
            </a:br>
            <a:r>
              <a:rPr lang="el-GR" sz="3000" b="0" dirty="0"/>
              <a:t>Συχνές ανωμαλίες του σχηματισμού των εικόνων 6</a:t>
            </a:r>
            <a:r>
              <a:rPr lang="el-GR" sz="3000" b="0" dirty="0" smtClean="0"/>
              <a:t>/6</a:t>
            </a:r>
            <a:endParaRPr lang="en-US" sz="3000" b="0" dirty="0"/>
          </a:p>
        </p:txBody>
      </p:sp>
    </p:spTree>
    <p:extLst>
      <p:ext uri="{BB962C8B-B14F-4D97-AF65-F5344CB8AC3E}">
        <p14:creationId xmlns:p14="http://schemas.microsoft.com/office/powerpoint/2010/main" val="22050168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Ακοή </a:t>
            </a:r>
            <a:r>
              <a:rPr lang="el-GR" sz="3000" b="0" dirty="0" smtClean="0"/>
              <a:t>1/2</a:t>
            </a:r>
            <a:endParaRPr lang="en-US" sz="3000" b="0" dirty="0"/>
          </a:p>
        </p:txBody>
      </p:sp>
      <p:sp>
        <p:nvSpPr>
          <p:cNvPr id="3" name="Θέση περιεχομένου 2"/>
          <p:cNvSpPr>
            <a:spLocks noGrp="1"/>
          </p:cNvSpPr>
          <p:nvPr>
            <p:ph idx="1"/>
          </p:nvPr>
        </p:nvSpPr>
        <p:spPr>
          <a:xfrm>
            <a:off x="457200" y="1196752"/>
            <a:ext cx="8229600" cy="5544616"/>
          </a:xfrm>
        </p:spPr>
        <p:txBody>
          <a:bodyPr>
            <a:noAutofit/>
          </a:bodyPr>
          <a:lstStyle/>
          <a:p>
            <a:pPr marL="0" indent="0">
              <a:buNone/>
            </a:pPr>
            <a:r>
              <a:rPr lang="el-GR" b="1" dirty="0"/>
              <a:t>Κώφωση </a:t>
            </a:r>
            <a:endParaRPr lang="el-GR" dirty="0"/>
          </a:p>
          <a:p>
            <a:r>
              <a:rPr lang="el-GR" dirty="0"/>
              <a:t>Εάν οφείλεται σε </a:t>
            </a:r>
            <a:r>
              <a:rPr lang="el-GR" b="1" dirty="0"/>
              <a:t>διαταραχή της μετάδοσης </a:t>
            </a:r>
            <a:r>
              <a:rPr lang="el-GR" dirty="0"/>
              <a:t>του ήχου στο έξω ή μέσο ους, τότε καλείται </a:t>
            </a:r>
            <a:r>
              <a:rPr lang="el-GR" b="1" dirty="0"/>
              <a:t>κώφωση </a:t>
            </a:r>
            <a:r>
              <a:rPr lang="el-GR" b="1" dirty="0" err="1"/>
              <a:t>αγωγιμότητος</a:t>
            </a:r>
            <a:r>
              <a:rPr lang="el-GR" b="1" dirty="0"/>
              <a:t>. </a:t>
            </a:r>
            <a:r>
              <a:rPr lang="el-GR" dirty="0"/>
              <a:t>Συχνές αιτίες, κώφωσης </a:t>
            </a:r>
            <a:r>
              <a:rPr lang="el-GR" dirty="0" err="1"/>
              <a:t>αγωγιμότητος</a:t>
            </a:r>
            <a:r>
              <a:rPr lang="el-GR" dirty="0"/>
              <a:t> αποτελούν, ξένα σώματα στον έξω ακουστικό πόρο, καταστροφή των οσταρίων του μέσου </a:t>
            </a:r>
            <a:r>
              <a:rPr lang="el-GR" dirty="0" err="1"/>
              <a:t>ωτός</a:t>
            </a:r>
            <a:r>
              <a:rPr lang="el-GR" dirty="0"/>
              <a:t>, πάχυνση της τυμπανικής μεμβράνης μετά από φλεγμονές ή δυσκαμψία στην στήριξη του αναβολέα πάνω στην ωοειδή θυρίδα.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a:p>
        </p:txBody>
      </p:sp>
    </p:spTree>
    <p:extLst>
      <p:ext uri="{BB962C8B-B14F-4D97-AF65-F5344CB8AC3E}">
        <p14:creationId xmlns:p14="http://schemas.microsoft.com/office/powerpoint/2010/main" val="89632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556792"/>
            <a:ext cx="8229600" cy="4680520"/>
          </a:xfrm>
        </p:spPr>
        <p:txBody>
          <a:bodyPr/>
          <a:lstStyle/>
          <a:p>
            <a:r>
              <a:rPr lang="el-GR" dirty="0"/>
              <a:t>Η διατομή του άξονα όχι μόνο οδηγεί σε θάνατο του πρωτογενώς κατεστραμμένου κυττάρου, αλλά η έλλειψη νεύρωσης οδηγεί συχνά σε θάνατο και του κυττάρου-στόχου (</a:t>
            </a:r>
            <a:r>
              <a:rPr lang="el-GR" dirty="0" err="1"/>
              <a:t>anterograde</a:t>
            </a:r>
            <a:r>
              <a:rPr lang="el-GR" dirty="0"/>
              <a:t> </a:t>
            </a:r>
            <a:r>
              <a:rPr lang="el-GR" dirty="0" err="1"/>
              <a:t>transneuronal</a:t>
            </a:r>
            <a:r>
              <a:rPr lang="el-GR" dirty="0"/>
              <a:t> </a:t>
            </a:r>
            <a:r>
              <a:rPr lang="el-GR" dirty="0" err="1"/>
              <a:t>degeneration</a:t>
            </a:r>
            <a:r>
              <a:rPr lang="el-GR" dirty="0"/>
              <a:t>), και μερικές φορές επίσης και σε κύτταρα που </a:t>
            </a:r>
            <a:r>
              <a:rPr lang="el-GR" dirty="0" err="1"/>
              <a:t>νευρώνουν</a:t>
            </a:r>
            <a:r>
              <a:rPr lang="el-GR" dirty="0"/>
              <a:t> το επιβαρυμένο κύτταρο (</a:t>
            </a:r>
            <a:r>
              <a:rPr lang="el-GR" dirty="0" err="1"/>
              <a:t>retrograde</a:t>
            </a:r>
            <a:r>
              <a:rPr lang="el-GR" dirty="0"/>
              <a:t> </a:t>
            </a:r>
            <a:r>
              <a:rPr lang="el-GR" dirty="0" err="1"/>
              <a:t>transneuronal</a:t>
            </a:r>
            <a:r>
              <a:rPr lang="el-GR" dirty="0"/>
              <a:t> </a:t>
            </a:r>
            <a:r>
              <a:rPr lang="el-GR" dirty="0" err="1"/>
              <a:t>degeneration</a:t>
            </a:r>
            <a:r>
              <a:rPr lang="el-GR" dirty="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6" name="Τίτλος 3"/>
          <p:cNvSpPr>
            <a:spLocks noGrp="1"/>
          </p:cNvSpPr>
          <p:nvPr>
            <p:ph type="title"/>
          </p:nvPr>
        </p:nvSpPr>
        <p:spPr>
          <a:xfrm>
            <a:off x="467544" y="116632"/>
            <a:ext cx="8229600" cy="1080120"/>
          </a:xfrm>
        </p:spPr>
        <p:txBody>
          <a:bodyPr>
            <a:noAutofit/>
          </a:bodyPr>
          <a:lstStyle/>
          <a:p>
            <a:r>
              <a:rPr lang="el-GR" dirty="0" err="1"/>
              <a:t>Παθοφυσιολογία</a:t>
            </a:r>
            <a:r>
              <a:rPr lang="el-GR" dirty="0"/>
              <a:t> των νευρικών κυττάρων </a:t>
            </a:r>
            <a:r>
              <a:rPr lang="el-GR" dirty="0" smtClean="0"/>
              <a:t/>
            </a:r>
            <a:br>
              <a:rPr lang="el-GR" dirty="0" smtClean="0"/>
            </a:br>
            <a:r>
              <a:rPr lang="el-GR" dirty="0" smtClean="0"/>
              <a:t>του </a:t>
            </a:r>
            <a:r>
              <a:rPr lang="el-GR" dirty="0"/>
              <a:t>νευρικού ιστού </a:t>
            </a:r>
            <a:r>
              <a:rPr lang="el-GR" sz="3000" b="0" dirty="0"/>
              <a:t>6</a:t>
            </a:r>
            <a:r>
              <a:rPr lang="el-GR" sz="3000" b="0" dirty="0" smtClean="0"/>
              <a:t>/6</a:t>
            </a:r>
            <a:endParaRPr lang="el-GR" sz="3000" b="0" dirty="0"/>
          </a:p>
        </p:txBody>
      </p:sp>
    </p:spTree>
    <p:extLst>
      <p:ext uri="{BB962C8B-B14F-4D97-AF65-F5344CB8AC3E}">
        <p14:creationId xmlns:p14="http://schemas.microsoft.com/office/powerpoint/2010/main" val="28350192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Ακοή </a:t>
            </a:r>
            <a:r>
              <a:rPr lang="el-GR" sz="3000" b="0" dirty="0" smtClean="0"/>
              <a:t>2/2</a:t>
            </a:r>
            <a:endParaRPr lang="en-US" sz="2400" dirty="0"/>
          </a:p>
        </p:txBody>
      </p:sp>
      <p:sp>
        <p:nvSpPr>
          <p:cNvPr id="3" name="Θέση περιεχομένου 2"/>
          <p:cNvSpPr>
            <a:spLocks noGrp="1"/>
          </p:cNvSpPr>
          <p:nvPr>
            <p:ph idx="1"/>
          </p:nvPr>
        </p:nvSpPr>
        <p:spPr>
          <a:xfrm>
            <a:off x="457200" y="1196752"/>
            <a:ext cx="8229600" cy="5544616"/>
          </a:xfrm>
        </p:spPr>
        <p:txBody>
          <a:bodyPr>
            <a:noAutofit/>
          </a:bodyPr>
          <a:lstStyle/>
          <a:p>
            <a:r>
              <a:rPr lang="el-GR" dirty="0" smtClean="0"/>
              <a:t>Εάν </a:t>
            </a:r>
            <a:r>
              <a:rPr lang="el-GR" dirty="0"/>
              <a:t>οφείλεται σε </a:t>
            </a:r>
            <a:r>
              <a:rPr lang="el-GR" b="1" dirty="0"/>
              <a:t>καταστροφή </a:t>
            </a:r>
            <a:r>
              <a:rPr lang="el-GR" dirty="0"/>
              <a:t>ή των τριχωτών </a:t>
            </a:r>
            <a:r>
              <a:rPr lang="el-GR" b="1" dirty="0"/>
              <a:t>κυττάρων </a:t>
            </a:r>
            <a:r>
              <a:rPr lang="el-GR" dirty="0"/>
              <a:t>ή του </a:t>
            </a:r>
            <a:r>
              <a:rPr lang="el-GR" b="1" dirty="0"/>
              <a:t>νεύρου, </a:t>
            </a:r>
            <a:r>
              <a:rPr lang="el-GR" dirty="0"/>
              <a:t>λέγεται </a:t>
            </a:r>
            <a:r>
              <a:rPr lang="el-GR" b="1" dirty="0" err="1"/>
              <a:t>νευρογενής</a:t>
            </a:r>
            <a:r>
              <a:rPr lang="el-GR" b="1" dirty="0"/>
              <a:t> κώφωση. Αντιβιοτικά </a:t>
            </a:r>
            <a:r>
              <a:rPr lang="el-GR" dirty="0"/>
              <a:t>του τύπου των </a:t>
            </a:r>
            <a:r>
              <a:rPr lang="el-GR" dirty="0" err="1"/>
              <a:t>αμινογλυκοσιδών</a:t>
            </a:r>
            <a:r>
              <a:rPr lang="el-GR" dirty="0"/>
              <a:t> (</a:t>
            </a:r>
            <a:r>
              <a:rPr lang="el-GR" dirty="0" err="1"/>
              <a:t>γενταμυκίνη</a:t>
            </a:r>
            <a:r>
              <a:rPr lang="el-GR" dirty="0"/>
              <a:t>, στρεπτομυκίνη) εμποδίζουν τα </a:t>
            </a:r>
            <a:r>
              <a:rPr lang="el-GR" dirty="0" err="1" smtClean="0"/>
              <a:t>μηχανοευαίσθητα</a:t>
            </a:r>
            <a:r>
              <a:rPr lang="el-GR" dirty="0" smtClean="0"/>
              <a:t> </a:t>
            </a:r>
            <a:r>
              <a:rPr lang="el-GR" dirty="0"/>
              <a:t>«κανάλια» στους κροσσούς των τριχωτών κυττάρων και τα κύτταρα καταστρέφονται (</a:t>
            </a:r>
            <a:r>
              <a:rPr lang="el-GR" dirty="0" err="1"/>
              <a:t>degeneration</a:t>
            </a:r>
            <a:r>
              <a:rPr lang="el-GR" dirty="0"/>
              <a:t>). Άλλες αιτίες, είναι παρατεταμένη έκθεση των τριχωτών κυττάρων σε </a:t>
            </a:r>
            <a:r>
              <a:rPr lang="el-GR" b="1" dirty="0"/>
              <a:t>θόρυβο </a:t>
            </a:r>
            <a:r>
              <a:rPr lang="el-GR" dirty="0"/>
              <a:t>(εδώ στηρίζεται και η αγωνία των περιβαλλοντολόγων σε ηχορύπανση). Επίσης </a:t>
            </a:r>
            <a:r>
              <a:rPr lang="el-GR" b="1" dirty="0"/>
              <a:t>όγκοι </a:t>
            </a:r>
            <a:r>
              <a:rPr lang="el-GR" dirty="0"/>
              <a:t>του νεύρου ή </a:t>
            </a:r>
            <a:r>
              <a:rPr lang="el-GR" b="1" dirty="0"/>
              <a:t>αγγειακές βλάβες </a:t>
            </a:r>
            <a:r>
              <a:rPr lang="el-GR" dirty="0"/>
              <a:t>του προμήκη. Στις μεγάλες ηλικίες χάνεται σιγά-σιγά, προοδευτικά μερική ακουστική ικανότης </a:t>
            </a:r>
            <a:r>
              <a:rPr lang="el-GR" b="1" dirty="0"/>
              <a:t>(</a:t>
            </a:r>
            <a:r>
              <a:rPr lang="el-GR" b="1" dirty="0" err="1"/>
              <a:t>presbyacusis</a:t>
            </a:r>
            <a:r>
              <a:rPr lang="el-GR" b="1" dirty="0"/>
              <a:t>). </a:t>
            </a:r>
            <a:r>
              <a:rPr lang="el-GR" dirty="0"/>
              <a:t>Πιστεύεται ότι οφείλεται σε προοδευτική απώλεια τριχωτών κυττάρων και νευρώνων.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a:p>
        </p:txBody>
      </p:sp>
    </p:spTree>
    <p:extLst>
      <p:ext uri="{BB962C8B-B14F-4D97-AF65-F5344CB8AC3E}">
        <p14:creationId xmlns:p14="http://schemas.microsoft.com/office/powerpoint/2010/main" val="2757636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Όσφρηση (και </a:t>
            </a:r>
            <a:r>
              <a:rPr lang="el-GR" b="1" dirty="0" err="1" smtClean="0"/>
              <a:t>μεταχμιακό</a:t>
            </a:r>
            <a:r>
              <a:rPr lang="el-GR" b="1" dirty="0" smtClean="0"/>
              <a:t>) </a:t>
            </a:r>
            <a:r>
              <a:rPr lang="el-GR" sz="3000" b="0" dirty="0" smtClean="0"/>
              <a:t>1/2</a:t>
            </a:r>
            <a:endParaRPr lang="en-US" sz="3000" b="0" dirty="0"/>
          </a:p>
        </p:txBody>
      </p:sp>
      <p:sp>
        <p:nvSpPr>
          <p:cNvPr id="3" name="Θέση περιεχομένου 2"/>
          <p:cNvSpPr>
            <a:spLocks noGrp="1"/>
          </p:cNvSpPr>
          <p:nvPr>
            <p:ph idx="1"/>
          </p:nvPr>
        </p:nvSpPr>
        <p:spPr/>
        <p:txBody>
          <a:bodyPr>
            <a:noAutofit/>
          </a:bodyPr>
          <a:lstStyle/>
          <a:p>
            <a:r>
              <a:rPr lang="el-GR" dirty="0"/>
              <a:t>Ο πρωτογενής οσφρητικός φλοιός περιλαμβάνει </a:t>
            </a:r>
            <a:r>
              <a:rPr lang="el-GR" b="1" dirty="0"/>
              <a:t>το άγκιστρο </a:t>
            </a:r>
            <a:r>
              <a:rPr lang="el-GR" dirty="0"/>
              <a:t>και το πρόσθιο τέλος της </a:t>
            </a:r>
            <a:r>
              <a:rPr lang="el-GR" b="1" dirty="0" err="1"/>
              <a:t>παραϊπποκάμπειας</a:t>
            </a:r>
            <a:r>
              <a:rPr lang="el-GR" b="1" dirty="0"/>
              <a:t> έλικας. </a:t>
            </a:r>
            <a:r>
              <a:rPr lang="el-GR" dirty="0"/>
              <a:t>Η συνειρμική οσφρητική περιοχή (</a:t>
            </a:r>
            <a:r>
              <a:rPr lang="el-GR" dirty="0" err="1"/>
              <a:t>ενδορινική</a:t>
            </a:r>
            <a:r>
              <a:rPr lang="el-GR" dirty="0"/>
              <a:t>) βρίσκεται πιο πίσω κι έρχεται σε επαφή με τα </a:t>
            </a:r>
            <a:r>
              <a:rPr lang="el-GR" b="1" dirty="0"/>
              <a:t>αμύγδαλα, υποθάλαμο και θάλαμο. </a:t>
            </a:r>
            <a:endParaRPr lang="el-GR" dirty="0"/>
          </a:p>
          <a:p>
            <a:r>
              <a:rPr lang="el-GR" dirty="0"/>
              <a:t>Η όσφρηση αναπαριστάται </a:t>
            </a:r>
            <a:r>
              <a:rPr lang="el-GR" b="1" dirty="0"/>
              <a:t>σε αρχέγονα </a:t>
            </a:r>
            <a:r>
              <a:rPr lang="el-GR" dirty="0"/>
              <a:t>εγκεφαλικά κέντρα (</a:t>
            </a:r>
            <a:r>
              <a:rPr lang="el-GR" b="1" dirty="0"/>
              <a:t>αρχέγονη </a:t>
            </a:r>
            <a:r>
              <a:rPr lang="el-GR" dirty="0"/>
              <a:t>αίσθηση) και η </a:t>
            </a:r>
            <a:r>
              <a:rPr lang="el-GR" dirty="0" err="1"/>
              <a:t>εκπροσώπιση</a:t>
            </a:r>
            <a:r>
              <a:rPr lang="el-GR" dirty="0"/>
              <a:t> αυτή την συνδέει με το </a:t>
            </a:r>
            <a:r>
              <a:rPr lang="el-GR" b="1" dirty="0" err="1"/>
              <a:t>μεταιχμιακό</a:t>
            </a:r>
            <a:r>
              <a:rPr lang="el-GR" dirty="0"/>
              <a:t>* σύστημα).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80</a:t>
            </a:fld>
            <a:endParaRPr lang="el-GR"/>
          </a:p>
        </p:txBody>
      </p:sp>
    </p:spTree>
    <p:extLst>
      <p:ext uri="{BB962C8B-B14F-4D97-AF65-F5344CB8AC3E}">
        <p14:creationId xmlns:p14="http://schemas.microsoft.com/office/powerpoint/2010/main" val="9214310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Όσφρηση (και </a:t>
            </a:r>
            <a:r>
              <a:rPr lang="el-GR" dirty="0" err="1"/>
              <a:t>μεταχμιακό</a:t>
            </a:r>
            <a:r>
              <a:rPr lang="el-GR" dirty="0"/>
              <a:t>) </a:t>
            </a:r>
            <a:r>
              <a:rPr lang="el-GR" sz="3000" b="0" dirty="0" smtClean="0"/>
              <a:t>2/2</a:t>
            </a:r>
            <a:endParaRPr lang="en-US" dirty="0"/>
          </a:p>
        </p:txBody>
      </p:sp>
      <p:sp>
        <p:nvSpPr>
          <p:cNvPr id="3" name="Θέση περιεχομένου 2"/>
          <p:cNvSpPr>
            <a:spLocks noGrp="1"/>
          </p:cNvSpPr>
          <p:nvPr>
            <p:ph idx="1"/>
          </p:nvPr>
        </p:nvSpPr>
        <p:spPr/>
        <p:txBody>
          <a:bodyPr>
            <a:noAutofit/>
          </a:bodyPr>
          <a:lstStyle/>
          <a:p>
            <a:pPr marL="0" indent="0">
              <a:buNone/>
            </a:pPr>
            <a:r>
              <a:rPr lang="el-GR" sz="2200" dirty="0" smtClean="0"/>
              <a:t>* Το </a:t>
            </a:r>
            <a:r>
              <a:rPr lang="el-GR" sz="2200" dirty="0" err="1"/>
              <a:t>μεταιχμιακό</a:t>
            </a:r>
            <a:r>
              <a:rPr lang="el-GR" sz="2200" dirty="0"/>
              <a:t> (</a:t>
            </a:r>
            <a:r>
              <a:rPr lang="el-GR" sz="2200" dirty="0" err="1"/>
              <a:t>limbic</a:t>
            </a:r>
            <a:r>
              <a:rPr lang="el-GR" sz="2200" dirty="0"/>
              <a:t>) σύστημα ονομάστηκε έτσι γιατί βρίσκεται μεταξύ </a:t>
            </a:r>
            <a:r>
              <a:rPr lang="el-GR" sz="2200" dirty="0" err="1"/>
              <a:t>διεγκεφάλου</a:t>
            </a:r>
            <a:r>
              <a:rPr lang="el-GR" sz="2200" dirty="0"/>
              <a:t> και </a:t>
            </a:r>
            <a:r>
              <a:rPr lang="el-GR" sz="2200" dirty="0" err="1"/>
              <a:t>μεσεγκεφάλου</a:t>
            </a:r>
            <a:r>
              <a:rPr lang="el-GR" sz="2200" dirty="0"/>
              <a:t>. Λειτουργικά βρίσκεται μεταξύ των συγκινησιακών και γνωστικών συστατικών της συνείδησης. </a:t>
            </a:r>
            <a:r>
              <a:rPr lang="el-GR" sz="2200" b="1" dirty="0"/>
              <a:t>Αισθητικά ερεθίσματα </a:t>
            </a:r>
            <a:r>
              <a:rPr lang="el-GR" sz="2200" dirty="0"/>
              <a:t>έρχονται στο </a:t>
            </a:r>
            <a:r>
              <a:rPr lang="el-GR" sz="2200" dirty="0" err="1"/>
              <a:t>μεταιχμιακό</a:t>
            </a:r>
            <a:r>
              <a:rPr lang="el-GR" sz="2200" dirty="0"/>
              <a:t> σύστημα μέσω του </a:t>
            </a:r>
            <a:r>
              <a:rPr lang="el-GR" sz="2200" b="1" dirty="0"/>
              <a:t>θαλάμου και υποθαλάμου </a:t>
            </a:r>
            <a:r>
              <a:rPr lang="el-GR" sz="2200" dirty="0"/>
              <a:t>και πιστεύεται ότι βοηθούν την διατήρηση του είδους και του ατόμου. Το </a:t>
            </a:r>
            <a:r>
              <a:rPr lang="el-GR" sz="2200" dirty="0" err="1"/>
              <a:t>μεταιχμιακό</a:t>
            </a:r>
            <a:r>
              <a:rPr lang="el-GR" sz="2200" dirty="0"/>
              <a:t> συνδέεται και με την </a:t>
            </a:r>
            <a:r>
              <a:rPr lang="el-GR" sz="2200" b="1" dirty="0"/>
              <a:t>μνήμη </a:t>
            </a:r>
            <a:r>
              <a:rPr lang="el-GR" sz="2200" dirty="0"/>
              <a:t>καθώς και την </a:t>
            </a:r>
            <a:r>
              <a:rPr lang="el-GR" sz="2200" b="1" dirty="0"/>
              <a:t>ανταμοιβή και τιμωρία. </a:t>
            </a:r>
            <a:endParaRPr lang="el-GR" sz="2200" b="1" dirty="0" smtClean="0"/>
          </a:p>
          <a:p>
            <a:pPr marL="0" indent="0">
              <a:buNone/>
            </a:pPr>
            <a:r>
              <a:rPr lang="el-GR" sz="2200" dirty="0" smtClean="0"/>
              <a:t>Τα κυριότερα </a:t>
            </a:r>
            <a:r>
              <a:rPr lang="el-GR" sz="2200" dirty="0"/>
              <a:t>τμήματα του </a:t>
            </a:r>
            <a:r>
              <a:rPr lang="el-GR" sz="2200" dirty="0" err="1"/>
              <a:t>μεταιχμιακού</a:t>
            </a:r>
            <a:r>
              <a:rPr lang="el-GR" sz="2200" dirty="0"/>
              <a:t> είναι: 1) διάφραγμα εγκεφάλου, 2) αγκιστρωτή </a:t>
            </a:r>
            <a:r>
              <a:rPr lang="el-GR" sz="2200" dirty="0" err="1"/>
              <a:t>έλιξ</a:t>
            </a:r>
            <a:r>
              <a:rPr lang="el-GR" sz="2200" dirty="0"/>
              <a:t>, 3) </a:t>
            </a:r>
            <a:r>
              <a:rPr lang="el-GR" sz="2200" dirty="0" err="1"/>
              <a:t>παραϊπποκάμπεια</a:t>
            </a:r>
            <a:r>
              <a:rPr lang="el-GR" sz="2200" dirty="0"/>
              <a:t> </a:t>
            </a:r>
            <a:r>
              <a:rPr lang="el-GR" sz="2200" dirty="0" err="1"/>
              <a:t>έλιξ</a:t>
            </a:r>
            <a:r>
              <a:rPr lang="el-GR" sz="2200" dirty="0"/>
              <a:t>, 4) </a:t>
            </a:r>
            <a:r>
              <a:rPr lang="el-GR" sz="2200" dirty="0" err="1"/>
              <a:t>ιπποκάμπειος</a:t>
            </a:r>
            <a:r>
              <a:rPr lang="el-GR" sz="2200" dirty="0"/>
              <a:t> σχηματισμός, 5) </a:t>
            </a:r>
            <a:r>
              <a:rPr lang="el-GR" sz="2200" dirty="0" err="1"/>
              <a:t>αμυγδαλοειδείς</a:t>
            </a:r>
            <a:r>
              <a:rPr lang="el-GR" sz="2200" dirty="0"/>
              <a:t> πυρήνες, 6) </a:t>
            </a:r>
            <a:r>
              <a:rPr lang="el-GR" sz="2200" dirty="0" err="1"/>
              <a:t>μαστία</a:t>
            </a:r>
            <a:r>
              <a:rPr lang="el-GR" sz="2200" dirty="0"/>
              <a:t> και 7) πρόσθιοι </a:t>
            </a:r>
            <a:r>
              <a:rPr lang="el-GR" sz="2200" dirty="0" err="1"/>
              <a:t>θαλαμικοί</a:t>
            </a:r>
            <a:r>
              <a:rPr lang="el-GR" sz="2200" dirty="0"/>
              <a:t> πυρήνες.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a:p>
        </p:txBody>
      </p:sp>
    </p:spTree>
    <p:extLst>
      <p:ext uri="{BB962C8B-B14F-4D97-AF65-F5344CB8AC3E}">
        <p14:creationId xmlns:p14="http://schemas.microsoft.com/office/powerpoint/2010/main" val="227052817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400" b="1" dirty="0" smtClean="0"/>
              <a:t>Σχέση οσφρητικού φλοιού και </a:t>
            </a:r>
            <a:r>
              <a:rPr lang="el-GR" sz="3400" dirty="0" err="1"/>
              <a:t>μ</a:t>
            </a:r>
            <a:r>
              <a:rPr lang="el-GR" sz="3400" b="1" dirty="0" err="1" smtClean="0"/>
              <a:t>εταιχμιακού</a:t>
            </a:r>
            <a:r>
              <a:rPr lang="el-GR" sz="3400" b="1" dirty="0" smtClean="0"/>
              <a:t> </a:t>
            </a:r>
            <a:r>
              <a:rPr lang="el-GR" sz="3000" b="0" dirty="0" smtClean="0"/>
              <a:t>1/3</a:t>
            </a:r>
            <a:endParaRPr lang="en-US" sz="3000" b="0" dirty="0"/>
          </a:p>
        </p:txBody>
      </p:sp>
      <p:sp>
        <p:nvSpPr>
          <p:cNvPr id="3" name="Θέση περιεχομένου 2"/>
          <p:cNvSpPr>
            <a:spLocks noGrp="1"/>
          </p:cNvSpPr>
          <p:nvPr>
            <p:ph idx="1"/>
          </p:nvPr>
        </p:nvSpPr>
        <p:spPr/>
        <p:txBody>
          <a:bodyPr>
            <a:noAutofit/>
          </a:bodyPr>
          <a:lstStyle/>
          <a:p>
            <a:r>
              <a:rPr lang="el-GR" dirty="0"/>
              <a:t>Το </a:t>
            </a:r>
            <a:r>
              <a:rPr lang="el-GR" dirty="0" err="1"/>
              <a:t>μεταιχμιακό</a:t>
            </a:r>
            <a:r>
              <a:rPr lang="el-GR" dirty="0"/>
              <a:t> </a:t>
            </a:r>
            <a:r>
              <a:rPr lang="el-GR" dirty="0" smtClean="0"/>
              <a:t> σύστημα έχει </a:t>
            </a:r>
            <a:r>
              <a:rPr lang="el-GR" dirty="0"/>
              <a:t>πτωχές συνδέσεις με </a:t>
            </a:r>
            <a:r>
              <a:rPr lang="el-GR" dirty="0" smtClean="0"/>
              <a:t>τον φλοιό</a:t>
            </a:r>
            <a:r>
              <a:rPr lang="el-GR" dirty="0"/>
              <a:t>, αλλά συνδέεται στενά με </a:t>
            </a:r>
            <a:r>
              <a:rPr lang="el-GR" dirty="0" smtClean="0"/>
              <a:t>τον </a:t>
            </a:r>
            <a:r>
              <a:rPr lang="el-GR" b="1" dirty="0" smtClean="0"/>
              <a:t>υποθάλαμο</a:t>
            </a:r>
            <a:r>
              <a:rPr lang="el-GR" b="1" dirty="0"/>
              <a:t>, </a:t>
            </a:r>
            <a:r>
              <a:rPr lang="el-GR" dirty="0"/>
              <a:t>που </a:t>
            </a:r>
            <a:r>
              <a:rPr lang="el-GR" dirty="0" err="1"/>
              <a:t>παρ΄ότι</a:t>
            </a:r>
            <a:r>
              <a:rPr lang="el-GR" dirty="0"/>
              <a:t> είναι ξεχωριστή δομή και ανατομικά δεν ανήκει στο </a:t>
            </a:r>
            <a:r>
              <a:rPr lang="el-GR" dirty="0" err="1"/>
              <a:t>μεταιχμιακό</a:t>
            </a:r>
            <a:r>
              <a:rPr lang="el-GR" dirty="0"/>
              <a:t>, λειτουργεί σε στενή συνεργασία μαζί του (μάλλον λειτουργεί </a:t>
            </a:r>
            <a:r>
              <a:rPr lang="el-GR" b="1" dirty="0"/>
              <a:t>στο κέντρο του) </a:t>
            </a:r>
            <a:r>
              <a:rPr lang="el-GR" dirty="0"/>
              <a:t>και ρυθμίζει </a:t>
            </a:r>
            <a:r>
              <a:rPr lang="el-GR" b="1" dirty="0"/>
              <a:t>αυτόνομες </a:t>
            </a:r>
            <a:r>
              <a:rPr lang="el-GR" dirty="0"/>
              <a:t>λειτουργίες και </a:t>
            </a:r>
            <a:r>
              <a:rPr lang="el-GR" b="1" dirty="0"/>
              <a:t>συναισθηματικές </a:t>
            </a:r>
            <a:r>
              <a:rPr lang="el-GR" dirty="0"/>
              <a:t>λειτουργίες.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a:p>
        </p:txBody>
      </p:sp>
    </p:spTree>
    <p:extLst>
      <p:ext uri="{BB962C8B-B14F-4D97-AF65-F5344CB8AC3E}">
        <p14:creationId xmlns:p14="http://schemas.microsoft.com/office/powerpoint/2010/main" val="240456649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Σχέση οσφρητικού φλοιού και </a:t>
            </a:r>
            <a:r>
              <a:rPr lang="el-GR" sz="3400" dirty="0" err="1"/>
              <a:t>μεταιχμιακού</a:t>
            </a:r>
            <a:r>
              <a:rPr lang="el-GR" sz="3400" dirty="0"/>
              <a:t> </a:t>
            </a:r>
            <a:r>
              <a:rPr lang="el-GR" sz="3000" b="0" dirty="0" smtClean="0"/>
              <a:t>2/3</a:t>
            </a:r>
            <a:endParaRPr lang="en-US" sz="2400" dirty="0"/>
          </a:p>
        </p:txBody>
      </p:sp>
      <p:sp>
        <p:nvSpPr>
          <p:cNvPr id="3" name="Θέση περιεχομένου 2"/>
          <p:cNvSpPr>
            <a:spLocks noGrp="1"/>
          </p:cNvSpPr>
          <p:nvPr>
            <p:ph idx="1"/>
          </p:nvPr>
        </p:nvSpPr>
        <p:spPr>
          <a:xfrm>
            <a:off x="395536" y="1196752"/>
            <a:ext cx="8435280" cy="5544616"/>
          </a:xfrm>
        </p:spPr>
        <p:txBody>
          <a:bodyPr>
            <a:noAutofit/>
          </a:bodyPr>
          <a:lstStyle/>
          <a:p>
            <a:r>
              <a:rPr lang="el-GR" sz="2300" dirty="0" smtClean="0"/>
              <a:t>Οι </a:t>
            </a:r>
            <a:r>
              <a:rPr lang="el-GR" sz="2300" dirty="0"/>
              <a:t>οσφρητικοί υποδοχείς απαντούν μόνο σε ουσίες που βρίσκονται σε επαφή με το οσφρητικό επιθήλιο και διαλύονται στην λεπτή στοιβάδα </a:t>
            </a:r>
            <a:r>
              <a:rPr lang="el-GR" sz="2300" dirty="0" err="1"/>
              <a:t>βλέννης</a:t>
            </a:r>
            <a:r>
              <a:rPr lang="el-GR" sz="2300" dirty="0"/>
              <a:t> του. Ο άνθρωπος διακρίνει </a:t>
            </a:r>
            <a:r>
              <a:rPr lang="el-GR" sz="2300" b="1" dirty="0"/>
              <a:t>2000-4000 </a:t>
            </a:r>
            <a:r>
              <a:rPr lang="el-GR" sz="2300" dirty="0"/>
              <a:t>διαφορετικές οσμές. </a:t>
            </a:r>
            <a:r>
              <a:rPr lang="el-GR" sz="2300" b="1" dirty="0"/>
              <a:t>Διάκριση </a:t>
            </a:r>
            <a:r>
              <a:rPr lang="el-GR" sz="2300" dirty="0"/>
              <a:t>όμως </a:t>
            </a:r>
            <a:r>
              <a:rPr lang="el-GR" sz="2300" b="1" dirty="0"/>
              <a:t>έντασης </a:t>
            </a:r>
            <a:r>
              <a:rPr lang="el-GR" sz="2300" dirty="0"/>
              <a:t>οσμών στον άνθρωπο </a:t>
            </a:r>
            <a:r>
              <a:rPr lang="el-GR" sz="2300" b="1" dirty="0"/>
              <a:t>είναι πτωχή</a:t>
            </a:r>
            <a:r>
              <a:rPr lang="el-GR" sz="2300" dirty="0"/>
              <a:t>. Η συγκέντρωση μιας ουσίας πρέπει </a:t>
            </a:r>
            <a:r>
              <a:rPr lang="el-GR" sz="2300" b="1" dirty="0"/>
              <a:t>να αλλάξει 30% </a:t>
            </a:r>
            <a:r>
              <a:rPr lang="el-GR" sz="2300" dirty="0"/>
              <a:t>για να το αντιληφθούμε. Σε σχέση με την όραση η διακριτική ικανότης είναι τέτοια που αλλαγή 1% στην ένταση του φωτός γίνεται αντιληπτή. Τα μόρια που προκαλούν όσφρηση είναι συνήθως </a:t>
            </a:r>
            <a:r>
              <a:rPr lang="el-GR" sz="2300" b="1" dirty="0"/>
              <a:t>μικρά </a:t>
            </a:r>
            <a:r>
              <a:rPr lang="el-GR" sz="2300" dirty="0"/>
              <a:t>(3-4 μέχρι 18-20 άτομα C). Χαρακτηριστικά οι ουσίες που γίνονται αντιληπτές είναι </a:t>
            </a:r>
            <a:r>
              <a:rPr lang="el-GR" sz="2300" b="1" dirty="0"/>
              <a:t>λιποδιαλυτές </a:t>
            </a:r>
            <a:r>
              <a:rPr lang="el-GR" sz="2300" dirty="0"/>
              <a:t>και έχουν υψηλή ποσότητα ύδατος. Στα περισσότερα είδη υπάρχει σχέση μεταξύ όσφρησης και </a:t>
            </a:r>
            <a:r>
              <a:rPr lang="el-GR" sz="2300" b="1" dirty="0"/>
              <a:t>σεξουαλικής λειτουργίας </a:t>
            </a:r>
            <a:r>
              <a:rPr lang="el-GR" sz="2300" dirty="0"/>
              <a:t>και αυτό φαίνεται και σε μας με τις διαφημίσεις των αρωμάτων.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a:p>
        </p:txBody>
      </p:sp>
    </p:spTree>
    <p:extLst>
      <p:ext uri="{BB962C8B-B14F-4D97-AF65-F5344CB8AC3E}">
        <p14:creationId xmlns:p14="http://schemas.microsoft.com/office/powerpoint/2010/main" val="18419144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Σχέση οσφρητικού φλοιού και </a:t>
            </a:r>
            <a:r>
              <a:rPr lang="el-GR" sz="3400" dirty="0" err="1"/>
              <a:t>μεταιχμιακού</a:t>
            </a:r>
            <a:r>
              <a:rPr lang="el-GR" sz="3400" dirty="0"/>
              <a:t> </a:t>
            </a:r>
            <a:r>
              <a:rPr lang="el-GR" sz="3000" b="0" dirty="0" smtClean="0"/>
              <a:t>3/3</a:t>
            </a:r>
            <a:endParaRPr lang="en-US" sz="2400" dirty="0"/>
          </a:p>
        </p:txBody>
      </p:sp>
      <p:sp>
        <p:nvSpPr>
          <p:cNvPr id="3" name="Θέση περιεχομένου 2"/>
          <p:cNvSpPr>
            <a:spLocks noGrp="1"/>
          </p:cNvSpPr>
          <p:nvPr>
            <p:ph idx="1"/>
          </p:nvPr>
        </p:nvSpPr>
        <p:spPr/>
        <p:txBody>
          <a:bodyPr>
            <a:normAutofit fontScale="92500" lnSpcReduction="10000"/>
          </a:bodyPr>
          <a:lstStyle/>
          <a:p>
            <a:r>
              <a:rPr lang="el-GR" dirty="0"/>
              <a:t>Η αίσθηση της όσφρησης λέγεται ότι είναι οξύτερη </a:t>
            </a:r>
            <a:r>
              <a:rPr lang="el-GR" dirty="0" smtClean="0"/>
              <a:t>στις </a:t>
            </a:r>
            <a:r>
              <a:rPr lang="el-GR" b="1" dirty="0"/>
              <a:t>γυναίκες </a:t>
            </a:r>
            <a:r>
              <a:rPr lang="el-GR" dirty="0"/>
              <a:t>από ότι στους άνδρες, και τόσο η γεύση όσο κι η όσφρηση έχουν την ικανότητα να διεγείρουν </a:t>
            </a:r>
            <a:r>
              <a:rPr lang="el-GR" b="1" dirty="0"/>
              <a:t>μακροπρόθεσμες μνήμες </a:t>
            </a:r>
            <a:r>
              <a:rPr lang="el-GR" dirty="0"/>
              <a:t>που έχουν περιγραφεί κατά καιρούς από λογοτέχνες. Οι οσφρητικοί υποδοχείς </a:t>
            </a:r>
            <a:r>
              <a:rPr lang="el-GR" b="1" dirty="0"/>
              <a:t>εξοικειώνονται </a:t>
            </a:r>
            <a:r>
              <a:rPr lang="el-GR" dirty="0"/>
              <a:t>εύκολα και γρήγορα. Η εξοικείωση συμβαίνει στην οσμή που μυρίζουμε εκείνη την στιγμή και ο ουδός παραμένει αναλλοίωτος για τις άλλες. </a:t>
            </a:r>
          </a:p>
          <a:p>
            <a:r>
              <a:rPr lang="el-GR" b="1" dirty="0"/>
              <a:t>Ανωμαλίες </a:t>
            </a:r>
            <a:endParaRPr lang="el-GR" dirty="0"/>
          </a:p>
          <a:p>
            <a:pPr marL="857250" lvl="1" indent="-457200">
              <a:buFont typeface="+mj-lt"/>
              <a:buAutoNum type="arabicPeriod"/>
            </a:pPr>
            <a:r>
              <a:rPr lang="el-GR" dirty="0" smtClean="0"/>
              <a:t>Ανοσμία.</a:t>
            </a:r>
            <a:endParaRPr lang="el-GR" dirty="0"/>
          </a:p>
          <a:p>
            <a:pPr marL="857250" lvl="1" indent="-457200">
              <a:buFont typeface="+mj-lt"/>
              <a:buAutoNum type="arabicPeriod"/>
            </a:pPr>
            <a:r>
              <a:rPr lang="el-GR" dirty="0" smtClean="0"/>
              <a:t>Υποσμία.</a:t>
            </a:r>
            <a:endParaRPr lang="el-GR" dirty="0"/>
          </a:p>
          <a:p>
            <a:r>
              <a:rPr lang="el-GR" dirty="0"/>
              <a:t>Ανοσμία μπορεί να </a:t>
            </a:r>
            <a:r>
              <a:rPr lang="el-GR" dirty="0" smtClean="0"/>
              <a:t>συνδυαστεί </a:t>
            </a:r>
            <a:r>
              <a:rPr lang="el-GR" dirty="0"/>
              <a:t>με υπογοναδισμό (σύνδρομο </a:t>
            </a:r>
            <a:r>
              <a:rPr lang="el-GR" dirty="0" err="1"/>
              <a:t>Kallman</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a:p>
        </p:txBody>
      </p:sp>
    </p:spTree>
    <p:extLst>
      <p:ext uri="{BB962C8B-B14F-4D97-AF65-F5344CB8AC3E}">
        <p14:creationId xmlns:p14="http://schemas.microsoft.com/office/powerpoint/2010/main" val="29356200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t>Γεύση </a:t>
            </a:r>
            <a:endParaRPr lang="en-US" sz="3200" dirty="0"/>
          </a:p>
        </p:txBody>
      </p:sp>
      <p:sp>
        <p:nvSpPr>
          <p:cNvPr id="3" name="Θέση περιεχομένου 2"/>
          <p:cNvSpPr>
            <a:spLocks noGrp="1"/>
          </p:cNvSpPr>
          <p:nvPr>
            <p:ph idx="1"/>
          </p:nvPr>
        </p:nvSpPr>
        <p:spPr/>
        <p:txBody>
          <a:bodyPr/>
          <a:lstStyle/>
          <a:p>
            <a:r>
              <a:rPr lang="el-GR" dirty="0"/>
              <a:t>Η ικανότητα των ανθρώπων να διακρίνουν γεύσεις είναι σχετικά όπως η όσφρηση </a:t>
            </a:r>
            <a:r>
              <a:rPr lang="el-GR" b="1" dirty="0"/>
              <a:t>αδρή. </a:t>
            </a:r>
            <a:r>
              <a:rPr lang="el-GR" dirty="0"/>
              <a:t>Μία αλλαγή 30% χρειάζεται για να διακριθεί μια γεύση από άλλη. </a:t>
            </a:r>
            <a:endParaRPr lang="el-GR" dirty="0" smtClean="0"/>
          </a:p>
          <a:p>
            <a:r>
              <a:rPr lang="el-GR" dirty="0" smtClean="0"/>
              <a:t>Διαταραχές</a:t>
            </a:r>
            <a:r>
              <a:rPr lang="el-GR" dirty="0"/>
              <a:t>: </a:t>
            </a:r>
            <a:endParaRPr lang="el-GR" dirty="0" smtClean="0"/>
          </a:p>
          <a:p>
            <a:pPr marL="857250" lvl="1" indent="-457200">
              <a:buFont typeface="+mj-lt"/>
              <a:buAutoNum type="arabicPeriod"/>
            </a:pPr>
            <a:r>
              <a:rPr lang="el-GR" b="1" dirty="0" err="1" smtClean="0"/>
              <a:t>αγευσία</a:t>
            </a:r>
            <a:r>
              <a:rPr lang="el-GR" dirty="0"/>
              <a:t>, </a:t>
            </a:r>
            <a:endParaRPr lang="el-GR" dirty="0" smtClean="0"/>
          </a:p>
          <a:p>
            <a:pPr marL="857250" lvl="1" indent="-457200">
              <a:buFont typeface="+mj-lt"/>
              <a:buAutoNum type="arabicPeriod"/>
            </a:pPr>
            <a:r>
              <a:rPr lang="el-GR" b="1" dirty="0" err="1" smtClean="0"/>
              <a:t>υπογευσία</a:t>
            </a:r>
            <a:r>
              <a:rPr lang="el-GR" dirty="0"/>
              <a:t>, </a:t>
            </a:r>
            <a:endParaRPr lang="el-GR" dirty="0" smtClean="0"/>
          </a:p>
          <a:p>
            <a:pPr marL="857250" lvl="1" indent="-457200">
              <a:buFont typeface="+mj-lt"/>
              <a:buAutoNum type="arabicPeriod"/>
            </a:pPr>
            <a:r>
              <a:rPr lang="el-GR" b="1" dirty="0" err="1" smtClean="0"/>
              <a:t>δυσγευσία</a:t>
            </a:r>
            <a:r>
              <a:rPr lang="el-GR" dirty="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a:p>
        </p:txBody>
      </p:sp>
    </p:spTree>
    <p:extLst>
      <p:ext uri="{BB962C8B-B14F-4D97-AF65-F5344CB8AC3E}">
        <p14:creationId xmlns:p14="http://schemas.microsoft.com/office/powerpoint/2010/main" val="32033147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Γενικά το </a:t>
            </a:r>
            <a:r>
              <a:rPr lang="el-GR" dirty="0" err="1"/>
              <a:t>μεταιχμιακό</a:t>
            </a:r>
            <a:r>
              <a:rPr lang="el-GR" dirty="0"/>
              <a:t> </a:t>
            </a:r>
            <a:r>
              <a:rPr lang="el-GR" dirty="0" smtClean="0"/>
              <a:t>σύστημα </a:t>
            </a:r>
            <a:r>
              <a:rPr lang="el-GR" sz="3000" b="0" dirty="0" smtClean="0"/>
              <a:t>1/4</a:t>
            </a:r>
            <a:endParaRPr lang="en-US" sz="3000" b="0" dirty="0"/>
          </a:p>
        </p:txBody>
      </p:sp>
      <p:sp>
        <p:nvSpPr>
          <p:cNvPr id="3" name="Θέση περιεχομένου 2"/>
          <p:cNvSpPr>
            <a:spLocks noGrp="1"/>
          </p:cNvSpPr>
          <p:nvPr>
            <p:ph idx="1"/>
          </p:nvPr>
        </p:nvSpPr>
        <p:spPr/>
        <p:txBody>
          <a:bodyPr>
            <a:noAutofit/>
          </a:bodyPr>
          <a:lstStyle/>
          <a:p>
            <a:r>
              <a:rPr lang="el-GR" sz="2300" dirty="0"/>
              <a:t>Ο όρος </a:t>
            </a:r>
            <a:r>
              <a:rPr lang="el-GR" sz="2300" b="1" dirty="0" err="1"/>
              <a:t>μεταιχμιακό</a:t>
            </a:r>
            <a:r>
              <a:rPr lang="el-GR" sz="2300" b="1" dirty="0"/>
              <a:t> σύστημα </a:t>
            </a:r>
            <a:r>
              <a:rPr lang="el-GR" sz="2300" dirty="0"/>
              <a:t>(</a:t>
            </a:r>
            <a:r>
              <a:rPr lang="el-GR" sz="2300" dirty="0" err="1"/>
              <a:t>limbic</a:t>
            </a:r>
            <a:r>
              <a:rPr lang="el-GR" sz="2300" dirty="0"/>
              <a:t> </a:t>
            </a:r>
            <a:r>
              <a:rPr lang="el-GR" sz="2300" dirty="0" err="1"/>
              <a:t>system</a:t>
            </a:r>
            <a:r>
              <a:rPr lang="el-GR" sz="2300" dirty="0"/>
              <a:t>) αναφέρεται σε ένα σύνολο ανατομικών δομών που βρίσκονται μεταξύ του φλοιού και του υποθαλάμου. Από ανατομικής απόψεως, στο </a:t>
            </a:r>
            <a:r>
              <a:rPr lang="el-GR" sz="2300" dirty="0" err="1"/>
              <a:t>μεταιχμιακό</a:t>
            </a:r>
            <a:r>
              <a:rPr lang="el-GR" sz="2300" dirty="0"/>
              <a:t> σύστημα περιλαμβάνεται η </a:t>
            </a:r>
            <a:r>
              <a:rPr lang="el-GR" sz="2300" dirty="0" err="1"/>
              <a:t>υπερμεσολόβιος</a:t>
            </a:r>
            <a:r>
              <a:rPr lang="el-GR" sz="2300" dirty="0"/>
              <a:t> έλικα (του </a:t>
            </a:r>
            <a:r>
              <a:rPr lang="el-GR" sz="2300" dirty="0" err="1"/>
              <a:t>προσαγώγιου</a:t>
            </a:r>
            <a:r>
              <a:rPr lang="el-GR" sz="2300" dirty="0"/>
              <a:t>), η (</a:t>
            </a:r>
            <a:r>
              <a:rPr lang="el-GR" sz="2300" dirty="0" err="1"/>
              <a:t>παρα)ιπποκάμπεια</a:t>
            </a:r>
            <a:r>
              <a:rPr lang="el-GR" sz="2300" dirty="0"/>
              <a:t> έλικα, ο ιππόκαμπος, η αμυγδαλή, τα </a:t>
            </a:r>
            <a:r>
              <a:rPr lang="el-GR" sz="2300" dirty="0" err="1"/>
              <a:t>μαστία</a:t>
            </a:r>
            <a:r>
              <a:rPr lang="el-GR" sz="2300" dirty="0"/>
              <a:t> και ο πρόσθιος πυρήνας του θαλάμου, αλλά συμμετέχουν σε αυτό δομές και από άλλες περιοχές του εγκεφάλου. Όλες αυτές οι δομές συνδέονται μεταξύ τους με τον ιππόκαμπο, </a:t>
            </a:r>
            <a:r>
              <a:rPr lang="el-GR" sz="2300" dirty="0" smtClean="0"/>
              <a:t>την </a:t>
            </a:r>
            <a:r>
              <a:rPr lang="el-GR" sz="2300" dirty="0"/>
              <a:t>ψαλίδα, το </a:t>
            </a:r>
            <a:r>
              <a:rPr lang="el-GR" sz="2300" dirty="0" err="1"/>
              <a:t>μαστιοθαλαμικό</a:t>
            </a:r>
            <a:r>
              <a:rPr lang="el-GR" sz="2300" dirty="0"/>
              <a:t> δεμάτιο και τη τελική ταινία.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a:p>
        </p:txBody>
      </p:sp>
    </p:spTree>
    <p:extLst>
      <p:ext uri="{BB962C8B-B14F-4D97-AF65-F5344CB8AC3E}">
        <p14:creationId xmlns:p14="http://schemas.microsoft.com/office/powerpoint/2010/main" val="3002853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Γενικά το </a:t>
            </a:r>
            <a:r>
              <a:rPr lang="el-GR" dirty="0" err="1"/>
              <a:t>μεταιχμιακό</a:t>
            </a:r>
            <a:r>
              <a:rPr lang="el-GR" dirty="0"/>
              <a:t> σύστημα </a:t>
            </a:r>
            <a:r>
              <a:rPr lang="el-GR" sz="3000" b="0" dirty="0" smtClean="0"/>
              <a:t>2/4</a:t>
            </a:r>
            <a:endParaRPr lang="en-US" dirty="0"/>
          </a:p>
        </p:txBody>
      </p:sp>
      <p:sp>
        <p:nvSpPr>
          <p:cNvPr id="3" name="Θέση περιεχομένου 2"/>
          <p:cNvSpPr>
            <a:spLocks noGrp="1"/>
          </p:cNvSpPr>
          <p:nvPr>
            <p:ph idx="1"/>
          </p:nvPr>
        </p:nvSpPr>
        <p:spPr/>
        <p:txBody>
          <a:bodyPr>
            <a:noAutofit/>
          </a:bodyPr>
          <a:lstStyle/>
          <a:p>
            <a:r>
              <a:rPr lang="el-GR" sz="2300" dirty="0" smtClean="0"/>
              <a:t>Το </a:t>
            </a:r>
            <a:r>
              <a:rPr lang="el-GR" sz="2300" dirty="0" err="1"/>
              <a:t>μεταιχμιακό</a:t>
            </a:r>
            <a:r>
              <a:rPr lang="el-GR" sz="2300" dirty="0"/>
              <a:t> σύστημα έχει σημαντικές λειτουργίες. Σχετίζεται με το έλεγχο των συναισθημάτων, της συμπεριφοράς και τους σκοπούς ενός ατόμου και φαίνεται να παίζει ένα σημαντικό ρόλο στη μνήμη και τη μάθηση. Συνδέει τη σύνθετη συμπεριφορά με πιο πρωτόγονη και ενστικτώδη συμπεριφορά και την εσωτερική ομοιόσταση μέσα από πληθώρα νευρικών συνδέσεων. Το </a:t>
            </a:r>
            <a:r>
              <a:rPr lang="el-GR" sz="2300" dirty="0" err="1"/>
              <a:t>μεταιχμιακό</a:t>
            </a:r>
            <a:r>
              <a:rPr lang="el-GR" sz="2300" dirty="0"/>
              <a:t> σύστημα μέσω του υποθαλάμου και τις ορμόνες που αυτός εκκρίνει επηρεάζει με πολλούς τρόπους τη συμπεριφορά του ατόμου.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a:p>
        </p:txBody>
      </p:sp>
    </p:spTree>
    <p:extLst>
      <p:ext uri="{BB962C8B-B14F-4D97-AF65-F5344CB8AC3E}">
        <p14:creationId xmlns:p14="http://schemas.microsoft.com/office/powerpoint/2010/main" val="28367209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Γενικά το </a:t>
            </a:r>
            <a:r>
              <a:rPr lang="el-GR" dirty="0" err="1"/>
              <a:t>μεταιχμιακό</a:t>
            </a:r>
            <a:r>
              <a:rPr lang="el-GR" dirty="0"/>
              <a:t> σύστημα </a:t>
            </a:r>
            <a:r>
              <a:rPr lang="el-GR" sz="3000" b="0" dirty="0" smtClean="0"/>
              <a:t>3/4</a:t>
            </a:r>
            <a:endParaRPr lang="en-US" sz="2800" dirty="0"/>
          </a:p>
        </p:txBody>
      </p:sp>
      <p:sp>
        <p:nvSpPr>
          <p:cNvPr id="3" name="Θέση περιεχομένου 2"/>
          <p:cNvSpPr>
            <a:spLocks noGrp="1"/>
          </p:cNvSpPr>
          <p:nvPr>
            <p:ph idx="1"/>
          </p:nvPr>
        </p:nvSpPr>
        <p:spPr/>
        <p:txBody>
          <a:bodyPr>
            <a:noAutofit/>
          </a:bodyPr>
          <a:lstStyle/>
          <a:p>
            <a:pPr marL="0" indent="0">
              <a:buNone/>
            </a:pPr>
            <a:r>
              <a:rPr lang="el-GR" b="1" dirty="0"/>
              <a:t>Ιππόκαμπος </a:t>
            </a:r>
            <a:endParaRPr lang="el-GR" b="1" dirty="0" smtClean="0"/>
          </a:p>
          <a:p>
            <a:r>
              <a:rPr lang="el-GR" dirty="0" smtClean="0"/>
              <a:t>Ο </a:t>
            </a:r>
            <a:r>
              <a:rPr lang="el-GR" dirty="0"/>
              <a:t>ιππόκαμπος είναι μια μικρή έλικα ανάμεσα στο θάλαμο και στους κροταφικούς λοβούς. Ο ρόλος του είναι ιδιαίτερα σημαντικός στη μνήμη και συγκεκριμένα «στη μάθηση και στην </a:t>
            </a:r>
            <a:r>
              <a:rPr lang="el-GR" dirty="0" smtClean="0"/>
              <a:t>ανάκληση </a:t>
            </a:r>
            <a:r>
              <a:rPr lang="el-GR" dirty="0"/>
              <a:t>σχέσεων που χαρακτηρίζουν χωρικές διατάξεις, αντικείμενα στο πλαίσιο μέσα στο οποίο βιώθηκαν, και άλλες συνειρμικές, διαδοχικές ή λογικές σχέσεις μεταξύ εμπειριών».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a:p>
        </p:txBody>
      </p:sp>
    </p:spTree>
    <p:extLst>
      <p:ext uri="{BB962C8B-B14F-4D97-AF65-F5344CB8AC3E}">
        <p14:creationId xmlns:p14="http://schemas.microsoft.com/office/powerpoint/2010/main" val="3935864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Νευρώνας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pic>
        <p:nvPicPr>
          <p:cNvPr id="3074" name="Picture 2" descr="File:Complete neuron cell diagram e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7620000" cy="55435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916261" y="6581001"/>
            <a:ext cx="544264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Complete neuron cell diagram </a:t>
            </a:r>
            <a:r>
              <a:rPr lang="en-US" sz="1200" dirty="0" smtClean="0">
                <a:solidFill>
                  <a:prstClr val="black"/>
                </a:solidFill>
                <a:latin typeface="Calibri"/>
                <a:hlinkClick r:id="rId3"/>
              </a:rPr>
              <a:t>en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a:solidFill>
                  <a:prstClr val="black"/>
                </a:solidFill>
                <a:latin typeface="Calibri"/>
                <a:hlinkClick r:id="rId4" tooltip="User:Ysangkok"/>
              </a:rPr>
              <a:t>Ysangkok</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38617429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Γενικά το </a:t>
            </a:r>
            <a:r>
              <a:rPr lang="el-GR" dirty="0" err="1"/>
              <a:t>μεταιχμιακό</a:t>
            </a:r>
            <a:r>
              <a:rPr lang="el-GR" dirty="0"/>
              <a:t> σύστημα </a:t>
            </a:r>
            <a:r>
              <a:rPr lang="el-GR" sz="3000" b="0" dirty="0" smtClean="0"/>
              <a:t>4/4</a:t>
            </a:r>
            <a:endParaRPr lang="en-US" sz="2800" dirty="0"/>
          </a:p>
        </p:txBody>
      </p:sp>
      <p:sp>
        <p:nvSpPr>
          <p:cNvPr id="3" name="Θέση περιεχομένου 2"/>
          <p:cNvSpPr>
            <a:spLocks noGrp="1"/>
          </p:cNvSpPr>
          <p:nvPr>
            <p:ph idx="1"/>
          </p:nvPr>
        </p:nvSpPr>
        <p:spPr/>
        <p:txBody>
          <a:bodyPr>
            <a:noAutofit/>
          </a:bodyPr>
          <a:lstStyle/>
          <a:p>
            <a:pPr marL="0" indent="0">
              <a:buNone/>
            </a:pPr>
            <a:r>
              <a:rPr lang="el-GR" b="1" dirty="0" smtClean="0"/>
              <a:t>Αμυγδαλή </a:t>
            </a:r>
            <a:endParaRPr lang="el-GR" dirty="0"/>
          </a:p>
          <a:p>
            <a:r>
              <a:rPr lang="el-GR" dirty="0" smtClean="0"/>
              <a:t>Η </a:t>
            </a:r>
            <a:r>
              <a:rPr lang="el-GR" dirty="0"/>
              <a:t>αμυγδαλή ή </a:t>
            </a:r>
            <a:r>
              <a:rPr lang="el-GR" dirty="0" err="1"/>
              <a:t>αμυγδαλοειδής</a:t>
            </a:r>
            <a:r>
              <a:rPr lang="el-GR" dirty="0"/>
              <a:t> πυρήνας είναι μια εγκεφαλική δομή που μοιάζει στο σχήμα και στο μέγεθος με αμύγδαλο και η οποία από παλιά είχε συνδεθεί με τη συναισθηματική κατάσταση και γενικότερα τη διάθεση του ανθρώπου. Η αμυγδαλή έχει πολύ ισχυρές συνδέσεις με τμήματα του φλοιού, ιδιαίτερα του οπτικού και του προμετωπιαίου. Μάλιστα φαίνεται ότι είναι αυτές οι συνδέσεις που καθιστούν το ρόλο της αμυγδαλής τόσο σημαντικό. Αν και πολλά είναι ακόμη άγνωστα σχετικά με τη λειτουργία της, φαίνεται ότι συντονίζει τις δράσεις του αυτόνομου και του ενδοκρινικού συστήματος και συμμετέχει στη δημιουργία των συναισθημάτων.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89</a:t>
            </a:fld>
            <a:endParaRPr lang="el-GR"/>
          </a:p>
        </p:txBody>
      </p:sp>
    </p:spTree>
    <p:extLst>
      <p:ext uri="{BB962C8B-B14F-4D97-AF65-F5344CB8AC3E}">
        <p14:creationId xmlns:p14="http://schemas.microsoft.com/office/powerpoint/2010/main" val="177999464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Μεταιχμιακό</a:t>
            </a:r>
            <a:r>
              <a:rPr lang="el-GR" dirty="0" smtClean="0"/>
              <a:t> </a:t>
            </a:r>
            <a:r>
              <a:rPr lang="el-GR" dirty="0"/>
              <a:t>σύστημα </a:t>
            </a:r>
          </a:p>
        </p:txBody>
      </p:sp>
      <p:sp>
        <p:nvSpPr>
          <p:cNvPr id="4" name="Θέση αριθμού διαφάνειας 3"/>
          <p:cNvSpPr>
            <a:spLocks noGrp="1"/>
          </p:cNvSpPr>
          <p:nvPr>
            <p:ph type="sldNum" sz="quarter" idx="12"/>
          </p:nvPr>
        </p:nvSpPr>
        <p:spPr>
          <a:xfrm>
            <a:off x="6553200" y="6448251"/>
            <a:ext cx="2133600" cy="365125"/>
          </a:xfrm>
        </p:spPr>
        <p:txBody>
          <a:bodyPr/>
          <a:lstStyle/>
          <a:p>
            <a:pPr>
              <a:defRPr/>
            </a:pPr>
            <a:fld id="{7E55E3B3-0445-4CFC-BED8-763D4409E61F}" type="slidenum">
              <a:rPr lang="el-GR" smtClean="0"/>
              <a:pPr>
                <a:defRPr/>
              </a:pPr>
              <a:t>90</a:t>
            </a:fld>
            <a:endParaRPr lang="el-GR"/>
          </a:p>
        </p:txBody>
      </p:sp>
      <p:pic>
        <p:nvPicPr>
          <p:cNvPr id="11266" name="Picture 2" descr="File:Blausen 0614 LimbicSyst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018" y="1124744"/>
            <a:ext cx="8105965" cy="5400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878569" y="6525344"/>
            <a:ext cx="738686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Blausen 0614 </a:t>
            </a:r>
            <a:r>
              <a:rPr lang="en-US" sz="1200" dirty="0" err="1" smtClean="0">
                <a:latin typeface="+mn-lt"/>
                <a:hlinkClick r:id="rId3"/>
              </a:rPr>
              <a:t>LimbicSystem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solidFill>
                  <a:prstClr val="black">
                    <a:lumMod val="75000"/>
                    <a:lumOff val="25000"/>
                  </a:prstClr>
                </a:solidFill>
                <a:latin typeface="+mn-lt"/>
                <a:hlinkClick r:id="rId4"/>
              </a:rPr>
              <a:t>BruceBlaus</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5877935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Το </a:t>
            </a:r>
            <a:r>
              <a:rPr lang="el-GR" b="1" dirty="0" err="1"/>
              <a:t>μεταιχμιακό</a:t>
            </a:r>
            <a:r>
              <a:rPr lang="el-GR" b="1" dirty="0"/>
              <a:t> σύστημα </a:t>
            </a:r>
            <a:r>
              <a:rPr lang="el-GR" b="1" dirty="0" smtClean="0"/>
              <a:t>- εξέλιξη</a:t>
            </a:r>
            <a:r>
              <a:rPr lang="el-GR" sz="3000" b="0" dirty="0" smtClean="0"/>
              <a:t>1/2</a:t>
            </a:r>
            <a:endParaRPr lang="en-US" sz="3000" b="0" dirty="0"/>
          </a:p>
        </p:txBody>
      </p:sp>
      <p:sp>
        <p:nvSpPr>
          <p:cNvPr id="3" name="Θέση περιεχομένου 2"/>
          <p:cNvSpPr>
            <a:spLocks noGrp="1"/>
          </p:cNvSpPr>
          <p:nvPr>
            <p:ph idx="1"/>
          </p:nvPr>
        </p:nvSpPr>
        <p:spPr/>
        <p:txBody>
          <a:bodyPr>
            <a:noAutofit/>
          </a:bodyPr>
          <a:lstStyle/>
          <a:p>
            <a:r>
              <a:rPr lang="el-GR" dirty="0" smtClean="0"/>
              <a:t>Κατά </a:t>
            </a:r>
            <a:r>
              <a:rPr lang="el-GR" dirty="0"/>
              <a:t>την εξέλιξη των αμφίβιων και των ερπετών, αναπτύχθηκαν ορισμένες φλοιώδεις δομές που κάλυπταν την περιφέρεια του εγκεφαλικού στελέχους. Εξαιτίας της εξελικτικής προέλευσής τους, ορισμένοι ανατόμοι </a:t>
            </a:r>
            <a:r>
              <a:rPr lang="el-GR" dirty="0" smtClean="0"/>
              <a:t>τις αποκαλούσαν </a:t>
            </a:r>
            <a:r>
              <a:rPr lang="el-GR" dirty="0"/>
              <a:t>ερπετοειδή εγκέφαλο, αλλά ο </a:t>
            </a:r>
            <a:r>
              <a:rPr lang="el-GR" dirty="0" err="1"/>
              <a:t>Broca</a:t>
            </a:r>
            <a:r>
              <a:rPr lang="el-GR" dirty="0"/>
              <a:t> τους έδωσε το όνομα «</a:t>
            </a:r>
            <a:r>
              <a:rPr lang="el-GR" dirty="0" err="1"/>
              <a:t>μεταιχμιακός</a:t>
            </a:r>
            <a:r>
              <a:rPr lang="el-GR" dirty="0"/>
              <a:t> λοβός». Το </a:t>
            </a:r>
            <a:r>
              <a:rPr lang="el-GR" dirty="0" err="1"/>
              <a:t>μεταιχμιακό</a:t>
            </a:r>
            <a:r>
              <a:rPr lang="el-GR" dirty="0"/>
              <a:t> σύστημα αποτελείται από μερικές δομές που συσχετίζονται μεταξύ τους και περιλαμβάνει τον ιππόκαμπο, το διάφραγμα, και την </a:t>
            </a:r>
            <a:r>
              <a:rPr lang="el-GR" dirty="0" err="1"/>
              <a:t>υπερμεσολόβια</a:t>
            </a:r>
            <a:r>
              <a:rPr lang="el-GR" dirty="0"/>
              <a:t> έλικα.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91</a:t>
            </a:fld>
            <a:endParaRPr lang="el-GR"/>
          </a:p>
        </p:txBody>
      </p:sp>
    </p:spTree>
    <p:extLst>
      <p:ext uri="{BB962C8B-B14F-4D97-AF65-F5344CB8AC3E}">
        <p14:creationId xmlns:p14="http://schemas.microsoft.com/office/powerpoint/2010/main" val="266751057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Το </a:t>
            </a:r>
            <a:r>
              <a:rPr lang="el-GR" b="1" dirty="0" err="1"/>
              <a:t>μεταιχμιακό</a:t>
            </a:r>
            <a:r>
              <a:rPr lang="el-GR" b="1" dirty="0"/>
              <a:t> </a:t>
            </a:r>
            <a:r>
              <a:rPr lang="el-GR" b="1" dirty="0" smtClean="0"/>
              <a:t>σύστημα - εξέλιξη </a:t>
            </a:r>
            <a:r>
              <a:rPr lang="el-GR" sz="3000" b="0" dirty="0"/>
              <a:t>2</a:t>
            </a:r>
            <a:r>
              <a:rPr lang="el-GR" sz="3000" b="0" dirty="0" smtClean="0"/>
              <a:t>/2</a:t>
            </a:r>
            <a:endParaRPr lang="en-US" sz="3000" b="0" dirty="0"/>
          </a:p>
        </p:txBody>
      </p:sp>
      <p:sp>
        <p:nvSpPr>
          <p:cNvPr id="3" name="Θέση περιεχομένου 2"/>
          <p:cNvSpPr>
            <a:spLocks noGrp="1"/>
          </p:cNvSpPr>
          <p:nvPr>
            <p:ph idx="1"/>
          </p:nvPr>
        </p:nvSpPr>
        <p:spPr>
          <a:xfrm>
            <a:off x="457200" y="1196752"/>
            <a:ext cx="8229600" cy="5400600"/>
          </a:xfrm>
        </p:spPr>
        <p:txBody>
          <a:bodyPr>
            <a:noAutofit/>
          </a:bodyPr>
          <a:lstStyle/>
          <a:p>
            <a:r>
              <a:rPr lang="el-GR" sz="2200" dirty="0" smtClean="0"/>
              <a:t>Η </a:t>
            </a:r>
            <a:r>
              <a:rPr lang="el-GR" sz="2200" dirty="0"/>
              <a:t>πρώτη θεωρία σχετικά με τη λειτουργία του </a:t>
            </a:r>
            <a:r>
              <a:rPr lang="el-GR" sz="2200" dirty="0" err="1"/>
              <a:t>μεταιχμιακού</a:t>
            </a:r>
            <a:r>
              <a:rPr lang="el-GR" sz="2200" dirty="0"/>
              <a:t> συστήματος προέκυψε από την παρατήρηση ότι υπάρχουν συνδέσεις μεταξύ του οσφρητικού συστήματος και του </a:t>
            </a:r>
            <a:r>
              <a:rPr lang="el-GR" sz="2200" dirty="0" err="1"/>
              <a:t>μεταιχμιακού</a:t>
            </a:r>
            <a:r>
              <a:rPr lang="el-GR" sz="2200" dirty="0"/>
              <a:t> λοβού. Έτσι, οι ανατόμοι υπέθεσαν ότι οι δομές αυτές επεξεργάζονταν οσφρητική πληροφορία και </a:t>
            </a:r>
            <a:r>
              <a:rPr lang="el-GR" sz="2200" dirty="0" smtClean="0"/>
              <a:t>τους </a:t>
            </a:r>
            <a:r>
              <a:rPr lang="el-GR" sz="2200" dirty="0"/>
              <a:t>έδωσαν συνολικά το όνομα «</a:t>
            </a:r>
            <a:r>
              <a:rPr lang="el-GR" sz="2200" dirty="0" err="1"/>
              <a:t>ρινεγκέφαλος</a:t>
            </a:r>
            <a:r>
              <a:rPr lang="el-GR" sz="2200" dirty="0"/>
              <a:t>» ή οσφρητικός εγκέφαλος. Μια σειρά από πειράματα έδειξαν ότι οι δομές αυτές τελικά είχαν μικρή σχέση με την επεξεργασία οσφρητικών πληροφοριών και το 1937 ο </a:t>
            </a:r>
            <a:r>
              <a:rPr lang="el-GR" sz="2200" dirty="0" err="1"/>
              <a:t>Papez</a:t>
            </a:r>
            <a:r>
              <a:rPr lang="el-GR" sz="2200" dirty="0"/>
              <a:t> διατυπώνει την άποψη ότι τα συναισθήματα παράγονται από τον </a:t>
            </a:r>
            <a:r>
              <a:rPr lang="el-GR" sz="2200" dirty="0" err="1"/>
              <a:t>μεταιχμιακό</a:t>
            </a:r>
            <a:r>
              <a:rPr lang="el-GR" sz="2200" dirty="0"/>
              <a:t> λοβό. Η θεωρία του ήταν ότι πρόκειται ουσιαστικά για ένα κύκλωμα στο οποίο η πληροφορία μεταφέρεται από τα </a:t>
            </a:r>
            <a:r>
              <a:rPr lang="el-GR" sz="2200" dirty="0" err="1"/>
              <a:t>μαστία</a:t>
            </a:r>
            <a:r>
              <a:rPr lang="el-GR" sz="2200" dirty="0"/>
              <a:t> στον υποθάλαμο προς τον πρόσθιο πυρήνα του θαλάμου, στη συνέχεια προς τον </a:t>
            </a:r>
            <a:r>
              <a:rPr lang="el-GR" sz="2200" dirty="0" err="1"/>
              <a:t>υπερμεσολόβιο</a:t>
            </a:r>
            <a:r>
              <a:rPr lang="el-GR" sz="2200" dirty="0"/>
              <a:t> φλοιό, στον ιππόκαμπο και πάλι προς τα </a:t>
            </a:r>
            <a:r>
              <a:rPr lang="el-GR" sz="2200" dirty="0" err="1"/>
              <a:t>μαστία</a:t>
            </a:r>
            <a:r>
              <a:rPr lang="el-GR" sz="2200" dirty="0"/>
              <a:t>.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92</a:t>
            </a:fld>
            <a:endParaRPr lang="el-GR"/>
          </a:p>
        </p:txBody>
      </p:sp>
    </p:spTree>
    <p:extLst>
      <p:ext uri="{BB962C8B-B14F-4D97-AF65-F5344CB8AC3E}">
        <p14:creationId xmlns:p14="http://schemas.microsoft.com/office/powerpoint/2010/main" val="210593629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le:The Limbic System and Nearby Structures - John Tay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768785"/>
            <a:ext cx="6408712" cy="6045385"/>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normAutofit/>
          </a:bodyPr>
          <a:lstStyle/>
          <a:p>
            <a:r>
              <a:rPr lang="el-GR" b="1" dirty="0" smtClean="0"/>
              <a:t>Γενικά </a:t>
            </a:r>
            <a:endParaRPr lang="en-US" dirty="0"/>
          </a:p>
        </p:txBody>
      </p:sp>
      <p:sp>
        <p:nvSpPr>
          <p:cNvPr id="3" name="Θέση περιεχομένου 2"/>
          <p:cNvSpPr>
            <a:spLocks noGrp="1"/>
          </p:cNvSpPr>
          <p:nvPr>
            <p:ph idx="1"/>
          </p:nvPr>
        </p:nvSpPr>
        <p:spPr>
          <a:xfrm>
            <a:off x="6084168" y="1196752"/>
            <a:ext cx="3059832" cy="5040560"/>
          </a:xfrm>
        </p:spPr>
        <p:txBody>
          <a:bodyPr>
            <a:normAutofit/>
          </a:bodyPr>
          <a:lstStyle/>
          <a:p>
            <a:r>
              <a:rPr lang="el-GR" sz="2200" dirty="0"/>
              <a:t>Σήμερα, τα ευρήματα δείχνουν ότι το </a:t>
            </a:r>
            <a:r>
              <a:rPr lang="el-GR" sz="2200" dirty="0" err="1"/>
              <a:t>μεταιχμιακό</a:t>
            </a:r>
            <a:r>
              <a:rPr lang="el-GR" sz="2200" dirty="0"/>
              <a:t> σύστημα συμμετέχει στην όσφρηση, στα συναισθήματα και τη μνήμη. </a:t>
            </a:r>
            <a:r>
              <a:rPr lang="el-GR" sz="2200" b="1" dirty="0"/>
              <a:t>Το </a:t>
            </a:r>
            <a:r>
              <a:rPr lang="el-GR" sz="2200" b="1" dirty="0" err="1"/>
              <a:t>μεταιχμιακό</a:t>
            </a:r>
            <a:r>
              <a:rPr lang="el-GR" sz="2200" b="1" dirty="0"/>
              <a:t> σύστημα </a:t>
            </a:r>
            <a:r>
              <a:rPr lang="el-GR" sz="2200" dirty="0" smtClean="0"/>
              <a:t>παίζει </a:t>
            </a:r>
            <a:r>
              <a:rPr lang="el-GR" sz="2200" dirty="0"/>
              <a:t>ειδικό ρόλο </a:t>
            </a:r>
            <a:r>
              <a:rPr lang="el-GR" sz="2200" dirty="0" smtClean="0"/>
              <a:t>και στη </a:t>
            </a:r>
            <a:r>
              <a:rPr lang="el-GR" sz="2200" dirty="0"/>
              <a:t>χωρική </a:t>
            </a:r>
            <a:r>
              <a:rPr lang="el-GR" sz="2200" dirty="0" smtClean="0"/>
              <a:t>συμπεριφορά.</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93</a:t>
            </a:fld>
            <a:endParaRPr lang="el-GR" dirty="0"/>
          </a:p>
        </p:txBody>
      </p:sp>
      <p:sp>
        <p:nvSpPr>
          <p:cNvPr id="6" name="Rectangle 7"/>
          <p:cNvSpPr/>
          <p:nvPr/>
        </p:nvSpPr>
        <p:spPr>
          <a:xfrm>
            <a:off x="4716016" y="6351711"/>
            <a:ext cx="378646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The Limbic System and Nearby Structures - John </a:t>
            </a:r>
            <a:r>
              <a:rPr lang="en-US" sz="1200" dirty="0" smtClean="0">
                <a:latin typeface="+mn-lt"/>
                <a:hlinkClick r:id="rId3"/>
              </a:rPr>
              <a:t>Taylor</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u="sng" dirty="0" err="1" smtClean="0">
                <a:latin typeface="+mn-lt"/>
                <a:hlinkClick r:id="rId4" tooltip="User:TeleComNasSprVen"/>
              </a:rPr>
              <a:t>TeleComNasSprVen</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412116951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Μαρία </a:t>
            </a:r>
            <a:r>
              <a:rPr lang="el-GR" sz="2000" dirty="0" err="1" smtClean="0"/>
              <a:t>Βενετίκου</a:t>
            </a:r>
            <a:r>
              <a:rPr lang="el-GR" sz="2000" dirty="0" smtClean="0"/>
              <a:t> 2014. Μαρία </a:t>
            </a:r>
            <a:r>
              <a:rPr lang="el-GR" sz="2000" dirty="0" err="1" smtClean="0"/>
              <a:t>Βενετίκου</a:t>
            </a:r>
            <a:r>
              <a:rPr lang="el-GR" sz="2000" dirty="0" smtClean="0"/>
              <a:t>. </a:t>
            </a:r>
            <a:r>
              <a:rPr lang="el-GR" sz="2000" dirty="0"/>
              <a:t>«</a:t>
            </a:r>
            <a:r>
              <a:rPr lang="el-GR" sz="2000" dirty="0" err="1"/>
              <a:t>Νευροφυσιολογία</a:t>
            </a:r>
            <a:r>
              <a:rPr lang="el-GR" sz="2000" dirty="0"/>
              <a:t>. </a:t>
            </a:r>
            <a:r>
              <a:rPr lang="el-GR" sz="2000" dirty="0" smtClean="0"/>
              <a:t>Ενότητα 8</a:t>
            </a:r>
            <a:r>
              <a:rPr lang="en-US" sz="2000" dirty="0" smtClean="0"/>
              <a:t>:</a:t>
            </a:r>
            <a:r>
              <a:rPr lang="el-GR" sz="2000" dirty="0"/>
              <a:t> </a:t>
            </a:r>
            <a:r>
              <a:rPr lang="el-GR" sz="2000" dirty="0" err="1"/>
              <a:t>Νευροφυσιολογικές</a:t>
            </a:r>
            <a:r>
              <a:rPr lang="el-GR" sz="2000" dirty="0"/>
              <a:t> διαταραχές (α’ μέρος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15425709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813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232</TotalTime>
  <Words>8245</Words>
  <Application>Microsoft Office PowerPoint</Application>
  <PresentationFormat>Προβολή στην οθόνη (4:3)</PresentationFormat>
  <Paragraphs>465</Paragraphs>
  <Slides>101</Slides>
  <Notes>11</Notes>
  <HiddenSlides>0</HiddenSlides>
  <MMClips>0</MMClips>
  <ScaleCrop>false</ScaleCrop>
  <HeadingPairs>
    <vt:vector size="4" baseType="variant">
      <vt:variant>
        <vt:lpstr>Θέμα</vt:lpstr>
      </vt:variant>
      <vt:variant>
        <vt:i4>3</vt:i4>
      </vt:variant>
      <vt:variant>
        <vt:lpstr>Τίτλοι διαφανειών</vt:lpstr>
      </vt:variant>
      <vt:variant>
        <vt:i4>101</vt:i4>
      </vt:variant>
    </vt:vector>
  </HeadingPairs>
  <TitlesOfParts>
    <vt:vector size="104" baseType="lpstr">
      <vt:lpstr>template</vt:lpstr>
      <vt:lpstr>1_OC_template_updated</vt:lpstr>
      <vt:lpstr>2_OC_template_updated</vt:lpstr>
      <vt:lpstr>Νευροφυσιολογία</vt:lpstr>
      <vt:lpstr>Νευρικός ιστός</vt:lpstr>
      <vt:lpstr>Παθοφυσιολογία των νευρικών κυττάρων  του νευρικού ιστού 1/6</vt:lpstr>
      <vt:lpstr>Παθοφυσιολογία των νευρικών κυττάρων  του νευρικού ιστού 2/6</vt:lpstr>
      <vt:lpstr>Παθοφυσιολογία των νευρικών κυττάρων  του νευρικού ιστού 3/6</vt:lpstr>
      <vt:lpstr>Παθοφυσιολογία των νευρικών κυττάρων  του νευρικού ιστού 4/6</vt:lpstr>
      <vt:lpstr>Παθοφυσιολογία των νευρικών κυττάρων  του νευρικού ιστού 5/6</vt:lpstr>
      <vt:lpstr>Παθοφυσιολογία των νευρικών κυττάρων  του νευρικού ιστού 6/6</vt:lpstr>
      <vt:lpstr>Νευρώνας </vt:lpstr>
      <vt:lpstr>Σύναψη</vt:lpstr>
      <vt:lpstr>Παρουσίαση του PowerPoint</vt:lpstr>
      <vt:lpstr>Απομυελίνωση 1/6</vt:lpstr>
      <vt:lpstr>Απομυελίνωση 2/6</vt:lpstr>
      <vt:lpstr>Απομυελίνωση 3/6</vt:lpstr>
      <vt:lpstr>Απομυελίνωση 4/6</vt:lpstr>
      <vt:lpstr>Απομυελίνωση 5/6</vt:lpstr>
      <vt:lpstr>Απομυελίνωση 6/6</vt:lpstr>
      <vt:lpstr>Κλινικά σημεία για τις διαταραχές Πυραμιδικού 1/4</vt:lpstr>
      <vt:lpstr>Κλινικά σημεία για τις διαταραχές Πυραμιδικού 2/4</vt:lpstr>
      <vt:lpstr>Κλινικά σημεία για τις διαταραχές Πυραμιδικού 3/4</vt:lpstr>
      <vt:lpstr>Κλινικά σημεία για τις διαταραχές Πυραμιδικού 4/4</vt:lpstr>
      <vt:lpstr>Διαταραχές εξωπυραμιδικού συστήματος 1/5</vt:lpstr>
      <vt:lpstr>Διαταραχές εξωπυραμιδικού συστήματος 2/5</vt:lpstr>
      <vt:lpstr>Διαταραχές εξωπυραμιδικού συστήματος 3/5</vt:lpstr>
      <vt:lpstr>Διαταραχές εξωπυραμιδικού συστήματος 4/5</vt:lpstr>
      <vt:lpstr>Διαταραχές εξωπυραμιδικού συστήματος 5/5</vt:lpstr>
      <vt:lpstr>Οι κυριότερες νόσοι στα βασικά γάγγλια </vt:lpstr>
      <vt:lpstr>Νόσος Parkinson 1/9 </vt:lpstr>
      <vt:lpstr>Νόσος Parkinson 2/9 </vt:lpstr>
      <vt:lpstr>Παρουσίαση του PowerPoint</vt:lpstr>
      <vt:lpstr>Νόσος Parkinson 3/9 </vt:lpstr>
      <vt:lpstr>Νόσος Parkinson 4/9 </vt:lpstr>
      <vt:lpstr>Παρουσίαση του PowerPoint</vt:lpstr>
      <vt:lpstr>Παρουσίαση του PowerPoint</vt:lpstr>
      <vt:lpstr>Νόσος Parkinson 5/9 </vt:lpstr>
      <vt:lpstr>Νόσος Parkinson 6/9 </vt:lpstr>
      <vt:lpstr>Νόσος Parkinson 7/9 </vt:lpstr>
      <vt:lpstr>Νόσος Parkinson 8/9 </vt:lpstr>
      <vt:lpstr>Νόσος Parkinson 9/9 </vt:lpstr>
      <vt:lpstr>Παρουσίαση του PowerPoint</vt:lpstr>
      <vt:lpstr>Παρουσίαση του PowerPoint</vt:lpstr>
      <vt:lpstr>Νόσος Parkinson – Κλινική εικόνα 1/8</vt:lpstr>
      <vt:lpstr>Νόσος Parkinson – Κλινική εικόνα 2/8</vt:lpstr>
      <vt:lpstr>Νόσος Parkinson – Κλινική εικόνα 3/8</vt:lpstr>
      <vt:lpstr>Νόσος Parkinson – Κλινική εικόνα 4/8</vt:lpstr>
      <vt:lpstr>Νόσος Parkinson – Κλινική εικόνα 5/8</vt:lpstr>
      <vt:lpstr>Νόσος Parkinson – Κλινική εικόνα 6/8</vt:lpstr>
      <vt:lpstr>Νόσος Parkinson – Κλινική εικόνα 7/8</vt:lpstr>
      <vt:lpstr>Νόσος Parkinson – Κλινική εικόνα 8/8</vt:lpstr>
      <vt:lpstr>Παρουσίαση του PowerPoint</vt:lpstr>
      <vt:lpstr>Υπερκινησίες 1/5 </vt:lpstr>
      <vt:lpstr>Χορεία του Huntington</vt:lpstr>
      <vt:lpstr>Υπερκινησίες 2/5 </vt:lpstr>
      <vt:lpstr>Υπερκινησίες 3/5 </vt:lpstr>
      <vt:lpstr>Υπερκινησίες 4/5 </vt:lpstr>
      <vt:lpstr>Υπερκινησίες 5/5 </vt:lpstr>
      <vt:lpstr>Διαταραχές της παρεγκεφαλίδας 1/7</vt:lpstr>
      <vt:lpstr>Διαταραχές της παρεγκεφαλίδας 2/7</vt:lpstr>
      <vt:lpstr>Διαταραχές της παρεγκεφαλίδας 3/7</vt:lpstr>
      <vt:lpstr>Διαταραχές της παρεγκεφαλίδας 4/7</vt:lpstr>
      <vt:lpstr>Διαταραχές της παρεγκεφαλίδας 5/7</vt:lpstr>
      <vt:lpstr>Διαταραχές της παρεγκεφαλίδας 6/7</vt:lpstr>
      <vt:lpstr>Διαταραχές της παρεγκεφαλίδας 7/7</vt:lpstr>
      <vt:lpstr>Παθοφυσιολογικές διαταραχές της γενικής αίσθησης αλλοιώσεις, συμπτώματα και κυριότερες κλινικές οντότητες 1/3</vt:lpstr>
      <vt:lpstr>Παθοφυσιολογικές διαταραχές της γενικής αίσθησης αλλοιώσεις, συμπτώματα και κυριότερες κλινικές οντότητες 2/3</vt:lpstr>
      <vt:lpstr>Παθοφυσιολογικές διαταραχές της γενικής αίσθησης αλλοιώσεις, συμπτώματα και κυριότερες κλινικές οντότητες 3/3</vt:lpstr>
      <vt:lpstr>Νευροπάθειες 1/6</vt:lpstr>
      <vt:lpstr>Νευροπάθειες 2/6</vt:lpstr>
      <vt:lpstr>Νευροπάθειες 3/6</vt:lpstr>
      <vt:lpstr>Νευροπάθειες 4/6</vt:lpstr>
      <vt:lpstr>Νευροπάθειες 5/6</vt:lpstr>
      <vt:lpstr>Νευροπάθειες 6/6</vt:lpstr>
      <vt:lpstr>Παθήσεις ειδικών αισθήσεων – Όραση  Συχνές ανωμαλίες του σχηματισμού των εικόνων 1/6</vt:lpstr>
      <vt:lpstr>Παθήσεις ειδικών αισθήσεων – Όραση  Συχνές ανωμαλίες του σχηματισμού των εικόνων 2/6</vt:lpstr>
      <vt:lpstr>Παθήσεις ειδικών αισθήσεων – Όραση  Συχνές ανωμαλίες του σχηματισμού των εικόνων 3/6</vt:lpstr>
      <vt:lpstr>Παθήσεις ειδικών αισθήσεων – Όραση  Συχνές ανωμαλίες του σχηματισμού των εικόνων 4/6</vt:lpstr>
      <vt:lpstr>Παθήσεις ειδικών αισθήσεων – Όραση  Συχνές ανωμαλίες του σχηματισμού των εικόνων 5/6</vt:lpstr>
      <vt:lpstr>Παθήσεις ειδικών αισθήσεων – Όραση  Συχνές ανωμαλίες του σχηματισμού των εικόνων 6/6</vt:lpstr>
      <vt:lpstr>Ακοή 1/2</vt:lpstr>
      <vt:lpstr>Ακοή 2/2</vt:lpstr>
      <vt:lpstr>Όσφρηση (και μεταχμιακό) 1/2</vt:lpstr>
      <vt:lpstr>Όσφρηση (και μεταχμιακό) 2/2</vt:lpstr>
      <vt:lpstr>Σχέση οσφρητικού φλοιού και μεταιχμιακού 1/3</vt:lpstr>
      <vt:lpstr>Σχέση οσφρητικού φλοιού και μεταιχμιακού 2/3</vt:lpstr>
      <vt:lpstr>Σχέση οσφρητικού φλοιού και μεταιχμιακού 3/3</vt:lpstr>
      <vt:lpstr>Γεύση </vt:lpstr>
      <vt:lpstr>Γενικά το μεταιχμιακό σύστημα 1/4</vt:lpstr>
      <vt:lpstr>Γενικά το μεταιχμιακό σύστημα 2/4</vt:lpstr>
      <vt:lpstr>Γενικά το μεταιχμιακό σύστημα 3/4</vt:lpstr>
      <vt:lpstr>Γενικά το μεταιχμιακό σύστημα 4/4</vt:lpstr>
      <vt:lpstr>Μεταιχμιακό σύστημα </vt:lpstr>
      <vt:lpstr>Το μεταιχμιακό σύστημα - εξέλιξη1/2</vt:lpstr>
      <vt:lpstr>Το μεταιχμιακό σύστημα - εξέλιξη 2/2</vt:lpstr>
      <vt:lpstr>Γενικά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Νευροφυσιολογία</dc:title>
  <dc:creator>opencourses@teiath.gr</dc:creator>
  <cp:lastModifiedBy>fkaram2</cp:lastModifiedBy>
  <cp:revision>39</cp:revision>
  <dcterms:created xsi:type="dcterms:W3CDTF">2015-07-30T10:58:52Z</dcterms:created>
  <dcterms:modified xsi:type="dcterms:W3CDTF">2015-09-03T06:49:30Z</dcterms:modified>
</cp:coreProperties>
</file>