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57" r:id="rId23"/>
    <p:sldId id="262" r:id="rId24"/>
    <p:sldId id="264" r:id="rId25"/>
    <p:sldId id="286" r:id="rId26"/>
    <p:sldId id="287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5" d="100"/>
          <a:sy n="65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08/03/2015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08/03/2015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10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25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10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75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3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5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21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69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9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8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67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Αρχές Γενικής Λογιστικής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11</a:t>
            </a:r>
            <a:r>
              <a:rPr lang="el-GR" sz="2800" dirty="0"/>
              <a:t>: Τακτοποίηση Λογαριασμών στο Τέλος της Χρήσης – Κατάστασή Αποτελεσμάτων Χρήσης</a:t>
            </a:r>
            <a:endParaRPr lang="el-GR" sz="2800" dirty="0" smtClean="0"/>
          </a:p>
          <a:p>
            <a:r>
              <a:rPr lang="el-GR" sz="2400" dirty="0"/>
              <a:t>Κωνσταντίνος Πολίτης, Οικονομολόγος</a:t>
            </a:r>
            <a:r>
              <a:rPr lang="en-US" sz="2400" dirty="0"/>
              <a:t>, MEd, MBA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 smtClean="0"/>
              <a:t>Καθηγητής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Εφαρμογών</a:t>
            </a:r>
          </a:p>
          <a:p>
            <a:r>
              <a:rPr lang="el-GR" sz="2400" dirty="0"/>
              <a:t>Τμήμα Διοίκησης Τουριστικών Επιχειρήσεων</a:t>
            </a:r>
            <a:r>
              <a:rPr lang="el-GR" sz="2400" b="1" dirty="0"/>
              <a:t> 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820472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Εγγραφές προσαρμογής για την ταυτοποίηση λοιπών λογαριασμών</a:t>
            </a:r>
            <a:r>
              <a:rPr lang="en-US" sz="3600" dirty="0" smtClean="0"/>
              <a:t>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Συνήθως οι λοιποί αυτοί λογαριασμοί είναι το ταμείο με τη διαπίστωση πλεονάσματος ή ελλείματος , ο καταλογισμός τόκων ή ο υπολογισμός τόκων καταθέσεων και η ταυτοποίηση χρεώγραφων.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Ακολουθούν παραδείγματα ώστε να αποτυπωθούν οι σχετικές εγγραφές προσαρμογής</a:t>
            </a:r>
            <a:r>
              <a:rPr lang="en-US" dirty="0" smtClean="0"/>
              <a:t>: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6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820472" cy="908720"/>
          </a:xfrm>
        </p:spPr>
        <p:txBody>
          <a:bodyPr>
            <a:noAutofit/>
          </a:bodyPr>
          <a:lstStyle/>
          <a:p>
            <a:r>
              <a:rPr lang="el-GR" sz="3600" dirty="0"/>
              <a:t>Εγγραφές προσαρμογής για την ταυτοποίηση λοιπών </a:t>
            </a:r>
            <a:r>
              <a:rPr lang="el-GR" sz="3600" dirty="0" smtClean="0"/>
              <a:t>λογαριασμών</a:t>
            </a:r>
            <a:r>
              <a:rPr lang="en-US" sz="3600" dirty="0" smtClean="0"/>
              <a:t>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5</a:t>
            </a:r>
            <a:r>
              <a:rPr lang="el-GR" b="1" baseline="30000" dirty="0" smtClean="0"/>
              <a:t>ο</a:t>
            </a:r>
            <a:r>
              <a:rPr lang="el-GR" b="1" dirty="0" smtClean="0"/>
              <a:t> Παράδειγμα</a:t>
            </a:r>
            <a:r>
              <a:rPr lang="en-US" b="1" dirty="0" smtClean="0"/>
              <a:t>: </a:t>
            </a:r>
            <a:r>
              <a:rPr lang="el-GR" dirty="0" smtClean="0"/>
              <a:t>κατά τη διενέργεια της απογραφής στο τουριστικό γραφείο ΩΜΕΓΑ, στις 31/12/12, διαπιστώθηκε έλλειμα ταμείου 2.000</a:t>
            </a:r>
            <a:r>
              <a:rPr lang="el-GR" dirty="0" smtClean="0">
                <a:latin typeface="Calibri" panose="020F0502020204030204" pitchFamily="34" charset="0"/>
              </a:rPr>
              <a:t>€ που θεωρήθηκε ότι βαραίνει την επιχείρηση.</a:t>
            </a:r>
            <a:r>
              <a:rPr lang="el-GR" dirty="0" smtClean="0"/>
              <a:t>  </a:t>
            </a:r>
            <a:endParaRPr lang="el-G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Η εγγραφή προσαρμογής είναι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3673312"/>
              </p:ext>
            </p:extLst>
          </p:nvPr>
        </p:nvGraphicFramePr>
        <p:xfrm>
          <a:off x="508000" y="2686148"/>
          <a:ext cx="8615403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792088"/>
                <a:gridCol w="4494839"/>
                <a:gridCol w="1384260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pPr algn="ctr"/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81. Έκτακτα</a:t>
                      </a:r>
                      <a:r>
                        <a:rPr lang="el-GR" baseline="0" dirty="0" smtClean="0"/>
                        <a:t> και ανόργανα αποτελέσματα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81.02 Έκτακτες</a:t>
                      </a:r>
                      <a:r>
                        <a:rPr lang="el-GR" baseline="0" dirty="0" smtClean="0"/>
                        <a:t> Ζημιές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81.02.99 Λοιπές</a:t>
                      </a:r>
                      <a:r>
                        <a:rPr lang="el-GR" baseline="0" dirty="0" smtClean="0"/>
                        <a:t> έκτακτες Ζημιές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81.02.99.00  Έλλειμα ταμείου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38. Χρηματικά διαθέσιμα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38.00 Ταμείο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38.00.00 Ταμείο επιχείρησης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Ταυτοποίηση ασφαλίστρων επόμενης χρήσης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 rot="16200000">
            <a:off x="-1266321" y="4252896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5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76456" cy="908720"/>
          </a:xfrm>
        </p:spPr>
        <p:txBody>
          <a:bodyPr>
            <a:noAutofit/>
          </a:bodyPr>
          <a:lstStyle/>
          <a:p>
            <a:r>
              <a:rPr lang="el-GR" sz="3600" dirty="0"/>
              <a:t>Εγγραφές προσαρμογής για την ταυτοποίηση λοιπών </a:t>
            </a:r>
            <a:r>
              <a:rPr lang="el-GR" sz="3600" dirty="0" smtClean="0"/>
              <a:t>λογαριασμών</a:t>
            </a:r>
            <a:r>
              <a:rPr lang="en-US" sz="3600" dirty="0" smtClean="0"/>
              <a:t> </a:t>
            </a:r>
            <a:r>
              <a:rPr lang="el-GR" sz="3200" b="0" dirty="0" smtClean="0"/>
              <a:t>(3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6</a:t>
            </a:r>
            <a:r>
              <a:rPr lang="el-GR" b="1" baseline="30000" dirty="0" smtClean="0"/>
              <a:t>ο</a:t>
            </a:r>
            <a:r>
              <a:rPr lang="el-GR" b="1" dirty="0" smtClean="0"/>
              <a:t> Παράδειγμα</a:t>
            </a:r>
            <a:r>
              <a:rPr lang="en-US" b="1" dirty="0" smtClean="0"/>
              <a:t>: </a:t>
            </a:r>
            <a:r>
              <a:rPr lang="el-GR" dirty="0" smtClean="0"/>
              <a:t>Η εθνική Τράπεζα, στις 31/12/2012 γνωστοποίησε στην ίδια επιχείρηση ότι την επιβάρυνε με τόκους 8.000</a:t>
            </a:r>
            <a:r>
              <a:rPr lang="el-GR" dirty="0" smtClean="0">
                <a:latin typeface="Calibri" panose="020F0502020204030204" pitchFamily="34" charset="0"/>
              </a:rPr>
              <a:t>€ που αφορούν το δίμηνο Νοεμβρίου – Δεκεμβρίου 2012.</a:t>
            </a:r>
          </a:p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Η εγγραφή προσαρμογής είναι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1505619"/>
              </p:ext>
            </p:extLst>
          </p:nvPr>
        </p:nvGraphicFramePr>
        <p:xfrm>
          <a:off x="457200" y="2604931"/>
          <a:ext cx="8615403" cy="377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792088"/>
                <a:gridCol w="4494839"/>
                <a:gridCol w="1384260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pPr algn="ctr"/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65. Τόκοι και συναφή έξοδα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65.05 Τόκοι και έξοδα λοιπών βραχυπρόθεσμων υποχρεώσεων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65.05.00 Τόκοι και έξοδα τραπεζικών βραχ/μων υποχρεώσεων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52. Τράπεζες,</a:t>
                      </a:r>
                      <a:r>
                        <a:rPr lang="el-GR" baseline="0" dirty="0" smtClean="0"/>
                        <a:t> λογαριασμοί βραχ/μων υποχρεώσεων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8.000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52.00 Εθνική Τράπεζα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Καταλογισμός τόκων Εθνικής Τράπεζας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 rot="16200000">
            <a:off x="-1266321" y="4252896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1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Εγγραφές προσαρμογής για την ταυτοποίηση λοιπών </a:t>
            </a:r>
            <a:r>
              <a:rPr lang="el-GR" sz="3600" dirty="0" smtClean="0"/>
              <a:t>λογαριασμών</a:t>
            </a:r>
            <a:r>
              <a:rPr lang="en-US" sz="3600" dirty="0" smtClean="0"/>
              <a:t> </a:t>
            </a:r>
            <a:r>
              <a:rPr lang="el-GR" sz="3200" b="0" dirty="0" smtClean="0"/>
              <a:t>(4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758336" cy="18722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8</a:t>
            </a:r>
            <a:r>
              <a:rPr lang="el-GR" b="1" baseline="30000" dirty="0" smtClean="0"/>
              <a:t>ο</a:t>
            </a:r>
            <a:r>
              <a:rPr lang="el-GR" b="1" dirty="0" smtClean="0"/>
              <a:t> Παράδειγμα</a:t>
            </a:r>
            <a:r>
              <a:rPr lang="en-US" b="1" dirty="0" smtClean="0"/>
              <a:t>: </a:t>
            </a:r>
            <a:r>
              <a:rPr lang="el-GR" dirty="0" smtClean="0"/>
              <a:t>Κατά τη απογραφή στο ξενοδοχείο ΠΑΡΑΛΙΑ Α.Ε. στις 31/12/2012 διαπιστώθηκε ότι οι μετοχές της «Χ» Α.Ε. αποτιμήθηκαν αντί 400.000</a:t>
            </a:r>
            <a:r>
              <a:rPr lang="el-GR" dirty="0" smtClean="0">
                <a:latin typeface="Calibri" panose="020F0502020204030204" pitchFamily="34" charset="0"/>
              </a:rPr>
              <a:t>€ ενώ το αντίστοιχο χρεωστικό υπόλοιπο των χρεώγραφων στο Ά Προσωρινό ισοζύγιο ήταν 430.000.</a:t>
            </a:r>
          </a:p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Η εγγραφή προσαρμογής είναι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0713917"/>
              </p:ext>
            </p:extLst>
          </p:nvPr>
        </p:nvGraphicFramePr>
        <p:xfrm>
          <a:off x="395536" y="2852936"/>
          <a:ext cx="8615403" cy="387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792088"/>
                <a:gridCol w="4735495"/>
                <a:gridCol w="1143604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pPr algn="ctr"/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64. Διάφορα έξοδα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64.11 Διαφορές αποτιμήσεων συμμετοχών και χρεώγραφων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64.11.00</a:t>
                      </a:r>
                      <a:r>
                        <a:rPr lang="el-GR" baseline="0" dirty="0" smtClean="0"/>
                        <a:t> Διαφορά αποτίμησης μετοχών «Χ» Α.Ε.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34. Χρεόγρφα</a:t>
                      </a:r>
                      <a:r>
                        <a:rPr lang="el-GR" baseline="0" dirty="0" smtClean="0"/>
                        <a:t> 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30.000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34.00 Μετοχές εισηγμένες</a:t>
                      </a:r>
                      <a:r>
                        <a:rPr lang="el-GR" baseline="0" dirty="0" smtClean="0"/>
                        <a:t> στο Χρηματιστήριο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34.00.00 Μετοχές «Χ» Α.Ε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Προσαρμογή</a:t>
                      </a:r>
                      <a:r>
                        <a:rPr lang="el-GR" baseline="0" dirty="0" smtClean="0"/>
                        <a:t> χρεόγραφων προς την απογραφή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 rot="16200000">
            <a:off x="-1266321" y="4252896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76256" y="649169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3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Διενέργεια </a:t>
            </a:r>
            <a:r>
              <a:rPr lang="el-GR" dirty="0" smtClean="0"/>
              <a:t>π</a:t>
            </a:r>
            <a:r>
              <a:rPr lang="el-GR" dirty="0" smtClean="0"/>
              <a:t>ροβλέψεων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Στις 31/12 κατά την τακτοποίηση των λογαριασμών διενεργούνται προβλέψεις της χρήσης που αφορούν κινδύνους εκμετάλλευσης καθώς και για έκτακτους κινδύνους.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9</a:t>
            </a:r>
            <a:r>
              <a:rPr lang="el-GR" b="1" baseline="30000" dirty="0" smtClean="0"/>
              <a:t>ο</a:t>
            </a:r>
            <a:r>
              <a:rPr lang="el-GR" b="1" dirty="0" smtClean="0"/>
              <a:t> Παράδειγμα</a:t>
            </a:r>
            <a:r>
              <a:rPr lang="en-US" b="1" dirty="0" smtClean="0"/>
              <a:t>: </a:t>
            </a:r>
            <a:r>
              <a:rPr lang="el-GR" dirty="0" smtClean="0"/>
              <a:t>Το ξενοδοχείο ΚΥΜΑ Α.Ε. στις 31/12/2012 κάνει προβλέψεις για αποζημίωση προσωπικού λόγω συνταξιοδότησης ποσού 15.000</a:t>
            </a:r>
            <a:r>
              <a:rPr lang="el-GR" dirty="0" smtClean="0">
                <a:latin typeface="Calibri" panose="020F0502020204030204" pitchFamily="34" charset="0"/>
              </a:rPr>
              <a:t>€ ενώ γίνεται και πρόβλεψη για υποτίμηση οικοπέδου που διαθέτει κατά 500.000€ αξία.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dirty="0" smtClean="0">
                <a:latin typeface="Calibri" panose="020F0502020204030204" pitchFamily="34" charset="0"/>
              </a:rPr>
              <a:t>Οι αντίστοιχες εγγραφές προσαρμογής είναι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4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Διενέργεια </a:t>
            </a:r>
            <a:r>
              <a:rPr lang="el-GR" dirty="0" smtClean="0"/>
              <a:t>π</a:t>
            </a:r>
            <a:r>
              <a:rPr lang="el-GR" dirty="0" smtClean="0"/>
              <a:t>ροβλέψεων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7233083"/>
              </p:ext>
            </p:extLst>
          </p:nvPr>
        </p:nvGraphicFramePr>
        <p:xfrm>
          <a:off x="274642" y="1458339"/>
          <a:ext cx="8615403" cy="387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942"/>
                <a:gridCol w="792088"/>
                <a:gridCol w="4968552"/>
                <a:gridCol w="1152128"/>
                <a:gridCol w="1149693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pPr algn="ctr"/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68. Προβλέψεις</a:t>
                      </a:r>
                      <a:r>
                        <a:rPr lang="el-GR" baseline="0" dirty="0" smtClean="0"/>
                        <a:t> εκμετάλλευσης 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68.00 Προβλέψεις για αποζημίωση προσωπικού λόγω συνταξιοδότησης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68.00.00</a:t>
                      </a:r>
                      <a:r>
                        <a:rPr lang="el-GR" baseline="0" dirty="0" smtClean="0"/>
                        <a:t> Πρόβλεψη για εργαζόμενο Δ. Δέλτα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44. Προβλέψεις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15.000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44.00 Προβλέψεις για αποζημίωση προσωπικού</a:t>
                      </a:r>
                      <a:r>
                        <a:rPr lang="el-GR" baseline="0" dirty="0" smtClean="0"/>
                        <a:t> λόγω συνταξιοδότησης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44.00.00 Προβλέψεις έμμισθου προσωπικού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Πρόβλεψη</a:t>
                      </a:r>
                      <a:r>
                        <a:rPr lang="el-GR" baseline="0" dirty="0" smtClean="0"/>
                        <a:t> για αποζημίωση υπαλλήλου Δ. Δέλτα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2915816" y="1010257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8042" y="5445224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(Συνέχεια στην επόμενη διαφάνεια)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2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Διενέργεια </a:t>
            </a:r>
            <a:r>
              <a:rPr lang="el-GR" dirty="0" smtClean="0"/>
              <a:t>προβλέψεων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4081859"/>
              </p:ext>
            </p:extLst>
          </p:nvPr>
        </p:nvGraphicFramePr>
        <p:xfrm>
          <a:off x="251520" y="1556792"/>
          <a:ext cx="8615403" cy="424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942"/>
                <a:gridCol w="792088"/>
                <a:gridCol w="4968552"/>
                <a:gridCol w="1152128"/>
                <a:gridCol w="1149693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pPr algn="ctr"/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83. Προβλέψεις</a:t>
                      </a:r>
                      <a:r>
                        <a:rPr lang="el-GR" baseline="0" dirty="0" smtClean="0"/>
                        <a:t> για έκτακτους κινδύνους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500.000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83.10 Προβλέψεις για</a:t>
                      </a:r>
                      <a:r>
                        <a:rPr lang="el-GR" baseline="0" dirty="0" smtClean="0"/>
                        <a:t> απαξιώσεων και υποτίμησης πάγιων στοιχείων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68.00.00</a:t>
                      </a:r>
                      <a:r>
                        <a:rPr lang="el-GR" baseline="0" dirty="0" smtClean="0"/>
                        <a:t> Πρόβλεψη για εργαζόμενο Δ. Δέλτα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dirty="0" smtClean="0"/>
                        <a:t>83.10.00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Οικόπεδα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500.000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44 Προβλέψεις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44.00 Προβλέψεις </a:t>
                      </a:r>
                      <a:r>
                        <a:rPr lang="el-GR" baseline="0" dirty="0" smtClean="0"/>
                        <a:t>απαξιώσεων και υποτιμήσεων πάγιων στοιχείων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44.10.00 Οικόπεδα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Πρόβλεψη για υποτίμηση οικοπέδου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2843808" y="1124744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5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400" dirty="0" smtClean="0"/>
              <a:t>Κατάσταση αποτελεσμάτων χρήσης </a:t>
            </a:r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endParaRPr lang="el-GR" altLang="el-GR" sz="3600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Ορισμός :</a:t>
            </a:r>
            <a:r>
              <a:rPr lang="el-GR" altLang="el-GR" sz="2400" dirty="0" smtClean="0"/>
              <a:t> Κατάσταση αποτελεσμάτων χρήσης είναι η λογιστική κατάσταση η οποία εμφανίζει το αποτέλεσμα μιας επιχείρησης,  κατά τη διάρκεια μιας χρονικής περιόδου, καθώς και τους παράγοντές που το διαμόρφωσαν.</a:t>
            </a:r>
          </a:p>
          <a:p>
            <a:pPr marL="354013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altLang="el-GR" sz="2400" dirty="0" smtClean="0"/>
              <a:t>Το αποτέλεσμα αυτό μπορεί να είναι Κέρδος (θετικό) ή Ζημιά (αρνητικό).</a:t>
            </a:r>
          </a:p>
          <a:p>
            <a:pPr>
              <a:spcBef>
                <a:spcPts val="1800"/>
              </a:spcBef>
            </a:pPr>
            <a:r>
              <a:rPr lang="el-GR" altLang="el-GR" b="1" dirty="0" smtClean="0"/>
              <a:t>Οι προσδιοριστικοί </a:t>
            </a:r>
            <a:r>
              <a:rPr lang="el-GR" altLang="el-GR" b="1" dirty="0"/>
              <a:t>παράγοντες του </a:t>
            </a:r>
            <a:r>
              <a:rPr lang="el-GR" altLang="el-GR" b="1" dirty="0" smtClean="0"/>
              <a:t>αποτελέσματος είναι </a:t>
            </a:r>
            <a:r>
              <a:rPr lang="el-GR" altLang="el-GR" b="1" dirty="0"/>
              <a:t>: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l-GR" altLang="el-GR" dirty="0"/>
              <a:t>Έσοδα,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l-GR" altLang="el-GR" dirty="0"/>
              <a:t>Έξοδα,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l-GR" altLang="el-GR" dirty="0"/>
              <a:t>Κέρδη,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el-GR" altLang="el-GR" dirty="0"/>
              <a:t>Ζημιές.</a:t>
            </a:r>
          </a:p>
          <a:p>
            <a:pPr marL="354013" indent="0">
              <a:lnSpc>
                <a:spcPct val="114000"/>
              </a:lnSpc>
              <a:spcBef>
                <a:spcPts val="1200"/>
              </a:spcBef>
              <a:buNone/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343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Προσδιοριστικοί παράγοντες του αποτελέσματος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Ορισμοί :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b="1" dirty="0" smtClean="0"/>
              <a:t>Έσοδο : </a:t>
            </a:r>
            <a:r>
              <a:rPr lang="el-GR" altLang="el-GR" sz="2400" dirty="0" smtClean="0"/>
              <a:t>Κάθε εισροή που προέρχεται από τη δράση και λειτουργία της επιχείρησης ή από την πώληση περιουσιακού στοιχείου.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b="1" dirty="0" smtClean="0"/>
              <a:t>Έξοδο : </a:t>
            </a:r>
            <a:r>
              <a:rPr lang="el-GR" altLang="el-GR" sz="2400" dirty="0" smtClean="0"/>
              <a:t>Κάθε δαπάνη που γίνεται για τη δράση και λειτουργία της επιχείρησης ή για την αγορά περιουσιακού στοιχείου.</a:t>
            </a:r>
            <a:endParaRPr lang="el-GR" altLang="el-GR" sz="2400" b="1" u="sng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b="1" dirty="0" smtClean="0"/>
              <a:t>Κέρδος : </a:t>
            </a:r>
            <a:r>
              <a:rPr lang="el-GR" altLang="el-GR" sz="2400" dirty="0" smtClean="0"/>
              <a:t>Οποιοδήποτε έσοδο δεν αντιστοιχεί σε έξοδο.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b="1" dirty="0" smtClean="0"/>
              <a:t>Ζημιά : </a:t>
            </a:r>
            <a:r>
              <a:rPr lang="el-GR" altLang="el-GR" sz="2400" dirty="0" smtClean="0"/>
              <a:t>Οποιοδήποτε έξοδο δεν αντιστοιχεί σε έσοδο.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959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796" name="Group 1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5320352"/>
              </p:ext>
            </p:extLst>
          </p:nvPr>
        </p:nvGraphicFramePr>
        <p:xfrm>
          <a:off x="340003" y="2102945"/>
          <a:ext cx="8229599" cy="4451347"/>
        </p:xfrm>
        <a:graphic>
          <a:graphicData uri="http://schemas.openxmlformats.org/drawingml/2006/table">
            <a:tbl>
              <a:tblPr/>
              <a:tblGrid>
                <a:gridCol w="4430717"/>
                <a:gridCol w="1859262"/>
                <a:gridCol w="1939620"/>
              </a:tblGrid>
              <a:tr h="396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Έσοδα διανυκτερεύσεων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10.000.000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Έσοδα Μπάρ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Τόκοι πιστωτικοί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Ενοίκια  Έσοδα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Κέρδος από πώληση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Παγίων Στοιχείων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13.500.000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ΜΕΙΟΝ:            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Αμοιβές προσωπικού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Ενοίκια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Ασφάλιστρα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2.000.000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Αναλώσεις καυσίμων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Ζημιές από υγρασία στην αποθήκη τρ.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11.200.000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ΚΕΡΔΗ ΧΡΗΣΗΣ</a:t>
                      </a:r>
                    </a:p>
                  </a:txBody>
                  <a:tcPr marL="90757" marR="90757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2.300.000</a:t>
                      </a:r>
                    </a:p>
                  </a:txBody>
                  <a:tcPr marL="90757" marR="90757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1" name="Line 183"/>
          <p:cNvSpPr>
            <a:spLocks noChangeShapeType="1"/>
          </p:cNvSpPr>
          <p:nvPr/>
        </p:nvSpPr>
        <p:spPr bwMode="auto">
          <a:xfrm>
            <a:off x="7451722" y="6527968"/>
            <a:ext cx="10087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67543" y="1412776"/>
            <a:ext cx="7560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000" b="1" dirty="0">
                <a:solidFill>
                  <a:prstClr val="black"/>
                </a:solidFill>
                <a:latin typeface="Calibri"/>
              </a:rPr>
              <a:t>ΞΕΝΟΔΟΧΕΙΑΚΗ ΕΠΙΧΕΙΡΗΣΗ ΑΛΦΑ</a:t>
            </a:r>
            <a:br>
              <a:rPr lang="el-GR" altLang="el-GR" sz="2000" b="1" dirty="0">
                <a:solidFill>
                  <a:prstClr val="black"/>
                </a:solidFill>
                <a:latin typeface="Calibri"/>
              </a:rPr>
            </a:br>
            <a:r>
              <a:rPr lang="el-GR" altLang="el-GR" sz="2000" b="1" dirty="0">
                <a:solidFill>
                  <a:prstClr val="black"/>
                </a:solidFill>
                <a:latin typeface="Calibri"/>
              </a:rPr>
              <a:t>ΚΑΤΑΣΤΑΣΗ ΑΠΟΤΕΛΕΣΜΑΤΩΝ ΧΡΗΣΗΣ </a:t>
            </a:r>
            <a:r>
              <a:rPr lang="el-GR" altLang="el-GR" sz="2000" b="1" dirty="0" smtClean="0">
                <a:solidFill>
                  <a:prstClr val="black"/>
                </a:solidFill>
                <a:latin typeface="Calibri"/>
              </a:rPr>
              <a:t>2012</a:t>
            </a:r>
            <a:endParaRPr lang="el-G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400" dirty="0" smtClean="0"/>
              <a:t>Κατάσταση αποτελεσμάτων χρήσης </a:t>
            </a:r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r>
              <a:rPr lang="el-GR" altLang="el-GR" sz="3600" b="0" dirty="0" smtClean="0"/>
              <a:t>(Παράδειγμα)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59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εγγραφές προσαρμογής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Εγγραφές προσαρμογής ονομάζονται οι εγγραφές που τακτοποιούν τους λογαριασμούς , στο τέλος της χρήσης, ώστε να συμφωνούν με τα δεδομένα της </a:t>
            </a:r>
            <a:r>
              <a:rPr lang="el-GR" b="1" dirty="0" smtClean="0"/>
              <a:t>πραγματικής Απογραφής,</a:t>
            </a:r>
            <a:r>
              <a:rPr lang="el-GR" dirty="0" smtClean="0"/>
              <a:t> η οποία γίνεται με τη σύνταξη του Ά προσωρινού Ισοζυγίου.</a:t>
            </a:r>
          </a:p>
          <a:p>
            <a:pPr marL="0" indent="0">
              <a:buNone/>
            </a:pPr>
            <a:r>
              <a:rPr lang="el-GR" dirty="0" smtClean="0"/>
              <a:t>Συνήθως οι εγγραφές αυτές αναφέρονται στην ταυτοποίηση</a:t>
            </a:r>
            <a:r>
              <a:rPr lang="en-US" dirty="0" smtClean="0"/>
              <a:t>: </a:t>
            </a:r>
            <a:endParaRPr lang="el-GR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Εσόδων – Εξόδων,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Λογαριασμών περιουσιακών στοιχείων όπως το ταμείο, οι καταθέσεις, τα αποθέματα κ.α,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Λογαριασμών απαιτήσεων και υποχρεώσεων,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Λογαριασμών σε ξένο νόμισμα και λογαριασμών αξιών και χρεογράφων.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5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400" dirty="0" smtClean="0"/>
              <a:t>Κατάσταση αποτελεσμάτων χρήσης </a:t>
            </a:r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endParaRPr lang="el-GR" altLang="el-GR" sz="3600" b="0" dirty="0" smtClean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0760245"/>
              </p:ext>
            </p:extLst>
          </p:nvPr>
        </p:nvGraphicFramePr>
        <p:xfrm>
          <a:off x="611560" y="1556792"/>
          <a:ext cx="7704855" cy="5234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179"/>
                <a:gridCol w="1820248"/>
                <a:gridCol w="1926214"/>
                <a:gridCol w="1926214"/>
              </a:tblGrid>
              <a:tr h="78355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ΛΟΓΑΡΙΑΣΜΟΣ ΑΠΟΤΕΛΕΣΜΑΤΑ ΧΡΗΣΗΣ</a:t>
                      </a:r>
                      <a:endParaRPr kumimoji="0" lang="el-GR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38793">
                <a:tc gridSpan="2">
                  <a:txBody>
                    <a:bodyPr/>
                    <a:lstStyle/>
                    <a:p>
                      <a:r>
                        <a:rPr lang="el-GR" sz="2200" b="1" dirty="0" smtClean="0"/>
                        <a:t>ΧΡ</a:t>
                      </a:r>
                      <a:endParaRPr lang="el-GR" sz="22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2200" b="1" dirty="0" smtClean="0"/>
                        <a:t>ΠΙ</a:t>
                      </a:r>
                      <a:endParaRPr lang="el-GR" sz="2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8793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ΕΞΟΔΑ</a:t>
                      </a:r>
                      <a:endParaRPr lang="el-GR" sz="2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…………………</a:t>
                      </a:r>
                      <a:endParaRPr lang="el-GR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ΕΣΟΔΑ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200" dirty="0" smtClean="0"/>
                        <a:t>………………..</a:t>
                      </a:r>
                      <a:endParaRPr lang="el-GR" sz="2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8793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ΖΗΜΙΕΣ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200" dirty="0" smtClean="0"/>
                        <a:t>…………………</a:t>
                      </a:r>
                      <a:endParaRPr lang="el-GR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ΚΕΡΔΗ</a:t>
                      </a:r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200" dirty="0" smtClean="0"/>
                        <a:t>………………..</a:t>
                      </a:r>
                      <a:endParaRPr lang="el-GR" sz="2200" dirty="0"/>
                    </a:p>
                  </a:txBody>
                  <a:tcPr/>
                </a:tc>
              </a:tr>
              <a:tr h="783559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200" dirty="0" smtClean="0"/>
                        <a:t>-----------------</a:t>
                      </a:r>
                      <a:endParaRPr lang="el-GR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2200" dirty="0" smtClean="0"/>
                        <a:t>-------------------</a:t>
                      </a:r>
                      <a:endParaRPr lang="el-GR" sz="2200" dirty="0"/>
                    </a:p>
                  </a:txBody>
                  <a:tcPr/>
                </a:tc>
              </a:tr>
              <a:tr h="783559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 : ΧΡ&gt;ΠΙ=ΖΗΜΙΑ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</a:tr>
              <a:tr h="1128325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 : ΧΡ&lt;ΠΙ=ΚΕΡΔΟΣ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</a:tr>
              <a:tr h="438793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604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Κωνσταντίνος Πολίτης 2014. Κωνσταντίνος Πολίτης. «Αρχές Γενικής Λογιστικής. Ενότητα 11</a:t>
            </a:r>
            <a:r>
              <a:rPr lang="en-US" sz="2000" dirty="0" smtClean="0"/>
              <a:t>:</a:t>
            </a:r>
            <a:r>
              <a:rPr lang="el-GR" sz="2000" dirty="0"/>
              <a:t> Τακτοποίηση Λογαριασμών στο Τέλος της Χρήσης </a:t>
            </a:r>
            <a:r>
              <a:rPr lang="en-US" sz="2000" dirty="0"/>
              <a:t>– </a:t>
            </a:r>
            <a:r>
              <a:rPr lang="el-GR" sz="2000" dirty="0"/>
              <a:t>Κατάστασή Αποτελεσμάτων Χρήσης».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εγγραφές προσαρμογής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Επίσης αναφέρονται στη διενέργεια</a:t>
            </a:r>
            <a:r>
              <a:rPr lang="en-US" dirty="0" smtClean="0"/>
              <a:t>: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Αποσβέσεων για πάγια περιουσιακά στοιχεία,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Προβλέψεων για τους κινδύνους εκμετάλλευσης ή έκτακτους κινδύνους.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Εγγραφές προσαρμογής για την ταυτοποίηση των εξόδων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dirty="0" smtClean="0"/>
              <a:t>Η κάθε χρήση, σύμφωνα με την αρχή της αυτοτέλειας των χρήσεων, πρέπει να επιβαρύνεται μόνο με  τα έξοδα που την αφορούν ανεξάρτητα αν αυτά πληρώθηκαν ή οφείλονται.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 smtClean="0"/>
              <a:t>Για το λόγο αυτό διακρίνουμε δύο περιπτώσεις εγγραφών προσαρμογής εξόδων</a:t>
            </a:r>
            <a:r>
              <a:rPr lang="en-US" dirty="0" smtClean="0"/>
              <a:t>: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l-GR" dirty="0" smtClean="0"/>
              <a:t>Έξοδα που αφορούν τη χρήση αλλά δεν πληρώθηκαν, τα οποία ονομάζονται δεδουλευμένα  ή πληρωτέα ή οφειλόμενα έξοδα. (βλ. παράδειγμα 1</a:t>
            </a:r>
            <a:r>
              <a:rPr lang="el-GR" baseline="30000" dirty="0" smtClean="0"/>
              <a:t>ο</a:t>
            </a:r>
            <a:r>
              <a:rPr lang="el-GR" dirty="0" smtClean="0"/>
              <a:t> που ακολουθεί)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l-GR" dirty="0" smtClean="0"/>
              <a:t>Έξοδα που πληρώθηκαν μέσα στη χρήση αλλά αφορούν και επόμενες χρήσεις και τα οποία ονομάζονται προπληρωμένα έξοδα ή έσοδα επόμενων χρήσεων. (βλ. παράδειγμα 2</a:t>
            </a:r>
            <a:r>
              <a:rPr lang="el-GR" baseline="30000" dirty="0" smtClean="0"/>
              <a:t>ο</a:t>
            </a:r>
            <a:r>
              <a:rPr lang="el-GR" dirty="0" smtClean="0"/>
              <a:t> που ακολουθεί)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6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Εγγραφές προσαρμογής για την ταυτοποίηση των εξόδων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Παράδειγμα</a:t>
            </a:r>
            <a:r>
              <a:rPr lang="en-US" b="1" dirty="0" smtClean="0"/>
              <a:t>:</a:t>
            </a:r>
            <a:r>
              <a:rPr lang="el-GR" b="1" dirty="0"/>
              <a:t> </a:t>
            </a:r>
            <a:r>
              <a:rPr lang="el-GR" dirty="0" smtClean="0"/>
              <a:t>Στο τουριστικό γραφείο </a:t>
            </a:r>
            <a:r>
              <a:rPr lang="en-US" dirty="0" smtClean="0"/>
              <a:t>TRAVEL</a:t>
            </a:r>
            <a:r>
              <a:rPr lang="el-GR" dirty="0" smtClean="0"/>
              <a:t> Α.Ε. στις 31/12/2012 διαπιστώθηκε κατά την απογραφή ότι δεν έχει εξοφληθεί το ενοίκιο Δεκεμβρίου 2012, ύψους 20.000 </a:t>
            </a:r>
            <a:r>
              <a:rPr lang="el-GR" dirty="0" smtClean="0">
                <a:latin typeface="Calibri" panose="020F0502020204030204" pitchFamily="34" charset="0"/>
              </a:rPr>
              <a:t>€.</a:t>
            </a:r>
          </a:p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Η αντίστοιχη εγγραφή προσαρμογής είναι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8182068"/>
              </p:ext>
            </p:extLst>
          </p:nvPr>
        </p:nvGraphicFramePr>
        <p:xfrm>
          <a:off x="416854" y="2852936"/>
          <a:ext cx="8615403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792088"/>
                <a:gridCol w="4366931"/>
                <a:gridCol w="1512168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62. Παροχές</a:t>
                      </a:r>
                      <a:r>
                        <a:rPr lang="el-GR" baseline="0" dirty="0" smtClean="0"/>
                        <a:t> τρίτων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62.04 Ενοίκια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62.05.01 Ενοίκια κτιρίων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62.04.01.11 Ενοίκιο</a:t>
                      </a:r>
                      <a:r>
                        <a:rPr lang="el-GR" baseline="0" dirty="0" smtClean="0"/>
                        <a:t> Δεκεμβρίου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56. Μεταβατικοί</a:t>
                      </a:r>
                      <a:r>
                        <a:rPr lang="el-GR" baseline="0" dirty="0" smtClean="0"/>
                        <a:t> Λογ/μοι ???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20.000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56.01 Έξοδα χρήσης δεδουλευμένα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56.01.00 Ενοίκιο</a:t>
                      </a:r>
                      <a:r>
                        <a:rPr lang="el-GR" baseline="0" dirty="0" smtClean="0"/>
                        <a:t> Δεκεμβρίου δεδουλευμένο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Ταυτοποίηση δεδουλευμένων ενοικοίου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 rot="16200000">
            <a:off x="-1332570" y="4540928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660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6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Εγγραφές προσαρμογής για την ταυτοποίηση των εξόδων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Παράδειγμα</a:t>
            </a:r>
            <a:r>
              <a:rPr lang="en-US" b="1" dirty="0" smtClean="0"/>
              <a:t>:</a:t>
            </a:r>
            <a:r>
              <a:rPr lang="el-GR" b="1" dirty="0"/>
              <a:t> </a:t>
            </a:r>
            <a:r>
              <a:rPr lang="el-GR" dirty="0" smtClean="0"/>
              <a:t>Στο τουριστικό γραφείο </a:t>
            </a:r>
            <a:r>
              <a:rPr lang="en-US" dirty="0" smtClean="0"/>
              <a:t>TRAVEL</a:t>
            </a:r>
            <a:r>
              <a:rPr lang="el-GR" dirty="0" smtClean="0"/>
              <a:t> Α.Ε. στις 31/12/2012 διαπιστώθηκε επίσης ότι από την δαπάνη των ασφαλίστρων πυρός ύψους 100.000</a:t>
            </a:r>
            <a:r>
              <a:rPr lang="el-GR" dirty="0" smtClean="0">
                <a:latin typeface="Calibri" panose="020F0502020204030204" pitchFamily="34" charset="0"/>
              </a:rPr>
              <a:t>€</a:t>
            </a:r>
            <a:r>
              <a:rPr lang="el-GR" dirty="0" smtClean="0"/>
              <a:t> το ποσό των 10.000</a:t>
            </a:r>
            <a:r>
              <a:rPr lang="el-GR" dirty="0">
                <a:latin typeface="Calibri" panose="020F0502020204030204" pitchFamily="34" charset="0"/>
              </a:rPr>
              <a:t> €</a:t>
            </a:r>
            <a:r>
              <a:rPr lang="el-GR" dirty="0" smtClean="0"/>
              <a:t> αφορά την επόμενη χρήση</a:t>
            </a:r>
            <a:endParaRPr lang="el-G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Η αντίστοιχη εγγραφή προσαρμογής είναι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2462111"/>
              </p:ext>
            </p:extLst>
          </p:nvPr>
        </p:nvGraphicFramePr>
        <p:xfrm>
          <a:off x="437201" y="2852936"/>
          <a:ext cx="8615403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792088"/>
                <a:gridCol w="4494839"/>
                <a:gridCol w="1384260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pPr algn="ctr"/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36. Μεταβατικοί</a:t>
                      </a:r>
                      <a:r>
                        <a:rPr lang="el-GR" baseline="0" dirty="0" smtClean="0"/>
                        <a:t> λογ/μοι Ενεργητικού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36.00 έξοδα επόμενων χρήσεων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36.00.00 Ασφάλιστρα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36.00.05.00</a:t>
                      </a:r>
                      <a:r>
                        <a:rPr lang="el-GR" baseline="0" dirty="0" smtClean="0"/>
                        <a:t> Ασφάλιστρα πυρός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62. Παροχές τρίτων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10.000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62.05 Ασφάλιστρα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62.05.00</a:t>
                      </a:r>
                      <a:r>
                        <a:rPr lang="el-GR" baseline="0" dirty="0" smtClean="0"/>
                        <a:t> Ασφάλιστρα πυρός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Ταυτοποίηση ασφαλίστρων επόμενης χρήσης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 rot="16200000">
            <a:off x="-1332570" y="4540928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660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9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Εγγραφές προσαρμογής για την ταυτοποίηση των εσόδων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dirty="0" smtClean="0"/>
              <a:t>Και για τα έσοδα, με βάση την αρχή της αυτοτέλειας των χρήσεων διακρίνουμε δύο περιπτώσεις εγγραφών προσαρμογής</a:t>
            </a:r>
            <a:r>
              <a:rPr lang="en-US" dirty="0" smtClean="0"/>
              <a:t>:</a:t>
            </a:r>
          </a:p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dirty="0" smtClean="0"/>
              <a:t>Έσοδα που αφορούν τη χρήση αλλά εισπράχθηκαν και ονομάζονται έσοδα χρήσης εισπρακτέα (βλ. 3</a:t>
            </a:r>
            <a:r>
              <a:rPr lang="el-GR" baseline="30000" dirty="0" smtClean="0"/>
              <a:t>ο</a:t>
            </a:r>
            <a:r>
              <a:rPr lang="el-GR" dirty="0" smtClean="0"/>
              <a:t> παράδειγμα)</a:t>
            </a:r>
          </a:p>
          <a:p>
            <a:pPr marL="457200" indent="-457200">
              <a:lnSpc>
                <a:spcPct val="114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dirty="0" smtClean="0"/>
              <a:t>Έσοδα που εισπράχθηκαν εκτός της χρήσης αλλά αφορούν και επόμενες και ονομάζονται έσοδα επόμενων χρήσεων (βλ. 4</a:t>
            </a:r>
            <a:r>
              <a:rPr lang="el-GR" baseline="30000" dirty="0" smtClean="0"/>
              <a:t>ο</a:t>
            </a:r>
            <a:r>
              <a:rPr lang="el-GR" dirty="0" smtClean="0"/>
              <a:t> παράδειγμα)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3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Εγγραφές προσαρμογής για την ταυτοποίηση των εσόδων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8722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Παράδειγμα</a:t>
            </a:r>
            <a:r>
              <a:rPr lang="en-US" b="1" dirty="0" smtClean="0"/>
              <a:t>: </a:t>
            </a:r>
            <a:r>
              <a:rPr lang="el-GR" dirty="0" smtClean="0"/>
              <a:t>Στις 31/12/2012 το ξενοδοχείο ΑΛΦΑ, διαπιστώνει ότι το Πρακτορείο ΔΕΛΤΑ του οφείλει 150.000 </a:t>
            </a:r>
            <a:r>
              <a:rPr lang="el-GR" dirty="0" smtClean="0">
                <a:latin typeface="Calibri" panose="020F0502020204030204" pitchFamily="34" charset="0"/>
              </a:rPr>
              <a:t>€ για την περίοδο 1/7 -31/8/2012.</a:t>
            </a:r>
          </a:p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</a:rPr>
              <a:t>Η εγγραφή προσαρμογής είναι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5997865"/>
              </p:ext>
            </p:extLst>
          </p:nvPr>
        </p:nvGraphicFramePr>
        <p:xfrm>
          <a:off x="264298" y="3402861"/>
          <a:ext cx="8615403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792088"/>
                <a:gridCol w="4494839"/>
                <a:gridCol w="1384260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pPr algn="ctr"/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36. Μεταβατικοί</a:t>
                      </a:r>
                      <a:r>
                        <a:rPr lang="el-GR" baseline="0" dirty="0" smtClean="0"/>
                        <a:t> λογ/μοι Ενεργητικού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150.000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36.0</a:t>
                      </a:r>
                      <a:r>
                        <a:rPr lang="en-US" dirty="0" smtClean="0"/>
                        <a:t>1</a:t>
                      </a:r>
                      <a:r>
                        <a:rPr lang="el-GR" dirty="0" smtClean="0"/>
                        <a:t> Έσοδα</a:t>
                      </a:r>
                      <a:r>
                        <a:rPr lang="el-GR" baseline="0" dirty="0" smtClean="0"/>
                        <a:t> χρήσης εισπρακτέα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73. Πωλήσεις υπηρεσιών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73.00 Έσοδα</a:t>
                      </a:r>
                      <a:r>
                        <a:rPr lang="el-GR" baseline="0" dirty="0" smtClean="0"/>
                        <a:t> από παροχή υπηρεσιών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150.000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Ταυτοποίηση ασφαλίστρων επόμενης χρήσης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2843808" y="2852936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4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Εγγραφές προσαρμογής για την ταυτοποίηση των εσόδων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0424" y="1308215"/>
            <a:ext cx="8229600" cy="21602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4000" b="1" dirty="0" smtClean="0"/>
              <a:t>4</a:t>
            </a:r>
            <a:r>
              <a:rPr lang="el-GR" sz="4000" b="1" baseline="30000" dirty="0" smtClean="0"/>
              <a:t>ο</a:t>
            </a:r>
            <a:r>
              <a:rPr lang="el-GR" sz="4000" b="1" dirty="0" smtClean="0"/>
              <a:t> Παράδειγμα</a:t>
            </a:r>
            <a:r>
              <a:rPr lang="en-US" sz="4000" b="1" dirty="0" smtClean="0"/>
              <a:t>: </a:t>
            </a:r>
            <a:r>
              <a:rPr lang="el-GR" sz="4000" dirty="0" smtClean="0"/>
              <a:t>Το ίδιο ξενοδοχείο και για την ίδια περίοδο διαπίστωσε ότι εισέπραξε για προμήθειες από πωλήσεις «χρονοδιακοπών» για λογαριασμό τρίτων 200.000</a:t>
            </a:r>
            <a:r>
              <a:rPr lang="el-GR" sz="4000" dirty="0" smtClean="0">
                <a:latin typeface="Calibri" panose="020F0502020204030204" pitchFamily="34" charset="0"/>
              </a:rPr>
              <a:t>€ εκ των οποίων ποσό 50.000</a:t>
            </a:r>
            <a:r>
              <a:rPr lang="el-GR" sz="4000" dirty="0">
                <a:latin typeface="Calibri" panose="020F0502020204030204" pitchFamily="34" charset="0"/>
              </a:rPr>
              <a:t> </a:t>
            </a:r>
            <a:r>
              <a:rPr lang="el-GR" sz="4000" dirty="0" smtClean="0">
                <a:latin typeface="Calibri" panose="020F0502020204030204" pitchFamily="34" charset="0"/>
              </a:rPr>
              <a:t>€ αφορά επόμενη χρήση.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4000" dirty="0" smtClean="0">
                <a:latin typeface="Calibri" panose="020F0502020204030204" pitchFamily="34" charset="0"/>
              </a:rPr>
              <a:t>Η εγγραφή προσαρμογής είναι</a:t>
            </a:r>
            <a:r>
              <a:rPr lang="en-US" sz="4000" dirty="0" smtClean="0">
                <a:latin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9755669"/>
              </p:ext>
            </p:extLst>
          </p:nvPr>
        </p:nvGraphicFramePr>
        <p:xfrm>
          <a:off x="223517" y="3558145"/>
          <a:ext cx="8615403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792088"/>
                <a:gridCol w="4494839"/>
                <a:gridCol w="1384260"/>
                <a:gridCol w="129614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Α/Α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Ημερ.</a:t>
                      </a:r>
                      <a:endParaRPr lang="el-G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ΛΟΓΑΡΙΑΣΜΟΙ </a:t>
                      </a:r>
                    </a:p>
                    <a:p>
                      <a:pPr algn="ctr"/>
                      <a:r>
                        <a:rPr lang="el-GR" dirty="0" smtClean="0"/>
                        <a:t>Χρεούμενοι - Πιστούμενοι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ΠΟΣΑ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Χρέωσης 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Πίστωσης</a:t>
                      </a:r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31/12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75. Έσοδα</a:t>
                      </a:r>
                      <a:r>
                        <a:rPr lang="el-GR" baseline="0" dirty="0" smtClean="0"/>
                        <a:t> παρεπόμενων λογαριασμών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50.000</a:t>
                      </a:r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75.02 Προμήθειες - Μεσιτείες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56. Μεταβατικοί</a:t>
                      </a:r>
                      <a:r>
                        <a:rPr lang="el-GR" baseline="0" dirty="0" smtClean="0"/>
                        <a:t> λογαριασμοί Παθητικού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150.000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l-GR" dirty="0" smtClean="0"/>
                        <a:t>56.00 Έσοδα</a:t>
                      </a:r>
                      <a:r>
                        <a:rPr lang="el-GR" baseline="0" dirty="0" smtClean="0"/>
                        <a:t> επόμενων χρήσεων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Ταυτοποίηση ασφαλίστρων επόμενης χρήσης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3031829" y="3097820"/>
            <a:ext cx="30867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Ημερολόγιο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31/12/2012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5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Αρχές Γενικής Λογιστική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Αρχές Γενικής Λογιστικής</Template>
  <TotalTime>15</TotalTime>
  <Words>2039</Words>
  <Application>Microsoft Office PowerPoint</Application>
  <PresentationFormat>Προβολή στην οθόνη (4:3)</PresentationFormat>
  <Paragraphs>368</Paragraphs>
  <Slides>27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Αρχές Γενικής Λογιστικής</vt:lpstr>
      <vt:lpstr>OC_template_updated</vt:lpstr>
      <vt:lpstr>Αρχές Γενικής Λογιστικής</vt:lpstr>
      <vt:lpstr>Οι εγγραφές προσαρμογής (1 από 2)</vt:lpstr>
      <vt:lpstr>Οι εγγραφές προσαρμογής (2 από 2)</vt:lpstr>
      <vt:lpstr>Εγγραφές προσαρμογής για την ταυτοποίηση των εξόδων (1 από 3)</vt:lpstr>
      <vt:lpstr>Εγγραφές προσαρμογής για την ταυτοποίηση των εξόδων (2 από 3)</vt:lpstr>
      <vt:lpstr>Εγγραφές προσαρμογής για την ταυτοποίηση των εξόδων (3 από 3)</vt:lpstr>
      <vt:lpstr>Εγγραφές προσαρμογής για την ταυτοποίηση των εσόδων (1 από 3)</vt:lpstr>
      <vt:lpstr>Εγγραφές προσαρμογής για την ταυτοποίηση των εσόδων (2 από 3)</vt:lpstr>
      <vt:lpstr>Εγγραφές προσαρμογής για την ταυτοποίηση των εσόδων (3 από 3)</vt:lpstr>
      <vt:lpstr>Εγγραφές προσαρμογής για την ταυτοποίηση λοιπών λογαριασμών (1 από 4)</vt:lpstr>
      <vt:lpstr>Εγγραφές προσαρμογής για την ταυτοποίηση λοιπών λογαριασμών (2 από 4)</vt:lpstr>
      <vt:lpstr>Εγγραφές προσαρμογής για την ταυτοποίηση λοιπών λογαριασμών (3 από 4)</vt:lpstr>
      <vt:lpstr>Εγγραφές προσαρμογής για την ταυτοποίηση λοιπών λογαριασμών (4 από 4)</vt:lpstr>
      <vt:lpstr>Διενέργεια προβλέψεων (1 από 3)</vt:lpstr>
      <vt:lpstr>Διενέργεια προβλέψεων (2 από 3)</vt:lpstr>
      <vt:lpstr>Διενέργεια προβλέψεων (3 από 3)</vt:lpstr>
      <vt:lpstr>Κατάσταση αποτελεσμάτων χρήσης  </vt:lpstr>
      <vt:lpstr>Προσδιοριστικοί παράγοντες του αποτελέσματος</vt:lpstr>
      <vt:lpstr>Κατάσταση αποτελεσμάτων χρήσης  (Παράδειγμα)</vt:lpstr>
      <vt:lpstr>Κατάσταση αποτελεσμάτων χρήσης 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Γενικής Λογιστικής</dc:title>
  <dc:creator>opencourses@teiath.gr</dc:creator>
  <cp:lastModifiedBy>OWNER</cp:lastModifiedBy>
  <cp:revision>4</cp:revision>
  <dcterms:created xsi:type="dcterms:W3CDTF">2014-10-06T12:06:01Z</dcterms:created>
  <dcterms:modified xsi:type="dcterms:W3CDTF">2015-03-08T16:53:33Z</dcterms:modified>
</cp:coreProperties>
</file>