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5"/>
  </p:notesMasterIdLst>
  <p:handoutMasterIdLst>
    <p:handoutMasterId r:id="rId26"/>
  </p:handoutMasterIdLst>
  <p:sldIdLst>
    <p:sldId id="256" r:id="rId4"/>
    <p:sldId id="273" r:id="rId5"/>
    <p:sldId id="274" r:id="rId6"/>
    <p:sldId id="275" r:id="rId7"/>
    <p:sldId id="276" r:id="rId8"/>
    <p:sldId id="28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7" r:id="rId18"/>
    <p:sldId id="262" r:id="rId19"/>
    <p:sldId id="264" r:id="rId20"/>
    <p:sldId id="286" r:id="rId21"/>
    <p:sldId id="287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2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1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0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l-GR" sz="2400" dirty="0" smtClean="0"/>
              <a:t>Στυλ υποδείγματος κειμένου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8C434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268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1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2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5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8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7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CFAB-92CD-48C4-98AE-75B00853C3F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4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2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7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8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3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7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4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ulderma.tripod.com/equipment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 Προσδιορισμός της ελαστικότητας δέρματος</a:t>
            </a:r>
            <a:r>
              <a:rPr lang="en-US" sz="2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</a:t>
            </a:r>
            <a:r>
              <a:rPr lang="el-GR" sz="2200" dirty="0" err="1" smtClean="0"/>
              <a:t>Βαρβαρέσου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</a:t>
            </a:r>
            <a:r>
              <a:rPr lang="el-GR" sz="2200" dirty="0" err="1" smtClean="0"/>
              <a:t>Κοσμητολογίας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</a:t>
            </a:r>
            <a:r>
              <a:rPr lang="el-GR" sz="2200" dirty="0" err="1" smtClean="0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l-GR" sz="2400" dirty="0" smtClean="0"/>
              <a:t>Τα </a:t>
            </a:r>
            <a:r>
              <a:rPr lang="el-GR" sz="2400" dirty="0"/>
              <a:t>πηλίκα </a:t>
            </a:r>
            <a:r>
              <a:rPr lang="el-GR" sz="2400" dirty="0" err="1"/>
              <a:t>Ua</a:t>
            </a:r>
            <a:r>
              <a:rPr lang="el-GR" sz="2400" dirty="0"/>
              <a:t>/</a:t>
            </a:r>
            <a:r>
              <a:rPr lang="el-GR" sz="2400" dirty="0" err="1"/>
              <a:t>Uf</a:t>
            </a:r>
            <a:r>
              <a:rPr lang="el-GR" sz="2400" dirty="0"/>
              <a:t> και </a:t>
            </a:r>
            <a:r>
              <a:rPr lang="el-GR" sz="2400" dirty="0" err="1"/>
              <a:t>Ur</a:t>
            </a:r>
            <a:r>
              <a:rPr lang="el-GR" sz="2400" dirty="0"/>
              <a:t>/</a:t>
            </a:r>
            <a:r>
              <a:rPr lang="el-GR" sz="2400" dirty="0" err="1"/>
              <a:t>Uf</a:t>
            </a:r>
            <a:r>
              <a:rPr lang="el-GR" sz="2400" dirty="0"/>
              <a:t>= </a:t>
            </a:r>
            <a:br>
              <a:rPr lang="el-GR" sz="2400" dirty="0"/>
            </a:br>
            <a:r>
              <a:rPr lang="el-GR" sz="2400" dirty="0"/>
              <a:t>“παράμετροι ελαστικότητας”, μειώνονται όταν μειώνεται η ελαστικότητα του </a:t>
            </a:r>
            <a:r>
              <a:rPr lang="el-GR" sz="2400" dirty="0" smtClean="0"/>
              <a:t>δέρματος.</a:t>
            </a:r>
          </a:p>
          <a:p>
            <a:pPr>
              <a:spcAft>
                <a:spcPts val="2400"/>
              </a:spcAft>
            </a:pPr>
            <a:r>
              <a:rPr lang="el-GR" sz="2400" dirty="0" err="1" smtClean="0"/>
              <a:t>Uv</a:t>
            </a:r>
            <a:r>
              <a:rPr lang="el-GR" sz="2400" dirty="0" smtClean="0"/>
              <a:t>/</a:t>
            </a:r>
            <a:r>
              <a:rPr lang="el-GR" sz="2400" dirty="0" err="1" smtClean="0"/>
              <a:t>Ue</a:t>
            </a:r>
            <a:r>
              <a:rPr lang="el-GR" sz="2400" dirty="0" smtClean="0"/>
              <a:t> </a:t>
            </a:r>
            <a:r>
              <a:rPr lang="el-GR" sz="2400" dirty="0"/>
              <a:t>= “</a:t>
            </a:r>
            <a:r>
              <a:rPr lang="el-GR" sz="2400" dirty="0" err="1"/>
              <a:t>ιξωδοελαστική</a:t>
            </a:r>
            <a:r>
              <a:rPr lang="el-GR" sz="2400" dirty="0"/>
              <a:t> παράμετρος”, αυξάνεται με τη μείωση της ελαστικότητας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Ua</a:t>
            </a:r>
            <a:r>
              <a:rPr lang="en-US" dirty="0"/>
              <a:t>/</a:t>
            </a:r>
            <a:r>
              <a:rPr lang="en-US" dirty="0" err="1"/>
              <a:t>Uf</a:t>
            </a:r>
            <a:r>
              <a:rPr lang="en-US" dirty="0"/>
              <a:t>, Ur/</a:t>
            </a:r>
            <a:r>
              <a:rPr lang="en-US" dirty="0" err="1"/>
              <a:t>Uf</a:t>
            </a:r>
            <a:r>
              <a:rPr lang="en-US" dirty="0"/>
              <a:t> ,Ur/</a:t>
            </a:r>
            <a:r>
              <a:rPr lang="en-US" dirty="0" err="1"/>
              <a:t>Ue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 smtClean="0"/>
              <a:t>Uv</a:t>
            </a:r>
            <a:r>
              <a:rPr lang="en-US" dirty="0" smtClean="0"/>
              <a:t>/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36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C:\my documents1\my old documents\tei\eidiki\mode2cur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8" y="2492896"/>
            <a:ext cx="8352928" cy="3654406"/>
          </a:xfr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300" dirty="0"/>
              <a:t>Εφαρμογή στην αρχή σταθερά αυξανόμενης και μετά σταθερά μειούμενης </a:t>
            </a:r>
            <a:r>
              <a:rPr lang="el-GR" sz="3300" dirty="0" err="1"/>
              <a:t>υποπίεσης</a:t>
            </a:r>
            <a:r>
              <a:rPr lang="el-GR" sz="3300" dirty="0"/>
              <a:t> </a:t>
            </a:r>
            <a:r>
              <a:rPr lang="el-GR" sz="3300" dirty="0" smtClean="0"/>
              <a:t>- </a:t>
            </a:r>
            <a:r>
              <a:rPr lang="el-GR" sz="2900" b="0" dirty="0" smtClean="0"/>
              <a:t>Τεχνική 2 (1/2)</a:t>
            </a:r>
            <a:endParaRPr lang="el-GR" sz="2900" b="0" dirty="0"/>
          </a:p>
        </p:txBody>
      </p:sp>
      <p:sp>
        <p:nvSpPr>
          <p:cNvPr id="3" name="Ορθογώνιο 2"/>
          <p:cNvSpPr/>
          <p:nvPr/>
        </p:nvSpPr>
        <p:spPr>
          <a:xfrm>
            <a:off x="375818" y="1628800"/>
            <a:ext cx="8352928" cy="864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Καμπύλη επιμήκυνσης (mm)-χρόνου (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second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) για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σταθερά αυξανόμενη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υποπίεση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και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μετά σταθερά μειούμενης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υποπίεσης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2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000" dirty="0"/>
              <a:t>Εφαρμογή στην αρχή σταθερά αυξανόμενης και μετά σταθερά μειούμενης </a:t>
            </a:r>
            <a:r>
              <a:rPr lang="el-GR" sz="3000" dirty="0" err="1"/>
              <a:t>υποπίεσης</a:t>
            </a:r>
            <a:r>
              <a:rPr lang="el-GR" sz="3000" dirty="0"/>
              <a:t> - </a:t>
            </a:r>
            <a:r>
              <a:rPr lang="el-GR" sz="2600" b="0" dirty="0" smtClean="0"/>
              <a:t>Τεχνική </a:t>
            </a:r>
            <a:r>
              <a:rPr lang="el-GR" sz="2600" b="0" dirty="0"/>
              <a:t>2 </a:t>
            </a:r>
            <a:r>
              <a:rPr lang="el-GR" sz="2600" b="0" dirty="0" smtClean="0"/>
              <a:t>(2/2</a:t>
            </a:r>
            <a:r>
              <a:rPr lang="el-GR" sz="2600" b="0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637112"/>
          </a:xfrm>
        </p:spPr>
        <p:txBody>
          <a:bodyPr>
            <a:normAutofit/>
          </a:bodyPr>
          <a:lstStyle/>
          <a:p>
            <a:r>
              <a:rPr lang="el-GR" sz="2400" dirty="0"/>
              <a:t>Κ</a:t>
            </a:r>
            <a:r>
              <a:rPr lang="el-GR" sz="2400" dirty="0" smtClean="0"/>
              <a:t>αμπύλη </a:t>
            </a:r>
            <a:r>
              <a:rPr lang="el-GR" sz="2400" dirty="0"/>
              <a:t>πίεσης (</a:t>
            </a:r>
            <a:r>
              <a:rPr lang="el-GR" sz="2400" dirty="0" err="1"/>
              <a:t>mbar</a:t>
            </a:r>
            <a:r>
              <a:rPr lang="el-GR" sz="2400" dirty="0"/>
              <a:t>)-επιμήκυνσης (mm) για σταθερά στην αρχή αυξανόμενη </a:t>
            </a:r>
            <a:r>
              <a:rPr lang="el-GR" sz="2400" dirty="0" err="1"/>
              <a:t>υποπίεση</a:t>
            </a:r>
            <a:r>
              <a:rPr lang="el-GR" sz="2400" dirty="0"/>
              <a:t> για 10 δευτερόλεπτα και σταθερά  μειούμενη </a:t>
            </a:r>
            <a:r>
              <a:rPr lang="el-GR" sz="2400" dirty="0" err="1"/>
              <a:t>υποπίεση</a:t>
            </a:r>
            <a:r>
              <a:rPr lang="el-GR" sz="2400" dirty="0"/>
              <a:t> για τα επόμενα 5 δευτερόλεπτα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18436" name="Picture 5" descr="C:\my documents1\my old documents\tei\eidiki\elasticit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8077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6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my documents1\my old documents\tei\eidiki\elasticity curv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772816"/>
            <a:ext cx="8136904" cy="4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000" dirty="0"/>
              <a:t>Εφαρμογή στην αρχή σταθερής </a:t>
            </a:r>
            <a:r>
              <a:rPr lang="el-GR" sz="3000" dirty="0" err="1"/>
              <a:t>υποπίεσης</a:t>
            </a:r>
            <a:r>
              <a:rPr lang="el-GR" sz="3000" dirty="0"/>
              <a:t> και μετά σταθερά μειούμενης </a:t>
            </a:r>
            <a:r>
              <a:rPr lang="el-GR" sz="3000" dirty="0" err="1"/>
              <a:t>υποπίεσης</a:t>
            </a:r>
            <a:r>
              <a:rPr lang="el-GR" sz="3000" dirty="0"/>
              <a:t> </a:t>
            </a:r>
            <a:r>
              <a:rPr lang="el-GR" sz="3000" dirty="0" smtClean="0"/>
              <a:t>- </a:t>
            </a:r>
            <a:r>
              <a:rPr lang="el-GR" sz="2600" b="0" dirty="0" smtClean="0"/>
              <a:t>Τεχνική 3</a:t>
            </a:r>
            <a:endParaRPr lang="el-GR" sz="2600" b="0" dirty="0"/>
          </a:p>
        </p:txBody>
      </p:sp>
    </p:spTree>
    <p:extLst>
      <p:ext uri="{BB962C8B-B14F-4D97-AF65-F5344CB8AC3E}">
        <p14:creationId xmlns:p14="http://schemas.microsoft.com/office/powerpoint/2010/main" val="19484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my documents1\my old documents\tei\eidiki\elasticity curv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9" y="2204864"/>
            <a:ext cx="640080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Εφαρμογή σταθερά αυξανόμενης </a:t>
            </a:r>
            <a:r>
              <a:rPr lang="el-GR" sz="3200" dirty="0" err="1"/>
              <a:t>υποπίεσης</a:t>
            </a:r>
            <a:r>
              <a:rPr lang="el-GR" sz="3200" dirty="0"/>
              <a:t> και απότομη διακοπή της </a:t>
            </a:r>
            <a:r>
              <a:rPr lang="el-GR" sz="3200" dirty="0" err="1"/>
              <a:t>υποπίεσης</a:t>
            </a:r>
            <a:r>
              <a:rPr lang="el-GR" sz="3200" dirty="0"/>
              <a:t> </a:t>
            </a:r>
            <a:r>
              <a:rPr lang="el-GR" sz="3200" dirty="0" smtClean="0"/>
              <a:t>- </a:t>
            </a:r>
            <a:r>
              <a:rPr lang="el-GR" sz="2600" b="0" dirty="0" smtClean="0"/>
              <a:t>Τεχνική 4 </a:t>
            </a:r>
            <a:endParaRPr lang="el-GR" sz="2600" b="0" dirty="0"/>
          </a:p>
        </p:txBody>
      </p:sp>
    </p:spTree>
    <p:extLst>
      <p:ext uri="{BB962C8B-B14F-4D97-AF65-F5344CB8AC3E}">
        <p14:creationId xmlns:p14="http://schemas.microsoft.com/office/powerpoint/2010/main" val="24628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</a:t>
            </a:r>
            <a:r>
              <a:rPr lang="el-GR" sz="2000" dirty="0" err="1" smtClean="0"/>
              <a:t>Βαρβαρέσου</a:t>
            </a:r>
            <a:r>
              <a:rPr lang="el-GR" sz="2000" dirty="0" smtClean="0"/>
              <a:t> 2014. </a:t>
            </a:r>
            <a:r>
              <a:rPr lang="el-GR" sz="2000" dirty="0"/>
              <a:t>Αθανασία </a:t>
            </a:r>
            <a:r>
              <a:rPr lang="el-GR" sz="2000" dirty="0" err="1"/>
              <a:t>Βαρβαρέσου</a:t>
            </a:r>
            <a:r>
              <a:rPr lang="el-GR" sz="2000" dirty="0"/>
              <a:t> . </a:t>
            </a:r>
            <a:r>
              <a:rPr lang="el-GR" sz="2000" dirty="0" smtClean="0"/>
              <a:t>«Ειδική </a:t>
            </a:r>
            <a:r>
              <a:rPr lang="el-GR" sz="2000" dirty="0" err="1" smtClean="0"/>
              <a:t>Κοσμητολογία</a:t>
            </a:r>
            <a:r>
              <a:rPr lang="en-US" sz="2000" dirty="0" smtClean="0"/>
              <a:t> </a:t>
            </a:r>
            <a:r>
              <a:rPr lang="el-GR" sz="2000"/>
              <a:t>(Θ).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Προσδιορισμός της ελαστικότητας δέρματος».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err="1"/>
              <a:t>Eλαστικότητα</a:t>
            </a:r>
            <a:r>
              <a:rPr lang="el-GR" sz="3600" dirty="0"/>
              <a:t> του δέρματος με τη μέθοδο της αναρρόφησης/επιμήκυνσης </a:t>
            </a:r>
            <a:r>
              <a:rPr lang="el-GR" sz="3100" b="0" dirty="0"/>
              <a:t>(Συσκευή </a:t>
            </a:r>
            <a:r>
              <a:rPr lang="el-GR" sz="3100" b="0" dirty="0" err="1"/>
              <a:t>Cutometer</a:t>
            </a:r>
            <a:r>
              <a:rPr lang="el-GR" sz="3100" b="0" dirty="0" smtClean="0"/>
              <a:t>) 1</a:t>
            </a:r>
            <a:endParaRPr lang="el-GR" sz="31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Ελαστικό λέγεται το υλικό πού αλλάζει σχήμα (παραμορφώνεται) με την εφαρμογή πίεσης αλλά επανέρχεται άμεσα και πλήρως στο αρχικό του σχήμα με την άρση της εφαρμογής της πίεσης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Ένα μπαλόνι γεμάτο από τον αέρα αποτελεί ένα απόλυτα ελαστικό υλικό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51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Cutometer</a:t>
            </a:r>
            <a:endParaRPr lang="el-GR" dirty="0"/>
          </a:p>
        </p:txBody>
      </p:sp>
      <p:pic>
        <p:nvPicPr>
          <p:cNvPr id="17410" name="Picture 2" descr="https://encrypted-tbn2.gstatic.com/images?q=tbn:ANd9GcQaRtqDEDxaRukPTGm29EnpfhrrpEOyDrMLuOAIjdNFMQDjTzWb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304415" y="2143116"/>
            <a:ext cx="4535170" cy="3929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643306" y="6143644"/>
            <a:ext cx="193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http://bulderma.tripod.com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2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/>
              <a:t>Eλαστικότητα</a:t>
            </a:r>
            <a:r>
              <a:rPr lang="el-GR" sz="3200" dirty="0"/>
              <a:t> του δέρματος με τη μέθοδο της αναρρόφησης/επιμήκυνσης </a:t>
            </a:r>
            <a:r>
              <a:rPr lang="el-GR" sz="2800" b="0" dirty="0"/>
              <a:t>(Συσκευή </a:t>
            </a:r>
            <a:r>
              <a:rPr lang="el-GR" sz="2800" b="0" dirty="0" err="1"/>
              <a:t>Cutometer</a:t>
            </a:r>
            <a:r>
              <a:rPr lang="el-GR" sz="2800" b="0" dirty="0" smtClean="0"/>
              <a:t>)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Αναρροφάται κάθετα το δέρμα με την εφαρμογή </a:t>
            </a:r>
            <a:r>
              <a:rPr lang="el-GR" sz="2400" dirty="0" err="1"/>
              <a:t>υποπίεσης</a:t>
            </a:r>
            <a:r>
              <a:rPr lang="el-GR" sz="2400" dirty="0"/>
              <a:t> που δημιουργείται μέσω αντλίας κενού για ορισμένα δευτερόλεπτα. </a:t>
            </a:r>
          </a:p>
          <a:p>
            <a:r>
              <a:rPr lang="el-GR" sz="2400" dirty="0"/>
              <a:t>Διακόπτεται η </a:t>
            </a:r>
            <a:r>
              <a:rPr lang="el-GR" sz="2400" dirty="0" err="1"/>
              <a:t>υποπίεση</a:t>
            </a:r>
            <a:r>
              <a:rPr lang="el-GR" sz="2400" dirty="0"/>
              <a:t> και ακολουθεί διάστημα αποκατάστασης-</a:t>
            </a:r>
            <a:r>
              <a:rPr lang="el-GR" sz="2400" dirty="0" err="1"/>
              <a:t>χάλασης</a:t>
            </a:r>
            <a:r>
              <a:rPr lang="el-GR" sz="2400" dirty="0"/>
              <a:t>. </a:t>
            </a:r>
          </a:p>
          <a:p>
            <a:r>
              <a:rPr lang="el-GR" sz="2400" dirty="0"/>
              <a:t>Η κάθετη επιμήκυνση του δέρματος κατά την αναρρόφηση ανιχνεύεται μέσω οπτικού συστήματος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665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err="1"/>
              <a:t>Eλαστικότητα</a:t>
            </a:r>
            <a:r>
              <a:rPr lang="el-GR" sz="3600" dirty="0"/>
              <a:t> του δέρματος με τη μέθοδο της αναρρόφησης/επιμήκυνσης </a:t>
            </a:r>
            <a:r>
              <a:rPr lang="el-GR" sz="3100" b="0" dirty="0"/>
              <a:t>(Συσκευή </a:t>
            </a:r>
            <a:r>
              <a:rPr lang="el-GR" sz="3100" b="0" dirty="0" err="1"/>
              <a:t>Cutometer</a:t>
            </a:r>
            <a:r>
              <a:rPr lang="el-GR" sz="3100" b="0" dirty="0" smtClean="0"/>
              <a:t>) 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Όταν η ελαστικότητα του δέρματος είναι μεγάλη τότε η επιμήκυνση (παραμόρφωση) του δέρματος είναι επίσης μεγάλη.</a:t>
            </a:r>
            <a:endParaRPr lang="en-US" sz="2400" dirty="0" smtClean="0"/>
          </a:p>
          <a:p>
            <a:r>
              <a:rPr lang="el-GR" sz="2400" dirty="0" smtClean="0"/>
              <a:t>O </a:t>
            </a:r>
            <a:r>
              <a:rPr lang="el-GR" sz="2400" dirty="0"/>
              <a:t>χρόνος που χρειάζεται για να επιστρέψει το δέρμα στην αρχική του κατάσταση (χρόνος αποκατάστασης) μετά την απελευθέρωση του κενού είναι </a:t>
            </a:r>
            <a:r>
              <a:rPr lang="el-GR" sz="2400" dirty="0" smtClean="0"/>
              <a:t>μικρός.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689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96944" cy="446449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l-GR" dirty="0" smtClean="0"/>
              <a:t>Τεχνικές μέτρησης της ελαστικότητας του δέρματος με τη συσκευή </a:t>
            </a:r>
            <a:r>
              <a:rPr lang="en-US" dirty="0" err="1" smtClean="0"/>
              <a:t>cutometer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63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Εφαρμογή σταθερής </a:t>
            </a:r>
            <a:r>
              <a:rPr lang="el-GR" sz="3600" dirty="0" err="1"/>
              <a:t>υποπίεσης</a:t>
            </a:r>
            <a:r>
              <a:rPr lang="el-GR" sz="3600" dirty="0"/>
              <a:t> και απότομης διακοπής της </a:t>
            </a:r>
            <a:r>
              <a:rPr lang="el-GR" sz="3600" dirty="0" err="1"/>
              <a:t>υποπίεσης</a:t>
            </a:r>
            <a:r>
              <a:rPr lang="el-GR" sz="3600" dirty="0"/>
              <a:t> </a:t>
            </a:r>
            <a:r>
              <a:rPr lang="el-GR" sz="3600" dirty="0" smtClean="0"/>
              <a:t>- </a:t>
            </a:r>
            <a:r>
              <a:rPr lang="el-GR" sz="2900" b="0" dirty="0" smtClean="0"/>
              <a:t>Τεχνική 1 (1/3</a:t>
            </a:r>
            <a:r>
              <a:rPr lang="el-GR" sz="2900" b="0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Το δέρμα αναρροφάται από την οπή του στελέχους λόγω σταθερής </a:t>
            </a:r>
            <a:r>
              <a:rPr lang="el-GR" sz="2600" dirty="0" err="1"/>
              <a:t>υποπίεσης</a:t>
            </a:r>
            <a:r>
              <a:rPr lang="el-GR" sz="2600" dirty="0"/>
              <a:t>  και απελευθερώνεται με τη διακοπή της </a:t>
            </a:r>
            <a:r>
              <a:rPr lang="el-GR" sz="2600" dirty="0" err="1"/>
              <a:t>υποπίεσης</a:t>
            </a:r>
            <a:r>
              <a:rPr lang="el-GR" sz="2600" dirty="0" smtClean="0"/>
              <a:t>.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6254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Εφαρμογή σταθερής </a:t>
            </a:r>
            <a:r>
              <a:rPr lang="el-GR" sz="3200" dirty="0" err="1"/>
              <a:t>υποπίεσης</a:t>
            </a:r>
            <a:r>
              <a:rPr lang="el-GR" sz="3200" dirty="0"/>
              <a:t> και απότομης διακοπής της </a:t>
            </a:r>
            <a:r>
              <a:rPr lang="el-GR" sz="3200" dirty="0" err="1"/>
              <a:t>υποπίεσης</a:t>
            </a:r>
            <a:r>
              <a:rPr lang="el-GR" sz="3200" dirty="0"/>
              <a:t> - </a:t>
            </a:r>
            <a:r>
              <a:rPr lang="el-GR" sz="2600" b="0" dirty="0" smtClean="0"/>
              <a:t>Τεχνική </a:t>
            </a:r>
            <a:r>
              <a:rPr lang="el-GR" sz="2600" b="0" dirty="0"/>
              <a:t>1 </a:t>
            </a:r>
            <a:r>
              <a:rPr lang="el-GR" sz="2600" b="0" dirty="0" smtClean="0"/>
              <a:t>(2/3</a:t>
            </a:r>
            <a:r>
              <a:rPr lang="el-GR" sz="2600" b="0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</a:t>
            </a:r>
            <a:r>
              <a:rPr lang="el-GR" sz="2400" dirty="0" smtClean="0"/>
              <a:t>αμπύλη </a:t>
            </a:r>
            <a:r>
              <a:rPr lang="el-GR" sz="2400" dirty="0"/>
              <a:t>επιμήκυνσης (mm)-χρόνου (</a:t>
            </a:r>
            <a:r>
              <a:rPr lang="el-GR" sz="2400" dirty="0" err="1"/>
              <a:t>second</a:t>
            </a:r>
            <a:r>
              <a:rPr lang="el-GR" sz="2400" dirty="0"/>
              <a:t>) για σταθερή </a:t>
            </a:r>
            <a:r>
              <a:rPr lang="el-GR" sz="2400" dirty="0" err="1"/>
              <a:t>υποπίεση</a:t>
            </a:r>
            <a:r>
              <a:rPr lang="el-GR" sz="2400" dirty="0"/>
              <a:t> 500 </a:t>
            </a:r>
            <a:r>
              <a:rPr lang="el-GR" sz="2400" dirty="0" err="1"/>
              <a:t>mbar</a:t>
            </a:r>
            <a:r>
              <a:rPr lang="el-GR" sz="2400" dirty="0"/>
              <a:t>, διάστημα αναρρόφησης 10 δευτερόλεπτα και διάστημα αποκατάστασης 10 </a:t>
            </a:r>
            <a:r>
              <a:rPr lang="el-GR" sz="2400" dirty="0" smtClean="0"/>
              <a:t>δευτερόλεπτα.</a:t>
            </a:r>
            <a:endParaRPr lang="el-GR" sz="2400" dirty="0"/>
          </a:p>
        </p:txBody>
      </p:sp>
      <p:pic>
        <p:nvPicPr>
          <p:cNvPr id="14340" name="Picture 4" descr="C:\my documents1\my old documents\tei\eidiki\elasti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83820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Εφαρμογή σταθερής </a:t>
            </a:r>
            <a:r>
              <a:rPr lang="el-GR" sz="3200" dirty="0" err="1"/>
              <a:t>υποπίεσης</a:t>
            </a:r>
            <a:r>
              <a:rPr lang="el-GR" sz="3200" dirty="0"/>
              <a:t> και απότομης διακοπής της </a:t>
            </a:r>
            <a:r>
              <a:rPr lang="el-GR" sz="3200" dirty="0" err="1"/>
              <a:t>υποπίεσης</a:t>
            </a:r>
            <a:r>
              <a:rPr lang="el-GR" sz="3200" dirty="0"/>
              <a:t> - </a:t>
            </a:r>
            <a:r>
              <a:rPr lang="el-GR" sz="2600" b="0" dirty="0" smtClean="0"/>
              <a:t>Τεχνική </a:t>
            </a:r>
            <a:r>
              <a:rPr lang="el-GR" sz="2600" b="0" dirty="0"/>
              <a:t>1 </a:t>
            </a:r>
            <a:r>
              <a:rPr lang="el-GR" sz="2600" b="0" dirty="0" smtClean="0"/>
              <a:t>(3/3</a:t>
            </a:r>
            <a:r>
              <a:rPr lang="el-GR" sz="2600" b="0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/>
              <a:t>Ue</a:t>
            </a:r>
            <a:r>
              <a:rPr lang="el-GR" sz="2400" dirty="0"/>
              <a:t> = άμεση ελαστική επιμήκυνση (παραμόρφωση) του δέρματος κατά το διάστημα </a:t>
            </a:r>
            <a:r>
              <a:rPr lang="el-GR" sz="2400" dirty="0" smtClean="0"/>
              <a:t>αναρρόφησης.</a:t>
            </a:r>
            <a:endParaRPr lang="el-GR" sz="2400" dirty="0"/>
          </a:p>
          <a:p>
            <a:r>
              <a:rPr lang="el-GR" sz="2400" dirty="0" err="1"/>
              <a:t>Uv</a:t>
            </a:r>
            <a:r>
              <a:rPr lang="el-GR" sz="2400" dirty="0"/>
              <a:t>  =  καθυστερημένη </a:t>
            </a:r>
            <a:r>
              <a:rPr lang="el-GR" sz="2400" dirty="0" err="1"/>
              <a:t>ιξωδοελαστική</a:t>
            </a:r>
            <a:r>
              <a:rPr lang="el-GR" sz="2400" dirty="0"/>
              <a:t> επιμήκυνση (παραμόρφωση)  του δέρματος κατά το διάστημα </a:t>
            </a:r>
            <a:r>
              <a:rPr lang="el-GR" sz="2400" dirty="0" smtClean="0"/>
              <a:t>αναρρόφησης.</a:t>
            </a:r>
            <a:endParaRPr lang="el-GR" sz="2400" dirty="0"/>
          </a:p>
          <a:p>
            <a:r>
              <a:rPr lang="el-GR" sz="2400" dirty="0" err="1"/>
              <a:t>Ur</a:t>
            </a:r>
            <a:r>
              <a:rPr lang="el-GR" sz="2400" dirty="0"/>
              <a:t>  = άμεση αποκατάσταση του δέρματος κατά το διάστημα </a:t>
            </a:r>
            <a:r>
              <a:rPr lang="el-GR" sz="2400" dirty="0" err="1"/>
              <a:t>χάλασης</a:t>
            </a:r>
            <a:r>
              <a:rPr lang="el-GR" sz="2400" dirty="0"/>
              <a:t> </a:t>
            </a:r>
            <a:r>
              <a:rPr lang="el-GR" sz="2400" dirty="0" smtClean="0"/>
              <a:t>και</a:t>
            </a:r>
            <a:endParaRPr lang="el-GR" sz="2400" dirty="0"/>
          </a:p>
          <a:p>
            <a:r>
              <a:rPr lang="el-GR" sz="2400" dirty="0" err="1"/>
              <a:t>Uf</a:t>
            </a:r>
            <a:r>
              <a:rPr lang="el-GR" sz="2400" dirty="0"/>
              <a:t> = η συνολική επιμήκυνση (παραμόρφωση) του δέρματος κατά το διάστημα </a:t>
            </a:r>
            <a:r>
              <a:rPr lang="el-GR" sz="2400" dirty="0" err="1"/>
              <a:t>χάλασης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381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6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49</TotalTime>
  <Words>1039</Words>
  <Application>Microsoft Office PowerPoint</Application>
  <PresentationFormat>Προβολή στην οθόνη (4:3)</PresentationFormat>
  <Paragraphs>101</Paragraphs>
  <Slides>21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temlate1</vt:lpstr>
      <vt:lpstr>OC_template_6</vt:lpstr>
      <vt:lpstr>OC_template_updated</vt:lpstr>
      <vt:lpstr>Ειδική Κοσμητολογία (Θ)</vt:lpstr>
      <vt:lpstr>Eλαστικότητα του δέρματος με τη μέθοδο της αναρρόφησης/επιμήκυνσης (Συσκευή Cutometer) 1</vt:lpstr>
      <vt:lpstr>Cutometer</vt:lpstr>
      <vt:lpstr>Eλαστικότητα του δέρματος με τη μέθοδο της αναρρόφησης/επιμήκυνσης (Συσκευή Cutometer) 2</vt:lpstr>
      <vt:lpstr>Eλαστικότητα του δέρματος με τη μέθοδο της αναρρόφησης/επιμήκυνσης (Συσκευή Cutometer) 3</vt:lpstr>
      <vt:lpstr>Τεχνικές μέτρησης της ελαστικότητας του δέρματος με τη συσκευή cutometer</vt:lpstr>
      <vt:lpstr>Εφαρμογή σταθερής υποπίεσης και απότομης διακοπής της υποπίεσης - Τεχνική 1 (1/3)</vt:lpstr>
      <vt:lpstr>Εφαρμογή σταθερής υποπίεσης και απότομης διακοπής της υποπίεσης - Τεχνική 1 (2/3)</vt:lpstr>
      <vt:lpstr>Εφαρμογή σταθερής υποπίεσης και απότομης διακοπής της υποπίεσης - Τεχνική 1 (3/3)</vt:lpstr>
      <vt:lpstr>Ua/Uf, Ur/Uf ,Ur/Ue και Uv/Ue </vt:lpstr>
      <vt:lpstr>Εφαρμογή στην αρχή σταθερά αυξανόμενης και μετά σταθερά μειούμενης υποπίεσης - Τεχνική 2 (1/2)</vt:lpstr>
      <vt:lpstr>Εφαρμογή στην αρχή σταθερά αυξανόμενης και μετά σταθερά μειούμενης υποπίεσης - Τεχνική 2 (2/2)</vt:lpstr>
      <vt:lpstr>Εφαρμογή στην αρχή σταθερής υποπίεσης και μετά σταθερά μειούμενης υποπίεσης - Τεχνική 3</vt:lpstr>
      <vt:lpstr>Εφαρμογή σταθερά αυξανόμενης υποπίεσης και απότομη διακοπή της υποπίεσης - Τεχνική 4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</dc:title>
  <dc:creator>opencourses@teiath.gr</dc:creator>
  <cp:lastModifiedBy>fkaram2</cp:lastModifiedBy>
  <cp:revision>7</cp:revision>
  <dcterms:created xsi:type="dcterms:W3CDTF">2014-11-17T12:41:59Z</dcterms:created>
  <dcterms:modified xsi:type="dcterms:W3CDTF">2015-03-04T07:07:18Z</dcterms:modified>
</cp:coreProperties>
</file>