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1"/>
  </p:notesMasterIdLst>
  <p:handoutMasterIdLst>
    <p:handoutMasterId r:id="rId22"/>
  </p:handoutMasterIdLst>
  <p:sldIdLst>
    <p:sldId id="256" r:id="rId3"/>
    <p:sldId id="271" r:id="rId4"/>
    <p:sldId id="272" r:id="rId5"/>
    <p:sldId id="273" r:id="rId6"/>
    <p:sldId id="274" r:id="rId7"/>
    <p:sldId id="275" r:id="rId8"/>
    <p:sldId id="276" r:id="rId9"/>
    <p:sldId id="277" r:id="rId10"/>
    <p:sldId id="278" r:id="rId11"/>
    <p:sldId id="279" r:id="rId12"/>
    <p:sldId id="280" r:id="rId13"/>
    <p:sldId id="257" r:id="rId14"/>
    <p:sldId id="262" r:id="rId15"/>
    <p:sldId id="264" r:id="rId16"/>
    <p:sldId id="269" r:id="rId17"/>
    <p:sldId id="270" r:id="rId18"/>
    <p:sldId id="266" r:id="rId19"/>
    <p:sldId id="261"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ravelocit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8</a:t>
            </a:r>
            <a:r>
              <a:rPr lang="el-GR" sz="2600" dirty="0" smtClean="0"/>
              <a:t>:</a:t>
            </a:r>
            <a:r>
              <a:rPr lang="en-US" sz="2600" dirty="0"/>
              <a:t> Sabre</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9/10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p:txBody>
          <a:bodyPr/>
          <a:lstStyle/>
          <a:p>
            <a:r>
              <a:rPr lang="el-GR" dirty="0"/>
              <a:t>Η Sabre θεωρείται ένα από τα σημαντικότερα και ανταγωνιστικά </a:t>
            </a:r>
            <a:r>
              <a:rPr lang="el-GR" dirty="0" smtClean="0"/>
              <a:t>GDSs.</a:t>
            </a:r>
          </a:p>
          <a:p>
            <a:r>
              <a:rPr lang="el-GR" dirty="0"/>
              <a:t>Το μερίδιο κρατήσεων παγκοσμίως της Sabre, είναι:</a:t>
            </a:r>
          </a:p>
          <a:p>
            <a:pPr lvl="1"/>
            <a:r>
              <a:rPr lang="en-GB" dirty="0" smtClean="0"/>
              <a:t>Asia </a:t>
            </a:r>
            <a:r>
              <a:rPr lang="en-GB" dirty="0"/>
              <a:t>/ </a:t>
            </a:r>
            <a:r>
              <a:rPr lang="en-GB" dirty="0" smtClean="0"/>
              <a:t>Pacific </a:t>
            </a:r>
            <a:r>
              <a:rPr lang="el-GR" dirty="0"/>
              <a:t>	</a:t>
            </a:r>
            <a:r>
              <a:rPr lang="el-GR" dirty="0" smtClean="0"/>
              <a:t>			</a:t>
            </a:r>
            <a:r>
              <a:rPr lang="en-GB" dirty="0" smtClean="0"/>
              <a:t>57 </a:t>
            </a:r>
            <a:r>
              <a:rPr lang="en-GB" dirty="0"/>
              <a:t>%</a:t>
            </a:r>
            <a:endParaRPr lang="el-GR" dirty="0"/>
          </a:p>
          <a:p>
            <a:pPr lvl="1"/>
            <a:r>
              <a:rPr lang="en-GB" dirty="0"/>
              <a:t>Latin America </a:t>
            </a:r>
            <a:r>
              <a:rPr lang="el-GR" dirty="0" smtClean="0"/>
              <a:t>				</a:t>
            </a:r>
            <a:r>
              <a:rPr lang="en-GB" dirty="0" smtClean="0"/>
              <a:t>50 </a:t>
            </a:r>
            <a:r>
              <a:rPr lang="en-GB" dirty="0"/>
              <a:t>%</a:t>
            </a:r>
            <a:endParaRPr lang="el-GR" dirty="0"/>
          </a:p>
          <a:p>
            <a:pPr lvl="1"/>
            <a:r>
              <a:rPr lang="en-GB" dirty="0"/>
              <a:t>North America </a:t>
            </a:r>
            <a:r>
              <a:rPr lang="el-GR" dirty="0" smtClean="0"/>
              <a:t>				</a:t>
            </a:r>
            <a:r>
              <a:rPr lang="en-GB" dirty="0" smtClean="0"/>
              <a:t>48 </a:t>
            </a:r>
            <a:r>
              <a:rPr lang="en-GB" dirty="0"/>
              <a:t>%</a:t>
            </a:r>
            <a:endParaRPr lang="el-GR" dirty="0"/>
          </a:p>
          <a:p>
            <a:pPr lvl="1"/>
            <a:r>
              <a:rPr lang="en-GB" dirty="0"/>
              <a:t>Europe</a:t>
            </a:r>
            <a:r>
              <a:rPr lang="el-GR" dirty="0"/>
              <a:t> / </a:t>
            </a:r>
            <a:r>
              <a:rPr lang="en-GB" dirty="0"/>
              <a:t>Middle East</a:t>
            </a:r>
            <a:r>
              <a:rPr lang="el-GR" dirty="0"/>
              <a:t> / </a:t>
            </a:r>
            <a:r>
              <a:rPr lang="en-GB" dirty="0" smtClean="0"/>
              <a:t>Africa</a:t>
            </a:r>
            <a:r>
              <a:rPr lang="el-GR" dirty="0" smtClean="0"/>
              <a:t> 		14 </a:t>
            </a:r>
            <a:r>
              <a:rPr lang="el-GR" dirty="0"/>
              <a:t>%    </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335619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10/10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a:xfrm>
            <a:off x="457200" y="1340768"/>
            <a:ext cx="8229600" cy="5184576"/>
          </a:xfrm>
        </p:spPr>
        <p:txBody>
          <a:bodyPr>
            <a:noAutofit/>
          </a:bodyPr>
          <a:lstStyle/>
          <a:p>
            <a:r>
              <a:rPr lang="el-GR" sz="2200" dirty="0"/>
              <a:t>Σήμερα το σύστημα της Sabre είναι μια «μηχανή» παραγωγής προϊόντων που σχετίζονται με ταξίδια. Αναφέρονται, ενδεικτικά, τα προϊόντα:</a:t>
            </a:r>
          </a:p>
          <a:p>
            <a:pPr lvl="1"/>
            <a:r>
              <a:rPr lang="en-US" sz="2200" b="1" dirty="0" smtClean="0"/>
              <a:t>Worldfare</a:t>
            </a:r>
            <a:r>
              <a:rPr lang="el-GR" sz="2200" b="1" dirty="0" smtClean="0"/>
              <a:t>, </a:t>
            </a:r>
            <a:r>
              <a:rPr lang="el-GR" sz="2200" dirty="0" smtClean="0"/>
              <a:t>το </a:t>
            </a:r>
            <a:r>
              <a:rPr lang="el-GR" sz="2200" dirty="0"/>
              <a:t>οποίο είναι ένα αυτοματοποιημένο πρόγραμμα τιμολόγησης διεθνών και εγχώριων ταξιδιών, οποιουδήποτε συστήματος διάθεσης πληροφοριών διεθνώς. </a:t>
            </a:r>
            <a:endParaRPr lang="el-GR" sz="2200" dirty="0" smtClean="0"/>
          </a:p>
          <a:p>
            <a:pPr lvl="1"/>
            <a:r>
              <a:rPr lang="en-US" sz="2200" b="1" dirty="0" smtClean="0"/>
              <a:t>GetThere, </a:t>
            </a:r>
            <a:r>
              <a:rPr lang="el-GR" sz="2200" dirty="0" smtClean="0"/>
              <a:t>το οποίο είναι </a:t>
            </a:r>
            <a:r>
              <a:rPr lang="en-US" sz="2200" dirty="0" smtClean="0"/>
              <a:t>έν</a:t>
            </a:r>
            <a:r>
              <a:rPr lang="en-US" sz="2200" dirty="0" smtClean="0"/>
              <a:t>ας </a:t>
            </a:r>
            <a:r>
              <a:rPr lang="en-US" sz="2200" dirty="0"/>
              <a:t>από τους μεγαλύτερους προμηθευτές τουριστικών προϊόντων σε επιχειρηματίες, περιλαμβάνοντας περισσότερες από 800 επιχειρήσεις. </a:t>
            </a:r>
            <a:endParaRPr lang="el-GR" sz="2200" dirty="0"/>
          </a:p>
          <a:p>
            <a:pPr lvl="1"/>
            <a:r>
              <a:rPr lang="en-US" sz="2200" b="1" dirty="0"/>
              <a:t>Planet Sabre</a:t>
            </a:r>
            <a:r>
              <a:rPr lang="el-GR" sz="2200" b="1" dirty="0"/>
              <a:t>, </a:t>
            </a:r>
            <a:r>
              <a:rPr lang="en-US" sz="2200" dirty="0"/>
              <a:t>Turbo Sabre</a:t>
            </a:r>
            <a:r>
              <a:rPr lang="el-GR" sz="2200" dirty="0"/>
              <a:t>, </a:t>
            </a:r>
            <a:r>
              <a:rPr lang="en-US" sz="2200" dirty="0"/>
              <a:t>Dial Sabre</a:t>
            </a:r>
            <a:r>
              <a:rPr lang="el-GR" sz="2200" dirty="0"/>
              <a:t>, τα οποία είναι τρεις διαφορετικές πλατφόρμες ηλεκτρονικού υπολογιστή για πρακτορεία ταξιδίων.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28062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8</a:t>
            </a:r>
            <a:r>
              <a:rPr lang="en-US" sz="2000" dirty="0" smtClean="0"/>
              <a:t>:</a:t>
            </a:r>
            <a:r>
              <a:rPr lang="el-GR" sz="2000" dirty="0" smtClean="0"/>
              <a:t> </a:t>
            </a:r>
            <a:r>
              <a:rPr lang="en-US" sz="2000" dirty="0"/>
              <a:t>Sabre</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Sabre</a:t>
            </a:r>
            <a:r>
              <a:rPr lang="el-GR" dirty="0" smtClean="0"/>
              <a:t> </a:t>
            </a:r>
            <a:r>
              <a:rPr lang="el-GR" sz="3000" b="0" dirty="0" smtClean="0"/>
              <a:t>1/10</a:t>
            </a:r>
            <a:r>
              <a:rPr lang="en-US" sz="3000" b="0" dirty="0" smtClean="0"/>
              <a:t> </a:t>
            </a:r>
            <a:endParaRPr lang="el-GR" sz="3000" b="0" dirty="0"/>
          </a:p>
        </p:txBody>
      </p:sp>
      <p:sp>
        <p:nvSpPr>
          <p:cNvPr id="3" name="Θέση περιεχομένου 2"/>
          <p:cNvSpPr>
            <a:spLocks noGrp="1"/>
          </p:cNvSpPr>
          <p:nvPr>
            <p:ph idx="1"/>
          </p:nvPr>
        </p:nvSpPr>
        <p:spPr/>
        <p:txBody>
          <a:bodyPr/>
          <a:lstStyle/>
          <a:p>
            <a:r>
              <a:rPr lang="el-GR" dirty="0"/>
              <a:t>Το Sabre είναι ένας από τους κύριους προμηθευτές της τεχνολογίας για την τουριστική βιομηχανία. Προσφέρει νεωτεριστικά προϊόντα που διευκολύνουν το ταξιδιωτικό εμπόριο και τις υπηρεσίες και εμπλουτίζουν τις λειτουργίες των αεροπορικών εταιρειών-προμηθευτών. Στο Sabre ανήκει το Travelocity.com, μια από τις μεγαλύτερες ιστοσελίδες της βιομηχανίας στην on-line κατανάλωση, καθώς επίσης και το GetThere, ένας από τους μεγαλύτερους παγκόσμιους προμηθευτές συστημάτων κρατήσεων μέσω Διαδικτύου.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890670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2/10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a:xfrm>
            <a:off x="457200" y="1340768"/>
            <a:ext cx="8291264" cy="5184576"/>
          </a:xfrm>
        </p:spPr>
        <p:txBody>
          <a:bodyPr>
            <a:normAutofit lnSpcReduction="10000"/>
          </a:bodyPr>
          <a:lstStyle/>
          <a:p>
            <a:r>
              <a:rPr lang="el-GR" dirty="0" smtClean="0"/>
              <a:t>Εγκαταστάθηκε </a:t>
            </a:r>
            <a:r>
              <a:rPr lang="el-GR" dirty="0"/>
              <a:t>πρώτη φορά σε ταξιδιωτικό γραφείο το 1976 (πριν απ’αυτή τη χρονολογία το Sabre βρισκόταν μονάχα στα εκάστοτε γραφεία της American Airlines</a:t>
            </a:r>
            <a:r>
              <a:rPr lang="el-GR" dirty="0" smtClean="0"/>
              <a:t>).</a:t>
            </a:r>
          </a:p>
          <a:p>
            <a:r>
              <a:rPr lang="el-GR" dirty="0" smtClean="0"/>
              <a:t>Έγινε </a:t>
            </a:r>
            <a:r>
              <a:rPr lang="el-GR" dirty="0"/>
              <a:t>διαθέσιμο στους τουριστικούς πράκτορες το 1976, και τα πρώτα τερματικά Sabre εγκαταστάθηκαν στην Ευρώπη το 1985.</a:t>
            </a:r>
          </a:p>
          <a:p>
            <a:r>
              <a:rPr lang="el-GR" dirty="0" smtClean="0"/>
              <a:t>Το 1985 </a:t>
            </a:r>
            <a:r>
              <a:rPr lang="el-GR" dirty="0"/>
              <a:t>έγινε η εισαγωγή του easySabre το οποίο επιτρέπει, ακόμα και σήμερα, στους καταναλωτές μέσω των προσωπικών τους ηλεκτρονικών υπολογιστών, να συνδέονται με το σύστημα Sabre και να έχουν πρόσβαση σε κρατήσεις αεροπορικών εισιτηρίων, ξενοδοχείων και ενοικιάσεις αυτοκινήτων.</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28688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3/10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p:txBody>
          <a:bodyPr/>
          <a:lstStyle/>
          <a:p>
            <a:r>
              <a:rPr lang="el-GR" dirty="0"/>
              <a:t>Το 1994 η εταιρεία Sabre και o </a:t>
            </a:r>
            <a:r>
              <a:rPr lang="el-GR" dirty="0" smtClean="0"/>
              <a:t>SNCF </a:t>
            </a:r>
            <a:r>
              <a:rPr lang="el-GR" dirty="0"/>
              <a:t>εγκατέστησαν το RESARΑIL το οποίο πρόκειται για σύστημα κρατήσεων εισιτηρίων και διανομής για το δίκτυο </a:t>
            </a:r>
            <a:r>
              <a:rPr lang="el-GR" dirty="0" smtClean="0"/>
              <a:t>TGV. </a:t>
            </a:r>
            <a:r>
              <a:rPr lang="el-GR" dirty="0"/>
              <a:t>Στη συνέχεια το σύστημα επεκτάθηκε και στο English Channel </a:t>
            </a:r>
            <a:r>
              <a:rPr lang="el-GR" dirty="0" smtClean="0"/>
              <a:t>Tunnel. </a:t>
            </a:r>
            <a:endParaRPr lang="el-GR" dirty="0"/>
          </a:p>
          <a:p>
            <a:r>
              <a:rPr lang="el-GR" dirty="0"/>
              <a:t>Τον Ιούλιο του 1996, το Sabre μετατράπηκε σε χωριστό νομικό πρόσωπο της </a:t>
            </a:r>
            <a:r>
              <a:rPr lang="el-GR" dirty="0" smtClean="0"/>
              <a:t>AMR.</a:t>
            </a:r>
          </a:p>
          <a:p>
            <a:r>
              <a:rPr lang="el-GR" dirty="0" smtClean="0"/>
              <a:t>Το </a:t>
            </a:r>
            <a:r>
              <a:rPr lang="el-GR" dirty="0"/>
              <a:t>1998 η εταιρεία Sabre δημιούργησε κοινή επιχείρηση με την Abacus International προκειμένου να καταστήσει το σύστημα Sabre  ως το κυρίαρχο CRS σύστημα στην Ασία.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134993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4/10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p:txBody>
          <a:bodyPr/>
          <a:lstStyle/>
          <a:p>
            <a:r>
              <a:rPr lang="el-GR" dirty="0"/>
              <a:t>Σήμερα το </a:t>
            </a:r>
            <a:r>
              <a:rPr lang="el-GR" dirty="0"/>
              <a:t>Sabre</a:t>
            </a:r>
            <a:r>
              <a:rPr lang="el-GR" dirty="0"/>
              <a:t>, που αντιπροσωπεύεται σε 45 χώρες, είναι ένας από τους κυριότερους προμηθευτές τεχνολογίας για τη τουριστική βιομηχανία και παρέχει τα καινοτόμα προϊόντα που ενισχύουν το εμπόριο και τις υπηρεσίες ταξιδιού και βελτιώνουν τις λειτουργίες των αεροπορικών εταιρειών και των προμηθευτών τουριστικών προϊόντων.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065602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5/10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a:xfrm>
            <a:off x="457200" y="1340768"/>
            <a:ext cx="8363272" cy="5328592"/>
          </a:xfrm>
        </p:spPr>
        <p:txBody>
          <a:bodyPr>
            <a:normAutofit/>
          </a:bodyPr>
          <a:lstStyle/>
          <a:p>
            <a:r>
              <a:rPr lang="el-GR" dirty="0" smtClean="0"/>
              <a:t>Το </a:t>
            </a:r>
            <a:r>
              <a:rPr lang="el-GR" dirty="0"/>
              <a:t>Sabre παρέχει επίσης μια ευρεία σειρά προϊόντων και υπηρεσιών που υποστηρίζουν και βελτιώνουν τη λειτουργία των ταξιδιωτικών γραφείων των αεροπορικών εταιρειών και των ξενοδοχείων,  και ενισχύουν τη δυνατότητά τους να εξυπηρετούν τους ταξιδιώτες</a:t>
            </a:r>
            <a:r>
              <a:rPr lang="el-GR" dirty="0" smtClean="0"/>
              <a:t>.</a:t>
            </a:r>
          </a:p>
          <a:p>
            <a:r>
              <a:rPr lang="el-GR" dirty="0"/>
              <a:t>Αντιλαμβανόμενη </a:t>
            </a:r>
            <a:r>
              <a:rPr lang="el-GR" dirty="0" smtClean="0"/>
              <a:t>την </a:t>
            </a:r>
            <a:r>
              <a:rPr lang="el-GR" dirty="0"/>
              <a:t>συνεχή ανάγκη των αεροπορικών εταιρειών να μειώνουν το κόστος παραγωγή του προϊόντος του και της λειτουργίας του, προσφέρει μια ποικιλία εφαρμογών που επιταχύνουν τον στόχο αυτό. Παράδειγμα τέτοιας εφαρμογής είναι το Sabre StaffPlan το οποίο υπολογίζει πόσο επίγειο προσωπικό απαιτείται από τον αερομεταφορέα για μια προγραμματισμένη πτήση.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946283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6/10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a:xfrm>
            <a:off x="457200" y="1340768"/>
            <a:ext cx="8291264" cy="5328592"/>
          </a:xfrm>
        </p:spPr>
        <p:txBody>
          <a:bodyPr>
            <a:noAutofit/>
          </a:bodyPr>
          <a:lstStyle/>
          <a:p>
            <a:r>
              <a:rPr lang="el-GR" sz="2200" dirty="0"/>
              <a:t>Ένα από τα πάμπολλα προϊόντα της Sabre το οποίο αφορά στους ταξιδιωτικούς πράκτορες – πέρα από τα διάφορα συστήματα κρατήσεων – είναι και το Teletraining το οποίο είναι ένα σύστημα εκπαίδευσης των ταξιδιωτικών πρακτόρων πάνω στα νέα αλλά και παλαιότερα προϊόντα της Sabre</a:t>
            </a:r>
            <a:r>
              <a:rPr lang="el-GR" sz="2200" dirty="0" smtClean="0"/>
              <a:t>.</a:t>
            </a:r>
          </a:p>
          <a:p>
            <a:r>
              <a:rPr lang="el-GR" sz="2200" dirty="0" smtClean="0"/>
              <a:t>Το </a:t>
            </a:r>
            <a:r>
              <a:rPr lang="el-GR" sz="2200" dirty="0"/>
              <a:t>Sabre</a:t>
            </a:r>
            <a:r>
              <a:rPr lang="el-GR" sz="2200" dirty="0"/>
              <a:t> </a:t>
            </a:r>
            <a:r>
              <a:rPr lang="el-GR" sz="2200" dirty="0"/>
              <a:t>Virtually</a:t>
            </a:r>
            <a:r>
              <a:rPr lang="el-GR" sz="2200" dirty="0"/>
              <a:t> There, μια εξατομικευμένη υπηρεσία ιστοσελίδων που δίνει αυτόματα στους ταξιδιώτες  της τελευταίας στιγμής λεπτομέρειες για τα δρομολόγια των μεταφορικών μέσων, παρέχοντας επίσης έναν πλούτο πληροφοριών για τους προορισμούς της προτίμησής τους. </a:t>
            </a:r>
            <a:endParaRPr lang="el-GR" sz="2200" dirty="0" smtClean="0"/>
          </a:p>
          <a:p>
            <a:r>
              <a:rPr lang="el-GR" sz="2200" dirty="0" smtClean="0"/>
              <a:t>Αξίζει </a:t>
            </a:r>
            <a:r>
              <a:rPr lang="el-GR" sz="2200" dirty="0"/>
              <a:t>επίσης να αναφερθεί και η εφαρμογή Best Fare Finder που κάνει εύκολη την αναζήτηση θέσεων σε πτήσεις που αφορούν ειδικές κατηγορίες </a:t>
            </a:r>
            <a:r>
              <a:rPr lang="el-GR" sz="2200" dirty="0" smtClean="0"/>
              <a:t>ναύλων.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76285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7/10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p:txBody>
          <a:bodyPr/>
          <a:lstStyle/>
          <a:p>
            <a:r>
              <a:rPr lang="el-GR" dirty="0"/>
              <a:t>Τα γραφεία ταξιδίων που είναι συνδεμένα με </a:t>
            </a:r>
            <a:r>
              <a:rPr lang="el-GR" dirty="0"/>
              <a:t>τ</a:t>
            </a:r>
            <a:r>
              <a:rPr lang="el-GR" dirty="0" smtClean="0"/>
              <a:t>η </a:t>
            </a:r>
            <a:r>
              <a:rPr lang="el-GR" dirty="0"/>
              <a:t>Sabre</a:t>
            </a:r>
            <a:r>
              <a:rPr lang="el-GR" dirty="0"/>
              <a:t> χρησιμοποιούν τις, χαμηλού κόστους και βασισμένες στην τεχνολογία του διαδικτύου, υπηρεσίες του Sabre, βρίσκοντας τις λύσεις για να δημιουργήσουν νέες ευκαιρίες πωλήσεων, να οδηγήσουν την επιχείρησή τους στα μονοπάτια της αποδοτικότερης λειτουργίας και να βελτιώσουν την εξυπηρέτηση των πελατών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163514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Sabre</a:t>
            </a:r>
            <a:r>
              <a:rPr lang="el-GR" dirty="0">
                <a:solidFill>
                  <a:prstClr val="white"/>
                </a:solidFill>
              </a:rPr>
              <a:t> </a:t>
            </a:r>
            <a:r>
              <a:rPr lang="el-GR" sz="3000" b="0" dirty="0" smtClean="0">
                <a:solidFill>
                  <a:prstClr val="white"/>
                </a:solidFill>
              </a:rPr>
              <a:t>8/10</a:t>
            </a:r>
            <a:r>
              <a:rPr lang="en-US" sz="3000" b="0" dirty="0" smtClean="0">
                <a:solidFill>
                  <a:prstClr val="white"/>
                </a:solidFill>
              </a:rPr>
              <a:t> </a:t>
            </a:r>
            <a:endParaRPr lang="el-GR" dirty="0"/>
          </a:p>
        </p:txBody>
      </p:sp>
      <p:sp>
        <p:nvSpPr>
          <p:cNvPr id="3" name="Θέση περιεχομένου 2"/>
          <p:cNvSpPr>
            <a:spLocks noGrp="1"/>
          </p:cNvSpPr>
          <p:nvPr>
            <p:ph idx="1"/>
          </p:nvPr>
        </p:nvSpPr>
        <p:spPr>
          <a:xfrm>
            <a:off x="457200" y="1340768"/>
            <a:ext cx="8229600" cy="5517232"/>
          </a:xfrm>
        </p:spPr>
        <p:txBody>
          <a:bodyPr>
            <a:normAutofit/>
          </a:bodyPr>
          <a:lstStyle/>
          <a:p>
            <a:r>
              <a:rPr lang="el-GR" sz="2300" dirty="0"/>
              <a:t>Από το 1996, η </a:t>
            </a:r>
            <a:r>
              <a:rPr lang="el-GR" sz="2300" dirty="0"/>
              <a:t>Sabre</a:t>
            </a:r>
            <a:r>
              <a:rPr lang="el-GR" sz="2300" dirty="0"/>
              <a:t> διοικεί την ιστοσελίδα </a:t>
            </a:r>
            <a:r>
              <a:rPr lang="el-GR" sz="2300" b="1" dirty="0">
                <a:hlinkClick r:id="rId2"/>
              </a:rPr>
              <a:t>www.travelocity.com</a:t>
            </a:r>
            <a:r>
              <a:rPr lang="el-GR" sz="2300" b="1" dirty="0"/>
              <a:t>, </a:t>
            </a:r>
            <a:r>
              <a:rPr lang="el-GR" sz="2300" dirty="0"/>
              <a:t>που προσφέρει καινοτόμες τεχνολογίες που βοηθούν τους καταναλωτές να βρουν τις καλύτερες κρατήσεις για τις διακοπές τους σε αεροπορικές εταιρείες, ξενοδοχεία, εταιρείες ενοικίασης αυτοκινήτων και οργανωμένα πακέτα διακοπών</a:t>
            </a:r>
            <a:r>
              <a:rPr lang="el-GR" sz="2300" dirty="0" smtClean="0"/>
              <a:t>.</a:t>
            </a:r>
          </a:p>
          <a:p>
            <a:r>
              <a:rPr lang="el-GR" sz="2300" dirty="0"/>
              <a:t>Επίσης </a:t>
            </a:r>
            <a:r>
              <a:rPr lang="el-GR" sz="2300" dirty="0" smtClean="0"/>
              <a:t>έχει </a:t>
            </a:r>
            <a:r>
              <a:rPr lang="el-GR" sz="2300" dirty="0"/>
              <a:t>στην ιδιοκτησία του το </a:t>
            </a:r>
            <a:r>
              <a:rPr lang="el-GR" sz="2300" b="1" dirty="0"/>
              <a:t>Get</a:t>
            </a:r>
            <a:r>
              <a:rPr lang="el-GR" sz="2300" b="1" dirty="0"/>
              <a:t> </a:t>
            </a:r>
            <a:r>
              <a:rPr lang="el-GR" sz="2300" b="1" dirty="0"/>
              <a:t>There</a:t>
            </a:r>
            <a:r>
              <a:rPr lang="el-GR" sz="2300" dirty="0"/>
              <a:t>, που είναι ένας προμηθευτής τουριστικών προϊόντων για εταιρείες, βασισμένος στη λειτουργία του διαδικτύου, στον οποίο συμπεριλαμβάνονται η αγορά θέσεων σε πτήσεις, δωματίων σε ξενοδοχεία, η ενοικίαση αυτοκινήτων, και η οργάνωση και παροχή υπηρεσιών συνεδρίασης.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4301301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74</TotalTime>
  <Words>1355</Words>
  <Application>Microsoft Office PowerPoint</Application>
  <PresentationFormat>Προβολή στην οθόνη (4:3)</PresentationFormat>
  <Paragraphs>111</Paragraphs>
  <Slides>18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18</vt:i4>
      </vt:variant>
    </vt:vector>
  </HeadingPairs>
  <TitlesOfParts>
    <vt:vector size="20" baseType="lpstr">
      <vt:lpstr>template</vt:lpstr>
      <vt:lpstr>OC_template_updated</vt:lpstr>
      <vt:lpstr>Διεθνείς Συστήματα Κρατήσεων στον Τουρισμό</vt:lpstr>
      <vt:lpstr>Sabre 1/10 </vt:lpstr>
      <vt:lpstr>Sabre 2/10 </vt:lpstr>
      <vt:lpstr>Sabre 3/10 </vt:lpstr>
      <vt:lpstr>Sabre 4/10 </vt:lpstr>
      <vt:lpstr>Sabre 5/10 </vt:lpstr>
      <vt:lpstr>Sabre 6/10 </vt:lpstr>
      <vt:lpstr>Sabre 7/10 </vt:lpstr>
      <vt:lpstr>Sabre 8/10 </vt:lpstr>
      <vt:lpstr>Sabre 9/10 </vt:lpstr>
      <vt:lpstr>Sabre 10/10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6</cp:revision>
  <dcterms:created xsi:type="dcterms:W3CDTF">2015-04-30T08:11:34Z</dcterms:created>
  <dcterms:modified xsi:type="dcterms:W3CDTF">2015-06-26T09:43:18Z</dcterms:modified>
</cp:coreProperties>
</file>