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7" r:id="rId1"/>
    <p:sldMasterId id="2147483696" r:id="rId2"/>
    <p:sldMasterId id="2147483720" r:id="rId3"/>
  </p:sldMasterIdLst>
  <p:notesMasterIdLst>
    <p:notesMasterId r:id="rId23"/>
  </p:notesMasterIdLst>
  <p:handoutMasterIdLst>
    <p:handoutMasterId r:id="rId24"/>
  </p:handoutMasterIdLst>
  <p:sldIdLst>
    <p:sldId id="269" r:id="rId4"/>
    <p:sldId id="258" r:id="rId5"/>
    <p:sldId id="259" r:id="rId6"/>
    <p:sldId id="260" r:id="rId7"/>
    <p:sldId id="287" r:id="rId8"/>
    <p:sldId id="288" r:id="rId9"/>
    <p:sldId id="263" r:id="rId10"/>
    <p:sldId id="278" r:id="rId11"/>
    <p:sldId id="279" r:id="rId12"/>
    <p:sldId id="289" r:id="rId13"/>
    <p:sldId id="281" r:id="rId14"/>
    <p:sldId id="290" r:id="rId15"/>
    <p:sldId id="270" r:id="rId16"/>
    <p:sldId id="271" r:id="rId17"/>
    <p:sldId id="272" r:id="rId18"/>
    <p:sldId id="283" r:id="rId19"/>
    <p:sldId id="284" r:id="rId20"/>
    <p:sldId id="285" r:id="rId21"/>
    <p:sldId id="286" r:id="rId22"/>
  </p:sldIdLst>
  <p:sldSz cx="9144000" cy="6858000" type="screen4x3"/>
  <p:notesSz cx="7104063" cy="10234613"/>
  <p:custDataLst>
    <p:tags r:id="rId25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FCEA"/>
    <a:srgbClr val="820000"/>
    <a:srgbClr val="004A82"/>
    <a:srgbClr val="EFF789"/>
    <a:srgbClr val="1A5F17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69" d="100"/>
          <a:sy n="69" d="100"/>
        </p:scale>
        <p:origin x="155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1/12/2015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1/12/2015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17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46780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76767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430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06802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>
            <a:lvl1pPr marL="342900" indent="-342900"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lvl1pPr>
            <a:lvl2pPr marL="742950" indent="-285750">
              <a:buClr>
                <a:srgbClr val="C00000"/>
              </a:buClr>
              <a:buSzPct val="80000"/>
              <a:buFont typeface="Wingdings" panose="05000000000000000000" pitchFamily="2" charset="2"/>
              <a:buChar char="§"/>
              <a:defRPr/>
            </a:lvl2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8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1475184" cy="313010"/>
          </a:xfrm>
        </p:spPr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17984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0355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548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257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940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365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943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984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8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1475184" cy="313010"/>
          </a:xfrm>
        </p:spPr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58108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51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32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140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2545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93482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28863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16022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5400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96827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1475184" cy="3130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7" name="Right Triangle 7"/>
          <p:cNvSpPr/>
          <p:nvPr userDrawn="1"/>
        </p:nvSpPr>
        <p:spPr>
          <a:xfrm rot="5400000">
            <a:off x="216022" y="-216024"/>
            <a:ext cx="864098" cy="1296146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8" name="Right Triangle 8"/>
          <p:cNvSpPr/>
          <p:nvPr userDrawn="1"/>
        </p:nvSpPr>
        <p:spPr>
          <a:xfrm rot="16200000">
            <a:off x="8073840" y="5777879"/>
            <a:ext cx="864098" cy="1296146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9045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19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rgbClr val="0033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037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1340768"/>
            <a:ext cx="889248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Αντικειμενοστραφής Προγραμματισμός (Θ)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69368" y="3096543"/>
            <a:ext cx="6400800" cy="1752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800" b="1" dirty="0" smtClean="0"/>
              <a:t>Ενότητα </a:t>
            </a:r>
            <a:r>
              <a:rPr lang="el-GR" sz="2800" b="1" dirty="0" smtClean="0"/>
              <a:t>5</a:t>
            </a:r>
            <a:r>
              <a:rPr lang="el-GR" sz="2800" dirty="0" smtClean="0"/>
              <a:t>:</a:t>
            </a:r>
            <a:r>
              <a:rPr lang="en-US" sz="2800" dirty="0" smtClean="0"/>
              <a:t> </a:t>
            </a:r>
            <a:r>
              <a:rPr lang="el-GR" sz="2800" dirty="0" smtClean="0"/>
              <a:t>Είσοδος/ Έξοδος</a:t>
            </a: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l-GR" sz="2400" dirty="0" smtClean="0"/>
              <a:t>Κλειώ Σγουροπούλου</a:t>
            </a:r>
            <a:endParaRPr lang="el-GR" sz="2400" dirty="0"/>
          </a:p>
          <a:p>
            <a:pPr>
              <a:spcBef>
                <a:spcPts val="0"/>
              </a:spcBef>
            </a:pPr>
            <a:r>
              <a:rPr lang="el-GR" sz="2400" dirty="0"/>
              <a:t>Τμήμα </a:t>
            </a:r>
            <a:r>
              <a:rPr lang="el-GR" sz="2400" dirty="0" smtClean="0"/>
              <a:t>Μηχανικών Πληροφορικής Τ.Ε.</a:t>
            </a:r>
            <a:endParaRPr lang="el-GR" sz="2400" dirty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solidFill>
                  <a:prstClr val="black"/>
                </a:solidFill>
                <a:latin typeface="Calibri"/>
              </a:rPr>
              <a:t>Ανοικτά Ακαδημαϊκά </a:t>
            </a:r>
            <a:r>
              <a:rPr lang="el-GR" sz="1600" dirty="0" smtClean="0">
                <a:solidFill>
                  <a:prstClr val="black"/>
                </a:solidFill>
                <a:latin typeface="Calibri"/>
              </a:rPr>
              <a:t>Μαθήματα στο ΤΕΙ Αθήνας</a:t>
            </a:r>
            <a:endParaRPr lang="el-GR" sz="16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026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sz="4000" dirty="0"/>
              <a:t>Δείκτες ρευμάτων </a:t>
            </a:r>
            <a:r>
              <a:rPr lang="en-US" altLang="el-GR" sz="4000" dirty="0">
                <a:solidFill>
                  <a:srgbClr val="0000FF"/>
                </a:solidFill>
                <a:latin typeface="Courier" pitchFamily="49" charset="0"/>
              </a:rPr>
              <a:t>get</a:t>
            </a:r>
            <a:r>
              <a:rPr lang="en-US" altLang="el-GR" sz="4000" dirty="0"/>
              <a:t> </a:t>
            </a:r>
            <a:r>
              <a:rPr lang="el-GR" altLang="el-GR" sz="4000" dirty="0"/>
              <a:t>και </a:t>
            </a:r>
            <a:r>
              <a:rPr lang="en-US" altLang="el-GR" sz="4000" dirty="0">
                <a:solidFill>
                  <a:srgbClr val="0000FF"/>
                </a:solidFill>
                <a:latin typeface="Courier" pitchFamily="49" charset="0"/>
              </a:rPr>
              <a:t>put </a:t>
            </a:r>
            <a:r>
              <a:rPr lang="en-US" altLang="el-GR" sz="3200" b="0" dirty="0"/>
              <a:t>3/3</a:t>
            </a:r>
            <a:endParaRPr lang="el-GR" altLang="el-GR" sz="3200" b="1" dirty="0">
              <a:solidFill>
                <a:srgbClr val="0000FF"/>
              </a:solidFill>
              <a:effectLst/>
              <a:latin typeface="Courier" pitchFamily="49" charset="0"/>
            </a:endParaRPr>
          </a:p>
        </p:txBody>
      </p:sp>
      <p:sp>
        <p:nvSpPr>
          <p:cNvPr id="185347" name="Text Box 3"/>
          <p:cNvSpPr txBox="1">
            <a:spLocks noChangeArrowheads="1"/>
          </p:cNvSpPr>
          <p:nvPr/>
        </p:nvSpPr>
        <p:spPr bwMode="auto">
          <a:xfrm>
            <a:off x="971550" y="1628775"/>
            <a:ext cx="7704138" cy="4248150"/>
          </a:xfrm>
          <a:prstGeom prst="rect">
            <a:avLst/>
          </a:prstGeom>
          <a:solidFill>
            <a:srgbClr val="D4FC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/ obtaining file size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#include &lt;iostream.h&gt;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#include &lt;fstream.h&gt;</a:t>
            </a:r>
          </a:p>
          <a:p>
            <a:endParaRPr lang="en-US" altLang="el-GR" sz="1600" b="1">
              <a:solidFill>
                <a:srgbClr val="0000FF"/>
              </a:solidFill>
              <a:effectLst/>
              <a:latin typeface="Courier" pitchFamily="49" charset="0"/>
            </a:endParaRPr>
          </a:p>
          <a:p>
            <a:r>
              <a:rPr lang="en-US" altLang="el-GR" sz="1600" b="1">
                <a:solidFill>
                  <a:schemeClr val="accent2"/>
                </a:solidFill>
                <a:effectLst/>
                <a:latin typeface="Courier" pitchFamily="49" charset="0"/>
              </a:rPr>
              <a:t>const char * filename = "example.txt";</a:t>
            </a:r>
          </a:p>
          <a:p>
            <a:endParaRPr lang="en-US" altLang="el-GR" sz="1600" b="1">
              <a:solidFill>
                <a:srgbClr val="0000FF"/>
              </a:solidFill>
              <a:effectLst/>
              <a:latin typeface="Courier" pitchFamily="49" charset="0"/>
            </a:endParaRPr>
          </a:p>
          <a:p>
            <a:r>
              <a:rPr lang="en-US" altLang="el-GR" sz="1600" b="1">
                <a:effectLst/>
                <a:latin typeface="Courier" pitchFamily="49" charset="0"/>
              </a:rPr>
              <a:t>int main () {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long l,m;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ifstream file (filename, ios::in|ios::binary);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l = file.tellg();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file.seekg (0, ios::end);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m = file.tellg();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file.close();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cout &lt;&lt; "size of " &lt;&lt; filename;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cout &lt;&lt; " is " &lt;&lt; (m-l) &lt;&lt; " bytes.\n";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return 0;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}</a:t>
            </a:r>
            <a:endParaRPr lang="el-GR" altLang="el-GR" sz="1600" b="1">
              <a:effectLst/>
              <a:latin typeface="Courier" pitchFamily="49" charset="0"/>
            </a:endParaRPr>
          </a:p>
        </p:txBody>
      </p:sp>
      <p:sp>
        <p:nvSpPr>
          <p:cNvPr id="185348" name="Rectangle 4"/>
          <p:cNvSpPr>
            <a:spLocks noChangeArrowheads="1"/>
          </p:cNvSpPr>
          <p:nvPr/>
        </p:nvSpPr>
        <p:spPr bwMode="auto">
          <a:xfrm>
            <a:off x="6372225" y="1700213"/>
            <a:ext cx="2232025" cy="825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l-GR" sz="1600" b="1">
                <a:solidFill>
                  <a:schemeClr val="bg1"/>
                </a:solidFill>
                <a:effectLst/>
                <a:latin typeface="Courier" pitchFamily="49" charset="0"/>
              </a:rPr>
              <a:t>size of example.txt is 40 bytes.</a:t>
            </a:r>
            <a:endParaRPr lang="el-GR" altLang="el-GR" sz="1600" b="1">
              <a:solidFill>
                <a:schemeClr val="bg1"/>
              </a:solidFill>
              <a:effectLst/>
              <a:latin typeface="Courier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50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Δυαδικά </a:t>
            </a:r>
            <a:r>
              <a:rPr lang="el-GR" altLang="el-GR" dirty="0" smtClean="0"/>
              <a:t>αρχεία</a:t>
            </a:r>
            <a:r>
              <a:rPr lang="en-US" altLang="el-GR" dirty="0" smtClean="0"/>
              <a:t> </a:t>
            </a:r>
            <a:r>
              <a:rPr lang="en-US" altLang="el-GR" b="0" dirty="0" smtClean="0"/>
              <a:t>1/2</a:t>
            </a:r>
            <a:endParaRPr lang="el-GR" altLang="el-GR" b="0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1368152"/>
          </a:xfrm>
        </p:spPr>
        <p:txBody>
          <a:bodyPr/>
          <a:lstStyle/>
          <a:p>
            <a:pPr marL="0" lvl="0" indent="0" fontAlgn="base">
              <a:spcBef>
                <a:spcPct val="50000"/>
              </a:spcBef>
              <a:spcAft>
                <a:spcPct val="0"/>
              </a:spcAft>
              <a:buClr>
                <a:srgbClr val="0000FF"/>
              </a:buClr>
              <a:buSzPct val="90000"/>
              <a:buNone/>
            </a:pPr>
            <a:r>
              <a:rPr lang="el-GR" altLang="el-GR" dirty="0">
                <a:solidFill>
                  <a:prstClr val="black"/>
                </a:solidFill>
                <a:latin typeface="Garamond" pitchFamily="18" charset="0"/>
              </a:rPr>
              <a:t>Χρήση μεθόδων </a:t>
            </a:r>
            <a:r>
              <a:rPr lang="en-US" altLang="el-GR" sz="2000" b="1" dirty="0">
                <a:solidFill>
                  <a:srgbClr val="0000FF"/>
                </a:solidFill>
                <a:latin typeface="Courier" pitchFamily="49" charset="0"/>
              </a:rPr>
              <a:t>write()</a:t>
            </a:r>
            <a:r>
              <a:rPr lang="en-US" altLang="el-GR" dirty="0">
                <a:solidFill>
                  <a:prstClr val="black"/>
                </a:solidFill>
                <a:latin typeface="Garamond" pitchFamily="18" charset="0"/>
              </a:rPr>
              <a:t> </a:t>
            </a:r>
            <a:r>
              <a:rPr lang="el-GR" altLang="el-GR" dirty="0">
                <a:solidFill>
                  <a:prstClr val="black"/>
                </a:solidFill>
                <a:latin typeface="Garamond" pitchFamily="18" charset="0"/>
              </a:rPr>
              <a:t>και </a:t>
            </a:r>
            <a:r>
              <a:rPr lang="en-US" altLang="el-GR" sz="2000" b="1" dirty="0">
                <a:solidFill>
                  <a:srgbClr val="0000FF"/>
                </a:solidFill>
                <a:latin typeface="Courier" pitchFamily="49" charset="0"/>
              </a:rPr>
              <a:t>read()</a:t>
            </a:r>
            <a:r>
              <a:rPr lang="el-GR" altLang="el-GR" dirty="0">
                <a:solidFill>
                  <a:prstClr val="black"/>
                </a:solidFill>
                <a:latin typeface="Garamond" pitchFamily="18" charset="0"/>
              </a:rPr>
              <a:t>:</a:t>
            </a:r>
            <a:endParaRPr lang="en-US" altLang="el-GR" dirty="0">
              <a:solidFill>
                <a:prstClr val="black"/>
              </a:solidFill>
              <a:latin typeface="Garamond" pitchFamily="18" charset="0"/>
            </a:endParaRPr>
          </a:p>
          <a:p>
            <a:pPr marL="0" lvl="0" indent="0" fontAlgn="base">
              <a:spcBef>
                <a:spcPct val="50000"/>
              </a:spcBef>
              <a:spcAft>
                <a:spcPct val="0"/>
              </a:spcAft>
              <a:buClr>
                <a:srgbClr val="0000FF"/>
              </a:buClr>
              <a:buSzPct val="90000"/>
              <a:buNone/>
            </a:pPr>
            <a:r>
              <a:rPr lang="en-US" altLang="el-GR" sz="1800" b="1" dirty="0">
                <a:solidFill>
                  <a:srgbClr val="0000FF"/>
                </a:solidFill>
                <a:latin typeface="Courier" pitchFamily="49" charset="0"/>
              </a:rPr>
              <a:t>write ( char * </a:t>
            </a:r>
            <a:r>
              <a:rPr lang="en-US" altLang="el-GR" sz="1800" b="1" dirty="0">
                <a:solidFill>
                  <a:srgbClr val="C0504D"/>
                </a:solidFill>
                <a:latin typeface="Courier" pitchFamily="49" charset="0"/>
              </a:rPr>
              <a:t>buffer</a:t>
            </a:r>
            <a:r>
              <a:rPr lang="en-US" altLang="el-GR" sz="1800" b="1" dirty="0">
                <a:solidFill>
                  <a:srgbClr val="0000FF"/>
                </a:solidFill>
                <a:latin typeface="Courier" pitchFamily="49" charset="0"/>
              </a:rPr>
              <a:t>, streamsize </a:t>
            </a:r>
            <a:r>
              <a:rPr lang="en-US" altLang="el-GR" sz="1800" b="1" dirty="0">
                <a:solidFill>
                  <a:srgbClr val="C0504D"/>
                </a:solidFill>
                <a:latin typeface="Courier" pitchFamily="49" charset="0"/>
              </a:rPr>
              <a:t>size</a:t>
            </a:r>
            <a:r>
              <a:rPr lang="en-US" altLang="el-GR" sz="1800" b="1" dirty="0">
                <a:solidFill>
                  <a:srgbClr val="0000FF"/>
                </a:solidFill>
                <a:latin typeface="Courier" pitchFamily="49" charset="0"/>
              </a:rPr>
              <a:t> );</a:t>
            </a:r>
          </a:p>
          <a:p>
            <a:pPr marL="0" lvl="0" indent="0" fontAlgn="base">
              <a:spcBef>
                <a:spcPct val="50000"/>
              </a:spcBef>
              <a:spcAft>
                <a:spcPct val="0"/>
              </a:spcAft>
              <a:buClr>
                <a:srgbClr val="0000FF"/>
              </a:buClr>
              <a:buSzPct val="90000"/>
              <a:buNone/>
            </a:pPr>
            <a:r>
              <a:rPr lang="en-US" altLang="el-GR" sz="1800" b="1" dirty="0">
                <a:solidFill>
                  <a:srgbClr val="0000FF"/>
                </a:solidFill>
                <a:latin typeface="Courier" pitchFamily="49" charset="0"/>
              </a:rPr>
              <a:t> read ( char * </a:t>
            </a:r>
            <a:r>
              <a:rPr lang="en-US" altLang="el-GR" sz="1800" b="1" dirty="0">
                <a:solidFill>
                  <a:srgbClr val="C0504D"/>
                </a:solidFill>
                <a:latin typeface="Courier" pitchFamily="49" charset="0"/>
              </a:rPr>
              <a:t>buffer</a:t>
            </a:r>
            <a:r>
              <a:rPr lang="en-US" altLang="el-GR" sz="1800" b="1" dirty="0">
                <a:solidFill>
                  <a:srgbClr val="0000FF"/>
                </a:solidFill>
                <a:latin typeface="Courier" pitchFamily="49" charset="0"/>
              </a:rPr>
              <a:t>, streamsize </a:t>
            </a:r>
            <a:r>
              <a:rPr lang="en-US" altLang="el-GR" sz="1800" b="1" dirty="0">
                <a:solidFill>
                  <a:srgbClr val="C0504D"/>
                </a:solidFill>
                <a:latin typeface="Courier" pitchFamily="49" charset="0"/>
              </a:rPr>
              <a:t>size</a:t>
            </a:r>
            <a:r>
              <a:rPr lang="en-US" altLang="el-GR" sz="1800" b="1" dirty="0">
                <a:solidFill>
                  <a:srgbClr val="0000FF"/>
                </a:solidFill>
                <a:latin typeface="Courier" pitchFamily="49" charset="0"/>
              </a:rPr>
              <a:t> );</a:t>
            </a:r>
            <a:endParaRPr lang="el-GR" altLang="el-GR" sz="1800" b="1" dirty="0">
              <a:solidFill>
                <a:srgbClr val="0000FF"/>
              </a:solidFill>
              <a:latin typeface="Courier" pitchFamily="49" charset="0"/>
            </a:endParaRPr>
          </a:p>
          <a:p>
            <a:endParaRPr lang="el-GR" dirty="0"/>
          </a:p>
        </p:txBody>
      </p:sp>
      <p:sp>
        <p:nvSpPr>
          <p:cNvPr id="186371" name="Text Box 3"/>
          <p:cNvSpPr txBox="1">
            <a:spLocks noChangeArrowheads="1"/>
          </p:cNvSpPr>
          <p:nvPr/>
        </p:nvSpPr>
        <p:spPr bwMode="auto">
          <a:xfrm>
            <a:off x="539553" y="2564904"/>
            <a:ext cx="7488831" cy="4093428"/>
          </a:xfrm>
          <a:prstGeom prst="rect">
            <a:avLst/>
          </a:prstGeom>
          <a:solidFill>
            <a:srgbClr val="D4FC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l-GR" sz="2000" b="1" dirty="0">
                <a:solidFill>
                  <a:srgbClr val="0000FF"/>
                </a:solidFill>
                <a:effectLst/>
                <a:latin typeface="Courier" pitchFamily="49" charset="0"/>
              </a:rPr>
              <a:t>// reading binary file</a:t>
            </a:r>
          </a:p>
          <a:p>
            <a:r>
              <a:rPr lang="en-US" altLang="el-GR" sz="2000" b="1" dirty="0">
                <a:solidFill>
                  <a:srgbClr val="0000FF"/>
                </a:solidFill>
                <a:effectLst/>
                <a:latin typeface="Courier" pitchFamily="49" charset="0"/>
              </a:rPr>
              <a:t>#include &lt;iostream.h&gt;</a:t>
            </a:r>
          </a:p>
          <a:p>
            <a:r>
              <a:rPr lang="en-US" altLang="el-GR" sz="2000" b="1" dirty="0">
                <a:solidFill>
                  <a:srgbClr val="0000FF"/>
                </a:solidFill>
                <a:effectLst/>
                <a:latin typeface="Courier" pitchFamily="49" charset="0"/>
              </a:rPr>
              <a:t>#include &lt;fstream.h&gt;</a:t>
            </a:r>
          </a:p>
          <a:p>
            <a:endParaRPr lang="en-US" altLang="el-GR" sz="2000" b="1" dirty="0">
              <a:solidFill>
                <a:srgbClr val="0000FF"/>
              </a:solidFill>
              <a:effectLst/>
              <a:latin typeface="Courier" pitchFamily="49" charset="0"/>
            </a:endParaRPr>
          </a:p>
          <a:p>
            <a:r>
              <a:rPr lang="en-US" altLang="el-GR" sz="2000" b="1" dirty="0">
                <a:solidFill>
                  <a:srgbClr val="0000FF"/>
                </a:solidFill>
                <a:effectLst/>
                <a:latin typeface="Courier" pitchFamily="49" charset="0"/>
              </a:rPr>
              <a:t>const char * filename = "example.txt";</a:t>
            </a:r>
          </a:p>
          <a:p>
            <a:endParaRPr lang="en-US" altLang="el-GR" sz="2000" b="1" dirty="0">
              <a:solidFill>
                <a:srgbClr val="0000FF"/>
              </a:solidFill>
              <a:effectLst/>
              <a:latin typeface="Courier" pitchFamily="49" charset="0"/>
            </a:endParaRPr>
          </a:p>
          <a:p>
            <a:r>
              <a:rPr lang="en-US" altLang="el-GR" sz="2000" b="1" dirty="0">
                <a:effectLst/>
                <a:latin typeface="Courier" pitchFamily="49" charset="0"/>
              </a:rPr>
              <a:t>int main () {</a:t>
            </a:r>
          </a:p>
          <a:p>
            <a:r>
              <a:rPr lang="en-US" altLang="el-GR" sz="2000" b="1" dirty="0">
                <a:effectLst/>
                <a:latin typeface="Courier" pitchFamily="49" charset="0"/>
              </a:rPr>
              <a:t>  char * buffer;</a:t>
            </a:r>
          </a:p>
          <a:p>
            <a:r>
              <a:rPr lang="en-US" altLang="el-GR" sz="2000" b="1" dirty="0">
                <a:effectLst/>
                <a:latin typeface="Courier" pitchFamily="49" charset="0"/>
              </a:rPr>
              <a:t>  long size;</a:t>
            </a:r>
          </a:p>
          <a:p>
            <a:r>
              <a:rPr lang="en-US" altLang="el-GR" sz="2000" b="1" dirty="0">
                <a:effectLst/>
                <a:latin typeface="Courier" pitchFamily="49" charset="0"/>
              </a:rPr>
              <a:t>  ifstream file (filename, ios::in|ios::binary|ios::ate);</a:t>
            </a:r>
          </a:p>
          <a:p>
            <a:r>
              <a:rPr lang="en-US" altLang="el-GR" sz="2000" b="1" dirty="0">
                <a:effectLst/>
                <a:latin typeface="Courier" pitchFamily="49" charset="0"/>
              </a:rPr>
              <a:t>  size = file.tellg();</a:t>
            </a:r>
          </a:p>
          <a:p>
            <a:r>
              <a:rPr lang="en-US" altLang="el-GR" sz="2000" b="1" dirty="0">
                <a:effectLst/>
                <a:latin typeface="Courier" pitchFamily="49" charset="0"/>
              </a:rPr>
              <a:t>  </a:t>
            </a:r>
            <a:endParaRPr lang="el-GR" altLang="el-GR" sz="2000" b="1" dirty="0">
              <a:effectLst/>
              <a:latin typeface="Courier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26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sz="4000" dirty="0"/>
              <a:t>Δυαδικά αρχεία</a:t>
            </a:r>
            <a:r>
              <a:rPr lang="en-US" altLang="el-GR" sz="4000" dirty="0"/>
              <a:t> </a:t>
            </a:r>
            <a:r>
              <a:rPr lang="en-US" altLang="el-GR" sz="4000" b="0" dirty="0" smtClean="0"/>
              <a:t>2/2</a:t>
            </a:r>
            <a:endParaRPr lang="el-GR" altLang="el-GR" dirty="0"/>
          </a:p>
        </p:txBody>
      </p:sp>
      <p:sp>
        <p:nvSpPr>
          <p:cNvPr id="187395" name="Text Box 3"/>
          <p:cNvSpPr txBox="1">
            <a:spLocks noChangeArrowheads="1"/>
          </p:cNvSpPr>
          <p:nvPr/>
        </p:nvSpPr>
        <p:spPr bwMode="auto">
          <a:xfrm>
            <a:off x="971550" y="1628775"/>
            <a:ext cx="7704138" cy="2047875"/>
          </a:xfrm>
          <a:prstGeom prst="rect">
            <a:avLst/>
          </a:prstGeom>
          <a:solidFill>
            <a:srgbClr val="D4FC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 sz="1600" b="1">
                <a:effectLst/>
                <a:latin typeface="Courier" pitchFamily="49" charset="0"/>
              </a:rPr>
              <a:t>  file.seekg (0, ios::beg);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buffer = new char [size];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file.read (buffer, size);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file.close();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cout &lt;&lt; "the complete file is in a buffer";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delete[] buffer;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return 0;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}</a:t>
            </a:r>
            <a:endParaRPr lang="el-GR" altLang="el-GR" sz="1600" b="1">
              <a:effectLst/>
              <a:latin typeface="Courier" pitchFamily="49" charset="0"/>
            </a:endParaRPr>
          </a:p>
        </p:txBody>
      </p:sp>
      <p:sp>
        <p:nvSpPr>
          <p:cNvPr id="187396" name="Rectangle 4"/>
          <p:cNvSpPr>
            <a:spLocks noChangeArrowheads="1"/>
          </p:cNvSpPr>
          <p:nvPr/>
        </p:nvSpPr>
        <p:spPr bwMode="auto">
          <a:xfrm>
            <a:off x="6443663" y="1773238"/>
            <a:ext cx="2089150" cy="825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l-GR" sz="1600" b="1">
                <a:solidFill>
                  <a:schemeClr val="bg1"/>
                </a:solidFill>
                <a:effectLst/>
                <a:latin typeface="Courier" pitchFamily="49" charset="0"/>
              </a:rPr>
              <a:t>The complete file is in buffer</a:t>
            </a:r>
            <a:endParaRPr lang="el-GR" altLang="el-GR" sz="1600" b="1">
              <a:solidFill>
                <a:schemeClr val="bg1"/>
              </a:solidFill>
              <a:effectLst/>
              <a:latin typeface="Courier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337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2" name="Ομάδα 1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6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9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Κλειώ Σγουροπούλου 2014. Κλειώ Σγουροπούλου. «Αντικειμενοστραφής Προγραμματισμός-Θ. </a:t>
            </a:r>
            <a:r>
              <a:rPr lang="el-GR" sz="2000" smtClean="0"/>
              <a:t>Ενότητα </a:t>
            </a:r>
            <a:r>
              <a:rPr lang="el-GR" sz="2000" smtClean="0"/>
              <a:t>5</a:t>
            </a:r>
            <a:r>
              <a:rPr lang="en-US" sz="2000" smtClean="0"/>
              <a:t>:</a:t>
            </a:r>
            <a:r>
              <a:rPr lang="el-GR" sz="2000" dirty="0" smtClean="0"/>
              <a:t> </a:t>
            </a:r>
            <a:r>
              <a:rPr lang="el-GR" sz="2000" dirty="0" smtClean="0"/>
              <a:t>Είσοδος/Εξοδος».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963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940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09885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Αθήνας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32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dirty="0"/>
              <a:t>Αρχεία </a:t>
            </a:r>
            <a:r>
              <a:rPr lang="el-GR" dirty="0" smtClean="0"/>
              <a:t>εισόδου/εξόδου </a:t>
            </a:r>
            <a:r>
              <a:rPr lang="en-US" sz="3200" b="0" dirty="0" smtClean="0"/>
              <a:t>1/3</a:t>
            </a:r>
            <a:endParaRPr lang="el-GR" sz="3200" b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C++ υποστηρίζει αρχεία εισόδου/εξόδου μέσω των κλάσεων.</a:t>
            </a:r>
          </a:p>
          <a:p>
            <a:r>
              <a:rPr lang="el-GR" b="1" dirty="0">
                <a:solidFill>
                  <a:srgbClr val="004A82"/>
                </a:solidFill>
              </a:rPr>
              <a:t>ofstream: </a:t>
            </a:r>
            <a:r>
              <a:rPr lang="el-GR" dirty="0"/>
              <a:t>Υποστήριξη λειτουργιών εγγραφής</a:t>
            </a:r>
          </a:p>
          <a:p>
            <a:r>
              <a:rPr lang="el-GR" b="1" dirty="0">
                <a:solidFill>
                  <a:srgbClr val="004A82"/>
                </a:solidFill>
              </a:rPr>
              <a:t>ifstream: </a:t>
            </a:r>
            <a:r>
              <a:rPr lang="el-GR" dirty="0"/>
              <a:t>Υποστήριξη λειτουργιών ανάγνωσης </a:t>
            </a:r>
          </a:p>
          <a:p>
            <a:r>
              <a:rPr lang="el-GR" b="1" dirty="0">
                <a:solidFill>
                  <a:srgbClr val="004A82"/>
                </a:solidFill>
              </a:rPr>
              <a:t>fstream: </a:t>
            </a:r>
            <a:r>
              <a:rPr lang="el-GR" dirty="0"/>
              <a:t>Υποστήριξη λειτουργιών εγγραφής/ανάγνωσης</a:t>
            </a:r>
          </a:p>
          <a:p>
            <a:pPr>
              <a:spcBef>
                <a:spcPts val="2400"/>
              </a:spcBef>
            </a:pPr>
            <a:r>
              <a:rPr lang="el-GR" dirty="0"/>
              <a:t>Άνοιγμα αρχείου μέσω δημιουργίας </a:t>
            </a:r>
            <a:r>
              <a:rPr lang="el-GR" b="1" dirty="0">
                <a:solidFill>
                  <a:srgbClr val="820000"/>
                </a:solidFill>
              </a:rPr>
              <a:t>αντικειμένου </a:t>
            </a:r>
            <a:r>
              <a:rPr lang="el-GR" b="1" dirty="0" smtClean="0">
                <a:solidFill>
                  <a:srgbClr val="820000"/>
                </a:solidFill>
              </a:rPr>
              <a:t>ρεύματος </a:t>
            </a:r>
            <a:r>
              <a:rPr lang="el-GR" b="1" dirty="0" smtClean="0">
                <a:solidFill>
                  <a:srgbClr val="004A82"/>
                </a:solidFill>
              </a:rPr>
              <a:t>(stream </a:t>
            </a:r>
            <a:r>
              <a:rPr lang="el-GR" b="1" dirty="0">
                <a:solidFill>
                  <a:srgbClr val="004A82"/>
                </a:solidFill>
              </a:rPr>
              <a:t>object) </a:t>
            </a:r>
            <a:r>
              <a:rPr lang="el-GR" dirty="0"/>
              <a:t>και χρήσης μεθόδου </a:t>
            </a:r>
            <a:r>
              <a:rPr lang="el-GR" b="1" dirty="0">
                <a:solidFill>
                  <a:srgbClr val="820000"/>
                </a:solidFill>
              </a:rPr>
              <a:t>open() 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l-GR" altLang="el-GR" b="1" dirty="0">
                <a:solidFill>
                  <a:srgbClr val="820000"/>
                </a:solidFill>
                <a:latin typeface="Courier" pitchFamily="49" charset="0"/>
              </a:rPr>
              <a:t>void</a:t>
            </a:r>
            <a:r>
              <a:rPr lang="el-GR" altLang="el-GR" b="1" dirty="0">
                <a:solidFill>
                  <a:srgbClr val="0000FF"/>
                </a:solidFill>
                <a:latin typeface="Courier" pitchFamily="49" charset="0"/>
              </a:rPr>
              <a:t> </a:t>
            </a:r>
            <a:r>
              <a:rPr lang="el-GR" altLang="el-GR" b="1" dirty="0">
                <a:solidFill>
                  <a:srgbClr val="004A82"/>
                </a:solidFill>
                <a:latin typeface="Courier" pitchFamily="49" charset="0"/>
              </a:rPr>
              <a:t>open (const char * </a:t>
            </a:r>
            <a:r>
              <a:rPr lang="el-GR" altLang="el-GR" b="1" dirty="0">
                <a:solidFill>
                  <a:srgbClr val="820000"/>
                </a:solidFill>
                <a:latin typeface="Courier" pitchFamily="49" charset="0"/>
              </a:rPr>
              <a:t>filename</a:t>
            </a:r>
            <a:r>
              <a:rPr lang="el-GR" altLang="el-GR" b="1" dirty="0">
                <a:solidFill>
                  <a:srgbClr val="004A82"/>
                </a:solidFill>
                <a:latin typeface="Courier" pitchFamily="49" charset="0"/>
              </a:rPr>
              <a:t>, openmode </a:t>
            </a:r>
            <a:r>
              <a:rPr lang="el-GR" altLang="el-GR" b="1" dirty="0">
                <a:solidFill>
                  <a:srgbClr val="820000"/>
                </a:solidFill>
                <a:latin typeface="Courier" pitchFamily="49" charset="0"/>
              </a:rPr>
              <a:t>mode</a:t>
            </a:r>
            <a:r>
              <a:rPr lang="el-GR" altLang="el-GR" b="1" dirty="0">
                <a:solidFill>
                  <a:srgbClr val="0000FF"/>
                </a:solidFill>
                <a:latin typeface="Courier" pitchFamily="49" charset="0"/>
              </a:rPr>
              <a:t>);</a:t>
            </a:r>
            <a:endParaRPr lang="en-US" altLang="el-GR" b="1" dirty="0">
              <a:solidFill>
                <a:srgbClr val="0000FF"/>
              </a:solidFill>
              <a:latin typeface="Courier" pitchFamily="49" charset="0"/>
            </a:endParaRPr>
          </a:p>
          <a:p>
            <a:pPr>
              <a:spcBef>
                <a:spcPts val="2400"/>
              </a:spcBef>
            </a:pPr>
            <a:r>
              <a:rPr lang="el-GR" dirty="0"/>
              <a:t>Κλείσιμο αρχείου μέσω συνάρτησης close() 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3468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dirty="0"/>
              <a:t>Αρχεία εισόδου/εξόδου </a:t>
            </a:r>
            <a:r>
              <a:rPr lang="en-US" sz="3200" b="0" dirty="0" smtClean="0"/>
              <a:t>2/3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Mode: </a:t>
            </a:r>
            <a:r>
              <a:rPr lang="el-GR" dirty="0"/>
              <a:t>συνδυασμός των ακόλουθων </a:t>
            </a:r>
            <a:r>
              <a:rPr lang="en-US" dirty="0"/>
              <a:t>flags (</a:t>
            </a:r>
            <a:r>
              <a:rPr lang="el-GR" dirty="0"/>
              <a:t>μέσω τελεστή </a:t>
            </a:r>
            <a:r>
              <a:rPr lang="en-US" dirty="0"/>
              <a:t>OR - |)</a:t>
            </a:r>
          </a:p>
          <a:p>
            <a:pPr lvl="1"/>
            <a:r>
              <a:rPr lang="en-US" b="1" dirty="0">
                <a:solidFill>
                  <a:srgbClr val="004A82"/>
                </a:solidFill>
              </a:rPr>
              <a:t>ios::in </a:t>
            </a:r>
            <a:r>
              <a:rPr lang="el-GR" dirty="0"/>
              <a:t>Αρχείο για ανάγνωση</a:t>
            </a:r>
          </a:p>
          <a:p>
            <a:pPr lvl="1"/>
            <a:r>
              <a:rPr lang="en-US" b="1" dirty="0">
                <a:solidFill>
                  <a:srgbClr val="004A82"/>
                </a:solidFill>
              </a:rPr>
              <a:t>ios::out </a:t>
            </a:r>
            <a:r>
              <a:rPr lang="el-GR" dirty="0"/>
              <a:t>Αρχείο για εγγραφή</a:t>
            </a:r>
          </a:p>
          <a:p>
            <a:pPr lvl="1"/>
            <a:r>
              <a:rPr lang="en-US" b="1" dirty="0">
                <a:solidFill>
                  <a:srgbClr val="004A82"/>
                </a:solidFill>
              </a:rPr>
              <a:t>ios::ate </a:t>
            </a:r>
            <a:r>
              <a:rPr lang="el-GR" dirty="0"/>
              <a:t>Αρχική θέση: τέλος αρχείου</a:t>
            </a:r>
          </a:p>
          <a:p>
            <a:pPr lvl="1"/>
            <a:r>
              <a:rPr lang="en-US" b="1" dirty="0">
                <a:solidFill>
                  <a:srgbClr val="004A82"/>
                </a:solidFill>
              </a:rPr>
              <a:t>ios::app </a:t>
            </a:r>
            <a:r>
              <a:rPr lang="el-GR" dirty="0"/>
              <a:t>Κάθε έξοδος προστίθεται στο τέλος του αρχείου</a:t>
            </a:r>
          </a:p>
          <a:p>
            <a:pPr lvl="1"/>
            <a:r>
              <a:rPr lang="en-US" b="1" dirty="0">
                <a:solidFill>
                  <a:srgbClr val="004A82"/>
                </a:solidFill>
              </a:rPr>
              <a:t>ios::trunc </a:t>
            </a:r>
            <a:r>
              <a:rPr lang="el-GR" dirty="0"/>
              <a:t>Αν το αρχείο προϋπάρχει, σβήνεται</a:t>
            </a:r>
          </a:p>
          <a:p>
            <a:pPr lvl="1"/>
            <a:r>
              <a:rPr lang="en-US" b="1" dirty="0">
                <a:solidFill>
                  <a:srgbClr val="004A82"/>
                </a:solidFill>
              </a:rPr>
              <a:t>ios::binary </a:t>
            </a:r>
            <a:r>
              <a:rPr lang="el-GR" dirty="0"/>
              <a:t>Δυαδικά αρχεία</a:t>
            </a:r>
          </a:p>
          <a:p>
            <a:r>
              <a:rPr lang="el-GR" dirty="0" smtClean="0"/>
              <a:t>Παράδειγμα</a:t>
            </a:r>
            <a:endParaRPr lang="el-GR" dirty="0"/>
          </a:p>
          <a:p>
            <a:pPr marL="0" indent="0">
              <a:buNone/>
            </a:pPr>
            <a:r>
              <a:rPr lang="en-US" b="1" dirty="0">
                <a:solidFill>
                  <a:srgbClr val="004A82"/>
                </a:solidFill>
              </a:rPr>
              <a:t>ofstream file;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4A82"/>
                </a:solidFill>
              </a:rPr>
              <a:t>file.open ("example.bin", </a:t>
            </a:r>
            <a:r>
              <a:rPr lang="en-US" b="1" dirty="0">
                <a:solidFill>
                  <a:srgbClr val="820000"/>
                </a:solidFill>
              </a:rPr>
              <a:t>ios::out </a:t>
            </a:r>
            <a:r>
              <a:rPr lang="en-US" dirty="0">
                <a:solidFill>
                  <a:srgbClr val="004A82"/>
                </a:solidFill>
              </a:rPr>
              <a:t>|</a:t>
            </a:r>
            <a:r>
              <a:rPr lang="en-US" dirty="0"/>
              <a:t> </a:t>
            </a:r>
            <a:r>
              <a:rPr lang="en-US" b="1" dirty="0">
                <a:solidFill>
                  <a:srgbClr val="820000"/>
                </a:solidFill>
              </a:rPr>
              <a:t>ios::app </a:t>
            </a:r>
            <a:r>
              <a:rPr lang="en-US" b="1" dirty="0">
                <a:solidFill>
                  <a:srgbClr val="004A82"/>
                </a:solidFill>
              </a:rPr>
              <a:t>|</a:t>
            </a:r>
            <a:r>
              <a:rPr lang="en-US" dirty="0"/>
              <a:t> </a:t>
            </a:r>
            <a:r>
              <a:rPr lang="en-US" b="1" dirty="0">
                <a:solidFill>
                  <a:srgbClr val="820000"/>
                </a:solidFill>
              </a:rPr>
              <a:t>ios::binary</a:t>
            </a:r>
            <a:r>
              <a:rPr lang="en-US" b="1" dirty="0">
                <a:solidFill>
                  <a:srgbClr val="004A82"/>
                </a:solidFill>
              </a:rPr>
              <a:t>);</a:t>
            </a:r>
          </a:p>
          <a:p>
            <a:endParaRPr lang="en-US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718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dirty="0"/>
              <a:t>Αρχεία εισόδου/εξόδου </a:t>
            </a:r>
            <a:r>
              <a:rPr lang="en-US" sz="3200" b="0" dirty="0" smtClean="0"/>
              <a:t>3/3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Default Mode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altLang="el-GR" dirty="0"/>
              <a:t>Constructor </a:t>
            </a:r>
            <a:r>
              <a:rPr lang="el-GR" altLang="el-GR" dirty="0"/>
              <a:t>των κλάσεων ρευμάτων:</a:t>
            </a:r>
          </a:p>
          <a:p>
            <a:pPr>
              <a:lnSpc>
                <a:spcPct val="90000"/>
              </a:lnSpc>
              <a:buNone/>
            </a:pPr>
            <a:r>
              <a:rPr lang="en-US" altLang="el-GR" sz="2000" b="1" dirty="0">
                <a:solidFill>
                  <a:srgbClr val="004A82"/>
                </a:solidFill>
                <a:latin typeface="Courier"/>
              </a:rPr>
              <a:t>ofstream </a:t>
            </a:r>
            <a:r>
              <a:rPr lang="el-GR" altLang="el-GR" sz="2000" b="1" dirty="0">
                <a:solidFill>
                  <a:srgbClr val="004A82"/>
                </a:solidFill>
                <a:latin typeface="Courier" pitchFamily="49" charset="0"/>
              </a:rPr>
              <a:t>file ("example.bin", </a:t>
            </a:r>
            <a:r>
              <a:rPr lang="el-GR" altLang="el-GR" sz="2000" b="1" dirty="0">
                <a:solidFill>
                  <a:srgbClr val="820000"/>
                </a:solidFill>
                <a:latin typeface="Courier" pitchFamily="49" charset="0"/>
              </a:rPr>
              <a:t>ios::out </a:t>
            </a:r>
            <a:r>
              <a:rPr lang="el-GR" altLang="el-GR" sz="2000" b="1" dirty="0">
                <a:solidFill>
                  <a:srgbClr val="004A82"/>
                </a:solidFill>
                <a:latin typeface="Courier" pitchFamily="49" charset="0"/>
              </a:rPr>
              <a:t>|</a:t>
            </a:r>
            <a:r>
              <a:rPr lang="el-GR" altLang="el-GR" sz="2000" b="1" dirty="0">
                <a:solidFill>
                  <a:srgbClr val="0000FF"/>
                </a:solidFill>
                <a:latin typeface="Courier" pitchFamily="49" charset="0"/>
              </a:rPr>
              <a:t> </a:t>
            </a:r>
            <a:r>
              <a:rPr lang="el-GR" altLang="el-GR" sz="2000" b="1" dirty="0">
                <a:solidFill>
                  <a:srgbClr val="820000"/>
                </a:solidFill>
                <a:latin typeface="Courier" pitchFamily="49" charset="0"/>
              </a:rPr>
              <a:t>ios::app </a:t>
            </a:r>
            <a:r>
              <a:rPr lang="el-GR" altLang="el-GR" sz="2000" b="1" dirty="0">
                <a:solidFill>
                  <a:srgbClr val="004A82"/>
                </a:solidFill>
                <a:latin typeface="Courier" pitchFamily="49" charset="0"/>
              </a:rPr>
              <a:t>|</a:t>
            </a:r>
            <a:endParaRPr lang="en-US" altLang="el-GR" sz="2000" b="1" dirty="0">
              <a:solidFill>
                <a:srgbClr val="004A82"/>
              </a:solidFill>
              <a:latin typeface="Courier"/>
            </a:endParaRPr>
          </a:p>
          <a:p>
            <a:pPr>
              <a:lnSpc>
                <a:spcPct val="90000"/>
              </a:lnSpc>
              <a:buNone/>
            </a:pPr>
            <a:r>
              <a:rPr lang="el-GR" altLang="el-GR" sz="2000" b="1" dirty="0">
                <a:solidFill>
                  <a:srgbClr val="820000"/>
                </a:solidFill>
                <a:latin typeface="Courier" pitchFamily="49" charset="0"/>
              </a:rPr>
              <a:t>ios::binary</a:t>
            </a:r>
            <a:r>
              <a:rPr lang="el-GR" altLang="el-GR" sz="2000" b="1" dirty="0">
                <a:solidFill>
                  <a:srgbClr val="004A82"/>
                </a:solidFill>
                <a:latin typeface="Courier" pitchFamily="49" charset="0"/>
              </a:rPr>
              <a:t>);</a:t>
            </a:r>
            <a:endParaRPr lang="en-US" altLang="el-GR" sz="2000" b="1" dirty="0">
              <a:solidFill>
                <a:srgbClr val="004A82"/>
              </a:solidFill>
              <a:latin typeface="Courier"/>
            </a:endParaRPr>
          </a:p>
          <a:p>
            <a:r>
              <a:rPr lang="el-GR" altLang="el-GR" dirty="0"/>
              <a:t>Έλεγχος αν ένα αρχείο έχει αρχικοποιηθεί μέσω συνάρτησης </a:t>
            </a:r>
            <a:r>
              <a:rPr lang="en-US" altLang="el-GR" b="1" dirty="0">
                <a:solidFill>
                  <a:srgbClr val="820000"/>
                </a:solidFill>
              </a:rPr>
              <a:t>is_open()</a:t>
            </a:r>
            <a:r>
              <a:rPr lang="el-GR" altLang="el-GR" dirty="0"/>
              <a:t>:</a:t>
            </a:r>
            <a:endParaRPr lang="en-US" altLang="el-GR" dirty="0"/>
          </a:p>
          <a:p>
            <a:pPr>
              <a:lnSpc>
                <a:spcPct val="90000"/>
              </a:lnSpc>
              <a:buNone/>
            </a:pPr>
            <a:r>
              <a:rPr lang="en-US" altLang="el-GR" sz="1200" dirty="0"/>
              <a:t>	 </a:t>
            </a:r>
            <a:r>
              <a:rPr lang="en-US" altLang="el-GR" b="1" dirty="0">
                <a:solidFill>
                  <a:srgbClr val="004A82"/>
                </a:solidFill>
                <a:latin typeface="Courier" pitchFamily="49" charset="0"/>
              </a:rPr>
              <a:t>bool is_ospen(); </a:t>
            </a:r>
            <a:endParaRPr lang="en-US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  <p:sp>
        <p:nvSpPr>
          <p:cNvPr id="7" name="Θέση περιεχομένου 2"/>
          <p:cNvSpPr txBox="1">
            <a:spLocks/>
          </p:cNvSpPr>
          <p:nvPr/>
        </p:nvSpPr>
        <p:spPr>
          <a:xfrm>
            <a:off x="457200" y="3933056"/>
            <a:ext cx="8229600" cy="1872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l-GR" altLang="el-GR" sz="6000" b="1" dirty="0">
              <a:solidFill>
                <a:srgbClr val="004A82"/>
              </a:solidFill>
            </a:endParaRPr>
          </a:p>
        </p:txBody>
      </p:sp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034481"/>
              </p:ext>
            </p:extLst>
          </p:nvPr>
        </p:nvGraphicFramePr>
        <p:xfrm>
          <a:off x="457200" y="1916832"/>
          <a:ext cx="6096000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Class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Default </a:t>
                      </a:r>
                      <a:r>
                        <a:rPr lang="en-US" sz="2000" i="1" dirty="0" smtClean="0"/>
                        <a:t>mode</a:t>
                      </a:r>
                      <a:r>
                        <a:rPr lang="en-US" sz="2000" dirty="0" smtClean="0"/>
                        <a:t> to parameter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Ofstream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ios:</a:t>
                      </a:r>
                      <a:r>
                        <a:rPr lang="en-US" sz="2000" baseline="0" dirty="0" smtClean="0"/>
                        <a:t> : out    I   </a:t>
                      </a:r>
                      <a:r>
                        <a:rPr lang="en-US" sz="2000" dirty="0" smtClean="0"/>
                        <a:t>ios:</a:t>
                      </a:r>
                      <a:r>
                        <a:rPr lang="en-US" sz="2000" baseline="0" dirty="0" smtClean="0"/>
                        <a:t> :  trunc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Ifstream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ios:</a:t>
                      </a:r>
                      <a:r>
                        <a:rPr lang="en-US" sz="2000" baseline="0" dirty="0" smtClean="0"/>
                        <a:t> : in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Fstream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ios:</a:t>
                      </a:r>
                      <a:r>
                        <a:rPr lang="en-US" sz="2000" baseline="0" dirty="0" smtClean="0"/>
                        <a:t> : in       I   </a:t>
                      </a:r>
                      <a:r>
                        <a:rPr lang="en-US" sz="2000" dirty="0" smtClean="0"/>
                        <a:t>ios:</a:t>
                      </a:r>
                      <a:r>
                        <a:rPr lang="en-US" sz="2000" baseline="0" dirty="0" smtClean="0"/>
                        <a:t> : out </a:t>
                      </a:r>
                      <a:endParaRPr lang="el-GR" sz="2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0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sz="4000" dirty="0"/>
              <a:t>Αρχεία κειμένου</a:t>
            </a:r>
            <a:r>
              <a:rPr lang="en-US" altLang="el-GR" sz="4000" dirty="0"/>
              <a:t> </a:t>
            </a:r>
            <a:r>
              <a:rPr lang="en-US" altLang="el-GR" sz="4000" b="0" dirty="0"/>
              <a:t>1/2</a:t>
            </a:r>
            <a:endParaRPr lang="el-GR" altLang="el-GR" dirty="0"/>
          </a:p>
        </p:txBody>
      </p:sp>
      <p:sp>
        <p:nvSpPr>
          <p:cNvPr id="180229" name="Text Box 5"/>
          <p:cNvSpPr txBox="1">
            <a:spLocks noChangeArrowheads="1"/>
          </p:cNvSpPr>
          <p:nvPr/>
        </p:nvSpPr>
        <p:spPr bwMode="auto">
          <a:xfrm>
            <a:off x="971550" y="1628775"/>
            <a:ext cx="7704138" cy="3270250"/>
          </a:xfrm>
          <a:prstGeom prst="rect">
            <a:avLst/>
          </a:prstGeom>
          <a:solidFill>
            <a:srgbClr val="D4FC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// writing on a text file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#include &lt;</a:t>
            </a:r>
            <a:r>
              <a:rPr lang="en-US" altLang="el-GR" sz="1600" b="1">
                <a:solidFill>
                  <a:schemeClr val="accent2"/>
                </a:solidFill>
                <a:effectLst/>
                <a:latin typeface="Courier" pitchFamily="49" charset="0"/>
              </a:rPr>
              <a:t>fstream.h</a:t>
            </a:r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&gt;</a:t>
            </a:r>
          </a:p>
          <a:p>
            <a:endParaRPr lang="en-US" altLang="el-GR" sz="1600" b="1">
              <a:solidFill>
                <a:srgbClr val="0000FF"/>
              </a:solidFill>
              <a:effectLst/>
              <a:latin typeface="Courier" pitchFamily="49" charset="0"/>
            </a:endParaRPr>
          </a:p>
          <a:p>
            <a:r>
              <a:rPr lang="en-US" altLang="el-GR" sz="1600" b="1">
                <a:effectLst/>
                <a:latin typeface="Courier" pitchFamily="49" charset="0"/>
              </a:rPr>
              <a:t>int main () {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ofstream examplefile ("example.txt");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if (examplefile.is_open())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{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  examplefile &lt;&lt; "This is a line.\n";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  examplefile &lt;&lt; "This is another line.\n";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  examplefile.close();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}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return 0;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}</a:t>
            </a:r>
            <a:endParaRPr lang="el-GR" altLang="el-GR" sz="1600" b="1">
              <a:effectLst/>
              <a:latin typeface="Courier" pitchFamily="49" charset="0"/>
            </a:endParaRPr>
          </a:p>
        </p:txBody>
      </p:sp>
      <p:sp>
        <p:nvSpPr>
          <p:cNvPr id="180231" name="Rectangle 7"/>
          <p:cNvSpPr>
            <a:spLocks noChangeArrowheads="1"/>
          </p:cNvSpPr>
          <p:nvPr/>
        </p:nvSpPr>
        <p:spPr bwMode="auto">
          <a:xfrm>
            <a:off x="6372225" y="1700213"/>
            <a:ext cx="2232025" cy="131445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l-GR" sz="1600" b="1" i="1">
                <a:solidFill>
                  <a:srgbClr val="FFFF66"/>
                </a:solidFill>
                <a:effectLst/>
                <a:latin typeface="Courier" pitchFamily="49" charset="0"/>
              </a:rPr>
              <a:t>file example.txt</a:t>
            </a:r>
          </a:p>
          <a:p>
            <a:pPr>
              <a:spcBef>
                <a:spcPct val="50000"/>
              </a:spcBef>
            </a:pPr>
            <a:r>
              <a:rPr lang="en-US" altLang="el-GR" sz="1600" b="1">
                <a:solidFill>
                  <a:schemeClr val="bg1"/>
                </a:solidFill>
                <a:effectLst/>
                <a:latin typeface="Courier" pitchFamily="49" charset="0"/>
              </a:rPr>
              <a:t>This is a line.</a:t>
            </a:r>
          </a:p>
          <a:p>
            <a:pPr>
              <a:spcBef>
                <a:spcPct val="50000"/>
              </a:spcBef>
            </a:pPr>
            <a:r>
              <a:rPr lang="en-US" altLang="el-GR" sz="1600" b="1">
                <a:solidFill>
                  <a:schemeClr val="bg1"/>
                </a:solidFill>
                <a:effectLst/>
                <a:latin typeface="Courier" pitchFamily="49" charset="0"/>
              </a:rPr>
              <a:t>This is another line.</a:t>
            </a:r>
            <a:endParaRPr lang="el-GR" altLang="el-GR" sz="1600" b="1">
              <a:solidFill>
                <a:schemeClr val="bg1"/>
              </a:solidFill>
              <a:effectLst/>
              <a:latin typeface="Courier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423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sz="4000" dirty="0"/>
              <a:t>Αρχεία κειμένου</a:t>
            </a:r>
            <a:r>
              <a:rPr lang="en-US" altLang="el-GR" sz="4000" dirty="0"/>
              <a:t> </a:t>
            </a:r>
            <a:r>
              <a:rPr lang="en-US" altLang="el-GR" sz="3200" b="0" dirty="0"/>
              <a:t>2/2</a:t>
            </a:r>
            <a:endParaRPr lang="el-GR" alt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81251" name="Text Box 3"/>
          <p:cNvSpPr txBox="1">
            <a:spLocks noChangeArrowheads="1"/>
          </p:cNvSpPr>
          <p:nvPr/>
        </p:nvSpPr>
        <p:spPr bwMode="auto">
          <a:xfrm>
            <a:off x="971550" y="1628775"/>
            <a:ext cx="7704138" cy="4492625"/>
          </a:xfrm>
          <a:prstGeom prst="rect">
            <a:avLst/>
          </a:prstGeom>
          <a:solidFill>
            <a:srgbClr val="D4FC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// reading a text file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#include &lt;iostream.h&gt;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#include &lt;fstream.h&gt;</a:t>
            </a:r>
          </a:p>
          <a:p>
            <a:r>
              <a:rPr lang="en-US" altLang="el-GR" sz="1600" b="1">
                <a:solidFill>
                  <a:srgbClr val="0000FF"/>
                </a:solidFill>
                <a:effectLst/>
                <a:latin typeface="Courier" pitchFamily="49" charset="0"/>
              </a:rPr>
              <a:t>#include &lt;stdlib.h&gt;</a:t>
            </a:r>
          </a:p>
          <a:p>
            <a:endParaRPr lang="en-US" altLang="el-GR" sz="1600" b="1">
              <a:solidFill>
                <a:srgbClr val="0000FF"/>
              </a:solidFill>
              <a:effectLst/>
              <a:latin typeface="Courier" pitchFamily="49" charset="0"/>
            </a:endParaRPr>
          </a:p>
          <a:p>
            <a:r>
              <a:rPr lang="en-US" altLang="el-GR" sz="1600" b="1">
                <a:effectLst/>
                <a:latin typeface="Courier" pitchFamily="49" charset="0"/>
              </a:rPr>
              <a:t>int main () {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char buffer[256];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ifstream examplefile ("example.txt");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if (! examplefile.is_open())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{ cout &lt;&lt; "Error opening file"; exit (1); }</a:t>
            </a:r>
          </a:p>
          <a:p>
            <a:endParaRPr lang="en-US" altLang="el-GR" sz="1600" b="1">
              <a:effectLst/>
              <a:latin typeface="Courier" pitchFamily="49" charset="0"/>
            </a:endParaRPr>
          </a:p>
          <a:p>
            <a:r>
              <a:rPr lang="en-US" altLang="el-GR" sz="1600" b="1">
                <a:effectLst/>
                <a:latin typeface="Courier" pitchFamily="49" charset="0"/>
              </a:rPr>
              <a:t>  while (! examplefile.eof() )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{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  examplefile.getline (buffer,100);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  cout &lt;&lt; buffer &lt;&lt; endl;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}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  return 0;</a:t>
            </a:r>
          </a:p>
          <a:p>
            <a:r>
              <a:rPr lang="en-US" altLang="el-GR" sz="1600" b="1">
                <a:effectLst/>
                <a:latin typeface="Courier" pitchFamily="49" charset="0"/>
              </a:rPr>
              <a:t>}</a:t>
            </a:r>
            <a:endParaRPr lang="el-GR" altLang="el-GR" sz="1600" b="1">
              <a:effectLst/>
              <a:latin typeface="Courier" pitchFamily="49" charset="0"/>
            </a:endParaRPr>
          </a:p>
        </p:txBody>
      </p:sp>
      <p:sp>
        <p:nvSpPr>
          <p:cNvPr id="181252" name="Rectangle 4"/>
          <p:cNvSpPr>
            <a:spLocks noChangeArrowheads="1"/>
          </p:cNvSpPr>
          <p:nvPr/>
        </p:nvSpPr>
        <p:spPr bwMode="auto">
          <a:xfrm>
            <a:off x="6372225" y="1700213"/>
            <a:ext cx="2232025" cy="94773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l-GR" sz="1600" b="1">
                <a:solidFill>
                  <a:schemeClr val="bg1"/>
                </a:solidFill>
                <a:effectLst/>
                <a:latin typeface="Courier" pitchFamily="49" charset="0"/>
              </a:rPr>
              <a:t>This is a line.</a:t>
            </a:r>
          </a:p>
          <a:p>
            <a:pPr>
              <a:spcBef>
                <a:spcPct val="50000"/>
              </a:spcBef>
            </a:pPr>
            <a:r>
              <a:rPr lang="en-US" altLang="el-GR" sz="1600" b="1">
                <a:solidFill>
                  <a:schemeClr val="bg1"/>
                </a:solidFill>
                <a:effectLst/>
                <a:latin typeface="Courier" pitchFamily="49" charset="0"/>
              </a:rPr>
              <a:t>This is another line.</a:t>
            </a:r>
            <a:endParaRPr lang="el-GR" altLang="el-GR" sz="1600" b="1">
              <a:solidFill>
                <a:schemeClr val="bg1"/>
              </a:solidFill>
              <a:effectLst/>
              <a:latin typeface="Courier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86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dirty="0"/>
              <a:t>Μέθοδοι κατάστασης ρευμάτων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Μέθοδοι για την επαλήθευση της κατάστασης των ρευμάτων:</a:t>
            </a:r>
          </a:p>
          <a:p>
            <a:r>
              <a:rPr lang="el-GR" b="1" dirty="0">
                <a:solidFill>
                  <a:srgbClr val="004A82"/>
                </a:solidFill>
              </a:rPr>
              <a:t>eof(): </a:t>
            </a:r>
            <a:r>
              <a:rPr lang="el-GR" dirty="0"/>
              <a:t>true - τέλος αρχείου</a:t>
            </a:r>
          </a:p>
          <a:p>
            <a:r>
              <a:rPr lang="el-GR" b="1" dirty="0">
                <a:solidFill>
                  <a:srgbClr val="004A82"/>
                </a:solidFill>
              </a:rPr>
              <a:t>bad(): </a:t>
            </a:r>
            <a:r>
              <a:rPr lang="el-GR" dirty="0"/>
              <a:t>true – σφάλμα κατά τη λειτουργία εγγραφής ή ανάγνωσης</a:t>
            </a:r>
          </a:p>
          <a:p>
            <a:r>
              <a:rPr lang="el-GR" b="1" dirty="0">
                <a:solidFill>
                  <a:srgbClr val="004A82"/>
                </a:solidFill>
              </a:rPr>
              <a:t>fail(): </a:t>
            </a:r>
            <a:r>
              <a:rPr lang="el-GR" dirty="0"/>
              <a:t>όπως η </a:t>
            </a:r>
            <a:r>
              <a:rPr lang="el-GR" b="1" dirty="0">
                <a:solidFill>
                  <a:srgbClr val="004A82"/>
                </a:solidFill>
              </a:rPr>
              <a:t>bad</a:t>
            </a:r>
            <a:r>
              <a:rPr lang="el-GR" b="1" dirty="0" smtClean="0">
                <a:solidFill>
                  <a:srgbClr val="004A82"/>
                </a:solidFill>
              </a:rPr>
              <a:t>() </a:t>
            </a:r>
            <a:r>
              <a:rPr lang="el-GR" dirty="0" smtClean="0"/>
              <a:t>και </a:t>
            </a:r>
            <a:r>
              <a:rPr lang="el-GR" dirty="0"/>
              <a:t>επιπλέον λάθη format </a:t>
            </a:r>
          </a:p>
          <a:p>
            <a:pPr lvl="1"/>
            <a:r>
              <a:rPr lang="el-GR" dirty="0"/>
              <a:t>π.χ. προσπάθεια ανάγνωσης integer και λαμβανεται char</a:t>
            </a:r>
          </a:p>
          <a:p>
            <a:r>
              <a:rPr lang="el-GR" b="1" dirty="0">
                <a:solidFill>
                  <a:srgbClr val="004A82"/>
                </a:solidFill>
              </a:rPr>
              <a:t>good(): </a:t>
            </a:r>
            <a:r>
              <a:rPr lang="el-GR" dirty="0"/>
              <a:t>γενική, false στις καταστάσεις όπου οποιαδήποτε από τις προηγούμενες θα επέστρεφε true 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971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Δείκτες ρευμάτων </a:t>
            </a:r>
            <a:r>
              <a:rPr lang="en-US" altLang="el-GR" b="1" dirty="0">
                <a:solidFill>
                  <a:srgbClr val="0000FF"/>
                </a:solidFill>
                <a:effectLst/>
                <a:latin typeface="Courier" pitchFamily="49" charset="0"/>
              </a:rPr>
              <a:t>get</a:t>
            </a:r>
            <a:r>
              <a:rPr lang="en-US" altLang="el-GR" dirty="0"/>
              <a:t> </a:t>
            </a:r>
            <a:r>
              <a:rPr lang="el-GR" altLang="el-GR" dirty="0"/>
              <a:t>και </a:t>
            </a:r>
            <a:r>
              <a:rPr lang="en-US" altLang="el-GR" b="1" dirty="0" smtClean="0">
                <a:solidFill>
                  <a:srgbClr val="0000FF"/>
                </a:solidFill>
                <a:effectLst/>
                <a:latin typeface="Courier" pitchFamily="49" charset="0"/>
              </a:rPr>
              <a:t>put </a:t>
            </a:r>
            <a:r>
              <a:rPr lang="en-US" altLang="el-GR" sz="3200" b="0" dirty="0" smtClean="0"/>
              <a:t>1/3</a:t>
            </a:r>
            <a:endParaRPr lang="el-GR" altLang="el-GR" sz="3200" b="0" dirty="0"/>
          </a:p>
        </p:txBody>
      </p:sp>
      <p:sp>
        <p:nvSpPr>
          <p:cNvPr id="183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sz="2400" dirty="0"/>
              <a:t>Όλα τα ρεύματα εισόδου/εξόδου διαθέτουν τουλάχιστον ένα δείκτη:</a:t>
            </a:r>
          </a:p>
          <a:p>
            <a:r>
              <a:rPr lang="en-US" altLang="el-GR" sz="2000" b="1" dirty="0">
                <a:solidFill>
                  <a:srgbClr val="0000FF"/>
                </a:solidFill>
                <a:latin typeface="Courier" pitchFamily="49" charset="0"/>
              </a:rPr>
              <a:t>i</a:t>
            </a:r>
            <a:r>
              <a:rPr lang="el-GR" altLang="el-GR" sz="2000" b="1" dirty="0">
                <a:solidFill>
                  <a:srgbClr val="0000FF"/>
                </a:solidFill>
                <a:latin typeface="Courier" pitchFamily="49" charset="0"/>
              </a:rPr>
              <a:t>fstream:</a:t>
            </a:r>
            <a:r>
              <a:rPr lang="el-GR" altLang="el-GR" sz="2400" b="1" dirty="0">
                <a:solidFill>
                  <a:srgbClr val="0000FF"/>
                </a:solidFill>
                <a:latin typeface="Courier" pitchFamily="49" charset="0"/>
              </a:rPr>
              <a:t> </a:t>
            </a:r>
            <a:r>
              <a:rPr lang="el-GR" altLang="el-GR" sz="2400" dirty="0"/>
              <a:t>Δείκτη</a:t>
            </a:r>
            <a:r>
              <a:rPr lang="el-GR" altLang="el-GR" sz="2400" b="1" dirty="0">
                <a:solidFill>
                  <a:srgbClr val="0000FF"/>
                </a:solidFill>
                <a:latin typeface="Courier" pitchFamily="49" charset="0"/>
              </a:rPr>
              <a:t> </a:t>
            </a:r>
            <a:r>
              <a:rPr lang="en-US" altLang="el-GR" sz="2000" b="1" dirty="0">
                <a:solidFill>
                  <a:srgbClr val="0000FF"/>
                </a:solidFill>
                <a:latin typeface="Courier" pitchFamily="49" charset="0"/>
              </a:rPr>
              <a:t>get</a:t>
            </a:r>
            <a:r>
              <a:rPr lang="en-US" altLang="el-GR" sz="2400" dirty="0"/>
              <a:t>, </a:t>
            </a:r>
            <a:r>
              <a:rPr lang="el-GR" altLang="el-GR" sz="2400" dirty="0"/>
              <a:t>δείχνει στο επόμενο προς ανάγνωση στοιχείο</a:t>
            </a:r>
          </a:p>
          <a:p>
            <a:r>
              <a:rPr lang="el-GR" altLang="el-GR" sz="2000" b="1" dirty="0">
                <a:solidFill>
                  <a:srgbClr val="0000FF"/>
                </a:solidFill>
                <a:latin typeface="Courier" pitchFamily="49" charset="0"/>
              </a:rPr>
              <a:t>οfstream:</a:t>
            </a:r>
            <a:r>
              <a:rPr lang="el-GR" altLang="el-GR" sz="2400" b="1" dirty="0">
                <a:solidFill>
                  <a:srgbClr val="0000FF"/>
                </a:solidFill>
                <a:latin typeface="Courier" pitchFamily="49" charset="0"/>
              </a:rPr>
              <a:t> </a:t>
            </a:r>
            <a:r>
              <a:rPr lang="el-GR" altLang="el-GR" sz="2400" dirty="0"/>
              <a:t>Δείκτη</a:t>
            </a:r>
            <a:r>
              <a:rPr lang="el-GR" altLang="el-GR" sz="2400" b="1" dirty="0">
                <a:solidFill>
                  <a:srgbClr val="0000FF"/>
                </a:solidFill>
                <a:latin typeface="Courier" pitchFamily="49" charset="0"/>
              </a:rPr>
              <a:t> </a:t>
            </a:r>
            <a:r>
              <a:rPr lang="en-US" altLang="el-GR" sz="2000" b="1" dirty="0">
                <a:solidFill>
                  <a:srgbClr val="0000FF"/>
                </a:solidFill>
                <a:latin typeface="Courier" pitchFamily="49" charset="0"/>
              </a:rPr>
              <a:t>put</a:t>
            </a:r>
            <a:r>
              <a:rPr lang="en-US" altLang="el-GR" sz="2400" dirty="0"/>
              <a:t>, </a:t>
            </a:r>
            <a:r>
              <a:rPr lang="el-GR" altLang="el-GR" sz="2400" dirty="0"/>
              <a:t>δείχνει τη θέση στην οποία θα εγγραφεί το επόμενο στοιχείο</a:t>
            </a:r>
          </a:p>
          <a:p>
            <a:r>
              <a:rPr lang="el-GR" altLang="el-GR" sz="2000" b="1" dirty="0">
                <a:solidFill>
                  <a:srgbClr val="0000FF"/>
                </a:solidFill>
                <a:latin typeface="Courier" pitchFamily="49" charset="0"/>
              </a:rPr>
              <a:t>fstream: </a:t>
            </a:r>
            <a:r>
              <a:rPr lang="el-GR" altLang="el-GR" sz="2400" dirty="0"/>
              <a:t>Δείκτες</a:t>
            </a:r>
            <a:r>
              <a:rPr lang="el-GR" altLang="el-GR" sz="2400" b="1" dirty="0">
                <a:solidFill>
                  <a:srgbClr val="0000FF"/>
                </a:solidFill>
                <a:latin typeface="Courier" pitchFamily="49" charset="0"/>
              </a:rPr>
              <a:t> </a:t>
            </a:r>
            <a:r>
              <a:rPr lang="en-US" altLang="el-GR" sz="2000" b="1" dirty="0">
                <a:solidFill>
                  <a:srgbClr val="0000FF"/>
                </a:solidFill>
                <a:latin typeface="Courier" pitchFamily="49" charset="0"/>
              </a:rPr>
              <a:t>get</a:t>
            </a:r>
            <a:r>
              <a:rPr lang="en-US" altLang="el-GR" sz="2400" dirty="0"/>
              <a:t> </a:t>
            </a:r>
            <a:r>
              <a:rPr lang="el-GR" altLang="el-GR" sz="2400" dirty="0"/>
              <a:t>και </a:t>
            </a:r>
            <a:r>
              <a:rPr lang="en-US" altLang="el-GR" sz="2000" b="1" dirty="0">
                <a:solidFill>
                  <a:srgbClr val="0000FF"/>
                </a:solidFill>
                <a:latin typeface="Courier" pitchFamily="49" charset="0"/>
              </a:rPr>
              <a:t>put</a:t>
            </a:r>
            <a:endParaRPr lang="el-GR" altLang="el-GR" sz="2000" b="1" dirty="0">
              <a:solidFill>
                <a:srgbClr val="0000FF"/>
              </a:solidFill>
              <a:latin typeface="Courier" pitchFamily="49" charset="0"/>
            </a:endParaRPr>
          </a:p>
          <a:p>
            <a:endParaRPr lang="el-GR" altLang="el-GR" sz="2000" b="1" dirty="0">
              <a:solidFill>
                <a:srgbClr val="0000FF"/>
              </a:solidFill>
              <a:latin typeface="Courier" pitchFamily="49" charset="0"/>
            </a:endParaRPr>
          </a:p>
          <a:p>
            <a:pPr>
              <a:buFont typeface="Wingdings" pitchFamily="2" charset="2"/>
              <a:buNone/>
            </a:pPr>
            <a:endParaRPr lang="el-GR" altLang="el-GR" sz="2400" dirty="0"/>
          </a:p>
          <a:p>
            <a:pPr>
              <a:buFont typeface="Wingdings" pitchFamily="2" charset="2"/>
              <a:buNone/>
            </a:pPr>
            <a:endParaRPr lang="el-GR" altLang="el-GR" sz="2400" dirty="0"/>
          </a:p>
          <a:p>
            <a:pPr>
              <a:buFont typeface="Wingdings" pitchFamily="2" charset="2"/>
              <a:buNone/>
            </a:pPr>
            <a:endParaRPr lang="en-US" altLang="el-GR" sz="2400" dirty="0"/>
          </a:p>
          <a:p>
            <a:pPr lvl="4">
              <a:buFont typeface="Wingdings" pitchFamily="2" charset="2"/>
              <a:buChar char="•"/>
            </a:pPr>
            <a:endParaRPr lang="el-GR" altLang="el-GR" sz="2400" dirty="0">
              <a:latin typeface="Courier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94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Δείκτες ρευμάτων </a:t>
            </a:r>
            <a:r>
              <a:rPr lang="en-US" altLang="el-GR" dirty="0">
                <a:solidFill>
                  <a:srgbClr val="0000FF"/>
                </a:solidFill>
                <a:latin typeface="Courier" pitchFamily="49" charset="0"/>
              </a:rPr>
              <a:t>get</a:t>
            </a:r>
            <a:r>
              <a:rPr lang="en-US" altLang="el-GR" dirty="0"/>
              <a:t> </a:t>
            </a:r>
            <a:r>
              <a:rPr lang="el-GR" altLang="el-GR" dirty="0"/>
              <a:t>και </a:t>
            </a:r>
            <a:r>
              <a:rPr lang="en-US" altLang="el-GR" dirty="0">
                <a:solidFill>
                  <a:srgbClr val="0000FF"/>
                </a:solidFill>
                <a:latin typeface="Courier" pitchFamily="49" charset="0"/>
              </a:rPr>
              <a:t>put </a:t>
            </a:r>
            <a:r>
              <a:rPr lang="en-US" altLang="el-GR" sz="3200" b="0" dirty="0" smtClean="0"/>
              <a:t>2/3</a:t>
            </a:r>
            <a:endParaRPr lang="el-GR" altLang="el-GR" sz="3200" b="1" dirty="0">
              <a:solidFill>
                <a:srgbClr val="0000FF"/>
              </a:solidFill>
              <a:effectLst/>
              <a:latin typeface="Courier" pitchFamily="49" charset="0"/>
            </a:endParaRPr>
          </a:p>
        </p:txBody>
      </p:sp>
      <p:sp>
        <p:nvSpPr>
          <p:cNvPr id="184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l-GR" sz="2400" dirty="0"/>
              <a:t>O</a:t>
            </a:r>
            <a:r>
              <a:rPr lang="el-GR" altLang="el-GR" sz="2400" dirty="0"/>
              <a:t> χειρισμός των παραπάνω δεικτών γίνεται με τη βοήθεια των </a:t>
            </a:r>
          </a:p>
          <a:p>
            <a:pPr>
              <a:buFont typeface="Wingdings" pitchFamily="2" charset="2"/>
              <a:buNone/>
            </a:pPr>
            <a:r>
              <a:rPr lang="el-GR" altLang="el-GR" sz="2400" dirty="0"/>
              <a:t>ακόλουθων μεθόδων:</a:t>
            </a:r>
          </a:p>
          <a:p>
            <a:r>
              <a:rPr lang="en-US" altLang="el-GR" sz="2000" b="1" dirty="0">
                <a:solidFill>
                  <a:srgbClr val="0000FF"/>
                </a:solidFill>
                <a:latin typeface="Courier" pitchFamily="49" charset="0"/>
              </a:rPr>
              <a:t>tellg(), tellp()</a:t>
            </a:r>
            <a:r>
              <a:rPr lang="el-GR" altLang="el-GR" sz="2000" b="1" dirty="0">
                <a:solidFill>
                  <a:srgbClr val="0000FF"/>
                </a:solidFill>
                <a:latin typeface="Courier" pitchFamily="49" charset="0"/>
              </a:rPr>
              <a:t>:</a:t>
            </a:r>
            <a:r>
              <a:rPr lang="el-GR" altLang="el-GR" sz="2400" b="1" dirty="0">
                <a:solidFill>
                  <a:srgbClr val="0000FF"/>
                </a:solidFill>
                <a:latin typeface="Courier" pitchFamily="49" charset="0"/>
              </a:rPr>
              <a:t> </a:t>
            </a:r>
            <a:r>
              <a:rPr lang="el-GR" altLang="el-GR" sz="2400" dirty="0"/>
              <a:t>επιστρέφουν </a:t>
            </a:r>
            <a:r>
              <a:rPr lang="el-GR" altLang="el-GR" sz="2200" b="1" dirty="0">
                <a:latin typeface="Courier" pitchFamily="49" charset="0"/>
              </a:rPr>
              <a:t>pos_type </a:t>
            </a:r>
            <a:r>
              <a:rPr lang="el-GR" altLang="el-GR" sz="2400" dirty="0"/>
              <a:t>-</a:t>
            </a:r>
            <a:r>
              <a:rPr lang="el-GR" altLang="el-GR" sz="2200" b="1" dirty="0">
                <a:latin typeface="Courier" pitchFamily="49" charset="0"/>
              </a:rPr>
              <a:t> </a:t>
            </a:r>
            <a:r>
              <a:rPr lang="el-GR" altLang="el-GR" sz="2400" dirty="0"/>
              <a:t>τρέχουσα θέση του δείκτη</a:t>
            </a:r>
          </a:p>
          <a:p>
            <a:r>
              <a:rPr lang="en-US" altLang="el-GR" sz="2000" b="1" dirty="0">
                <a:solidFill>
                  <a:srgbClr val="0000FF"/>
                </a:solidFill>
                <a:latin typeface="Courier" pitchFamily="49" charset="0"/>
              </a:rPr>
              <a:t>seekg(), seekp()</a:t>
            </a:r>
            <a:r>
              <a:rPr lang="el-GR" altLang="el-GR" sz="2000" b="1" dirty="0">
                <a:solidFill>
                  <a:srgbClr val="0000FF"/>
                </a:solidFill>
                <a:latin typeface="Courier" pitchFamily="49" charset="0"/>
              </a:rPr>
              <a:t>:</a:t>
            </a:r>
            <a:r>
              <a:rPr lang="el-GR" altLang="el-GR" sz="2400" b="1" dirty="0">
                <a:solidFill>
                  <a:srgbClr val="0000FF"/>
                </a:solidFill>
                <a:latin typeface="Courier" pitchFamily="49" charset="0"/>
              </a:rPr>
              <a:t> </a:t>
            </a:r>
            <a:r>
              <a:rPr lang="el-GR" altLang="el-GR" sz="2400" dirty="0"/>
              <a:t>αλλάζουν την τρέχουσα θέση</a:t>
            </a:r>
            <a:endParaRPr lang="en-US" altLang="el-GR" sz="2400" dirty="0"/>
          </a:p>
          <a:p>
            <a:pPr lvl="1"/>
            <a:r>
              <a:rPr lang="el-GR" altLang="el-GR" sz="2000" b="1" dirty="0">
                <a:latin typeface="Courier" pitchFamily="49" charset="0"/>
              </a:rPr>
              <a:t>seekg ( pos_type </a:t>
            </a:r>
            <a:r>
              <a:rPr lang="el-GR" altLang="el-GR" sz="2000" i="1" dirty="0">
                <a:latin typeface="Courier" pitchFamily="49" charset="0"/>
              </a:rPr>
              <a:t>position</a:t>
            </a:r>
            <a:r>
              <a:rPr lang="el-GR" altLang="el-GR" sz="2000" b="1" dirty="0">
                <a:latin typeface="Courier" pitchFamily="49" charset="0"/>
              </a:rPr>
              <a:t> );</a:t>
            </a:r>
            <a:endParaRPr lang="el-GR" altLang="el-GR" sz="2000" dirty="0">
              <a:latin typeface="Courier" pitchFamily="49" charset="0"/>
            </a:endParaRPr>
          </a:p>
          <a:p>
            <a:pPr lvl="1">
              <a:buFont typeface="Wingdings" pitchFamily="2" charset="2"/>
              <a:buNone/>
            </a:pPr>
            <a:r>
              <a:rPr lang="el-GR" altLang="el-GR" sz="2000" b="1" dirty="0">
                <a:latin typeface="Courier" pitchFamily="49" charset="0"/>
              </a:rPr>
              <a:t>	seekp ( pos_type </a:t>
            </a:r>
            <a:r>
              <a:rPr lang="el-GR" altLang="el-GR" sz="2000" i="1" dirty="0">
                <a:latin typeface="Courier" pitchFamily="49" charset="0"/>
              </a:rPr>
              <a:t>position</a:t>
            </a:r>
            <a:r>
              <a:rPr lang="el-GR" altLang="el-GR" sz="2000" b="1" dirty="0">
                <a:latin typeface="Courier" pitchFamily="49" charset="0"/>
              </a:rPr>
              <a:t> );</a:t>
            </a:r>
            <a:r>
              <a:rPr lang="el-GR" altLang="el-GR" sz="2400" dirty="0"/>
              <a:t> </a:t>
            </a:r>
            <a:endParaRPr lang="en-US" altLang="el-GR" sz="2400" dirty="0"/>
          </a:p>
          <a:p>
            <a:pPr lvl="1"/>
            <a:r>
              <a:rPr lang="el-GR" altLang="el-GR" sz="2000" b="1" dirty="0">
                <a:latin typeface="Courier" pitchFamily="49" charset="0"/>
              </a:rPr>
              <a:t>seekg ( off_type </a:t>
            </a:r>
            <a:r>
              <a:rPr lang="el-GR" altLang="el-GR" sz="2000" i="1" dirty="0">
                <a:latin typeface="Courier" pitchFamily="49" charset="0"/>
              </a:rPr>
              <a:t>offset</a:t>
            </a:r>
            <a:r>
              <a:rPr lang="el-GR" altLang="el-GR" sz="2000" b="1" dirty="0">
                <a:latin typeface="Courier" pitchFamily="49" charset="0"/>
              </a:rPr>
              <a:t>, seekdir </a:t>
            </a:r>
            <a:r>
              <a:rPr lang="el-GR" altLang="el-GR" sz="2000" i="1" dirty="0">
                <a:latin typeface="Courier" pitchFamily="49" charset="0"/>
              </a:rPr>
              <a:t>direction</a:t>
            </a:r>
            <a:r>
              <a:rPr lang="en-US" altLang="el-GR" sz="2000" i="1" dirty="0">
                <a:latin typeface="Courier" pitchFamily="49" charset="0"/>
              </a:rPr>
              <a:t> </a:t>
            </a:r>
            <a:r>
              <a:rPr lang="el-GR" altLang="el-GR" sz="2000" b="1" dirty="0">
                <a:latin typeface="Courier" pitchFamily="49" charset="0"/>
              </a:rPr>
              <a:t>);</a:t>
            </a:r>
            <a:br>
              <a:rPr lang="el-GR" altLang="el-GR" sz="2000" b="1" dirty="0">
                <a:latin typeface="Courier" pitchFamily="49" charset="0"/>
              </a:rPr>
            </a:br>
            <a:r>
              <a:rPr lang="el-GR" altLang="el-GR" sz="2000" b="1" dirty="0">
                <a:latin typeface="Courier" pitchFamily="49" charset="0"/>
              </a:rPr>
              <a:t>seekp ( off_type </a:t>
            </a:r>
            <a:r>
              <a:rPr lang="el-GR" altLang="el-GR" sz="2000" i="1" dirty="0">
                <a:latin typeface="Courier" pitchFamily="49" charset="0"/>
              </a:rPr>
              <a:t>offset</a:t>
            </a:r>
            <a:r>
              <a:rPr lang="el-GR" altLang="el-GR" sz="2000" b="1" dirty="0">
                <a:latin typeface="Courier" pitchFamily="49" charset="0"/>
              </a:rPr>
              <a:t>, seekdir </a:t>
            </a:r>
            <a:r>
              <a:rPr lang="el-GR" altLang="el-GR" sz="2000" i="1" dirty="0">
                <a:latin typeface="Courier" pitchFamily="49" charset="0"/>
              </a:rPr>
              <a:t>direction</a:t>
            </a:r>
            <a:r>
              <a:rPr lang="en-US" altLang="el-GR" sz="2000" i="1" dirty="0">
                <a:latin typeface="Courier" pitchFamily="49" charset="0"/>
              </a:rPr>
              <a:t> </a:t>
            </a:r>
            <a:r>
              <a:rPr lang="el-GR" altLang="el-GR" sz="2000" b="1" dirty="0">
                <a:latin typeface="Courier" pitchFamily="49" charset="0"/>
              </a:rPr>
              <a:t>);</a:t>
            </a:r>
            <a:endParaRPr lang="el-GR" altLang="el-GR" sz="3100" dirty="0">
              <a:latin typeface="Courier" pitchFamily="49" charset="0"/>
            </a:endParaRP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895830"/>
              </p:ext>
            </p:extLst>
          </p:nvPr>
        </p:nvGraphicFramePr>
        <p:xfrm>
          <a:off x="1127398" y="5085184"/>
          <a:ext cx="6096000" cy="13817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40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5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ios: :beg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offset specified from the beginning of the stream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ios: :cur</a:t>
                      </a:r>
                      <a:endParaRPr lang="el-G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offset specified from the current</a:t>
                      </a:r>
                      <a:r>
                        <a:rPr lang="en-US" baseline="0" dirty="0" smtClean="0"/>
                        <a:t> position of the stream pointer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ios: :end</a:t>
                      </a:r>
                      <a:endParaRPr lang="el-G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offset specified from the end of the stream</a:t>
                      </a:r>
                      <a:endParaRPr lang="el-GR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398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C_template_updat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OC_template_updated</Template>
  <TotalTime>455</TotalTime>
  <Words>1413</Words>
  <Application>Microsoft Office PowerPoint</Application>
  <PresentationFormat>Προβολή στην οθόνη (4:3)</PresentationFormat>
  <Paragraphs>222</Paragraphs>
  <Slides>19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3</vt:i4>
      </vt:variant>
      <vt:variant>
        <vt:lpstr>Τίτλοι διαφανειών</vt:lpstr>
      </vt:variant>
      <vt:variant>
        <vt:i4>19</vt:i4>
      </vt:variant>
    </vt:vector>
  </HeadingPairs>
  <TitlesOfParts>
    <vt:vector size="28" baseType="lpstr">
      <vt:lpstr>Arial</vt:lpstr>
      <vt:lpstr>Calibri</vt:lpstr>
      <vt:lpstr>Courier</vt:lpstr>
      <vt:lpstr>Garamond</vt:lpstr>
      <vt:lpstr>Times New Roman</vt:lpstr>
      <vt:lpstr>Wingdings</vt:lpstr>
      <vt:lpstr>Προσαρμοσμένη σχεδίαση</vt:lpstr>
      <vt:lpstr>1_OC_template_updated</vt:lpstr>
      <vt:lpstr>OC_template_updated</vt:lpstr>
      <vt:lpstr>Αντικειμενοστραφής Προγραμματισμός (Θ)</vt:lpstr>
      <vt:lpstr>Αρχεία εισόδου/εξόδου 1/3</vt:lpstr>
      <vt:lpstr>Αρχεία εισόδου/εξόδου 2/3</vt:lpstr>
      <vt:lpstr>Αρχεία εισόδου/εξόδου 3/3</vt:lpstr>
      <vt:lpstr>Αρχεία κειμένου 1/2</vt:lpstr>
      <vt:lpstr>Αρχεία κειμένου 2/2</vt:lpstr>
      <vt:lpstr>Μέθοδοι κατάστασης ρευμάτων</vt:lpstr>
      <vt:lpstr>Δείκτες ρευμάτων get και put 1/3</vt:lpstr>
      <vt:lpstr>Δείκτες ρευμάτων get και put 2/3</vt:lpstr>
      <vt:lpstr>Δείκτες ρευμάτων get και put 3/3</vt:lpstr>
      <vt:lpstr>Δυαδικά αρχεία 1/2</vt:lpstr>
      <vt:lpstr>Δυαδικά αρχεία 2/2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Μαθήματος</dc:title>
  <dc:creator>opencourses@teiath.gr</dc:creator>
  <cp:lastModifiedBy>Natassa Karap</cp:lastModifiedBy>
  <cp:revision>49</cp:revision>
  <dcterms:created xsi:type="dcterms:W3CDTF">2014-05-20T07:14:25Z</dcterms:created>
  <dcterms:modified xsi:type="dcterms:W3CDTF">2015-12-01T17:25:12Z</dcterms:modified>
</cp:coreProperties>
</file>