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24"/>
  </p:notesMasterIdLst>
  <p:handoutMasterIdLst>
    <p:handoutMasterId r:id="rId25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57" r:id="rId17"/>
    <p:sldId id="262" r:id="rId18"/>
    <p:sldId id="264" r:id="rId19"/>
    <p:sldId id="279" r:id="rId20"/>
    <p:sldId id="280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75714" indent="-298352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93406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70769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148131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625494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3102856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580219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4057581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F4602B6C-93C9-4EC7-9BBE-31EBE266A471}" type="slidenum">
              <a:rPr lang="en-GB" sz="13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10</a:t>
            </a:fld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84560" y="768180"/>
            <a:ext cx="4734945" cy="3837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473" tIns="47736" rIns="95473" bIns="47736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710735" y="4860692"/>
            <a:ext cx="5680948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l-G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50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75714" indent="-298352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93406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70769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148131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625494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3102856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580219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4057581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E6D7369-6806-41E0-928A-04FCFE872822}" type="slidenum">
              <a:rPr lang="en-GB" sz="13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11</a:t>
            </a:fld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184560" y="768180"/>
            <a:ext cx="4734945" cy="3837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473" tIns="47736" rIns="95473" bIns="47736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710735" y="4860692"/>
            <a:ext cx="5680948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l-G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05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75714" indent="-298352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93406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70769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148131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625494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3102856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580219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4057581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89C66994-67A3-4C0B-8346-C66B9EAFC067}" type="slidenum">
              <a:rPr lang="en-GB" sz="13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12</a:t>
            </a:fld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84560" y="768180"/>
            <a:ext cx="4734945" cy="3837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473" tIns="47736" rIns="95473" bIns="47736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710735" y="4860692"/>
            <a:ext cx="5680948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l-G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85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72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9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75714" indent="-298352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93406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70769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148131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625494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3102856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580219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4057581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52B30461-1233-4B64-B53A-E7A82A9C7761}" type="slidenum">
              <a:rPr lang="en-GB" sz="13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4</a:t>
            </a:fld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84560" y="768180"/>
            <a:ext cx="4734945" cy="3837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473" tIns="47736" rIns="95473" bIns="47736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710735" y="4860692"/>
            <a:ext cx="5680948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l-G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48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75714" indent="-298352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93406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70769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148131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625494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3102856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580219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4057581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7FDA0C9C-68DE-4D7F-9B00-D3F8B17C6E8D}" type="slidenum">
              <a:rPr lang="en-GB" sz="13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5</a:t>
            </a:fld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84560" y="768180"/>
            <a:ext cx="4734945" cy="3837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473" tIns="47736" rIns="95473" bIns="47736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710735" y="4860692"/>
            <a:ext cx="5680948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l-G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18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75714" indent="-298352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93406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70769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148131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625494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3102856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580219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4057581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7FDA0C9C-68DE-4D7F-9B00-D3F8B17C6E8D}" type="slidenum">
              <a:rPr lang="en-GB" sz="13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6</a:t>
            </a:fld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84560" y="768180"/>
            <a:ext cx="4734945" cy="3837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473" tIns="47736" rIns="95473" bIns="47736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710735" y="4860692"/>
            <a:ext cx="5680948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l-G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7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75714" indent="-298352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93406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70769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148131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625494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3102856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580219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4057581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28A7C354-3238-4A90-8D48-F180B18DA419}" type="slidenum">
              <a:rPr lang="en-GB" sz="13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7</a:t>
            </a:fld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184560" y="768180"/>
            <a:ext cx="4734945" cy="3837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473" tIns="47736" rIns="95473" bIns="47736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>
          <a:xfrm>
            <a:off x="710735" y="4860692"/>
            <a:ext cx="5680948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l-G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54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75714" indent="-298352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93406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70769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148131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625494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3102856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580219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4057581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DF156137-CA90-464C-AD31-F4AB4B111786}" type="slidenum">
              <a:rPr lang="en-GB" sz="13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8</a:t>
            </a:fld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84560" y="768180"/>
            <a:ext cx="4734945" cy="3837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473" tIns="47736" rIns="95473" bIns="47736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710735" y="4860692"/>
            <a:ext cx="5680948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l-G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55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75714" indent="-298352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93406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70769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148131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625494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3102856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580219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4057581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DF156137-CA90-464C-AD31-F4AB4B111786}" type="slidenum">
              <a:rPr lang="en-GB" sz="13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9</a:t>
            </a:fld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84560" y="768180"/>
            <a:ext cx="4734945" cy="3837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473" tIns="47736" rIns="95473" bIns="47736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710735" y="4860692"/>
            <a:ext cx="5680948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l-G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6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9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1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9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85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0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3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3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91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9E5AE-4368-4AE5-B4FF-F518BA17848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34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5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3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5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7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5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0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1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6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://creativecommons.org/licenses/by-nc/2.0/deed.en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://creativecommons.org/licenses/by-nc-nd/2.0/deed.en" TargetMode="Externa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lickr.com/photos/warrenski/" TargetMode="External"/><Relationship Id="rId11" Type="http://schemas.openxmlformats.org/officeDocument/2006/relationships/hyperlink" Target="http://www.flickr.com/photos/communityeyehealth/5616635758/" TargetMode="External"/><Relationship Id="rId5" Type="http://schemas.openxmlformats.org/officeDocument/2006/relationships/hyperlink" Target="http://www.flickr.com/photos/commitforlife/" TargetMode="External"/><Relationship Id="rId15" Type="http://schemas.openxmlformats.org/officeDocument/2006/relationships/image" Target="../media/image17.png"/><Relationship Id="rId10" Type="http://schemas.openxmlformats.org/officeDocument/2006/relationships/hyperlink" Target="http://commons.wikimedia.org/wiki/User:Jmh649" TargetMode="External"/><Relationship Id="rId4" Type="http://schemas.openxmlformats.org/officeDocument/2006/relationships/hyperlink" Target="http://www.flickr.com/photos/commitforlife/3528446475/" TargetMode="External"/><Relationship Id="rId9" Type="http://schemas.openxmlformats.org/officeDocument/2006/relationships/hyperlink" Target="http://commons.wikimedia.org/wiki/File:OCD_handwash.jpg" TargetMode="External"/><Relationship Id="rId14" Type="http://schemas.openxmlformats.org/officeDocument/2006/relationships/hyperlink" Target="http://www.youtube.com/watch?v=e58lLJ-2gBI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hyperlink" Target="http://creativecommons.org/licenses/by-nc-nd/2.0/deed.en" TargetMode="External"/><Relationship Id="rId3" Type="http://schemas.openxmlformats.org/officeDocument/2006/relationships/image" Target="../media/image19.jpeg"/><Relationship Id="rId7" Type="http://schemas.openxmlformats.org/officeDocument/2006/relationships/hyperlink" Target="http://library.med.utah.edu/WebPath/TUTORIAL/PHLEB/PHLEB08.html" TargetMode="External"/><Relationship Id="rId12" Type="http://schemas.openxmlformats.org/officeDocument/2006/relationships/hyperlink" Target="http://www.flickr.com/photos/jjproject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hyperlink" Target="http://www.flickr.com/photos/jjprojects/2582573972/" TargetMode="External"/><Relationship Id="rId5" Type="http://schemas.openxmlformats.org/officeDocument/2006/relationships/hyperlink" Target="http://www.freestockphotos.biz/photos.php?c=all&amp;o=popular&amp;s=0&amp;lic=all&amp;a=25&amp;set=all" TargetMode="External"/><Relationship Id="rId10" Type="http://schemas.openxmlformats.org/officeDocument/2006/relationships/image" Target="../media/image22.jpeg"/><Relationship Id="rId4" Type="http://schemas.openxmlformats.org/officeDocument/2006/relationships/hyperlink" Target="http://www.freestockphotos.biz/stockphoto/16746" TargetMode="External"/><Relationship Id="rId9" Type="http://schemas.openxmlformats.org/officeDocument/2006/relationships/hyperlink" Target="http://www.osceskills.com/e-learning/subjects/venepuncture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29233640@N07/4512705695/" TargetMode="External"/><Relationship Id="rId13" Type="http://schemas.openxmlformats.org/officeDocument/2006/relationships/hyperlink" Target="https://www.facebook.com/pages/Philippine-Society-of-Phlebotomists/164887300220954?hc_location=timeline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4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2.0/" TargetMode="External"/><Relationship Id="rId11" Type="http://schemas.openxmlformats.org/officeDocument/2006/relationships/hyperlink" Target="http://healthcare.utah.edu/infusionservices/vascular_access/vascular_services.html" TargetMode="External"/><Relationship Id="rId5" Type="http://schemas.openxmlformats.org/officeDocument/2006/relationships/hyperlink" Target="http://www.flickr.com/photos/thirteenofclubs/" TargetMode="External"/><Relationship Id="rId10" Type="http://schemas.openxmlformats.org/officeDocument/2006/relationships/image" Target="../media/image25.jpeg"/><Relationship Id="rId4" Type="http://schemas.openxmlformats.org/officeDocument/2006/relationships/hyperlink" Target="http://www.flickr.com/photos/thirteenofclubs/5474851944/" TargetMode="External"/><Relationship Id="rId9" Type="http://schemas.openxmlformats.org/officeDocument/2006/relationships/hyperlink" Target="http://www.flickr.com/photos/29233640@N07/with/4512705695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net.gr/main.asp?page=showauthor&amp;personsid=10026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transfusionguidelines.org.uk/index.asp?Publication=HTM&amp;Section=9&amp;pageid=1103" TargetMode="External"/><Relationship Id="rId4" Type="http://schemas.openxmlformats.org/officeDocument/2006/relationships/hyperlink" Target="http://eutils.ncbi.nlm.nih.gov/entrez/query.fcgi?cmd=Retrieve&amp;db=pubmed&amp;doptAbs?tract&amp;list_uids=1613442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://creativecommons.org/licenses/by-nc-nd/2.0/deed.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Csoliverez" TargetMode="External"/><Relationship Id="rId5" Type="http://schemas.openxmlformats.org/officeDocument/2006/relationships/hyperlink" Target="http://www.flickr.com/photos/jjprojects/" TargetMode="External"/><Relationship Id="rId4" Type="http://schemas.openxmlformats.org/officeDocument/2006/relationships/hyperlink" Target="http://www.flickr.com/photos/jjprojects/258257397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-sa/2.0/deed.en" TargetMode="External"/><Relationship Id="rId5" Type="http://schemas.openxmlformats.org/officeDocument/2006/relationships/hyperlink" Target="http://www.flickr.com/photos/madison_guy/" TargetMode="External"/><Relationship Id="rId4" Type="http://schemas.openxmlformats.org/officeDocument/2006/relationships/hyperlink" Target="http://www.flickr.com/photos/madison_guy/2657957919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BotMultichillT" TargetMode="External"/><Relationship Id="rId4" Type="http://schemas.openxmlformats.org/officeDocument/2006/relationships/hyperlink" Target="http://commons.wikimedia.org/wiki/File:US_Navy_110414-N-OV243-018_Hospital_Corpsman_2nd_Class_Selina_Arzu_draws_a_patient's_blood_in_the_Naval_Medical_Center_San_Diego_Tricare_Outpatient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://creativecommons.org/licenses/by-sa/2.0/deed.en" TargetMode="External"/><Relationship Id="rId18" Type="http://schemas.openxmlformats.org/officeDocument/2006/relationships/hyperlink" Target="http://commons.wikimedia.org/wiki/User:AfroBrazilian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hyperlink" Target="http://www.flickr.com/photos/afiler/225821200/" TargetMode="External"/><Relationship Id="rId17" Type="http://schemas.openxmlformats.org/officeDocument/2006/relationships/hyperlink" Target="http://commons.wikimedia.org/wiki/File:Vacuette_needle_with_blood_collection_tube_01.jpg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://creativecommons.org/licenses/by-sa/3.0/deed.en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hyperlink" Target="http://creativecommons.org/licenses/by-nc-sa/2.0/" TargetMode="External"/><Relationship Id="rId5" Type="http://schemas.openxmlformats.org/officeDocument/2006/relationships/image" Target="../media/image10.jpeg"/><Relationship Id="rId15" Type="http://schemas.openxmlformats.org/officeDocument/2006/relationships/hyperlink" Target="http://commons.wikimedia.org/wiki/User:Joshu" TargetMode="External"/><Relationship Id="rId10" Type="http://schemas.openxmlformats.org/officeDocument/2006/relationships/hyperlink" Target="http://foter.com/" TargetMode="External"/><Relationship Id="rId19" Type="http://schemas.openxmlformats.org/officeDocument/2006/relationships/hyperlink" Target="https://commons.wikimedia.org/wiki/File:Blood_collection_tube_(1_kind).jpg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://www.flickr.com/photos/nottinghamvets/6228565558/" TargetMode="External"/><Relationship Id="rId14" Type="http://schemas.openxmlformats.org/officeDocument/2006/relationships/hyperlink" Target="http://commons.wikimedia.org/wiki/File:Durogesic_50ug_plaster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820048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Βελτιστοποίηση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Σ.Παρισσόπουλος, Μ</a:t>
            </a:r>
            <a:r>
              <a:rPr lang="el-GR" sz="2400" dirty="0" smtClean="0"/>
              <a:t>. Μπουζίκα</a:t>
            </a:r>
            <a:r>
              <a:rPr lang="el-GR" sz="2400" dirty="0"/>
              <a:t>., Θ</a:t>
            </a:r>
            <a:r>
              <a:rPr lang="el-GR" sz="2400" dirty="0" smtClean="0"/>
              <a:t>. Στρουμπούκη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-1" y="116632"/>
            <a:ext cx="9131829" cy="1080120"/>
          </a:xfrm>
        </p:spPr>
        <p:txBody>
          <a:bodyPr lIns="90000" tIns="46800" rIns="90000" bIns="46800" anchor="ctr">
            <a:no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 smtClean="0"/>
              <a:t>Αιμοληψία με κλειστό σύστημα vacutainer</a:t>
            </a:r>
            <a:br>
              <a:rPr lang="en-GB" sz="3600" dirty="0" smtClean="0"/>
            </a:br>
            <a:r>
              <a:rPr lang="el-GR" sz="2800" b="0" dirty="0" smtClean="0"/>
              <a:t>(</a:t>
            </a:r>
            <a:r>
              <a:rPr lang="en-US" sz="2800" b="0" dirty="0" smtClean="0"/>
              <a:t>2</a:t>
            </a:r>
            <a:r>
              <a:rPr lang="el-GR" sz="2800" b="0" dirty="0" smtClean="0"/>
              <a:t> από </a:t>
            </a:r>
            <a:r>
              <a:rPr lang="el-GR" sz="2800" b="0" dirty="0"/>
              <a:t>4</a:t>
            </a:r>
            <a:r>
              <a:rPr lang="el-GR" sz="2800" b="0" dirty="0" smtClean="0"/>
              <a:t>)</a:t>
            </a:r>
            <a:endParaRPr lang="en-GB" sz="2800" b="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09695" y="1428601"/>
            <a:ext cx="3628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Θέση ασθενή</a:t>
            </a:r>
            <a:endParaRPr lang="el-GR" sz="2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Content Placeholder 4" descr="θέση ασθενή στην αιμοληψία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2" y="1879038"/>
            <a:ext cx="3632385" cy="2421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1963" y="4283173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National Police Week Continues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Gulf Coast Regional Blood Center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 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 BY-NC-ND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4136" y="1439157"/>
            <a:ext cx="2296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Πλύσιμο Χεριών</a:t>
            </a:r>
            <a:endParaRPr lang="el-GR" sz="2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2" descr="Πλύσιμο Χεριών&#10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900794"/>
            <a:ext cx="2296432" cy="2395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3" name="Rectangle 12"/>
          <p:cNvSpPr/>
          <p:nvPr/>
        </p:nvSpPr>
        <p:spPr>
          <a:xfrm>
            <a:off x="3968872" y="4309887"/>
            <a:ext cx="2311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9"/>
              </a:rPr>
              <a:t>OCD handwash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0"/>
              </a:rPr>
              <a:t>Jmh649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1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2368" y="1453486"/>
            <a:ext cx="28394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Αναγνώριση Φλέβας 1</a:t>
            </a:r>
            <a:endParaRPr lang="el-GR" sz="2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Αναγνώριση Φλέβας 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60" y="1887437"/>
            <a:ext cx="2272698" cy="2194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7" name="Rectangle 16"/>
          <p:cNvSpPr/>
          <p:nvPr/>
        </p:nvSpPr>
        <p:spPr>
          <a:xfrm>
            <a:off x="6368617" y="4125221"/>
            <a:ext cx="262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1"/>
              </a:rPr>
              <a:t>Equipment needed for sub-conjunctival injection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1"/>
              </a:rPr>
              <a:t>Community Eye Health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1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3"/>
              </a:rPr>
              <a:t>CC BY-NC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5896" y="4954349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Αναγνώριση Φλέβας 2</a:t>
            </a:r>
            <a:endParaRPr lang="el-GR" sz="2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347340" y="1223424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815252" y="5729101"/>
            <a:ext cx="3396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  <a:hlinkClick r:id="rId14"/>
              </a:rPr>
              <a:t>Venepuncture - How to take blood - OSCE guide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7" name="Picture 3" descr="\\Aias\opencourses\_ΑΝΤΑΛΛΑΓΗ ΑΡΧΕΙΩΝ ΕΡΓΑΛΕΙΩΝ\Photo-Video-Film2-icon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1178"/>
            <a:ext cx="563732" cy="5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62" y="4970910"/>
            <a:ext cx="2039294" cy="1795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98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 lIns="90000" tIns="46800" rIns="90000" bIns="46800" anchor="ctr">
            <a:no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 smtClean="0"/>
              <a:t>Αιμοληψία με κλειστό σύστημα vacutainer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800" b="0" dirty="0" smtClean="0"/>
              <a:t>(</a:t>
            </a:r>
            <a:r>
              <a:rPr lang="en-US" sz="2800" b="0" dirty="0" smtClean="0"/>
              <a:t>3</a:t>
            </a:r>
            <a:r>
              <a:rPr lang="el-GR" sz="2800" b="0" dirty="0" smtClean="0"/>
              <a:t> από </a:t>
            </a:r>
            <a:r>
              <a:rPr lang="el-GR" sz="2800" b="0" dirty="0"/>
              <a:t>4</a:t>
            </a:r>
            <a:r>
              <a:rPr lang="el-GR" sz="2800" b="0" dirty="0" smtClean="0"/>
              <a:t>)</a:t>
            </a:r>
            <a:endParaRPr lang="en-GB" sz="2800" b="0" dirty="0" smtClean="0"/>
          </a:p>
        </p:txBody>
      </p:sp>
      <p:pic>
        <p:nvPicPr>
          <p:cNvPr id="3076" name="Picture 4" descr="αποστείρωση δέρματος πριν την αιμοληψί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7888"/>
            <a:ext cx="3242049" cy="2112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55558" y="3460205"/>
            <a:ext cx="3330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A Patient Having Blood Drawn From A Doctor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CDC/ Jim Gathany acquired from 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Public Health Image Library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algn="ctr"/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3077" name="Picture 5" descr="εισαγωγή βελόνας για την αιμοληψί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2040"/>
            <a:ext cx="3203292" cy="2112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77167" y="3533567"/>
            <a:ext cx="3202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library.med.utah.edu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5" name="Picture 3" descr="εισαγωγή βελόνας για την αιμοληψία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48" y="4204538"/>
            <a:ext cx="3242049" cy="2431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40888" y="6581001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9"/>
              </a:rPr>
              <a:t>osceskills.com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8" name="Picture 6" descr="λήψη δείγματος αίματο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67" y="4202230"/>
            <a:ext cx="3202181" cy="2431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47571" y="6581001"/>
            <a:ext cx="4260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1"/>
              </a:rPr>
              <a:t>Blood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11"/>
              </a:rPr>
              <a:t>Test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12"/>
              </a:rPr>
              <a:t>jjprojects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3"/>
              </a:rPr>
              <a:t>CC BY-NC-ND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347340" y="1223424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80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 lIns="90000" tIns="46800" rIns="90000" bIns="46800" anchor="ctr">
            <a:no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 smtClean="0"/>
              <a:t>Αιμοληψία με κλειστό σύστημα vacutainer</a:t>
            </a:r>
            <a:r>
              <a:rPr lang="el-GR" sz="36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2800" b="0" dirty="0" smtClean="0"/>
              <a:t>(</a:t>
            </a:r>
            <a:r>
              <a:rPr lang="en-US" sz="2800" b="0" dirty="0" smtClean="0"/>
              <a:t>4</a:t>
            </a:r>
            <a:r>
              <a:rPr lang="el-GR" sz="2800" b="0" dirty="0" smtClean="0"/>
              <a:t> από </a:t>
            </a:r>
            <a:r>
              <a:rPr lang="el-GR" sz="2800" b="0" dirty="0"/>
              <a:t>4</a:t>
            </a:r>
            <a:r>
              <a:rPr lang="el-GR" sz="2800" b="0" dirty="0" smtClean="0"/>
              <a:t>)</a:t>
            </a:r>
            <a:endParaRPr lang="en-GB" sz="2800" b="0" dirty="0" smtClean="0"/>
          </a:p>
        </p:txBody>
      </p:sp>
      <p:pic>
        <p:nvPicPr>
          <p:cNvPr id="4098" name="Picture 2" descr="λήψη δείγματος αίματο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5" y="1539303"/>
            <a:ext cx="2263222" cy="2263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0030" y="3830122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P1120409C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Thirteen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Of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Clubs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4099" name="Picture 3" descr="λήψη δείγματος αίματο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24" y="1528232"/>
            <a:ext cx="3024336" cy="2269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759624" y="3810830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8"/>
              </a:rPr>
              <a:t>blood </a:t>
            </a:r>
            <a:r>
              <a:rPr lang="en-US" sz="1200" dirty="0" smtClean="0">
                <a:solidFill>
                  <a:prstClr val="black"/>
                </a:solidFill>
                <a:hlinkClick r:id="rId8"/>
              </a:rPr>
              <a:t>draw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hlinkClick r:id="rId9"/>
              </a:rPr>
              <a:t>Robert </a:t>
            </a:r>
            <a:r>
              <a:rPr lang="en-US" sz="1200" dirty="0">
                <a:solidFill>
                  <a:prstClr val="black"/>
                </a:solidFill>
                <a:hlinkClick r:id="rId9"/>
              </a:rPr>
              <a:t>Couse-Baker</a:t>
            </a:r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1026" name="Picture 2" descr="λήψη δείγματος αίματο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20" y="1528231"/>
            <a:ext cx="3048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1320" y="3783956"/>
            <a:ext cx="304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11"/>
              </a:rPr>
              <a:t>healthcare.utah.edu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8" name="Picture 4" descr="λήψη δείγματος αίματος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686" y="4272495"/>
            <a:ext cx="6098629" cy="2257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63593" y="6544747"/>
            <a:ext cx="2416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13"/>
              </a:rPr>
              <a:t>Philippine-Society-of-Phlebotomists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347340" y="1223424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61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 anchor="ctr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Βιβλιογραφία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532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496944" cy="5184576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r>
              <a:rPr lang="en-GB" sz="2400" dirty="0" smtClean="0"/>
              <a:t>Endacott R, Jevon  P, and Cooper P (2009) Clinical Nursing Skills Core and Advanced. </a:t>
            </a:r>
            <a:r>
              <a:rPr lang="el-GR" sz="2400" dirty="0" smtClean="0"/>
              <a:t>Oxford University Press, Oxford</a:t>
            </a:r>
            <a:r>
              <a:rPr lang="en-US" sz="2400" dirty="0" smtClean="0"/>
              <a:t>.</a:t>
            </a:r>
            <a:endParaRPr lang="el-GR" sz="2400" u="sng" dirty="0" smtClean="0"/>
          </a:p>
          <a:p>
            <a:pPr lvl="0"/>
            <a:r>
              <a:rPr lang="en-US" sz="2400" dirty="0" smtClean="0"/>
              <a:t>Scales K (2008) A practical guide to venepuncture and blood sampling. </a:t>
            </a:r>
            <a:r>
              <a:rPr lang="en-US" sz="2400" i="1" dirty="0" smtClean="0"/>
              <a:t>Nursing Standard</a:t>
            </a:r>
            <a:r>
              <a:rPr lang="en-US" sz="2400" dirty="0" smtClean="0"/>
              <a:t>. 22, 29, 29-36.</a:t>
            </a:r>
            <a:endParaRPr lang="el-GR" sz="2400" dirty="0" smtClean="0"/>
          </a:p>
          <a:p>
            <a:pPr lvl="0"/>
            <a:r>
              <a:rPr lang="en-GB" sz="2400" dirty="0" smtClean="0"/>
              <a:t>Parris E and Grant-Casey J (2007). Promoting safer blood transfusion practice in hospital. </a:t>
            </a:r>
            <a:r>
              <a:rPr lang="en-GB" sz="2400" i="1" dirty="0" smtClean="0"/>
              <a:t>Nursing Standard</a:t>
            </a:r>
            <a:r>
              <a:rPr lang="en-GB" sz="2400" dirty="0" smtClean="0"/>
              <a:t>, </a:t>
            </a:r>
            <a:r>
              <a:rPr lang="en-GB" sz="2400" b="1" dirty="0" smtClean="0"/>
              <a:t>21</a:t>
            </a:r>
            <a:r>
              <a:rPr lang="en-GB" sz="2400" dirty="0" smtClean="0"/>
              <a:t>(41), 35–8</a:t>
            </a:r>
            <a:endParaRPr lang="el-GR" sz="2400" dirty="0" smtClean="0"/>
          </a:p>
          <a:p>
            <a:pPr lvl="0"/>
            <a:r>
              <a:rPr lang="en-GB" sz="2400" dirty="0" smtClean="0"/>
              <a:t>Harris S and Walker S (2005). Venepuncture. </a:t>
            </a:r>
            <a:r>
              <a:rPr lang="en-GB" sz="2400" i="1" dirty="0" smtClean="0"/>
              <a:t>Practice Nurse</a:t>
            </a:r>
            <a:r>
              <a:rPr lang="en-GB" sz="2400" dirty="0" smtClean="0"/>
              <a:t>, </a:t>
            </a:r>
            <a:r>
              <a:rPr lang="en-GB" sz="2400" b="1" dirty="0" smtClean="0"/>
              <a:t>29</a:t>
            </a:r>
            <a:r>
              <a:rPr lang="en-GB" sz="2400" dirty="0" smtClean="0"/>
              <a:t>(5), 16–26.</a:t>
            </a:r>
            <a:endParaRPr lang="el-GR" sz="2400" dirty="0" smtClean="0"/>
          </a:p>
          <a:p>
            <a:r>
              <a:rPr lang="en-GB" sz="2400" dirty="0" smtClean="0">
                <a:hlinkClick r:id="rId3"/>
              </a:rPr>
              <a:t>Lynn</a:t>
            </a:r>
            <a:r>
              <a:rPr lang="en-GB" sz="2400" dirty="0" smtClean="0"/>
              <a:t> P</a:t>
            </a:r>
            <a:r>
              <a:rPr lang="el-GR" sz="2400" dirty="0" smtClean="0"/>
              <a:t>. (2012) Κλινικές νοσηλευτικές δεξιότητες και νοσηλευτική διεργασία Έγχρωμος άτλας. Ιατρικές Εκδόσεις Π. Χ. Πασχαλίδης, Αθήνα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lvl="0"/>
            <a:r>
              <a:rPr lang="en-GB" sz="2400" dirty="0" smtClean="0"/>
              <a:t>Lavery I and Ingram P (2005). Venepuncture: best practice. </a:t>
            </a:r>
            <a:r>
              <a:rPr lang="en-GB" sz="2400" i="1" dirty="0" smtClean="0"/>
              <a:t>Nursing Standard</a:t>
            </a:r>
            <a:r>
              <a:rPr lang="en-GB" sz="2400" dirty="0" smtClean="0"/>
              <a:t>, </a:t>
            </a:r>
            <a:r>
              <a:rPr lang="en-GB" sz="2400" b="1" dirty="0" smtClean="0"/>
              <a:t>19</a:t>
            </a:r>
            <a:r>
              <a:rPr lang="en-GB" sz="2400" dirty="0" smtClean="0"/>
              <a:t>(49), 55–65 [PubMed: </a:t>
            </a:r>
            <a:r>
              <a:rPr lang="en-GB" sz="2400" u="sng" dirty="0" smtClean="0">
                <a:hlinkClick r:id="rId4"/>
              </a:rPr>
              <a:t>16134421</a:t>
            </a:r>
            <a:r>
              <a:rPr lang="en-GB" sz="2400" dirty="0" smtClean="0"/>
              <a:t>].</a:t>
            </a:r>
            <a:endParaRPr lang="el-GR" sz="2400" dirty="0" smtClean="0"/>
          </a:p>
          <a:p>
            <a:r>
              <a:rPr lang="en-US" sz="2400" dirty="0">
                <a:hlinkClick r:id="rId5"/>
              </a:rPr>
              <a:t>Production and labelling of blood products and plasma </a:t>
            </a:r>
            <a:r>
              <a:rPr lang="en-US" sz="2400" dirty="0" smtClean="0">
                <a:hlinkClick r:id="rId5"/>
              </a:rPr>
              <a:t>derivatives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Στυλιανός Παρισσόπουλος </a:t>
            </a:r>
            <a:r>
              <a:rPr lang="el-GR" sz="2000" dirty="0" smtClean="0"/>
              <a:t>201</a:t>
            </a:r>
            <a:r>
              <a:rPr lang="en-US" sz="2000" dirty="0" smtClean="0"/>
              <a:t>3</a:t>
            </a:r>
            <a:r>
              <a:rPr lang="el-GR" sz="2000" dirty="0" smtClean="0"/>
              <a:t>. </a:t>
            </a:r>
            <a:r>
              <a:rPr lang="el-GR" sz="2000" dirty="0"/>
              <a:t>Στυλιανός Παρισσόπουλος. </a:t>
            </a:r>
            <a:r>
              <a:rPr lang="el-GR" sz="2000" dirty="0" smtClean="0"/>
              <a:t>«Παθολογική Νοσηλευτική Ι (Ε). Ενότητα 4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smtClean="0"/>
              <a:t>Αιμοληψία».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35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08" y="332656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Παθολογική Νοσηλευτική Ι</a:t>
            </a:r>
            <a:br>
              <a:rPr lang="el-GR" dirty="0" smtClean="0"/>
            </a:br>
            <a:r>
              <a:rPr lang="el-GR" dirty="0" smtClean="0"/>
              <a:t>Εργαστήριο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47340" y="15567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947" y="2204864"/>
            <a:ext cx="8424936" cy="4032448"/>
          </a:xfrm>
          <a:ln>
            <a:solidFill>
              <a:srgbClr val="004A82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 smtClean="0"/>
              <a:t>Γ’ Χειμερινό Εξάμηνο</a:t>
            </a:r>
            <a:r>
              <a:rPr lang="en-US" sz="2400" b="1" dirty="0" smtClean="0"/>
              <a:t> </a:t>
            </a:r>
            <a:r>
              <a:rPr lang="el-GR" sz="2400" b="1" dirty="0" smtClean="0"/>
              <a:t>2012-2013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 smtClean="0"/>
              <a:t>Τμήμα Νοσηλευτικής, ΤΕΙ Αθήνας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dirty="0" smtClean="0"/>
              <a:t>Το Εργαστήριο Διδάσκεται Σε Ομάδες 20 Ατόμων Από Τους Εξής Καθηγητές:</a:t>
            </a:r>
          </a:p>
          <a:p>
            <a:pPr marL="0" indent="0" algn="ctr">
              <a:spcBef>
                <a:spcPts val="3600"/>
              </a:spcBef>
              <a:buNone/>
            </a:pPr>
            <a:endParaRPr lang="el-GR" sz="24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400" dirty="0"/>
              <a:t>Ο.</a:t>
            </a:r>
            <a:r>
              <a:rPr lang="en-US" sz="2400" dirty="0"/>
              <a:t> </a:t>
            </a:r>
            <a:r>
              <a:rPr lang="el-GR" sz="2400" dirty="0"/>
              <a:t>Γκοβίνα, Χ.</a:t>
            </a:r>
            <a:r>
              <a:rPr lang="en-US" sz="2400" dirty="0"/>
              <a:t> </a:t>
            </a:r>
            <a:r>
              <a:rPr lang="el-GR" sz="2400" dirty="0"/>
              <a:t>Τσίου, Σ.</a:t>
            </a:r>
            <a:r>
              <a:rPr lang="en-US" sz="2400" dirty="0"/>
              <a:t> </a:t>
            </a:r>
            <a:r>
              <a:rPr lang="el-GR" sz="2400" dirty="0"/>
              <a:t>Παρισσόπουλος, Μ.</a:t>
            </a:r>
            <a:r>
              <a:rPr lang="en-US" sz="2400" dirty="0"/>
              <a:t> </a:t>
            </a:r>
            <a:r>
              <a:rPr lang="el-GR" sz="2400" dirty="0"/>
              <a:t>Μπουζίκα,</a:t>
            </a:r>
            <a:endParaRPr lang="en-US" sz="24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400" dirty="0"/>
              <a:t> Θ.</a:t>
            </a:r>
            <a:r>
              <a:rPr lang="en-US" sz="2400" dirty="0"/>
              <a:t> </a:t>
            </a:r>
            <a:r>
              <a:rPr lang="el-GR" sz="2400" dirty="0"/>
              <a:t>Στρουμπούκη, Γ.</a:t>
            </a:r>
            <a:r>
              <a:rPr lang="en-US" sz="2400" dirty="0"/>
              <a:t> </a:t>
            </a:r>
            <a:r>
              <a:rPr lang="el-GR" sz="2400" dirty="0"/>
              <a:t>Τουλιά</a:t>
            </a:r>
            <a:r>
              <a:rPr lang="en-US" sz="2400" dirty="0"/>
              <a:t>, </a:t>
            </a:r>
            <a:r>
              <a:rPr lang="el-GR" sz="2400" dirty="0"/>
              <a:t>Β.</a:t>
            </a:r>
            <a:r>
              <a:rPr lang="en-US" sz="2400" dirty="0"/>
              <a:t> </a:t>
            </a:r>
            <a:r>
              <a:rPr lang="el-GR" sz="2400"/>
              <a:t>Κουτσοπούλου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μαθήματος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Clr>
                <a:srgbClr val="004B82"/>
              </a:buClr>
            </a:pPr>
            <a:r>
              <a:rPr lang="el-GR" sz="2400" dirty="0" smtClean="0"/>
              <a:t>Περιγραφή και κατανόηση της διαδικασίας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2400"/>
              </a:spcBef>
            </a:pPr>
            <a:r>
              <a:rPr lang="el-GR" sz="2400" dirty="0" smtClean="0"/>
              <a:t>Ορθή επιλογή και χρήση υλικού,</a:t>
            </a:r>
            <a:endParaRPr lang="en-US" sz="2400" dirty="0" smtClean="0"/>
          </a:p>
          <a:p>
            <a:pPr>
              <a:spcBef>
                <a:spcPts val="2400"/>
              </a:spcBef>
            </a:pPr>
            <a:r>
              <a:rPr lang="el-GR" sz="2400" dirty="0" smtClean="0"/>
              <a:t>Εκμάθηση και εκτέλεση της διαδικασίας υπό επίβλεψη,</a:t>
            </a:r>
          </a:p>
          <a:p>
            <a:pPr>
              <a:spcBef>
                <a:spcPts val="3600"/>
              </a:spcBef>
            </a:pPr>
            <a:r>
              <a:rPr lang="el-GR" sz="2400" dirty="0" smtClean="0"/>
              <a:t>Εξάσκηση στην αιμοληψία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sz="3600" dirty="0" smtClean="0"/>
              <a:t>Υλικό: αιμοληψία με</a:t>
            </a:r>
            <a:br>
              <a:rPr lang="el-GR" sz="3600" dirty="0" smtClean="0"/>
            </a:br>
            <a:r>
              <a:rPr lang="el-GR" sz="3600" dirty="0" smtClean="0"/>
              <a:t>σύριγγα ή πεταλούδα ή σύστημα </a:t>
            </a:r>
            <a:r>
              <a:rPr lang="en-GB" sz="3600" dirty="0" smtClean="0"/>
              <a:t>vacutainer</a:t>
            </a:r>
            <a:endParaRPr lang="el-GR" sz="36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29600" cy="50405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Δίσκος / νεφροειδές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Τουρνικέ – λάστιχο περίδεσης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Ζευγάρι ελαστικών γαντιών μη αποστειρωμένων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Γάζες αποστειρωμένες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Οινόπνευμα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Σύριγγες 5</a:t>
            </a:r>
            <a:r>
              <a:rPr lang="en-US" sz="2000" dirty="0" smtClean="0"/>
              <a:t>, 10, 20 ml</a:t>
            </a:r>
            <a:r>
              <a:rPr lang="el-GR" sz="2000" dirty="0" smtClean="0"/>
              <a:t> με βελόνες, ή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Πεταλούδες διαφορετικού διαμετρήματος βελόνης, ή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Σύστημα </a:t>
            </a:r>
            <a:r>
              <a:rPr lang="en-US" sz="2000" dirty="0" smtClean="0"/>
              <a:t>Vacutainer.</a:t>
            </a:r>
            <a:endParaRPr lang="el-GR" sz="20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Σωληνάρια αίματος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Αντιαλλεργική ταινία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Τολύπιο βάμβακος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Παραπεμπτικό για εργαστηριακά και στυλό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Δοχείο απόρριψης αιχμηρών αντικειμένων </a:t>
            </a:r>
            <a:r>
              <a:rPr lang="en-US" sz="2200" dirty="0" smtClean="0"/>
              <a:t>.</a:t>
            </a:r>
            <a:endParaRPr lang="el-GR" sz="2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59532" y="126876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2060848"/>
            <a:ext cx="8229600" cy="1872208"/>
          </a:xfrm>
          <a:effectLst/>
        </p:spPr>
        <p:txBody>
          <a:bodyPr lIns="90000" tIns="46800" rIns="90000" bIns="46800" anchor="t">
            <a:noAutofit/>
          </a:bodyPr>
          <a:lstStyle/>
          <a:p>
            <a:pPr eaLnBrk="1" hangingPunct="1"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200" dirty="0" smtClean="0"/>
              <a:t>Η </a:t>
            </a:r>
            <a:r>
              <a:rPr lang="el-GR" sz="4200" dirty="0" smtClean="0"/>
              <a:t>διαδικασία της α</a:t>
            </a:r>
            <a:r>
              <a:rPr lang="en-GB" sz="4200" dirty="0" smtClean="0"/>
              <a:t>ιμοληψία</a:t>
            </a:r>
            <a:r>
              <a:rPr lang="el-GR" sz="4200" dirty="0" smtClean="0"/>
              <a:t>ς</a:t>
            </a:r>
            <a:br>
              <a:rPr lang="el-GR" sz="4200" dirty="0" smtClean="0"/>
            </a:br>
            <a:r>
              <a:rPr lang="en-GB" sz="4200" dirty="0" smtClean="0"/>
              <a:t>με εικόνες</a:t>
            </a:r>
            <a:r>
              <a:rPr lang="el-GR" sz="4200" dirty="0" smtClean="0"/>
              <a:t> και βίντεο</a:t>
            </a:r>
            <a:endParaRPr lang="en-GB" sz="4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59532" y="486916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59532" y="126876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98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Η </a:t>
            </a:r>
            <a:r>
              <a:rPr lang="en-GB" sz="4400" dirty="0" smtClean="0">
                <a:solidFill>
                  <a:prstClr val="black"/>
                </a:solidFill>
              </a:rPr>
              <a:t>αιμοληψία</a:t>
            </a:r>
            <a:r>
              <a:rPr lang="el-GR" sz="4400" dirty="0" smtClean="0">
                <a:solidFill>
                  <a:prstClr val="black"/>
                </a:solidFill>
              </a:rPr>
              <a:t> με </a:t>
            </a:r>
            <a:r>
              <a:rPr lang="en-US" sz="4400" dirty="0" smtClean="0">
                <a:solidFill>
                  <a:prstClr val="black"/>
                </a:solidFill>
              </a:rPr>
              <a:t>vacutainer</a:t>
            </a: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n-GB" sz="3600" b="0" dirty="0">
                <a:solidFill>
                  <a:prstClr val="black"/>
                </a:solidFill>
              </a:rPr>
              <a:t>(</a:t>
            </a:r>
            <a:r>
              <a:rPr lang="el-GR" sz="3600" b="0" dirty="0">
                <a:solidFill>
                  <a:prstClr val="black"/>
                </a:solidFill>
              </a:rPr>
              <a:t>εικόνα </a:t>
            </a:r>
            <a:r>
              <a:rPr lang="en-US" sz="3600" b="0" dirty="0" smtClean="0">
                <a:solidFill>
                  <a:prstClr val="black"/>
                </a:solidFill>
              </a:rPr>
              <a:t>1</a:t>
            </a:r>
            <a:r>
              <a:rPr lang="en-GB" sz="3600" b="0" dirty="0" smtClean="0">
                <a:solidFill>
                  <a:prstClr val="black"/>
                </a:solidFill>
              </a:rPr>
              <a:t>) </a:t>
            </a:r>
            <a:endParaRPr lang="el-GR" sz="3600" dirty="0"/>
          </a:p>
        </p:txBody>
      </p:sp>
      <p:sp>
        <p:nvSpPr>
          <p:cNvPr id="9" name="Rectangle 5"/>
          <p:cNvSpPr/>
          <p:nvPr/>
        </p:nvSpPr>
        <p:spPr>
          <a:xfrm>
            <a:off x="359532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026" name="Picture 2" descr="αιμοληψία με vacuta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34" y="1255544"/>
            <a:ext cx="6437132" cy="4828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2561496" y="6219152"/>
            <a:ext cx="4170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Blood Test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jjprojects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 BY-NC-ND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52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prstClr val="black"/>
                </a:solidFill>
              </a:rPr>
              <a:t>Η αιμοληψία</a:t>
            </a:r>
            <a:r>
              <a:rPr lang="el-GR" sz="4400" dirty="0" smtClean="0">
                <a:solidFill>
                  <a:prstClr val="black"/>
                </a:solidFill>
              </a:rPr>
              <a:t> με </a:t>
            </a:r>
            <a:r>
              <a:rPr lang="en-US" sz="4400" dirty="0" smtClean="0">
                <a:solidFill>
                  <a:prstClr val="black"/>
                </a:solidFill>
              </a:rPr>
              <a:t>vacutainer </a:t>
            </a: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n-GB" sz="3600" b="0" dirty="0">
                <a:solidFill>
                  <a:prstClr val="black"/>
                </a:solidFill>
              </a:rPr>
              <a:t>(</a:t>
            </a:r>
            <a:r>
              <a:rPr lang="el-GR" sz="3600" b="0" dirty="0">
                <a:solidFill>
                  <a:prstClr val="black"/>
                </a:solidFill>
              </a:rPr>
              <a:t>εικόνα </a:t>
            </a:r>
            <a:r>
              <a:rPr lang="el-GR" sz="3600" b="0" dirty="0" smtClean="0">
                <a:solidFill>
                  <a:prstClr val="black"/>
                </a:solidFill>
              </a:rPr>
              <a:t>2</a:t>
            </a:r>
            <a:r>
              <a:rPr lang="en-GB" sz="3600" b="0" dirty="0" smtClean="0">
                <a:solidFill>
                  <a:prstClr val="black"/>
                </a:solidFill>
              </a:rPr>
              <a:t>) </a:t>
            </a:r>
            <a:endParaRPr lang="el-GR" sz="3600" dirty="0"/>
          </a:p>
        </p:txBody>
      </p:sp>
      <p:pic>
        <p:nvPicPr>
          <p:cNvPr id="5" name="Picture 4" descr="Η αιμοληψία με vacutain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268760"/>
            <a:ext cx="6408712" cy="4806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372972" y="6222438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Getting the Blood Work Done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Peter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Patau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BY-NC-SA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59532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7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2800" y="0"/>
            <a:ext cx="8229600" cy="1080000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Η </a:t>
            </a:r>
            <a:r>
              <a:rPr lang="en-GB" sz="4400" dirty="0" smtClean="0">
                <a:solidFill>
                  <a:prstClr val="black"/>
                </a:solidFill>
              </a:rPr>
              <a:t>αιμοληψία</a:t>
            </a:r>
            <a:r>
              <a:rPr lang="el-GR" sz="4400" dirty="0" smtClean="0">
                <a:solidFill>
                  <a:prstClr val="black"/>
                </a:solidFill>
              </a:rPr>
              <a:t> με πεταλούδα</a:t>
            </a:r>
            <a:r>
              <a:rPr lang="el-GR" dirty="0">
                <a:solidFill>
                  <a:prstClr val="black"/>
                </a:solidFill>
              </a:rPr>
              <a:t/>
            </a:r>
            <a:br>
              <a:rPr lang="el-GR" dirty="0">
                <a:solidFill>
                  <a:prstClr val="black"/>
                </a:solidFill>
              </a:rPr>
            </a:br>
            <a:r>
              <a:rPr lang="en-GB" sz="3600" b="0" dirty="0">
                <a:solidFill>
                  <a:prstClr val="black"/>
                </a:solidFill>
              </a:rPr>
              <a:t>(</a:t>
            </a:r>
            <a:r>
              <a:rPr lang="el-GR" sz="3600" b="0" dirty="0">
                <a:solidFill>
                  <a:prstClr val="black"/>
                </a:solidFill>
              </a:rPr>
              <a:t>εικόνα </a:t>
            </a:r>
            <a:r>
              <a:rPr lang="el-GR" sz="3600" b="0" dirty="0" smtClean="0">
                <a:solidFill>
                  <a:prstClr val="black"/>
                </a:solidFill>
              </a:rPr>
              <a:t>3</a:t>
            </a:r>
            <a:r>
              <a:rPr lang="en-GB" sz="3600" b="0" dirty="0" smtClean="0">
                <a:solidFill>
                  <a:prstClr val="black"/>
                </a:solidFill>
              </a:rPr>
              <a:t>) </a:t>
            </a:r>
            <a:endParaRPr lang="el-GR" dirty="0"/>
          </a:p>
        </p:txBody>
      </p:sp>
      <p:pic>
        <p:nvPicPr>
          <p:cNvPr id="5" name="Picture 4" descr="αιμοληψία με πεταλούδ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47" y="1316923"/>
            <a:ext cx="686030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129866" y="6264000"/>
            <a:ext cx="6860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US Navy 110414-N-OV243-018 Hospital Corpsman 2nd Class Selina Arzu draws a patient's blood in the Naval Medical Center San Diego Tricare Outpatient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BotMultichillT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59532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83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 lIns="90000" tIns="46800" rIns="90000" bIns="46800" anchor="ctr">
            <a:no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 smtClean="0"/>
              <a:t>Αιμοληψία με κλειστό σύστημα vacutainer</a:t>
            </a:r>
            <a:r>
              <a:rPr lang="el-GR" sz="36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2800" b="0" dirty="0" smtClean="0"/>
              <a:t>(1 από 4)</a:t>
            </a:r>
            <a:endParaRPr lang="en-GB" sz="2800" b="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457604" y="1480297"/>
            <a:ext cx="8314672" cy="4343094"/>
            <a:chOff x="216717" y="1028839"/>
            <a:chExt cx="8966688" cy="4888954"/>
          </a:xfrm>
        </p:grpSpPr>
        <p:pic>
          <p:nvPicPr>
            <p:cNvPr id="1032" name="Picture 8" descr="C:\Users\alex\Desktop\it200b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17" y="1028839"/>
              <a:ext cx="8966688" cy="4888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238064" y="1386990"/>
              <a:ext cx="4828330" cy="3366254"/>
              <a:chOff x="2238064" y="1386990"/>
              <a:chExt cx="4828330" cy="336625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8064" y="1386990"/>
                <a:ext cx="809668" cy="18260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8692" y="1643104"/>
                <a:ext cx="1132260" cy="1569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8064" y="3286081"/>
                <a:ext cx="3456384" cy="1467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2506" y="1686087"/>
                <a:ext cx="2213888" cy="15269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456" y="3286080"/>
                <a:ext cx="1299938" cy="1467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Rectangle 5"/>
          <p:cNvSpPr/>
          <p:nvPr/>
        </p:nvSpPr>
        <p:spPr>
          <a:xfrm>
            <a:off x="347340" y="1223424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13046" y="5673570"/>
            <a:ext cx="38996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Photo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redit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: 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9"/>
              </a:rPr>
              <a:t>Nottingham Vet School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/ 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0"/>
              </a:rPr>
              <a:t>Foter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/ 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1"/>
              </a:rPr>
              <a:t>CC BY-NC-SA</a:t>
            </a:r>
            <a:endParaRPr lang="el-GR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291" y="5925331"/>
            <a:ext cx="5334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2"/>
              </a:rPr>
              <a:t>Packaging in the Physics Lab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2"/>
              </a:rPr>
              <a:t>Andrew Filer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2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3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3"/>
              </a:rPr>
              <a:t>BY-SA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91" y="6139859"/>
            <a:ext cx="44841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4"/>
              </a:rPr>
              <a:t>Durogesic 50ug plasters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5"/>
              </a:rPr>
              <a:t>Vuvar1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291" y="6386964"/>
            <a:ext cx="6341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7"/>
              </a:rPr>
              <a:t>Vacuette needle with blood collection tube 01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8"/>
              </a:rPr>
              <a:t>AfroBrazilian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291" y="5648769"/>
            <a:ext cx="70740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9"/>
              </a:rPr>
              <a:t>Blood collection tube (1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9"/>
              </a:rPr>
              <a:t>kind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9"/>
              </a:rPr>
              <a:t>)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8"/>
              </a:rPr>
              <a:t>AfroBrazilian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32" y="1295432"/>
            <a:ext cx="51571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600" b="1" dirty="0" smtClean="0">
                <a:solidFill>
                  <a:prstClr val="black"/>
                </a:solidFill>
                <a:latin typeface="Calibri"/>
              </a:rPr>
              <a:t>Εξοπλισμός</a:t>
            </a:r>
            <a:endParaRPr lang="el-GR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516216" y="651727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75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7795333f6d97d4e556acccd81c75e39dfd03d59"/>
</p:tagLst>
</file>

<file path=ppt/theme/theme1.xml><?xml version="1.0" encoding="utf-8"?>
<a:theme xmlns:a="http://schemas.openxmlformats.org/drawingml/2006/main" name="OC_template_updated">
  <a:themeElements>
    <a:clrScheme name="Προσαρμοσμένο 1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1123</Words>
  <Application>Microsoft Office PowerPoint</Application>
  <PresentationFormat>Προβολή στην οθόνη (4:3)</PresentationFormat>
  <Paragraphs>156</Paragraphs>
  <Slides>20</Slides>
  <Notes>18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OC_template_updated</vt:lpstr>
      <vt:lpstr>1_OC_template_updated</vt:lpstr>
      <vt:lpstr>2_OC_template_updated</vt:lpstr>
      <vt:lpstr>Παθολογική Νοσηλευτική Ι (Ε)</vt:lpstr>
      <vt:lpstr>Παθολογική Νοσηλευτική Ι Εργαστήριο</vt:lpstr>
      <vt:lpstr>Στόχοι μαθήματος</vt:lpstr>
      <vt:lpstr>Υλικό: αιμοληψία με σύριγγα ή πεταλούδα ή σύστημα vacutainer</vt:lpstr>
      <vt:lpstr>Η διαδικασία της αιμοληψίας με εικόνες και βίντεο</vt:lpstr>
      <vt:lpstr>Η αιμοληψία με vacutainer (εικόνα 1) </vt:lpstr>
      <vt:lpstr>Η αιμοληψία με vacutainer  (εικόνα 2) </vt:lpstr>
      <vt:lpstr>Η αιμοληψία με πεταλούδα (εικόνα 3) </vt:lpstr>
      <vt:lpstr>Αιμοληψία με κλειστό σύστημα vacutainer  (1 από 4)</vt:lpstr>
      <vt:lpstr>Αιμοληψία με κλειστό σύστημα vacutainer (2 από 4)</vt:lpstr>
      <vt:lpstr>Αιμοληψία με κλειστό σύστημα vacutainer (3 από 4)</vt:lpstr>
      <vt:lpstr>Αιμοληψία με κλειστό σύστημα vacutainer  (4 από 4)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44</cp:revision>
  <dcterms:created xsi:type="dcterms:W3CDTF">2013-03-04T13:35:19Z</dcterms:created>
  <dcterms:modified xsi:type="dcterms:W3CDTF">2015-03-19T09:08:00Z</dcterms:modified>
</cp:coreProperties>
</file>