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75"/>
  </p:notesMasterIdLst>
  <p:handoutMasterIdLst>
    <p:handoutMasterId r:id="rId76"/>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8" r:id="rId71"/>
    <p:sldId id="330" r:id="rId72"/>
    <p:sldId id="331" r:id="rId73"/>
    <p:sldId id="329" r:id="rId74"/>
  </p:sldIdLst>
  <p:sldSz cx="9144000" cy="6858000" type="screen4x3"/>
  <p:notesSz cx="7104063" cy="10234613"/>
  <p:custDataLst>
    <p:tags r:id="rId7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70</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76278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18</a:t>
            </a:fld>
            <a:endParaRPr lang="el-GR" dirty="0"/>
          </a:p>
        </p:txBody>
      </p:sp>
    </p:spTree>
    <p:extLst>
      <p:ext uri="{BB962C8B-B14F-4D97-AF65-F5344CB8AC3E}">
        <p14:creationId xmlns:p14="http://schemas.microsoft.com/office/powerpoint/2010/main" val="212390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19</a:t>
            </a:fld>
            <a:endParaRPr lang="el-GR" dirty="0"/>
          </a:p>
        </p:txBody>
      </p:sp>
    </p:spTree>
    <p:extLst>
      <p:ext uri="{BB962C8B-B14F-4D97-AF65-F5344CB8AC3E}">
        <p14:creationId xmlns:p14="http://schemas.microsoft.com/office/powerpoint/2010/main" val="395134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41</a:t>
            </a:fld>
            <a:endParaRPr lang="el-GR" dirty="0"/>
          </a:p>
        </p:txBody>
      </p:sp>
    </p:spTree>
    <p:extLst>
      <p:ext uri="{BB962C8B-B14F-4D97-AF65-F5344CB8AC3E}">
        <p14:creationId xmlns:p14="http://schemas.microsoft.com/office/powerpoint/2010/main" val="850311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46</a:t>
            </a:fld>
            <a:endParaRPr lang="el-GR" dirty="0"/>
          </a:p>
        </p:txBody>
      </p:sp>
    </p:spTree>
    <p:extLst>
      <p:ext uri="{BB962C8B-B14F-4D97-AF65-F5344CB8AC3E}">
        <p14:creationId xmlns:p14="http://schemas.microsoft.com/office/powerpoint/2010/main" val="267297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dirty="0"/>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Illu01_head_neck.jp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commons.wikimedia.org/wiki/User:Prof._Squirre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File:Mature_Plasmodium_malariae_schizont_PHIL_2715_lores.jpg"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commons.wikimedia.org/wiki/User:Optigan13"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commons.wikimedia.org/wiki/User:Simonxag" TargetMode="External"/><Relationship Id="rId3" Type="http://schemas.openxmlformats.org/officeDocument/2006/relationships/hyperlink" Target="http://www.flickr.com/photos/phylomon/8662461983/" TargetMode="External"/><Relationship Id="rId7" Type="http://schemas.openxmlformats.org/officeDocument/2006/relationships/hyperlink" Target="http://en.wikipedia.org/wiki/File:Giardia-spp.--infected--gerbil-intestine.jpg"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creativecommons.org/licenses/by-nc-nd/2.0/deed.en" TargetMode="External"/><Relationship Id="rId4" Type="http://schemas.openxmlformats.org/officeDocument/2006/relationships/hyperlink" Target="http://www.flickr.com/photos/phylom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File:Ehistdisp_cyst_wtmt.jpg"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commons.wikimedia.org/wiki/User:Imrich"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commons.wikimedia.org/wiki/User:Patho"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commons.wikimedia.org/wiki/File:Eggs_of_Enterobius_vermicularis_5229_lores.jpg" TargetMode="External"/><Relationship Id="rId5" Type="http://schemas.openxmlformats.org/officeDocument/2006/relationships/hyperlink" Target="http://commons.wikimedia.org/wiki/User:Citron" TargetMode="External"/><Relationship Id="rId4" Type="http://schemas.openxmlformats.org/officeDocument/2006/relationships/hyperlink" Target="http://commons.wikimedia.org/wiki/File:Oxyuris_vermicularis.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image" Target="../media/image27.png"/><Relationship Id="rId7" Type="http://schemas.openxmlformats.org/officeDocument/2006/relationships/hyperlink" Target="http://en.wikipedia.org/wiki/User:Jmh64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en.wikipedia.org/wiki/File:Positive_fecal_occult_blood_test.jpg" TargetMode="External"/><Relationship Id="rId5" Type="http://schemas.openxmlformats.org/officeDocument/2006/relationships/image" Target="../media/image29.jpe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commons.wikimedia.org/wiki/File:Illu_dige_tract.jpg"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commons.wikimedia.org/wiki/User:Arcadian"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44016" y="1340768"/>
            <a:ext cx="8455968" cy="1470025"/>
          </a:xfrm>
        </p:spPr>
        <p:txBody>
          <a:bodyPr>
            <a:normAutofit/>
          </a:bodyPr>
          <a:lstStyle/>
          <a:p>
            <a:pPr lvl="1" algn="ctr"/>
            <a:r>
              <a:rPr lang="el-GR" sz="3200" b="1" dirty="0" smtClean="0">
                <a:solidFill>
                  <a:schemeClr val="tx1"/>
                </a:solidFill>
                <a:latin typeface="+mn-lt"/>
              </a:rPr>
              <a:t>Ανάλυση Βιολογικών Υγρών &amp; Εκκριμάτων (Θ)</a:t>
            </a:r>
            <a:endParaRPr lang="el-GR" sz="1200" b="1" dirty="0">
              <a:solidFill>
                <a:schemeClr val="tx1"/>
              </a:solidFill>
              <a:latin typeface="+mn-lt"/>
            </a:endParaRPr>
          </a:p>
        </p:txBody>
      </p:sp>
      <p:sp>
        <p:nvSpPr>
          <p:cNvPr id="3" name="Υπότιτλος 2"/>
          <p:cNvSpPr>
            <a:spLocks noGrp="1"/>
          </p:cNvSpPr>
          <p:nvPr>
            <p:ph type="subTitle" idx="1"/>
          </p:nvPr>
        </p:nvSpPr>
        <p:spPr>
          <a:xfrm>
            <a:off x="476516" y="3096542"/>
            <a:ext cx="8190969" cy="2132657"/>
          </a:xfrm>
        </p:spPr>
        <p:txBody>
          <a:bodyPr>
            <a:normAutofit fontScale="47500" lnSpcReduction="20000"/>
          </a:bodyPr>
          <a:lstStyle/>
          <a:p>
            <a:r>
              <a:rPr lang="el-GR" sz="5700" b="1" dirty="0" smtClean="0"/>
              <a:t>Ενότητα </a:t>
            </a:r>
            <a:r>
              <a:rPr lang="en-US" sz="5700" b="1" dirty="0" smtClean="0"/>
              <a:t>11</a:t>
            </a:r>
            <a:r>
              <a:rPr lang="el-GR" sz="5700" dirty="0" smtClean="0"/>
              <a:t>:</a:t>
            </a:r>
            <a:r>
              <a:rPr lang="en-US" sz="5700" dirty="0" smtClean="0"/>
              <a:t> </a:t>
            </a:r>
            <a:r>
              <a:rPr lang="el-GR" sz="5700" dirty="0"/>
              <a:t>Αναλύσεις υγρών του πεπτικού συστήματος</a:t>
            </a:r>
            <a:br>
              <a:rPr lang="el-GR" sz="5700" dirty="0"/>
            </a:br>
            <a:r>
              <a:rPr lang="en-US" sz="5700" dirty="0" smtClean="0"/>
              <a:t>(</a:t>
            </a:r>
            <a:r>
              <a:rPr lang="el-GR" sz="5700" dirty="0" smtClean="0"/>
              <a:t>Κόπρανα</a:t>
            </a:r>
            <a:r>
              <a:rPr lang="el-GR" sz="5700" dirty="0"/>
              <a:t>, </a:t>
            </a:r>
            <a:r>
              <a:rPr lang="el-GR" sz="5700" dirty="0" smtClean="0"/>
              <a:t>Πτύελα</a:t>
            </a:r>
            <a:r>
              <a:rPr lang="en-US" sz="5700" dirty="0" smtClean="0"/>
              <a:t>, </a:t>
            </a:r>
            <a:r>
              <a:rPr lang="el-GR" sz="5700" dirty="0" smtClean="0"/>
              <a:t>Γαστρικό υγρό</a:t>
            </a:r>
            <a:r>
              <a:rPr lang="en-US" sz="5700" dirty="0" smtClean="0"/>
              <a:t>)</a:t>
            </a:r>
          </a:p>
          <a:p>
            <a:r>
              <a:rPr lang="en-US" dirty="0" smtClean="0"/>
              <a:t>    </a:t>
            </a:r>
          </a:p>
          <a:p>
            <a:r>
              <a:rPr lang="el-GR" sz="5100" dirty="0"/>
              <a:t>Πέτρος Καρκαλούσος</a:t>
            </a:r>
          </a:p>
          <a:p>
            <a:r>
              <a:rPr lang="el-GR" sz="5100" dirty="0"/>
              <a:t>Καθηγητής εφαρμογών κλινικής χημείας – ΤΕΙ Αθηνών</a:t>
            </a:r>
          </a:p>
          <a:p>
            <a:r>
              <a:rPr lang="el-GR" sz="5100" dirty="0"/>
              <a:t>Τμήμα Ιατρικών Εργαστήριων</a:t>
            </a: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78634029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n-US" dirty="0">
                <a:solidFill>
                  <a:srgbClr val="9B0000"/>
                </a:solidFill>
              </a:rPr>
              <a:t>A</a:t>
            </a:r>
            <a:r>
              <a:rPr lang="el-GR" dirty="0">
                <a:solidFill>
                  <a:srgbClr val="9B0000"/>
                </a:solidFill>
              </a:rPr>
              <a:t>ναπαράσταση</a:t>
            </a:r>
            <a:r>
              <a:rPr lang="el-GR" dirty="0">
                <a:solidFill>
                  <a:srgbClr val="9B0000"/>
                </a:solidFill>
              </a:rPr>
              <a:t> σπειρυλλίων του </a:t>
            </a:r>
            <a:r>
              <a:rPr lang="en-US" dirty="0">
                <a:solidFill>
                  <a:srgbClr val="9B0000"/>
                </a:solidFill>
              </a:rPr>
              <a:t>Cruschmann </a:t>
            </a:r>
            <a:endParaRPr lang="el-GR" dirty="0">
              <a:solidFill>
                <a:srgbClr val="9B0000"/>
              </a:solidFill>
            </a:endParaRPr>
          </a:p>
        </p:txBody>
      </p:sp>
      <p:pic>
        <p:nvPicPr>
          <p:cNvPr id="5" name="Θέση περιεχομένου 4"/>
          <p:cNvPicPr>
            <a:picLocks noGrp="1" noChangeAspect="1"/>
          </p:cNvPicPr>
          <p:nvPr>
            <p:ph idx="1"/>
          </p:nvPr>
        </p:nvPicPr>
        <p:blipFill>
          <a:blip r:embed="rId2" cstate="print"/>
          <a:stretch>
            <a:fillRect/>
          </a:stretch>
        </p:blipFill>
        <p:spPr>
          <a:xfrm>
            <a:off x="2474794" y="2046682"/>
            <a:ext cx="4194412" cy="3340898"/>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6" name="Ορθογώνιο 8"/>
          <p:cNvSpPr/>
          <p:nvPr/>
        </p:nvSpPr>
        <p:spPr>
          <a:xfrm>
            <a:off x="3275856" y="5805264"/>
            <a:ext cx="2894755" cy="276999"/>
          </a:xfrm>
          <a:prstGeom prst="rect">
            <a:avLst/>
          </a:prstGeom>
        </p:spPr>
        <p:txBody>
          <a:bodyPr wrap="square">
            <a:spAutoFit/>
          </a:bodyPr>
          <a:lstStyle/>
          <a:p>
            <a:pPr algn="ctr"/>
            <a:r>
              <a:rPr lang="el-GR" sz="1200" dirty="0" smtClean="0">
                <a:solidFill>
                  <a:schemeClr val="tx1">
                    <a:lumMod val="75000"/>
                    <a:lumOff val="25000"/>
                  </a:schemeClr>
                </a:solidFill>
                <a:latin typeface="+mn-lt"/>
              </a:rPr>
              <a:t>Πέτρος Καρκαλούσος</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848253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solidFill>
                  <a:srgbClr val="9B0000"/>
                </a:solidFill>
              </a:rPr>
              <a:t>Η μικροβιολογική εξέταση των </a:t>
            </a:r>
            <a:r>
              <a:rPr lang="el-GR" sz="4400" dirty="0" smtClean="0">
                <a:solidFill>
                  <a:srgbClr val="9B0000"/>
                </a:solidFill>
              </a:rPr>
              <a:t>πτυέλων </a:t>
            </a:r>
            <a:r>
              <a:rPr lang="el-GR" dirty="0">
                <a:solidFill>
                  <a:srgbClr val="9B0000"/>
                </a:solidFill>
              </a:rPr>
              <a:t/>
            </a:r>
            <a:br>
              <a:rPr lang="el-GR" dirty="0">
                <a:solidFill>
                  <a:srgbClr val="9B0000"/>
                </a:solidFill>
              </a:rPr>
            </a:br>
            <a:r>
              <a:rPr lang="el-GR" sz="3600" b="0" dirty="0">
                <a:solidFill>
                  <a:srgbClr val="9B0000"/>
                </a:solidFill>
              </a:rPr>
              <a:t>(1 από 2</a:t>
            </a:r>
            <a:r>
              <a:rPr lang="el-GR" sz="3600" b="0" dirty="0" smtClean="0">
                <a:solidFill>
                  <a:srgbClr val="9B0000"/>
                </a:solidFill>
              </a:rPr>
              <a:t>)</a:t>
            </a:r>
            <a:endParaRPr lang="el-GR" sz="3600" b="0" dirty="0">
              <a:solidFill>
                <a:srgbClr val="9B0000"/>
              </a:solidFill>
            </a:endParaRPr>
          </a:p>
        </p:txBody>
      </p:sp>
      <p:sp>
        <p:nvSpPr>
          <p:cNvPr id="3" name="Θέση περιεχομένου 2"/>
          <p:cNvSpPr>
            <a:spLocks noGrp="1"/>
          </p:cNvSpPr>
          <p:nvPr>
            <p:ph idx="1"/>
          </p:nvPr>
        </p:nvSpPr>
        <p:spPr/>
        <p:txBody>
          <a:bodyPr>
            <a:noAutofit/>
          </a:bodyPr>
          <a:lstStyle/>
          <a:p>
            <a:pPr marL="0" indent="0">
              <a:lnSpc>
                <a:spcPct val="150000"/>
              </a:lnSpc>
              <a:spcBef>
                <a:spcPct val="40000"/>
              </a:spcBef>
              <a:buNone/>
            </a:pPr>
            <a:r>
              <a:rPr lang="el-GR" sz="2400" dirty="0"/>
              <a:t>Φυσιολογικά οι κυψελίδες και το βρογχικό δένδρο είναι </a:t>
            </a:r>
            <a:r>
              <a:rPr lang="el-GR" sz="2400" b="1" dirty="0">
                <a:solidFill>
                  <a:srgbClr val="800000"/>
                </a:solidFill>
              </a:rPr>
              <a:t>στείρα μικροβίων</a:t>
            </a:r>
            <a:r>
              <a:rPr lang="el-GR" sz="2400" i="1" dirty="0">
                <a:solidFill>
                  <a:srgbClr val="800000"/>
                </a:solidFill>
              </a:rPr>
              <a:t> </a:t>
            </a:r>
            <a:r>
              <a:rPr lang="el-GR" sz="2400" dirty="0"/>
              <a:t>αφού</a:t>
            </a:r>
            <a:r>
              <a:rPr lang="el-GR" sz="2400" i="1" dirty="0"/>
              <a:t> </a:t>
            </a:r>
            <a:r>
              <a:rPr lang="el-GR" sz="2400" dirty="0" smtClean="0"/>
              <a:t>όσα </a:t>
            </a:r>
            <a:r>
              <a:rPr lang="el-GR" sz="2400" dirty="0"/>
              <a:t>μικρόβια κατεβαίνουν στις αναπνευστικές οδούς με τον αέρα εισπνοής φαγοκυτταρώνονται ή αποβάλλονται μαζί με τα άλλα έμμορφα στοιχεία καθώς και τα εκκρίματα των βρόχων από το κροσσωτό επιθήλιο. </a:t>
            </a:r>
          </a:p>
          <a:p>
            <a:pPr marL="0" indent="0">
              <a:lnSpc>
                <a:spcPct val="150000"/>
              </a:lnSpc>
              <a:spcBef>
                <a:spcPct val="40000"/>
              </a:spcBef>
              <a:buNone/>
            </a:pPr>
            <a:r>
              <a:rPr lang="el-GR" sz="2400" dirty="0"/>
              <a:t>Τα πτύελα όμως</a:t>
            </a:r>
            <a:r>
              <a:rPr lang="el-GR" sz="2400" dirty="0">
                <a:solidFill>
                  <a:srgbClr val="800000"/>
                </a:solidFill>
              </a:rPr>
              <a:t> </a:t>
            </a:r>
            <a:r>
              <a:rPr lang="el-GR" sz="2400" b="1" dirty="0">
                <a:solidFill>
                  <a:srgbClr val="800000"/>
                </a:solidFill>
              </a:rPr>
              <a:t>επιμολύνονται</a:t>
            </a:r>
            <a:r>
              <a:rPr lang="el-GR" sz="2400" dirty="0"/>
              <a:t> με διάφορα μικρόβια καθώς αυτά περνούν για να αποβληθούν από το πλούσιο σε μικροβιακή χλωρίδα οπίσθιο ρινοφάρυγγα και το στόμα. </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086179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solidFill>
                  <a:srgbClr val="9B0000"/>
                </a:solidFill>
              </a:rPr>
              <a:t>Η μικροβιολογική εξέταση των </a:t>
            </a:r>
            <a:r>
              <a:rPr lang="el-GR" sz="4400" dirty="0" smtClean="0">
                <a:solidFill>
                  <a:srgbClr val="9B0000"/>
                </a:solidFill>
              </a:rPr>
              <a:t>πτυέλων </a:t>
            </a:r>
            <a:r>
              <a:rPr lang="el-GR" sz="4400" dirty="0">
                <a:solidFill>
                  <a:srgbClr val="9B0000"/>
                </a:solidFill>
              </a:rPr>
              <a:t/>
            </a:r>
            <a:br>
              <a:rPr lang="el-GR" sz="4400" dirty="0">
                <a:solidFill>
                  <a:srgbClr val="9B0000"/>
                </a:solidFill>
              </a:rPr>
            </a:br>
            <a:r>
              <a:rPr lang="el-GR" sz="3600" b="0" dirty="0" smtClean="0">
                <a:solidFill>
                  <a:srgbClr val="9B0000"/>
                </a:solidFill>
              </a:rPr>
              <a:t>(</a:t>
            </a:r>
            <a:r>
              <a:rPr lang="en-US" sz="3600" b="0" dirty="0" smtClean="0">
                <a:solidFill>
                  <a:srgbClr val="9B0000"/>
                </a:solidFill>
              </a:rPr>
              <a:t>2 </a:t>
            </a:r>
            <a:r>
              <a:rPr lang="el-GR" sz="3600" b="0" dirty="0" smtClean="0">
                <a:solidFill>
                  <a:srgbClr val="9B0000"/>
                </a:solidFill>
              </a:rPr>
              <a:t>από </a:t>
            </a:r>
            <a:r>
              <a:rPr lang="el-GR" sz="3600" b="0" dirty="0">
                <a:solidFill>
                  <a:srgbClr val="9B0000"/>
                </a:solidFill>
              </a:rPr>
              <a:t>2)</a:t>
            </a:r>
            <a:endParaRPr lang="el-GR" sz="3600" dirty="0"/>
          </a:p>
        </p:txBody>
      </p:sp>
      <p:sp>
        <p:nvSpPr>
          <p:cNvPr id="3" name="Θέση περιεχομένου 2"/>
          <p:cNvSpPr>
            <a:spLocks noGrp="1"/>
          </p:cNvSpPr>
          <p:nvPr>
            <p:ph idx="1"/>
          </p:nvPr>
        </p:nvSpPr>
        <p:spPr>
          <a:xfrm>
            <a:off x="467544" y="1628800"/>
            <a:ext cx="8229600" cy="5040560"/>
          </a:xfrm>
        </p:spPr>
        <p:txBody>
          <a:bodyPr>
            <a:normAutofit/>
          </a:bodyPr>
          <a:lstStyle/>
          <a:p>
            <a:pPr marL="0" indent="0" algn="ctr">
              <a:buNone/>
            </a:pPr>
            <a:r>
              <a:rPr lang="el-GR" sz="2800" b="1" dirty="0">
                <a:solidFill>
                  <a:srgbClr val="9B0000"/>
                </a:solidFill>
              </a:rPr>
              <a:t>Παθολογικά μικρόβια των </a:t>
            </a:r>
            <a:r>
              <a:rPr lang="el-GR" sz="2800" b="1" dirty="0" smtClean="0">
                <a:solidFill>
                  <a:srgbClr val="9B0000"/>
                </a:solidFill>
              </a:rPr>
              <a:t>πτυέλων</a:t>
            </a:r>
            <a:endParaRPr lang="el-GR" sz="2400" dirty="0"/>
          </a:p>
          <a:p>
            <a:pPr>
              <a:spcBef>
                <a:spcPts val="1800"/>
              </a:spcBef>
            </a:pPr>
            <a:r>
              <a:rPr lang="el-GR" sz="2400" dirty="0"/>
              <a:t>πνευμονιόκοκκος, </a:t>
            </a:r>
          </a:p>
          <a:p>
            <a:pPr>
              <a:spcBef>
                <a:spcPts val="1800"/>
              </a:spcBef>
            </a:pPr>
            <a:r>
              <a:rPr lang="el-GR" sz="2400" dirty="0"/>
              <a:t>χρυσίζων </a:t>
            </a:r>
            <a:r>
              <a:rPr lang="el-GR" sz="2400" dirty="0" smtClean="0"/>
              <a:t>σταφυλόκοκκος</a:t>
            </a:r>
            <a:r>
              <a:rPr lang="en-US" sz="2400" dirty="0" smtClean="0"/>
              <a:t>,</a:t>
            </a:r>
            <a:endParaRPr lang="el-GR" sz="2400" dirty="0"/>
          </a:p>
          <a:p>
            <a:pPr>
              <a:spcBef>
                <a:spcPts val="1800"/>
              </a:spcBef>
            </a:pPr>
            <a:r>
              <a:rPr lang="el-GR" sz="2400" dirty="0"/>
              <a:t>αιμόφιλος της γρίπης, κ.α. </a:t>
            </a:r>
          </a:p>
          <a:p>
            <a:pPr marL="0" indent="0">
              <a:spcBef>
                <a:spcPts val="4200"/>
              </a:spcBef>
              <a:buNone/>
            </a:pPr>
            <a:r>
              <a:rPr lang="el-GR" sz="2400" dirty="0"/>
              <a:t>Επιπλέον μπορούν να βρεθούν μυκοπλάσματα, ρικέτσιες, ιοί, </a:t>
            </a:r>
            <a:r>
              <a:rPr lang="el-GR" sz="2400" dirty="0" smtClean="0"/>
              <a:t>μύκητες, </a:t>
            </a:r>
            <a:r>
              <a:rPr lang="el-GR" sz="2400" dirty="0"/>
              <a:t>παράσιτα, πρωτόζωα αλλά και μετάζωα.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186863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36912"/>
            <a:ext cx="8229600" cy="908720"/>
          </a:xfrm>
          <a:ln w="41275">
            <a:solidFill>
              <a:srgbClr val="9B0000"/>
            </a:solidFill>
          </a:ln>
        </p:spPr>
        <p:txBody>
          <a:bodyPr>
            <a:normAutofit/>
          </a:bodyPr>
          <a:lstStyle/>
          <a:p>
            <a:r>
              <a:rPr lang="el-GR" dirty="0">
                <a:solidFill>
                  <a:srgbClr val="9B0000"/>
                </a:solidFill>
              </a:rPr>
              <a:t>Γενική εξέταση </a:t>
            </a:r>
            <a:r>
              <a:rPr lang="el-GR" dirty="0" smtClean="0">
                <a:solidFill>
                  <a:srgbClr val="9B0000"/>
                </a:solidFill>
              </a:rPr>
              <a:t>κοπράνων</a:t>
            </a:r>
            <a:endParaRPr lang="el-GR" dirty="0">
              <a:solidFill>
                <a:srgbClr val="9B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984749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solidFill>
                  <a:srgbClr val="9B0000"/>
                </a:solidFill>
              </a:rPr>
              <a:t>H </a:t>
            </a:r>
            <a:r>
              <a:rPr lang="el-GR" dirty="0">
                <a:solidFill>
                  <a:srgbClr val="9B0000"/>
                </a:solidFill>
              </a:rPr>
              <a:t>παραγωγή των </a:t>
            </a:r>
            <a:r>
              <a:rPr lang="el-GR" dirty="0" smtClean="0">
                <a:solidFill>
                  <a:srgbClr val="9B0000"/>
                </a:solidFill>
              </a:rPr>
              <a:t>κοπράνων</a:t>
            </a:r>
            <a:endParaRPr lang="el-GR" dirty="0">
              <a:solidFill>
                <a:srgbClr val="9B0000"/>
              </a:solidFill>
            </a:endParaRPr>
          </a:p>
        </p:txBody>
      </p:sp>
      <p:sp>
        <p:nvSpPr>
          <p:cNvPr id="3" name="Θέση περιεχομένου 2"/>
          <p:cNvSpPr>
            <a:spLocks noGrp="1"/>
          </p:cNvSpPr>
          <p:nvPr>
            <p:ph idx="1"/>
          </p:nvPr>
        </p:nvSpPr>
        <p:spPr/>
        <p:txBody>
          <a:bodyPr>
            <a:noAutofit/>
          </a:bodyPr>
          <a:lstStyle/>
          <a:p>
            <a:pPr eaLnBrk="0" fontAlgn="base" hangingPunct="0">
              <a:spcBef>
                <a:spcPts val="1800"/>
              </a:spcBef>
              <a:spcAft>
                <a:spcPct val="0"/>
              </a:spcAft>
            </a:pPr>
            <a:r>
              <a:rPr lang="el-GR" sz="2400" dirty="0">
                <a:ea typeface="Calibri" pitchFamily="34" charset="0"/>
                <a:cs typeface="Arial" pitchFamily="34" charset="0"/>
              </a:rPr>
              <a:t>Φυσιολογικά η τροφή οδηγείται από το στόμαχο στο δωδεκαδάχτυλο και ύστερα στο λεπτό έντερο. Εκεί πραγματοποιείται η μεγαλύτερη απορρόφηση θρεπτικών ουσιών και ηλεκτρολυτών</a:t>
            </a:r>
            <a:r>
              <a:rPr lang="el-GR" sz="2400" dirty="0" smtClean="0">
                <a:ea typeface="Calibri" pitchFamily="34" charset="0"/>
                <a:cs typeface="Arial" pitchFamily="34" charset="0"/>
              </a:rPr>
              <a:t>.</a:t>
            </a:r>
            <a:endParaRPr lang="el-GR" sz="2400" dirty="0">
              <a:ea typeface="Calibri" pitchFamily="34" charset="0"/>
              <a:cs typeface="Arial" pitchFamily="34" charset="0"/>
            </a:endParaRPr>
          </a:p>
          <a:p>
            <a:pPr eaLnBrk="0" fontAlgn="base" hangingPunct="0">
              <a:spcBef>
                <a:spcPts val="1800"/>
              </a:spcBef>
              <a:spcAft>
                <a:spcPct val="0"/>
              </a:spcAft>
            </a:pPr>
            <a:r>
              <a:rPr lang="el-GR" sz="2400" dirty="0">
                <a:ea typeface="Calibri" pitchFamily="34" charset="0"/>
                <a:cs typeface="Arial" pitchFamily="34" charset="0"/>
              </a:rPr>
              <a:t>Τα ρευστά κόπρανα στη συνέχεια περνούν στο παχύ έντερο όπου το περισσότερο νερό επαναρροφάται και τέλος αποβάλλονται μέσω του πρωκτικού σωλήνα</a:t>
            </a:r>
            <a:r>
              <a:rPr lang="el-GR" sz="2400" dirty="0" smtClean="0">
                <a:ea typeface="Calibri" pitchFamily="34" charset="0"/>
                <a:cs typeface="Arial" pitchFamily="34" charset="0"/>
              </a:rPr>
              <a:t>.</a:t>
            </a:r>
            <a:endParaRPr lang="el-GR" sz="2400" dirty="0">
              <a:ea typeface="Calibri" pitchFamily="34" charset="0"/>
              <a:cs typeface="Arial" pitchFamily="34" charset="0"/>
            </a:endParaRPr>
          </a:p>
          <a:p>
            <a:pPr eaLnBrk="0" fontAlgn="base" hangingPunct="0">
              <a:spcBef>
                <a:spcPts val="1800"/>
              </a:spcBef>
              <a:spcAft>
                <a:spcPct val="0"/>
              </a:spcAft>
              <a:tabLst>
                <a:tab pos="1162050" algn="l"/>
              </a:tabLst>
            </a:pPr>
            <a:r>
              <a:rPr lang="el-GR" sz="2400" dirty="0">
                <a:ea typeface="Calibri" pitchFamily="34" charset="0"/>
                <a:cs typeface="Arial" pitchFamily="34" charset="0"/>
              </a:rPr>
              <a:t>Ο χρόνος που μεσολαβεί από τη στιγμή της λήψης </a:t>
            </a:r>
            <a:r>
              <a:rPr lang="el-GR" sz="2400" dirty="0" smtClean="0">
                <a:ea typeface="Calibri" pitchFamily="34" charset="0"/>
                <a:cs typeface="Arial" pitchFamily="34" charset="0"/>
              </a:rPr>
              <a:t>της τροφής </a:t>
            </a:r>
            <a:r>
              <a:rPr lang="el-GR" sz="2400" dirty="0">
                <a:ea typeface="Calibri" pitchFamily="34" charset="0"/>
                <a:cs typeface="Arial" pitchFamily="34" charset="0"/>
              </a:rPr>
              <a:t>μέχρι την αποβολή των άπεπτων υλικών είναι </a:t>
            </a:r>
            <a:r>
              <a:rPr lang="el-GR" sz="2400" b="1" dirty="0">
                <a:solidFill>
                  <a:srgbClr val="9B0000"/>
                </a:solidFill>
                <a:ea typeface="Calibri" pitchFamily="34" charset="0"/>
                <a:cs typeface="Arial" pitchFamily="34" charset="0"/>
              </a:rPr>
              <a:t>18 – 24 ώρες</a:t>
            </a:r>
            <a:r>
              <a:rPr lang="el-GR" sz="2400" b="1" dirty="0" smtClean="0">
                <a:solidFill>
                  <a:srgbClr val="9B0000"/>
                </a:solidFill>
                <a:ea typeface="Calibri" pitchFamily="34" charset="0"/>
                <a:cs typeface="Arial" pitchFamily="34" charset="0"/>
              </a:rPr>
              <a:t>.</a:t>
            </a:r>
            <a:endParaRPr lang="el-GR" sz="1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835769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solidFill>
                  <a:srgbClr val="9B0000"/>
                </a:solidFill>
              </a:rPr>
              <a:t>Για ποιες κύριες νόσους γίνεται η γενική εξέταση </a:t>
            </a:r>
            <a:r>
              <a:rPr lang="el-GR" dirty="0" smtClean="0">
                <a:solidFill>
                  <a:srgbClr val="9B0000"/>
                </a:solidFill>
              </a:rPr>
              <a:t>κοπράνων</a:t>
            </a:r>
            <a:endParaRPr lang="el-GR" dirty="0">
              <a:solidFill>
                <a:srgbClr val="9B0000"/>
              </a:solidFill>
            </a:endParaRPr>
          </a:p>
        </p:txBody>
      </p:sp>
      <p:sp>
        <p:nvSpPr>
          <p:cNvPr id="3" name="Θέση περιεχομένου 2"/>
          <p:cNvSpPr>
            <a:spLocks noGrp="1"/>
          </p:cNvSpPr>
          <p:nvPr>
            <p:ph idx="1"/>
          </p:nvPr>
        </p:nvSpPr>
        <p:spPr>
          <a:xfrm>
            <a:off x="424056" y="1484784"/>
            <a:ext cx="8229600" cy="4032448"/>
          </a:xfrm>
        </p:spPr>
        <p:txBody>
          <a:bodyPr/>
          <a:lstStyle/>
          <a:p>
            <a:pPr>
              <a:spcBef>
                <a:spcPts val="2400"/>
              </a:spcBef>
            </a:pPr>
            <a:r>
              <a:rPr lang="el-GR" sz="2400" dirty="0" smtClean="0"/>
              <a:t>Διάρροια</a:t>
            </a:r>
            <a:r>
              <a:rPr lang="en-US" sz="2400" dirty="0" smtClean="0"/>
              <a:t>,</a:t>
            </a:r>
            <a:endParaRPr lang="el-GR" sz="2400" dirty="0"/>
          </a:p>
          <a:p>
            <a:pPr>
              <a:spcBef>
                <a:spcPts val="2400"/>
              </a:spcBef>
            </a:pPr>
            <a:r>
              <a:rPr lang="el-GR" sz="2400" dirty="0"/>
              <a:t>Καρκίνος του παχέος </a:t>
            </a:r>
            <a:r>
              <a:rPr lang="el-GR" sz="2400" dirty="0" smtClean="0"/>
              <a:t>εντέρου</a:t>
            </a:r>
            <a:r>
              <a:rPr lang="en-US" sz="2400" dirty="0" smtClean="0"/>
              <a:t>,</a:t>
            </a:r>
            <a:endParaRPr lang="el-GR" sz="2400" dirty="0"/>
          </a:p>
          <a:p>
            <a:pPr>
              <a:spcBef>
                <a:spcPts val="2400"/>
              </a:spcBef>
            </a:pPr>
            <a:r>
              <a:rPr lang="el-GR" sz="2400" dirty="0" smtClean="0"/>
              <a:t>Στεατόρ</a:t>
            </a:r>
            <a:r>
              <a:rPr lang="el-GR" sz="2400" dirty="0"/>
              <a:t>ρ</a:t>
            </a:r>
            <a:r>
              <a:rPr lang="el-GR" sz="2400" dirty="0" smtClean="0"/>
              <a:t>οια</a:t>
            </a:r>
            <a:r>
              <a:rPr lang="en-US" sz="2400" dirty="0" smtClean="0"/>
              <a:t>.</a:t>
            </a:r>
            <a:endParaRPr lang="el-GR" sz="2400" dirty="0"/>
          </a:p>
          <a:p>
            <a:pPr marL="0" indent="0" algn="ctr">
              <a:spcBef>
                <a:spcPts val="11400"/>
              </a:spcBef>
              <a:buNone/>
            </a:pPr>
            <a:r>
              <a:rPr lang="el-GR" sz="2400" dirty="0"/>
              <a:t>Βοηθά στη διάγνωση παρασιτώσεων και άλλων μολύνσεων</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735259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Η </a:t>
            </a:r>
            <a:r>
              <a:rPr lang="el-GR" dirty="0" smtClean="0">
                <a:solidFill>
                  <a:srgbClr val="9B0000"/>
                </a:solidFill>
              </a:rPr>
              <a:t>στεατόρροια</a:t>
            </a:r>
            <a:endParaRPr lang="el-GR" dirty="0">
              <a:solidFill>
                <a:srgbClr val="9B0000"/>
              </a:solidFill>
            </a:endParaRPr>
          </a:p>
        </p:txBody>
      </p:sp>
      <p:sp>
        <p:nvSpPr>
          <p:cNvPr id="3" name="Θέση περιεχομένου 2"/>
          <p:cNvSpPr>
            <a:spLocks noGrp="1"/>
          </p:cNvSpPr>
          <p:nvPr>
            <p:ph idx="1"/>
          </p:nvPr>
        </p:nvSpPr>
        <p:spPr>
          <a:xfrm>
            <a:off x="457200" y="1196752"/>
            <a:ext cx="8229600" cy="5159598"/>
          </a:xfrm>
        </p:spPr>
        <p:txBody>
          <a:bodyPr>
            <a:noAutofit/>
          </a:bodyPr>
          <a:lstStyle/>
          <a:p>
            <a:pPr marL="0" lvl="0" indent="0" algn="just" eaLnBrk="0" fontAlgn="base" hangingPunct="0">
              <a:spcBef>
                <a:spcPts val="1800"/>
              </a:spcBef>
              <a:spcAft>
                <a:spcPct val="0"/>
              </a:spcAft>
              <a:buNone/>
            </a:pPr>
            <a:r>
              <a:rPr lang="el-GR" sz="2400" dirty="0">
                <a:ea typeface="Calibri" pitchFamily="34" charset="0"/>
                <a:cs typeface="Arial" pitchFamily="34" charset="0"/>
              </a:rPr>
              <a:t>Η στεατόρροια είναι η </a:t>
            </a:r>
            <a:r>
              <a:rPr lang="el-GR" sz="2400" b="1" dirty="0">
                <a:solidFill>
                  <a:srgbClr val="9B0000"/>
                </a:solidFill>
                <a:ea typeface="Calibri" pitchFamily="34" charset="0"/>
                <a:cs typeface="Arial" pitchFamily="34" charset="0"/>
              </a:rPr>
              <a:t>αύξηση του ποσοστού λίπους </a:t>
            </a:r>
            <a:r>
              <a:rPr lang="el-GR" sz="2400" dirty="0">
                <a:ea typeface="Calibri" pitchFamily="34" charset="0"/>
                <a:cs typeface="Arial" pitchFamily="34" charset="0"/>
              </a:rPr>
              <a:t>στα </a:t>
            </a:r>
            <a:r>
              <a:rPr lang="el-GR" sz="2400" dirty="0" smtClean="0">
                <a:ea typeface="Calibri" pitchFamily="34" charset="0"/>
                <a:cs typeface="Arial" pitchFamily="34" charset="0"/>
              </a:rPr>
              <a:t>κόπρανα.</a:t>
            </a:r>
            <a:endParaRPr lang="en-US" sz="2400" dirty="0" smtClean="0">
              <a:ea typeface="Calibri" pitchFamily="34" charset="0"/>
              <a:cs typeface="Arial" pitchFamily="34" charset="0"/>
            </a:endParaRPr>
          </a:p>
          <a:p>
            <a:pPr marL="0" lvl="0" indent="0" algn="just" eaLnBrk="0" fontAlgn="base" hangingPunct="0">
              <a:spcBef>
                <a:spcPts val="1800"/>
              </a:spcBef>
              <a:spcAft>
                <a:spcPct val="0"/>
              </a:spcAft>
              <a:buNone/>
            </a:pPr>
            <a:r>
              <a:rPr lang="el-GR" sz="2400" dirty="0" smtClean="0">
                <a:ea typeface="Calibri" pitchFamily="34" charset="0"/>
                <a:cs typeface="Arial" pitchFamily="34" charset="0"/>
              </a:rPr>
              <a:t>Σχεδόν όλα τα σύνδρομα δυσαπορρόφησης συνοδεύονται από στεατόρροια. </a:t>
            </a:r>
          </a:p>
          <a:p>
            <a:pPr marL="0" lvl="0" indent="0" algn="just" eaLnBrk="0" fontAlgn="base" hangingPunct="0">
              <a:spcBef>
                <a:spcPts val="1800"/>
              </a:spcBef>
              <a:spcAft>
                <a:spcPct val="0"/>
              </a:spcAft>
              <a:buNone/>
            </a:pPr>
            <a:r>
              <a:rPr lang="el-GR" sz="2400" dirty="0" smtClean="0">
                <a:ea typeface="Calibri" pitchFamily="34" charset="0"/>
                <a:cs typeface="Arial" pitchFamily="34" charset="0"/>
              </a:rPr>
              <a:t>Η νόσος αυτή μπορεί να οφείλεται σε: </a:t>
            </a:r>
          </a:p>
          <a:p>
            <a:pPr marL="0" lvl="8" algn="just" eaLnBrk="0" fontAlgn="base" hangingPunct="0">
              <a:spcBef>
                <a:spcPts val="1800"/>
              </a:spcBef>
              <a:spcAft>
                <a:spcPct val="0"/>
              </a:spcAft>
            </a:pPr>
            <a:r>
              <a:rPr lang="el-GR" sz="2400" b="1" dirty="0" smtClean="0">
                <a:solidFill>
                  <a:srgbClr val="9B0000"/>
                </a:solidFill>
                <a:ea typeface="Calibri" pitchFamily="34" charset="0"/>
                <a:cs typeface="Arial" pitchFamily="34" charset="0"/>
              </a:rPr>
              <a:t>Παγκρεατική ανεπάρκεια, </a:t>
            </a:r>
            <a:r>
              <a:rPr lang="el-GR" sz="2400" dirty="0" smtClean="0">
                <a:ea typeface="Calibri" pitchFamily="34" charset="0"/>
                <a:cs typeface="Arial" pitchFamily="34" charset="0"/>
              </a:rPr>
              <a:t>με αποτέλεσμα να μην παράγονται ένζυμα που είναι απαραίτητα στην διάσπαση του λίπους. </a:t>
            </a:r>
            <a:endParaRPr lang="el-GR" sz="2400" dirty="0" smtClean="0">
              <a:cs typeface="Arial" pitchFamily="34" charset="0"/>
            </a:endParaRPr>
          </a:p>
          <a:p>
            <a:pPr marL="0" lvl="0" indent="0" algn="just" eaLnBrk="0" fontAlgn="base" hangingPunct="0">
              <a:spcBef>
                <a:spcPts val="1800"/>
              </a:spcBef>
              <a:spcAft>
                <a:spcPct val="0"/>
              </a:spcAft>
            </a:pPr>
            <a:r>
              <a:rPr lang="el-GR" sz="2400" b="1" dirty="0" smtClean="0">
                <a:solidFill>
                  <a:srgbClr val="9B0000"/>
                </a:solidFill>
                <a:ea typeface="Calibri" pitchFamily="34" charset="0"/>
                <a:cs typeface="Arial" pitchFamily="34" charset="0"/>
              </a:rPr>
              <a:t>Ανεπάρκεια δισακχαριδασών </a:t>
            </a:r>
            <a:r>
              <a:rPr lang="el-GR" sz="2400" dirty="0" smtClean="0">
                <a:ea typeface="Calibri" pitchFamily="34" charset="0"/>
                <a:cs typeface="Arial" pitchFamily="34" charset="0"/>
              </a:rPr>
              <a:t>δηλαδή ενζύμων απαραίτητων για την πέψη των υδατανθράκων.</a:t>
            </a:r>
            <a:r>
              <a:rPr lang="el-GR" sz="2400" b="1" dirty="0" smtClean="0">
                <a:ea typeface="Calibri" pitchFamily="34" charset="0"/>
                <a:cs typeface="Arial" pitchFamily="34" charset="0"/>
              </a:rPr>
              <a:t> </a:t>
            </a:r>
            <a:endParaRPr lang="el-GR" sz="2400" dirty="0" smtClean="0">
              <a:cs typeface="Arial" pitchFamily="34" charset="0"/>
            </a:endParaRPr>
          </a:p>
          <a:p>
            <a:pPr marL="0" lvl="0" indent="0" algn="just" eaLnBrk="0" fontAlgn="base" hangingPunct="0">
              <a:spcBef>
                <a:spcPts val="1800"/>
              </a:spcBef>
              <a:spcAft>
                <a:spcPct val="0"/>
              </a:spcAft>
            </a:pPr>
            <a:r>
              <a:rPr lang="el-GR" sz="2400" b="1" dirty="0" smtClean="0">
                <a:solidFill>
                  <a:srgbClr val="9B0000"/>
                </a:solidFill>
                <a:ea typeface="Calibri" pitchFamily="34" charset="0"/>
                <a:cs typeface="Arial" pitchFamily="34" charset="0"/>
              </a:rPr>
              <a:t>Διαταραχή στις λειτουργίες του ήπατος και της χολής </a:t>
            </a:r>
            <a:r>
              <a:rPr lang="el-GR" sz="2400" dirty="0" smtClean="0">
                <a:ea typeface="Calibri" pitchFamily="34" charset="0"/>
                <a:cs typeface="Arial" pitchFamily="34" charset="0"/>
              </a:rPr>
              <a:t>οπότε το λίπος μένει άπεπτο.</a:t>
            </a:r>
            <a:endParaRPr lang="el-GR" sz="2400" dirty="0" smtClean="0">
              <a:cs typeface="Arial" pitchFamily="34" charset="0"/>
            </a:endParaRP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183436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Συλλογή κοπράνων </a:t>
            </a:r>
          </a:p>
        </p:txBody>
      </p:sp>
      <p:sp>
        <p:nvSpPr>
          <p:cNvPr id="3" name="Θέση περιεχομένου 2"/>
          <p:cNvSpPr>
            <a:spLocks noGrp="1"/>
          </p:cNvSpPr>
          <p:nvPr>
            <p:ph idx="1"/>
          </p:nvPr>
        </p:nvSpPr>
        <p:spPr/>
        <p:txBody>
          <a:bodyPr>
            <a:normAutofit/>
          </a:bodyPr>
          <a:lstStyle/>
          <a:p>
            <a:pPr marL="0" indent="0">
              <a:lnSpc>
                <a:spcPct val="150000"/>
              </a:lnSpc>
              <a:spcBef>
                <a:spcPts val="3600"/>
              </a:spcBef>
              <a:buNone/>
            </a:pPr>
            <a:r>
              <a:rPr lang="el-GR" sz="2400" b="1" dirty="0">
                <a:solidFill>
                  <a:srgbClr val="9B0000"/>
                </a:solidFill>
              </a:rPr>
              <a:t>Συλλογή κοπράνων πρώτης πρωινής κένωσης </a:t>
            </a:r>
            <a:r>
              <a:rPr lang="el-GR" sz="2400" dirty="0"/>
              <a:t>– χρησιμοποιείται για γενική εξέταση κοπράνων, καλλιέργεια.  </a:t>
            </a:r>
          </a:p>
          <a:p>
            <a:pPr marL="0" indent="0">
              <a:lnSpc>
                <a:spcPct val="150000"/>
              </a:lnSpc>
              <a:spcBef>
                <a:spcPts val="3600"/>
              </a:spcBef>
              <a:buNone/>
            </a:pPr>
            <a:r>
              <a:rPr lang="el-GR" sz="2400" b="1" dirty="0">
                <a:solidFill>
                  <a:srgbClr val="9B0000"/>
                </a:solidFill>
              </a:rPr>
              <a:t>Συλλογή κοπράνων 24ώρου </a:t>
            </a:r>
            <a:r>
              <a:rPr lang="el-GR" sz="2400" dirty="0"/>
              <a:t>– χρησιμοποιείται για ποσοτικούς προσδιορισμούς π.χ. λιπάση και άλλα παγκρεατικά ένζυμα, λίπος, ηλεκτρολύτες</a:t>
            </a:r>
            <a:r>
              <a:rPr lang="el-GR" sz="2400" dirty="0" smtClean="0"/>
              <a:t>.</a:t>
            </a:r>
            <a:endParaRPr lang="el-GR" sz="2400" dirty="0"/>
          </a:p>
          <a:p>
            <a:pPr marL="0" indent="0">
              <a:lnSpc>
                <a:spcPct val="150000"/>
              </a:lnSpc>
              <a:spcBef>
                <a:spcPts val="3600"/>
              </a:spcBef>
              <a:buNone/>
            </a:pPr>
            <a:r>
              <a:rPr lang="el-GR" sz="2400" b="1" dirty="0">
                <a:solidFill>
                  <a:srgbClr val="9B0000"/>
                </a:solidFill>
              </a:rPr>
              <a:t>Συλλογή κοπράνων ύστερα από λήψη αλατούχου καθαρτικού </a:t>
            </a:r>
            <a:r>
              <a:rPr lang="el-GR" sz="2400" dirty="0"/>
              <a:t>– χρησιμοποιείται για παρασιτολογική </a:t>
            </a:r>
            <a:r>
              <a:rPr lang="el-GR" sz="2400" dirty="0" smtClean="0"/>
              <a:t>εξέταση. </a:t>
            </a:r>
            <a:endParaRPr lang="el-GR" sz="2400" dirty="0"/>
          </a:p>
          <a:p>
            <a:pPr>
              <a:spcBef>
                <a:spcPts val="36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309680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solidFill>
                  <a:srgbClr val="9B0000"/>
                </a:solidFill>
              </a:rPr>
              <a:t>Οδηγίες για τη συλλογή των </a:t>
            </a:r>
            <a:r>
              <a:rPr lang="el-GR" dirty="0" smtClean="0">
                <a:solidFill>
                  <a:srgbClr val="9B0000"/>
                </a:solidFill>
              </a:rPr>
              <a:t>κοπράνων</a:t>
            </a:r>
            <a:endParaRPr lang="el-GR" dirty="0">
              <a:solidFill>
                <a:srgbClr val="9B0000"/>
              </a:solidFill>
            </a:endParaRPr>
          </a:p>
        </p:txBody>
      </p:sp>
      <p:sp>
        <p:nvSpPr>
          <p:cNvPr id="3" name="Θέση περιεχομένου 2"/>
          <p:cNvSpPr>
            <a:spLocks noGrp="1"/>
          </p:cNvSpPr>
          <p:nvPr>
            <p:ph idx="1"/>
          </p:nvPr>
        </p:nvSpPr>
        <p:spPr/>
        <p:txBody>
          <a:bodyPr>
            <a:normAutofit/>
          </a:bodyPr>
          <a:lstStyle/>
          <a:p>
            <a:pPr marL="0" indent="0">
              <a:spcBef>
                <a:spcPts val="3000"/>
              </a:spcBef>
              <a:buNone/>
            </a:pPr>
            <a:r>
              <a:rPr lang="el-GR" sz="2400" dirty="0"/>
              <a:t>Δεν πρέπει το δείγμα να επιμολυνθεί με ούρα, χαρτί τουαλέτας κ.α</a:t>
            </a:r>
            <a:r>
              <a:rPr lang="el-GR" sz="2400" dirty="0" smtClean="0"/>
              <a:t>.</a:t>
            </a:r>
            <a:endParaRPr lang="el-GR" sz="2400" dirty="0"/>
          </a:p>
          <a:p>
            <a:pPr marL="0" indent="0">
              <a:spcBef>
                <a:spcPts val="3000"/>
              </a:spcBef>
              <a:buNone/>
            </a:pPr>
            <a:r>
              <a:rPr lang="el-GR" sz="2400" dirty="0"/>
              <a:t>Προσοχή το δοχείο του δείγματος πρέπει να ανοίγει προσεκτικά γιατί υπάρχει κίνδυνος να πεταχτεί </a:t>
            </a:r>
            <a:r>
              <a:rPr lang="el-GR" sz="2400" dirty="0" smtClean="0"/>
              <a:t>έξω το δείγμα λόγω </a:t>
            </a:r>
            <a:r>
              <a:rPr lang="el-GR" sz="2400" dirty="0"/>
              <a:t>των αερίων που αναπτύσσονται.</a:t>
            </a:r>
          </a:p>
          <a:p>
            <a:pPr marL="0" indent="0">
              <a:spcBef>
                <a:spcPts val="3000"/>
              </a:spcBef>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59773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9B0000"/>
                </a:solidFill>
              </a:rPr>
              <a:t>Δοχεία συλλογής ούρων</a:t>
            </a:r>
            <a:endParaRPr lang="el-GR" dirty="0">
              <a:solidFill>
                <a:srgbClr val="9B0000"/>
              </a:solidFill>
            </a:endParaRPr>
          </a:p>
        </p:txBody>
      </p:sp>
      <p:pic>
        <p:nvPicPr>
          <p:cNvPr id="5" name="Θέση περιεχομένου 4"/>
          <p:cNvPicPr>
            <a:picLocks noGrp="1" noChangeAspect="1"/>
          </p:cNvPicPr>
          <p:nvPr>
            <p:ph idx="1"/>
          </p:nvPr>
        </p:nvPicPr>
        <p:blipFill>
          <a:blip r:embed="rId3" cstate="print"/>
          <a:stretch>
            <a:fillRect/>
          </a:stretch>
        </p:blipFill>
        <p:spPr>
          <a:xfrm>
            <a:off x="1979712" y="1456129"/>
            <a:ext cx="1798476" cy="1963082"/>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6" name="Εικόνα 5"/>
          <p:cNvPicPr>
            <a:picLocks noChangeAspect="1"/>
          </p:cNvPicPr>
          <p:nvPr/>
        </p:nvPicPr>
        <p:blipFill>
          <a:blip r:embed="rId4" cstate="print"/>
          <a:stretch>
            <a:fillRect/>
          </a:stretch>
        </p:blipFill>
        <p:spPr>
          <a:xfrm>
            <a:off x="4791211" y="1494644"/>
            <a:ext cx="2828789" cy="1889924"/>
          </a:xfrm>
          <a:prstGeom prst="rect">
            <a:avLst/>
          </a:prstGeom>
        </p:spPr>
      </p:pic>
      <p:sp>
        <p:nvSpPr>
          <p:cNvPr id="7" name="5 - TextBox"/>
          <p:cNvSpPr txBox="1"/>
          <p:nvPr/>
        </p:nvSpPr>
        <p:spPr>
          <a:xfrm>
            <a:off x="2339752" y="3429000"/>
            <a:ext cx="4680520" cy="430887"/>
          </a:xfrm>
          <a:prstGeom prst="rect">
            <a:avLst/>
          </a:prstGeom>
          <a:noFill/>
        </p:spPr>
        <p:txBody>
          <a:bodyPr wrap="square" rtlCol="0">
            <a:spAutoFit/>
          </a:bodyPr>
          <a:lstStyle/>
          <a:p>
            <a:pPr algn="ctr"/>
            <a:r>
              <a:rPr lang="el-GR" sz="2200" dirty="0" smtClean="0">
                <a:latin typeface="+mn-lt"/>
              </a:rPr>
              <a:t>Απλά δοχεία συλλογής κοπράνων </a:t>
            </a:r>
            <a:endParaRPr lang="el-GR" sz="2200" dirty="0">
              <a:latin typeface="+mn-lt"/>
            </a:endParaRPr>
          </a:p>
        </p:txBody>
      </p:sp>
      <p:pic>
        <p:nvPicPr>
          <p:cNvPr id="8" name="Εικόνα 7"/>
          <p:cNvPicPr>
            <a:picLocks noChangeAspect="1"/>
          </p:cNvPicPr>
          <p:nvPr/>
        </p:nvPicPr>
        <p:blipFill>
          <a:blip r:embed="rId5" cstate="print"/>
          <a:stretch>
            <a:fillRect/>
          </a:stretch>
        </p:blipFill>
        <p:spPr>
          <a:xfrm>
            <a:off x="1979712" y="4149080"/>
            <a:ext cx="1767993" cy="1883827"/>
          </a:xfrm>
          <a:prstGeom prst="rect">
            <a:avLst/>
          </a:prstGeom>
        </p:spPr>
      </p:pic>
      <p:pic>
        <p:nvPicPr>
          <p:cNvPr id="9" name="Εικόνα 8"/>
          <p:cNvPicPr>
            <a:picLocks noChangeAspect="1"/>
          </p:cNvPicPr>
          <p:nvPr/>
        </p:nvPicPr>
        <p:blipFill>
          <a:blip r:embed="rId6" cstate="print"/>
          <a:stretch>
            <a:fillRect/>
          </a:stretch>
        </p:blipFill>
        <p:spPr>
          <a:xfrm>
            <a:off x="5312184" y="3974380"/>
            <a:ext cx="1976016" cy="2112764"/>
          </a:xfrm>
          <a:prstGeom prst="rect">
            <a:avLst/>
          </a:prstGeom>
        </p:spPr>
      </p:pic>
      <p:sp>
        <p:nvSpPr>
          <p:cNvPr id="10" name="6 - TextBox"/>
          <p:cNvSpPr txBox="1"/>
          <p:nvPr/>
        </p:nvSpPr>
        <p:spPr>
          <a:xfrm>
            <a:off x="1377988" y="6095223"/>
            <a:ext cx="6408712" cy="430887"/>
          </a:xfrm>
          <a:prstGeom prst="rect">
            <a:avLst/>
          </a:prstGeom>
          <a:noFill/>
        </p:spPr>
        <p:txBody>
          <a:bodyPr wrap="square" rtlCol="0">
            <a:spAutoFit/>
          </a:bodyPr>
          <a:lstStyle/>
          <a:p>
            <a:pPr algn="ctr"/>
            <a:r>
              <a:rPr lang="el-GR" sz="2200" dirty="0" smtClean="0">
                <a:latin typeface="+mn-lt"/>
              </a:rPr>
              <a:t>Δοχεία με συντηρητικό π.χ. 10% φορμαλδεΰδη</a:t>
            </a:r>
            <a:endParaRPr lang="el-GR" sz="2200" dirty="0">
              <a:latin typeface="+mn-lt"/>
            </a:endParaRPr>
          </a:p>
        </p:txBody>
      </p:sp>
    </p:spTree>
    <p:extLst>
      <p:ext uri="{BB962C8B-B14F-4D97-AF65-F5344CB8AC3E}">
        <p14:creationId xmlns:p14="http://schemas.microsoft.com/office/powerpoint/2010/main" val="3450371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492896"/>
            <a:ext cx="8229600" cy="908720"/>
          </a:xfrm>
          <a:ln w="44450">
            <a:solidFill>
              <a:srgbClr val="9B0000"/>
            </a:solidFill>
          </a:ln>
        </p:spPr>
        <p:txBody>
          <a:bodyPr>
            <a:normAutofit/>
          </a:bodyPr>
          <a:lstStyle/>
          <a:p>
            <a:r>
              <a:rPr lang="el-GR" dirty="0">
                <a:solidFill>
                  <a:srgbClr val="9B0000"/>
                </a:solidFill>
              </a:rPr>
              <a:t>Πτύελα - </a:t>
            </a:r>
            <a:r>
              <a:rPr lang="el-GR" dirty="0" smtClean="0">
                <a:solidFill>
                  <a:srgbClr val="9B0000"/>
                </a:solidFill>
              </a:rPr>
              <a:t>Βρογχοαναρροφήματα</a:t>
            </a:r>
            <a:endParaRPr lang="el-GR" dirty="0">
              <a:solidFill>
                <a:srgbClr val="9B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780820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Σύστημα συλλογής </a:t>
            </a:r>
            <a:r>
              <a:rPr lang="el-GR" dirty="0" smtClean="0">
                <a:solidFill>
                  <a:srgbClr val="9B0000"/>
                </a:solidFill>
              </a:rPr>
              <a:t>κοπράνων</a:t>
            </a:r>
            <a:endParaRPr lang="el-GR" dirty="0">
              <a:solidFill>
                <a:srgbClr val="9B0000"/>
              </a:solidFill>
            </a:endParaRPr>
          </a:p>
        </p:txBody>
      </p:sp>
      <p:pic>
        <p:nvPicPr>
          <p:cNvPr id="5" name="Θέση περιεχομένου 4"/>
          <p:cNvPicPr>
            <a:picLocks noGrp="1" noChangeAspect="1"/>
          </p:cNvPicPr>
          <p:nvPr>
            <p:ph idx="1"/>
          </p:nvPr>
        </p:nvPicPr>
        <p:blipFill>
          <a:blip r:embed="rId3" cstate="print"/>
          <a:stretch>
            <a:fillRect/>
          </a:stretch>
        </p:blipFill>
        <p:spPr>
          <a:xfrm>
            <a:off x="2219939" y="1107688"/>
            <a:ext cx="4724809" cy="1560711"/>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pic>
        <p:nvPicPr>
          <p:cNvPr id="6" name="Εικόνα 5"/>
          <p:cNvPicPr>
            <a:picLocks noChangeAspect="1"/>
          </p:cNvPicPr>
          <p:nvPr/>
        </p:nvPicPr>
        <p:blipFill>
          <a:blip r:embed="rId4" cstate="print"/>
          <a:stretch>
            <a:fillRect/>
          </a:stretch>
        </p:blipFill>
        <p:spPr>
          <a:xfrm>
            <a:off x="2289664" y="2728897"/>
            <a:ext cx="4682134" cy="1518036"/>
          </a:xfrm>
          <a:prstGeom prst="rect">
            <a:avLst/>
          </a:prstGeom>
        </p:spPr>
      </p:pic>
      <p:pic>
        <p:nvPicPr>
          <p:cNvPr id="7" name="Εικόνα 6"/>
          <p:cNvPicPr>
            <a:picLocks noChangeAspect="1"/>
          </p:cNvPicPr>
          <p:nvPr/>
        </p:nvPicPr>
        <p:blipFill>
          <a:blip r:embed="rId5" cstate="print"/>
          <a:stretch>
            <a:fillRect/>
          </a:stretch>
        </p:blipFill>
        <p:spPr>
          <a:xfrm>
            <a:off x="2295761" y="4246933"/>
            <a:ext cx="4676037" cy="1554615"/>
          </a:xfrm>
          <a:prstGeom prst="rect">
            <a:avLst/>
          </a:prstGeom>
        </p:spPr>
      </p:pic>
      <p:sp>
        <p:nvSpPr>
          <p:cNvPr id="8" name="5 - TextBox"/>
          <p:cNvSpPr txBox="1"/>
          <p:nvPr/>
        </p:nvSpPr>
        <p:spPr>
          <a:xfrm>
            <a:off x="1907704" y="5776349"/>
            <a:ext cx="5616624" cy="430887"/>
          </a:xfrm>
          <a:prstGeom prst="rect">
            <a:avLst/>
          </a:prstGeom>
          <a:noFill/>
        </p:spPr>
        <p:txBody>
          <a:bodyPr wrap="square" rtlCol="0">
            <a:spAutoFit/>
          </a:bodyPr>
          <a:lstStyle/>
          <a:p>
            <a:pPr algn="ctr"/>
            <a:r>
              <a:rPr lang="en-US" sz="2200" dirty="0" smtClean="0">
                <a:latin typeface="+mn-lt"/>
              </a:rPr>
              <a:t>Easy sampler stool collection kit</a:t>
            </a:r>
            <a:endParaRPr lang="el-GR" sz="2200" dirty="0">
              <a:latin typeface="+mn-lt"/>
            </a:endParaRPr>
          </a:p>
        </p:txBody>
      </p:sp>
    </p:spTree>
    <p:extLst>
      <p:ext uri="{BB962C8B-B14F-4D97-AF65-F5344CB8AC3E}">
        <p14:creationId xmlns:p14="http://schemas.microsoft.com/office/powerpoint/2010/main" val="3175415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Συντήρηση </a:t>
            </a:r>
            <a:r>
              <a:rPr lang="el-GR" dirty="0" smtClean="0">
                <a:solidFill>
                  <a:srgbClr val="9B0000"/>
                </a:solidFill>
              </a:rPr>
              <a:t>κοπράνων</a:t>
            </a:r>
            <a:endParaRPr lang="el-GR" dirty="0">
              <a:solidFill>
                <a:srgbClr val="9B0000"/>
              </a:solidFill>
            </a:endParaRPr>
          </a:p>
        </p:txBody>
      </p:sp>
      <p:sp>
        <p:nvSpPr>
          <p:cNvPr id="3" name="Θέση περιεχομένου 2"/>
          <p:cNvSpPr>
            <a:spLocks noGrp="1"/>
          </p:cNvSpPr>
          <p:nvPr>
            <p:ph idx="1"/>
          </p:nvPr>
        </p:nvSpPr>
        <p:spPr>
          <a:xfrm>
            <a:off x="539552" y="1412776"/>
            <a:ext cx="8229600" cy="5040560"/>
          </a:xfrm>
        </p:spPr>
        <p:txBody>
          <a:bodyPr>
            <a:normAutofit/>
          </a:bodyPr>
          <a:lstStyle/>
          <a:p>
            <a:pPr marL="0" indent="0">
              <a:lnSpc>
                <a:spcPct val="150000"/>
              </a:lnSpc>
              <a:spcBef>
                <a:spcPts val="3600"/>
              </a:spcBef>
              <a:buNone/>
            </a:pPr>
            <a:r>
              <a:rPr lang="el-GR" sz="2400" b="1" dirty="0">
                <a:solidFill>
                  <a:srgbClr val="9B0000"/>
                </a:solidFill>
              </a:rPr>
              <a:t>Θερμοκρασία δωματίου ή σώματος </a:t>
            </a:r>
            <a:r>
              <a:rPr lang="el-GR" sz="2400" dirty="0"/>
              <a:t>- για εξετάσεις ωαρίων (αυγών) και παρασίτων πρέπει να διατηρούνται σε θερμοκρασία δωματίου ή σώματος</a:t>
            </a:r>
            <a:r>
              <a:rPr lang="el-GR" sz="2400" dirty="0" smtClean="0"/>
              <a:t>.</a:t>
            </a:r>
            <a:endParaRPr lang="el-GR" sz="2400" dirty="0"/>
          </a:p>
          <a:p>
            <a:pPr marL="0" indent="0">
              <a:lnSpc>
                <a:spcPct val="150000"/>
              </a:lnSpc>
              <a:spcBef>
                <a:spcPts val="3600"/>
              </a:spcBef>
              <a:buNone/>
            </a:pPr>
            <a:r>
              <a:rPr lang="el-GR" sz="2400" b="1" dirty="0">
                <a:solidFill>
                  <a:srgbClr val="9B0000"/>
                </a:solidFill>
              </a:rPr>
              <a:t>Ψυγείο </a:t>
            </a:r>
            <a:r>
              <a:rPr lang="el-GR" sz="2400" dirty="0"/>
              <a:t>(ψύξη) – εντερικά παθογόνα βακτήρια</a:t>
            </a:r>
            <a:r>
              <a:rPr lang="el-GR" sz="2400" dirty="0" smtClean="0"/>
              <a:t>.</a:t>
            </a:r>
            <a:endParaRPr lang="el-GR" sz="2400" dirty="0"/>
          </a:p>
          <a:p>
            <a:pPr marL="0" indent="0">
              <a:lnSpc>
                <a:spcPct val="150000"/>
              </a:lnSpc>
              <a:spcBef>
                <a:spcPts val="3600"/>
              </a:spcBef>
              <a:buNone/>
            </a:pPr>
            <a:r>
              <a:rPr lang="el-GR" sz="2400" b="1" dirty="0">
                <a:solidFill>
                  <a:srgbClr val="9B0000"/>
                </a:solidFill>
              </a:rPr>
              <a:t>Συντηρητικά</a:t>
            </a:r>
            <a:r>
              <a:rPr lang="el-GR" sz="2400" dirty="0"/>
              <a:t> – γενική εξέταση κοπράνων (KCl, γλυκερίνη, φορμόλη 10</a:t>
            </a:r>
            <a:r>
              <a:rPr lang="el-GR" sz="240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702910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2159" y="2708920"/>
            <a:ext cx="8229600" cy="908720"/>
          </a:xfrm>
          <a:ln w="41275">
            <a:solidFill>
              <a:srgbClr val="9B0000"/>
            </a:solidFill>
          </a:ln>
        </p:spPr>
        <p:txBody>
          <a:bodyPr>
            <a:normAutofit/>
          </a:bodyPr>
          <a:lstStyle/>
          <a:p>
            <a:r>
              <a:rPr lang="el-GR" dirty="0">
                <a:solidFill>
                  <a:srgbClr val="9B0000"/>
                </a:solidFill>
              </a:rPr>
              <a:t>Φυσικοί χαρακτήρες </a:t>
            </a:r>
            <a:r>
              <a:rPr lang="el-GR" dirty="0" smtClean="0">
                <a:solidFill>
                  <a:srgbClr val="9B0000"/>
                </a:solidFill>
              </a:rPr>
              <a:t>κοπράνων</a:t>
            </a:r>
            <a:endParaRPr lang="el-GR" dirty="0">
              <a:solidFill>
                <a:srgbClr val="9B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548894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Χροιά </a:t>
            </a:r>
            <a:r>
              <a:rPr lang="el-GR" dirty="0" smtClean="0">
                <a:solidFill>
                  <a:srgbClr val="9B0000"/>
                </a:solidFill>
              </a:rPr>
              <a:t>κοπράνων</a:t>
            </a:r>
            <a:endParaRPr lang="el-GR" dirty="0">
              <a:solidFill>
                <a:srgbClr val="9B0000"/>
              </a:solidFill>
            </a:endParaRPr>
          </a:p>
        </p:txBody>
      </p:sp>
      <p:sp>
        <p:nvSpPr>
          <p:cNvPr id="3" name="Θέση περιεχομένου 2"/>
          <p:cNvSpPr>
            <a:spLocks noGrp="1"/>
          </p:cNvSpPr>
          <p:nvPr>
            <p:ph idx="1"/>
          </p:nvPr>
        </p:nvSpPr>
        <p:spPr/>
        <p:txBody>
          <a:bodyPr>
            <a:normAutofit fontScale="70000" lnSpcReduction="20000"/>
          </a:bodyPr>
          <a:lstStyle/>
          <a:p>
            <a:pPr marL="0" indent="0">
              <a:spcBef>
                <a:spcPts val="1800"/>
              </a:spcBef>
              <a:buNone/>
            </a:pPr>
            <a:r>
              <a:rPr lang="el-GR" sz="3100" dirty="0"/>
              <a:t>Φυσιολογικό χρώμα: </a:t>
            </a:r>
            <a:r>
              <a:rPr lang="el-GR" sz="3100" b="1" dirty="0">
                <a:solidFill>
                  <a:srgbClr val="9B0000"/>
                </a:solidFill>
              </a:rPr>
              <a:t>καστανό</a:t>
            </a:r>
            <a:r>
              <a:rPr lang="el-GR" sz="3100" dirty="0"/>
              <a:t> – οφείλεται στην οξείδωση της χολερυθρίνης. Στα βρέφη μπορεί να είναι πράσινα λόγω ανεπαρκούς οξείδωσης της χολερυθρίνης</a:t>
            </a:r>
            <a:r>
              <a:rPr lang="el-GR" sz="3100" dirty="0" smtClean="0"/>
              <a:t>.</a:t>
            </a:r>
            <a:endParaRPr lang="el-GR" sz="3100" dirty="0"/>
          </a:p>
          <a:p>
            <a:pPr marL="0" indent="0">
              <a:spcBef>
                <a:spcPts val="1800"/>
              </a:spcBef>
              <a:buNone/>
            </a:pPr>
            <a:r>
              <a:rPr lang="el-GR" sz="3100" dirty="0"/>
              <a:t>Οι διαταραχές της </a:t>
            </a:r>
            <a:r>
              <a:rPr lang="el-GR" sz="3100" b="1" dirty="0">
                <a:solidFill>
                  <a:srgbClr val="9B0000"/>
                </a:solidFill>
              </a:rPr>
              <a:t>χολής προκαλούν άχρωμα κόπρανα </a:t>
            </a:r>
            <a:r>
              <a:rPr lang="el-GR" sz="3100" dirty="0"/>
              <a:t>(π.χ. αποφρακτικός ίκτερος, ηπατίτιδα, καρκίνος του ήπατος</a:t>
            </a:r>
            <a:r>
              <a:rPr lang="el-GR" sz="3100" dirty="0" smtClean="0"/>
              <a:t>).</a:t>
            </a:r>
            <a:endParaRPr lang="el-GR" sz="3100" dirty="0"/>
          </a:p>
          <a:p>
            <a:pPr marL="0" indent="0">
              <a:spcBef>
                <a:spcPts val="1800"/>
              </a:spcBef>
              <a:buNone/>
            </a:pPr>
            <a:r>
              <a:rPr lang="el-GR" sz="3100" b="1" dirty="0">
                <a:solidFill>
                  <a:srgbClr val="9B0000"/>
                </a:solidFill>
              </a:rPr>
              <a:t>Γκριζωπό χρώμα </a:t>
            </a:r>
            <a:r>
              <a:rPr lang="el-GR" sz="3100" dirty="0"/>
              <a:t>– </a:t>
            </a:r>
            <a:r>
              <a:rPr lang="el-GR" sz="3100" dirty="0" smtClean="0"/>
              <a:t>στεατόρροια </a:t>
            </a:r>
            <a:r>
              <a:rPr lang="el-GR" sz="3100" dirty="0"/>
              <a:t>(λίπος στα κόπρανα</a:t>
            </a:r>
            <a:r>
              <a:rPr lang="el-GR" sz="3100" dirty="0" smtClean="0"/>
              <a:t>).</a:t>
            </a:r>
            <a:endParaRPr lang="el-GR" sz="3100" dirty="0"/>
          </a:p>
          <a:p>
            <a:pPr marL="0" indent="0">
              <a:spcBef>
                <a:spcPts val="1800"/>
              </a:spcBef>
              <a:buNone/>
            </a:pPr>
            <a:r>
              <a:rPr lang="el-GR" sz="3100" dirty="0"/>
              <a:t>Ερυθρό χρώμα </a:t>
            </a:r>
            <a:r>
              <a:rPr lang="el-GR" sz="3100" b="1" dirty="0">
                <a:solidFill>
                  <a:srgbClr val="9B0000"/>
                </a:solidFill>
              </a:rPr>
              <a:t>σε ολόκληρη τη μάζα των κοπράνων (μαύρο χρώμα)</a:t>
            </a:r>
            <a:r>
              <a:rPr lang="el-GR" sz="3100" dirty="0"/>
              <a:t>  - αιμορραγία στο ανώτερο πεπτικό σύστημα (στόμαχος, λεπτό έντερο</a:t>
            </a:r>
            <a:r>
              <a:rPr lang="el-GR" sz="3100" dirty="0" smtClean="0"/>
              <a:t>).</a:t>
            </a:r>
            <a:endParaRPr lang="el-GR" sz="3100" dirty="0"/>
          </a:p>
          <a:p>
            <a:pPr marL="0" indent="0">
              <a:spcBef>
                <a:spcPts val="1800"/>
              </a:spcBef>
              <a:buNone/>
            </a:pPr>
            <a:r>
              <a:rPr lang="el-GR" sz="3100" dirty="0"/>
              <a:t>Ερυθρό χρώμα σε </a:t>
            </a:r>
            <a:r>
              <a:rPr lang="el-GR" sz="3100" b="1" dirty="0">
                <a:solidFill>
                  <a:srgbClr val="9B0000"/>
                </a:solidFill>
              </a:rPr>
              <a:t>όλη την επιφάνεια των κοπράνων </a:t>
            </a:r>
            <a:r>
              <a:rPr lang="el-GR" sz="3100" dirty="0"/>
              <a:t>– </a:t>
            </a:r>
            <a:r>
              <a:rPr lang="el-GR" sz="3100" dirty="0" smtClean="0"/>
              <a:t>φάρμακα.</a:t>
            </a:r>
            <a:endParaRPr lang="el-GR" sz="3100" dirty="0"/>
          </a:p>
          <a:p>
            <a:pPr marL="0" indent="0">
              <a:spcBef>
                <a:spcPts val="1800"/>
              </a:spcBef>
              <a:buNone/>
            </a:pPr>
            <a:r>
              <a:rPr lang="el-GR" sz="3100" dirty="0"/>
              <a:t>Ερυθρό χρώμα κατά τόπους στην επιφάνεια των κοπράνων – αιμορραγία στο κατώτερο πεπτικό σύστημα (ορθό, πρωκτός) π.χ. </a:t>
            </a:r>
            <a:r>
              <a:rPr lang="el-GR" sz="3100" dirty="0" smtClean="0"/>
              <a:t>αιμορροΐδες.</a:t>
            </a:r>
            <a:endParaRPr lang="el-GR" sz="31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749772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Παραλλαγές χρωμάτων στα </a:t>
            </a:r>
            <a:r>
              <a:rPr lang="el-GR" dirty="0" smtClean="0">
                <a:solidFill>
                  <a:srgbClr val="9B0000"/>
                </a:solidFill>
              </a:rPr>
              <a:t>κόπρανα</a:t>
            </a:r>
            <a:endParaRPr lang="el-GR" dirty="0">
              <a:solidFill>
                <a:srgbClr val="9B0000"/>
              </a:solidFill>
            </a:endParaRPr>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514814826"/>
              </p:ext>
            </p:extLst>
          </p:nvPr>
        </p:nvGraphicFramePr>
        <p:xfrm>
          <a:off x="323528" y="1003782"/>
          <a:ext cx="8579296" cy="5508752"/>
        </p:xfrm>
        <a:graphic>
          <a:graphicData uri="http://schemas.openxmlformats.org/drawingml/2006/table">
            <a:tbl>
              <a:tblPr firstRow="1" bandRow="1">
                <a:tableStyleId>{5940675A-B579-460E-94D1-54222C63F5DA}</a:tableStyleId>
              </a:tblPr>
              <a:tblGrid>
                <a:gridCol w="2098576"/>
                <a:gridCol w="3960440"/>
                <a:gridCol w="2520280"/>
              </a:tblGrid>
              <a:tr h="370840">
                <a:tc>
                  <a:txBody>
                    <a:bodyPr/>
                    <a:lstStyle/>
                    <a:p>
                      <a:pPr algn="ctr">
                        <a:lnSpc>
                          <a:spcPct val="115000"/>
                        </a:lnSpc>
                        <a:spcAft>
                          <a:spcPts val="0"/>
                        </a:spcAft>
                      </a:pPr>
                      <a:r>
                        <a:rPr lang="el-GR" sz="1700" b="1" dirty="0">
                          <a:solidFill>
                            <a:srgbClr val="C00000"/>
                          </a:solidFill>
                          <a:latin typeface="+mn-lt"/>
                          <a:ea typeface="Times New Roman"/>
                          <a:cs typeface="Times New Roman"/>
                        </a:rPr>
                        <a:t>Χρώμα</a:t>
                      </a:r>
                      <a:endParaRPr lang="el-GR" sz="1700" dirty="0">
                        <a:solidFill>
                          <a:srgbClr val="C00000"/>
                        </a:solidFill>
                        <a:latin typeface="+mn-lt"/>
                        <a:ea typeface="Calibri"/>
                        <a:cs typeface="Times New Roman"/>
                      </a:endParaRPr>
                    </a:p>
                  </a:txBody>
                  <a:tcPr marL="68044" marR="68044" marT="0" marB="0"/>
                </a:tc>
                <a:tc>
                  <a:txBody>
                    <a:bodyPr/>
                    <a:lstStyle/>
                    <a:p>
                      <a:pPr algn="ctr">
                        <a:lnSpc>
                          <a:spcPct val="115000"/>
                        </a:lnSpc>
                        <a:spcAft>
                          <a:spcPts val="0"/>
                        </a:spcAft>
                      </a:pPr>
                      <a:r>
                        <a:rPr lang="el-GR" sz="1700" b="1" dirty="0">
                          <a:solidFill>
                            <a:srgbClr val="C00000"/>
                          </a:solidFill>
                          <a:latin typeface="+mn-lt"/>
                          <a:ea typeface="Times New Roman"/>
                          <a:cs typeface="Times New Roman"/>
                        </a:rPr>
                        <a:t>Μη παθολογική κατάσταση</a:t>
                      </a:r>
                      <a:endParaRPr lang="el-GR" sz="1700" dirty="0">
                        <a:solidFill>
                          <a:srgbClr val="C00000"/>
                        </a:solidFill>
                        <a:latin typeface="+mn-lt"/>
                        <a:ea typeface="Calibri"/>
                        <a:cs typeface="Times New Roman"/>
                      </a:endParaRPr>
                    </a:p>
                  </a:txBody>
                  <a:tcPr marL="68044" marR="68044" marT="0" marB="0"/>
                </a:tc>
                <a:tc>
                  <a:txBody>
                    <a:bodyPr/>
                    <a:lstStyle/>
                    <a:p>
                      <a:pPr algn="ctr">
                        <a:lnSpc>
                          <a:spcPct val="115000"/>
                        </a:lnSpc>
                        <a:spcAft>
                          <a:spcPts val="0"/>
                        </a:spcAft>
                      </a:pPr>
                      <a:r>
                        <a:rPr lang="el-GR" sz="1700" b="1" dirty="0">
                          <a:solidFill>
                            <a:srgbClr val="C00000"/>
                          </a:solidFill>
                          <a:latin typeface="+mn-lt"/>
                          <a:ea typeface="Times New Roman"/>
                          <a:cs typeface="Times New Roman"/>
                        </a:rPr>
                        <a:t>Παθολογική κατάσταση</a:t>
                      </a:r>
                      <a:endParaRPr lang="el-GR" sz="1700" dirty="0">
                        <a:solidFill>
                          <a:srgbClr val="C00000"/>
                        </a:solidFill>
                        <a:latin typeface="+mn-lt"/>
                        <a:ea typeface="Calibri"/>
                        <a:cs typeface="Times New Roman"/>
                      </a:endParaRP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Καστανό</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Φυσιολογικό λόγω οξείδωσης των χολοχρωστικών</a:t>
                      </a:r>
                    </a:p>
                  </a:txBody>
                  <a:tcPr marL="68044" marR="68044" marT="0" marB="0"/>
                </a:tc>
                <a:tc>
                  <a:txBody>
                    <a:bodyPr/>
                    <a:lstStyle/>
                    <a:p>
                      <a:pPr algn="ctr">
                        <a:lnSpc>
                          <a:spcPct val="115000"/>
                        </a:lnSpc>
                        <a:spcAft>
                          <a:spcPts val="0"/>
                        </a:spcAft>
                      </a:pPr>
                      <a:endParaRPr lang="el-GR" sz="1700" dirty="0">
                        <a:latin typeface="+mn-lt"/>
                        <a:ea typeface="Calibri"/>
                        <a:cs typeface="Times New Roman"/>
                      </a:endParaRPr>
                    </a:p>
                    <a:p>
                      <a:pPr algn="ctr">
                        <a:lnSpc>
                          <a:spcPct val="115000"/>
                        </a:lnSpc>
                        <a:spcAft>
                          <a:spcPts val="0"/>
                        </a:spcAft>
                      </a:pPr>
                      <a:r>
                        <a:rPr lang="el-GR" sz="1700" dirty="0">
                          <a:latin typeface="+mn-lt"/>
                          <a:ea typeface="Calibri"/>
                          <a:cs typeface="Times New Roman"/>
                        </a:rPr>
                        <a:t>-</a:t>
                      </a: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Πολύ σκούρο καστανό</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Έκθεση κοπράνων στον αέρα, δίαιτα πλούσια σε κρέας</a:t>
                      </a:r>
                    </a:p>
                  </a:txBody>
                  <a:tcPr marL="68044" marR="68044" marT="0" marB="0"/>
                </a:tc>
                <a:tc>
                  <a:txBody>
                    <a:bodyPr/>
                    <a:lstStyle/>
                    <a:p>
                      <a:pPr algn="l">
                        <a:lnSpc>
                          <a:spcPct val="115000"/>
                        </a:lnSpc>
                        <a:spcAft>
                          <a:spcPts val="0"/>
                        </a:spcAft>
                      </a:pPr>
                      <a:endParaRPr lang="el-GR" sz="1700" dirty="0">
                        <a:latin typeface="+mn-lt"/>
                        <a:ea typeface="Calibri"/>
                        <a:cs typeface="Times New Roman"/>
                      </a:endParaRPr>
                    </a:p>
                    <a:p>
                      <a:pPr algn="ctr">
                        <a:lnSpc>
                          <a:spcPct val="115000"/>
                        </a:lnSpc>
                        <a:spcAft>
                          <a:spcPts val="0"/>
                        </a:spcAft>
                      </a:pPr>
                      <a:r>
                        <a:rPr lang="el-GR" sz="1700" dirty="0">
                          <a:latin typeface="+mn-lt"/>
                          <a:ea typeface="Calibri"/>
                          <a:cs typeface="Times New Roman"/>
                        </a:rPr>
                        <a:t>-</a:t>
                      </a: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Κίτρινο</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Φάρμακα όπως η χρυσομυκίνη, βρεφική ηλικία</a:t>
                      </a:r>
                    </a:p>
                  </a:txBody>
                  <a:tcPr marL="68044" marR="68044" marT="0" marB="0"/>
                </a:tc>
                <a:tc>
                  <a:txBody>
                    <a:bodyPr/>
                    <a:lstStyle/>
                    <a:p>
                      <a:pPr algn="l">
                        <a:lnSpc>
                          <a:spcPct val="115000"/>
                        </a:lnSpc>
                        <a:spcAft>
                          <a:spcPts val="0"/>
                        </a:spcAft>
                      </a:pPr>
                      <a:r>
                        <a:rPr lang="el-GR" sz="1700" dirty="0">
                          <a:latin typeface="+mn-lt"/>
                          <a:ea typeface="Calibri"/>
                          <a:cs typeface="Times New Roman"/>
                        </a:rPr>
                        <a:t>Παρουσία χολερυθρίνης</a:t>
                      </a: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Μέλαινα (μαύρο)</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Λήψη σιδήρου ή βισμουθίου</a:t>
                      </a:r>
                    </a:p>
                  </a:txBody>
                  <a:tcPr marL="68044" marR="68044" marT="0" marB="0"/>
                </a:tc>
                <a:tc>
                  <a:txBody>
                    <a:bodyPr/>
                    <a:lstStyle/>
                    <a:p>
                      <a:pPr algn="l">
                        <a:lnSpc>
                          <a:spcPct val="115000"/>
                        </a:lnSpc>
                        <a:spcAft>
                          <a:spcPts val="0"/>
                        </a:spcAft>
                      </a:pPr>
                      <a:r>
                        <a:rPr lang="el-GR" sz="1700" dirty="0">
                          <a:latin typeface="+mn-lt"/>
                          <a:ea typeface="Calibri"/>
                          <a:cs typeface="Times New Roman"/>
                        </a:rPr>
                        <a:t>Αιμορραγία του ανώτερου γαστρεντερικού σωλήνα</a:t>
                      </a: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Έλλειψη χρώματος – ελαφρά γκρίζο</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Δίαιτα πλούσια σε γαλακτοκομικά, βάριο </a:t>
                      </a:r>
                    </a:p>
                  </a:txBody>
                  <a:tcPr marL="68044" marR="68044" marT="0" marB="0"/>
                </a:tc>
                <a:tc>
                  <a:txBody>
                    <a:bodyPr/>
                    <a:lstStyle/>
                    <a:p>
                      <a:pPr algn="l">
                        <a:lnSpc>
                          <a:spcPct val="115000"/>
                        </a:lnSpc>
                        <a:spcAft>
                          <a:spcPts val="0"/>
                        </a:spcAft>
                      </a:pPr>
                      <a:r>
                        <a:rPr lang="el-GR" sz="1700" dirty="0">
                          <a:latin typeface="+mn-lt"/>
                          <a:ea typeface="Calibri"/>
                          <a:cs typeface="Times New Roman"/>
                        </a:rPr>
                        <a:t>Απόφραξη χοληδόχου πόρου</a:t>
                      </a: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Πράσινο- κιτρινοπράσινο</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Δίαιτα πλούσια σε σπανάκι ή άλλα λαχανικά, καθαρτικά φυτικής προέλευσης, βρεφική ηλικία</a:t>
                      </a:r>
                    </a:p>
                  </a:txBody>
                  <a:tcPr marL="68044" marR="68044" marT="0" marB="0"/>
                </a:tc>
                <a:tc>
                  <a:txBody>
                    <a:bodyPr/>
                    <a:lstStyle/>
                    <a:p>
                      <a:pPr algn="l">
                        <a:lnSpc>
                          <a:spcPct val="115000"/>
                        </a:lnSpc>
                        <a:spcAft>
                          <a:spcPts val="0"/>
                        </a:spcAft>
                      </a:pPr>
                      <a:r>
                        <a:rPr lang="el-GR" sz="1700" dirty="0">
                          <a:latin typeface="+mn-lt"/>
                          <a:ea typeface="Calibri"/>
                          <a:cs typeface="Times New Roman"/>
                        </a:rPr>
                        <a:t>Ταχεία δίοδος κοπράνων εμποδίζουσα την οξείδωση χολοχρωστικών</a:t>
                      </a: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Ερυθρό</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Δίαιτα πλούσια σε τεύτλα, λήψη φαρμάκων ή δεικτών</a:t>
                      </a:r>
                    </a:p>
                  </a:txBody>
                  <a:tcPr marL="68044" marR="68044" marT="0" marB="0"/>
                </a:tc>
                <a:tc>
                  <a:txBody>
                    <a:bodyPr/>
                    <a:lstStyle/>
                    <a:p>
                      <a:pPr algn="l">
                        <a:lnSpc>
                          <a:spcPct val="115000"/>
                        </a:lnSpc>
                        <a:spcAft>
                          <a:spcPts val="0"/>
                        </a:spcAft>
                      </a:pPr>
                      <a:r>
                        <a:rPr lang="el-GR" sz="1700" dirty="0">
                          <a:latin typeface="+mn-lt"/>
                          <a:ea typeface="Calibri"/>
                          <a:cs typeface="Times New Roman"/>
                        </a:rPr>
                        <a:t>Αιμορραγία του κατώτερου γαστρεντερικού</a:t>
                      </a:r>
                    </a:p>
                  </a:txBody>
                  <a:tcPr marL="68044" marR="68044" marT="0" marB="0"/>
                </a:tc>
              </a:tr>
              <a:tr h="370840">
                <a:tc>
                  <a:txBody>
                    <a:bodyPr/>
                    <a:lstStyle/>
                    <a:p>
                      <a:pPr algn="l">
                        <a:lnSpc>
                          <a:spcPct val="115000"/>
                        </a:lnSpc>
                        <a:spcAft>
                          <a:spcPts val="0"/>
                        </a:spcAft>
                      </a:pPr>
                      <a:r>
                        <a:rPr lang="el-GR" sz="1700" dirty="0">
                          <a:latin typeface="+mn-lt"/>
                          <a:ea typeface="Times New Roman"/>
                          <a:cs typeface="Times New Roman"/>
                        </a:rPr>
                        <a:t>Γκρίζο</a:t>
                      </a:r>
                      <a:endParaRPr lang="el-GR" sz="1700" dirty="0">
                        <a:latin typeface="+mn-lt"/>
                        <a:ea typeface="Calibri"/>
                        <a:cs typeface="Times New Roman"/>
                      </a:endParaRPr>
                    </a:p>
                  </a:txBody>
                  <a:tcPr marL="68044" marR="68044" marT="0" marB="0"/>
                </a:tc>
                <a:tc>
                  <a:txBody>
                    <a:bodyPr/>
                    <a:lstStyle/>
                    <a:p>
                      <a:pPr algn="l">
                        <a:lnSpc>
                          <a:spcPct val="115000"/>
                        </a:lnSpc>
                        <a:spcAft>
                          <a:spcPts val="0"/>
                        </a:spcAft>
                      </a:pPr>
                      <a:r>
                        <a:rPr lang="el-GR" sz="1700" dirty="0">
                          <a:latin typeface="+mn-lt"/>
                          <a:ea typeface="Calibri"/>
                          <a:cs typeface="Times New Roman"/>
                        </a:rPr>
                        <a:t>Λήψη σοκολάτας ή κακάο</a:t>
                      </a:r>
                    </a:p>
                  </a:txBody>
                  <a:tcPr marL="68044" marR="68044" marT="0" marB="0"/>
                </a:tc>
                <a:tc>
                  <a:txBody>
                    <a:bodyPr/>
                    <a:lstStyle/>
                    <a:p>
                      <a:pPr algn="l">
                        <a:lnSpc>
                          <a:spcPct val="115000"/>
                        </a:lnSpc>
                        <a:spcAft>
                          <a:spcPts val="0"/>
                        </a:spcAft>
                      </a:pPr>
                      <a:r>
                        <a:rPr lang="el-GR" sz="1700" dirty="0">
                          <a:latin typeface="+mn-lt"/>
                          <a:ea typeface="Calibri"/>
                          <a:cs typeface="Times New Roman"/>
                        </a:rPr>
                        <a:t>Στεατόρροια</a:t>
                      </a:r>
                    </a:p>
                  </a:txBody>
                  <a:tcPr marL="68044" marR="68044" marT="0" marB="0"/>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393847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Όψη </a:t>
            </a:r>
            <a:r>
              <a:rPr lang="el-GR" dirty="0" smtClean="0">
                <a:solidFill>
                  <a:srgbClr val="9B0000"/>
                </a:solidFill>
              </a:rPr>
              <a:t>κοπράνων</a:t>
            </a:r>
            <a:endParaRPr lang="el-GR" dirty="0">
              <a:solidFill>
                <a:srgbClr val="9B0000"/>
              </a:solidFill>
            </a:endParaRPr>
          </a:p>
        </p:txBody>
      </p:sp>
      <p:sp>
        <p:nvSpPr>
          <p:cNvPr id="3" name="Θέση περιεχομένου 2"/>
          <p:cNvSpPr>
            <a:spLocks noGrp="1"/>
          </p:cNvSpPr>
          <p:nvPr>
            <p:ph idx="1"/>
          </p:nvPr>
        </p:nvSpPr>
        <p:spPr/>
        <p:txBody>
          <a:bodyPr/>
          <a:lstStyle/>
          <a:p>
            <a:pPr>
              <a:spcBef>
                <a:spcPts val="4200"/>
              </a:spcBef>
            </a:pPr>
            <a:r>
              <a:rPr lang="el-GR" sz="2400" dirty="0"/>
              <a:t>Διάρροιες - </a:t>
            </a:r>
            <a:r>
              <a:rPr lang="el-GR" sz="2400" b="1" dirty="0">
                <a:solidFill>
                  <a:srgbClr val="9B0000"/>
                </a:solidFill>
              </a:rPr>
              <a:t>υδαρή, ασχημάτιστα </a:t>
            </a:r>
            <a:r>
              <a:rPr lang="el-GR" sz="2400" dirty="0" smtClean="0"/>
              <a:t>κόπρανα</a:t>
            </a:r>
            <a:endParaRPr lang="el-GR" sz="2400" dirty="0"/>
          </a:p>
          <a:p>
            <a:pPr>
              <a:spcBef>
                <a:spcPts val="4200"/>
              </a:spcBef>
            </a:pPr>
            <a:r>
              <a:rPr lang="el-GR" sz="2400" dirty="0"/>
              <a:t>Στεατόρροια – </a:t>
            </a:r>
            <a:r>
              <a:rPr lang="el-GR" sz="2400" b="1" dirty="0">
                <a:solidFill>
                  <a:srgbClr val="9B0000"/>
                </a:solidFill>
              </a:rPr>
              <a:t>κάκοσμα λευκωπά και </a:t>
            </a:r>
            <a:r>
              <a:rPr lang="el-GR" sz="2400" b="1" dirty="0" smtClean="0">
                <a:solidFill>
                  <a:srgbClr val="9B0000"/>
                </a:solidFill>
              </a:rPr>
              <a:t>επιπλέοντα</a:t>
            </a:r>
            <a:endParaRPr lang="el-GR" sz="2400" b="1" dirty="0">
              <a:solidFill>
                <a:srgbClr val="9B0000"/>
              </a:solidFill>
            </a:endParaRPr>
          </a:p>
          <a:p>
            <a:pPr>
              <a:spcBef>
                <a:spcPts val="4200"/>
              </a:spcBef>
            </a:pPr>
            <a:r>
              <a:rPr lang="el-GR" sz="2400" dirty="0"/>
              <a:t>Στένωση ορθού – </a:t>
            </a:r>
            <a:r>
              <a:rPr lang="el-GR" sz="2400" b="1" dirty="0">
                <a:solidFill>
                  <a:srgbClr val="9B0000"/>
                </a:solidFill>
              </a:rPr>
              <a:t>λεπτά και ταινιοειδή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022996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Οσμή </a:t>
            </a:r>
            <a:r>
              <a:rPr lang="el-GR" dirty="0" smtClean="0">
                <a:solidFill>
                  <a:srgbClr val="9B0000"/>
                </a:solidFill>
              </a:rPr>
              <a:t>κοπράνων</a:t>
            </a:r>
            <a:endParaRPr lang="el-GR" dirty="0">
              <a:solidFill>
                <a:srgbClr val="9B0000"/>
              </a:solidFill>
            </a:endParaRPr>
          </a:p>
        </p:txBody>
      </p:sp>
      <p:sp>
        <p:nvSpPr>
          <p:cNvPr id="3" name="Θέση περιεχομένου 2"/>
          <p:cNvSpPr>
            <a:spLocks noGrp="1"/>
          </p:cNvSpPr>
          <p:nvPr>
            <p:ph idx="1"/>
          </p:nvPr>
        </p:nvSpPr>
        <p:spPr/>
        <p:txBody>
          <a:bodyPr>
            <a:normAutofit/>
          </a:bodyPr>
          <a:lstStyle/>
          <a:p>
            <a:pPr>
              <a:spcBef>
                <a:spcPts val="3600"/>
              </a:spcBef>
            </a:pPr>
            <a:r>
              <a:rPr lang="el-GR" sz="2400" dirty="0"/>
              <a:t>Η φυσιολογική δυσάρεστη οσμή οφείλεται στη πέψη των τροφών από την εντερική χλωρίδα</a:t>
            </a:r>
            <a:r>
              <a:rPr lang="el-GR" sz="2400" dirty="0" smtClean="0"/>
              <a:t>.</a:t>
            </a:r>
            <a:endParaRPr lang="el-GR" sz="2400" dirty="0"/>
          </a:p>
          <a:p>
            <a:pPr>
              <a:spcBef>
                <a:spcPts val="3600"/>
              </a:spcBef>
            </a:pPr>
            <a:r>
              <a:rPr lang="el-GR" sz="2400" dirty="0"/>
              <a:t>Πολύ δυσάρεστη οσμή στη </a:t>
            </a:r>
            <a:r>
              <a:rPr lang="el-GR" sz="2400" dirty="0" smtClean="0"/>
              <a:t>στεατόρροια </a:t>
            </a:r>
            <a:r>
              <a:rPr lang="el-GR" sz="2400" dirty="0"/>
              <a:t>όπου η εντερική χλωρίδα δεν μπορεί να πέμψει το λίπος των τροφών.</a:t>
            </a:r>
          </a:p>
          <a:p>
            <a:pPr>
              <a:spcBef>
                <a:spcPts val="36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300563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9B0000"/>
                </a:solidFill>
              </a:rPr>
              <a:t>Αντίδραση (</a:t>
            </a:r>
            <a:r>
              <a:rPr lang="en-US" dirty="0">
                <a:solidFill>
                  <a:srgbClr val="9B0000"/>
                </a:solidFill>
              </a:rPr>
              <a:t>pH) </a:t>
            </a:r>
            <a:r>
              <a:rPr lang="el-GR" dirty="0">
                <a:solidFill>
                  <a:srgbClr val="9B0000"/>
                </a:solidFill>
              </a:rPr>
              <a:t>κοπράνων</a:t>
            </a:r>
          </a:p>
        </p:txBody>
      </p:sp>
      <p:sp>
        <p:nvSpPr>
          <p:cNvPr id="3" name="Θέση περιεχομένου 2"/>
          <p:cNvSpPr>
            <a:spLocks noGrp="1"/>
          </p:cNvSpPr>
          <p:nvPr>
            <p:ph idx="1"/>
          </p:nvPr>
        </p:nvSpPr>
        <p:spPr>
          <a:xfrm>
            <a:off x="971600" y="2060848"/>
            <a:ext cx="7931224" cy="2376264"/>
          </a:xfrm>
        </p:spPr>
        <p:txBody>
          <a:bodyPr>
            <a:normAutofit lnSpcReduction="10000"/>
          </a:bodyPr>
          <a:lstStyle/>
          <a:p>
            <a:pPr marL="0" indent="0">
              <a:spcBef>
                <a:spcPts val="6600"/>
              </a:spcBef>
              <a:buNone/>
            </a:pPr>
            <a:r>
              <a:rPr lang="el-GR" sz="2400" dirty="0"/>
              <a:t>Φυσιολογικά είναι αλκαλική (pH = 6,9 – 7,2)</a:t>
            </a:r>
          </a:p>
          <a:p>
            <a:pPr marL="0" indent="0">
              <a:lnSpc>
                <a:spcPct val="150000"/>
              </a:lnSpc>
              <a:spcBef>
                <a:spcPts val="6600"/>
              </a:spcBef>
              <a:buNone/>
            </a:pPr>
            <a:r>
              <a:rPr lang="el-GR" sz="2400" dirty="0"/>
              <a:t>Όξινη: σε παθολογικές καταστάσεις όπως στη δυσανεξία στη λακτόζη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572095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9B0000"/>
                </a:solidFill>
              </a:rPr>
              <a:t>Σύσταση κοπράνων</a:t>
            </a:r>
            <a:br>
              <a:rPr lang="el-GR" sz="4400" dirty="0">
                <a:solidFill>
                  <a:srgbClr val="9B0000"/>
                </a:solidFill>
              </a:rPr>
            </a:br>
            <a:r>
              <a:rPr lang="el-GR" b="0" dirty="0">
                <a:solidFill>
                  <a:srgbClr val="9B0000"/>
                </a:solidFill>
              </a:rPr>
              <a:t>(μακροσκοπική παρατήρηση</a:t>
            </a:r>
            <a:r>
              <a:rPr lang="el-GR" b="0" dirty="0" smtClean="0">
                <a:solidFill>
                  <a:srgbClr val="9B0000"/>
                </a:solidFill>
              </a:rPr>
              <a:t>)</a:t>
            </a:r>
            <a:endParaRPr lang="el-GR" b="0" dirty="0">
              <a:solidFill>
                <a:srgbClr val="9B0000"/>
              </a:solidFill>
            </a:endParaRPr>
          </a:p>
        </p:txBody>
      </p:sp>
      <p:sp>
        <p:nvSpPr>
          <p:cNvPr id="3" name="Θέση περιεχομένου 2"/>
          <p:cNvSpPr>
            <a:spLocks noGrp="1"/>
          </p:cNvSpPr>
          <p:nvPr>
            <p:ph idx="1"/>
          </p:nvPr>
        </p:nvSpPr>
        <p:spPr>
          <a:xfrm>
            <a:off x="467544" y="1340768"/>
            <a:ext cx="8229600" cy="5040560"/>
          </a:xfrm>
        </p:spPr>
        <p:txBody>
          <a:bodyPr>
            <a:normAutofit/>
          </a:bodyPr>
          <a:lstStyle/>
          <a:p>
            <a:pPr marL="0" indent="0">
              <a:spcBef>
                <a:spcPts val="2400"/>
              </a:spcBef>
              <a:buNone/>
            </a:pPr>
            <a:r>
              <a:rPr lang="el-GR" sz="2400" b="1" dirty="0">
                <a:solidFill>
                  <a:srgbClr val="9B0000"/>
                </a:solidFill>
              </a:rPr>
              <a:t>Άπεπτα υπολείμματα τροφών </a:t>
            </a:r>
            <a:r>
              <a:rPr lang="el-GR" sz="2400" dirty="0"/>
              <a:t>τόσο φυσιολογικά (π.χ. κουκούτσια φρούτων, καλαμπόκι) αλλά και σε παθολογικά (υπολείμματα κρέατος, αμύλου πατάτας, λίπους) λόγω διαταραχών της πέψης. </a:t>
            </a:r>
          </a:p>
          <a:p>
            <a:pPr marL="0" indent="0">
              <a:spcBef>
                <a:spcPts val="2400"/>
              </a:spcBef>
              <a:buNone/>
            </a:pPr>
            <a:r>
              <a:rPr lang="el-GR" sz="2400" b="1" dirty="0">
                <a:solidFill>
                  <a:srgbClr val="9B0000"/>
                </a:solidFill>
              </a:rPr>
              <a:t>Βλέννα.</a:t>
            </a:r>
            <a:r>
              <a:rPr lang="el-GR" sz="2400" dirty="0"/>
              <a:t> Ύπαρξη βλέννας εμφανίζεται σε καλοήθεις και κακοήθεις καταστάσεις όπως η βλεννώδης κολίτιδα, η ελκωτική εκκολπωματίτιδα, η βακτηριακή δυσεντερία ή ο καρκίνος του ορθού. </a:t>
            </a:r>
          </a:p>
          <a:p>
            <a:pPr marL="0" indent="0">
              <a:spcBef>
                <a:spcPts val="2400"/>
              </a:spcBef>
              <a:buNone/>
            </a:pPr>
            <a:r>
              <a:rPr lang="el-GR" sz="2400" b="1" dirty="0">
                <a:solidFill>
                  <a:srgbClr val="9B0000"/>
                </a:solidFill>
              </a:rPr>
              <a:t>Πύον </a:t>
            </a:r>
            <a:r>
              <a:rPr lang="el-GR" sz="2400" dirty="0"/>
              <a:t>ανιχνεύεται στα κόπρανα σε περιπτώσεις χρόνιας ελκώδους κολίτιδας, εντερίτιδας και δυσεντερίας.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248019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Περιπτώσεις παραγωγής </a:t>
            </a:r>
            <a:r>
              <a:rPr lang="el-GR" dirty="0" smtClean="0">
                <a:solidFill>
                  <a:srgbClr val="9B0000"/>
                </a:solidFill>
              </a:rPr>
              <a:t>βλέννας</a:t>
            </a:r>
            <a:endParaRPr lang="el-GR" dirty="0">
              <a:solidFill>
                <a:srgbClr val="9B0000"/>
              </a:solidFill>
            </a:endParaRPr>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130596817"/>
              </p:ext>
            </p:extLst>
          </p:nvPr>
        </p:nvGraphicFramePr>
        <p:xfrm>
          <a:off x="539552" y="1700808"/>
          <a:ext cx="8229600" cy="4241292"/>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lnSpc>
                          <a:spcPct val="115000"/>
                        </a:lnSpc>
                        <a:spcAft>
                          <a:spcPts val="0"/>
                        </a:spcAft>
                      </a:pPr>
                      <a:r>
                        <a:rPr lang="el-GR" sz="2200" b="1" dirty="0">
                          <a:solidFill>
                            <a:srgbClr val="C00000"/>
                          </a:solidFill>
                          <a:latin typeface="+mn-lt"/>
                          <a:ea typeface="Times New Roman"/>
                          <a:cs typeface="Times New Roman"/>
                        </a:rPr>
                        <a:t>Ασθένεια</a:t>
                      </a:r>
                      <a:endParaRPr lang="el-GR" sz="2200" dirty="0">
                        <a:solidFill>
                          <a:srgbClr val="C00000"/>
                        </a:solidFill>
                        <a:latin typeface="+mn-lt"/>
                        <a:ea typeface="Calibri"/>
                        <a:cs typeface="Times New Roman"/>
                      </a:endParaRPr>
                    </a:p>
                  </a:txBody>
                  <a:tcPr marL="68580" marR="68580" marT="0" marB="0"/>
                </a:tc>
                <a:tc>
                  <a:txBody>
                    <a:bodyPr/>
                    <a:lstStyle/>
                    <a:p>
                      <a:pPr algn="ctr">
                        <a:lnSpc>
                          <a:spcPct val="115000"/>
                        </a:lnSpc>
                        <a:spcAft>
                          <a:spcPts val="0"/>
                        </a:spcAft>
                      </a:pPr>
                      <a:r>
                        <a:rPr lang="el-GR" sz="2200" b="1" dirty="0">
                          <a:solidFill>
                            <a:srgbClr val="C00000"/>
                          </a:solidFill>
                          <a:latin typeface="+mn-lt"/>
                          <a:ea typeface="Times New Roman"/>
                          <a:cs typeface="Times New Roman"/>
                        </a:rPr>
                        <a:t>Μορφή βλέννας</a:t>
                      </a:r>
                      <a:endParaRPr lang="el-GR" sz="2200" dirty="0">
                        <a:solidFill>
                          <a:srgbClr val="C00000"/>
                        </a:solidFill>
                        <a:latin typeface="+mn-lt"/>
                        <a:ea typeface="Calibri"/>
                        <a:cs typeface="Times New Roman"/>
                      </a:endParaRPr>
                    </a:p>
                  </a:txBody>
                  <a:tcPr marL="68580" marR="68580" marT="0" marB="0"/>
                </a:tc>
              </a:tr>
              <a:tr h="370840">
                <a:tc>
                  <a:txBody>
                    <a:bodyPr/>
                    <a:lstStyle/>
                    <a:p>
                      <a:pPr>
                        <a:lnSpc>
                          <a:spcPct val="115000"/>
                        </a:lnSpc>
                        <a:spcAft>
                          <a:spcPts val="0"/>
                        </a:spcAft>
                      </a:pPr>
                      <a:r>
                        <a:rPr lang="el-GR" sz="2200" dirty="0">
                          <a:latin typeface="+mn-lt"/>
                          <a:ea typeface="Times New Roman"/>
                          <a:cs typeface="Times New Roman"/>
                        </a:rPr>
                        <a:t>Σπαστική δυσκοιλιότητα</a:t>
                      </a:r>
                      <a:endParaRPr lang="el-GR" sz="2200" dirty="0">
                        <a:latin typeface="+mn-lt"/>
                        <a:ea typeface="Calibri"/>
                        <a:cs typeface="Times New Roman"/>
                      </a:endParaRPr>
                    </a:p>
                  </a:txBody>
                  <a:tcPr marL="68580" marR="68580" marT="0" marB="0"/>
                </a:tc>
                <a:tc>
                  <a:txBody>
                    <a:bodyPr/>
                    <a:lstStyle/>
                    <a:p>
                      <a:pPr>
                        <a:lnSpc>
                          <a:spcPct val="115000"/>
                        </a:lnSpc>
                        <a:spcAft>
                          <a:spcPts val="0"/>
                        </a:spcAft>
                      </a:pPr>
                      <a:r>
                        <a:rPr lang="el-GR" sz="2200" dirty="0">
                          <a:latin typeface="+mn-lt"/>
                          <a:ea typeface="Calibri"/>
                          <a:cs typeface="Times New Roman"/>
                        </a:rPr>
                        <a:t>Διαφανής, ζελατινοειδής, στην επιφάνεια των κοπράνων</a:t>
                      </a:r>
                    </a:p>
                  </a:txBody>
                  <a:tcPr marL="68580" marR="68580" marT="0" marB="0"/>
                </a:tc>
              </a:tr>
              <a:tr h="370840">
                <a:tc>
                  <a:txBody>
                    <a:bodyPr/>
                    <a:lstStyle/>
                    <a:p>
                      <a:pPr>
                        <a:lnSpc>
                          <a:spcPct val="115000"/>
                        </a:lnSpc>
                        <a:spcAft>
                          <a:spcPts val="0"/>
                        </a:spcAft>
                      </a:pPr>
                      <a:r>
                        <a:rPr lang="el-GR" sz="2200" dirty="0">
                          <a:latin typeface="+mn-lt"/>
                          <a:ea typeface="Times New Roman"/>
                          <a:cs typeface="Times New Roman"/>
                        </a:rPr>
                        <a:t>Βλενοειδής κολίτιδα</a:t>
                      </a:r>
                      <a:endParaRPr lang="el-GR" sz="2200" dirty="0">
                        <a:latin typeface="+mn-lt"/>
                        <a:ea typeface="Calibri"/>
                        <a:cs typeface="Times New Roman"/>
                      </a:endParaRPr>
                    </a:p>
                  </a:txBody>
                  <a:tcPr marL="68580" marR="68580" marT="0" marB="0"/>
                </a:tc>
                <a:tc>
                  <a:txBody>
                    <a:bodyPr/>
                    <a:lstStyle/>
                    <a:p>
                      <a:pPr>
                        <a:lnSpc>
                          <a:spcPct val="115000"/>
                        </a:lnSpc>
                        <a:spcAft>
                          <a:spcPts val="0"/>
                        </a:spcAft>
                      </a:pPr>
                      <a:r>
                        <a:rPr lang="el-GR" sz="2200" dirty="0">
                          <a:latin typeface="+mn-lt"/>
                          <a:ea typeface="Calibri"/>
                          <a:cs typeface="Times New Roman"/>
                        </a:rPr>
                        <a:t>Διαφανής, άχρωμη, στην επιφάνεια των κοπράνων</a:t>
                      </a:r>
                    </a:p>
                  </a:txBody>
                  <a:tcPr marL="68580" marR="68580" marT="0" marB="0"/>
                </a:tc>
              </a:tr>
              <a:tr h="370840">
                <a:tc>
                  <a:txBody>
                    <a:bodyPr/>
                    <a:lstStyle/>
                    <a:p>
                      <a:pPr>
                        <a:lnSpc>
                          <a:spcPct val="115000"/>
                        </a:lnSpc>
                        <a:spcAft>
                          <a:spcPts val="0"/>
                        </a:spcAft>
                      </a:pPr>
                      <a:r>
                        <a:rPr lang="el-GR" sz="2200" dirty="0">
                          <a:latin typeface="+mn-lt"/>
                          <a:ea typeface="Times New Roman"/>
                          <a:cs typeface="Times New Roman"/>
                        </a:rPr>
                        <a:t>Ελκώδης κολίτιδα παχέος εντέρου</a:t>
                      </a:r>
                      <a:endParaRPr lang="el-GR" sz="2200" dirty="0">
                        <a:latin typeface="+mn-lt"/>
                        <a:ea typeface="Calibri"/>
                        <a:cs typeface="Times New Roman"/>
                      </a:endParaRPr>
                    </a:p>
                  </a:txBody>
                  <a:tcPr marL="68580" marR="68580" marT="0" marB="0"/>
                </a:tc>
                <a:tc>
                  <a:txBody>
                    <a:bodyPr/>
                    <a:lstStyle/>
                    <a:p>
                      <a:pPr>
                        <a:lnSpc>
                          <a:spcPct val="115000"/>
                        </a:lnSpc>
                        <a:spcAft>
                          <a:spcPts val="0"/>
                        </a:spcAft>
                      </a:pPr>
                      <a:r>
                        <a:rPr lang="el-GR" sz="2200" dirty="0">
                          <a:latin typeface="+mn-lt"/>
                          <a:ea typeface="Calibri"/>
                          <a:cs typeface="Times New Roman"/>
                        </a:rPr>
                        <a:t>Πυοαιματηρή</a:t>
                      </a:r>
                    </a:p>
                  </a:txBody>
                  <a:tcPr marL="68580" marR="68580" marT="0" marB="0"/>
                </a:tc>
              </a:tr>
              <a:tr h="370840">
                <a:tc>
                  <a:txBody>
                    <a:bodyPr/>
                    <a:lstStyle/>
                    <a:p>
                      <a:pPr>
                        <a:lnSpc>
                          <a:spcPct val="115000"/>
                        </a:lnSpc>
                        <a:spcAft>
                          <a:spcPts val="0"/>
                        </a:spcAft>
                      </a:pPr>
                      <a:r>
                        <a:rPr lang="el-GR" sz="2200" dirty="0">
                          <a:latin typeface="+mn-lt"/>
                          <a:ea typeface="Times New Roman"/>
                          <a:cs typeface="Times New Roman"/>
                        </a:rPr>
                        <a:t>Μικροβιακή δυσεντερία</a:t>
                      </a:r>
                      <a:endParaRPr lang="el-GR" sz="2200" dirty="0">
                        <a:latin typeface="+mn-lt"/>
                        <a:ea typeface="Calibri"/>
                        <a:cs typeface="Times New Roman"/>
                      </a:endParaRPr>
                    </a:p>
                  </a:txBody>
                  <a:tcPr marL="68580" marR="68580" marT="0" marB="0"/>
                </a:tc>
                <a:tc>
                  <a:txBody>
                    <a:bodyPr/>
                    <a:lstStyle/>
                    <a:p>
                      <a:pPr>
                        <a:lnSpc>
                          <a:spcPct val="115000"/>
                        </a:lnSpc>
                        <a:spcAft>
                          <a:spcPts val="0"/>
                        </a:spcAft>
                      </a:pPr>
                      <a:r>
                        <a:rPr lang="el-GR" sz="2200" dirty="0">
                          <a:latin typeface="+mn-lt"/>
                          <a:ea typeface="Calibri"/>
                          <a:cs typeface="Times New Roman"/>
                        </a:rPr>
                        <a:t>Πυοαιματηρή</a:t>
                      </a:r>
                    </a:p>
                  </a:txBody>
                  <a:tcPr marL="68580" marR="68580" marT="0" marB="0"/>
                </a:tc>
              </a:tr>
              <a:tr h="370840">
                <a:tc>
                  <a:txBody>
                    <a:bodyPr/>
                    <a:lstStyle/>
                    <a:p>
                      <a:pPr>
                        <a:lnSpc>
                          <a:spcPct val="115000"/>
                        </a:lnSpc>
                        <a:spcAft>
                          <a:spcPts val="0"/>
                        </a:spcAft>
                      </a:pPr>
                      <a:r>
                        <a:rPr lang="el-GR" sz="2200" dirty="0">
                          <a:latin typeface="+mn-lt"/>
                          <a:ea typeface="Times New Roman"/>
                          <a:cs typeface="Times New Roman"/>
                        </a:rPr>
                        <a:t>Ελκώδες καρκίνωμα</a:t>
                      </a:r>
                      <a:endParaRPr lang="el-GR" sz="2200" dirty="0">
                        <a:latin typeface="+mn-lt"/>
                        <a:ea typeface="Calibri"/>
                        <a:cs typeface="Times New Roman"/>
                      </a:endParaRPr>
                    </a:p>
                  </a:txBody>
                  <a:tcPr marL="68580" marR="68580" marT="0" marB="0"/>
                </a:tc>
                <a:tc>
                  <a:txBody>
                    <a:bodyPr/>
                    <a:lstStyle/>
                    <a:p>
                      <a:pPr>
                        <a:lnSpc>
                          <a:spcPct val="115000"/>
                        </a:lnSpc>
                        <a:spcAft>
                          <a:spcPts val="0"/>
                        </a:spcAft>
                      </a:pPr>
                      <a:r>
                        <a:rPr lang="el-GR" sz="2200" dirty="0">
                          <a:latin typeface="+mn-lt"/>
                          <a:ea typeface="Calibri"/>
                          <a:cs typeface="Times New Roman"/>
                        </a:rPr>
                        <a:t>Πυοαιματηρή</a:t>
                      </a:r>
                    </a:p>
                  </a:txBody>
                  <a:tcPr marL="68580" marR="68580" marT="0" marB="0"/>
                </a:tc>
              </a:tr>
              <a:tr h="370840">
                <a:tc>
                  <a:txBody>
                    <a:bodyPr/>
                    <a:lstStyle/>
                    <a:p>
                      <a:pPr>
                        <a:lnSpc>
                          <a:spcPct val="115000"/>
                        </a:lnSpc>
                        <a:spcAft>
                          <a:spcPts val="0"/>
                        </a:spcAft>
                      </a:pPr>
                      <a:r>
                        <a:rPr lang="el-GR" sz="2200" dirty="0">
                          <a:latin typeface="+mn-lt"/>
                          <a:ea typeface="Times New Roman"/>
                          <a:cs typeface="Times New Roman"/>
                        </a:rPr>
                        <a:t>Καρκίνος ή φλεγμονή ορθού</a:t>
                      </a:r>
                      <a:endParaRPr lang="el-GR" sz="2200" dirty="0">
                        <a:latin typeface="+mn-lt"/>
                        <a:ea typeface="Calibri"/>
                        <a:cs typeface="Times New Roman"/>
                      </a:endParaRPr>
                    </a:p>
                  </a:txBody>
                  <a:tcPr marL="68580" marR="68580" marT="0" marB="0"/>
                </a:tc>
                <a:tc>
                  <a:txBody>
                    <a:bodyPr/>
                    <a:lstStyle/>
                    <a:p>
                      <a:pPr>
                        <a:lnSpc>
                          <a:spcPct val="115000"/>
                        </a:lnSpc>
                        <a:spcAft>
                          <a:spcPts val="0"/>
                        </a:spcAft>
                      </a:pPr>
                      <a:r>
                        <a:rPr lang="el-GR" sz="2200" dirty="0">
                          <a:latin typeface="+mn-lt"/>
                          <a:ea typeface="Calibri"/>
                          <a:cs typeface="Times New Roman"/>
                        </a:rPr>
                        <a:t>Αιματηρή, μέσα στη μάζα των κοπράνων</a:t>
                      </a:r>
                    </a:p>
                  </a:txBody>
                  <a:tcPr marL="68580" marR="68580" marT="0" marB="0"/>
                </a:tc>
              </a:tr>
              <a:tr h="370840">
                <a:tc>
                  <a:txBody>
                    <a:bodyPr/>
                    <a:lstStyle/>
                    <a:p>
                      <a:pPr>
                        <a:lnSpc>
                          <a:spcPct val="115000"/>
                        </a:lnSpc>
                        <a:spcAft>
                          <a:spcPts val="0"/>
                        </a:spcAft>
                      </a:pPr>
                      <a:r>
                        <a:rPr lang="el-GR" sz="2200" dirty="0">
                          <a:latin typeface="+mn-lt"/>
                          <a:ea typeface="Times New Roman"/>
                          <a:cs typeface="Times New Roman"/>
                        </a:rPr>
                        <a:t>Λαχνώδες αδένωμα</a:t>
                      </a:r>
                      <a:endParaRPr lang="el-GR" sz="2200" dirty="0">
                        <a:latin typeface="+mn-lt"/>
                        <a:ea typeface="Calibri"/>
                        <a:cs typeface="Times New Roman"/>
                      </a:endParaRPr>
                    </a:p>
                  </a:txBody>
                  <a:tcPr marL="68580" marR="68580" marT="0" marB="0"/>
                </a:tc>
                <a:tc>
                  <a:txBody>
                    <a:bodyPr/>
                    <a:lstStyle/>
                    <a:p>
                      <a:pPr>
                        <a:lnSpc>
                          <a:spcPct val="115000"/>
                        </a:lnSpc>
                        <a:spcAft>
                          <a:spcPts val="0"/>
                        </a:spcAft>
                      </a:pPr>
                      <a:r>
                        <a:rPr lang="el-GR" sz="2200" dirty="0">
                          <a:latin typeface="+mn-lt"/>
                          <a:ea typeface="Calibri"/>
                          <a:cs typeface="Times New Roman"/>
                        </a:rPr>
                        <a:t>Τεράστιες ποσότητες βλέννας</a:t>
                      </a:r>
                    </a:p>
                  </a:txBody>
                  <a:tcPr marL="68580" marR="68580" marT="0" marB="0"/>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205445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Οι κοιλότητες στόματος και </a:t>
            </a:r>
            <a:r>
              <a:rPr lang="el-GR" dirty="0" smtClean="0">
                <a:solidFill>
                  <a:srgbClr val="9B0000"/>
                </a:solidFill>
              </a:rPr>
              <a:t>ρινός</a:t>
            </a:r>
            <a:endParaRPr lang="el-GR" dirty="0">
              <a:solidFill>
                <a:srgbClr val="9B0000"/>
              </a:solidFill>
            </a:endParaRPr>
          </a:p>
        </p:txBody>
      </p:sp>
      <p:pic>
        <p:nvPicPr>
          <p:cNvPr id="5" name="Θέση περιεχομένου 4"/>
          <p:cNvPicPr>
            <a:picLocks noGrp="1" noChangeAspect="1"/>
          </p:cNvPicPr>
          <p:nvPr>
            <p:ph idx="1"/>
          </p:nvPr>
        </p:nvPicPr>
        <p:blipFill>
          <a:blip r:embed="rId2" cstate="print"/>
          <a:stretch>
            <a:fillRect/>
          </a:stretch>
        </p:blipFill>
        <p:spPr>
          <a:xfrm>
            <a:off x="2296146" y="1412776"/>
            <a:ext cx="4572396" cy="4761389"/>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6" name="Rectangle 5"/>
          <p:cNvSpPr/>
          <p:nvPr/>
        </p:nvSpPr>
        <p:spPr>
          <a:xfrm>
            <a:off x="2483768" y="6217850"/>
            <a:ext cx="4281396" cy="276999"/>
          </a:xfrm>
          <a:prstGeom prst="rect">
            <a:avLst/>
          </a:prstGeom>
        </p:spPr>
        <p:txBody>
          <a:bodyPr wrap="square">
            <a:spAutoFit/>
          </a:bodyPr>
          <a:lstStyle/>
          <a:p>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Illu01 head neck</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4"/>
              </a:rPr>
              <a:t>Prof</a:t>
            </a:r>
            <a:r>
              <a:rPr lang="en-US" sz="1200" dirty="0">
                <a:solidFill>
                  <a:schemeClr val="tx1">
                    <a:lumMod val="75000"/>
                    <a:lumOff val="25000"/>
                  </a:schemeClr>
                </a:solidFill>
                <a:latin typeface="+mn-lt"/>
                <a:hlinkClick r:id="rId4"/>
              </a:rPr>
              <a:t>. Squirrel </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a:t>
            </a:r>
            <a:r>
              <a:rPr lang="el-GR" sz="1200" dirty="0" smtClean="0">
                <a:solidFill>
                  <a:schemeClr val="tx1">
                    <a:lumMod val="75000"/>
                    <a:lumOff val="25000"/>
                  </a:schemeClr>
                </a:solidFill>
                <a:latin typeface="+mn-lt"/>
              </a:rPr>
              <a:t>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466507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420888"/>
            <a:ext cx="8229600" cy="908720"/>
          </a:xfrm>
          <a:ln w="41275">
            <a:solidFill>
              <a:srgbClr val="9B0000"/>
            </a:solidFill>
          </a:ln>
        </p:spPr>
        <p:txBody>
          <a:bodyPr>
            <a:normAutofit/>
          </a:bodyPr>
          <a:lstStyle/>
          <a:p>
            <a:r>
              <a:rPr lang="el-GR" dirty="0">
                <a:solidFill>
                  <a:srgbClr val="9B0000"/>
                </a:solidFill>
              </a:rPr>
              <a:t>Μικροσκόπηση </a:t>
            </a:r>
            <a:r>
              <a:rPr lang="el-GR" dirty="0" smtClean="0">
                <a:solidFill>
                  <a:srgbClr val="9B0000"/>
                </a:solidFill>
              </a:rPr>
              <a:t>κοπράνων</a:t>
            </a:r>
            <a:endParaRPr lang="el-GR" dirty="0">
              <a:solidFill>
                <a:srgbClr val="9B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708780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dirty="0">
                <a:solidFill>
                  <a:srgbClr val="9B0000"/>
                </a:solidFill>
              </a:rPr>
              <a:t>Στα κόπρανα αναζητούνται μικροσκοπικά</a:t>
            </a:r>
            <a:r>
              <a:rPr lang="el-GR" sz="3600" dirty="0" smtClean="0">
                <a:solidFill>
                  <a:srgbClr val="9B0000"/>
                </a:solidFill>
              </a:rPr>
              <a:t>:</a:t>
            </a:r>
            <a:endParaRPr lang="el-GR" sz="3600" dirty="0">
              <a:solidFill>
                <a:srgbClr val="9B0000"/>
              </a:solidFill>
            </a:endParaRPr>
          </a:p>
        </p:txBody>
      </p:sp>
      <p:sp>
        <p:nvSpPr>
          <p:cNvPr id="3" name="Θέση περιεχομένου 2"/>
          <p:cNvSpPr>
            <a:spLocks noGrp="1"/>
          </p:cNvSpPr>
          <p:nvPr>
            <p:ph idx="1"/>
          </p:nvPr>
        </p:nvSpPr>
        <p:spPr/>
        <p:txBody>
          <a:bodyPr>
            <a:normAutofit/>
          </a:bodyPr>
          <a:lstStyle/>
          <a:p>
            <a:pPr marL="0" indent="0">
              <a:spcBef>
                <a:spcPts val="2400"/>
              </a:spcBef>
              <a:buNone/>
            </a:pPr>
            <a:r>
              <a:rPr lang="el-GR" sz="2400" b="1" dirty="0">
                <a:solidFill>
                  <a:srgbClr val="9B0000"/>
                </a:solidFill>
              </a:rPr>
              <a:t>Υπολείμματα τροφής</a:t>
            </a:r>
            <a:r>
              <a:rPr lang="el-GR" sz="2400" dirty="0"/>
              <a:t>, όπως μυϊκές ίνες, συνδετικός ιστός, φυτικά κύτταρα, κοκκία αμύλου, ουδέτερο λίπος, σάπωνες, λιπαρά οξέα</a:t>
            </a:r>
            <a:r>
              <a:rPr lang="el-GR" sz="2400" dirty="0" smtClean="0"/>
              <a:t>.</a:t>
            </a:r>
            <a:endParaRPr lang="el-GR" sz="2400" dirty="0"/>
          </a:p>
          <a:p>
            <a:pPr marL="0" indent="0">
              <a:spcBef>
                <a:spcPts val="2400"/>
              </a:spcBef>
              <a:buNone/>
            </a:pPr>
            <a:r>
              <a:rPr lang="el-GR" sz="2400" b="1" dirty="0">
                <a:solidFill>
                  <a:srgbClr val="9B0000"/>
                </a:solidFill>
              </a:rPr>
              <a:t>Κύτταρα</a:t>
            </a:r>
            <a:r>
              <a:rPr lang="el-GR" sz="2400" dirty="0"/>
              <a:t>, όπως επιθηλιακά από την αποφολίδωση του εντέρου και του πρωκτού, μακροφάγα, </a:t>
            </a:r>
            <a:r>
              <a:rPr lang="el-GR" sz="2400" b="1" dirty="0">
                <a:solidFill>
                  <a:srgbClr val="9B0000"/>
                </a:solidFill>
              </a:rPr>
              <a:t>ερυθρά και λευκά αιμοσφαίρια</a:t>
            </a:r>
            <a:r>
              <a:rPr lang="el-GR" sz="2400" dirty="0"/>
              <a:t>, ιστιοκύτταρα και πλασματοκύτταρα</a:t>
            </a:r>
            <a:r>
              <a:rPr lang="el-GR" sz="2400" dirty="0" smtClean="0"/>
              <a:t>.</a:t>
            </a:r>
            <a:endParaRPr lang="el-GR" sz="2400" dirty="0"/>
          </a:p>
          <a:p>
            <a:pPr marL="0" indent="0">
              <a:spcBef>
                <a:spcPts val="2400"/>
              </a:spcBef>
              <a:buNone/>
            </a:pPr>
            <a:r>
              <a:rPr lang="el-GR" sz="2400" b="1" dirty="0">
                <a:solidFill>
                  <a:srgbClr val="9B0000"/>
                </a:solidFill>
              </a:rPr>
              <a:t>Μύκητες</a:t>
            </a:r>
            <a:r>
              <a:rPr lang="el-GR" sz="2400" dirty="0"/>
              <a:t>, όπως βλαστομύκητες, ζυμομύκητες, κάντιντες</a:t>
            </a:r>
            <a:r>
              <a:rPr lang="el-GR" sz="2400" dirty="0" smtClean="0"/>
              <a:t>.</a:t>
            </a:r>
            <a:endParaRPr lang="el-GR" sz="2400" dirty="0"/>
          </a:p>
          <a:p>
            <a:pPr marL="0" indent="0">
              <a:spcBef>
                <a:spcPts val="2400"/>
              </a:spcBef>
              <a:buNone/>
            </a:pPr>
            <a:r>
              <a:rPr lang="el-GR" sz="2400" b="1" dirty="0">
                <a:solidFill>
                  <a:srgbClr val="9B0000"/>
                </a:solidFill>
              </a:rPr>
              <a:t>Bακτήρια της φυσιολογικής χλωρίδας του εντέρου </a:t>
            </a:r>
            <a:r>
              <a:rPr lang="el-GR" sz="2400" dirty="0"/>
              <a:t>όπως Escherichia coli και άλλα Gram (+) και Gram (-) βακτήρια</a:t>
            </a:r>
            <a:r>
              <a:rPr lang="el-GR" sz="2400" dirty="0" smtClean="0"/>
              <a:t>.</a:t>
            </a:r>
            <a:endParaRPr lang="el-GR" sz="2400" dirty="0"/>
          </a:p>
          <a:p>
            <a:pPr marL="0" indent="0">
              <a:spcBef>
                <a:spcPts val="2400"/>
              </a:spcBef>
              <a:buNone/>
            </a:pPr>
            <a:r>
              <a:rPr lang="el-GR" sz="2400" b="1" dirty="0">
                <a:solidFill>
                  <a:srgbClr val="9B0000"/>
                </a:solidFill>
              </a:rPr>
              <a:t>Κρύσταλλοι και άμορφα άλατα. </a:t>
            </a:r>
          </a:p>
          <a:p>
            <a:pPr marL="0" indent="0">
              <a:spcBef>
                <a:spcPts val="2400"/>
              </a:spcBef>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089127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Φυσιολογική χλωρίδα </a:t>
            </a:r>
            <a:r>
              <a:rPr lang="el-GR" dirty="0" smtClean="0">
                <a:solidFill>
                  <a:srgbClr val="9B0000"/>
                </a:solidFill>
              </a:rPr>
              <a:t>εντέρου</a:t>
            </a:r>
            <a:endParaRPr lang="el-GR" dirty="0">
              <a:solidFill>
                <a:srgbClr val="9B0000"/>
              </a:solidFill>
            </a:endParaRPr>
          </a:p>
        </p:txBody>
      </p:sp>
      <p:sp>
        <p:nvSpPr>
          <p:cNvPr id="3" name="Θέση περιεχομένου 2"/>
          <p:cNvSpPr>
            <a:spLocks noGrp="1"/>
          </p:cNvSpPr>
          <p:nvPr>
            <p:ph idx="1"/>
          </p:nvPr>
        </p:nvSpPr>
        <p:spPr/>
        <p:txBody>
          <a:bodyPr/>
          <a:lstStyle/>
          <a:p>
            <a:pPr marL="0" indent="0">
              <a:buNone/>
            </a:pPr>
            <a:r>
              <a:rPr lang="el-GR" sz="2400" dirty="0"/>
              <a:t>Αποτελείται από</a:t>
            </a:r>
            <a:r>
              <a:rPr lang="el-GR" sz="2400" dirty="0" smtClean="0"/>
              <a:t>:</a:t>
            </a:r>
            <a:endParaRPr lang="el-GR" sz="2400" dirty="0"/>
          </a:p>
          <a:p>
            <a:pPr>
              <a:spcBef>
                <a:spcPts val="3000"/>
              </a:spcBef>
              <a:buFont typeface="Wingdings" panose="05000000000000000000" pitchFamily="2" charset="2"/>
              <a:buChar char="Ø"/>
            </a:pPr>
            <a:r>
              <a:rPr lang="el-GR" sz="2400" dirty="0"/>
              <a:t>Μύκητες </a:t>
            </a:r>
          </a:p>
          <a:p>
            <a:pPr lvl="1">
              <a:spcBef>
                <a:spcPts val="1800"/>
              </a:spcBef>
            </a:pPr>
            <a:r>
              <a:rPr lang="en-US" sz="2200" dirty="0" smtClean="0"/>
              <a:t>Blastomyces </a:t>
            </a:r>
            <a:r>
              <a:rPr lang="en-US" sz="2200" dirty="0"/>
              <a:t>hominis</a:t>
            </a:r>
          </a:p>
          <a:p>
            <a:pPr lvl="1">
              <a:spcBef>
                <a:spcPts val="1800"/>
              </a:spcBef>
            </a:pPr>
            <a:r>
              <a:rPr lang="en-US" sz="2200" dirty="0" smtClean="0"/>
              <a:t>Candida </a:t>
            </a:r>
            <a:r>
              <a:rPr lang="en-US" sz="2200" dirty="0"/>
              <a:t>ablicans </a:t>
            </a:r>
          </a:p>
          <a:p>
            <a:pPr>
              <a:spcBef>
                <a:spcPts val="3000"/>
              </a:spcBef>
              <a:buFont typeface="Wingdings" panose="05000000000000000000" pitchFamily="2" charset="2"/>
              <a:buChar char="Ø"/>
            </a:pPr>
            <a:r>
              <a:rPr lang="el-GR" sz="2400" dirty="0"/>
              <a:t>Βακτήρια</a:t>
            </a:r>
          </a:p>
          <a:p>
            <a:pPr lvl="1">
              <a:spcBef>
                <a:spcPts val="1800"/>
              </a:spcBef>
            </a:pPr>
            <a:r>
              <a:rPr lang="en-US" sz="2200" dirty="0"/>
              <a:t>Enterococcus sp, Escherichia coli, Proteus sp, Pseudomonas sp, Staphylococcus aureus, Bacteroides sp </a:t>
            </a:r>
            <a:r>
              <a:rPr lang="el-GR" sz="2200" dirty="0"/>
              <a:t>και </a:t>
            </a:r>
            <a:r>
              <a:rPr lang="en-US" sz="2200" dirty="0"/>
              <a:t>Clostridium sp</a:t>
            </a:r>
            <a:r>
              <a:rPr lang="en-US" sz="1800" dirty="0"/>
              <a:t>. </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062880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solidFill>
                  <a:srgbClr val="9B0000"/>
                </a:solidFill>
              </a:rPr>
              <a:t>Προετοιμασία πριν την λήψη των </a:t>
            </a:r>
            <a:r>
              <a:rPr lang="el-GR" dirty="0" smtClean="0">
                <a:solidFill>
                  <a:srgbClr val="9B0000"/>
                </a:solidFill>
              </a:rPr>
              <a:t>κοπράνων</a:t>
            </a:r>
            <a:endParaRPr lang="el-GR" dirty="0">
              <a:solidFill>
                <a:srgbClr val="9B0000"/>
              </a:solidFill>
            </a:endParaRPr>
          </a:p>
        </p:txBody>
      </p:sp>
      <p:sp>
        <p:nvSpPr>
          <p:cNvPr id="3" name="Θέση περιεχομένου 2"/>
          <p:cNvSpPr>
            <a:spLocks noGrp="1"/>
          </p:cNvSpPr>
          <p:nvPr>
            <p:ph idx="1"/>
          </p:nvPr>
        </p:nvSpPr>
        <p:spPr/>
        <p:txBody>
          <a:bodyPr>
            <a:normAutofit/>
          </a:bodyPr>
          <a:lstStyle/>
          <a:p>
            <a:pPr marL="0" indent="0" algn="ctr">
              <a:buNone/>
            </a:pPr>
            <a:r>
              <a:rPr lang="el-GR" b="1" dirty="0">
                <a:solidFill>
                  <a:srgbClr val="9B0000"/>
                </a:solidFill>
              </a:rPr>
              <a:t>Γεύμα </a:t>
            </a:r>
            <a:r>
              <a:rPr lang="en-US" b="1" dirty="0">
                <a:solidFill>
                  <a:srgbClr val="9B0000"/>
                </a:solidFill>
              </a:rPr>
              <a:t>Schmidt</a:t>
            </a:r>
          </a:p>
          <a:p>
            <a:pPr marL="0" indent="0">
              <a:spcBef>
                <a:spcPts val="1800"/>
              </a:spcBef>
              <a:buNone/>
            </a:pPr>
            <a:r>
              <a:rPr lang="el-GR" sz="2400" b="1" dirty="0">
                <a:solidFill>
                  <a:srgbClr val="9B0000"/>
                </a:solidFill>
              </a:rPr>
              <a:t>Πρωινό.</a:t>
            </a:r>
            <a:r>
              <a:rPr lang="el-GR" sz="2400" dirty="0"/>
              <a:t> Ένα ποτήρι γάλα ή τσάι. Μια φέτα ψωμί με βούτυρο ή ένα μελάτο αυγό.</a:t>
            </a:r>
          </a:p>
          <a:p>
            <a:pPr marL="0" indent="0">
              <a:spcBef>
                <a:spcPts val="1800"/>
              </a:spcBef>
              <a:buNone/>
            </a:pPr>
            <a:r>
              <a:rPr lang="el-GR" sz="2400" b="1" dirty="0">
                <a:solidFill>
                  <a:srgbClr val="9B0000"/>
                </a:solidFill>
              </a:rPr>
              <a:t>Δεκατιανό.</a:t>
            </a:r>
            <a:r>
              <a:rPr lang="el-GR" sz="2400" dirty="0"/>
              <a:t> Ένα ποτήρι γάλα με δημητριακά.</a:t>
            </a:r>
          </a:p>
          <a:p>
            <a:pPr marL="0" indent="0">
              <a:spcBef>
                <a:spcPts val="1800"/>
              </a:spcBef>
              <a:buNone/>
            </a:pPr>
            <a:r>
              <a:rPr lang="el-GR" sz="2400" b="1" dirty="0">
                <a:solidFill>
                  <a:srgbClr val="9B0000"/>
                </a:solidFill>
              </a:rPr>
              <a:t>Μεσημεριανό.</a:t>
            </a:r>
            <a:r>
              <a:rPr lang="el-GR" sz="2400" dirty="0"/>
              <a:t> Μπιφτέκια από βοδινό κιμά βάρους περίπου 250 γραμμαρίων με βούτυρο και πουρέ.</a:t>
            </a:r>
          </a:p>
          <a:p>
            <a:pPr marL="0" indent="0">
              <a:spcBef>
                <a:spcPts val="1800"/>
              </a:spcBef>
              <a:buNone/>
            </a:pPr>
            <a:r>
              <a:rPr lang="el-GR" sz="2400" b="1" dirty="0">
                <a:solidFill>
                  <a:srgbClr val="9B0000"/>
                </a:solidFill>
              </a:rPr>
              <a:t>Απογευματινό. </a:t>
            </a:r>
            <a:r>
              <a:rPr lang="el-GR" sz="2400" dirty="0"/>
              <a:t>Όπως το πρωινό (χωρίς αυγό)</a:t>
            </a:r>
          </a:p>
          <a:p>
            <a:pPr marL="0" indent="0">
              <a:spcBef>
                <a:spcPts val="1800"/>
              </a:spcBef>
              <a:buNone/>
            </a:pPr>
            <a:r>
              <a:rPr lang="el-GR" sz="2400" b="1" dirty="0">
                <a:solidFill>
                  <a:srgbClr val="9B0000"/>
                </a:solidFill>
              </a:rPr>
              <a:t>Δείπνο. </a:t>
            </a:r>
            <a:r>
              <a:rPr lang="el-GR" sz="2400" dirty="0"/>
              <a:t>Ένα ποτήρι γάλα ή ένα φλιτζάνι σούπα με μια φέτα ψωμί με βούτυρο ή αυγό.</a:t>
            </a:r>
          </a:p>
          <a:p>
            <a:pPr>
              <a:spcBef>
                <a:spcPts val="18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1653775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9B0000"/>
                </a:solidFill>
              </a:rPr>
              <a:t>Παρασκευάσματα για τη μικροσκόπηση των </a:t>
            </a:r>
            <a:r>
              <a:rPr lang="el-GR" dirty="0" smtClean="0">
                <a:solidFill>
                  <a:srgbClr val="9B0000"/>
                </a:solidFill>
              </a:rPr>
              <a:t>κοπράνων</a:t>
            </a:r>
            <a:endParaRPr lang="el-GR" dirty="0">
              <a:solidFill>
                <a:srgbClr val="9B0000"/>
              </a:solidFill>
            </a:endParaRPr>
          </a:p>
        </p:txBody>
      </p:sp>
      <p:sp>
        <p:nvSpPr>
          <p:cNvPr id="3" name="Θέση περιεχομένου 2"/>
          <p:cNvSpPr>
            <a:spLocks noGrp="1"/>
          </p:cNvSpPr>
          <p:nvPr>
            <p:ph idx="1"/>
          </p:nvPr>
        </p:nvSpPr>
        <p:spPr>
          <a:xfrm>
            <a:off x="457200" y="1196752"/>
            <a:ext cx="8686800" cy="5040560"/>
          </a:xfrm>
        </p:spPr>
        <p:txBody>
          <a:bodyPr>
            <a:normAutofit/>
          </a:bodyPr>
          <a:lstStyle/>
          <a:p>
            <a:pPr marL="0" indent="0">
              <a:spcBef>
                <a:spcPts val="2400"/>
              </a:spcBef>
              <a:buNone/>
            </a:pPr>
            <a:r>
              <a:rPr lang="el-GR" sz="2400" dirty="0"/>
              <a:t>Παρασκευάζονται τέσσερα νωπά παρασκευάσματα σε αντικειμενοφόρο πλάκα όπου προστίθενται 2 -3 σταγόνες: </a:t>
            </a:r>
          </a:p>
          <a:p>
            <a:pPr>
              <a:spcBef>
                <a:spcPts val="2400"/>
              </a:spcBef>
            </a:pPr>
            <a:r>
              <a:rPr lang="el-GR" sz="2400" b="1" dirty="0">
                <a:solidFill>
                  <a:srgbClr val="9B0000"/>
                </a:solidFill>
              </a:rPr>
              <a:t>Φυσιολογικός ορός </a:t>
            </a:r>
            <a:r>
              <a:rPr lang="el-GR" sz="2400" dirty="0"/>
              <a:t>για γενική μικροσκόπηση. </a:t>
            </a:r>
          </a:p>
          <a:p>
            <a:pPr>
              <a:spcBef>
                <a:spcPts val="2400"/>
              </a:spcBef>
            </a:pPr>
            <a:r>
              <a:rPr lang="el-GR" sz="2400" b="1" dirty="0">
                <a:solidFill>
                  <a:srgbClr val="9B0000"/>
                </a:solidFill>
              </a:rPr>
              <a:t>Lugol </a:t>
            </a:r>
            <a:r>
              <a:rPr lang="el-GR" sz="2400" dirty="0"/>
              <a:t>για αναγνώριση των κοκκίων αμύλου και διαχωρισμού τους από τα κοκκιώδη μικρόβια.                                                                             </a:t>
            </a:r>
          </a:p>
          <a:p>
            <a:pPr>
              <a:spcBef>
                <a:spcPts val="2400"/>
              </a:spcBef>
            </a:pPr>
            <a:r>
              <a:rPr lang="el-GR" sz="2400" b="1" dirty="0">
                <a:solidFill>
                  <a:srgbClr val="9B0000"/>
                </a:solidFill>
              </a:rPr>
              <a:t>Οξικού οξέος 3% </a:t>
            </a:r>
            <a:r>
              <a:rPr lang="el-GR" sz="2400" dirty="0"/>
              <a:t>για τη διάκριση των ερυθρών αιμοσφαιρίων.                                                                   </a:t>
            </a:r>
          </a:p>
          <a:p>
            <a:pPr>
              <a:spcBef>
                <a:spcPts val="2400"/>
              </a:spcBef>
            </a:pPr>
            <a:r>
              <a:rPr lang="el-GR" sz="2400" b="1" dirty="0">
                <a:solidFill>
                  <a:srgbClr val="9B0000"/>
                </a:solidFill>
              </a:rPr>
              <a:t>Sudan III </a:t>
            </a:r>
            <a:r>
              <a:rPr lang="el-GR" sz="2400" dirty="0"/>
              <a:t>για τη χρώση των σταγονιδίων λίπους.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548713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9B0000"/>
                </a:solidFill>
              </a:rPr>
              <a:t>Διάφορα κύτταρα και μικροσκοπικά συστατικά των </a:t>
            </a:r>
            <a:r>
              <a:rPr lang="el-GR" dirty="0" smtClean="0">
                <a:solidFill>
                  <a:srgbClr val="9B0000"/>
                </a:solidFill>
              </a:rPr>
              <a:t>κοπράνων</a:t>
            </a:r>
            <a:endParaRPr lang="el-GR" dirty="0">
              <a:solidFill>
                <a:srgbClr val="9B0000"/>
              </a:solidFill>
            </a:endParaRPr>
          </a:p>
        </p:txBody>
      </p:sp>
      <p:pic>
        <p:nvPicPr>
          <p:cNvPr id="5" name="Θέση περιεχομένου 4"/>
          <p:cNvPicPr>
            <a:picLocks noGrp="1" noChangeAspect="1"/>
          </p:cNvPicPr>
          <p:nvPr>
            <p:ph idx="1"/>
          </p:nvPr>
        </p:nvPicPr>
        <p:blipFill>
          <a:blip r:embed="rId2" cstate="print"/>
          <a:stretch>
            <a:fillRect/>
          </a:stretch>
        </p:blipFill>
        <p:spPr>
          <a:xfrm>
            <a:off x="1907704" y="1772816"/>
            <a:ext cx="5633075" cy="3744416"/>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
        <p:nvSpPr>
          <p:cNvPr id="6" name="Ορθογώνιο 8"/>
          <p:cNvSpPr/>
          <p:nvPr/>
        </p:nvSpPr>
        <p:spPr>
          <a:xfrm>
            <a:off x="3275856" y="5805264"/>
            <a:ext cx="2894755" cy="276999"/>
          </a:xfrm>
          <a:prstGeom prst="rect">
            <a:avLst/>
          </a:prstGeom>
        </p:spPr>
        <p:txBody>
          <a:bodyPr wrap="square">
            <a:spAutoFit/>
          </a:bodyPr>
          <a:lstStyle/>
          <a:p>
            <a:pPr algn="ctr"/>
            <a:r>
              <a:rPr lang="el-GR" sz="1200" dirty="0" smtClean="0">
                <a:solidFill>
                  <a:schemeClr val="tx1">
                    <a:lumMod val="75000"/>
                    <a:lumOff val="25000"/>
                  </a:schemeClr>
                </a:solidFill>
                <a:latin typeface="+mn-lt"/>
              </a:rPr>
              <a:t>Πέτρος Καρκαλούσος</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799840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9B0000"/>
                </a:solidFill>
              </a:rPr>
              <a:t>Υπολείμματα μυϊκών ινών στα </a:t>
            </a:r>
            <a:r>
              <a:rPr lang="el-GR" dirty="0" smtClean="0">
                <a:solidFill>
                  <a:srgbClr val="9B0000"/>
                </a:solidFill>
              </a:rPr>
              <a:t>κόπρανα</a:t>
            </a:r>
            <a:endParaRPr lang="el-GR" dirty="0">
              <a:solidFill>
                <a:srgbClr val="9B0000"/>
              </a:solidFill>
            </a:endParaRPr>
          </a:p>
        </p:txBody>
      </p:sp>
      <p:pic>
        <p:nvPicPr>
          <p:cNvPr id="5" name="Θέση περιεχομένου 4"/>
          <p:cNvPicPr>
            <a:picLocks noGrp="1" noChangeAspect="1"/>
          </p:cNvPicPr>
          <p:nvPr>
            <p:ph idx="1"/>
          </p:nvPr>
        </p:nvPicPr>
        <p:blipFill>
          <a:blip r:embed="rId2" cstate="print"/>
          <a:stretch>
            <a:fillRect/>
          </a:stretch>
        </p:blipFill>
        <p:spPr>
          <a:xfrm>
            <a:off x="1547664" y="1642417"/>
            <a:ext cx="6590347" cy="4096867"/>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
        <p:nvSpPr>
          <p:cNvPr id="6" name="Ορθογώνιο 8"/>
          <p:cNvSpPr/>
          <p:nvPr/>
        </p:nvSpPr>
        <p:spPr>
          <a:xfrm>
            <a:off x="3275856" y="5805264"/>
            <a:ext cx="2894755" cy="276999"/>
          </a:xfrm>
          <a:prstGeom prst="rect">
            <a:avLst/>
          </a:prstGeom>
        </p:spPr>
        <p:txBody>
          <a:bodyPr wrap="square">
            <a:spAutoFit/>
          </a:bodyPr>
          <a:lstStyle/>
          <a:p>
            <a:pPr algn="ctr"/>
            <a:r>
              <a:rPr lang="el-GR" sz="1200" dirty="0" smtClean="0">
                <a:solidFill>
                  <a:schemeClr val="tx1">
                    <a:lumMod val="75000"/>
                    <a:lumOff val="25000"/>
                  </a:schemeClr>
                </a:solidFill>
                <a:latin typeface="+mn-lt"/>
              </a:rPr>
              <a:t>Πέτρος Καρκαλούσος</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461949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Υπολείμματα τροφών στα </a:t>
            </a:r>
            <a:r>
              <a:rPr lang="el-GR" dirty="0" smtClean="0">
                <a:solidFill>
                  <a:srgbClr val="9B0000"/>
                </a:solidFill>
              </a:rPr>
              <a:t>κόπρανα</a:t>
            </a:r>
            <a:endParaRPr lang="el-GR" dirty="0">
              <a:solidFill>
                <a:srgbClr val="9B0000"/>
              </a:solidFill>
            </a:endParaRPr>
          </a:p>
        </p:txBody>
      </p:sp>
      <p:pic>
        <p:nvPicPr>
          <p:cNvPr id="5" name="Θέση περιεχομένου 4"/>
          <p:cNvPicPr>
            <a:picLocks noGrp="1" noChangeAspect="1"/>
          </p:cNvPicPr>
          <p:nvPr>
            <p:ph idx="1"/>
          </p:nvPr>
        </p:nvPicPr>
        <p:blipFill>
          <a:blip r:embed="rId2" cstate="print"/>
          <a:stretch>
            <a:fillRect/>
          </a:stretch>
        </p:blipFill>
        <p:spPr>
          <a:xfrm>
            <a:off x="1835696" y="1988840"/>
            <a:ext cx="5869332" cy="252028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
        <p:nvSpPr>
          <p:cNvPr id="6" name="Ορθογώνιο 8"/>
          <p:cNvSpPr/>
          <p:nvPr/>
        </p:nvSpPr>
        <p:spPr>
          <a:xfrm>
            <a:off x="3419872" y="4725144"/>
            <a:ext cx="2894755" cy="276999"/>
          </a:xfrm>
          <a:prstGeom prst="rect">
            <a:avLst/>
          </a:prstGeom>
        </p:spPr>
        <p:txBody>
          <a:bodyPr wrap="square">
            <a:spAutoFit/>
          </a:bodyPr>
          <a:lstStyle/>
          <a:p>
            <a:pPr algn="ctr"/>
            <a:r>
              <a:rPr lang="el-GR" sz="1200" dirty="0" smtClean="0">
                <a:solidFill>
                  <a:schemeClr val="tx1">
                    <a:lumMod val="75000"/>
                    <a:lumOff val="25000"/>
                  </a:schemeClr>
                </a:solidFill>
                <a:latin typeface="+mn-lt"/>
              </a:rPr>
              <a:t>Πέτρος Καρκαλούσος</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786594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solidFill>
                  <a:srgbClr val="9B0000"/>
                </a:solidFill>
              </a:rPr>
              <a:t>Cryptosporidium </a:t>
            </a:r>
            <a:r>
              <a:rPr lang="en-US" dirty="0" smtClean="0">
                <a:solidFill>
                  <a:srgbClr val="9B0000"/>
                </a:solidFill>
              </a:rPr>
              <a:t>parvum</a:t>
            </a:r>
            <a:endParaRPr lang="el-GR" dirty="0">
              <a:solidFill>
                <a:srgbClr val="9B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556792"/>
            <a:ext cx="5338524" cy="3600400"/>
          </a:xfrm>
        </p:spPr>
      </p:pic>
      <p:sp>
        <p:nvSpPr>
          <p:cNvPr id="7" name="Rectangle 5"/>
          <p:cNvSpPr/>
          <p:nvPr/>
        </p:nvSpPr>
        <p:spPr>
          <a:xfrm>
            <a:off x="3059832" y="5157192"/>
            <a:ext cx="3384376" cy="461665"/>
          </a:xfrm>
          <a:prstGeom prst="rect">
            <a:avLst/>
          </a:prstGeom>
        </p:spPr>
        <p:txBody>
          <a:bodyPr wrap="square">
            <a:spAutoFit/>
          </a:bodyPr>
          <a:lstStyle/>
          <a:p>
            <a:r>
              <a:rPr lang="en-US" sz="1200" dirty="0" smtClean="0">
                <a:solidFill>
                  <a:schemeClr val="tx1">
                    <a:lumMod val="75000"/>
                    <a:lumOff val="25000"/>
                  </a:schemeClr>
                </a:solidFill>
                <a:latin typeface="+mn-lt"/>
              </a:rPr>
              <a:t>“</a:t>
            </a:r>
            <a:r>
              <a:rPr lang="fr-FR" sz="1200" dirty="0">
                <a:solidFill>
                  <a:schemeClr val="tx1">
                    <a:lumMod val="75000"/>
                    <a:lumOff val="25000"/>
                  </a:schemeClr>
                </a:solidFill>
                <a:latin typeface="+mn-lt"/>
                <a:hlinkClick r:id="rId3"/>
              </a:rPr>
              <a:t>Mature Plasmodium malariae schizont PHIL 2715 lores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4"/>
              </a:rPr>
              <a:t>Optigan1</a:t>
            </a:r>
            <a:r>
              <a:rPr lang="el-GR" sz="1200" dirty="0" smtClean="0">
                <a:solidFill>
                  <a:schemeClr val="tx1">
                    <a:lumMod val="75000"/>
                    <a:lumOff val="25000"/>
                  </a:schemeClr>
                </a:solidFill>
                <a:latin typeface="+mn-lt"/>
                <a:hlinkClick r:id="rId4"/>
              </a:rPr>
              <a:t>3</a:t>
            </a:r>
            <a:r>
              <a:rPr lang="el-GR" sz="1200" dirty="0" smtClean="0">
                <a:solidFill>
                  <a:schemeClr val="tx1">
                    <a:lumMod val="75000"/>
                    <a:lumOff val="25000"/>
                  </a:schemeClr>
                </a:solidFill>
                <a:latin typeface="+mn-lt"/>
              </a:rPr>
              <a:t>, διαθέσιμο </a:t>
            </a:r>
            <a:r>
              <a:rPr lang="el-GR" sz="1200" dirty="0" smtClean="0">
                <a:solidFill>
                  <a:schemeClr val="tx1">
                    <a:lumMod val="75000"/>
                    <a:lumOff val="25000"/>
                  </a:schemeClr>
                </a:solidFill>
                <a:latin typeface="+mn-lt"/>
              </a:rPr>
              <a:t>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014255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solidFill>
                  <a:srgbClr val="9B0000"/>
                </a:solidFill>
              </a:rPr>
              <a:t>Guardia </a:t>
            </a:r>
            <a:r>
              <a:rPr lang="en-US" dirty="0" smtClean="0">
                <a:solidFill>
                  <a:srgbClr val="9B0000"/>
                </a:solidFill>
              </a:rPr>
              <a:t>lamblia</a:t>
            </a:r>
            <a:endParaRPr lang="el-GR" dirty="0">
              <a:solidFill>
                <a:srgbClr val="9B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pic>
        <p:nvPicPr>
          <p:cNvPr id="7" name="Θέση περιεχομένου 6"/>
          <p:cNvPicPr>
            <a:picLocks noGrp="1" noChangeAspect="1"/>
          </p:cNvPicPr>
          <p:nvPr>
            <p:ph idx="1"/>
          </p:nvPr>
        </p:nvPicPr>
        <p:blipFill>
          <a:blip r:embed="rId2" cstate="print"/>
          <a:stretch>
            <a:fillRect/>
          </a:stretch>
        </p:blipFill>
        <p:spPr>
          <a:xfrm>
            <a:off x="396535" y="2132856"/>
            <a:ext cx="3693847" cy="2304256"/>
          </a:xfrm>
          <a:prstGeom prst="rect">
            <a:avLst/>
          </a:prstGeom>
        </p:spPr>
      </p:pic>
      <p:sp>
        <p:nvSpPr>
          <p:cNvPr id="8" name="Rectangle 8"/>
          <p:cNvSpPr/>
          <p:nvPr/>
        </p:nvSpPr>
        <p:spPr>
          <a:xfrm>
            <a:off x="612059" y="4437112"/>
            <a:ext cx="326279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Giardia </a:t>
            </a:r>
            <a:r>
              <a:rPr lang="en-US" sz="1200" dirty="0">
                <a:solidFill>
                  <a:schemeClr val="tx1">
                    <a:lumMod val="75000"/>
                    <a:lumOff val="25000"/>
                  </a:schemeClr>
                </a:solidFill>
                <a:latin typeface="+mn-lt"/>
                <a:hlinkClick r:id="rId3"/>
              </a:rPr>
              <a:t>lamblia</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Planet </a:t>
            </a:r>
            <a:r>
              <a:rPr lang="en-US" sz="1200" dirty="0" smtClean="0">
                <a:solidFill>
                  <a:schemeClr val="tx1">
                    <a:lumMod val="75000"/>
                    <a:lumOff val="25000"/>
                  </a:schemeClr>
                </a:solidFill>
                <a:latin typeface="+mn-lt"/>
                <a:hlinkClick r:id="rId4"/>
              </a:rPr>
              <a:t>Earth</a:t>
            </a:r>
            <a:r>
              <a:rPr lang="el-GR"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 </a:t>
            </a:r>
            <a:r>
              <a:rPr lang="en-US" sz="1200" dirty="0" smtClean="0">
                <a:solidFill>
                  <a:schemeClr val="tx1">
                    <a:lumMod val="75000"/>
                    <a:lumOff val="25000"/>
                  </a:schemeClr>
                </a:solidFill>
                <a:latin typeface="+mn-lt"/>
                <a:hlinkClick r:id="rId5"/>
              </a:rPr>
              <a:t>CC </a:t>
            </a:r>
            <a:r>
              <a:rPr lang="en-US" sz="1200" dirty="0">
                <a:solidFill>
                  <a:schemeClr val="tx1">
                    <a:lumMod val="75000"/>
                    <a:lumOff val="25000"/>
                  </a:schemeClr>
                </a:solidFill>
                <a:latin typeface="+mn-lt"/>
                <a:hlinkClick r:id="rId5"/>
              </a:rPr>
              <a:t>BY-NC-ND 2.0</a:t>
            </a:r>
            <a:endParaRPr lang="en-US" sz="1200" dirty="0">
              <a:solidFill>
                <a:schemeClr val="tx1">
                  <a:lumMod val="75000"/>
                  <a:lumOff val="25000"/>
                </a:schemeClr>
              </a:solidFill>
              <a:latin typeface="+mn-lt"/>
            </a:endParaRPr>
          </a:p>
        </p:txBody>
      </p:sp>
      <p:pic>
        <p:nvPicPr>
          <p:cNvPr id="9" name="Εικόνα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1865007"/>
            <a:ext cx="3026006" cy="2572105"/>
          </a:xfrm>
          <a:prstGeom prst="rect">
            <a:avLst/>
          </a:prstGeom>
        </p:spPr>
      </p:pic>
      <p:sp>
        <p:nvSpPr>
          <p:cNvPr id="10" name="Rectangle 8"/>
          <p:cNvSpPr/>
          <p:nvPr/>
        </p:nvSpPr>
        <p:spPr>
          <a:xfrm>
            <a:off x="5434346" y="4437112"/>
            <a:ext cx="326279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7"/>
              </a:rPr>
              <a:t>Giardia-spp</a:t>
            </a:r>
            <a:r>
              <a:rPr lang="en-US" sz="1200" dirty="0">
                <a:solidFill>
                  <a:schemeClr val="tx1">
                    <a:lumMod val="75000"/>
                    <a:lumOff val="25000"/>
                  </a:schemeClr>
                </a:solidFill>
                <a:latin typeface="+mn-lt"/>
                <a:hlinkClick r:id="rId7"/>
              </a:rPr>
              <a:t>.--infected--gerbil-intestine</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8"/>
              </a:rPr>
              <a:t>Simonxag</a:t>
            </a:r>
            <a:r>
              <a:rPr lang="el-GR"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606195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9B0000"/>
                </a:solidFill>
              </a:rPr>
              <a:t>Η λήψη πτυέλων </a:t>
            </a:r>
            <a:r>
              <a:rPr lang="en-US" sz="4400" dirty="0" smtClean="0">
                <a:solidFill>
                  <a:srgbClr val="9B0000"/>
                </a:solidFill>
              </a:rPr>
              <a:t/>
            </a:r>
            <a:br>
              <a:rPr lang="en-US" sz="4400" dirty="0" smtClean="0">
                <a:solidFill>
                  <a:srgbClr val="9B0000"/>
                </a:solidFill>
              </a:rPr>
            </a:br>
            <a:r>
              <a:rPr lang="el-GR" sz="3600" b="0" dirty="0" smtClean="0">
                <a:solidFill>
                  <a:srgbClr val="9B0000"/>
                </a:solidFill>
              </a:rPr>
              <a:t>(</a:t>
            </a:r>
            <a:r>
              <a:rPr lang="el-GR" sz="3600" b="0" dirty="0">
                <a:solidFill>
                  <a:srgbClr val="9B0000"/>
                </a:solidFill>
              </a:rPr>
              <a:t>1 από 2</a:t>
            </a:r>
            <a:r>
              <a:rPr lang="el-GR" sz="3600" b="0" dirty="0" smtClean="0">
                <a:solidFill>
                  <a:srgbClr val="9B0000"/>
                </a:solidFill>
              </a:rPr>
              <a:t>)</a:t>
            </a:r>
            <a:endParaRPr lang="el-GR" sz="3600" b="0" dirty="0">
              <a:solidFill>
                <a:srgbClr val="9B0000"/>
              </a:solidFill>
            </a:endParaRPr>
          </a:p>
        </p:txBody>
      </p:sp>
      <p:sp>
        <p:nvSpPr>
          <p:cNvPr id="3" name="Θέση περιεχομένου 2"/>
          <p:cNvSpPr>
            <a:spLocks noGrp="1"/>
          </p:cNvSpPr>
          <p:nvPr>
            <p:ph idx="1"/>
          </p:nvPr>
        </p:nvSpPr>
        <p:spPr>
          <a:xfrm>
            <a:off x="457200" y="1340768"/>
            <a:ext cx="8686800" cy="5040560"/>
          </a:xfrm>
        </p:spPr>
        <p:txBody>
          <a:bodyPr>
            <a:noAutofit/>
          </a:bodyPr>
          <a:lstStyle/>
          <a:p>
            <a:pPr marL="0" indent="0">
              <a:lnSpc>
                <a:spcPct val="150000"/>
              </a:lnSpc>
              <a:spcBef>
                <a:spcPts val="600"/>
              </a:spcBef>
              <a:buNone/>
            </a:pPr>
            <a:r>
              <a:rPr lang="el-GR" sz="2200" dirty="0"/>
              <a:t>Το δείγμα των πτυέλων είναι πάντα </a:t>
            </a:r>
            <a:r>
              <a:rPr lang="el-GR" sz="2200" b="1" dirty="0">
                <a:solidFill>
                  <a:srgbClr val="9B0000"/>
                </a:solidFill>
              </a:rPr>
              <a:t>πρωινό. </a:t>
            </a:r>
            <a:endParaRPr lang="el-GR" sz="2200" b="1" dirty="0" smtClean="0">
              <a:solidFill>
                <a:srgbClr val="9B0000"/>
              </a:solidFill>
            </a:endParaRPr>
          </a:p>
          <a:p>
            <a:pPr marL="0" indent="0">
              <a:lnSpc>
                <a:spcPct val="150000"/>
              </a:lnSpc>
              <a:spcBef>
                <a:spcPts val="600"/>
              </a:spcBef>
              <a:buNone/>
            </a:pPr>
            <a:r>
              <a:rPr lang="el-GR" sz="2200" dirty="0" smtClean="0"/>
              <a:t>Ο </a:t>
            </a:r>
            <a:r>
              <a:rPr lang="el-GR" sz="2200" dirty="0"/>
              <a:t>ασθενής ξεπλένει το πρωί το στόμα του με νερό ή με αποστειρωμένο φυσιολογικό ορό και αρχίζει να βήχει αποφεύγοντας τελείως την αναρρόφηση από τη μύτη των εκκρίσεων της οπίσθιας ρινοφαρυγγικής κοιλότητας. </a:t>
            </a:r>
            <a:endParaRPr lang="el-GR" sz="2200" dirty="0" smtClean="0"/>
          </a:p>
          <a:p>
            <a:pPr marL="0" indent="0">
              <a:lnSpc>
                <a:spcPct val="150000"/>
              </a:lnSpc>
              <a:spcBef>
                <a:spcPts val="600"/>
              </a:spcBef>
              <a:buNone/>
            </a:pPr>
            <a:r>
              <a:rPr lang="el-GR" sz="2200" dirty="0" smtClean="0"/>
              <a:t>Το </a:t>
            </a:r>
            <a:r>
              <a:rPr lang="el-GR" sz="2200" dirty="0"/>
              <a:t>πτύελο που φθάνει στο στόμα του το απορρίπτει μέσα σε φιαλίδιο ή τρυβλίο. Όσο περισσότερα πτύελα βγουν τόσο το καλύτερο. </a:t>
            </a:r>
          </a:p>
          <a:p>
            <a:pPr marL="0" indent="0">
              <a:lnSpc>
                <a:spcPct val="150000"/>
              </a:lnSpc>
              <a:spcBef>
                <a:spcPts val="600"/>
              </a:spcBef>
              <a:buNone/>
            </a:pPr>
            <a:r>
              <a:rPr lang="el-GR" sz="2200" dirty="0"/>
              <a:t>Η εξέταση του θα πρέπει να αρχίσει το πολύ μέσα σε 30 λεπτά. Μέχρι τότε μπορεί να φυλαχτεί στο ψυγείο.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252409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solidFill>
                  <a:srgbClr val="9B0000"/>
                </a:solidFill>
              </a:rPr>
              <a:t>Entamoeba </a:t>
            </a:r>
            <a:r>
              <a:rPr lang="en-US" dirty="0" smtClean="0">
                <a:solidFill>
                  <a:srgbClr val="9B0000"/>
                </a:solidFill>
              </a:rPr>
              <a:t>hystolitica</a:t>
            </a:r>
            <a:endParaRPr lang="el-GR" dirty="0">
              <a:solidFill>
                <a:srgbClr val="9B0000"/>
              </a:solidFill>
            </a:endParaRPr>
          </a:p>
        </p:txBody>
      </p:sp>
      <p:pic>
        <p:nvPicPr>
          <p:cNvPr id="5" name="Θέση περιεχομένου 4"/>
          <p:cNvPicPr>
            <a:picLocks noGrp="1" noChangeAspect="1"/>
          </p:cNvPicPr>
          <p:nvPr>
            <p:ph idx="1"/>
          </p:nvPr>
        </p:nvPicPr>
        <p:blipFill>
          <a:blip r:embed="rId2" cstate="print"/>
          <a:stretch>
            <a:fillRect/>
          </a:stretch>
        </p:blipFill>
        <p:spPr>
          <a:xfrm>
            <a:off x="2843808" y="1916832"/>
            <a:ext cx="3229836" cy="3229836"/>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
        <p:nvSpPr>
          <p:cNvPr id="6" name="Rectangle 8"/>
          <p:cNvSpPr/>
          <p:nvPr/>
        </p:nvSpPr>
        <p:spPr>
          <a:xfrm>
            <a:off x="2876676" y="5146668"/>
            <a:ext cx="326279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Ehistdisp cyst wtmt</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a:rPr>
              <a:t>Imrich</a:t>
            </a:r>
            <a:r>
              <a:rPr lang="el-GR"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διαθέσιμο ως κοινό κτήμα</a:t>
            </a:r>
          </a:p>
        </p:txBody>
      </p:sp>
    </p:spTree>
    <p:extLst>
      <p:ext uri="{BB962C8B-B14F-4D97-AF65-F5344CB8AC3E}">
        <p14:creationId xmlns:p14="http://schemas.microsoft.com/office/powerpoint/2010/main" val="1302707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solidFill>
                  <a:srgbClr val="9B0000"/>
                </a:solidFill>
              </a:rPr>
              <a:t>Enterobius  </a:t>
            </a:r>
            <a:r>
              <a:rPr lang="en-US" dirty="0" smtClean="0">
                <a:solidFill>
                  <a:srgbClr val="9B0000"/>
                </a:solidFill>
              </a:rPr>
              <a:t>vermicularis</a:t>
            </a:r>
            <a:endParaRPr lang="el-GR" dirty="0">
              <a:solidFill>
                <a:srgbClr val="9B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pic>
        <p:nvPicPr>
          <p:cNvPr id="6" name="Εικόνα 5"/>
          <p:cNvPicPr>
            <a:picLocks noChangeAspect="1"/>
          </p:cNvPicPr>
          <p:nvPr/>
        </p:nvPicPr>
        <p:blipFill>
          <a:blip r:embed="rId2" cstate="print"/>
          <a:stretch>
            <a:fillRect/>
          </a:stretch>
        </p:blipFill>
        <p:spPr>
          <a:xfrm>
            <a:off x="5638536" y="2204864"/>
            <a:ext cx="3048264" cy="2066723"/>
          </a:xfrm>
          <a:prstGeom prst="rect">
            <a:avLst/>
          </a:prstGeom>
        </p:spPr>
      </p:pic>
      <p:pic>
        <p:nvPicPr>
          <p:cNvPr id="7" name="Θέση περιεχομένου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2292496"/>
            <a:ext cx="4114800" cy="1979091"/>
          </a:xfrm>
        </p:spPr>
      </p:pic>
      <p:sp>
        <p:nvSpPr>
          <p:cNvPr id="8" name="Rectangle 8"/>
          <p:cNvSpPr/>
          <p:nvPr/>
        </p:nvSpPr>
        <p:spPr>
          <a:xfrm>
            <a:off x="971600" y="4271587"/>
            <a:ext cx="326279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Oxyuris vermicularis</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5"/>
              </a:rPr>
              <a:t>Citron</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διαθέσιμο ως κοινό κτήμα</a:t>
            </a:r>
          </a:p>
        </p:txBody>
      </p:sp>
      <p:sp>
        <p:nvSpPr>
          <p:cNvPr id="9" name="Rectangle 8"/>
          <p:cNvSpPr/>
          <p:nvPr/>
        </p:nvSpPr>
        <p:spPr>
          <a:xfrm>
            <a:off x="5531269" y="4281078"/>
            <a:ext cx="326279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6"/>
              </a:rPr>
              <a:t>Eggs of Enterobius vermicularis 5229 lores</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7"/>
              </a:rPr>
              <a:t>Patho</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διαθέσιμο ως κοινό κτήμα</a:t>
            </a:r>
          </a:p>
        </p:txBody>
      </p:sp>
    </p:spTree>
    <p:extLst>
      <p:ext uri="{BB962C8B-B14F-4D97-AF65-F5344CB8AC3E}">
        <p14:creationId xmlns:p14="http://schemas.microsoft.com/office/powerpoint/2010/main" val="1761366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9B0000"/>
                </a:solidFill>
              </a:rPr>
              <a:t>Medifluor </a:t>
            </a:r>
            <a:endParaRPr lang="el-GR" dirty="0">
              <a:solidFill>
                <a:srgbClr val="9B0000"/>
              </a:solidFill>
            </a:endParaRPr>
          </a:p>
        </p:txBody>
      </p:sp>
      <p:pic>
        <p:nvPicPr>
          <p:cNvPr id="5" name="Θέση περιεχομένου 4"/>
          <p:cNvPicPr>
            <a:picLocks noGrp="1" noChangeAspect="1"/>
          </p:cNvPicPr>
          <p:nvPr>
            <p:ph idx="1"/>
          </p:nvPr>
        </p:nvPicPr>
        <p:blipFill>
          <a:blip r:embed="rId3" cstate="print"/>
          <a:stretch>
            <a:fillRect/>
          </a:stretch>
        </p:blipFill>
        <p:spPr>
          <a:xfrm>
            <a:off x="2987824" y="1484784"/>
            <a:ext cx="3168352" cy="3378938"/>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
        <p:nvSpPr>
          <p:cNvPr id="6" name="Ορθογώνιο 5"/>
          <p:cNvSpPr/>
          <p:nvPr/>
        </p:nvSpPr>
        <p:spPr>
          <a:xfrm>
            <a:off x="899592" y="5013176"/>
            <a:ext cx="7632847" cy="769441"/>
          </a:xfrm>
          <a:prstGeom prst="rect">
            <a:avLst/>
          </a:prstGeom>
        </p:spPr>
        <p:txBody>
          <a:bodyPr wrap="square">
            <a:spAutoFit/>
          </a:bodyPr>
          <a:lstStyle/>
          <a:p>
            <a:pPr algn="ctr"/>
            <a:r>
              <a:rPr lang="en-US" sz="2200" dirty="0">
                <a:latin typeface="+mn-lt"/>
              </a:rPr>
              <a:t>Medifluor</a:t>
            </a:r>
            <a:r>
              <a:rPr lang="el-GR" sz="2200" dirty="0">
                <a:latin typeface="+mn-lt"/>
              </a:rPr>
              <a:t>  (γρήγορη δοκιμασία για προσδιορισμό </a:t>
            </a:r>
            <a:r>
              <a:rPr lang="en-US" sz="2200" dirty="0">
                <a:latin typeface="+mn-lt"/>
              </a:rPr>
              <a:t> Cryptosporidium </a:t>
            </a:r>
            <a:r>
              <a:rPr lang="en-US" sz="2200" dirty="0" smtClean="0">
                <a:latin typeface="+mn-lt"/>
              </a:rPr>
              <a:t>parvum</a:t>
            </a:r>
            <a:r>
              <a:rPr lang="el-GR" sz="2200" dirty="0" smtClean="0">
                <a:latin typeface="+mn-lt"/>
              </a:rPr>
              <a:t>)</a:t>
            </a:r>
            <a:endParaRPr lang="el-GR" sz="2200" dirty="0">
              <a:latin typeface="+mn-lt"/>
            </a:endParaRPr>
          </a:p>
        </p:txBody>
      </p:sp>
    </p:spTree>
    <p:extLst>
      <p:ext uri="{BB962C8B-B14F-4D97-AF65-F5344CB8AC3E}">
        <p14:creationId xmlns:p14="http://schemas.microsoft.com/office/powerpoint/2010/main" val="13835569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636912"/>
            <a:ext cx="8229600" cy="908720"/>
          </a:xfrm>
          <a:ln w="41275">
            <a:solidFill>
              <a:srgbClr val="9B0000"/>
            </a:solidFill>
          </a:ln>
        </p:spPr>
        <p:txBody>
          <a:bodyPr>
            <a:normAutofit/>
          </a:bodyPr>
          <a:lstStyle/>
          <a:p>
            <a:r>
              <a:rPr lang="el-GR" dirty="0">
                <a:solidFill>
                  <a:srgbClr val="9B0000"/>
                </a:solidFill>
              </a:rPr>
              <a:t>Χημικές εξετάσεις </a:t>
            </a:r>
            <a:r>
              <a:rPr lang="el-GR" dirty="0" smtClean="0">
                <a:solidFill>
                  <a:srgbClr val="9B0000"/>
                </a:solidFill>
              </a:rPr>
              <a:t>κοπράνων</a:t>
            </a:r>
            <a:endParaRPr lang="el-GR" dirty="0">
              <a:solidFill>
                <a:srgbClr val="9B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85293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Προσδιορισμός </a:t>
            </a:r>
            <a:r>
              <a:rPr lang="el-GR" dirty="0" smtClean="0">
                <a:solidFill>
                  <a:srgbClr val="9B0000"/>
                </a:solidFill>
              </a:rPr>
              <a:t>λίπους</a:t>
            </a:r>
            <a:endParaRPr lang="el-GR" dirty="0">
              <a:solidFill>
                <a:srgbClr val="9B0000"/>
              </a:solidFill>
            </a:endParaRPr>
          </a:p>
        </p:txBody>
      </p:sp>
      <p:sp>
        <p:nvSpPr>
          <p:cNvPr id="3" name="Θέση περιεχομένου 2"/>
          <p:cNvSpPr>
            <a:spLocks noGrp="1"/>
          </p:cNvSpPr>
          <p:nvPr>
            <p:ph idx="1"/>
          </p:nvPr>
        </p:nvSpPr>
        <p:spPr/>
        <p:txBody>
          <a:bodyPr>
            <a:normAutofit/>
          </a:bodyPr>
          <a:lstStyle/>
          <a:p>
            <a:pPr marL="0" indent="0">
              <a:spcBef>
                <a:spcPts val="1800"/>
              </a:spcBef>
              <a:buNone/>
            </a:pPr>
            <a:r>
              <a:rPr lang="el-GR" sz="2400" dirty="0"/>
              <a:t>Φυσιολογικά αποβάλλονται καθημερινά 5 </a:t>
            </a:r>
            <a:r>
              <a:rPr lang="el-GR" sz="2400" dirty="0" smtClean="0"/>
              <a:t>g/dL </a:t>
            </a:r>
            <a:r>
              <a:rPr lang="el-GR" sz="2400" dirty="0"/>
              <a:t>λίπους στα κόπρανα</a:t>
            </a:r>
            <a:r>
              <a:rPr lang="el-GR" sz="2400" dirty="0" smtClean="0"/>
              <a:t>.</a:t>
            </a:r>
            <a:endParaRPr lang="el-GR" sz="2400" dirty="0"/>
          </a:p>
          <a:p>
            <a:pPr marL="0" indent="0">
              <a:spcBef>
                <a:spcPts val="1800"/>
              </a:spcBef>
              <a:buNone/>
            </a:pPr>
            <a:r>
              <a:rPr lang="el-GR" sz="2400" dirty="0"/>
              <a:t>Πάνω από 5 </a:t>
            </a:r>
            <a:r>
              <a:rPr lang="el-GR" sz="2400" dirty="0" smtClean="0"/>
              <a:t>g/dL </a:t>
            </a:r>
            <a:r>
              <a:rPr lang="el-GR" sz="2400" dirty="0"/>
              <a:t>λίπους θεωρείται </a:t>
            </a:r>
            <a:r>
              <a:rPr lang="el-GR" sz="2400" b="1" dirty="0" smtClean="0"/>
              <a:t>στεατόρροια</a:t>
            </a:r>
            <a:r>
              <a:rPr lang="el-GR" sz="2400" dirty="0" smtClean="0"/>
              <a:t>.</a:t>
            </a:r>
            <a:endParaRPr lang="el-GR" sz="2400" dirty="0"/>
          </a:p>
          <a:p>
            <a:pPr marL="0" indent="0">
              <a:spcBef>
                <a:spcPts val="1800"/>
              </a:spcBef>
              <a:buNone/>
            </a:pPr>
            <a:r>
              <a:rPr lang="el-GR" sz="2400" dirty="0"/>
              <a:t>Ο προσδιορισμός γίνεται με μεθόδους τιτλοδότησης όπως είναι η Van de Kamer και η Sobel</a:t>
            </a:r>
            <a:r>
              <a:rPr lang="el-GR" sz="2400" dirty="0" smtClean="0"/>
              <a:t>.</a:t>
            </a:r>
            <a:endParaRPr lang="el-GR" sz="2400" dirty="0"/>
          </a:p>
          <a:p>
            <a:pPr marL="0" indent="0">
              <a:spcBef>
                <a:spcPts val="1800"/>
              </a:spcBef>
              <a:buNone/>
            </a:pPr>
            <a:r>
              <a:rPr lang="el-GR" sz="2400" dirty="0"/>
              <a:t>Προσδιορίζεται ο λεγόμενος </a:t>
            </a:r>
            <a:r>
              <a:rPr lang="el-GR" sz="2400" b="1" dirty="0">
                <a:solidFill>
                  <a:srgbClr val="9B0000"/>
                </a:solidFill>
              </a:rPr>
              <a:t>στεατοκρίτης.</a:t>
            </a:r>
          </a:p>
          <a:p>
            <a:pPr marL="0" indent="0" algn="ctr">
              <a:spcBef>
                <a:spcPts val="2400"/>
              </a:spcBef>
              <a:buNone/>
            </a:pPr>
            <a:r>
              <a:rPr lang="el-GR" sz="2400" b="1" dirty="0">
                <a:solidFill>
                  <a:srgbClr val="9B0000"/>
                </a:solidFill>
              </a:rPr>
              <a:t>Στεατοκρίτης = [Λ/(Λ+Κ)] x 100 </a:t>
            </a:r>
          </a:p>
          <a:p>
            <a:pPr marL="0" indent="0" algn="ctr">
              <a:spcBef>
                <a:spcPts val="2400"/>
              </a:spcBef>
              <a:buNone/>
            </a:pPr>
            <a:r>
              <a:rPr lang="el-GR" sz="2400" dirty="0"/>
              <a:t>Λ: Λίπος</a:t>
            </a:r>
          </a:p>
          <a:p>
            <a:pPr marL="0" indent="0" algn="ctr">
              <a:spcBef>
                <a:spcPts val="2400"/>
              </a:spcBef>
              <a:buNone/>
            </a:pPr>
            <a:r>
              <a:rPr lang="el-GR" sz="2400" dirty="0"/>
              <a:t>Κ: Στερεό υπόλειμμα κοπράνων</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947668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Προσδιορισμός </a:t>
            </a:r>
            <a:r>
              <a:rPr lang="el-GR" dirty="0" smtClean="0">
                <a:solidFill>
                  <a:srgbClr val="9B0000"/>
                </a:solidFill>
              </a:rPr>
              <a:t>στεατοκρίτη</a:t>
            </a:r>
            <a:endParaRPr lang="el-GR" dirty="0">
              <a:solidFill>
                <a:srgbClr val="9B0000"/>
              </a:solidFill>
            </a:endParaRPr>
          </a:p>
        </p:txBody>
      </p:sp>
      <p:sp>
        <p:nvSpPr>
          <p:cNvPr id="3" name="Θέση περιεχομένου 2"/>
          <p:cNvSpPr>
            <a:spLocks noGrp="1"/>
          </p:cNvSpPr>
          <p:nvPr>
            <p:ph idx="1"/>
          </p:nvPr>
        </p:nvSpPr>
        <p:spPr>
          <a:xfrm>
            <a:off x="827584" y="1302454"/>
            <a:ext cx="8229600" cy="5040560"/>
          </a:xfrm>
        </p:spPr>
        <p:txBody>
          <a:bodyPr>
            <a:normAutofit fontScale="92500" lnSpcReduction="10000"/>
          </a:bodyPr>
          <a:lstStyle/>
          <a:p>
            <a:pPr marL="514350" indent="-514350">
              <a:spcBef>
                <a:spcPts val="1200"/>
              </a:spcBef>
              <a:buFont typeface="+mj-lt"/>
              <a:buAutoNum type="arabicPeriod"/>
            </a:pPr>
            <a:r>
              <a:rPr lang="el-GR" sz="2600" dirty="0"/>
              <a:t>1 </a:t>
            </a:r>
            <a:r>
              <a:rPr lang="el-GR" sz="2600" dirty="0" smtClean="0"/>
              <a:t>m</a:t>
            </a:r>
            <a:r>
              <a:rPr lang="en-US" sz="2600" dirty="0" smtClean="0"/>
              <a:t>L </a:t>
            </a:r>
            <a:r>
              <a:rPr lang="el-GR" sz="2600" dirty="0" smtClean="0"/>
              <a:t>κοπράνων </a:t>
            </a:r>
            <a:r>
              <a:rPr lang="el-GR" sz="2600" dirty="0"/>
              <a:t>αναμιγνύεται με 2 </a:t>
            </a:r>
            <a:r>
              <a:rPr lang="el-GR" sz="2600" dirty="0" smtClean="0"/>
              <a:t>m</a:t>
            </a:r>
            <a:r>
              <a:rPr lang="en-US" sz="2600" dirty="0" smtClean="0"/>
              <a:t>L</a:t>
            </a:r>
            <a:r>
              <a:rPr lang="el-GR" sz="2600" dirty="0" smtClean="0"/>
              <a:t> </a:t>
            </a:r>
            <a:r>
              <a:rPr lang="el-GR" sz="2600" dirty="0"/>
              <a:t>αποσταγμένου νερού και 0,06 g άμμου.</a:t>
            </a:r>
          </a:p>
          <a:p>
            <a:pPr marL="514350" indent="-514350">
              <a:spcBef>
                <a:spcPts val="1200"/>
              </a:spcBef>
              <a:buFont typeface="+mj-lt"/>
              <a:buAutoNum type="arabicPeriod"/>
            </a:pPr>
            <a:r>
              <a:rPr lang="el-GR" sz="2600" dirty="0"/>
              <a:t>Το μίγμα ομογενοποιείται σε ιγδίο πορσελάνης.</a:t>
            </a:r>
          </a:p>
          <a:p>
            <a:pPr marL="514350" indent="-514350">
              <a:spcBef>
                <a:spcPts val="1200"/>
              </a:spcBef>
              <a:buFont typeface="+mj-lt"/>
              <a:buAutoNum type="arabicPeriod"/>
            </a:pPr>
            <a:r>
              <a:rPr lang="el-GR" sz="2600" dirty="0"/>
              <a:t>Μικρή ποσότητα αναρροφάται σε κοινό τριχοειδές σωληνάριο.</a:t>
            </a:r>
          </a:p>
          <a:p>
            <a:pPr marL="514350" indent="-514350">
              <a:spcBef>
                <a:spcPts val="1200"/>
              </a:spcBef>
              <a:buFont typeface="+mj-lt"/>
              <a:buAutoNum type="arabicPeriod"/>
            </a:pPr>
            <a:r>
              <a:rPr lang="el-GR" sz="2600" dirty="0"/>
              <a:t>Το τριχοειδές σωληνάριο σφραγίζεται στο ένα άκρο και φυγοκεντρείται σε φυγόκεντρο μικροαιματοκρίτη στις 12.000 στροφές επί 15 λεπτά.</a:t>
            </a:r>
          </a:p>
          <a:p>
            <a:pPr marL="514350" indent="-514350">
              <a:spcBef>
                <a:spcPts val="1200"/>
              </a:spcBef>
              <a:buFont typeface="+mj-lt"/>
              <a:buAutoNum type="arabicPeriod"/>
            </a:pPr>
            <a:r>
              <a:rPr lang="el-GR" sz="2600" dirty="0"/>
              <a:t>Μετά τη φυγοκέντρηση το τριχοειδές τοποθετείται σε όρθια θέση και μετριέται το μήκος των δύο στερεών στιβάδων, δηλαδή του λίπους (Λ) στη κορυφή και του στερεού υπολείμματος κοπράνων στον πυθμένα του τριχοειδούς (Κ).</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pic>
        <p:nvPicPr>
          <p:cNvPr id="5" name="Εικόνα 4"/>
          <p:cNvPicPr>
            <a:picLocks noChangeAspect="1"/>
          </p:cNvPicPr>
          <p:nvPr/>
        </p:nvPicPr>
        <p:blipFill>
          <a:blip r:embed="rId2" cstate="print"/>
          <a:stretch>
            <a:fillRect/>
          </a:stretch>
        </p:blipFill>
        <p:spPr>
          <a:xfrm>
            <a:off x="162717" y="1285886"/>
            <a:ext cx="609653" cy="4554107"/>
          </a:xfrm>
          <a:prstGeom prst="rect">
            <a:avLst/>
          </a:prstGeom>
        </p:spPr>
      </p:pic>
    </p:spTree>
    <p:extLst>
      <p:ext uri="{BB962C8B-B14F-4D97-AF65-F5344CB8AC3E}">
        <p14:creationId xmlns:p14="http://schemas.microsoft.com/office/powerpoint/2010/main" val="2539462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Προσδιορισμός κατακράτησης </a:t>
            </a:r>
            <a:r>
              <a:rPr lang="el-GR" dirty="0" smtClean="0">
                <a:solidFill>
                  <a:srgbClr val="9B0000"/>
                </a:solidFill>
              </a:rPr>
              <a:t>λίπους</a:t>
            </a:r>
            <a:endParaRPr lang="el-GR" dirty="0">
              <a:solidFill>
                <a:srgbClr val="9B0000"/>
              </a:solidFill>
            </a:endParaRPr>
          </a:p>
        </p:txBody>
      </p:sp>
      <p:sp>
        <p:nvSpPr>
          <p:cNvPr id="3" name="Θέση περιεχομένου 2"/>
          <p:cNvSpPr>
            <a:spLocks noGrp="1"/>
          </p:cNvSpPr>
          <p:nvPr>
            <p:ph idx="1"/>
          </p:nvPr>
        </p:nvSpPr>
        <p:spPr>
          <a:xfrm>
            <a:off x="457200" y="1196752"/>
            <a:ext cx="8229600" cy="2592288"/>
          </a:xfrm>
        </p:spPr>
        <p:txBody>
          <a:bodyPr/>
          <a:lstStyle/>
          <a:p>
            <a:pPr marL="0" indent="0">
              <a:buNone/>
            </a:pPr>
            <a:r>
              <a:rPr lang="el-GR" sz="2400" b="1" dirty="0">
                <a:solidFill>
                  <a:srgbClr val="9B0000"/>
                </a:solidFill>
              </a:rPr>
              <a:t>Κατακράτηση λίπους = (Διαιτητικό λίπος – Συνολικό λίπος κοπράνων)/Διαιτητικό λίπος x 100</a:t>
            </a:r>
          </a:p>
          <a:p>
            <a:pPr marL="0" indent="0">
              <a:spcBef>
                <a:spcPts val="3600"/>
              </a:spcBef>
              <a:buNone/>
            </a:pPr>
            <a:r>
              <a:rPr lang="el-GR" sz="2400" dirty="0"/>
              <a:t>Προσδιορίζεται</a:t>
            </a:r>
            <a:r>
              <a:rPr lang="el-GR" sz="2400" dirty="0" smtClean="0"/>
              <a:t>:</a:t>
            </a:r>
            <a:endParaRPr lang="el-GR" sz="2400" dirty="0"/>
          </a:p>
          <a:p>
            <a:pPr>
              <a:spcBef>
                <a:spcPts val="3600"/>
              </a:spcBef>
            </a:pPr>
            <a:r>
              <a:rPr lang="el-GR" sz="2400" dirty="0"/>
              <a:t>Το Συνολικό λίπος </a:t>
            </a:r>
            <a:r>
              <a:rPr lang="el-GR" sz="2400" dirty="0" smtClean="0"/>
              <a:t>κοπράνων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
        <p:nvSpPr>
          <p:cNvPr id="5" name="Δεξιό βέλος 4"/>
          <p:cNvSpPr/>
          <p:nvPr/>
        </p:nvSpPr>
        <p:spPr>
          <a:xfrm>
            <a:off x="4572000" y="3441031"/>
            <a:ext cx="21602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Ορθογώνιο 5"/>
          <p:cNvSpPr/>
          <p:nvPr/>
        </p:nvSpPr>
        <p:spPr>
          <a:xfrm>
            <a:off x="4788024" y="3198167"/>
            <a:ext cx="2832699" cy="461665"/>
          </a:xfrm>
          <a:prstGeom prst="rect">
            <a:avLst/>
          </a:prstGeom>
        </p:spPr>
        <p:txBody>
          <a:bodyPr wrap="none">
            <a:spAutoFit/>
          </a:bodyPr>
          <a:lstStyle/>
          <a:p>
            <a:r>
              <a:rPr lang="el-GR" sz="2400" dirty="0">
                <a:latin typeface="+mn-lt"/>
              </a:rPr>
              <a:t>με χημικές </a:t>
            </a:r>
            <a:r>
              <a:rPr lang="el-GR" sz="2400" dirty="0" smtClean="0">
                <a:latin typeface="+mn-lt"/>
              </a:rPr>
              <a:t>μεθόδους</a:t>
            </a:r>
            <a:endParaRPr lang="el-GR" sz="2400" dirty="0">
              <a:latin typeface="+mn-lt"/>
            </a:endParaRPr>
          </a:p>
        </p:txBody>
      </p:sp>
      <p:sp>
        <p:nvSpPr>
          <p:cNvPr id="7" name="Ορθογώνιο 6"/>
          <p:cNvSpPr/>
          <p:nvPr/>
        </p:nvSpPr>
        <p:spPr>
          <a:xfrm>
            <a:off x="457200" y="3960440"/>
            <a:ext cx="2994281" cy="461665"/>
          </a:xfrm>
          <a:prstGeom prst="rect">
            <a:avLst/>
          </a:prstGeom>
        </p:spPr>
        <p:txBody>
          <a:bodyPr wrap="none">
            <a:spAutoFit/>
          </a:bodyPr>
          <a:lstStyle/>
          <a:p>
            <a:pPr marL="342900" indent="-342900">
              <a:buFont typeface="Arial" panose="020B0604020202020204" pitchFamily="34" charset="0"/>
              <a:buChar char="•"/>
            </a:pPr>
            <a:r>
              <a:rPr lang="el-GR" sz="2400" dirty="0">
                <a:latin typeface="+mn-lt"/>
              </a:rPr>
              <a:t>Το Διαιτητικό λίπος </a:t>
            </a:r>
          </a:p>
        </p:txBody>
      </p:sp>
      <p:sp>
        <p:nvSpPr>
          <p:cNvPr id="8" name="Δεξιό βέλος 7"/>
          <p:cNvSpPr/>
          <p:nvPr/>
        </p:nvSpPr>
        <p:spPr>
          <a:xfrm>
            <a:off x="3343469" y="4201116"/>
            <a:ext cx="21602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Ορθογώνιο 8"/>
          <p:cNvSpPr/>
          <p:nvPr/>
        </p:nvSpPr>
        <p:spPr>
          <a:xfrm>
            <a:off x="3559493" y="3960439"/>
            <a:ext cx="3714607" cy="461665"/>
          </a:xfrm>
          <a:prstGeom prst="rect">
            <a:avLst/>
          </a:prstGeom>
        </p:spPr>
        <p:txBody>
          <a:bodyPr wrap="none">
            <a:spAutoFit/>
          </a:bodyPr>
          <a:lstStyle/>
          <a:p>
            <a:r>
              <a:rPr lang="el-GR" sz="2400" dirty="0">
                <a:latin typeface="+mn-lt"/>
              </a:rPr>
              <a:t>με την βοήθεια διαιτολόγου</a:t>
            </a:r>
          </a:p>
        </p:txBody>
      </p:sp>
    </p:spTree>
    <p:extLst>
      <p:ext uri="{BB962C8B-B14F-4D97-AF65-F5344CB8AC3E}">
        <p14:creationId xmlns:p14="http://schemas.microsoft.com/office/powerpoint/2010/main" val="34439760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Προσδιορισμός </a:t>
            </a:r>
            <a:r>
              <a:rPr lang="el-GR" dirty="0" smtClean="0">
                <a:solidFill>
                  <a:srgbClr val="9B0000"/>
                </a:solidFill>
              </a:rPr>
              <a:t>αιμοσφαιρίνης</a:t>
            </a:r>
            <a:endParaRPr lang="el-GR" dirty="0">
              <a:solidFill>
                <a:srgbClr val="9B0000"/>
              </a:solidFill>
            </a:endParaRPr>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n-US" sz="2400" dirty="0"/>
              <a:t>Mayer </a:t>
            </a:r>
            <a:r>
              <a:rPr lang="el-GR" sz="2400" dirty="0"/>
              <a:t>κοπράνων ή </a:t>
            </a:r>
            <a:r>
              <a:rPr lang="en-US" sz="2400" dirty="0"/>
              <a:t>FOB (Fecal Occult Blood) test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pic>
        <p:nvPicPr>
          <p:cNvPr id="5" name="Εικόνα 4"/>
          <p:cNvPicPr>
            <a:picLocks noChangeAspect="1"/>
          </p:cNvPicPr>
          <p:nvPr/>
        </p:nvPicPr>
        <p:blipFill>
          <a:blip r:embed="rId3" cstate="print"/>
          <a:stretch>
            <a:fillRect/>
          </a:stretch>
        </p:blipFill>
        <p:spPr>
          <a:xfrm>
            <a:off x="971600" y="2060848"/>
            <a:ext cx="2420322" cy="1920406"/>
          </a:xfrm>
          <a:prstGeom prst="rect">
            <a:avLst/>
          </a:prstGeom>
        </p:spPr>
      </p:pic>
      <p:pic>
        <p:nvPicPr>
          <p:cNvPr id="7" name="Εικόνα 6"/>
          <p:cNvPicPr>
            <a:picLocks noChangeAspect="1"/>
          </p:cNvPicPr>
          <p:nvPr/>
        </p:nvPicPr>
        <p:blipFill>
          <a:blip r:embed="rId4" cstate="print"/>
          <a:stretch>
            <a:fillRect/>
          </a:stretch>
        </p:blipFill>
        <p:spPr>
          <a:xfrm>
            <a:off x="4139952" y="4553744"/>
            <a:ext cx="597460" cy="530398"/>
          </a:xfrm>
          <a:prstGeom prst="rect">
            <a:avLst/>
          </a:prstGeom>
        </p:spPr>
      </p:pic>
      <p:sp>
        <p:nvSpPr>
          <p:cNvPr id="8" name="Ορθογώνιο 7"/>
          <p:cNvSpPr/>
          <p:nvPr/>
        </p:nvSpPr>
        <p:spPr>
          <a:xfrm>
            <a:off x="683568" y="5373216"/>
            <a:ext cx="8352928" cy="830997"/>
          </a:xfrm>
          <a:prstGeom prst="rect">
            <a:avLst/>
          </a:prstGeom>
        </p:spPr>
        <p:txBody>
          <a:bodyPr wrap="square">
            <a:spAutoFit/>
          </a:bodyPr>
          <a:lstStyle/>
          <a:p>
            <a:r>
              <a:rPr lang="el-GR" sz="2400" dirty="0">
                <a:latin typeface="+mn-lt"/>
              </a:rPr>
              <a:t>Σήμερα γίνεται με την μέθοδο οξείδωσης της γουϊάκης </a:t>
            </a:r>
            <a:r>
              <a:rPr lang="el-GR" sz="2400" dirty="0" smtClean="0">
                <a:latin typeface="+mn-lt"/>
              </a:rPr>
              <a:t>– απλή μέθοδος που μπορεί να γίνει και στο σπίτι</a:t>
            </a:r>
            <a:endParaRPr lang="el-GR" sz="2400" dirty="0">
              <a:latin typeface="+mn-lt"/>
            </a:endParaRPr>
          </a:p>
        </p:txBody>
      </p:sp>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2060848"/>
            <a:ext cx="2994224" cy="1706708"/>
          </a:xfrm>
          <a:prstGeom prst="rect">
            <a:avLst/>
          </a:prstGeom>
        </p:spPr>
      </p:pic>
      <p:sp>
        <p:nvSpPr>
          <p:cNvPr id="10" name="Rectangle 8"/>
          <p:cNvSpPr/>
          <p:nvPr/>
        </p:nvSpPr>
        <p:spPr>
          <a:xfrm>
            <a:off x="5424002" y="3767556"/>
            <a:ext cx="3262798"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6"/>
              </a:rPr>
              <a:t>Positive fecal occult blood test</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7"/>
              </a:rPr>
              <a:t>Jmh649</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 </a:t>
            </a:r>
            <a:r>
              <a:rPr lang="en-US" sz="1200" dirty="0" smtClean="0">
                <a:solidFill>
                  <a:schemeClr val="tx1">
                    <a:lumMod val="75000"/>
                    <a:lumOff val="25000"/>
                  </a:schemeClr>
                </a:solidFill>
                <a:latin typeface="+mn-lt"/>
                <a:hlinkClick r:id="rId8"/>
              </a:rPr>
              <a:t>CC </a:t>
            </a:r>
            <a:r>
              <a:rPr lang="en-US" sz="1200" dirty="0">
                <a:solidFill>
                  <a:schemeClr val="tx1">
                    <a:lumMod val="75000"/>
                    <a:lumOff val="25000"/>
                  </a:schemeClr>
                </a:solidFill>
                <a:latin typeface="+mn-lt"/>
                <a:hlinkClick r:id="rId8"/>
              </a:rPr>
              <a:t>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073365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Ωσμωτικότητα </a:t>
            </a:r>
            <a:r>
              <a:rPr lang="el-GR" dirty="0" smtClean="0">
                <a:solidFill>
                  <a:srgbClr val="9B0000"/>
                </a:solidFill>
              </a:rPr>
              <a:t>κοπράνων</a:t>
            </a:r>
            <a:endParaRPr lang="el-GR" dirty="0">
              <a:solidFill>
                <a:srgbClr val="9B0000"/>
              </a:solidFill>
            </a:endParaRPr>
          </a:p>
        </p:txBody>
      </p:sp>
      <p:sp>
        <p:nvSpPr>
          <p:cNvPr id="3" name="Θέση περιεχομένου 2"/>
          <p:cNvSpPr>
            <a:spLocks noGrp="1"/>
          </p:cNvSpPr>
          <p:nvPr>
            <p:ph idx="1"/>
          </p:nvPr>
        </p:nvSpPr>
        <p:spPr/>
        <p:txBody>
          <a:bodyPr>
            <a:normAutofit/>
          </a:bodyPr>
          <a:lstStyle/>
          <a:p>
            <a:pPr marL="0" lvl="0" indent="0" algn="ctr">
              <a:buNone/>
            </a:pPr>
            <a:r>
              <a:rPr lang="el-GR" sz="2400" b="1" dirty="0">
                <a:solidFill>
                  <a:srgbClr val="9B0000"/>
                </a:solidFill>
                <a:ea typeface="Calibri" pitchFamily="34" charset="0"/>
                <a:cs typeface="Arial" pitchFamily="34" charset="0"/>
              </a:rPr>
              <a:t>Υπολογιζόμενη ωσμωτικότητα κοπράνων = 2 </a:t>
            </a:r>
            <a:r>
              <a:rPr lang="en-US" sz="2400" b="1" dirty="0">
                <a:solidFill>
                  <a:srgbClr val="9B0000"/>
                </a:solidFill>
                <a:ea typeface="Calibri" pitchFamily="34" charset="0"/>
                <a:cs typeface="Arial" pitchFamily="34" charset="0"/>
              </a:rPr>
              <a:t>x</a:t>
            </a:r>
            <a:r>
              <a:rPr lang="el-GR" sz="2400" b="1" dirty="0">
                <a:solidFill>
                  <a:srgbClr val="9B0000"/>
                </a:solidFill>
                <a:ea typeface="Calibri" pitchFamily="34" charset="0"/>
                <a:cs typeface="Arial" pitchFamily="34" charset="0"/>
              </a:rPr>
              <a:t> (</a:t>
            </a:r>
            <a:r>
              <a:rPr lang="en-US" sz="2400" b="1" dirty="0">
                <a:solidFill>
                  <a:srgbClr val="9B0000"/>
                </a:solidFill>
                <a:ea typeface="Calibri" pitchFamily="34" charset="0"/>
                <a:cs typeface="Arial" pitchFamily="34" charset="0"/>
              </a:rPr>
              <a:t>Na</a:t>
            </a:r>
            <a:r>
              <a:rPr lang="el-GR" sz="2400" b="1" baseline="30000" dirty="0">
                <a:solidFill>
                  <a:srgbClr val="9B0000"/>
                </a:solidFill>
                <a:ea typeface="Calibri" pitchFamily="34" charset="0"/>
                <a:cs typeface="Arial" pitchFamily="34" charset="0"/>
              </a:rPr>
              <a:t>+</a:t>
            </a:r>
            <a:r>
              <a:rPr lang="el-GR" sz="2400" b="1" dirty="0">
                <a:solidFill>
                  <a:srgbClr val="9B0000"/>
                </a:solidFill>
                <a:ea typeface="Calibri" pitchFamily="34" charset="0"/>
                <a:cs typeface="Arial" pitchFamily="34" charset="0"/>
              </a:rPr>
              <a:t> +  Κ</a:t>
            </a:r>
            <a:r>
              <a:rPr lang="el-GR" sz="2400" b="1" baseline="30000" dirty="0">
                <a:solidFill>
                  <a:srgbClr val="9B0000"/>
                </a:solidFill>
                <a:ea typeface="Calibri" pitchFamily="34" charset="0"/>
                <a:cs typeface="Arial" pitchFamily="34" charset="0"/>
              </a:rPr>
              <a:t>+</a:t>
            </a:r>
            <a:r>
              <a:rPr lang="el-GR" sz="2400" b="1" dirty="0">
                <a:solidFill>
                  <a:srgbClr val="9B0000"/>
                </a:solidFill>
                <a:ea typeface="Calibri" pitchFamily="34" charset="0"/>
                <a:cs typeface="Arial" pitchFamily="34" charset="0"/>
              </a:rPr>
              <a:t>)</a:t>
            </a:r>
            <a:endParaRPr lang="el-GR" sz="2400" b="1" dirty="0">
              <a:solidFill>
                <a:srgbClr val="9B0000"/>
              </a:solidFill>
              <a:cs typeface="Arial" pitchFamily="34" charset="0"/>
            </a:endParaRPr>
          </a:p>
          <a:p>
            <a:pPr marL="0" indent="0">
              <a:spcBef>
                <a:spcPts val="3000"/>
              </a:spcBef>
              <a:buNone/>
            </a:pPr>
            <a:r>
              <a:rPr lang="el-GR" sz="2400" dirty="0"/>
              <a:t>Πραγματική ωσμωτικότητα: υπολογισμός με </a:t>
            </a:r>
            <a:r>
              <a:rPr lang="el-GR" sz="2400" dirty="0" smtClean="0"/>
              <a:t>ωσμώμετρο</a:t>
            </a:r>
            <a:endParaRPr lang="el-GR" sz="2400" dirty="0"/>
          </a:p>
          <a:p>
            <a:pPr marL="0" indent="0">
              <a:spcBef>
                <a:spcPts val="3000"/>
              </a:spcBef>
              <a:buNone/>
            </a:pPr>
            <a:r>
              <a:rPr lang="el-GR" sz="2400" dirty="0"/>
              <a:t>Εάν η διαφορά:</a:t>
            </a:r>
          </a:p>
          <a:p>
            <a:pPr marL="0" indent="0">
              <a:spcBef>
                <a:spcPts val="3000"/>
              </a:spcBef>
              <a:buNone/>
            </a:pPr>
            <a:r>
              <a:rPr lang="el-GR" sz="2400" b="1" dirty="0">
                <a:solidFill>
                  <a:srgbClr val="9B0000"/>
                </a:solidFill>
              </a:rPr>
              <a:t>Πραγματική ωσμωτικότητα - Υπολογιζόμενη ωσμωτικότητα &gt; 20 mOsm/Kg </a:t>
            </a:r>
            <a:r>
              <a:rPr lang="el-GR" sz="2400" dirty="0"/>
              <a:t> τότε ο ασθενής έχει ωσμωτική διάρροια</a:t>
            </a:r>
            <a:r>
              <a:rPr lang="el-GR" sz="2400" dirty="0" smtClean="0"/>
              <a:t>.</a:t>
            </a:r>
            <a:endParaRPr lang="el-GR" sz="2400" dirty="0"/>
          </a:p>
          <a:p>
            <a:pPr marL="0" indent="0">
              <a:spcBef>
                <a:spcPts val="3000"/>
              </a:spcBef>
              <a:buNone/>
            </a:pPr>
            <a:r>
              <a:rPr lang="el-GR" sz="2400" dirty="0"/>
              <a:t>Αλλιώς ο ασθενής έχει εκκριτική διάρροια δηλαδή διάρροια που οφείλεται στην αυξημένη ποσότητα νερού</a:t>
            </a:r>
          </a:p>
          <a:p>
            <a:pPr marL="0" indent="0">
              <a:spcBef>
                <a:spcPts val="3000"/>
              </a:spcBef>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38536662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Άλλοι χημικοί </a:t>
            </a:r>
            <a:r>
              <a:rPr lang="el-GR" dirty="0" smtClean="0">
                <a:solidFill>
                  <a:srgbClr val="9B0000"/>
                </a:solidFill>
              </a:rPr>
              <a:t>προσδιορισμοί</a:t>
            </a:r>
            <a:endParaRPr lang="el-GR" dirty="0">
              <a:solidFill>
                <a:srgbClr val="9B0000"/>
              </a:solidFill>
            </a:endParaRPr>
          </a:p>
        </p:txBody>
      </p:sp>
      <p:sp>
        <p:nvSpPr>
          <p:cNvPr id="3" name="Θέση περιεχομένου 2"/>
          <p:cNvSpPr>
            <a:spLocks noGrp="1"/>
          </p:cNvSpPr>
          <p:nvPr>
            <p:ph idx="1"/>
          </p:nvPr>
        </p:nvSpPr>
        <p:spPr>
          <a:xfrm>
            <a:off x="1984884" y="1111408"/>
            <a:ext cx="5194920" cy="1728192"/>
          </a:xfrm>
        </p:spPr>
        <p:txBody>
          <a:bodyPr/>
          <a:lstStyle/>
          <a:p>
            <a:pPr>
              <a:spcBef>
                <a:spcPts val="1200"/>
              </a:spcBef>
            </a:pPr>
            <a:r>
              <a:rPr lang="el-GR" sz="2400" dirty="0"/>
              <a:t>Ηλεκτρολύτες (Na, K</a:t>
            </a:r>
            <a:r>
              <a:rPr lang="el-GR" sz="2400" dirty="0" smtClean="0"/>
              <a:t>),</a:t>
            </a:r>
            <a:endParaRPr lang="el-GR" sz="2400" dirty="0"/>
          </a:p>
          <a:p>
            <a:pPr>
              <a:spcBef>
                <a:spcPts val="1200"/>
              </a:spcBef>
            </a:pPr>
            <a:r>
              <a:rPr lang="el-GR" sz="2400" dirty="0"/>
              <a:t>Ουροχολινογόνο (μέθοδος Ehrlich</a:t>
            </a:r>
            <a:r>
              <a:rPr lang="el-GR" sz="2400" dirty="0" smtClean="0"/>
              <a:t>),</a:t>
            </a:r>
            <a:endParaRPr lang="el-GR" sz="2400" dirty="0"/>
          </a:p>
          <a:p>
            <a:pPr>
              <a:spcBef>
                <a:spcPts val="1200"/>
              </a:spcBef>
            </a:pPr>
            <a:r>
              <a:rPr lang="el-GR" sz="2400" dirty="0"/>
              <a:t>Ένζυμα (θρυψίνη, ελαστάση κ.α</a:t>
            </a:r>
            <a:r>
              <a:rPr lang="el-GR" sz="2400" dirty="0" smtClean="0"/>
              <a:t>.).</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772092006"/>
              </p:ext>
            </p:extLst>
          </p:nvPr>
        </p:nvGraphicFramePr>
        <p:xfrm>
          <a:off x="1115616" y="2625515"/>
          <a:ext cx="7272808" cy="4114800"/>
        </p:xfrm>
        <a:graphic>
          <a:graphicData uri="http://schemas.openxmlformats.org/drawingml/2006/table">
            <a:tbl>
              <a:tblPr firstRow="1" bandRow="1">
                <a:tableStyleId>{5940675A-B579-460E-94D1-54222C63F5DA}</a:tableStyleId>
              </a:tblPr>
              <a:tblGrid>
                <a:gridCol w="3048000"/>
                <a:gridCol w="4224808"/>
              </a:tblGrid>
              <a:tr h="370840">
                <a:tc>
                  <a:txBody>
                    <a:bodyPr/>
                    <a:lstStyle/>
                    <a:p>
                      <a:pPr algn="just">
                        <a:lnSpc>
                          <a:spcPct val="150000"/>
                        </a:lnSpc>
                        <a:spcAft>
                          <a:spcPts val="0"/>
                        </a:spcAft>
                      </a:pPr>
                      <a:r>
                        <a:rPr lang="el-GR" sz="1800" dirty="0">
                          <a:latin typeface="+mn-lt"/>
                          <a:ea typeface="Calibri"/>
                          <a:cs typeface="Times New Roman"/>
                        </a:rPr>
                        <a:t>Μάζα</a:t>
                      </a:r>
                    </a:p>
                  </a:txBody>
                  <a:tcPr marL="68580" marR="68580" marT="0" marB="0"/>
                </a:tc>
                <a:tc>
                  <a:txBody>
                    <a:bodyPr/>
                    <a:lstStyle/>
                    <a:p>
                      <a:pPr algn="just">
                        <a:lnSpc>
                          <a:spcPct val="150000"/>
                        </a:lnSpc>
                        <a:spcAft>
                          <a:spcPts val="0"/>
                        </a:spcAft>
                      </a:pPr>
                      <a:r>
                        <a:rPr lang="el-GR" sz="1800" dirty="0">
                          <a:latin typeface="+mn-lt"/>
                          <a:ea typeface="Calibri"/>
                          <a:cs typeface="Times New Roman"/>
                        </a:rPr>
                        <a:t>100-200 </a:t>
                      </a:r>
                      <a:r>
                        <a:rPr lang="en-US" sz="1800" dirty="0">
                          <a:latin typeface="+mn-lt"/>
                          <a:ea typeface="Calibri"/>
                          <a:cs typeface="Times New Roman"/>
                        </a:rPr>
                        <a:t>gr</a:t>
                      </a:r>
                      <a:endParaRPr lang="el-GR" sz="1800" dirty="0">
                        <a:latin typeface="+mn-lt"/>
                        <a:ea typeface="Calibri"/>
                        <a:cs typeface="Times New Roman"/>
                      </a:endParaRPr>
                    </a:p>
                  </a:txBody>
                  <a:tcPr marL="68580" marR="68580" marT="0" marB="0"/>
                </a:tc>
              </a:tr>
              <a:tr h="370840">
                <a:tc>
                  <a:txBody>
                    <a:bodyPr/>
                    <a:lstStyle/>
                    <a:p>
                      <a:pPr algn="just">
                        <a:lnSpc>
                          <a:spcPct val="150000"/>
                        </a:lnSpc>
                        <a:spcAft>
                          <a:spcPts val="0"/>
                        </a:spcAft>
                      </a:pPr>
                      <a:r>
                        <a:rPr lang="el-GR" sz="1800" dirty="0">
                          <a:latin typeface="+mn-lt"/>
                          <a:ea typeface="Calibri"/>
                          <a:cs typeface="Times New Roman"/>
                        </a:rPr>
                        <a:t>Νερό</a:t>
                      </a:r>
                    </a:p>
                  </a:txBody>
                  <a:tcPr marL="68580" marR="68580" marT="0" marB="0"/>
                </a:tc>
                <a:tc>
                  <a:txBody>
                    <a:bodyPr/>
                    <a:lstStyle/>
                    <a:p>
                      <a:pPr algn="just">
                        <a:lnSpc>
                          <a:spcPct val="150000"/>
                        </a:lnSpc>
                        <a:spcAft>
                          <a:spcPts val="0"/>
                        </a:spcAft>
                      </a:pPr>
                      <a:r>
                        <a:rPr lang="el-GR" sz="1800" dirty="0">
                          <a:latin typeface="+mn-lt"/>
                          <a:ea typeface="Calibri"/>
                          <a:cs typeface="Times New Roman"/>
                        </a:rPr>
                        <a:t>έως 75%</a:t>
                      </a:r>
                    </a:p>
                  </a:txBody>
                  <a:tcPr marL="68580" marR="68580" marT="0" marB="0"/>
                </a:tc>
              </a:tr>
              <a:tr h="370840">
                <a:tc>
                  <a:txBody>
                    <a:bodyPr/>
                    <a:lstStyle/>
                    <a:p>
                      <a:pPr algn="just">
                        <a:lnSpc>
                          <a:spcPct val="150000"/>
                        </a:lnSpc>
                        <a:spcAft>
                          <a:spcPts val="0"/>
                        </a:spcAft>
                      </a:pPr>
                      <a:r>
                        <a:rPr lang="el-GR" sz="1800" dirty="0">
                          <a:latin typeface="+mn-lt"/>
                          <a:ea typeface="Calibri"/>
                          <a:cs typeface="Times New Roman"/>
                        </a:rPr>
                        <a:t>Συνολική ωσμωτικότητα</a:t>
                      </a:r>
                    </a:p>
                  </a:txBody>
                  <a:tcPr marL="68580" marR="68580" marT="0" marB="0"/>
                </a:tc>
                <a:tc>
                  <a:txBody>
                    <a:bodyPr/>
                    <a:lstStyle/>
                    <a:p>
                      <a:pPr algn="just">
                        <a:lnSpc>
                          <a:spcPct val="150000"/>
                        </a:lnSpc>
                        <a:spcAft>
                          <a:spcPts val="0"/>
                        </a:spcAft>
                      </a:pPr>
                      <a:r>
                        <a:rPr lang="el-GR" sz="1800" dirty="0">
                          <a:latin typeface="+mn-lt"/>
                          <a:ea typeface="Calibri"/>
                          <a:cs typeface="Times New Roman"/>
                        </a:rPr>
                        <a:t>200 - 250 </a:t>
                      </a:r>
                      <a:r>
                        <a:rPr lang="en-US" sz="1800" dirty="0">
                          <a:latin typeface="+mn-lt"/>
                          <a:ea typeface="Calibri"/>
                          <a:cs typeface="Times New Roman"/>
                        </a:rPr>
                        <a:t>mOsm/Kg </a:t>
                      </a:r>
                      <a:r>
                        <a:rPr lang="el-GR" sz="1800" dirty="0">
                          <a:latin typeface="+mn-lt"/>
                          <a:ea typeface="Calibri"/>
                          <a:cs typeface="Times New Roman"/>
                        </a:rPr>
                        <a:t>ύδατος</a:t>
                      </a:r>
                    </a:p>
                  </a:txBody>
                  <a:tcPr marL="68580" marR="68580" marT="0" marB="0"/>
                </a:tc>
              </a:tr>
              <a:tr h="370840">
                <a:tc>
                  <a:txBody>
                    <a:bodyPr/>
                    <a:lstStyle/>
                    <a:p>
                      <a:pPr algn="just">
                        <a:lnSpc>
                          <a:spcPct val="150000"/>
                        </a:lnSpc>
                        <a:spcAft>
                          <a:spcPts val="0"/>
                        </a:spcAft>
                      </a:pPr>
                      <a:r>
                        <a:rPr lang="en-US" sz="1800" dirty="0">
                          <a:latin typeface="+mn-lt"/>
                          <a:ea typeface="Calibri"/>
                          <a:cs typeface="Times New Roman"/>
                        </a:rPr>
                        <a:t>pH</a:t>
                      </a:r>
                      <a:endParaRPr lang="el-GR" sz="1800" dirty="0">
                        <a:latin typeface="+mn-lt"/>
                        <a:ea typeface="Calibri"/>
                        <a:cs typeface="Times New Roman"/>
                      </a:endParaRPr>
                    </a:p>
                  </a:txBody>
                  <a:tcPr marL="68580" marR="68580" marT="0" marB="0"/>
                </a:tc>
                <a:tc>
                  <a:txBody>
                    <a:bodyPr/>
                    <a:lstStyle/>
                    <a:p>
                      <a:pPr>
                        <a:lnSpc>
                          <a:spcPct val="150000"/>
                        </a:lnSpc>
                        <a:spcAft>
                          <a:spcPts val="0"/>
                        </a:spcAft>
                      </a:pPr>
                      <a:r>
                        <a:rPr lang="el-GR" sz="1800" dirty="0">
                          <a:latin typeface="+mn-lt"/>
                          <a:ea typeface="Calibri"/>
                          <a:cs typeface="Times New Roman"/>
                        </a:rPr>
                        <a:t>7 - 7,5 (όξινο σε αυξημένη λήψη λακτόζης)</a:t>
                      </a:r>
                    </a:p>
                  </a:txBody>
                  <a:tcPr marL="68580" marR="68580" marT="0" marB="0"/>
                </a:tc>
              </a:tr>
              <a:tr h="370840">
                <a:tc>
                  <a:txBody>
                    <a:bodyPr/>
                    <a:lstStyle/>
                    <a:p>
                      <a:pPr algn="just">
                        <a:lnSpc>
                          <a:spcPct val="150000"/>
                        </a:lnSpc>
                        <a:spcAft>
                          <a:spcPts val="0"/>
                        </a:spcAft>
                      </a:pPr>
                      <a:r>
                        <a:rPr lang="el-GR" sz="1800" dirty="0">
                          <a:latin typeface="+mn-lt"/>
                          <a:ea typeface="Calibri"/>
                          <a:cs typeface="Times New Roman"/>
                        </a:rPr>
                        <a:t>Άζωτο</a:t>
                      </a:r>
                    </a:p>
                  </a:txBody>
                  <a:tcPr marL="68580" marR="68580" marT="0" marB="0"/>
                </a:tc>
                <a:tc>
                  <a:txBody>
                    <a:bodyPr/>
                    <a:lstStyle/>
                    <a:p>
                      <a:pPr algn="just">
                        <a:lnSpc>
                          <a:spcPct val="150000"/>
                        </a:lnSpc>
                        <a:spcAft>
                          <a:spcPts val="0"/>
                        </a:spcAft>
                      </a:pPr>
                      <a:r>
                        <a:rPr lang="el-GR" sz="1800" dirty="0">
                          <a:latin typeface="+mn-lt"/>
                          <a:ea typeface="Calibri"/>
                          <a:cs typeface="Times New Roman"/>
                        </a:rPr>
                        <a:t>&lt;  2,5 </a:t>
                      </a:r>
                      <a:r>
                        <a:rPr lang="en-US" sz="1800" dirty="0">
                          <a:latin typeface="+mn-lt"/>
                          <a:ea typeface="Calibri"/>
                          <a:cs typeface="Times New Roman"/>
                        </a:rPr>
                        <a:t>gr</a:t>
                      </a:r>
                      <a:r>
                        <a:rPr lang="el-GR" sz="1800" dirty="0">
                          <a:latin typeface="+mn-lt"/>
                          <a:ea typeface="Calibri"/>
                          <a:cs typeface="Times New Roman"/>
                        </a:rPr>
                        <a:t>/</a:t>
                      </a:r>
                      <a:r>
                        <a:rPr lang="en-US" sz="1800" dirty="0">
                          <a:latin typeface="+mn-lt"/>
                          <a:ea typeface="Calibri"/>
                          <a:cs typeface="Times New Roman"/>
                        </a:rPr>
                        <a:t>24h</a:t>
                      </a:r>
                      <a:endParaRPr lang="el-GR" sz="1800" dirty="0">
                        <a:latin typeface="+mn-lt"/>
                        <a:ea typeface="Calibri"/>
                        <a:cs typeface="Times New Roman"/>
                      </a:endParaRPr>
                    </a:p>
                  </a:txBody>
                  <a:tcPr marL="68580" marR="68580" marT="0" marB="0"/>
                </a:tc>
              </a:tr>
              <a:tr h="370840">
                <a:tc>
                  <a:txBody>
                    <a:bodyPr/>
                    <a:lstStyle/>
                    <a:p>
                      <a:pPr algn="just">
                        <a:lnSpc>
                          <a:spcPct val="150000"/>
                        </a:lnSpc>
                        <a:spcAft>
                          <a:spcPts val="0"/>
                        </a:spcAft>
                      </a:pPr>
                      <a:r>
                        <a:rPr lang="el-GR" sz="1800" dirty="0">
                          <a:latin typeface="+mn-lt"/>
                          <a:ea typeface="Calibri"/>
                          <a:cs typeface="Times New Roman"/>
                        </a:rPr>
                        <a:t>Κάλιο</a:t>
                      </a:r>
                    </a:p>
                  </a:txBody>
                  <a:tcPr marL="68580" marR="68580" marT="0" marB="0"/>
                </a:tc>
                <a:tc>
                  <a:txBody>
                    <a:bodyPr/>
                    <a:lstStyle/>
                    <a:p>
                      <a:pPr algn="just">
                        <a:lnSpc>
                          <a:spcPct val="150000"/>
                        </a:lnSpc>
                        <a:spcAft>
                          <a:spcPts val="0"/>
                        </a:spcAft>
                      </a:pPr>
                      <a:r>
                        <a:rPr lang="el-GR" sz="1800" dirty="0">
                          <a:latin typeface="+mn-lt"/>
                          <a:ea typeface="Calibri"/>
                          <a:cs typeface="Times New Roman"/>
                        </a:rPr>
                        <a:t>5-20 mEq/Kg</a:t>
                      </a:r>
                    </a:p>
                  </a:txBody>
                  <a:tcPr marL="68580" marR="68580" marT="0" marB="0"/>
                </a:tc>
              </a:tr>
              <a:tr h="370840">
                <a:tc>
                  <a:txBody>
                    <a:bodyPr/>
                    <a:lstStyle/>
                    <a:p>
                      <a:pPr algn="just">
                        <a:lnSpc>
                          <a:spcPct val="150000"/>
                        </a:lnSpc>
                        <a:spcAft>
                          <a:spcPts val="0"/>
                        </a:spcAft>
                      </a:pPr>
                      <a:r>
                        <a:rPr lang="el-GR" sz="1800" dirty="0">
                          <a:latin typeface="+mn-lt"/>
                          <a:ea typeface="Calibri"/>
                          <a:cs typeface="Times New Roman"/>
                        </a:rPr>
                        <a:t>Νάτριο</a:t>
                      </a:r>
                    </a:p>
                  </a:txBody>
                  <a:tcPr marL="68580" marR="68580" marT="0" marB="0"/>
                </a:tc>
                <a:tc>
                  <a:txBody>
                    <a:bodyPr/>
                    <a:lstStyle/>
                    <a:p>
                      <a:pPr algn="just">
                        <a:lnSpc>
                          <a:spcPct val="150000"/>
                        </a:lnSpc>
                        <a:spcAft>
                          <a:spcPts val="0"/>
                        </a:spcAft>
                      </a:pPr>
                      <a:r>
                        <a:rPr lang="en-US" sz="1800" dirty="0">
                          <a:latin typeface="+mn-lt"/>
                          <a:ea typeface="Calibri"/>
                          <a:cs typeface="Times New Roman"/>
                        </a:rPr>
                        <a:t>10-20 mEq/Kg</a:t>
                      </a:r>
                      <a:endParaRPr lang="el-GR" sz="1800" dirty="0">
                        <a:latin typeface="+mn-lt"/>
                        <a:ea typeface="Calibri"/>
                        <a:cs typeface="Times New Roman"/>
                      </a:endParaRPr>
                    </a:p>
                  </a:txBody>
                  <a:tcPr marL="68580" marR="68580" marT="0" marB="0"/>
                </a:tc>
              </a:tr>
              <a:tr h="370840">
                <a:tc>
                  <a:txBody>
                    <a:bodyPr/>
                    <a:lstStyle/>
                    <a:p>
                      <a:pPr algn="just">
                        <a:lnSpc>
                          <a:spcPct val="150000"/>
                        </a:lnSpc>
                        <a:spcAft>
                          <a:spcPts val="0"/>
                        </a:spcAft>
                      </a:pPr>
                      <a:r>
                        <a:rPr lang="el-GR" sz="1800" dirty="0">
                          <a:latin typeface="+mn-lt"/>
                          <a:ea typeface="Calibri"/>
                          <a:cs typeface="Times New Roman"/>
                        </a:rPr>
                        <a:t>Μαγνήσιο</a:t>
                      </a:r>
                    </a:p>
                  </a:txBody>
                  <a:tcPr marL="68580" marR="68580" marT="0" marB="0"/>
                </a:tc>
                <a:tc>
                  <a:txBody>
                    <a:bodyPr/>
                    <a:lstStyle/>
                    <a:p>
                      <a:pPr algn="just">
                        <a:lnSpc>
                          <a:spcPct val="150000"/>
                        </a:lnSpc>
                        <a:spcAft>
                          <a:spcPts val="0"/>
                        </a:spcAft>
                      </a:pPr>
                      <a:r>
                        <a:rPr lang="en-US" sz="1800" dirty="0">
                          <a:latin typeface="+mn-lt"/>
                          <a:ea typeface="Calibri"/>
                          <a:cs typeface="Times New Roman"/>
                        </a:rPr>
                        <a:t>&lt; 200 mEq/Kg</a:t>
                      </a:r>
                      <a:endParaRPr lang="el-GR" sz="1800" dirty="0">
                        <a:latin typeface="+mn-lt"/>
                        <a:ea typeface="Calibri"/>
                        <a:cs typeface="Times New Roman"/>
                      </a:endParaRPr>
                    </a:p>
                  </a:txBody>
                  <a:tcPr marL="68580" marR="68580" marT="0" marB="0"/>
                </a:tc>
              </a:tr>
              <a:tr h="370840">
                <a:tc>
                  <a:txBody>
                    <a:bodyPr/>
                    <a:lstStyle/>
                    <a:p>
                      <a:pPr algn="just">
                        <a:lnSpc>
                          <a:spcPct val="150000"/>
                        </a:lnSpc>
                        <a:spcAft>
                          <a:spcPts val="0"/>
                        </a:spcAft>
                      </a:pPr>
                      <a:r>
                        <a:rPr lang="el-GR" sz="1800" dirty="0">
                          <a:latin typeface="+mn-lt"/>
                          <a:ea typeface="Calibri"/>
                          <a:cs typeface="Times New Roman"/>
                        </a:rPr>
                        <a:t>Κοπροπορφυρίνη </a:t>
                      </a:r>
                    </a:p>
                  </a:txBody>
                  <a:tcPr marL="68580" marR="68580" marT="0" marB="0"/>
                </a:tc>
                <a:tc>
                  <a:txBody>
                    <a:bodyPr/>
                    <a:lstStyle/>
                    <a:p>
                      <a:pPr algn="just">
                        <a:lnSpc>
                          <a:spcPct val="150000"/>
                        </a:lnSpc>
                        <a:spcAft>
                          <a:spcPts val="0"/>
                        </a:spcAft>
                      </a:pPr>
                      <a:r>
                        <a:rPr lang="en-US" sz="1800" dirty="0">
                          <a:latin typeface="+mn-lt"/>
                          <a:ea typeface="Calibri"/>
                          <a:cs typeface="Times New Roman"/>
                        </a:rPr>
                        <a:t>400-1000 mg/</a:t>
                      </a:r>
                      <a:r>
                        <a:rPr lang="el-GR" sz="1800" dirty="0">
                          <a:latin typeface="+mn-lt"/>
                          <a:ea typeface="Calibri"/>
                          <a:cs typeface="Times New Roman"/>
                        </a:rPr>
                        <a:t>24</a:t>
                      </a:r>
                      <a:r>
                        <a:rPr lang="en-US" sz="1800" dirty="0">
                          <a:latin typeface="+mn-lt"/>
                          <a:ea typeface="Calibri"/>
                          <a:cs typeface="Times New Roman"/>
                        </a:rPr>
                        <a:t>h</a:t>
                      </a:r>
                      <a:endParaRPr lang="el-GR" sz="1800" dirty="0">
                        <a:latin typeface="+mn-lt"/>
                        <a:ea typeface="Calibri"/>
                        <a:cs typeface="Times New Roman"/>
                      </a:endParaRPr>
                    </a:p>
                  </a:txBody>
                  <a:tcPr marL="68580" marR="68580" marT="0" marB="0"/>
                </a:tc>
              </a:tr>
              <a:tr h="370840">
                <a:tc>
                  <a:txBody>
                    <a:bodyPr/>
                    <a:lstStyle/>
                    <a:p>
                      <a:pPr algn="just">
                        <a:lnSpc>
                          <a:spcPct val="150000"/>
                        </a:lnSpc>
                        <a:spcAft>
                          <a:spcPts val="0"/>
                        </a:spcAft>
                      </a:pPr>
                      <a:r>
                        <a:rPr lang="el-GR" sz="1800" dirty="0">
                          <a:latin typeface="+mn-lt"/>
                          <a:ea typeface="Calibri"/>
                          <a:cs typeface="Times New Roman"/>
                        </a:rPr>
                        <a:t>Ουροχολινογόνο</a:t>
                      </a:r>
                    </a:p>
                  </a:txBody>
                  <a:tcPr marL="68580" marR="68580" marT="0" marB="0"/>
                </a:tc>
                <a:tc>
                  <a:txBody>
                    <a:bodyPr/>
                    <a:lstStyle/>
                    <a:p>
                      <a:pPr algn="just">
                        <a:lnSpc>
                          <a:spcPct val="150000"/>
                        </a:lnSpc>
                        <a:spcAft>
                          <a:spcPts val="0"/>
                        </a:spcAft>
                      </a:pPr>
                      <a:r>
                        <a:rPr lang="en-US" sz="1800" dirty="0">
                          <a:latin typeface="+mn-lt"/>
                          <a:ea typeface="Calibri"/>
                          <a:cs typeface="Times New Roman"/>
                        </a:rPr>
                        <a:t>50-200 mg/</a:t>
                      </a:r>
                      <a:r>
                        <a:rPr lang="el-GR" sz="1800" dirty="0">
                          <a:latin typeface="+mn-lt"/>
                          <a:ea typeface="Calibri"/>
                          <a:cs typeface="Times New Roman"/>
                        </a:rPr>
                        <a:t>24</a:t>
                      </a:r>
                      <a:r>
                        <a:rPr lang="en-US" sz="1800" dirty="0">
                          <a:latin typeface="+mn-lt"/>
                          <a:ea typeface="Calibri"/>
                          <a:cs typeface="Times New Roman"/>
                        </a:rPr>
                        <a:t>h</a:t>
                      </a:r>
                      <a:endParaRPr lang="el-GR" sz="1800" dirty="0">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926627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9B0000"/>
                </a:solidFill>
              </a:rPr>
              <a:t>Η λήψη πτυέλων </a:t>
            </a:r>
            <a:r>
              <a:rPr lang="en-US" sz="4400" dirty="0">
                <a:solidFill>
                  <a:srgbClr val="9B0000"/>
                </a:solidFill>
              </a:rPr>
              <a:t/>
            </a:r>
            <a:br>
              <a:rPr lang="en-US" sz="4400" dirty="0">
                <a:solidFill>
                  <a:srgbClr val="9B0000"/>
                </a:solidFill>
              </a:rPr>
            </a:br>
            <a:r>
              <a:rPr lang="el-GR" sz="3600" b="0" dirty="0" smtClean="0">
                <a:solidFill>
                  <a:srgbClr val="9B0000"/>
                </a:solidFill>
              </a:rPr>
              <a:t>(</a:t>
            </a:r>
            <a:r>
              <a:rPr lang="en-US" sz="3600" b="0" dirty="0" smtClean="0">
                <a:solidFill>
                  <a:srgbClr val="9B0000"/>
                </a:solidFill>
              </a:rPr>
              <a:t>2</a:t>
            </a:r>
            <a:r>
              <a:rPr lang="el-GR" sz="3600" b="0" dirty="0" smtClean="0">
                <a:solidFill>
                  <a:srgbClr val="9B0000"/>
                </a:solidFill>
              </a:rPr>
              <a:t> </a:t>
            </a:r>
            <a:r>
              <a:rPr lang="el-GR" sz="3600" b="0" dirty="0">
                <a:solidFill>
                  <a:srgbClr val="9B0000"/>
                </a:solidFill>
              </a:rPr>
              <a:t>από 2)</a:t>
            </a:r>
            <a:endParaRPr lang="el-GR" sz="3600" dirty="0"/>
          </a:p>
        </p:txBody>
      </p:sp>
      <p:pic>
        <p:nvPicPr>
          <p:cNvPr id="5" name="Θέση περιεχομένου 4"/>
          <p:cNvPicPr>
            <a:picLocks noGrp="1" noChangeAspect="1"/>
          </p:cNvPicPr>
          <p:nvPr>
            <p:ph idx="1"/>
          </p:nvPr>
        </p:nvPicPr>
        <p:blipFill>
          <a:blip r:embed="rId3" cstate="print"/>
          <a:stretch>
            <a:fillRect/>
          </a:stretch>
        </p:blipFill>
        <p:spPr>
          <a:xfrm>
            <a:off x="251520" y="2056944"/>
            <a:ext cx="3499407" cy="326164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6" name="Εικόνα 5"/>
          <p:cNvPicPr>
            <a:picLocks noChangeAspect="1"/>
          </p:cNvPicPr>
          <p:nvPr/>
        </p:nvPicPr>
        <p:blipFill>
          <a:blip r:embed="rId4" cstate="print"/>
          <a:stretch>
            <a:fillRect/>
          </a:stretch>
        </p:blipFill>
        <p:spPr>
          <a:xfrm>
            <a:off x="4582344" y="2081330"/>
            <a:ext cx="4194412" cy="3237257"/>
          </a:xfrm>
          <a:prstGeom prst="rect">
            <a:avLst/>
          </a:prstGeom>
        </p:spPr>
      </p:pic>
    </p:spTree>
    <p:extLst>
      <p:ext uri="{BB962C8B-B14F-4D97-AF65-F5344CB8AC3E}">
        <p14:creationId xmlns:p14="http://schemas.microsoft.com/office/powerpoint/2010/main" val="3910462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dirty="0">
                <a:solidFill>
                  <a:srgbClr val="9B0000"/>
                </a:solidFill>
              </a:rPr>
              <a:t>N</a:t>
            </a:r>
            <a:r>
              <a:rPr lang="el-GR" dirty="0">
                <a:solidFill>
                  <a:srgbClr val="9B0000"/>
                </a:solidFill>
              </a:rPr>
              <a:t>έες βιοχημικές </a:t>
            </a:r>
            <a:r>
              <a:rPr lang="el-GR" dirty="0" smtClean="0">
                <a:solidFill>
                  <a:srgbClr val="9B0000"/>
                </a:solidFill>
              </a:rPr>
              <a:t>εξετάσεις</a:t>
            </a:r>
            <a:endParaRPr lang="el-GR" dirty="0">
              <a:solidFill>
                <a:srgbClr val="9B0000"/>
              </a:solidFill>
            </a:endParaRPr>
          </a:p>
        </p:txBody>
      </p:sp>
      <p:sp>
        <p:nvSpPr>
          <p:cNvPr id="3" name="Θέση περιεχομένου 2"/>
          <p:cNvSpPr>
            <a:spLocks noGrp="1"/>
          </p:cNvSpPr>
          <p:nvPr>
            <p:ph idx="1"/>
          </p:nvPr>
        </p:nvSpPr>
        <p:spPr/>
        <p:txBody>
          <a:bodyPr>
            <a:normAutofit/>
          </a:bodyPr>
          <a:lstStyle/>
          <a:p>
            <a:pPr marL="0" indent="0">
              <a:lnSpc>
                <a:spcPct val="150000"/>
              </a:lnSpc>
              <a:buNone/>
            </a:pPr>
            <a:r>
              <a:rPr lang="el-GR" sz="2400" dirty="0"/>
              <a:t>Πρόκειται για ουσίες που σχετίζονται με τις νόσους της Ελκώδους Κολίτιδας και της νόσου Crohn. Παράγονται από τα </a:t>
            </a:r>
            <a:r>
              <a:rPr lang="el-GR" sz="2400" b="1" dirty="0">
                <a:solidFill>
                  <a:srgbClr val="9B0000"/>
                </a:solidFill>
              </a:rPr>
              <a:t>λευκά αιμοσφαίρια </a:t>
            </a:r>
            <a:r>
              <a:rPr lang="el-GR" sz="2400" dirty="0"/>
              <a:t>και στην ουσία ανιχνεύουν τη παρουσία των λευκών αιμοσφαιρίων που παράγονται στις προηγούμενες φλεγμονές.</a:t>
            </a:r>
          </a:p>
          <a:p>
            <a:pPr marL="0" indent="0" algn="ctr">
              <a:spcBef>
                <a:spcPts val="1800"/>
              </a:spcBef>
              <a:buNone/>
            </a:pPr>
            <a:r>
              <a:rPr lang="el-GR" sz="2400" dirty="0" smtClean="0"/>
              <a:t>Καλπροτεκτίνη</a:t>
            </a:r>
            <a:endParaRPr lang="el-GR" sz="2400" dirty="0"/>
          </a:p>
          <a:p>
            <a:pPr marL="0" indent="0" algn="ctr">
              <a:spcBef>
                <a:spcPts val="1800"/>
              </a:spcBef>
              <a:buNone/>
            </a:pPr>
            <a:r>
              <a:rPr lang="el-GR" sz="2400" dirty="0"/>
              <a:t>Λακτοφερρίνη</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3508846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708920"/>
            <a:ext cx="8229600" cy="908720"/>
          </a:xfrm>
          <a:ln w="41275">
            <a:solidFill>
              <a:srgbClr val="9B0000"/>
            </a:solidFill>
          </a:ln>
        </p:spPr>
        <p:txBody>
          <a:bodyPr>
            <a:normAutofit/>
          </a:bodyPr>
          <a:lstStyle/>
          <a:p>
            <a:r>
              <a:rPr lang="el-GR" dirty="0">
                <a:solidFill>
                  <a:srgbClr val="9B0000"/>
                </a:solidFill>
              </a:rPr>
              <a:t>Γαστρικό </a:t>
            </a:r>
            <a:r>
              <a:rPr lang="el-GR" dirty="0" smtClean="0">
                <a:solidFill>
                  <a:srgbClr val="9B0000"/>
                </a:solidFill>
              </a:rPr>
              <a:t>υγρό</a:t>
            </a:r>
            <a:endParaRPr lang="el-GR" dirty="0">
              <a:solidFill>
                <a:srgbClr val="9B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2811002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Το πεπτικό σύστημα του </a:t>
            </a:r>
            <a:r>
              <a:rPr lang="el-GR" dirty="0" smtClean="0">
                <a:solidFill>
                  <a:srgbClr val="9B0000"/>
                </a:solidFill>
              </a:rPr>
              <a:t>ανθρώπου</a:t>
            </a:r>
            <a:endParaRPr lang="el-GR" dirty="0">
              <a:solidFill>
                <a:srgbClr val="9B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grpSp>
        <p:nvGrpSpPr>
          <p:cNvPr id="15" name="Ομάδα 14"/>
          <p:cNvGrpSpPr/>
          <p:nvPr/>
        </p:nvGrpSpPr>
        <p:grpSpPr>
          <a:xfrm>
            <a:off x="1043608" y="1484784"/>
            <a:ext cx="7047973" cy="3510136"/>
            <a:chOff x="1835696" y="2121103"/>
            <a:chExt cx="7047973" cy="3510136"/>
          </a:xfrm>
        </p:grpSpPr>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4811" y="2121103"/>
              <a:ext cx="4875189" cy="3510136"/>
            </a:xfrm>
            <a:prstGeom prst="rect">
              <a:avLst/>
            </a:prstGeom>
          </p:spPr>
        </p:pic>
        <p:sp>
          <p:nvSpPr>
            <p:cNvPr id="8" name="TextBox 7"/>
            <p:cNvSpPr txBox="1"/>
            <p:nvPr/>
          </p:nvSpPr>
          <p:spPr>
            <a:xfrm>
              <a:off x="6278676" y="3140968"/>
              <a:ext cx="1461675" cy="400110"/>
            </a:xfrm>
            <a:prstGeom prst="rect">
              <a:avLst/>
            </a:prstGeom>
            <a:noFill/>
          </p:spPr>
          <p:txBody>
            <a:bodyPr wrap="square" rtlCol="0">
              <a:spAutoFit/>
            </a:bodyPr>
            <a:lstStyle/>
            <a:p>
              <a:r>
                <a:rPr lang="el-GR" sz="2000" dirty="0">
                  <a:latin typeface="+mn-lt"/>
                </a:rPr>
                <a:t>Ο</a:t>
              </a:r>
              <a:r>
                <a:rPr lang="el-GR" sz="2000" dirty="0" smtClean="0">
                  <a:latin typeface="+mn-lt"/>
                </a:rPr>
                <a:t>ισοφάγος</a:t>
              </a:r>
              <a:endParaRPr lang="el-GR" sz="2000" dirty="0">
                <a:latin typeface="+mn-lt"/>
              </a:endParaRPr>
            </a:p>
          </p:txBody>
        </p:sp>
        <p:sp>
          <p:nvSpPr>
            <p:cNvPr id="9" name="TextBox 8"/>
            <p:cNvSpPr txBox="1"/>
            <p:nvPr/>
          </p:nvSpPr>
          <p:spPr>
            <a:xfrm>
              <a:off x="6287069" y="3983845"/>
              <a:ext cx="1319808" cy="400110"/>
            </a:xfrm>
            <a:prstGeom prst="rect">
              <a:avLst/>
            </a:prstGeom>
            <a:noFill/>
          </p:spPr>
          <p:txBody>
            <a:bodyPr wrap="square" rtlCol="0">
              <a:spAutoFit/>
            </a:bodyPr>
            <a:lstStyle/>
            <a:p>
              <a:r>
                <a:rPr lang="el-GR" sz="2000" dirty="0">
                  <a:latin typeface="+mn-lt"/>
                </a:rPr>
                <a:t>Σ</a:t>
              </a:r>
              <a:r>
                <a:rPr lang="el-GR" sz="2000" dirty="0" smtClean="0">
                  <a:latin typeface="+mn-lt"/>
                </a:rPr>
                <a:t>τομάχι</a:t>
              </a:r>
              <a:endParaRPr lang="el-GR" sz="2000" dirty="0">
                <a:latin typeface="+mn-lt"/>
              </a:endParaRPr>
            </a:p>
          </p:txBody>
        </p:sp>
        <p:sp>
          <p:nvSpPr>
            <p:cNvPr id="10" name="TextBox 9"/>
            <p:cNvSpPr txBox="1"/>
            <p:nvPr/>
          </p:nvSpPr>
          <p:spPr>
            <a:xfrm>
              <a:off x="6287069" y="4711158"/>
              <a:ext cx="2596600" cy="400110"/>
            </a:xfrm>
            <a:prstGeom prst="rect">
              <a:avLst/>
            </a:prstGeom>
            <a:noFill/>
          </p:spPr>
          <p:txBody>
            <a:bodyPr wrap="square" rtlCol="0">
              <a:spAutoFit/>
            </a:bodyPr>
            <a:lstStyle/>
            <a:p>
              <a:r>
                <a:rPr lang="el-GR" sz="2000" dirty="0" smtClean="0">
                  <a:latin typeface="+mn-lt"/>
                </a:rPr>
                <a:t>Λεπτό έντερο (ειλεός)</a:t>
              </a:r>
              <a:endParaRPr lang="el-GR" sz="2000" dirty="0">
                <a:latin typeface="+mn-lt"/>
              </a:endParaRPr>
            </a:p>
          </p:txBody>
        </p:sp>
        <p:sp>
          <p:nvSpPr>
            <p:cNvPr id="11" name="TextBox 10"/>
            <p:cNvSpPr txBox="1"/>
            <p:nvPr/>
          </p:nvSpPr>
          <p:spPr>
            <a:xfrm>
              <a:off x="1835696" y="4708956"/>
              <a:ext cx="2376264" cy="400110"/>
            </a:xfrm>
            <a:prstGeom prst="rect">
              <a:avLst/>
            </a:prstGeom>
            <a:noFill/>
          </p:spPr>
          <p:txBody>
            <a:bodyPr wrap="square" rtlCol="0">
              <a:spAutoFit/>
            </a:bodyPr>
            <a:lstStyle/>
            <a:p>
              <a:r>
                <a:rPr lang="el-GR" sz="2000" dirty="0" smtClean="0">
                  <a:latin typeface="+mn-lt"/>
                </a:rPr>
                <a:t>Παχύ έντερο (κόλον)</a:t>
              </a:r>
              <a:endParaRPr lang="el-GR" sz="2000" dirty="0">
                <a:latin typeface="+mn-lt"/>
              </a:endParaRPr>
            </a:p>
          </p:txBody>
        </p:sp>
        <p:sp>
          <p:nvSpPr>
            <p:cNvPr id="12" name="TextBox 11"/>
            <p:cNvSpPr txBox="1"/>
            <p:nvPr/>
          </p:nvSpPr>
          <p:spPr>
            <a:xfrm>
              <a:off x="2162971" y="5008907"/>
              <a:ext cx="1884040" cy="400110"/>
            </a:xfrm>
            <a:prstGeom prst="rect">
              <a:avLst/>
            </a:prstGeom>
            <a:noFill/>
          </p:spPr>
          <p:txBody>
            <a:bodyPr wrap="square" rtlCol="0">
              <a:spAutoFit/>
            </a:bodyPr>
            <a:lstStyle/>
            <a:p>
              <a:r>
                <a:rPr lang="el-GR" sz="2000" dirty="0" smtClean="0">
                  <a:latin typeface="+mn-lt"/>
                </a:rPr>
                <a:t>Απευθυσμένο </a:t>
              </a:r>
              <a:endParaRPr lang="el-GR" sz="2000" dirty="0">
                <a:latin typeface="+mn-lt"/>
              </a:endParaRPr>
            </a:p>
          </p:txBody>
        </p:sp>
        <p:sp>
          <p:nvSpPr>
            <p:cNvPr id="13" name="TextBox 12"/>
            <p:cNvSpPr txBox="1"/>
            <p:nvPr/>
          </p:nvSpPr>
          <p:spPr>
            <a:xfrm>
              <a:off x="6337459" y="5150746"/>
              <a:ext cx="1114861" cy="400110"/>
            </a:xfrm>
            <a:prstGeom prst="rect">
              <a:avLst/>
            </a:prstGeom>
            <a:noFill/>
          </p:spPr>
          <p:txBody>
            <a:bodyPr wrap="square" rtlCol="0">
              <a:spAutoFit/>
            </a:bodyPr>
            <a:lstStyle/>
            <a:p>
              <a:r>
                <a:rPr lang="el-GR" sz="2000" dirty="0" smtClean="0">
                  <a:latin typeface="+mn-lt"/>
                </a:rPr>
                <a:t>Πρωκτός </a:t>
              </a:r>
              <a:endParaRPr lang="el-GR" sz="2000" dirty="0">
                <a:latin typeface="+mn-lt"/>
              </a:endParaRPr>
            </a:p>
          </p:txBody>
        </p:sp>
      </p:grpSp>
      <p:sp>
        <p:nvSpPr>
          <p:cNvPr id="16" name="Rectangle 8"/>
          <p:cNvSpPr/>
          <p:nvPr/>
        </p:nvSpPr>
        <p:spPr>
          <a:xfrm>
            <a:off x="2915816" y="5301208"/>
            <a:ext cx="326279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Illu dige tract</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a:rPr>
              <a:t>Arcadian</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διαθέσιμο ως κοινό κτήμα</a:t>
            </a:r>
          </a:p>
        </p:txBody>
      </p:sp>
    </p:spTree>
    <p:extLst>
      <p:ext uri="{BB962C8B-B14F-4D97-AF65-F5344CB8AC3E}">
        <p14:creationId xmlns:p14="http://schemas.microsoft.com/office/powerpoint/2010/main" val="28051546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9B0000"/>
                </a:solidFill>
              </a:rPr>
              <a:t>Οι βασικές αναλύσεις γαστρικού υγρού</a:t>
            </a:r>
          </a:p>
        </p:txBody>
      </p:sp>
      <p:sp>
        <p:nvSpPr>
          <p:cNvPr id="3" name="Θέση περιεχομένου 2"/>
          <p:cNvSpPr>
            <a:spLocks noGrp="1"/>
          </p:cNvSpPr>
          <p:nvPr>
            <p:ph idx="1"/>
          </p:nvPr>
        </p:nvSpPr>
        <p:spPr/>
        <p:txBody>
          <a:bodyPr>
            <a:normAutofit/>
          </a:bodyPr>
          <a:lstStyle/>
          <a:p>
            <a:pPr>
              <a:spcBef>
                <a:spcPts val="3000"/>
              </a:spcBef>
            </a:pPr>
            <a:r>
              <a:rPr lang="el-GR" sz="2400" dirty="0"/>
              <a:t>Φυσικοί </a:t>
            </a:r>
            <a:r>
              <a:rPr lang="el-GR" sz="2400" dirty="0" smtClean="0"/>
              <a:t>χαρακτήρες,</a:t>
            </a:r>
            <a:endParaRPr lang="el-GR" sz="2400" dirty="0"/>
          </a:p>
          <a:p>
            <a:pPr>
              <a:spcBef>
                <a:spcPts val="3000"/>
              </a:spcBef>
            </a:pPr>
            <a:r>
              <a:rPr lang="el-GR" sz="2400" dirty="0"/>
              <a:t>Προσδιορισμός γαστρίνης, pH ή άλλων χημικών </a:t>
            </a:r>
            <a:r>
              <a:rPr lang="el-GR" sz="2400" dirty="0" smtClean="0"/>
              <a:t>παραμέτρων,</a:t>
            </a:r>
            <a:endParaRPr lang="el-GR" sz="2400" dirty="0"/>
          </a:p>
          <a:p>
            <a:pPr>
              <a:spcBef>
                <a:spcPts val="3000"/>
              </a:spcBef>
            </a:pPr>
            <a:r>
              <a:rPr lang="el-GR" sz="2400" dirty="0"/>
              <a:t>Βασική έκκριση οξέος ΒΑΟ: η τιμή των mEq/ώρα στο νηστικό </a:t>
            </a:r>
            <a:r>
              <a:rPr lang="el-GR" sz="2400" dirty="0" smtClean="0"/>
              <a:t>στόμαχο,</a:t>
            </a:r>
            <a:endParaRPr lang="el-GR" sz="2400" dirty="0"/>
          </a:p>
          <a:p>
            <a:pPr>
              <a:spcBef>
                <a:spcPts val="3000"/>
              </a:spcBef>
            </a:pPr>
            <a:r>
              <a:rPr lang="el-GR" sz="2400" dirty="0"/>
              <a:t>Μέγιστη έκκριση οξέος ΜΑΟ: η τιμή των mEq/ώρα μετά τη διέγερση του </a:t>
            </a:r>
            <a:r>
              <a:rPr lang="el-GR" sz="2400" dirty="0" smtClean="0"/>
              <a:t>στομάχου.</a:t>
            </a:r>
            <a:endParaRPr lang="el-GR" sz="2400" dirty="0"/>
          </a:p>
          <a:p>
            <a:pPr>
              <a:spcBef>
                <a:spcPts val="30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4160479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solidFill>
                  <a:srgbClr val="9B0000"/>
                </a:solidFill>
              </a:rPr>
              <a:t>Οι φυσικοί χαρακτήρες του γαστρικού υγρού</a:t>
            </a:r>
          </a:p>
        </p:txBody>
      </p:sp>
      <p:sp>
        <p:nvSpPr>
          <p:cNvPr id="3" name="Θέση περιεχομένου 2"/>
          <p:cNvSpPr>
            <a:spLocks noGrp="1"/>
          </p:cNvSpPr>
          <p:nvPr>
            <p:ph idx="1"/>
          </p:nvPr>
        </p:nvSpPr>
        <p:spPr/>
        <p:txBody>
          <a:bodyPr/>
          <a:lstStyle/>
          <a:p>
            <a:pPr marL="0" indent="0" algn="ctr">
              <a:buNone/>
            </a:pPr>
            <a:r>
              <a:rPr lang="el-GR" sz="2400" b="1" dirty="0">
                <a:solidFill>
                  <a:srgbClr val="9B0000"/>
                </a:solidFill>
              </a:rPr>
              <a:t>Σε νηστικό στομάχι</a:t>
            </a:r>
          </a:p>
          <a:p>
            <a:pPr>
              <a:spcBef>
                <a:spcPts val="3600"/>
              </a:spcBef>
            </a:pPr>
            <a:r>
              <a:rPr lang="el-GR" sz="2400" dirty="0"/>
              <a:t>Χροιά: </a:t>
            </a:r>
            <a:r>
              <a:rPr lang="el-GR" sz="2400" dirty="0" smtClean="0"/>
              <a:t>γκριζωπό,</a:t>
            </a:r>
            <a:endParaRPr lang="el-GR" sz="2400" dirty="0"/>
          </a:p>
          <a:p>
            <a:pPr>
              <a:spcBef>
                <a:spcPts val="3600"/>
              </a:spcBef>
            </a:pPr>
            <a:r>
              <a:rPr lang="el-GR" sz="2400" dirty="0"/>
              <a:t>Όψη: </a:t>
            </a:r>
            <a:r>
              <a:rPr lang="el-GR" sz="2400" dirty="0" smtClean="0"/>
              <a:t>διαυγές, </a:t>
            </a:r>
            <a:endParaRPr lang="el-GR" sz="2400" dirty="0"/>
          </a:p>
          <a:p>
            <a:pPr>
              <a:spcBef>
                <a:spcPts val="3600"/>
              </a:spcBef>
            </a:pPr>
            <a:r>
              <a:rPr lang="el-GR" sz="2400" dirty="0"/>
              <a:t>pH: 1 – </a:t>
            </a:r>
            <a:r>
              <a:rPr lang="el-GR" sz="2400" dirty="0" smtClean="0"/>
              <a:t>2,</a:t>
            </a:r>
            <a:endParaRPr lang="el-GR" sz="2400" dirty="0"/>
          </a:p>
          <a:p>
            <a:pPr>
              <a:spcBef>
                <a:spcPts val="3600"/>
              </a:spcBef>
            </a:pPr>
            <a:r>
              <a:rPr lang="el-GR" sz="2400" dirty="0"/>
              <a:t>Όγκος: 60 – 80 </a:t>
            </a:r>
            <a:r>
              <a:rPr lang="el-GR" sz="2400" dirty="0" smtClean="0"/>
              <a:t>ml/ώρα.</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540209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solidFill>
                  <a:srgbClr val="9B0000"/>
                </a:solidFill>
              </a:rPr>
              <a:t>Οι μικροσκοπικοί χαρακτήρες του γαστρικού </a:t>
            </a:r>
            <a:r>
              <a:rPr lang="el-GR" dirty="0" smtClean="0">
                <a:solidFill>
                  <a:srgbClr val="9B0000"/>
                </a:solidFill>
              </a:rPr>
              <a:t>υγρού</a:t>
            </a:r>
            <a:endParaRPr lang="el-GR" dirty="0">
              <a:solidFill>
                <a:srgbClr val="9B0000"/>
              </a:solidFill>
            </a:endParaRPr>
          </a:p>
        </p:txBody>
      </p:sp>
      <p:sp>
        <p:nvSpPr>
          <p:cNvPr id="3" name="Θέση περιεχομένου 2"/>
          <p:cNvSpPr>
            <a:spLocks noGrp="1"/>
          </p:cNvSpPr>
          <p:nvPr>
            <p:ph idx="1"/>
          </p:nvPr>
        </p:nvSpPr>
        <p:spPr>
          <a:xfrm>
            <a:off x="457200" y="1196752"/>
            <a:ext cx="8363272" cy="5400600"/>
          </a:xfrm>
        </p:spPr>
        <p:txBody>
          <a:bodyPr>
            <a:normAutofit/>
          </a:bodyPr>
          <a:lstStyle/>
          <a:p>
            <a:pPr>
              <a:spcBef>
                <a:spcPts val="1800"/>
              </a:spcBef>
            </a:pPr>
            <a:r>
              <a:rPr lang="el-GR" sz="2400" b="1" dirty="0">
                <a:solidFill>
                  <a:srgbClr val="9B0000"/>
                </a:solidFill>
              </a:rPr>
              <a:t>Λευκά αιμοσφαίρια</a:t>
            </a:r>
            <a:r>
              <a:rPr lang="el-GR" sz="2400" dirty="0">
                <a:solidFill>
                  <a:srgbClr val="9B0000"/>
                </a:solidFill>
              </a:rPr>
              <a:t>. </a:t>
            </a:r>
            <a:r>
              <a:rPr lang="el-GR" sz="2400" dirty="0"/>
              <a:t>Φυσιολογικά υπάρχουν λίγα αυξάνουν όμως σε φλεγμονές του στομάχου.</a:t>
            </a:r>
          </a:p>
          <a:p>
            <a:pPr>
              <a:spcBef>
                <a:spcPts val="1800"/>
              </a:spcBef>
            </a:pPr>
            <a:r>
              <a:rPr lang="el-GR" sz="2400" b="1" dirty="0">
                <a:solidFill>
                  <a:srgbClr val="9B0000"/>
                </a:solidFill>
              </a:rPr>
              <a:t>Ερυθρά αιμοσφαίρια</a:t>
            </a:r>
            <a:r>
              <a:rPr lang="el-GR" sz="2400" dirty="0">
                <a:solidFill>
                  <a:srgbClr val="9B0000"/>
                </a:solidFill>
              </a:rPr>
              <a:t>. </a:t>
            </a:r>
            <a:r>
              <a:rPr lang="el-GR" sz="2400" dirty="0"/>
              <a:t>Φυσιολογικά υπάρχουν λίγα χωρίς σημασία. Αυξάνουν σε τραυματισμό κατά τον καθετηριασμό, στο έλκος και τον καρκίνο. Σε αυτές τις περιπτώσεις μπορεί να προσδιοριστεί η αιμοσφαιρίνη με τη συνήθη μέθοδο της αιματολογίας (διάλυμα Drapkin).</a:t>
            </a:r>
          </a:p>
          <a:p>
            <a:pPr>
              <a:spcBef>
                <a:spcPts val="1800"/>
              </a:spcBef>
            </a:pPr>
            <a:r>
              <a:rPr lang="el-GR" sz="2400" b="1" dirty="0">
                <a:solidFill>
                  <a:srgbClr val="9B0000"/>
                </a:solidFill>
              </a:rPr>
              <a:t>Επιθηλιακά κύτταρα</a:t>
            </a:r>
            <a:r>
              <a:rPr lang="el-GR" sz="2400" dirty="0">
                <a:solidFill>
                  <a:srgbClr val="9B0000"/>
                </a:solidFill>
              </a:rPr>
              <a:t>. </a:t>
            </a:r>
            <a:r>
              <a:rPr lang="el-GR" sz="2400" dirty="0"/>
              <a:t>Φυσιολογικά υπάρχουν λίγα επιθηλιακά κύτταρα από την αποφυλάδωση του βλεννογόνου. Αύξηση των επιθηλιακών κύτταρων παρατηρείται στην γαστρίτιδα.</a:t>
            </a:r>
          </a:p>
          <a:p>
            <a:pPr marL="0" indent="0" algn="ctr">
              <a:spcBef>
                <a:spcPts val="2400"/>
              </a:spcBef>
              <a:buNone/>
            </a:pPr>
            <a:r>
              <a:rPr lang="el-GR" sz="2400" dirty="0"/>
              <a:t>Η μικροσκόπηση γίνεται άμεσα γιατί τα </a:t>
            </a:r>
            <a:r>
              <a:rPr lang="el-GR" sz="2400" dirty="0" smtClean="0"/>
              <a:t>κύτταρα καταστρέφονται </a:t>
            </a:r>
            <a:r>
              <a:rPr lang="el-GR" sz="2400" dirty="0"/>
              <a:t>στο πολύ χαμηλό pH</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23757005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solidFill>
                  <a:srgbClr val="9B0000"/>
                </a:solidFill>
              </a:rPr>
              <a:t>Oι χημικοί χαρακτήρες του γαστρικού υγρού </a:t>
            </a:r>
            <a:r>
              <a:rPr lang="el-GR" dirty="0" smtClean="0">
                <a:solidFill>
                  <a:srgbClr val="9B0000"/>
                </a:solidFill>
              </a:rPr>
              <a:t/>
            </a:r>
            <a:br>
              <a:rPr lang="el-GR" dirty="0" smtClean="0">
                <a:solidFill>
                  <a:srgbClr val="9B0000"/>
                </a:solidFill>
              </a:rPr>
            </a:br>
            <a:r>
              <a:rPr lang="el-GR" sz="3600" b="0" dirty="0" smtClean="0">
                <a:solidFill>
                  <a:srgbClr val="9B0000"/>
                </a:solidFill>
              </a:rPr>
              <a:t>(</a:t>
            </a:r>
            <a:r>
              <a:rPr lang="el-GR" sz="3600" b="0" dirty="0">
                <a:solidFill>
                  <a:srgbClr val="9B0000"/>
                </a:solidFill>
              </a:rPr>
              <a:t>1 από 2</a:t>
            </a:r>
            <a:r>
              <a:rPr lang="el-GR" sz="3600" b="0" dirty="0" smtClean="0">
                <a:solidFill>
                  <a:srgbClr val="9B0000"/>
                </a:solidFill>
              </a:rPr>
              <a:t>)</a:t>
            </a:r>
            <a:endParaRPr lang="el-GR" sz="3600" b="0" dirty="0">
              <a:solidFill>
                <a:srgbClr val="9B0000"/>
              </a:solidFill>
            </a:endParaRPr>
          </a:p>
        </p:txBody>
      </p:sp>
      <p:sp>
        <p:nvSpPr>
          <p:cNvPr id="3" name="Θέση περιεχομένου 2"/>
          <p:cNvSpPr>
            <a:spLocks noGrp="1"/>
          </p:cNvSpPr>
          <p:nvPr>
            <p:ph idx="1"/>
          </p:nvPr>
        </p:nvSpPr>
        <p:spPr/>
        <p:txBody>
          <a:bodyPr>
            <a:normAutofit/>
          </a:bodyPr>
          <a:lstStyle/>
          <a:p>
            <a:pPr marL="0" indent="0">
              <a:spcBef>
                <a:spcPts val="2400"/>
              </a:spcBef>
              <a:buNone/>
            </a:pPr>
            <a:r>
              <a:rPr lang="el-GR" sz="2400" b="1" dirty="0">
                <a:solidFill>
                  <a:srgbClr val="9B0000"/>
                </a:solidFill>
              </a:rPr>
              <a:t>Υδροχλωρικό οξύ. </a:t>
            </a:r>
            <a:r>
              <a:rPr lang="el-GR" sz="2400" dirty="0"/>
              <a:t>Το υδροχλωρικό οξύ προέρχεται από την ένωση H</a:t>
            </a:r>
            <a:r>
              <a:rPr lang="el-GR" sz="2400" baseline="30000" dirty="0"/>
              <a:t>+</a:t>
            </a:r>
            <a:r>
              <a:rPr lang="el-GR" sz="2400" dirty="0"/>
              <a:t> και Cl</a:t>
            </a:r>
            <a:r>
              <a:rPr lang="el-GR" sz="2400" baseline="30000" dirty="0"/>
              <a:t>-</a:t>
            </a:r>
            <a:r>
              <a:rPr lang="el-GR" sz="2400" dirty="0"/>
              <a:t> μέσα στο γαστρικό υγρό προσδίδοντας σε αυτό pH 1,2 - 1,3.</a:t>
            </a:r>
          </a:p>
          <a:p>
            <a:pPr marL="0" indent="0">
              <a:spcBef>
                <a:spcPts val="2400"/>
              </a:spcBef>
              <a:buNone/>
            </a:pPr>
            <a:r>
              <a:rPr lang="el-GR" sz="2400" b="1" dirty="0">
                <a:solidFill>
                  <a:srgbClr val="9B0000"/>
                </a:solidFill>
              </a:rPr>
              <a:t>Νερό.</a:t>
            </a:r>
            <a:r>
              <a:rPr lang="el-GR" sz="2400" dirty="0"/>
              <a:t> Το νερό εκκρίνεται από τα κύτταρα του στομάχου με μηχανισμό ωσμώσεως από το πλάσμα.</a:t>
            </a:r>
          </a:p>
          <a:p>
            <a:pPr marL="0" indent="0">
              <a:spcBef>
                <a:spcPts val="2400"/>
              </a:spcBef>
              <a:buNone/>
            </a:pPr>
            <a:r>
              <a:rPr lang="el-GR" sz="2400" b="1" dirty="0">
                <a:solidFill>
                  <a:srgbClr val="9B0000"/>
                </a:solidFill>
              </a:rPr>
              <a:t>Ηλεκτρολύτες.</a:t>
            </a:r>
            <a:r>
              <a:rPr lang="el-GR" sz="2400" dirty="0"/>
              <a:t> Όλοι οι ηλεκτρολύτες που βρίσκονται στο εξωκυττάριο υγρό υπάρχουν και στο γαστρικό υγρό.</a:t>
            </a:r>
          </a:p>
          <a:p>
            <a:pPr marL="0" indent="0">
              <a:spcBef>
                <a:spcPts val="2400"/>
              </a:spcBef>
              <a:buNone/>
            </a:pPr>
            <a:r>
              <a:rPr lang="el-GR" sz="2400" b="1" dirty="0">
                <a:solidFill>
                  <a:srgbClr val="9B0000"/>
                </a:solidFill>
              </a:rPr>
              <a:t>Λευκώματα.</a:t>
            </a:r>
            <a:r>
              <a:rPr lang="el-GR" sz="2400" dirty="0"/>
              <a:t> Στο γαστρικό υγρό υπάρχουν ίχνη από λευκώματα του ορού. Το ποσό τους αυξάνει και γίνεται μετρητό στον καρκίνο, στο καλοήθες έλκος του στομάχου και στην υπερτροφική γαστρίτιδα.</a:t>
            </a:r>
          </a:p>
          <a:p>
            <a:pPr>
              <a:spcBef>
                <a:spcPts val="24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1749333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solidFill>
                  <a:srgbClr val="9B0000"/>
                </a:solidFill>
              </a:rPr>
              <a:t>Ο</a:t>
            </a:r>
            <a:r>
              <a:rPr lang="el-GR" dirty="0" smtClean="0">
                <a:solidFill>
                  <a:srgbClr val="9B0000"/>
                </a:solidFill>
              </a:rPr>
              <a:t>ι </a:t>
            </a:r>
            <a:r>
              <a:rPr lang="el-GR" dirty="0">
                <a:solidFill>
                  <a:srgbClr val="9B0000"/>
                </a:solidFill>
              </a:rPr>
              <a:t>χημικοί χαρακτήρες του γαστρικού υγρού </a:t>
            </a:r>
            <a:br>
              <a:rPr lang="el-GR" dirty="0">
                <a:solidFill>
                  <a:srgbClr val="9B0000"/>
                </a:solidFill>
              </a:rPr>
            </a:br>
            <a:r>
              <a:rPr lang="el-GR" sz="3600" b="0" dirty="0" smtClean="0">
                <a:solidFill>
                  <a:srgbClr val="9B0000"/>
                </a:solidFill>
              </a:rPr>
              <a:t>(2 </a:t>
            </a:r>
            <a:r>
              <a:rPr lang="el-GR" sz="3600" b="0" dirty="0">
                <a:solidFill>
                  <a:srgbClr val="9B0000"/>
                </a:solidFill>
              </a:rPr>
              <a:t>από 2)</a:t>
            </a:r>
            <a:endParaRPr lang="el-GR" dirty="0"/>
          </a:p>
        </p:txBody>
      </p:sp>
      <p:sp>
        <p:nvSpPr>
          <p:cNvPr id="3" name="Θέση περιεχομένου 2"/>
          <p:cNvSpPr>
            <a:spLocks noGrp="1"/>
          </p:cNvSpPr>
          <p:nvPr>
            <p:ph idx="1"/>
          </p:nvPr>
        </p:nvSpPr>
        <p:spPr/>
        <p:txBody>
          <a:bodyPr>
            <a:normAutofit lnSpcReduction="10000"/>
          </a:bodyPr>
          <a:lstStyle/>
          <a:p>
            <a:pPr marL="0" indent="0">
              <a:spcBef>
                <a:spcPts val="1800"/>
              </a:spcBef>
              <a:buNone/>
            </a:pPr>
            <a:r>
              <a:rPr lang="el-GR" sz="2400" b="1" dirty="0">
                <a:solidFill>
                  <a:srgbClr val="9B0000"/>
                </a:solidFill>
              </a:rPr>
              <a:t>Γαστρίνη. </a:t>
            </a:r>
            <a:r>
              <a:rPr lang="el-GR" sz="2400" dirty="0"/>
              <a:t>Πρόκειται για ορμόνη που εκκρίνεται από τα G κύτταρα του βλεννογόνου του άντρου του στομάχου, αλλά και από ανάλογα κύτταρα του δωδεκαδακτύλου, του λεπτού εντέρου και του παγκρέατος.</a:t>
            </a:r>
          </a:p>
          <a:p>
            <a:pPr marL="0" indent="0">
              <a:spcBef>
                <a:spcPts val="1800"/>
              </a:spcBef>
              <a:buNone/>
            </a:pPr>
            <a:r>
              <a:rPr lang="el-GR" sz="2400" b="1" dirty="0">
                <a:solidFill>
                  <a:srgbClr val="9B0000"/>
                </a:solidFill>
              </a:rPr>
              <a:t>Ισταμίνη. </a:t>
            </a:r>
            <a:r>
              <a:rPr lang="el-GR" sz="2400" dirty="0"/>
              <a:t>Παράγεται από τα κύτταρα του στομάχου και ανιχνεύεται στις περιοχές των τοιχωματικών κυττάρων.</a:t>
            </a:r>
          </a:p>
          <a:p>
            <a:pPr marL="0" indent="0">
              <a:spcBef>
                <a:spcPts val="1800"/>
              </a:spcBef>
              <a:buNone/>
            </a:pPr>
            <a:r>
              <a:rPr lang="el-GR" sz="2400" b="1" dirty="0">
                <a:solidFill>
                  <a:srgbClr val="9B0000"/>
                </a:solidFill>
              </a:rPr>
              <a:t>Ενδογενής παράγων. </a:t>
            </a:r>
            <a:r>
              <a:rPr lang="el-GR" sz="2400" dirty="0"/>
              <a:t>Παράγεται από τα τοιχωματικά κύτταρα του θόλου και του σώματος του στομάχου. </a:t>
            </a:r>
          </a:p>
          <a:p>
            <a:pPr marL="0" indent="0">
              <a:spcBef>
                <a:spcPts val="1800"/>
              </a:spcBef>
              <a:buNone/>
            </a:pPr>
            <a:r>
              <a:rPr lang="el-GR" sz="2400" b="1" dirty="0">
                <a:solidFill>
                  <a:srgbClr val="9B0000"/>
                </a:solidFill>
              </a:rPr>
              <a:t>Αντισώματα.</a:t>
            </a:r>
            <a:r>
              <a:rPr lang="el-GR" sz="2400" dirty="0"/>
              <a:t> Στο γαστρικό υγρό ανιχνεύονται αυτοαντισώματα κατά κυττάρων του στομάχου. Αυτά είναι τα </a:t>
            </a:r>
            <a:r>
              <a:rPr lang="el-GR" sz="2400" i="1" dirty="0">
                <a:solidFill>
                  <a:srgbClr val="9B0000"/>
                </a:solidFill>
              </a:rPr>
              <a:t>PCA</a:t>
            </a:r>
            <a:r>
              <a:rPr lang="el-GR" sz="2400" dirty="0"/>
              <a:t> ή pariental cells auto-antibodies (αυτοαντισώματα κατά των τοιχωματικών κυττάρων του στομάχου).</a:t>
            </a:r>
          </a:p>
          <a:p>
            <a:pPr>
              <a:spcBef>
                <a:spcPts val="18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20815865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9B0000"/>
                </a:solidFill>
              </a:rPr>
              <a:t>Η βασική έκκριση οξέος </a:t>
            </a:r>
            <a:r>
              <a:rPr lang="el-GR" dirty="0" smtClean="0">
                <a:solidFill>
                  <a:srgbClr val="9B0000"/>
                </a:solidFill>
              </a:rPr>
              <a:t/>
            </a:r>
            <a:br>
              <a:rPr lang="el-GR" dirty="0" smtClean="0">
                <a:solidFill>
                  <a:srgbClr val="9B0000"/>
                </a:solidFill>
              </a:rPr>
            </a:br>
            <a:r>
              <a:rPr lang="el-GR" sz="3600" b="0" dirty="0" smtClean="0">
                <a:solidFill>
                  <a:srgbClr val="9B0000"/>
                </a:solidFill>
              </a:rPr>
              <a:t>Ορισμός</a:t>
            </a:r>
            <a:endParaRPr lang="el-GR" sz="3600" b="0" dirty="0">
              <a:solidFill>
                <a:srgbClr val="9B0000"/>
              </a:solidFill>
            </a:endParaRPr>
          </a:p>
        </p:txBody>
      </p:sp>
      <p:sp>
        <p:nvSpPr>
          <p:cNvPr id="3" name="Θέση περιεχομένου 2"/>
          <p:cNvSpPr>
            <a:spLocks noGrp="1"/>
          </p:cNvSpPr>
          <p:nvPr>
            <p:ph idx="1"/>
          </p:nvPr>
        </p:nvSpPr>
        <p:spPr/>
        <p:txBody>
          <a:bodyPr>
            <a:normAutofit/>
          </a:bodyPr>
          <a:lstStyle/>
          <a:p>
            <a:pPr marL="0" indent="0">
              <a:buNone/>
            </a:pPr>
            <a:r>
              <a:rPr lang="el-GR" sz="2400" dirty="0"/>
              <a:t>Η βασική έκκριση οξέος (</a:t>
            </a:r>
            <a:r>
              <a:rPr lang="el-GR" sz="2400" b="1" dirty="0">
                <a:solidFill>
                  <a:srgbClr val="9B0000"/>
                </a:solidFill>
              </a:rPr>
              <a:t>ΒΑΟ</a:t>
            </a:r>
            <a:r>
              <a:rPr lang="el-GR" sz="2400" dirty="0"/>
              <a:t>) είναι το ποσό του υδροχλωρικού οξέος που εκκρίνεται από </a:t>
            </a:r>
            <a:r>
              <a:rPr lang="el-GR" sz="2400" b="1" dirty="0">
                <a:solidFill>
                  <a:srgbClr val="9B0000"/>
                </a:solidFill>
              </a:rPr>
              <a:t>νηστικό στομάχι </a:t>
            </a:r>
            <a:r>
              <a:rPr lang="el-GR" sz="2400" dirty="0"/>
              <a:t>στη μονάδα του χρόνου. Από ιατρικής απόψεως εκφράζει το ρυθμό της παραγωγής του γαστρικού υγρού και την περιεκτικότητα του σε HCl. </a:t>
            </a:r>
          </a:p>
          <a:p>
            <a:pPr marL="0" indent="0">
              <a:spcBef>
                <a:spcPts val="3000"/>
              </a:spcBef>
              <a:buNone/>
            </a:pPr>
            <a:r>
              <a:rPr lang="el-GR" sz="2400" b="1" dirty="0">
                <a:solidFill>
                  <a:srgbClr val="9B0000"/>
                </a:solidFill>
              </a:rPr>
              <a:t>Τιμές αναφοράς: </a:t>
            </a:r>
            <a:r>
              <a:rPr lang="el-GR" sz="2400" dirty="0"/>
              <a:t>Βασική έκκριση οξέος: 1,4 – 4 </a:t>
            </a:r>
            <a:r>
              <a:rPr lang="el-GR" sz="2400" dirty="0" smtClean="0"/>
              <a:t>mEq/HCl/hr</a:t>
            </a:r>
          </a:p>
          <a:p>
            <a:pPr marL="0" indent="0" algn="ctr">
              <a:spcBef>
                <a:spcPts val="1800"/>
              </a:spcBef>
              <a:buNone/>
            </a:pPr>
            <a:r>
              <a:rPr lang="el-GR" sz="2400" dirty="0" smtClean="0"/>
              <a:t>Ποσό </a:t>
            </a:r>
            <a:r>
              <a:rPr lang="el-GR" sz="2400" dirty="0"/>
              <a:t>γαστρικού υγρού: 60 – 80 ml/hr.</a:t>
            </a:r>
          </a:p>
          <a:p>
            <a:pPr marL="0" indent="0" algn="ctr">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12436982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9B0000"/>
                </a:solidFill>
              </a:rPr>
              <a:t>Η βασική έκκριση οξέος </a:t>
            </a:r>
            <a:r>
              <a:rPr lang="el-GR" sz="4400" dirty="0" smtClean="0">
                <a:solidFill>
                  <a:srgbClr val="9B0000"/>
                </a:solidFill>
              </a:rPr>
              <a:t/>
            </a:r>
            <a:br>
              <a:rPr lang="el-GR" sz="4400" dirty="0" smtClean="0">
                <a:solidFill>
                  <a:srgbClr val="9B0000"/>
                </a:solidFill>
              </a:rPr>
            </a:br>
            <a:r>
              <a:rPr lang="el-GR" sz="3600" b="0" dirty="0" smtClean="0">
                <a:solidFill>
                  <a:srgbClr val="9B0000"/>
                </a:solidFill>
              </a:rPr>
              <a:t>Η </a:t>
            </a:r>
            <a:r>
              <a:rPr lang="el-GR" sz="3600" b="0" dirty="0">
                <a:solidFill>
                  <a:srgbClr val="9B0000"/>
                </a:solidFill>
              </a:rPr>
              <a:t>λήψη </a:t>
            </a:r>
            <a:r>
              <a:rPr lang="el-GR" sz="3600" b="0" dirty="0" smtClean="0">
                <a:solidFill>
                  <a:srgbClr val="9B0000"/>
                </a:solidFill>
              </a:rPr>
              <a:t>δείγματος</a:t>
            </a:r>
            <a:endParaRPr lang="el-GR" sz="3600" b="0" dirty="0">
              <a:solidFill>
                <a:srgbClr val="9B0000"/>
              </a:solidFill>
            </a:endParaRPr>
          </a:p>
        </p:txBody>
      </p:sp>
      <p:sp>
        <p:nvSpPr>
          <p:cNvPr id="3" name="Θέση περιεχομένου 2"/>
          <p:cNvSpPr>
            <a:spLocks noGrp="1"/>
          </p:cNvSpPr>
          <p:nvPr>
            <p:ph idx="1"/>
          </p:nvPr>
        </p:nvSpPr>
        <p:spPr/>
        <p:txBody>
          <a:bodyPr/>
          <a:lstStyle/>
          <a:p>
            <a:pPr marL="0" indent="0">
              <a:spcBef>
                <a:spcPts val="2400"/>
              </a:spcBef>
              <a:buNone/>
            </a:pPr>
            <a:r>
              <a:rPr lang="el-GR" sz="2400" dirty="0"/>
              <a:t>Ο ασθενής είναι νηστικός από το βράδυ. </a:t>
            </a:r>
          </a:p>
          <a:p>
            <a:pPr marL="0" indent="0">
              <a:spcBef>
                <a:spcPts val="2400"/>
              </a:spcBef>
              <a:buNone/>
            </a:pPr>
            <a:r>
              <a:rPr lang="el-GR" sz="2400" dirty="0"/>
              <a:t>Το πρωί με γαστροσκόπηση συλλέγεται όλο το γαστρικό υγρό που περιέχει και απορρίπτεται. </a:t>
            </a:r>
          </a:p>
          <a:p>
            <a:pPr marL="0" indent="0">
              <a:spcBef>
                <a:spcPts val="2400"/>
              </a:spcBef>
              <a:buNone/>
            </a:pPr>
            <a:r>
              <a:rPr lang="el-GR" sz="2400" dirty="0"/>
              <a:t>Στη συνέχεια, επί μία ώρα, αναρροφάται κάθε 10 - 15 λεπτά το γαστρικό υγρό που παράγεται στο στομάχι.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544401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Η λήψη </a:t>
            </a:r>
            <a:r>
              <a:rPr lang="el-GR" dirty="0" smtClean="0">
                <a:solidFill>
                  <a:srgbClr val="9B0000"/>
                </a:solidFill>
              </a:rPr>
              <a:t>βρογχοαναρροφημάτων</a:t>
            </a:r>
            <a:endParaRPr lang="el-GR" dirty="0">
              <a:solidFill>
                <a:srgbClr val="9B0000"/>
              </a:solidFill>
            </a:endParaRPr>
          </a:p>
        </p:txBody>
      </p:sp>
      <p:sp>
        <p:nvSpPr>
          <p:cNvPr id="3" name="Θέση περιεχομένου 2"/>
          <p:cNvSpPr>
            <a:spLocks noGrp="1"/>
          </p:cNvSpPr>
          <p:nvPr>
            <p:ph idx="1"/>
          </p:nvPr>
        </p:nvSpPr>
        <p:spPr/>
        <p:txBody>
          <a:bodyPr/>
          <a:lstStyle/>
          <a:p>
            <a:pPr marL="0" indent="0">
              <a:spcBef>
                <a:spcPts val="3600"/>
              </a:spcBef>
              <a:buNone/>
            </a:pPr>
            <a:r>
              <a:rPr lang="el-GR" sz="2400" dirty="0"/>
              <a:t>Λαμβάνονται με </a:t>
            </a:r>
            <a:r>
              <a:rPr lang="el-GR" sz="2400" b="1" dirty="0">
                <a:solidFill>
                  <a:srgbClr val="9B0000"/>
                </a:solidFill>
              </a:rPr>
              <a:t>βρογχοσκόπιο</a:t>
            </a:r>
            <a:r>
              <a:rPr lang="el-GR" sz="2400" dirty="0"/>
              <a:t> από τις διακλαδώσεις του βρογχικού δέντρου. </a:t>
            </a:r>
          </a:p>
          <a:p>
            <a:pPr marL="0" indent="0">
              <a:spcBef>
                <a:spcPts val="3600"/>
              </a:spcBef>
              <a:buNone/>
            </a:pPr>
            <a:r>
              <a:rPr lang="el-GR" sz="2400" dirty="0"/>
              <a:t>Για την έκπλυση εγχέονται 20 με 100 ml φυσιολογικός ορός μέσω του βρογχοσκοπίου και αναρροφώνται. </a:t>
            </a:r>
          </a:p>
          <a:p>
            <a:pPr marL="0" indent="0">
              <a:spcBef>
                <a:spcPts val="3600"/>
              </a:spcBef>
              <a:buNone/>
            </a:pPr>
            <a:r>
              <a:rPr lang="el-GR" sz="2400" dirty="0"/>
              <a:t>Το πρώτο δείγμα έχει τα περισσότερα κύτταρα ενώ τα τελευταία τα περισσότερα μικρόβια.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9957242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9B0000"/>
                </a:solidFill>
              </a:rPr>
              <a:t>Η βασική έκκριση οξέος </a:t>
            </a:r>
            <a:r>
              <a:rPr lang="el-GR" sz="4400" dirty="0" smtClean="0">
                <a:solidFill>
                  <a:srgbClr val="9B0000"/>
                </a:solidFill>
              </a:rPr>
              <a:t/>
            </a:r>
            <a:br>
              <a:rPr lang="el-GR" sz="4400" dirty="0" smtClean="0">
                <a:solidFill>
                  <a:srgbClr val="9B0000"/>
                </a:solidFill>
              </a:rPr>
            </a:br>
            <a:r>
              <a:rPr lang="el-GR" sz="3600" b="0" dirty="0" smtClean="0">
                <a:solidFill>
                  <a:srgbClr val="9B0000"/>
                </a:solidFill>
              </a:rPr>
              <a:t>Ο </a:t>
            </a:r>
            <a:r>
              <a:rPr lang="el-GR" sz="3600" b="0" dirty="0">
                <a:solidFill>
                  <a:srgbClr val="9B0000"/>
                </a:solidFill>
              </a:rPr>
              <a:t>χειρισμός του </a:t>
            </a:r>
            <a:r>
              <a:rPr lang="el-GR" sz="3600" b="0" dirty="0" smtClean="0">
                <a:solidFill>
                  <a:srgbClr val="9B0000"/>
                </a:solidFill>
              </a:rPr>
              <a:t>δείγματος</a:t>
            </a:r>
            <a:endParaRPr lang="el-GR" sz="3600" b="0" dirty="0">
              <a:solidFill>
                <a:srgbClr val="9B0000"/>
              </a:solidFill>
            </a:endParaRPr>
          </a:p>
        </p:txBody>
      </p:sp>
      <p:sp>
        <p:nvSpPr>
          <p:cNvPr id="3" name="Θέση περιεχομένου 2"/>
          <p:cNvSpPr>
            <a:spLocks noGrp="1"/>
          </p:cNvSpPr>
          <p:nvPr>
            <p:ph idx="1"/>
          </p:nvPr>
        </p:nvSpPr>
        <p:spPr/>
        <p:txBody>
          <a:bodyPr/>
          <a:lstStyle/>
          <a:p>
            <a:pPr marL="0" indent="0">
              <a:spcBef>
                <a:spcPts val="2400"/>
              </a:spcBef>
              <a:buNone/>
            </a:pPr>
            <a:r>
              <a:rPr lang="el-GR" sz="2400" dirty="0"/>
              <a:t>Το δείγμα της βασικής έκκρισης μεταφέρεται στο εργαστήριο μέσα σε μία φιάλη. Εξετάζονται οι φυσικοί χαρακτήρες του, μετριέται ο ολικός του όγκος και το pH του.  </a:t>
            </a:r>
          </a:p>
          <a:p>
            <a:pPr marL="0" indent="0">
              <a:spcBef>
                <a:spcPts val="2400"/>
              </a:spcBef>
              <a:buNone/>
            </a:pPr>
            <a:r>
              <a:rPr lang="el-GR" sz="2400" dirty="0"/>
              <a:t>Αν η αντίδραση είναι αλκαλική ή το pH είναι άνω των 6, δεν γίνεται περαιτέρω εξέταση και το υγρό χαρακτηρίζεται σαν </a:t>
            </a:r>
            <a:r>
              <a:rPr lang="el-GR" sz="2400" b="1" dirty="0">
                <a:solidFill>
                  <a:srgbClr val="9B0000"/>
                </a:solidFill>
              </a:rPr>
              <a:t>αχλωρυδρικό. </a:t>
            </a:r>
          </a:p>
          <a:p>
            <a:pPr marL="0" indent="0">
              <a:spcBef>
                <a:spcPts val="2400"/>
              </a:spcBef>
              <a:buNone/>
            </a:pPr>
            <a:r>
              <a:rPr lang="el-GR" sz="2400" dirty="0"/>
              <a:t>Διαφορετικά γίνεται ο προσδιορισμός του </a:t>
            </a:r>
            <a:r>
              <a:rPr lang="el-GR" sz="2400" b="1" dirty="0">
                <a:solidFill>
                  <a:srgbClr val="9B0000"/>
                </a:solidFill>
              </a:rPr>
              <a:t>ΒΑΟ με τιτλοδότηση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19154588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9B0000"/>
                </a:solidFill>
              </a:rPr>
              <a:t>Η βασική έκκριση οξέος </a:t>
            </a:r>
            <a:br>
              <a:rPr lang="el-GR" sz="4400" dirty="0">
                <a:solidFill>
                  <a:srgbClr val="9B0000"/>
                </a:solidFill>
              </a:rPr>
            </a:br>
            <a:r>
              <a:rPr lang="el-GR" b="0" dirty="0" smtClean="0">
                <a:solidFill>
                  <a:srgbClr val="9B0000"/>
                </a:solidFill>
              </a:rPr>
              <a:t>Διαδικασία</a:t>
            </a:r>
            <a:endParaRPr lang="el-GR" b="0" dirty="0">
              <a:solidFill>
                <a:srgbClr val="9B0000"/>
              </a:solidFill>
            </a:endParaRPr>
          </a:p>
        </p:txBody>
      </p:sp>
      <p:sp>
        <p:nvSpPr>
          <p:cNvPr id="3" name="Θέση περιεχομένου 2"/>
          <p:cNvSpPr>
            <a:spLocks noGrp="1"/>
          </p:cNvSpPr>
          <p:nvPr>
            <p:ph idx="1"/>
          </p:nvPr>
        </p:nvSpPr>
        <p:spPr/>
        <p:txBody>
          <a:bodyPr>
            <a:normAutofit/>
          </a:bodyPr>
          <a:lstStyle/>
          <a:p>
            <a:pPr marL="457200" indent="-457200">
              <a:spcBef>
                <a:spcPts val="3000"/>
              </a:spcBef>
              <a:buFont typeface="+mj-lt"/>
              <a:buAutoNum type="arabicPeriod"/>
            </a:pPr>
            <a:r>
              <a:rPr lang="el-GR" sz="2400" dirty="0"/>
              <a:t>Σε ποτήρι ζέσεως τοποθετούνται 10 </a:t>
            </a:r>
            <a:r>
              <a:rPr lang="el-GR" sz="2400" dirty="0" smtClean="0"/>
              <a:t>m</a:t>
            </a:r>
            <a:r>
              <a:rPr lang="en-US" sz="2400" dirty="0" smtClean="0"/>
              <a:t>L</a:t>
            </a:r>
            <a:r>
              <a:rPr lang="el-GR" sz="2400" dirty="0" smtClean="0"/>
              <a:t> </a:t>
            </a:r>
            <a:r>
              <a:rPr lang="el-GR" sz="2400" dirty="0"/>
              <a:t>γαστρικού υγρού. </a:t>
            </a:r>
          </a:p>
          <a:p>
            <a:pPr marL="457200" indent="-457200">
              <a:spcBef>
                <a:spcPts val="3000"/>
              </a:spcBef>
              <a:buFont typeface="+mj-lt"/>
              <a:buAutoNum type="arabicPeriod"/>
            </a:pPr>
            <a:r>
              <a:rPr lang="el-GR" sz="2400" dirty="0"/>
              <a:t>Μέσα στο δείγμα γαστρικού υγρού τοποθετούνται 2 – 3 σταγόνες δείκτη </a:t>
            </a:r>
            <a:r>
              <a:rPr lang="el-GR" sz="2400" dirty="0"/>
              <a:t>φαινολοφθαλεΐνης.</a:t>
            </a:r>
            <a:endParaRPr lang="el-GR" sz="2400" dirty="0"/>
          </a:p>
          <a:p>
            <a:pPr marL="457200" indent="-457200">
              <a:spcBef>
                <a:spcPts val="3000"/>
              </a:spcBef>
              <a:buFont typeface="+mj-lt"/>
              <a:buAutoNum type="arabicPeriod"/>
            </a:pPr>
            <a:r>
              <a:rPr lang="el-GR" sz="2400" dirty="0"/>
              <a:t>Σε </a:t>
            </a:r>
            <a:r>
              <a:rPr lang="el-GR" sz="2400" dirty="0" smtClean="0"/>
              <a:t>προχοΐδα </a:t>
            </a:r>
            <a:r>
              <a:rPr lang="el-GR" sz="2400" dirty="0"/>
              <a:t>τοποθετούνται 100 </a:t>
            </a:r>
            <a:r>
              <a:rPr lang="el-GR" sz="2400" dirty="0" smtClean="0"/>
              <a:t>m</a:t>
            </a:r>
            <a:r>
              <a:rPr lang="en-US" sz="2400" dirty="0" smtClean="0"/>
              <a:t>L</a:t>
            </a:r>
            <a:r>
              <a:rPr lang="el-GR" sz="2400" dirty="0" smtClean="0"/>
              <a:t> </a:t>
            </a:r>
            <a:r>
              <a:rPr lang="el-GR" sz="2400" dirty="0"/>
              <a:t>NaOH 0,1 M.</a:t>
            </a:r>
          </a:p>
          <a:p>
            <a:pPr marL="457200" indent="-457200">
              <a:spcBef>
                <a:spcPts val="3000"/>
              </a:spcBef>
              <a:buFont typeface="+mj-lt"/>
              <a:buAutoNum type="arabicPeriod"/>
            </a:pPr>
            <a:r>
              <a:rPr lang="el-GR" sz="2400" dirty="0"/>
              <a:t>Ξεκινά τιτλοδότηση εξουδετερώνοντας το οξύ γαστρικό υγρό (HCl) με την βάση NaOH. Στο σημείο εξουδετέρωσης η </a:t>
            </a:r>
            <a:r>
              <a:rPr lang="el-GR" sz="2400" dirty="0" smtClean="0"/>
              <a:t>φαινολοφθαλεΐνη από </a:t>
            </a:r>
            <a:r>
              <a:rPr lang="el-GR" sz="2400" dirty="0"/>
              <a:t>κόκκινη – πορτοκαλί θα γίνει σκούρα ρόδινη – κόκκινη.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0892289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9B0000"/>
                </a:solidFill>
              </a:rPr>
              <a:t>Η βασική έκκριση οξέος </a:t>
            </a:r>
            <a:br>
              <a:rPr lang="el-GR" sz="4400" dirty="0">
                <a:solidFill>
                  <a:srgbClr val="9B0000"/>
                </a:solidFill>
              </a:rPr>
            </a:br>
            <a:r>
              <a:rPr lang="el-GR" b="0" dirty="0">
                <a:solidFill>
                  <a:srgbClr val="9B0000"/>
                </a:solidFill>
              </a:rPr>
              <a:t>Ολική </a:t>
            </a:r>
            <a:r>
              <a:rPr lang="el-GR" b="0" dirty="0" smtClean="0">
                <a:solidFill>
                  <a:srgbClr val="9B0000"/>
                </a:solidFill>
              </a:rPr>
              <a:t>οξύτητα</a:t>
            </a:r>
            <a:endParaRPr lang="el-GR" b="0" dirty="0">
              <a:solidFill>
                <a:srgbClr val="9B0000"/>
              </a:solidFill>
            </a:endParaRPr>
          </a:p>
        </p:txBody>
      </p:sp>
      <p:sp>
        <p:nvSpPr>
          <p:cNvPr id="3" name="Θέση περιεχομένου 2"/>
          <p:cNvSpPr>
            <a:spLocks noGrp="1"/>
          </p:cNvSpPr>
          <p:nvPr>
            <p:ph idx="1"/>
          </p:nvPr>
        </p:nvSpPr>
        <p:spPr>
          <a:xfrm>
            <a:off x="467544" y="1484784"/>
            <a:ext cx="8229600" cy="5040560"/>
          </a:xfrm>
        </p:spPr>
        <p:txBody>
          <a:bodyPr/>
          <a:lstStyle/>
          <a:p>
            <a:pPr marL="0" indent="0">
              <a:spcBef>
                <a:spcPts val="3000"/>
              </a:spcBef>
              <a:buNone/>
            </a:pPr>
            <a:r>
              <a:rPr lang="el-GR" sz="2400" dirty="0"/>
              <a:t>Στο σημείο αυτό υπολογίζεται η ολική οξύτητα: </a:t>
            </a:r>
            <a:r>
              <a:rPr lang="el-GR" sz="2400" b="1" dirty="0">
                <a:solidFill>
                  <a:srgbClr val="9B0000"/>
                </a:solidFill>
              </a:rPr>
              <a:t>Tίτλος ΝaOH (ml) x 10. </a:t>
            </a:r>
          </a:p>
          <a:p>
            <a:pPr marL="0" indent="0">
              <a:spcBef>
                <a:spcPts val="3000"/>
              </a:spcBef>
              <a:buNone/>
            </a:pPr>
            <a:r>
              <a:rPr lang="el-GR" sz="2400" dirty="0"/>
              <a:t>Ο συντελεστής 10 οφείλεται στο ότι χρησιμοποιούνται μόνο 10 ml γαστρικού υγρού και όχι 100 ml που αντιστοιχούν στην ισόποση ηλεκτρεγερτική δύναμη 100 mEq των 0,1 M ΝaOH.</a:t>
            </a:r>
          </a:p>
          <a:p>
            <a:pPr>
              <a:spcBef>
                <a:spcPts val="30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31232331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9B0000"/>
                </a:solidFill>
              </a:rPr>
              <a:t>Η βασική έκκριση οξέος </a:t>
            </a:r>
            <a:r>
              <a:rPr lang="el-GR" sz="4400" dirty="0" smtClean="0">
                <a:solidFill>
                  <a:srgbClr val="9B0000"/>
                </a:solidFill>
              </a:rPr>
              <a:t/>
            </a:r>
            <a:br>
              <a:rPr lang="el-GR" sz="4400" dirty="0" smtClean="0">
                <a:solidFill>
                  <a:srgbClr val="9B0000"/>
                </a:solidFill>
              </a:rPr>
            </a:br>
            <a:r>
              <a:rPr lang="en-US" b="0" dirty="0">
                <a:solidFill>
                  <a:srgbClr val="9B0000"/>
                </a:solidFill>
              </a:rPr>
              <a:t>O </a:t>
            </a:r>
            <a:r>
              <a:rPr lang="el-GR" b="0" dirty="0">
                <a:solidFill>
                  <a:srgbClr val="9B0000"/>
                </a:solidFill>
              </a:rPr>
              <a:t>υπολογισμός του </a:t>
            </a:r>
            <a:r>
              <a:rPr lang="en-US" b="0" dirty="0" smtClean="0">
                <a:solidFill>
                  <a:srgbClr val="9B0000"/>
                </a:solidFill>
              </a:rPr>
              <a:t>BAO</a:t>
            </a:r>
            <a:endParaRPr lang="el-GR" b="0" dirty="0">
              <a:solidFill>
                <a:srgbClr val="9B0000"/>
              </a:solidFill>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936104"/>
              </a:xfrm>
            </p:spPr>
            <p:txBody>
              <a:bodyPr/>
              <a:lstStyle/>
              <a:p>
                <a:pPr marL="0" indent="0">
                  <a:buNone/>
                </a:pPr>
                <a14:m>
                  <m:oMathPara xmlns:m="http://schemas.openxmlformats.org/officeDocument/2006/math">
                    <m:oMathParaPr>
                      <m:jc m:val="centerGroup"/>
                    </m:oMathParaPr>
                    <m:oMath xmlns:m="http://schemas.openxmlformats.org/officeDocument/2006/math">
                      <m:f>
                        <m:fPr>
                          <m:ctrlPr>
                            <a:rPr lang="el-GR" sz="2400" i="1" smtClean="0">
                              <a:latin typeface="Cambria Math"/>
                            </a:rPr>
                          </m:ctrlPr>
                        </m:fPr>
                        <m:num>
                          <m:sSub>
                            <m:sSubPr>
                              <m:ctrlPr>
                                <a:rPr lang="el-GR" sz="2400" i="1" smtClean="0">
                                  <a:latin typeface="Cambria Math"/>
                                </a:rPr>
                              </m:ctrlPr>
                            </m:sSubPr>
                            <m:e>
                              <m:r>
                                <m:rPr>
                                  <m:sty m:val="p"/>
                                </m:rPr>
                                <a:rPr lang="en-US" sz="2400" b="0" i="0" smtClean="0">
                                  <a:latin typeface="Cambria Math" panose="02040503050406030204" pitchFamily="18" charset="0"/>
                                </a:rPr>
                                <m:t>V</m:t>
                              </m:r>
                            </m:e>
                            <m:sub>
                              <m:r>
                                <a:rPr lang="en-US" sz="2400" b="0" i="1" smtClean="0">
                                  <a:latin typeface="Cambria Math" panose="02040503050406030204" pitchFamily="18" charset="0"/>
                                </a:rPr>
                                <m:t>𝑁𝑎𝑂𝐻</m:t>
                              </m:r>
                            </m:sub>
                          </m:sSub>
                          <m:r>
                            <a:rPr lang="el-GR"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𝑉</m:t>
                              </m:r>
                            </m:e>
                            <m:sub>
                              <m:r>
                                <a:rPr lang="en-US" sz="2400" b="0" i="1" smtClean="0">
                                  <a:latin typeface="Cambria Math" panose="02040503050406030204" pitchFamily="18" charset="0"/>
                                  <a:ea typeface="Cambria Math" panose="02040503050406030204" pitchFamily="18" charset="0"/>
                                </a:rPr>
                                <m:t>(</m:t>
                              </m:r>
                              <m:r>
                                <a:rPr lang="el-GR" sz="2400" b="0" i="1" smtClean="0">
                                  <a:latin typeface="Cambria Math" panose="02040503050406030204" pitchFamily="18" charset="0"/>
                                  <a:ea typeface="Cambria Math" panose="02040503050406030204" pitchFamily="18" charset="0"/>
                                </a:rPr>
                                <m:t>𝛾𝛼𝜎𝜏𝜌𝜄𝜅𝜊</m:t>
                              </m:r>
                              <m:r>
                                <m:rPr>
                                  <m:sty m:val="p"/>
                                </m:rPr>
                                <a:rPr lang="el-GR" sz="2400" b="0" i="1" smtClean="0">
                                  <a:latin typeface="Cambria Math" panose="02040503050406030204" pitchFamily="18" charset="0"/>
                                  <a:ea typeface="Cambria Math" panose="02040503050406030204" pitchFamily="18" charset="0"/>
                                </a:rPr>
                                <m:t>ύ</m:t>
                              </m:r>
                              <m:r>
                                <a:rPr lang="el-GR" sz="2400" b="0" i="1" smtClean="0">
                                  <a:latin typeface="Cambria Math" panose="02040503050406030204" pitchFamily="18" charset="0"/>
                                  <a:ea typeface="Cambria Math" panose="02040503050406030204" pitchFamily="18" charset="0"/>
                                </a:rPr>
                                <m:t> </m:t>
                              </m:r>
                              <m:r>
                                <a:rPr lang="el-GR" sz="2400" b="0" i="1" smtClean="0">
                                  <a:latin typeface="Cambria Math" panose="02040503050406030204" pitchFamily="18" charset="0"/>
                                  <a:ea typeface="Cambria Math" panose="02040503050406030204" pitchFamily="18" charset="0"/>
                                </a:rPr>
                                <m:t>𝜐𝛾𝜌𝜊</m:t>
                              </m:r>
                              <m:r>
                                <m:rPr>
                                  <m:sty m:val="p"/>
                                </m:rPr>
                                <a:rPr lang="el-GR" sz="2400" b="0" i="1" smtClean="0">
                                  <a:latin typeface="Cambria Math" panose="02040503050406030204" pitchFamily="18" charset="0"/>
                                  <a:ea typeface="Cambria Math" panose="02040503050406030204" pitchFamily="18" charset="0"/>
                                </a:rPr>
                                <m:t>ύ</m:t>
                              </m:r>
                              <m:r>
                                <a:rPr lang="el-GR" sz="2400" b="0" i="1" smtClean="0">
                                  <a:latin typeface="Cambria Math" panose="02040503050406030204" pitchFamily="18" charset="0"/>
                                  <a:ea typeface="Cambria Math" panose="02040503050406030204" pitchFamily="18" charset="0"/>
                                </a:rPr>
                                <m:t>)</m:t>
                              </m:r>
                            </m:sub>
                          </m:sSub>
                          <m:r>
                            <a:rPr lang="en-US" sz="2400" b="0" i="1" smtClean="0">
                              <a:latin typeface="Cambria Math" panose="02040503050406030204" pitchFamily="18" charset="0"/>
                              <a:ea typeface="Cambria Math" panose="02040503050406030204" pitchFamily="18" charset="0"/>
                            </a:rPr>
                            <m:t>×</m:t>
                          </m:r>
                          <m:r>
                            <a:rPr lang="el-GR" sz="2400" b="0" i="1" smtClean="0">
                              <a:latin typeface="Cambria Math" panose="02040503050406030204" pitchFamily="18" charset="0"/>
                              <a:ea typeface="Cambria Math" panose="02040503050406030204" pitchFamily="18" charset="0"/>
                            </a:rPr>
                            <m:t>10</m:t>
                          </m:r>
                          <m:r>
                            <a:rPr lang="en-US" sz="2400" b="0" i="1" smtClean="0">
                              <a:latin typeface="Cambria Math" panose="02040503050406030204" pitchFamily="18" charset="0"/>
                              <a:ea typeface="Cambria Math" panose="02040503050406030204" pitchFamily="18" charset="0"/>
                            </a:rPr>
                            <m:t>𝑚𝐸𝑞</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𝑚𝑜𝑙</m:t>
                          </m:r>
                        </m:num>
                        <m:den>
                          <m:r>
                            <a:rPr lang="en-US" sz="2400" b="0" i="1" smtClean="0">
                              <a:latin typeface="Cambria Math" panose="02040503050406030204" pitchFamily="18" charset="0"/>
                            </a:rPr>
                            <m:t>100</m:t>
                          </m:r>
                        </m:den>
                      </m:f>
                      <m:r>
                        <a:rPr lang="en-US" sz="2400" b="0" i="1" smtClean="0">
                          <a:latin typeface="Cambria Math" panose="02040503050406030204" pitchFamily="18" charset="0"/>
                        </a:rPr>
                        <m:t>=</m:t>
                      </m:r>
                      <m:r>
                        <a:rPr lang="en-US" sz="2400" b="0" i="1" smtClean="0">
                          <a:latin typeface="Cambria Math" panose="02040503050406030204" pitchFamily="18" charset="0"/>
                        </a:rPr>
                        <m:t>𝐵𝐴𝑂</m:t>
                      </m:r>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𝑚𝐸𝑞</m:t>
                          </m:r>
                        </m:num>
                        <m:den>
                          <m:r>
                            <a:rPr lang="en-US" sz="2400" b="0" i="1" smtClean="0">
                              <a:latin typeface="Cambria Math" panose="02040503050406030204" pitchFamily="18" charset="0"/>
                            </a:rPr>
                            <m:t>𝐻𝐶𝑙</m:t>
                          </m:r>
                        </m:den>
                      </m:f>
                      <m:r>
                        <a:rPr lang="en-US" sz="2400" b="0" i="1" smtClean="0">
                          <a:latin typeface="Cambria Math" panose="02040503050406030204" pitchFamily="18" charset="0"/>
                        </a:rPr>
                        <m:t>/</m:t>
                      </m:r>
                      <m:r>
                        <a:rPr lang="en-US" sz="2400" b="0" i="1" smtClean="0">
                          <a:latin typeface="Cambria Math" panose="02040503050406030204" pitchFamily="18" charset="0"/>
                        </a:rPr>
                        <m:t>h𝑟</m:t>
                      </m:r>
                      <m:r>
                        <a:rPr lang="en-US" sz="2400" b="0" i="1" smtClean="0">
                          <a:latin typeface="Cambria Math" panose="02040503050406030204" pitchFamily="18" charset="0"/>
                        </a:rPr>
                        <m:t>)</m:t>
                      </m:r>
                    </m:oMath>
                  </m:oMathPara>
                </a14:m>
                <a:endParaRPr lang="en-US" sz="2400" dirty="0" smtClean="0"/>
              </a:p>
              <a:p>
                <a:pPr marL="0" indent="0">
                  <a:buNone/>
                </a:pPr>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936104"/>
              </a:xfrm>
              <a:blipFill rotWithShape="0">
                <a:blip r:embed="rId2" cstate="print"/>
                <a:stretch>
                  <a:fillRect/>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
        <p:nvSpPr>
          <p:cNvPr id="5" name="Ορθογώνιο 4"/>
          <p:cNvSpPr/>
          <p:nvPr/>
        </p:nvSpPr>
        <p:spPr>
          <a:xfrm>
            <a:off x="323528" y="2708920"/>
            <a:ext cx="8136904" cy="1200329"/>
          </a:xfrm>
          <a:prstGeom prst="rect">
            <a:avLst/>
          </a:prstGeom>
        </p:spPr>
        <p:txBody>
          <a:bodyPr wrap="square">
            <a:spAutoFit/>
          </a:bodyPr>
          <a:lstStyle/>
          <a:p>
            <a:pPr>
              <a:lnSpc>
                <a:spcPct val="150000"/>
              </a:lnSpc>
            </a:pPr>
            <a:r>
              <a:rPr lang="el-GR" sz="2400" dirty="0">
                <a:latin typeface="+mn-lt"/>
              </a:rPr>
              <a:t>Π.χ. έστω ότι καταναλώθηκαν 15 </a:t>
            </a:r>
            <a:r>
              <a:rPr lang="el-GR" sz="2400" dirty="0" smtClean="0">
                <a:latin typeface="+mn-lt"/>
              </a:rPr>
              <a:t>m</a:t>
            </a:r>
            <a:r>
              <a:rPr lang="en-US" sz="2400" dirty="0" smtClean="0">
                <a:latin typeface="+mn-lt"/>
              </a:rPr>
              <a:t>:</a:t>
            </a:r>
            <a:r>
              <a:rPr lang="el-GR" sz="2400" dirty="0" smtClean="0">
                <a:latin typeface="+mn-lt"/>
              </a:rPr>
              <a:t> </a:t>
            </a:r>
            <a:r>
              <a:rPr lang="el-GR" sz="2400" dirty="0">
                <a:latin typeface="+mn-lt"/>
              </a:rPr>
              <a:t>ΝaOH και ο όγκος του γαστρικού υγρού ήταν 70 </a:t>
            </a:r>
            <a:r>
              <a:rPr lang="el-GR" sz="2400" dirty="0" smtClean="0">
                <a:latin typeface="+mn-lt"/>
              </a:rPr>
              <a:t>m</a:t>
            </a:r>
            <a:r>
              <a:rPr lang="en-US" sz="2400" dirty="0" smtClean="0">
                <a:latin typeface="+mn-lt"/>
              </a:rPr>
              <a:t>L</a:t>
            </a:r>
            <a:r>
              <a:rPr lang="el-GR" sz="2400" dirty="0" smtClean="0">
                <a:latin typeface="+mn-lt"/>
              </a:rPr>
              <a:t>. </a:t>
            </a:r>
            <a:r>
              <a:rPr lang="el-GR" sz="2400" dirty="0">
                <a:latin typeface="+mn-lt"/>
              </a:rPr>
              <a:t>Το ΒΑΟ υπολογίζεται ως εξής:</a:t>
            </a:r>
          </a:p>
        </p:txBody>
      </p:sp>
      <mc:AlternateContent xmlns:mc="http://schemas.openxmlformats.org/markup-compatibility/2006" xmlns:a14="http://schemas.microsoft.com/office/drawing/2010/main">
        <mc:Choice Requires="a14">
          <p:sp>
            <p:nvSpPr>
              <p:cNvPr id="6" name="TextBox 5"/>
              <p:cNvSpPr txBox="1"/>
              <p:nvPr/>
            </p:nvSpPr>
            <p:spPr>
              <a:xfrm>
                <a:off x="75020" y="4680354"/>
                <a:ext cx="9067376" cy="7430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l-GR" sz="2200" i="1" smtClean="0">
                              <a:latin typeface="Cambria Math"/>
                            </a:rPr>
                          </m:ctrlPr>
                        </m:fPr>
                        <m:num>
                          <m:r>
                            <m:rPr>
                              <m:sty m:val="p"/>
                            </m:rPr>
                            <a:rPr lang="el-GR" sz="2200" b="0" i="0" smtClean="0">
                              <a:latin typeface="Cambria Math" panose="02040503050406030204" pitchFamily="18" charset="0"/>
                            </a:rPr>
                            <m:t>Τιτλος</m:t>
                          </m:r>
                          <m:r>
                            <a:rPr lang="el-GR" sz="2200" b="0" i="0" smtClean="0">
                              <a:latin typeface="Cambria Math" panose="02040503050406030204" pitchFamily="18" charset="0"/>
                            </a:rPr>
                            <m:t> </m:t>
                          </m:r>
                          <m:r>
                            <m:rPr>
                              <m:sty m:val="p"/>
                            </m:rPr>
                            <a:rPr lang="en-US" sz="2200" b="0" i="0" smtClean="0">
                              <a:latin typeface="Cambria Math" panose="02040503050406030204" pitchFamily="18" charset="0"/>
                            </a:rPr>
                            <m:t>NaOh</m:t>
                          </m:r>
                          <m:r>
                            <a:rPr lang="en-US" sz="2200" b="0" i="0" smtClean="0">
                              <a:latin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m:t>
                          </m:r>
                          <m:r>
                            <a:rPr lang="el-GR" sz="2200" b="0" i="1" smtClean="0">
                              <a:latin typeface="Cambria Math" panose="02040503050406030204" pitchFamily="18" charset="0"/>
                              <a:ea typeface="Cambria Math" panose="02040503050406030204" pitchFamily="18" charset="0"/>
                            </a:rPr>
                            <m:t>Ό</m:t>
                          </m:r>
                          <m:r>
                            <a:rPr lang="el-GR" sz="2200" b="0" i="1" smtClean="0">
                              <a:latin typeface="Cambria Math" panose="02040503050406030204" pitchFamily="18" charset="0"/>
                              <a:ea typeface="Cambria Math" panose="02040503050406030204" pitchFamily="18" charset="0"/>
                            </a:rPr>
                            <m:t>𝛾𝜅𝜊𝜍</m:t>
                          </m:r>
                          <m:r>
                            <a:rPr lang="el-GR" sz="2200" b="0" i="1" smtClean="0">
                              <a:latin typeface="Cambria Math" panose="02040503050406030204" pitchFamily="18" charset="0"/>
                              <a:ea typeface="Cambria Math" panose="02040503050406030204" pitchFamily="18" charset="0"/>
                            </a:rPr>
                            <m:t> </m:t>
                          </m:r>
                          <m:r>
                            <a:rPr lang="el-GR" sz="2200" b="0" i="1" smtClean="0">
                              <a:latin typeface="Cambria Math" panose="02040503050406030204" pitchFamily="18" charset="0"/>
                              <a:ea typeface="Cambria Math" panose="02040503050406030204" pitchFamily="18" charset="0"/>
                            </a:rPr>
                            <m:t>𝛾𝛼𝜎𝜏𝜌𝜄𝜅𝜊</m:t>
                          </m:r>
                          <m:r>
                            <m:rPr>
                              <m:sty m:val="p"/>
                            </m:rPr>
                            <a:rPr lang="el-GR" sz="2200" b="0" i="1" smtClean="0">
                              <a:latin typeface="Cambria Math" panose="02040503050406030204" pitchFamily="18" charset="0"/>
                              <a:ea typeface="Cambria Math" panose="02040503050406030204" pitchFamily="18" charset="0"/>
                            </a:rPr>
                            <m:t>ύ</m:t>
                          </m:r>
                          <m:r>
                            <a:rPr lang="el-GR" sz="2200" b="0" i="1" smtClean="0">
                              <a:latin typeface="Cambria Math" panose="02040503050406030204" pitchFamily="18" charset="0"/>
                              <a:ea typeface="Cambria Math" panose="02040503050406030204" pitchFamily="18" charset="0"/>
                            </a:rPr>
                            <m:t> </m:t>
                          </m:r>
                          <m:r>
                            <a:rPr lang="el-GR" sz="2200" b="0" i="1" smtClean="0">
                              <a:latin typeface="Cambria Math" panose="02040503050406030204" pitchFamily="18" charset="0"/>
                              <a:ea typeface="Cambria Math" panose="02040503050406030204" pitchFamily="18" charset="0"/>
                            </a:rPr>
                            <m:t>𝜐𝛾𝜌𝜊</m:t>
                          </m:r>
                          <m:r>
                            <m:rPr>
                              <m:sty m:val="p"/>
                            </m:rPr>
                            <a:rPr lang="el-GR" sz="2200" b="0" i="1" smtClean="0">
                              <a:latin typeface="Cambria Math" panose="02040503050406030204" pitchFamily="18" charset="0"/>
                              <a:ea typeface="Cambria Math" panose="02040503050406030204" pitchFamily="18" charset="0"/>
                            </a:rPr>
                            <m:t>ύ</m:t>
                          </m:r>
                        </m:num>
                        <m:den>
                          <m:r>
                            <a:rPr lang="el-GR" sz="2200" b="0" i="1" smtClean="0">
                              <a:latin typeface="Cambria Math" panose="02040503050406030204" pitchFamily="18" charset="0"/>
                            </a:rPr>
                            <m:t>1000</m:t>
                          </m:r>
                        </m:den>
                      </m:f>
                      <m:r>
                        <a:rPr lang="el-GR" sz="2200" b="0" i="1" smtClean="0">
                          <a:latin typeface="Cambria Math" panose="02040503050406030204" pitchFamily="18" charset="0"/>
                        </a:rPr>
                        <m:t>=</m:t>
                      </m:r>
                      <m:f>
                        <m:fPr>
                          <m:ctrlPr>
                            <a:rPr lang="el-GR" sz="2200" b="0" i="1" smtClean="0">
                              <a:latin typeface="Cambria Math"/>
                            </a:rPr>
                          </m:ctrlPr>
                        </m:fPr>
                        <m:num>
                          <m:r>
                            <a:rPr lang="el-GR" sz="2200" b="0" i="1" smtClean="0">
                              <a:latin typeface="Cambria Math" panose="02040503050406030204" pitchFamily="18" charset="0"/>
                            </a:rPr>
                            <m:t>15</m:t>
                          </m:r>
                          <m:r>
                            <a:rPr lang="el-GR" sz="2200" b="0" i="1" smtClean="0">
                              <a:latin typeface="Cambria Math" panose="02040503050406030204" pitchFamily="18" charset="0"/>
                              <a:ea typeface="Cambria Math" panose="02040503050406030204" pitchFamily="18" charset="0"/>
                            </a:rPr>
                            <m:t>∗10∗70</m:t>
                          </m:r>
                        </m:num>
                        <m:den>
                          <m:r>
                            <a:rPr lang="el-GR" sz="2200" b="0" i="1" smtClean="0">
                              <a:latin typeface="Cambria Math" panose="02040503050406030204" pitchFamily="18" charset="0"/>
                            </a:rPr>
                            <m:t>1000</m:t>
                          </m:r>
                        </m:den>
                      </m:f>
                      <m:r>
                        <a:rPr lang="el-GR" sz="2200" b="0" i="1" smtClean="0">
                          <a:latin typeface="Cambria Math" panose="02040503050406030204" pitchFamily="18" charset="0"/>
                        </a:rPr>
                        <m:t>=10,5</m:t>
                      </m:r>
                      <m:f>
                        <m:fPr>
                          <m:ctrlPr>
                            <a:rPr lang="el-GR" sz="2200" b="0" i="1" smtClean="0">
                              <a:latin typeface="Cambria Math"/>
                            </a:rPr>
                          </m:ctrlPr>
                        </m:fPr>
                        <m:num>
                          <m:r>
                            <a:rPr lang="en-US" sz="2200" b="0" i="1" smtClean="0">
                              <a:latin typeface="Cambria Math" panose="02040503050406030204" pitchFamily="18" charset="0"/>
                            </a:rPr>
                            <m:t>𝑚𝐸𝑞</m:t>
                          </m:r>
                          <m:r>
                            <a:rPr lang="en-US" sz="2200" b="0" i="1" smtClean="0">
                              <a:latin typeface="Cambria Math" panose="02040503050406030204" pitchFamily="18" charset="0"/>
                            </a:rPr>
                            <m:t>/</m:t>
                          </m:r>
                          <m:r>
                            <a:rPr lang="en-US" sz="2200" b="0" i="1" smtClean="0">
                              <a:latin typeface="Cambria Math" panose="02040503050406030204" pitchFamily="18" charset="0"/>
                            </a:rPr>
                            <m:t>𝐻𝐶𝑙</m:t>
                          </m:r>
                        </m:num>
                        <m:den>
                          <m:r>
                            <a:rPr lang="en-US" sz="2200" b="0" i="1" smtClean="0">
                              <a:latin typeface="Cambria Math" panose="02040503050406030204" pitchFamily="18" charset="0"/>
                            </a:rPr>
                            <m:t>h</m:t>
                          </m:r>
                        </m:den>
                      </m:f>
                    </m:oMath>
                  </m:oMathPara>
                </a14:m>
                <a:endParaRPr lang="el-GR" sz="2200" dirty="0"/>
              </a:p>
            </p:txBody>
          </p:sp>
        </mc:Choice>
        <mc:Fallback xmlns="">
          <p:sp>
            <p:nvSpPr>
              <p:cNvPr id="6" name="TextBox 5"/>
              <p:cNvSpPr txBox="1">
                <a:spLocks noRot="1" noChangeAspect="1" noMove="1" noResize="1" noEditPoints="1" noAdjustHandles="1" noChangeArrowheads="1" noChangeShapeType="1" noTextEdit="1"/>
              </p:cNvSpPr>
              <p:nvPr/>
            </p:nvSpPr>
            <p:spPr>
              <a:xfrm>
                <a:off x="75020" y="4680354"/>
                <a:ext cx="9067376" cy="743024"/>
              </a:xfrm>
              <a:prstGeom prst="rect">
                <a:avLst/>
              </a:prstGeom>
              <a:blipFill rotWithShape="0">
                <a:blip r:embed="rId3" cstate="print"/>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1876285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9B0000"/>
                </a:solidFill>
              </a:rPr>
              <a:t>Η μέγιστη έκκριση </a:t>
            </a:r>
            <a:r>
              <a:rPr lang="el-GR" sz="4400" dirty="0" smtClean="0">
                <a:solidFill>
                  <a:srgbClr val="9B0000"/>
                </a:solidFill>
              </a:rPr>
              <a:t>οξέος</a:t>
            </a:r>
            <a:r>
              <a:rPr lang="en-US" sz="4400" dirty="0" smtClean="0">
                <a:solidFill>
                  <a:srgbClr val="9B0000"/>
                </a:solidFill>
              </a:rPr>
              <a:t/>
            </a:r>
            <a:br>
              <a:rPr lang="en-US" sz="4400" dirty="0" smtClean="0">
                <a:solidFill>
                  <a:srgbClr val="9B0000"/>
                </a:solidFill>
              </a:rPr>
            </a:br>
            <a:r>
              <a:rPr lang="el-GR" sz="3600" b="0" dirty="0">
                <a:solidFill>
                  <a:srgbClr val="9B0000"/>
                </a:solidFill>
              </a:rPr>
              <a:t>ΜΑΟ: Μ</a:t>
            </a:r>
            <a:r>
              <a:rPr lang="en-US" sz="3600" b="0" dirty="0">
                <a:solidFill>
                  <a:srgbClr val="9B0000"/>
                </a:solidFill>
              </a:rPr>
              <a:t>aximum Acid </a:t>
            </a:r>
            <a:r>
              <a:rPr lang="en-US" sz="3600" b="0" dirty="0" smtClean="0">
                <a:solidFill>
                  <a:srgbClr val="9B0000"/>
                </a:solidFill>
              </a:rPr>
              <a:t>Output</a:t>
            </a:r>
            <a:endParaRPr lang="el-GR" sz="3600" b="0" dirty="0">
              <a:solidFill>
                <a:srgbClr val="9B0000"/>
              </a:solidFill>
            </a:endParaRPr>
          </a:p>
        </p:txBody>
      </p:sp>
      <p:sp>
        <p:nvSpPr>
          <p:cNvPr id="3" name="Θέση περιεχομένου 2"/>
          <p:cNvSpPr>
            <a:spLocks noGrp="1"/>
          </p:cNvSpPr>
          <p:nvPr>
            <p:ph idx="1"/>
          </p:nvPr>
        </p:nvSpPr>
        <p:spPr>
          <a:xfrm>
            <a:off x="457200" y="1196752"/>
            <a:ext cx="8435280" cy="5040560"/>
          </a:xfrm>
        </p:spPr>
        <p:txBody>
          <a:bodyPr>
            <a:normAutofit fontScale="92500" lnSpcReduction="20000"/>
          </a:bodyPr>
          <a:lstStyle/>
          <a:p>
            <a:pPr marL="0" indent="0">
              <a:buNone/>
            </a:pPr>
            <a:r>
              <a:rPr lang="el-GR" sz="2400" dirty="0"/>
              <a:t>Η μέγιστη έκκριση οξέος (ΜΑΟ) αντιπροσωπεύει το ποσό υδροχλωρικού οξέος που μπορεί να παράγει το στομάχι όταν προκληθεί με ουσίες που ερεθίζουν και διεγείρουν τα τοιχωματικά κύτταρα που το παράγουν. Εκφράζει έμμεσα τη μάζα και λειτουργικότητα των τοιχωματικών κυττάρων</a:t>
            </a:r>
            <a:r>
              <a:rPr lang="el-GR" sz="2400" dirty="0" smtClean="0"/>
              <a:t>.</a:t>
            </a:r>
            <a:endParaRPr lang="el-GR" dirty="0"/>
          </a:p>
          <a:p>
            <a:pPr marL="0" indent="0">
              <a:spcBef>
                <a:spcPts val="3000"/>
              </a:spcBef>
              <a:buNone/>
            </a:pPr>
            <a:r>
              <a:rPr lang="el-GR" sz="2600" b="1" dirty="0">
                <a:solidFill>
                  <a:srgbClr val="9B0000"/>
                </a:solidFill>
              </a:rPr>
              <a:t>Tιμές αναφοράς</a:t>
            </a:r>
          </a:p>
          <a:p>
            <a:pPr marL="0" indent="0">
              <a:spcBef>
                <a:spcPts val="3000"/>
              </a:spcBef>
              <a:buNone/>
            </a:pPr>
            <a:r>
              <a:rPr lang="el-GR" sz="2600" dirty="0"/>
              <a:t>Μέγιστη έκκριση οξέος = 22 mEq/HCl/hr για τους άνδρες</a:t>
            </a:r>
          </a:p>
          <a:p>
            <a:pPr marL="0" indent="0" algn="ctr">
              <a:spcBef>
                <a:spcPts val="3000"/>
              </a:spcBef>
              <a:buNone/>
            </a:pPr>
            <a:r>
              <a:rPr lang="el-GR" sz="2600" dirty="0" smtClean="0"/>
              <a:t>16  </a:t>
            </a:r>
            <a:r>
              <a:rPr lang="el-GR" sz="2600" dirty="0"/>
              <a:t>mEq/HCl/hr για τις γυναίκες</a:t>
            </a:r>
          </a:p>
          <a:p>
            <a:pPr marL="0" indent="0">
              <a:lnSpc>
                <a:spcPct val="160000"/>
              </a:lnSpc>
              <a:spcBef>
                <a:spcPts val="3000"/>
              </a:spcBef>
              <a:buNone/>
            </a:pPr>
            <a:r>
              <a:rPr lang="el-GR" sz="2600" dirty="0"/>
              <a:t>Μέγιστο ποσό γαστρικού υγρού μετά από διέγερση = 120 – 1800 </a:t>
            </a:r>
            <a:r>
              <a:rPr lang="el-GR" sz="2600" dirty="0" smtClean="0"/>
              <a:t>m</a:t>
            </a:r>
            <a:r>
              <a:rPr lang="en-US" sz="2600" dirty="0" smtClean="0"/>
              <a:t>L</a:t>
            </a:r>
            <a:r>
              <a:rPr lang="el-GR" sz="2600" dirty="0" smtClean="0"/>
              <a:t>/hr</a:t>
            </a:r>
            <a:endParaRPr lang="el-GR" sz="26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5833029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9B0000"/>
                </a:solidFill>
              </a:rPr>
              <a:t>Η μέγιστη έκκριση οξέος </a:t>
            </a:r>
            <a:r>
              <a:rPr lang="en-US" dirty="0" smtClean="0">
                <a:solidFill>
                  <a:srgbClr val="9B0000"/>
                </a:solidFill>
              </a:rPr>
              <a:t/>
            </a:r>
            <a:br>
              <a:rPr lang="en-US" dirty="0" smtClean="0">
                <a:solidFill>
                  <a:srgbClr val="9B0000"/>
                </a:solidFill>
              </a:rPr>
            </a:br>
            <a:r>
              <a:rPr lang="el-GR" b="0" dirty="0" smtClean="0">
                <a:solidFill>
                  <a:srgbClr val="9B0000"/>
                </a:solidFill>
              </a:rPr>
              <a:t>Διαδικασία</a:t>
            </a:r>
            <a:endParaRPr lang="el-GR" b="0" dirty="0">
              <a:solidFill>
                <a:srgbClr val="9B0000"/>
              </a:solidFill>
            </a:endParaRPr>
          </a:p>
        </p:txBody>
      </p:sp>
      <p:sp>
        <p:nvSpPr>
          <p:cNvPr id="3" name="Θέση περιεχομένου 2"/>
          <p:cNvSpPr>
            <a:spLocks noGrp="1"/>
          </p:cNvSpPr>
          <p:nvPr>
            <p:ph idx="1"/>
          </p:nvPr>
        </p:nvSpPr>
        <p:spPr>
          <a:xfrm>
            <a:off x="457200" y="1196752"/>
            <a:ext cx="8229600" cy="5328592"/>
          </a:xfrm>
        </p:spPr>
        <p:txBody>
          <a:bodyPr>
            <a:normAutofit fontScale="92500" lnSpcReduction="20000"/>
          </a:bodyPr>
          <a:lstStyle/>
          <a:p>
            <a:pPr marL="514350" indent="-514350">
              <a:spcBef>
                <a:spcPts val="1800"/>
              </a:spcBef>
              <a:buFont typeface="+mj-lt"/>
              <a:buAutoNum type="arabicPeriod"/>
            </a:pPr>
            <a:r>
              <a:rPr lang="el-GR" sz="2600" dirty="0"/>
              <a:t>Σε ποτήρια ζέσεως τοποθετούνται τέσσερα διαδοχικά δείγματα γαστρικού υγρού που συλλέχθηκαν σε τέσσερα δεκαπεντάλεπτα δείγματα. Μέσα σε κάθε δείγμα τοποθετούνται 2 – 3 σταγόνες </a:t>
            </a:r>
            <a:r>
              <a:rPr lang="el-GR" sz="2600" dirty="0" smtClean="0"/>
              <a:t>φαινολοφθαλεΐνης.</a:t>
            </a:r>
            <a:endParaRPr lang="el-GR" sz="2600" dirty="0"/>
          </a:p>
          <a:p>
            <a:pPr marL="514350" indent="-514350">
              <a:spcBef>
                <a:spcPts val="1800"/>
              </a:spcBef>
              <a:buFont typeface="+mj-lt"/>
              <a:buAutoNum type="arabicPeriod"/>
            </a:pPr>
            <a:r>
              <a:rPr lang="el-GR" sz="2600" dirty="0"/>
              <a:t>Σε </a:t>
            </a:r>
            <a:r>
              <a:rPr lang="el-GR" sz="2600" dirty="0" smtClean="0"/>
              <a:t>προχοΐδα </a:t>
            </a:r>
            <a:r>
              <a:rPr lang="el-GR" sz="2600" dirty="0"/>
              <a:t>τοποθετούνται 100 </a:t>
            </a:r>
            <a:r>
              <a:rPr lang="el-GR" sz="2600" dirty="0" smtClean="0"/>
              <a:t>m</a:t>
            </a:r>
            <a:r>
              <a:rPr lang="en-US" sz="2600" dirty="0" smtClean="0"/>
              <a:t>L</a:t>
            </a:r>
            <a:r>
              <a:rPr lang="el-GR" sz="2600" dirty="0" smtClean="0"/>
              <a:t> </a:t>
            </a:r>
            <a:r>
              <a:rPr lang="el-GR" sz="2600" dirty="0"/>
              <a:t>NaOH 0,1 M.</a:t>
            </a:r>
          </a:p>
          <a:p>
            <a:pPr marL="514350" indent="-514350">
              <a:spcBef>
                <a:spcPts val="1800"/>
              </a:spcBef>
              <a:buFont typeface="+mj-lt"/>
              <a:buAutoNum type="arabicPeriod"/>
            </a:pPr>
            <a:r>
              <a:rPr lang="el-GR" sz="2600" dirty="0"/>
              <a:t>Τα τέσσερα δείγματα τιτλοδοτούνται μέχρι το σημείο εξουδετέρωσης οπότε και η </a:t>
            </a:r>
            <a:r>
              <a:rPr lang="el-GR" sz="2600" dirty="0" smtClean="0"/>
              <a:t>φαινολοφθαλεΐνη </a:t>
            </a:r>
            <a:r>
              <a:rPr lang="el-GR" sz="2600" dirty="0"/>
              <a:t>αλλάζει χρώμα από ρόδινη σε κόκκινη. </a:t>
            </a:r>
          </a:p>
          <a:p>
            <a:pPr marL="514350" indent="-514350">
              <a:spcBef>
                <a:spcPts val="1800"/>
              </a:spcBef>
              <a:buFont typeface="+mj-lt"/>
              <a:buAutoNum type="arabicPeriod"/>
            </a:pPr>
            <a:r>
              <a:rPr lang="el-GR" sz="2600" dirty="0"/>
              <a:t>Υπολογίζεται η βασική οξύτητα των τεσσάρων δειγμάτων χρησιμοποιώντας για τον καθένα χωριστά τον τύπο: </a:t>
            </a:r>
            <a:r>
              <a:rPr lang="el-GR" sz="2600" i="1" dirty="0"/>
              <a:t>Βασική οξύτητα (ΒΑΟ) = (τίτλος NaOH x 10 x όγκο γαστρικού υγρού)/1000. </a:t>
            </a:r>
          </a:p>
          <a:p>
            <a:pPr marL="514350" indent="-514350">
              <a:spcBef>
                <a:spcPts val="1800"/>
              </a:spcBef>
              <a:buFont typeface="+mj-lt"/>
              <a:buAutoNum type="arabicPeriod"/>
            </a:pPr>
            <a:r>
              <a:rPr lang="el-GR" sz="2600" dirty="0"/>
              <a:t>Στη συνέχεια υπολογίζεται η μέγιστη οξύτητα ΜΑΟ ως το άθροισμα των τεσσάρων ΒΑΟ.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353184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9B0000"/>
                </a:solidFill>
              </a:rPr>
              <a:t>Η μέγιστη έκκριση οξέος </a:t>
            </a:r>
            <a:r>
              <a:rPr lang="en-US" sz="4400" dirty="0" smtClean="0">
                <a:solidFill>
                  <a:srgbClr val="9B0000"/>
                </a:solidFill>
              </a:rPr>
              <a:t/>
            </a:r>
            <a:br>
              <a:rPr lang="en-US" sz="4400" dirty="0" smtClean="0">
                <a:solidFill>
                  <a:srgbClr val="9B0000"/>
                </a:solidFill>
              </a:rPr>
            </a:br>
            <a:r>
              <a:rPr lang="el-GR" b="0" dirty="0" smtClean="0">
                <a:solidFill>
                  <a:srgbClr val="9B0000"/>
                </a:solidFill>
              </a:rPr>
              <a:t>Παράδειγμα</a:t>
            </a:r>
            <a:endParaRPr lang="el-GR" b="0" dirty="0">
              <a:solidFill>
                <a:srgbClr val="9B0000"/>
              </a:solidFill>
            </a:endParaRPr>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245252088"/>
              </p:ext>
            </p:extLst>
          </p:nvPr>
        </p:nvGraphicFramePr>
        <p:xfrm>
          <a:off x="107503" y="1844824"/>
          <a:ext cx="8856984" cy="2402840"/>
        </p:xfrm>
        <a:graphic>
          <a:graphicData uri="http://schemas.openxmlformats.org/drawingml/2006/table">
            <a:tbl>
              <a:tblPr firstRow="1" bandRow="1">
                <a:tableStyleId>{5940675A-B579-460E-94D1-54222C63F5DA}</a:tableStyleId>
              </a:tblPr>
              <a:tblGrid>
                <a:gridCol w="1728193"/>
                <a:gridCol w="1800200"/>
                <a:gridCol w="2592287"/>
                <a:gridCol w="1512169"/>
                <a:gridCol w="1224135"/>
              </a:tblGrid>
              <a:tr h="370840">
                <a:tc>
                  <a:txBody>
                    <a:bodyPr/>
                    <a:lstStyle/>
                    <a:p>
                      <a:pPr algn="ctr">
                        <a:spcAft>
                          <a:spcPts val="0"/>
                        </a:spcAft>
                      </a:pPr>
                      <a:r>
                        <a:rPr lang="el-GR" sz="1800" dirty="0" smtClean="0">
                          <a:solidFill>
                            <a:srgbClr val="000000"/>
                          </a:solidFill>
                          <a:latin typeface="+mn-lt"/>
                          <a:ea typeface="Times New Roman"/>
                        </a:rPr>
                        <a:t>Χρόνος</a:t>
                      </a:r>
                      <a:r>
                        <a:rPr lang="en-US" sz="1800" baseline="0" dirty="0" smtClean="0">
                          <a:solidFill>
                            <a:schemeClr val="tx1"/>
                          </a:solidFill>
                          <a:latin typeface="+mn-lt"/>
                          <a:ea typeface="Times New Roman"/>
                        </a:rPr>
                        <a:t> </a:t>
                      </a:r>
                      <a:r>
                        <a:rPr lang="el-GR" sz="1800" dirty="0" smtClean="0">
                          <a:solidFill>
                            <a:srgbClr val="000000"/>
                          </a:solidFill>
                          <a:latin typeface="+mn-lt"/>
                          <a:ea typeface="Times New Roman"/>
                        </a:rPr>
                        <a:t>Συλλογής</a:t>
                      </a:r>
                      <a:r>
                        <a:rPr lang="en-US" sz="1800" baseline="0" dirty="0" smtClean="0">
                          <a:solidFill>
                            <a:schemeClr val="tx1"/>
                          </a:solidFill>
                          <a:latin typeface="+mn-lt"/>
                          <a:ea typeface="Times New Roman"/>
                        </a:rPr>
                        <a:t> </a:t>
                      </a:r>
                      <a:r>
                        <a:rPr lang="el-GR" sz="1800" dirty="0" smtClean="0">
                          <a:solidFill>
                            <a:srgbClr val="000000"/>
                          </a:solidFill>
                          <a:latin typeface="+mn-lt"/>
                          <a:ea typeface="Times New Roman"/>
                        </a:rPr>
                        <a:t>min</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Όγκος </a:t>
                      </a:r>
                      <a:r>
                        <a:rPr lang="el-GR" sz="1800" dirty="0" smtClean="0">
                          <a:solidFill>
                            <a:srgbClr val="000000"/>
                          </a:solidFill>
                          <a:latin typeface="+mn-lt"/>
                          <a:ea typeface="Times New Roman"/>
                        </a:rPr>
                        <a:t>γαστρικού</a:t>
                      </a:r>
                      <a:r>
                        <a:rPr lang="en-US" sz="1800" baseline="0" dirty="0" smtClean="0">
                          <a:solidFill>
                            <a:srgbClr val="000000"/>
                          </a:solidFill>
                          <a:latin typeface="+mn-lt"/>
                          <a:ea typeface="Times New Roman"/>
                        </a:rPr>
                        <a:t> </a:t>
                      </a:r>
                      <a:r>
                        <a:rPr lang="el-GR" sz="1800" dirty="0" smtClean="0">
                          <a:solidFill>
                            <a:srgbClr val="000000"/>
                          </a:solidFill>
                          <a:latin typeface="+mn-lt"/>
                          <a:ea typeface="Times New Roman"/>
                        </a:rPr>
                        <a:t>υγρού</a:t>
                      </a:r>
                      <a:r>
                        <a:rPr lang="en-US" sz="1800" baseline="0" dirty="0" smtClean="0">
                          <a:solidFill>
                            <a:schemeClr val="tx1"/>
                          </a:solidFill>
                          <a:latin typeface="+mn-lt"/>
                          <a:ea typeface="Times New Roman"/>
                        </a:rPr>
                        <a:t> </a:t>
                      </a:r>
                      <a:r>
                        <a:rPr lang="el-GR" sz="1800" dirty="0" smtClean="0">
                          <a:solidFill>
                            <a:srgbClr val="000000"/>
                          </a:solidFill>
                          <a:latin typeface="+mn-lt"/>
                          <a:ea typeface="Times New Roman"/>
                        </a:rPr>
                        <a:t>ml</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Όγκος γαστρικού </a:t>
                      </a:r>
                      <a:r>
                        <a:rPr lang="el-GR" sz="1800" dirty="0" smtClean="0">
                          <a:solidFill>
                            <a:srgbClr val="000000"/>
                          </a:solidFill>
                          <a:latin typeface="+mn-lt"/>
                          <a:ea typeface="Times New Roman"/>
                        </a:rPr>
                        <a:t>υγρού</a:t>
                      </a:r>
                      <a:r>
                        <a:rPr lang="en-US" sz="1800" baseline="0" dirty="0" smtClean="0">
                          <a:solidFill>
                            <a:schemeClr val="tx1"/>
                          </a:solidFill>
                          <a:latin typeface="+mn-lt"/>
                          <a:ea typeface="Times New Roman"/>
                        </a:rPr>
                        <a:t> </a:t>
                      </a:r>
                      <a:r>
                        <a:rPr lang="el-GR" sz="1800" dirty="0" smtClean="0">
                          <a:solidFill>
                            <a:srgbClr val="000000"/>
                          </a:solidFill>
                          <a:latin typeface="+mn-lt"/>
                          <a:ea typeface="Times New Roman"/>
                        </a:rPr>
                        <a:t>που τιτλοδοτήθηκε</a:t>
                      </a:r>
                      <a:r>
                        <a:rPr lang="en-US" sz="1800" baseline="0" dirty="0" smtClean="0">
                          <a:solidFill>
                            <a:schemeClr val="tx1"/>
                          </a:solidFill>
                          <a:latin typeface="+mn-lt"/>
                          <a:ea typeface="Times New Roman"/>
                        </a:rPr>
                        <a:t> </a:t>
                      </a:r>
                      <a:r>
                        <a:rPr lang="el-GR" sz="1800" dirty="0" smtClean="0">
                          <a:solidFill>
                            <a:srgbClr val="000000"/>
                          </a:solidFill>
                          <a:latin typeface="+mn-lt"/>
                          <a:ea typeface="Times New Roman"/>
                        </a:rPr>
                        <a:t>ml</a:t>
                      </a:r>
                      <a:endParaRPr lang="el-GR" sz="1800" dirty="0">
                        <a:latin typeface="+mn-lt"/>
                        <a:ea typeface="Times New Roman"/>
                      </a:endParaRPr>
                    </a:p>
                  </a:txBody>
                  <a:tcPr marL="68580" marR="68580" marT="0" marB="0" anchor="b"/>
                </a:tc>
                <a:tc>
                  <a:txBody>
                    <a:bodyPr/>
                    <a:lstStyle/>
                    <a:p>
                      <a:pPr algn="ctr">
                        <a:spcAft>
                          <a:spcPts val="0"/>
                        </a:spcAft>
                      </a:pPr>
                      <a:r>
                        <a:rPr lang="el-GR" sz="1800" dirty="0" smtClean="0">
                          <a:solidFill>
                            <a:srgbClr val="000000"/>
                          </a:solidFill>
                          <a:latin typeface="+mn-lt"/>
                          <a:ea typeface="Times New Roman"/>
                        </a:rPr>
                        <a:t>Tίτλος</a:t>
                      </a:r>
                      <a:r>
                        <a:rPr lang="en-US" sz="1800" baseline="0" dirty="0" smtClean="0">
                          <a:solidFill>
                            <a:schemeClr val="tx1"/>
                          </a:solidFill>
                          <a:latin typeface="+mn-lt"/>
                          <a:ea typeface="Times New Roman"/>
                        </a:rPr>
                        <a:t> </a:t>
                      </a:r>
                      <a:r>
                        <a:rPr lang="el-GR" sz="1800" dirty="0" smtClean="0">
                          <a:solidFill>
                            <a:srgbClr val="000000"/>
                          </a:solidFill>
                          <a:latin typeface="+mn-lt"/>
                          <a:ea typeface="Times New Roman"/>
                        </a:rPr>
                        <a:t>ΝaOH</a:t>
                      </a:r>
                      <a:r>
                        <a:rPr lang="en-US" sz="1800" baseline="0" dirty="0" smtClean="0">
                          <a:solidFill>
                            <a:schemeClr val="tx1"/>
                          </a:solidFill>
                          <a:latin typeface="+mn-lt"/>
                          <a:ea typeface="Times New Roman"/>
                        </a:rPr>
                        <a:t> </a:t>
                      </a:r>
                      <a:r>
                        <a:rPr lang="el-GR" sz="1800" dirty="0" smtClean="0">
                          <a:solidFill>
                            <a:srgbClr val="000000"/>
                          </a:solidFill>
                          <a:latin typeface="+mn-lt"/>
                          <a:ea typeface="Times New Roman"/>
                        </a:rPr>
                        <a:t>ml</a:t>
                      </a:r>
                      <a:endParaRPr lang="el-GR" sz="1800" dirty="0">
                        <a:latin typeface="+mn-lt"/>
                        <a:ea typeface="Times New Roman"/>
                      </a:endParaRPr>
                    </a:p>
                  </a:txBody>
                  <a:tcPr marL="68580" marR="68580" marT="0" marB="0" anchor="b"/>
                </a:tc>
                <a:tc>
                  <a:txBody>
                    <a:bodyPr/>
                    <a:lstStyle/>
                    <a:p>
                      <a:pPr algn="ctr">
                        <a:spcAft>
                          <a:spcPts val="0"/>
                        </a:spcAft>
                      </a:pPr>
                      <a:r>
                        <a:rPr lang="el-GR" sz="1800" dirty="0" smtClean="0">
                          <a:solidFill>
                            <a:srgbClr val="000000"/>
                          </a:solidFill>
                          <a:latin typeface="+mn-lt"/>
                          <a:ea typeface="Times New Roman"/>
                        </a:rPr>
                        <a:t>BAO</a:t>
                      </a:r>
                      <a:r>
                        <a:rPr lang="en-US" sz="1800" baseline="0" dirty="0" smtClean="0">
                          <a:solidFill>
                            <a:schemeClr val="tx1"/>
                          </a:solidFill>
                          <a:latin typeface="+mn-lt"/>
                          <a:ea typeface="Times New Roman"/>
                        </a:rPr>
                        <a:t> </a:t>
                      </a:r>
                      <a:r>
                        <a:rPr lang="en-US" sz="1800" dirty="0" smtClean="0">
                          <a:solidFill>
                            <a:srgbClr val="000000"/>
                          </a:solidFill>
                          <a:latin typeface="+mn-lt"/>
                          <a:ea typeface="Times New Roman"/>
                        </a:rPr>
                        <a:t>m</a:t>
                      </a:r>
                      <a:r>
                        <a:rPr lang="el-GR" sz="1800" dirty="0" smtClean="0">
                          <a:solidFill>
                            <a:srgbClr val="000000"/>
                          </a:solidFill>
                          <a:latin typeface="+mn-lt"/>
                          <a:ea typeface="Times New Roman"/>
                        </a:rPr>
                        <a:t>Eq/ml/h</a:t>
                      </a:r>
                    </a:p>
                  </a:txBody>
                  <a:tcPr marL="68580" marR="68580" marT="0" marB="0" anchor="b"/>
                </a:tc>
              </a:tr>
              <a:tr h="370840">
                <a:tc>
                  <a:txBody>
                    <a:bodyPr/>
                    <a:lstStyle/>
                    <a:p>
                      <a:pPr algn="ctr">
                        <a:spcAft>
                          <a:spcPts val="0"/>
                        </a:spcAft>
                      </a:pPr>
                      <a:r>
                        <a:rPr lang="el-GR" sz="1800" dirty="0">
                          <a:solidFill>
                            <a:srgbClr val="000000"/>
                          </a:solidFill>
                          <a:latin typeface="+mn-lt"/>
                          <a:ea typeface="Times New Roman"/>
                        </a:rPr>
                        <a:t>15</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200</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10</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11</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22</a:t>
                      </a:r>
                      <a:endParaRPr lang="el-GR" sz="1800" dirty="0">
                        <a:latin typeface="+mn-lt"/>
                        <a:ea typeface="Times New Roman"/>
                      </a:endParaRPr>
                    </a:p>
                  </a:txBody>
                  <a:tcPr marL="68580" marR="68580" marT="0" marB="0" anchor="b"/>
                </a:tc>
              </a:tr>
              <a:tr h="370840">
                <a:tc>
                  <a:txBody>
                    <a:bodyPr/>
                    <a:lstStyle/>
                    <a:p>
                      <a:pPr algn="ctr">
                        <a:spcAft>
                          <a:spcPts val="0"/>
                        </a:spcAft>
                      </a:pPr>
                      <a:r>
                        <a:rPr lang="el-GR" sz="1800" dirty="0">
                          <a:solidFill>
                            <a:srgbClr val="000000"/>
                          </a:solidFill>
                          <a:latin typeface="+mn-lt"/>
                          <a:ea typeface="Times New Roman"/>
                        </a:rPr>
                        <a:t>30</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350</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10</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12</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42</a:t>
                      </a:r>
                      <a:endParaRPr lang="el-GR" sz="1800" dirty="0">
                        <a:latin typeface="+mn-lt"/>
                        <a:ea typeface="Times New Roman"/>
                      </a:endParaRPr>
                    </a:p>
                  </a:txBody>
                  <a:tcPr marL="68580" marR="68580" marT="0" marB="0" anchor="b"/>
                </a:tc>
              </a:tr>
              <a:tr h="370840">
                <a:tc>
                  <a:txBody>
                    <a:bodyPr/>
                    <a:lstStyle/>
                    <a:p>
                      <a:pPr algn="ctr">
                        <a:spcAft>
                          <a:spcPts val="0"/>
                        </a:spcAft>
                      </a:pPr>
                      <a:r>
                        <a:rPr lang="el-GR" sz="1800" dirty="0">
                          <a:solidFill>
                            <a:srgbClr val="000000"/>
                          </a:solidFill>
                          <a:latin typeface="+mn-lt"/>
                          <a:ea typeface="Times New Roman"/>
                        </a:rPr>
                        <a:t>45</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280</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10</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13</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36,4</a:t>
                      </a:r>
                      <a:endParaRPr lang="el-GR" sz="1800" dirty="0">
                        <a:latin typeface="+mn-lt"/>
                        <a:ea typeface="Times New Roman"/>
                      </a:endParaRPr>
                    </a:p>
                  </a:txBody>
                  <a:tcPr marL="68580" marR="68580" marT="0" marB="0" anchor="b"/>
                </a:tc>
              </a:tr>
              <a:tr h="370840">
                <a:tc>
                  <a:txBody>
                    <a:bodyPr/>
                    <a:lstStyle/>
                    <a:p>
                      <a:pPr algn="ctr">
                        <a:spcAft>
                          <a:spcPts val="0"/>
                        </a:spcAft>
                      </a:pPr>
                      <a:r>
                        <a:rPr lang="el-GR" sz="1800" dirty="0">
                          <a:solidFill>
                            <a:srgbClr val="000000"/>
                          </a:solidFill>
                          <a:latin typeface="+mn-lt"/>
                          <a:ea typeface="Times New Roman"/>
                        </a:rPr>
                        <a:t>60</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100</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10</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11</a:t>
                      </a:r>
                      <a:endParaRPr lang="el-GR" sz="1800" dirty="0">
                        <a:latin typeface="+mn-lt"/>
                        <a:ea typeface="Times New Roman"/>
                      </a:endParaRPr>
                    </a:p>
                  </a:txBody>
                  <a:tcPr marL="68580" marR="68580" marT="0" marB="0" anchor="b"/>
                </a:tc>
                <a:tc>
                  <a:txBody>
                    <a:bodyPr/>
                    <a:lstStyle/>
                    <a:p>
                      <a:pPr algn="ctr">
                        <a:spcAft>
                          <a:spcPts val="0"/>
                        </a:spcAft>
                      </a:pPr>
                      <a:r>
                        <a:rPr lang="el-GR" sz="1800" dirty="0">
                          <a:solidFill>
                            <a:srgbClr val="000000"/>
                          </a:solidFill>
                          <a:latin typeface="+mn-lt"/>
                          <a:ea typeface="Times New Roman"/>
                        </a:rPr>
                        <a:t>16</a:t>
                      </a:r>
                      <a:endParaRPr lang="el-GR" sz="1800" dirty="0">
                        <a:latin typeface="+mn-lt"/>
                        <a:ea typeface="Times New Roman"/>
                      </a:endParaRPr>
                    </a:p>
                  </a:txBody>
                  <a:tcPr marL="68580" marR="68580" marT="0" marB="0" anchor="b"/>
                </a:tc>
              </a:tr>
              <a:tr h="370840">
                <a:tc>
                  <a:txBody>
                    <a:bodyPr/>
                    <a:lstStyle/>
                    <a:p>
                      <a:pPr algn="ctr">
                        <a:spcAft>
                          <a:spcPts val="0"/>
                        </a:spcAft>
                      </a:pPr>
                      <a:r>
                        <a:rPr lang="el-GR" sz="1800" b="1" dirty="0">
                          <a:solidFill>
                            <a:srgbClr val="C00000"/>
                          </a:solidFill>
                          <a:latin typeface="+mn-lt"/>
                          <a:ea typeface="Times New Roman"/>
                        </a:rPr>
                        <a:t>1 h</a:t>
                      </a:r>
                    </a:p>
                  </a:txBody>
                  <a:tcPr marL="68580" marR="68580" marT="0" marB="0" anchor="b"/>
                </a:tc>
                <a:tc>
                  <a:txBody>
                    <a:bodyPr/>
                    <a:lstStyle/>
                    <a:p>
                      <a:pPr algn="ctr">
                        <a:spcAft>
                          <a:spcPts val="0"/>
                        </a:spcAft>
                      </a:pPr>
                      <a:r>
                        <a:rPr lang="el-GR" sz="1800" b="1" dirty="0">
                          <a:solidFill>
                            <a:srgbClr val="C00000"/>
                          </a:solidFill>
                          <a:latin typeface="+mn-lt"/>
                          <a:ea typeface="Times New Roman"/>
                        </a:rPr>
                        <a:t>930</a:t>
                      </a:r>
                    </a:p>
                  </a:txBody>
                  <a:tcPr marL="68580" marR="68580" marT="0" marB="0" anchor="b"/>
                </a:tc>
                <a:tc>
                  <a:txBody>
                    <a:bodyPr/>
                    <a:lstStyle/>
                    <a:p>
                      <a:pPr algn="ctr">
                        <a:spcAft>
                          <a:spcPts val="0"/>
                        </a:spcAft>
                      </a:pPr>
                      <a:r>
                        <a:rPr lang="el-GR" sz="1800" b="1" dirty="0">
                          <a:solidFill>
                            <a:srgbClr val="C00000"/>
                          </a:solidFill>
                          <a:latin typeface="+mn-lt"/>
                          <a:ea typeface="Times New Roman"/>
                        </a:rPr>
                        <a:t>100</a:t>
                      </a:r>
                    </a:p>
                  </a:txBody>
                  <a:tcPr marL="68580" marR="68580" marT="0" marB="0" anchor="b"/>
                </a:tc>
                <a:tc>
                  <a:txBody>
                    <a:bodyPr/>
                    <a:lstStyle/>
                    <a:p>
                      <a:pPr algn="ctr">
                        <a:spcAft>
                          <a:spcPts val="0"/>
                        </a:spcAft>
                      </a:pPr>
                      <a:r>
                        <a:rPr lang="el-GR" sz="1800" b="1" dirty="0">
                          <a:solidFill>
                            <a:srgbClr val="C00000"/>
                          </a:solidFill>
                          <a:latin typeface="+mn-lt"/>
                          <a:ea typeface="Times New Roman"/>
                        </a:rPr>
                        <a:t>MAO:</a:t>
                      </a:r>
                    </a:p>
                  </a:txBody>
                  <a:tcPr marL="68580" marR="68580" marT="0" marB="0" anchor="b"/>
                </a:tc>
                <a:tc>
                  <a:txBody>
                    <a:bodyPr/>
                    <a:lstStyle/>
                    <a:p>
                      <a:pPr algn="ctr">
                        <a:spcAft>
                          <a:spcPts val="0"/>
                        </a:spcAft>
                      </a:pPr>
                      <a:r>
                        <a:rPr lang="el-GR" sz="1800" b="1" dirty="0">
                          <a:solidFill>
                            <a:srgbClr val="C00000"/>
                          </a:solidFill>
                          <a:latin typeface="+mn-lt"/>
                          <a:ea typeface="Times New Roman"/>
                        </a:rPr>
                        <a:t>116,4</a:t>
                      </a:r>
                    </a:p>
                  </a:txBody>
                  <a:tcPr marL="68580" marR="68580" marT="0" marB="0" anchor="b"/>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3401201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90962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40985013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Πέτρος Καρκαλούσος 2014. Πέτρος Καρκαλούσος. </a:t>
            </a:r>
            <a:r>
              <a:rPr lang="el-GR" sz="2000" dirty="0"/>
              <a:t>«Ανάλυση Βιολογικών Υγρών &amp; Εκκριμάτων (Θ). Ενότητα 11: Αναλύσεις υγρών του πεπτικού συστήματος</a:t>
            </a:r>
            <a:br>
              <a:rPr lang="el-GR" sz="2000" dirty="0"/>
            </a:br>
            <a:r>
              <a:rPr lang="el-GR" sz="2000" dirty="0"/>
              <a:t>(Κόπρανα, Πτύελα, Γαστρικό υγρό</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281332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solidFill>
                  <a:srgbClr val="9B0000"/>
                </a:solidFill>
              </a:rPr>
              <a:t>Οι φυσικοί χαρακτήρες των </a:t>
            </a:r>
            <a:r>
              <a:rPr lang="el-GR" dirty="0" smtClean="0">
                <a:solidFill>
                  <a:srgbClr val="9B0000"/>
                </a:solidFill>
              </a:rPr>
              <a:t>πτυέλων </a:t>
            </a:r>
            <a:r>
              <a:rPr lang="en-US" dirty="0" smtClean="0">
                <a:solidFill>
                  <a:srgbClr val="9B0000"/>
                </a:solidFill>
              </a:rPr>
              <a:t/>
            </a:r>
            <a:br>
              <a:rPr lang="en-US" dirty="0" smtClean="0">
                <a:solidFill>
                  <a:srgbClr val="9B0000"/>
                </a:solidFill>
              </a:rPr>
            </a:br>
            <a:r>
              <a:rPr lang="el-GR" sz="3200" b="0" dirty="0" smtClean="0">
                <a:solidFill>
                  <a:srgbClr val="9B0000"/>
                </a:solidFill>
              </a:rPr>
              <a:t>(</a:t>
            </a:r>
            <a:r>
              <a:rPr lang="el-GR" sz="3200" b="0" dirty="0">
                <a:solidFill>
                  <a:srgbClr val="9B0000"/>
                </a:solidFill>
              </a:rPr>
              <a:t>1 από </a:t>
            </a:r>
            <a:r>
              <a:rPr lang="en-US" sz="3200" b="0" dirty="0" smtClean="0">
                <a:solidFill>
                  <a:srgbClr val="9B0000"/>
                </a:solidFill>
              </a:rPr>
              <a:t>3</a:t>
            </a:r>
            <a:r>
              <a:rPr lang="el-GR" sz="3200" b="0" dirty="0" smtClean="0">
                <a:solidFill>
                  <a:srgbClr val="9B0000"/>
                </a:solidFill>
              </a:rPr>
              <a:t>)</a:t>
            </a:r>
            <a:endParaRPr lang="el-GR" sz="3200" b="0" dirty="0">
              <a:solidFill>
                <a:srgbClr val="9B0000"/>
              </a:solidFill>
            </a:endParaRPr>
          </a:p>
        </p:txBody>
      </p:sp>
      <p:sp>
        <p:nvSpPr>
          <p:cNvPr id="3" name="Θέση περιεχομένου 2"/>
          <p:cNvSpPr>
            <a:spLocks noGrp="1"/>
          </p:cNvSpPr>
          <p:nvPr>
            <p:ph idx="1"/>
          </p:nvPr>
        </p:nvSpPr>
        <p:spPr/>
        <p:txBody>
          <a:bodyPr>
            <a:noAutofit/>
          </a:bodyPr>
          <a:lstStyle/>
          <a:p>
            <a:pPr marL="0" indent="0">
              <a:spcBef>
                <a:spcPts val="2400"/>
              </a:spcBef>
              <a:buNone/>
            </a:pPr>
            <a:r>
              <a:rPr lang="el-GR" sz="2200" b="1" dirty="0">
                <a:solidFill>
                  <a:srgbClr val="9B0000"/>
                </a:solidFill>
              </a:rPr>
              <a:t>Ποσότητα.</a:t>
            </a:r>
            <a:r>
              <a:rPr lang="el-GR" sz="2200" dirty="0"/>
              <a:t> Για την παρακολούθηση ορισμένων παθολογικών καταστάσεων μετράται το ποσό των πτυέλων 24ώρου. </a:t>
            </a:r>
          </a:p>
          <a:p>
            <a:pPr marL="0" indent="0">
              <a:spcBef>
                <a:spcPts val="2400"/>
              </a:spcBef>
              <a:buNone/>
            </a:pPr>
            <a:r>
              <a:rPr lang="el-GR" sz="2200" b="1" dirty="0">
                <a:solidFill>
                  <a:srgbClr val="9B0000"/>
                </a:solidFill>
              </a:rPr>
              <a:t>Όψη.</a:t>
            </a:r>
            <a:r>
              <a:rPr lang="el-GR" sz="2200" dirty="0"/>
              <a:t> Αν η ποσότητα είναι αρκετή και τα πτύελα βρίσκονται σε σωληνάριο ή φιαλίδιο ελέγχονται για </a:t>
            </a:r>
            <a:r>
              <a:rPr lang="el-GR" sz="2200" b="1" dirty="0">
                <a:solidFill>
                  <a:srgbClr val="9B0000"/>
                </a:solidFill>
              </a:rPr>
              <a:t>στιβάδευση</a:t>
            </a:r>
            <a:r>
              <a:rPr lang="el-GR" sz="2200" i="1" dirty="0">
                <a:solidFill>
                  <a:srgbClr val="9B0000"/>
                </a:solidFill>
              </a:rPr>
              <a:t>.</a:t>
            </a:r>
            <a:r>
              <a:rPr lang="el-GR" sz="2200" dirty="0"/>
              <a:t> Εμφανίζονται τρεις στιβάδες: πυώδης στιβάδα (κάτω), βλεννώδης γκριζωπή (μέση), αφρώδης (πάνω). </a:t>
            </a:r>
          </a:p>
          <a:p>
            <a:pPr marL="0" indent="0">
              <a:spcBef>
                <a:spcPts val="2400"/>
              </a:spcBef>
              <a:buNone/>
            </a:pPr>
            <a:r>
              <a:rPr lang="el-GR" sz="2200" b="1" dirty="0">
                <a:solidFill>
                  <a:srgbClr val="9B0000"/>
                </a:solidFill>
              </a:rPr>
              <a:t>Χρώμα.</a:t>
            </a:r>
            <a:r>
              <a:rPr lang="el-GR" sz="2200" dirty="0"/>
              <a:t> Τα πτύελα χωρίς ιδιαίτερα διαγνωστικά στοιχεία έχουν χρώμα </a:t>
            </a:r>
            <a:r>
              <a:rPr lang="el-GR" sz="2200" b="1" dirty="0">
                <a:solidFill>
                  <a:srgbClr val="9B0000"/>
                </a:solidFill>
              </a:rPr>
              <a:t>λευκωπό</a:t>
            </a:r>
            <a:r>
              <a:rPr lang="el-GR" sz="2200" dirty="0"/>
              <a:t> </a:t>
            </a:r>
            <a:r>
              <a:rPr lang="el-GR" sz="2200" b="1" dirty="0">
                <a:solidFill>
                  <a:srgbClr val="9B0000"/>
                </a:solidFill>
              </a:rPr>
              <a:t>γκριζωπό ή κιτρινωπό</a:t>
            </a:r>
            <a:r>
              <a:rPr lang="el-GR" sz="2200" i="1" dirty="0">
                <a:solidFill>
                  <a:srgbClr val="9B0000"/>
                </a:solidFill>
              </a:rPr>
              <a:t>. </a:t>
            </a:r>
            <a:r>
              <a:rPr lang="el-GR" sz="2200" dirty="0"/>
              <a:t>Πτύελα με πύο έχουν χρώμα κίτρινο-πράσινο. Με αίμα έχουν χρώμα από ζωηρό κόκκινο μέχρι σκοτωμένο χρώμα σκουριάς.</a:t>
            </a:r>
          </a:p>
          <a:p>
            <a:pPr marL="0" indent="0">
              <a:spcBef>
                <a:spcPts val="2400"/>
              </a:spcBef>
              <a:buNone/>
            </a:pPr>
            <a:r>
              <a:rPr lang="el-GR" sz="2200" b="1" dirty="0">
                <a:solidFill>
                  <a:srgbClr val="9B0000"/>
                </a:solidFill>
              </a:rPr>
              <a:t>Οσμή. </a:t>
            </a:r>
            <a:r>
              <a:rPr lang="el-GR" sz="2200" dirty="0"/>
              <a:t>Τα πτύελα έχουν μια ιδιάζουσα </a:t>
            </a:r>
            <a:r>
              <a:rPr lang="el-GR" sz="2200" b="1" dirty="0">
                <a:solidFill>
                  <a:srgbClr val="9B0000"/>
                </a:solidFill>
              </a:rPr>
              <a:t>όχι πολύ άσχημη οσμή</a:t>
            </a:r>
            <a:r>
              <a:rPr lang="el-GR" sz="2200" i="1" dirty="0">
                <a:solidFill>
                  <a:srgbClr val="9B0000"/>
                </a:solidFill>
              </a:rPr>
              <a:t>. </a:t>
            </a:r>
            <a:r>
              <a:rPr lang="el-GR" sz="2200" dirty="0"/>
              <a:t>Αν προέρχονται από πάθηση με καταστροφή ιστών ή από λοιμώξεις με αναερόβια μικρόβια έχουν δυσάρεστη οσμή.</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9895155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10242277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1199771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365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846471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9B0000"/>
                </a:solidFill>
              </a:rPr>
              <a:t>Οι φυσικοί χαρακτήρες των </a:t>
            </a:r>
            <a:r>
              <a:rPr lang="el-GR" sz="4400" dirty="0" smtClean="0">
                <a:solidFill>
                  <a:srgbClr val="9B0000"/>
                </a:solidFill>
              </a:rPr>
              <a:t>πτυέλων </a:t>
            </a:r>
            <a:r>
              <a:rPr lang="en-US" sz="4400" dirty="0">
                <a:solidFill>
                  <a:srgbClr val="9B0000"/>
                </a:solidFill>
              </a:rPr>
              <a:t/>
            </a:r>
            <a:br>
              <a:rPr lang="en-US" sz="4400" dirty="0">
                <a:solidFill>
                  <a:srgbClr val="9B0000"/>
                </a:solidFill>
              </a:rPr>
            </a:br>
            <a:r>
              <a:rPr lang="el-GR" sz="3600" b="0" dirty="0" smtClean="0">
                <a:solidFill>
                  <a:srgbClr val="9B0000"/>
                </a:solidFill>
              </a:rPr>
              <a:t>(</a:t>
            </a:r>
            <a:r>
              <a:rPr lang="en-US" sz="3600" b="0" dirty="0" smtClean="0">
                <a:solidFill>
                  <a:srgbClr val="9B0000"/>
                </a:solidFill>
              </a:rPr>
              <a:t>2</a:t>
            </a:r>
            <a:r>
              <a:rPr lang="el-GR" sz="3600" b="0" dirty="0" smtClean="0">
                <a:solidFill>
                  <a:srgbClr val="9B0000"/>
                </a:solidFill>
              </a:rPr>
              <a:t> </a:t>
            </a:r>
            <a:r>
              <a:rPr lang="el-GR" sz="3600" b="0" dirty="0">
                <a:solidFill>
                  <a:srgbClr val="9B0000"/>
                </a:solidFill>
              </a:rPr>
              <a:t>από </a:t>
            </a:r>
            <a:r>
              <a:rPr lang="en-US" sz="3600" b="0" dirty="0" smtClean="0">
                <a:solidFill>
                  <a:srgbClr val="9B0000"/>
                </a:solidFill>
              </a:rPr>
              <a:t>3</a:t>
            </a:r>
            <a:r>
              <a:rPr lang="el-GR" sz="3600" b="0" dirty="0" smtClean="0">
                <a:solidFill>
                  <a:srgbClr val="9B0000"/>
                </a:solidFill>
              </a:rPr>
              <a:t>)</a:t>
            </a:r>
            <a:endParaRPr lang="el-GR" sz="3600" dirty="0"/>
          </a:p>
        </p:txBody>
      </p:sp>
      <p:sp>
        <p:nvSpPr>
          <p:cNvPr id="3" name="Θέση περιεχομένου 2"/>
          <p:cNvSpPr>
            <a:spLocks noGrp="1"/>
          </p:cNvSpPr>
          <p:nvPr>
            <p:ph idx="1"/>
          </p:nvPr>
        </p:nvSpPr>
        <p:spPr/>
        <p:txBody>
          <a:bodyPr>
            <a:normAutofit fontScale="70000" lnSpcReduction="20000"/>
          </a:bodyPr>
          <a:lstStyle/>
          <a:p>
            <a:pPr marL="0" indent="0">
              <a:lnSpc>
                <a:spcPct val="120000"/>
              </a:lnSpc>
              <a:spcBef>
                <a:spcPts val="1800"/>
              </a:spcBef>
              <a:buNone/>
            </a:pPr>
            <a:r>
              <a:rPr lang="el-GR" sz="3100" dirty="0"/>
              <a:t>Τα πτύελα μεταγγίζονται σε ένα αποστειρωμένο τρυβλίο </a:t>
            </a:r>
            <a:r>
              <a:rPr lang="en-US" sz="3100" dirty="0"/>
              <a:t>Petri </a:t>
            </a:r>
            <a:r>
              <a:rPr lang="el-GR" sz="3100" dirty="0"/>
              <a:t>τοποθετημένο σε μαύρο φόντο. </a:t>
            </a:r>
          </a:p>
          <a:p>
            <a:pPr marL="0" indent="0">
              <a:lnSpc>
                <a:spcPct val="120000"/>
              </a:lnSpc>
              <a:spcBef>
                <a:spcPts val="1800"/>
              </a:spcBef>
              <a:buNone/>
            </a:pPr>
            <a:r>
              <a:rPr lang="el-GR" sz="3100" dirty="0"/>
              <a:t>Στη συνέχεια με το </a:t>
            </a:r>
            <a:r>
              <a:rPr lang="el-GR" sz="3100" u="sng" dirty="0"/>
              <a:t>μάτι</a:t>
            </a:r>
            <a:r>
              <a:rPr lang="el-GR" sz="3100" dirty="0"/>
              <a:t> θα χαρακτηρισθούν ως </a:t>
            </a:r>
            <a:r>
              <a:rPr lang="el-GR" sz="3100" b="1" dirty="0">
                <a:solidFill>
                  <a:srgbClr val="9B0000"/>
                </a:solidFill>
              </a:rPr>
              <a:t>βλεννώδης ή βλεννοπυώδης</a:t>
            </a:r>
            <a:r>
              <a:rPr lang="el-GR" sz="3100" dirty="0">
                <a:solidFill>
                  <a:srgbClr val="9B0000"/>
                </a:solidFill>
              </a:rPr>
              <a:t>. </a:t>
            </a:r>
          </a:p>
          <a:p>
            <a:pPr marL="0" indent="0">
              <a:lnSpc>
                <a:spcPct val="120000"/>
              </a:lnSpc>
              <a:spcBef>
                <a:spcPts val="1800"/>
              </a:spcBef>
              <a:buNone/>
            </a:pPr>
            <a:r>
              <a:rPr lang="el-GR" sz="3100" dirty="0"/>
              <a:t>Με το </a:t>
            </a:r>
            <a:r>
              <a:rPr lang="el-GR" sz="3100" u="sng" dirty="0"/>
              <a:t>φακό χεριού</a:t>
            </a:r>
            <a:r>
              <a:rPr lang="el-GR" sz="3100" dirty="0"/>
              <a:t> θα αναζητηθούν: </a:t>
            </a:r>
          </a:p>
          <a:p>
            <a:pPr marL="0" indent="0">
              <a:lnSpc>
                <a:spcPct val="120000"/>
              </a:lnSpc>
              <a:spcBef>
                <a:spcPts val="1800"/>
              </a:spcBef>
              <a:buNone/>
            </a:pPr>
            <a:r>
              <a:rPr lang="el-GR" sz="3100" b="1" dirty="0">
                <a:solidFill>
                  <a:srgbClr val="9B0000"/>
                </a:solidFill>
              </a:rPr>
              <a:t>Λευκές ή κίτρινες κροκίδες </a:t>
            </a:r>
            <a:r>
              <a:rPr lang="el-GR" sz="3100" dirty="0"/>
              <a:t>(ομάδες πυοσφαιρίων, καρκινικών κυττάρων κ.α.)</a:t>
            </a:r>
          </a:p>
          <a:p>
            <a:pPr marL="0" indent="0">
              <a:spcBef>
                <a:spcPts val="1800"/>
              </a:spcBef>
              <a:buNone/>
            </a:pPr>
            <a:r>
              <a:rPr lang="el-GR" sz="3100" b="1" dirty="0">
                <a:solidFill>
                  <a:srgbClr val="9B0000"/>
                </a:solidFill>
              </a:rPr>
              <a:t>Βύσματα του </a:t>
            </a:r>
            <a:r>
              <a:rPr lang="en-US" sz="3100" b="1" dirty="0">
                <a:solidFill>
                  <a:srgbClr val="9B0000"/>
                </a:solidFill>
              </a:rPr>
              <a:t>Dittrich</a:t>
            </a:r>
            <a:r>
              <a:rPr lang="el-GR" sz="3100" dirty="0">
                <a:solidFill>
                  <a:srgbClr val="9B0000"/>
                </a:solidFill>
              </a:rPr>
              <a:t>. </a:t>
            </a:r>
            <a:r>
              <a:rPr lang="el-GR" sz="3100" dirty="0"/>
              <a:t>Είναι τυρώδεις μάζες μικρές σαν κεφάλι καρφίτσας μέχρι σαν ρεβίθι. Σχηματίζονται μόνο από λίπος, κρυστάλλους λιπαρών οξέων και μικρόβια στους βρόγχους. Κατά τη φυματίωση των πνευμόνων αποβάλλονται κομμάτια μεγέθους μέχρι φακής που αποτελούνται από τυρώδη μάζα που περιέχει ελαστικές ίνες και μυκοβακτηρίδια.</a:t>
            </a:r>
          </a:p>
          <a:p>
            <a:pPr marL="0" indent="0">
              <a:buNone/>
            </a:pPr>
            <a:endParaRPr lang="el-GR" sz="3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543896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solidFill>
                  <a:srgbClr val="9B0000"/>
                </a:solidFill>
              </a:rPr>
              <a:t>Οι φυσικοί χαρακτήρες των </a:t>
            </a:r>
            <a:r>
              <a:rPr lang="el-GR" dirty="0" smtClean="0">
                <a:solidFill>
                  <a:srgbClr val="9B0000"/>
                </a:solidFill>
              </a:rPr>
              <a:t>πτυέλων </a:t>
            </a:r>
            <a:r>
              <a:rPr lang="en-US" dirty="0">
                <a:solidFill>
                  <a:srgbClr val="9B0000"/>
                </a:solidFill>
              </a:rPr>
              <a:t/>
            </a:r>
            <a:br>
              <a:rPr lang="en-US" dirty="0">
                <a:solidFill>
                  <a:srgbClr val="9B0000"/>
                </a:solidFill>
              </a:rPr>
            </a:br>
            <a:r>
              <a:rPr lang="el-GR" sz="3200" b="0" dirty="0" smtClean="0">
                <a:solidFill>
                  <a:srgbClr val="9B0000"/>
                </a:solidFill>
              </a:rPr>
              <a:t>(</a:t>
            </a:r>
            <a:r>
              <a:rPr lang="en-US" sz="3200" b="0" dirty="0" smtClean="0">
                <a:solidFill>
                  <a:srgbClr val="9B0000"/>
                </a:solidFill>
              </a:rPr>
              <a:t>3</a:t>
            </a:r>
            <a:r>
              <a:rPr lang="el-GR" sz="3200" b="0" dirty="0" smtClean="0">
                <a:solidFill>
                  <a:srgbClr val="9B0000"/>
                </a:solidFill>
              </a:rPr>
              <a:t> </a:t>
            </a:r>
            <a:r>
              <a:rPr lang="el-GR" sz="3200" b="0" dirty="0">
                <a:solidFill>
                  <a:srgbClr val="9B0000"/>
                </a:solidFill>
              </a:rPr>
              <a:t>από </a:t>
            </a:r>
            <a:r>
              <a:rPr lang="en-US" sz="3200" b="0" dirty="0" smtClean="0">
                <a:solidFill>
                  <a:srgbClr val="9B0000"/>
                </a:solidFill>
              </a:rPr>
              <a:t>3</a:t>
            </a:r>
            <a:r>
              <a:rPr lang="el-GR" sz="3200" b="0" dirty="0" smtClean="0">
                <a:solidFill>
                  <a:srgbClr val="9B0000"/>
                </a:solidFill>
              </a:rPr>
              <a:t>)</a:t>
            </a:r>
            <a:endParaRPr lang="el-GR" sz="3200" dirty="0"/>
          </a:p>
        </p:txBody>
      </p:sp>
      <p:sp>
        <p:nvSpPr>
          <p:cNvPr id="3" name="Θέση περιεχομένου 2"/>
          <p:cNvSpPr>
            <a:spLocks noGrp="1"/>
          </p:cNvSpPr>
          <p:nvPr>
            <p:ph idx="1"/>
          </p:nvPr>
        </p:nvSpPr>
        <p:spPr>
          <a:xfrm>
            <a:off x="467544" y="1628800"/>
            <a:ext cx="8229600" cy="5040560"/>
          </a:xfrm>
        </p:spPr>
        <p:txBody>
          <a:bodyPr>
            <a:normAutofit/>
          </a:bodyPr>
          <a:lstStyle/>
          <a:p>
            <a:pPr marL="0" indent="0">
              <a:lnSpc>
                <a:spcPct val="120000"/>
              </a:lnSpc>
              <a:spcBef>
                <a:spcPts val="3600"/>
              </a:spcBef>
              <a:buNone/>
            </a:pPr>
            <a:r>
              <a:rPr lang="el-GR" sz="2400" b="1" dirty="0" smtClean="0">
                <a:solidFill>
                  <a:srgbClr val="800000"/>
                </a:solidFill>
              </a:rPr>
              <a:t>Σπειρύλλια </a:t>
            </a:r>
            <a:r>
              <a:rPr lang="el-GR" sz="2400" b="1" dirty="0">
                <a:solidFill>
                  <a:srgbClr val="800000"/>
                </a:solidFill>
              </a:rPr>
              <a:t>του </a:t>
            </a:r>
            <a:r>
              <a:rPr lang="en-US" sz="2400" b="1" dirty="0">
                <a:solidFill>
                  <a:srgbClr val="800000"/>
                </a:solidFill>
              </a:rPr>
              <a:t>Cruschmann</a:t>
            </a:r>
            <a:r>
              <a:rPr lang="el-GR" sz="2400" dirty="0"/>
              <a:t>. Είναι κυλινδροειδή μορφώματα από ίνες βλέννας. Γίνονται ευδιάκριτα όταν ρίξουμε μέσα στο τρυβλίο τους οξεικό οξύ 30%.</a:t>
            </a:r>
          </a:p>
          <a:p>
            <a:pPr marL="0" indent="0">
              <a:lnSpc>
                <a:spcPct val="120000"/>
              </a:lnSpc>
              <a:spcBef>
                <a:spcPts val="3600"/>
              </a:spcBef>
              <a:buNone/>
            </a:pPr>
            <a:r>
              <a:rPr lang="el-GR" sz="2400" b="1" dirty="0">
                <a:solidFill>
                  <a:srgbClr val="800000"/>
                </a:solidFill>
              </a:rPr>
              <a:t>Κοκκία ακτινομύκητα</a:t>
            </a:r>
            <a:r>
              <a:rPr lang="el-GR" sz="2400" dirty="0"/>
              <a:t>. Είναι κίτρινα μικρά κοκκία σαν άμμος, σκληρά, ευδιάκριτα.</a:t>
            </a:r>
          </a:p>
          <a:p>
            <a:pPr marL="0" indent="0">
              <a:lnSpc>
                <a:spcPct val="120000"/>
              </a:lnSpc>
              <a:spcBef>
                <a:spcPts val="3600"/>
              </a:spcBef>
              <a:buNone/>
            </a:pPr>
            <a:r>
              <a:rPr lang="el-GR" sz="2400" b="1" dirty="0">
                <a:solidFill>
                  <a:srgbClr val="800000"/>
                </a:solidFill>
              </a:rPr>
              <a:t>Λίθοι πνευμόνων</a:t>
            </a:r>
            <a:r>
              <a:rPr lang="el-GR" sz="2400" b="1" dirty="0"/>
              <a:t> </a:t>
            </a:r>
            <a:r>
              <a:rPr lang="el-GR" sz="2400" dirty="0"/>
              <a:t>(μικρά ασβεστοποιημένα κοκκία ή άμορφα στοιχεία).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0962599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a266a142734357edb6e8d68241588964f785360"/>
</p:tagLst>
</file>

<file path=ppt/theme/theme1.xml><?xml version="1.0" encoding="utf-8"?>
<a:theme xmlns:a="http://schemas.openxmlformats.org/drawingml/2006/main" name="OC_template_updated">
  <a:themeElements>
    <a:clrScheme name="Προσαρμοσμένο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406</TotalTime>
  <Words>3732</Words>
  <Application>Microsoft Office PowerPoint</Application>
  <PresentationFormat>Προβολή στην οθόνη (4:3)</PresentationFormat>
  <Paragraphs>486</Paragraphs>
  <Slides>73</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73</vt:i4>
      </vt:variant>
    </vt:vector>
  </HeadingPairs>
  <TitlesOfParts>
    <vt:vector size="74" baseType="lpstr">
      <vt:lpstr>OC_template_updated</vt:lpstr>
      <vt:lpstr>Ανάλυση Βιολογικών Υγρών &amp; Εκκριμάτων (Θ)</vt:lpstr>
      <vt:lpstr>Πτύελα - Βρογχοαναρροφήματα</vt:lpstr>
      <vt:lpstr>Οι κοιλότητες στόματος και ρινός</vt:lpstr>
      <vt:lpstr>Η λήψη πτυέλων  (1 από 2)</vt:lpstr>
      <vt:lpstr>Η λήψη πτυέλων  (2 από 2)</vt:lpstr>
      <vt:lpstr>Η λήψη βρογχοαναρροφημάτων</vt:lpstr>
      <vt:lpstr>Οι φυσικοί χαρακτήρες των πτυέλων  (1 από 3)</vt:lpstr>
      <vt:lpstr>Οι φυσικοί χαρακτήρες των πτυέλων  (2 από 3)</vt:lpstr>
      <vt:lpstr>Οι φυσικοί χαρακτήρες των πτυέλων  (3 από 3)</vt:lpstr>
      <vt:lpstr>Aναπαράσταση σπειρυλλίων του Cruschmann </vt:lpstr>
      <vt:lpstr>Η μικροβιολογική εξέταση των πτυέλων  (1 από 2)</vt:lpstr>
      <vt:lpstr>Η μικροβιολογική εξέταση των πτυέλων  (2 από 2)</vt:lpstr>
      <vt:lpstr>Γενική εξέταση κοπράνων</vt:lpstr>
      <vt:lpstr>H παραγωγή των κοπράνων</vt:lpstr>
      <vt:lpstr>Για ποιες κύριες νόσους γίνεται η γενική εξέταση κοπράνων</vt:lpstr>
      <vt:lpstr>Η στεατόρροια</vt:lpstr>
      <vt:lpstr>Συλλογή κοπράνων </vt:lpstr>
      <vt:lpstr>Οδηγίες για τη συλλογή των κοπράνων</vt:lpstr>
      <vt:lpstr>Δοχεία συλλογής ούρων</vt:lpstr>
      <vt:lpstr>Σύστημα συλλογής κοπράνων</vt:lpstr>
      <vt:lpstr>Συντήρηση κοπράνων</vt:lpstr>
      <vt:lpstr>Φυσικοί χαρακτήρες κοπράνων</vt:lpstr>
      <vt:lpstr>Χροιά κοπράνων</vt:lpstr>
      <vt:lpstr>Παραλλαγές χρωμάτων στα κόπρανα</vt:lpstr>
      <vt:lpstr>Όψη κοπράνων</vt:lpstr>
      <vt:lpstr>Οσμή κοπράνων</vt:lpstr>
      <vt:lpstr>Αντίδραση (pH) κοπράνων</vt:lpstr>
      <vt:lpstr>Σύσταση κοπράνων (μακροσκοπική παρατήρηση)</vt:lpstr>
      <vt:lpstr>Περιπτώσεις παραγωγής βλέννας</vt:lpstr>
      <vt:lpstr>Μικροσκόπηση κοπράνων</vt:lpstr>
      <vt:lpstr>Στα κόπρανα αναζητούνται μικροσκοπικά:</vt:lpstr>
      <vt:lpstr>Φυσιολογική χλωρίδα εντέρου</vt:lpstr>
      <vt:lpstr>Προετοιμασία πριν την λήψη των κοπράνων</vt:lpstr>
      <vt:lpstr>Παρασκευάσματα για τη μικροσκόπηση των κοπράνων</vt:lpstr>
      <vt:lpstr>Διάφορα κύτταρα και μικροσκοπικά συστατικά των κοπράνων</vt:lpstr>
      <vt:lpstr>Υπολείμματα μυϊκών ινών στα κόπρανα</vt:lpstr>
      <vt:lpstr>Υπολείμματα τροφών στα κόπρανα</vt:lpstr>
      <vt:lpstr>Cryptosporidium parvum</vt:lpstr>
      <vt:lpstr>Guardia lamblia</vt:lpstr>
      <vt:lpstr>Entamoeba hystolitica</vt:lpstr>
      <vt:lpstr>Enterobius  vermicularis</vt:lpstr>
      <vt:lpstr>Medifluor </vt:lpstr>
      <vt:lpstr>Χημικές εξετάσεις κοπράνων</vt:lpstr>
      <vt:lpstr>Προσδιορισμός λίπους</vt:lpstr>
      <vt:lpstr>Προσδιορισμός στεατοκρίτη</vt:lpstr>
      <vt:lpstr>Προσδιορισμός κατακράτησης λίπους</vt:lpstr>
      <vt:lpstr>Προσδιορισμός αιμοσφαιρίνης</vt:lpstr>
      <vt:lpstr>Ωσμωτικότητα κοπράνων</vt:lpstr>
      <vt:lpstr>Άλλοι χημικοί προσδιορισμοί</vt:lpstr>
      <vt:lpstr>Nέες βιοχημικές εξετάσεις</vt:lpstr>
      <vt:lpstr>Γαστρικό υγρό</vt:lpstr>
      <vt:lpstr>Το πεπτικό σύστημα του ανθρώπου</vt:lpstr>
      <vt:lpstr>Οι βασικές αναλύσεις γαστρικού υγρού</vt:lpstr>
      <vt:lpstr>Οι φυσικοί χαρακτήρες του γαστρικού υγρού</vt:lpstr>
      <vt:lpstr>Οι μικροσκοπικοί χαρακτήρες του γαστρικού υγρού</vt:lpstr>
      <vt:lpstr>Oι χημικοί χαρακτήρες του γαστρικού υγρού  (1 από 2)</vt:lpstr>
      <vt:lpstr>Οι χημικοί χαρακτήρες του γαστρικού υγρού  (2 από 2)</vt:lpstr>
      <vt:lpstr>Η βασική έκκριση οξέος  Ορισμός</vt:lpstr>
      <vt:lpstr>Η βασική έκκριση οξέος  Η λήψη δείγματος</vt:lpstr>
      <vt:lpstr>Η βασική έκκριση οξέος  Ο χειρισμός του δείγματος</vt:lpstr>
      <vt:lpstr>Η βασική έκκριση οξέος  Διαδικασία</vt:lpstr>
      <vt:lpstr>Η βασική έκκριση οξέος  Ολική οξύτητα</vt:lpstr>
      <vt:lpstr>Η βασική έκκριση οξέος  O υπολογισμός του BAO</vt:lpstr>
      <vt:lpstr>Η μέγιστη έκκριση οξέος ΜΑΟ: Μaximum Acid Output</vt:lpstr>
      <vt:lpstr>Η μέγιστη έκκριση οξέος  Διαδικασία</vt:lpstr>
      <vt:lpstr>Η μέγιστη έκκριση οξέος  Παράδειγμα</vt:lpstr>
      <vt:lpstr>Τέλος Ενότητας</vt:lpstr>
      <vt:lpstr>Σημειώματα</vt:lpstr>
      <vt:lpstr>Σημείωμα Αναφοράς</vt:lpstr>
      <vt:lpstr>Διατήρηση Σημειωμάτων</vt:lpstr>
      <vt:lpstr>Σημείωμα Αδειοδότησης</vt:lpstr>
      <vt:lpstr>Επεξήγηση όρων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47</cp:revision>
  <dcterms:created xsi:type="dcterms:W3CDTF">2013-11-05T11:02:17Z</dcterms:created>
  <dcterms:modified xsi:type="dcterms:W3CDTF">2015-02-20T14:23:27Z</dcterms:modified>
</cp:coreProperties>
</file>