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activeX/activeX2.xml" ContentType="application/vnd.ms-office.activeX+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97"/>
  </p:notesMasterIdLst>
  <p:handoutMasterIdLst>
    <p:handoutMasterId r:id="rId98"/>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257" r:id="rId90"/>
    <p:sldId id="262" r:id="rId91"/>
    <p:sldId id="264" r:id="rId92"/>
    <p:sldId id="352" r:id="rId93"/>
    <p:sldId id="353" r:id="rId94"/>
    <p:sldId id="354" r:id="rId95"/>
    <p:sldId id="355" r:id="rId96"/>
  </p:sldIdLst>
  <p:sldSz cx="9144000" cy="6858000" type="screen4x3"/>
  <p:notesSz cx="7104063" cy="10234613"/>
  <p:custDataLst>
    <p:tags r:id="rId9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763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ags" Target="tags/tag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handoutMaster" Target="handoutMasters/handoutMaster1.xml"/><Relationship Id="rId3" Type="http://schemas.openxmlformats.org/officeDocument/2006/relationships/slideMaster" Target="slideMasters/slideMaster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79481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87316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91</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92</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703823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208980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65699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864030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600549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70702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180723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368805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08785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365682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8111803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3162077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073100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369183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653293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437741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0192429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93166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935588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014846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802258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945979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BruceBlaus" TargetMode="External"/><Relationship Id="rId4" Type="http://schemas.openxmlformats.org/officeDocument/2006/relationships/hyperlink" Target="http://commons.wikimedia.org/wiki/File:Blausen_0166_Cardiomyopathy_Hypertrophic.p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hyperlink" Target="https://www.youtube.com/watch?v=3YddwXPWVSc" TargetMode="External"/><Relationship Id="rId3" Type="http://schemas.openxmlformats.org/officeDocument/2006/relationships/tags" Target="../tags/tag2.xml"/><Relationship Id="rId7" Type="http://schemas.openxmlformats.org/officeDocument/2006/relationships/notesSlide" Target="../notesSlides/notesSlide3.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Layout" Target="../slideLayouts/slideLayout12.xml"/><Relationship Id="rId5" Type="http://schemas.openxmlformats.org/officeDocument/2006/relationships/tags" Target="../tags/tag3.xml"/><Relationship Id="rId10" Type="http://schemas.openxmlformats.org/officeDocument/2006/relationships/image" Target="../media/image7.png"/><Relationship Id="rId4" Type="http://schemas.openxmlformats.org/officeDocument/2006/relationships/control" Target="../activeX/activeX2.xml"/><Relationship Id="rId9" Type="http://schemas.openxmlformats.org/officeDocument/2006/relationships/hyperlink" Target="https://www.youtube.com/channel/UCLPuQMM_8UgHQpeRFiFlCz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Παθολογική Νοσηλευτική ΙΙ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780928"/>
            <a:ext cx="9144000" cy="1152128"/>
          </a:xfrm>
        </p:spPr>
        <p:txBody>
          <a:bodyPr>
            <a:normAutofit/>
          </a:bodyPr>
          <a:lstStyle/>
          <a:p>
            <a:pPr>
              <a:spcBef>
                <a:spcPts val="0"/>
              </a:spcBef>
              <a:spcAft>
                <a:spcPts val="1200"/>
              </a:spcAft>
            </a:pPr>
            <a:r>
              <a:rPr lang="el-GR" sz="2600" b="1" dirty="0" smtClean="0"/>
              <a:t>Ενότητα 10</a:t>
            </a:r>
            <a:r>
              <a:rPr lang="el-GR" sz="2600" dirty="0" smtClean="0"/>
              <a:t>:</a:t>
            </a:r>
            <a:r>
              <a:rPr lang="en-US" sz="2600" dirty="0" smtClean="0"/>
              <a:t> </a:t>
            </a:r>
            <a:r>
              <a:rPr lang="el-GR" sz="2600" dirty="0"/>
              <a:t>Καρδιακή Ανεπάρκεια (ΚΑ)</a:t>
            </a:r>
            <a:endParaRPr lang="en-US" sz="26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3" name="Υπότιτλος 2"/>
          <p:cNvSpPr txBox="1">
            <a:spLocks/>
          </p:cNvSpPr>
          <p:nvPr/>
        </p:nvSpPr>
        <p:spPr>
          <a:xfrm>
            <a:off x="611560" y="3861048"/>
            <a:ext cx="4248472" cy="1200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Bef>
                <a:spcPts val="0"/>
              </a:spcBef>
              <a:spcAft>
                <a:spcPts val="0"/>
              </a:spcAft>
            </a:pPr>
            <a:r>
              <a:rPr lang="el-GR" sz="2200" dirty="0" smtClean="0"/>
              <a:t>Χρυσούλα Τσίου,</a:t>
            </a:r>
          </a:p>
          <a:p>
            <a:pPr fontAlgn="auto">
              <a:spcBef>
                <a:spcPts val="0"/>
              </a:spcBef>
              <a:spcAft>
                <a:spcPts val="0"/>
              </a:spcAft>
            </a:pPr>
            <a:r>
              <a:rPr lang="el-GR" sz="2200" dirty="0" smtClean="0"/>
              <a:t>Αναπληρώτρια Καθηγήτρια</a:t>
            </a:r>
          </a:p>
          <a:p>
            <a:pPr fontAlgn="auto">
              <a:spcBef>
                <a:spcPts val="0"/>
              </a:spcBef>
              <a:spcAft>
                <a:spcPts val="0"/>
              </a:spcAft>
            </a:pPr>
            <a:r>
              <a:rPr lang="el-GR" sz="2200" dirty="0" smtClean="0"/>
              <a:t>Τμήμα Νοσηλευτικής</a:t>
            </a:r>
            <a:endParaRPr lang="el-GR" sz="2200" dirty="0"/>
          </a:p>
        </p:txBody>
      </p:sp>
      <p:sp>
        <p:nvSpPr>
          <p:cNvPr id="14" name="Υπότιτλος 2"/>
          <p:cNvSpPr txBox="1">
            <a:spLocks/>
          </p:cNvSpPr>
          <p:nvPr/>
        </p:nvSpPr>
        <p:spPr>
          <a:xfrm>
            <a:off x="4860032" y="3861048"/>
            <a:ext cx="3528392" cy="1200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Bef>
                <a:spcPts val="0"/>
              </a:spcBef>
              <a:spcAft>
                <a:spcPts val="0"/>
              </a:spcAft>
            </a:pPr>
            <a:r>
              <a:rPr lang="el-GR" sz="2200" dirty="0" smtClean="0"/>
              <a:t>Ουρανία Γκοβίνα,</a:t>
            </a:r>
          </a:p>
          <a:p>
            <a:pPr fontAlgn="auto">
              <a:spcBef>
                <a:spcPts val="0"/>
              </a:spcBef>
              <a:spcAft>
                <a:spcPts val="0"/>
              </a:spcAft>
            </a:pPr>
            <a:r>
              <a:rPr lang="el-GR" sz="2200" dirty="0" smtClean="0"/>
              <a:t>Επίκουρη Καθηγήτρια</a:t>
            </a:r>
          </a:p>
          <a:p>
            <a:pPr fontAlgn="auto">
              <a:spcBef>
                <a:spcPts val="0"/>
              </a:spcBef>
              <a:spcAft>
                <a:spcPts val="0"/>
              </a:spcAft>
            </a:pPr>
            <a:r>
              <a:rPr lang="el-GR" sz="2200" dirty="0" smtClean="0"/>
              <a:t>Τμήμα Νοσηλευτικής</a:t>
            </a:r>
            <a:endParaRPr lang="el-GR" sz="2200" dirty="0"/>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Παθοφυσιολογία </a:t>
            </a:r>
            <a:r>
              <a:rPr lang="el-GR" sz="3200" b="0" dirty="0" smtClean="0"/>
              <a:t>(1 από 13)</a:t>
            </a:r>
            <a:endParaRPr lang="el-GR" sz="3200" b="0" dirty="0"/>
          </a:p>
        </p:txBody>
      </p:sp>
      <p:sp>
        <p:nvSpPr>
          <p:cNvPr id="3" name="Θέση περιεχομένου 2"/>
          <p:cNvSpPr>
            <a:spLocks noGrp="1"/>
          </p:cNvSpPr>
          <p:nvPr>
            <p:ph idx="1"/>
          </p:nvPr>
        </p:nvSpPr>
        <p:spPr>
          <a:xfrm>
            <a:off x="457200" y="1196752"/>
            <a:ext cx="4546848" cy="5040560"/>
          </a:xfrm>
        </p:spPr>
        <p:txBody>
          <a:bodyPr>
            <a:normAutofit/>
          </a:bodyPr>
          <a:lstStyle/>
          <a:p>
            <a:pPr marL="0" indent="0">
              <a:lnSpc>
                <a:spcPct val="114000"/>
              </a:lnSpc>
              <a:spcBef>
                <a:spcPts val="1800"/>
              </a:spcBef>
              <a:buNone/>
            </a:pPr>
            <a:r>
              <a:rPr lang="el-GR" sz="2200" dirty="0"/>
              <a:t>Στην ΚΑ για να διατηρηθεί η ΚΠ έχουμε ανάπτυξη 3 αντιρροπιστικών μηχανισμών που </a:t>
            </a:r>
            <a:r>
              <a:rPr lang="el-GR" sz="2200" dirty="0" smtClean="0"/>
              <a:t>είναι :</a:t>
            </a:r>
            <a:endParaRPr lang="el-GR" sz="2200" dirty="0"/>
          </a:p>
          <a:p>
            <a:pPr>
              <a:lnSpc>
                <a:spcPct val="114000"/>
              </a:lnSpc>
              <a:spcBef>
                <a:spcPts val="1800"/>
              </a:spcBef>
            </a:pPr>
            <a:r>
              <a:rPr lang="el-GR" sz="2200" dirty="0"/>
              <a:t>Ο μηχανισμός </a:t>
            </a:r>
            <a:r>
              <a:rPr lang="el-GR" sz="2200" dirty="0" smtClean="0"/>
              <a:t>Frank-Starling,</a:t>
            </a:r>
            <a:endParaRPr lang="el-GR" sz="2200" dirty="0"/>
          </a:p>
          <a:p>
            <a:pPr>
              <a:lnSpc>
                <a:spcPct val="114000"/>
              </a:lnSpc>
              <a:spcBef>
                <a:spcPts val="1800"/>
              </a:spcBef>
            </a:pPr>
            <a:r>
              <a:rPr lang="el-GR" sz="2200" dirty="0"/>
              <a:t>Oι νευροενδοκρινικές απαντήσεις (</a:t>
            </a:r>
            <a:r>
              <a:rPr lang="el-GR" sz="2200" dirty="0" smtClean="0"/>
              <a:t>Συμπαθητικό + σύστημα ρενίνης - αγγειοτασίνης),</a:t>
            </a:r>
            <a:endParaRPr lang="el-GR" sz="2200" dirty="0"/>
          </a:p>
          <a:p>
            <a:pPr>
              <a:lnSpc>
                <a:spcPct val="114000"/>
              </a:lnSpc>
              <a:spcBef>
                <a:spcPts val="1800"/>
              </a:spcBef>
            </a:pPr>
            <a:r>
              <a:rPr lang="el-GR" sz="2200" dirty="0"/>
              <a:t>Η υπερτροφία του </a:t>
            </a:r>
            <a:r>
              <a:rPr lang="el-GR" sz="2200" dirty="0" smtClean="0"/>
              <a:t>μυοκαρδίου.</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pic>
        <p:nvPicPr>
          <p:cNvPr id="2050" name="Picture 2" descr="File:Blausen 0166 Cardiomyopathy Hypertroph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908720"/>
            <a:ext cx="4104456" cy="54726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p:nvPr/>
        </p:nvSpPr>
        <p:spPr>
          <a:xfrm>
            <a:off x="4788024" y="6309319"/>
            <a:ext cx="3885643"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4"/>
              </a:rPr>
              <a:t>Blausen 0166 Cardiomyopathy </a:t>
            </a:r>
            <a:r>
              <a:rPr lang="en-US" sz="1200" dirty="0" smtClean="0">
                <a:latin typeface="+mn-lt"/>
                <a:hlinkClick r:id="rId4"/>
              </a:rPr>
              <a:t>Hypertrophic</a:t>
            </a:r>
            <a:r>
              <a:rPr lang="en-US" sz="1200" dirty="0" smtClean="0">
                <a:solidFill>
                  <a:prstClr val="black">
                    <a:lumMod val="65000"/>
                    <a:lumOff val="35000"/>
                  </a:prstClr>
                </a:solidFill>
                <a:latin typeface="+mn-lt"/>
              </a:rPr>
              <a:t>”,</a:t>
            </a:r>
            <a:r>
              <a:rPr lang="el-GR" sz="1200" dirty="0" smtClean="0">
                <a:solidFill>
                  <a:prstClr val="black">
                    <a:lumMod val="65000"/>
                    <a:lumOff val="35000"/>
                  </a:prstClr>
                </a:solidFill>
                <a:latin typeface="+mn-lt"/>
              </a:rPr>
              <a:t> από</a:t>
            </a:r>
            <a:r>
              <a:rPr lang="en-US" sz="1200" dirty="0" smtClean="0">
                <a:solidFill>
                  <a:prstClr val="black">
                    <a:lumMod val="65000"/>
                    <a:lumOff val="35000"/>
                  </a:prstClr>
                </a:solidFill>
                <a:latin typeface="+mn-lt"/>
              </a:rPr>
              <a:t>  </a:t>
            </a:r>
            <a:r>
              <a:rPr lang="en-US" sz="1200" dirty="0">
                <a:latin typeface="+mn-lt"/>
                <a:hlinkClick r:id="rId5" tooltip="User:BruceBlaus"/>
              </a:rPr>
              <a:t>BruceBlaus</a:t>
            </a:r>
            <a:r>
              <a:rPr lang="en-US" sz="1200" dirty="0" smtClean="0">
                <a:solidFill>
                  <a:prstClr val="black"/>
                </a:solidFill>
                <a:latin typeface="+mn-lt"/>
              </a:rPr>
              <a:t> </a:t>
            </a:r>
            <a:r>
              <a:rPr lang="el-GR" sz="1200" dirty="0">
                <a:solidFill>
                  <a:prstClr val="black">
                    <a:lumMod val="65000"/>
                    <a:lumOff val="35000"/>
                  </a:prstClr>
                </a:solidFill>
                <a:latin typeface="+mn-lt"/>
              </a:rPr>
              <a:t>διαθέσιμο με άδεια </a:t>
            </a:r>
            <a:r>
              <a:rPr lang="el-GR" sz="1200" dirty="0" smtClean="0">
                <a:solidFill>
                  <a:prstClr val="black">
                    <a:lumMod val="65000"/>
                    <a:lumOff val="35000"/>
                  </a:prstClr>
                </a:solidFill>
                <a:latin typeface="+mn-lt"/>
              </a:rPr>
              <a:t> </a:t>
            </a:r>
            <a:r>
              <a:rPr lang="en-US" sz="1200" dirty="0" smtClean="0">
                <a:solidFill>
                  <a:prstClr val="black"/>
                </a:solidFill>
                <a:latin typeface="+mn-lt"/>
                <a:hlinkClick r:id="rId6"/>
              </a:rPr>
              <a:t>CC </a:t>
            </a:r>
            <a:r>
              <a:rPr lang="en-US" sz="1200" dirty="0">
                <a:solidFill>
                  <a:prstClr val="black"/>
                </a:solidFill>
                <a:latin typeface="+mn-lt"/>
                <a:hlinkClick r:id="rId6"/>
              </a:rPr>
              <a:t>BY 3.0</a:t>
            </a:r>
            <a:endParaRPr lang="en-US" sz="1200" dirty="0">
              <a:solidFill>
                <a:prstClr val="black"/>
              </a:solidFill>
              <a:latin typeface="+mn-lt"/>
            </a:endParaRPr>
          </a:p>
        </p:txBody>
      </p:sp>
    </p:spTree>
    <p:extLst>
      <p:ext uri="{BB962C8B-B14F-4D97-AF65-F5344CB8AC3E}">
        <p14:creationId xmlns:p14="http://schemas.microsoft.com/office/powerpoint/2010/main" val="1277271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Παθοφυσιολογία </a:t>
            </a:r>
            <a:r>
              <a:rPr lang="el-GR" sz="3200" b="0" dirty="0" smtClean="0"/>
              <a:t>(2 </a:t>
            </a:r>
            <a:r>
              <a:rPr lang="el-GR" sz="3200" b="0" dirty="0"/>
              <a:t>από </a:t>
            </a:r>
            <a:r>
              <a:rPr lang="el-GR" sz="3200" b="0" dirty="0" smtClean="0"/>
              <a:t>13)</a:t>
            </a:r>
            <a:endParaRPr lang="el-GR" dirty="0"/>
          </a:p>
        </p:txBody>
      </p:sp>
      <p:sp>
        <p:nvSpPr>
          <p:cNvPr id="3" name="Θέση περιεχομένου 2"/>
          <p:cNvSpPr>
            <a:spLocks noGrp="1"/>
          </p:cNvSpPr>
          <p:nvPr>
            <p:ph idx="1"/>
          </p:nvPr>
        </p:nvSpPr>
        <p:spPr/>
        <p:txBody>
          <a:bodyPr>
            <a:normAutofit lnSpcReduction="10000"/>
          </a:bodyPr>
          <a:lstStyle/>
          <a:p>
            <a:pPr>
              <a:lnSpc>
                <a:spcPct val="114000"/>
              </a:lnSpc>
              <a:spcBef>
                <a:spcPts val="1800"/>
              </a:spcBef>
            </a:pPr>
            <a:r>
              <a:rPr lang="el-GR" b="1" dirty="0" smtClean="0"/>
              <a:t>Μείωση</a:t>
            </a:r>
            <a:r>
              <a:rPr lang="el-GR" dirty="0" smtClean="0"/>
              <a:t> </a:t>
            </a:r>
            <a:r>
              <a:rPr lang="el-GR" b="1" dirty="0"/>
              <a:t>ΚΠ</a:t>
            </a:r>
            <a:r>
              <a:rPr lang="el-GR" dirty="0"/>
              <a:t>=διέγερση αορτικών τασεοϋποδοχέων </a:t>
            </a:r>
            <a:r>
              <a:rPr lang="el-GR" dirty="0" smtClean="0">
                <a:latin typeface="Cambria Math" panose="02040503050406030204" pitchFamily="18" charset="0"/>
                <a:ea typeface="Cambria Math" panose="02040503050406030204" pitchFamily="18" charset="0"/>
              </a:rPr>
              <a:t>⟹</a:t>
            </a:r>
            <a:r>
              <a:rPr lang="el-GR" dirty="0" smtClean="0"/>
              <a:t>διέγερση </a:t>
            </a:r>
            <a:r>
              <a:rPr lang="el-GR" dirty="0"/>
              <a:t>ΣΝΣ </a:t>
            </a:r>
            <a:r>
              <a:rPr lang="el-GR" dirty="0">
                <a:latin typeface="Cambria Math" panose="02040503050406030204" pitchFamily="18" charset="0"/>
                <a:ea typeface="Cambria Math" panose="02040503050406030204" pitchFamily="18" charset="0"/>
              </a:rPr>
              <a:t>⟹ </a:t>
            </a:r>
            <a:r>
              <a:rPr lang="el-GR" dirty="0" smtClean="0"/>
              <a:t>καρδιακές </a:t>
            </a:r>
            <a:r>
              <a:rPr lang="el-GR" dirty="0"/>
              <a:t>+αγγειακές αντιδράσεις λόγω νοραδρεναλίνης. Δηλ., διέγερση βήτα υποδοχέων </a:t>
            </a:r>
            <a:r>
              <a:rPr lang="el-GR" dirty="0">
                <a:latin typeface="Cambria Math" panose="02040503050406030204" pitchFamily="18" charset="0"/>
                <a:ea typeface="Cambria Math" panose="02040503050406030204" pitchFamily="18" charset="0"/>
              </a:rPr>
              <a:t>⟹</a:t>
            </a:r>
            <a:r>
              <a:rPr lang="el-GR" dirty="0" smtClean="0"/>
              <a:t> </a:t>
            </a:r>
            <a:r>
              <a:rPr lang="el-GR" dirty="0"/>
              <a:t>↑ΚΣ+ Συσταλτικότητας </a:t>
            </a:r>
            <a:r>
              <a:rPr lang="el-GR" dirty="0">
                <a:latin typeface="Cambria Math" panose="02040503050406030204" pitchFamily="18" charset="0"/>
                <a:ea typeface="Cambria Math" panose="02040503050406030204" pitchFamily="18" charset="0"/>
              </a:rPr>
              <a:t>⟹ </a:t>
            </a:r>
            <a:r>
              <a:rPr lang="el-GR" dirty="0" smtClean="0"/>
              <a:t>↑</a:t>
            </a:r>
            <a:r>
              <a:rPr lang="el-GR" dirty="0"/>
              <a:t>ΚΣ+ΟΠ </a:t>
            </a:r>
            <a:r>
              <a:rPr lang="el-GR" dirty="0">
                <a:latin typeface="Cambria Math" panose="02040503050406030204" pitchFamily="18" charset="0"/>
                <a:ea typeface="Cambria Math" panose="02040503050406030204" pitchFamily="18" charset="0"/>
              </a:rPr>
              <a:t>⟹</a:t>
            </a:r>
            <a:r>
              <a:rPr lang="el-GR" dirty="0" smtClean="0"/>
              <a:t> </a:t>
            </a:r>
            <a:r>
              <a:rPr lang="el-GR" dirty="0"/>
              <a:t>βελτίωση ΚΠ</a:t>
            </a:r>
          </a:p>
          <a:p>
            <a:pPr>
              <a:lnSpc>
                <a:spcPct val="114000"/>
              </a:lnSpc>
              <a:spcBef>
                <a:spcPts val="1800"/>
              </a:spcBef>
            </a:pPr>
            <a:r>
              <a:rPr lang="el-GR" b="1" dirty="0" smtClean="0"/>
              <a:t>Νοραδρεναλίνη:</a:t>
            </a:r>
            <a:r>
              <a:rPr lang="el-GR" dirty="0" smtClean="0"/>
              <a:t> </a:t>
            </a:r>
            <a:r>
              <a:rPr lang="el-GR" dirty="0"/>
              <a:t>προκαλεί και σύσπαση των αρτηριών και των φλεβών =&gt;αύξηση φλεβικής επαναφοράς προς την καρδιά </a:t>
            </a:r>
            <a:r>
              <a:rPr lang="el-GR" dirty="0">
                <a:latin typeface="Cambria Math" panose="02040503050406030204" pitchFamily="18" charset="0"/>
                <a:ea typeface="Cambria Math" panose="02040503050406030204" pitchFamily="18" charset="0"/>
              </a:rPr>
              <a:t>⟹ </a:t>
            </a:r>
            <a:r>
              <a:rPr lang="el-GR" dirty="0" smtClean="0"/>
              <a:t>↑</a:t>
            </a:r>
            <a:r>
              <a:rPr lang="el-GR" dirty="0"/>
              <a:t>πίεσης πλήρωσης των </a:t>
            </a:r>
            <a:r>
              <a:rPr lang="el-GR" dirty="0" smtClean="0"/>
              <a:t>κοιλιών + μυοκαρδιακής </a:t>
            </a:r>
            <a:r>
              <a:rPr lang="el-GR" dirty="0"/>
              <a:t>τάσης+↑δύναμης συστολής (μηχανισμός Frank-Starling</a:t>
            </a:r>
            <a:r>
              <a:rPr lang="el-GR" dirty="0" smtClean="0"/>
              <a:t>)</a:t>
            </a:r>
          </a:p>
          <a:p>
            <a:pPr>
              <a:lnSpc>
                <a:spcPct val="114000"/>
              </a:lnSpc>
              <a:spcBef>
                <a:spcPts val="1800"/>
              </a:spcBef>
            </a:pPr>
            <a:r>
              <a:rPr lang="el-GR" b="1" dirty="0" smtClean="0"/>
              <a:t>Αναποτελεσματική Συστολή </a:t>
            </a:r>
            <a:r>
              <a:rPr lang="el-GR" dirty="0" smtClean="0"/>
              <a:t>που </a:t>
            </a:r>
            <a:r>
              <a:rPr lang="el-GR" dirty="0"/>
              <a:t>οφείλεται σε υπέρμετρη αφύσικη διάταση μυϊκών ινών </a:t>
            </a:r>
            <a:r>
              <a:rPr lang="el-GR" dirty="0">
                <a:latin typeface="Cambria Math" panose="02040503050406030204" pitchFamily="18" charset="0"/>
                <a:ea typeface="Cambria Math" panose="02040503050406030204" pitchFamily="18" charset="0"/>
              </a:rPr>
              <a:t>⟹ </a:t>
            </a:r>
            <a:r>
              <a:rPr lang="el-GR" dirty="0" smtClean="0"/>
              <a:t>μειωμένη </a:t>
            </a:r>
            <a:r>
              <a:rPr lang="el-GR" dirty="0"/>
              <a:t>αιμάτωση </a:t>
            </a:r>
            <a:r>
              <a:rPr lang="el-GR" dirty="0" smtClean="0"/>
              <a:t>οργάνων</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797636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Παθοφυσιολογία </a:t>
            </a:r>
            <a:r>
              <a:rPr lang="el-GR" sz="3200" b="0" dirty="0" smtClean="0"/>
              <a:t>(3 </a:t>
            </a:r>
            <a:r>
              <a:rPr lang="el-GR" sz="3200" b="0" dirty="0"/>
              <a:t>από </a:t>
            </a:r>
            <a:r>
              <a:rPr lang="el-GR" sz="3200" b="0" dirty="0" smtClean="0"/>
              <a:t>13)</a:t>
            </a:r>
            <a:endParaRPr lang="el-GR" dirty="0"/>
          </a:p>
        </p:txBody>
      </p:sp>
      <p:sp>
        <p:nvSpPr>
          <p:cNvPr id="3" name="Θέση περιεχομένου 2"/>
          <p:cNvSpPr>
            <a:spLocks noGrp="1"/>
          </p:cNvSpPr>
          <p:nvPr>
            <p:ph idx="1"/>
          </p:nvPr>
        </p:nvSpPr>
        <p:spPr>
          <a:xfrm>
            <a:off x="457200" y="1196752"/>
            <a:ext cx="8291264" cy="5184576"/>
          </a:xfrm>
        </p:spPr>
        <p:txBody>
          <a:bodyPr>
            <a:normAutofit lnSpcReduction="10000"/>
          </a:bodyPr>
          <a:lstStyle/>
          <a:p>
            <a:pPr>
              <a:lnSpc>
                <a:spcPct val="114000"/>
              </a:lnSpc>
              <a:spcBef>
                <a:spcPts val="1200"/>
              </a:spcBef>
            </a:pPr>
            <a:r>
              <a:rPr lang="el-GR" b="1" dirty="0" smtClean="0"/>
              <a:t>Διέγερση Έκκρισης Ρενίνης </a:t>
            </a:r>
            <a:r>
              <a:rPr lang="el-GR" dirty="0" smtClean="0"/>
              <a:t>αποδίδεται </a:t>
            </a:r>
            <a:r>
              <a:rPr lang="el-GR" dirty="0"/>
              <a:t>στη μειωμένη αιμάτωση των νεφρών =&gt;ενεργοποίηση συστήματος ρενίνης-αγγειοτασίνης =&gt;περαιτέρω αγγειοσύσπαση =&gt;διέγερση φλοιού επινεφριδίων +διέγερση οπίσθιου λοβού υπόφυσης=&gt;παραγωγή αλδοστερόνης </a:t>
            </a:r>
            <a:r>
              <a:rPr lang="el-GR" dirty="0" smtClean="0"/>
              <a:t>και </a:t>
            </a:r>
            <a:r>
              <a:rPr lang="el-GR" dirty="0"/>
              <a:t>έκλυση αντιδιουρητικής ορμόνης (ADH)=&gt; επαναρρόφηση νατρίου από τα νεφρικά σωληνάρια (κατακράτηση ύδατος) </a:t>
            </a:r>
            <a:r>
              <a:rPr lang="el-GR" dirty="0" smtClean="0"/>
              <a:t>και </a:t>
            </a:r>
            <a:r>
              <a:rPr lang="el-GR" dirty="0"/>
              <a:t>αναστολή απέκκρισης ύδατος από το άπω εσπειραμένο σωληνάριο (αγγειοσύσπαση</a:t>
            </a:r>
            <a:r>
              <a:rPr lang="el-GR" dirty="0" smtClean="0"/>
              <a:t>).</a:t>
            </a:r>
            <a:endParaRPr lang="el-GR" dirty="0"/>
          </a:p>
          <a:p>
            <a:pPr>
              <a:lnSpc>
                <a:spcPct val="114000"/>
              </a:lnSpc>
              <a:spcBef>
                <a:spcPts val="1200"/>
              </a:spcBef>
            </a:pPr>
            <a:r>
              <a:rPr lang="el-GR" b="1" dirty="0" smtClean="0"/>
              <a:t>Αύξηση Αγγειακού Όγκου </a:t>
            </a:r>
            <a:r>
              <a:rPr lang="el-GR" dirty="0" smtClean="0"/>
              <a:t>προκαλείται </a:t>
            </a:r>
            <a:r>
              <a:rPr lang="el-GR" dirty="0"/>
              <a:t>από τις προαναφερόμενες ορμόνες οι οποίες με την έντονη αγγειοσύσπαση κατακρατούν νάτριο +</a:t>
            </a:r>
            <a:r>
              <a:rPr lang="el-GR" dirty="0" smtClean="0"/>
              <a:t>ύδωρ.</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645099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Παθοφυσιολογία </a:t>
            </a:r>
            <a:r>
              <a:rPr lang="el-GR" sz="3200" b="0" dirty="0" smtClean="0"/>
              <a:t>(4 </a:t>
            </a:r>
            <a:r>
              <a:rPr lang="el-GR" sz="3200" b="0" dirty="0"/>
              <a:t>από </a:t>
            </a:r>
            <a:r>
              <a:rPr lang="el-GR" sz="3200" b="0" dirty="0" smtClean="0"/>
              <a:t>13)</a:t>
            </a:r>
            <a:endParaRPr lang="el-GR" dirty="0"/>
          </a:p>
        </p:txBody>
      </p:sp>
      <p:sp>
        <p:nvSpPr>
          <p:cNvPr id="3" name="Θέση περιεχομένου 2"/>
          <p:cNvSpPr>
            <a:spLocks noGrp="1"/>
          </p:cNvSpPr>
          <p:nvPr>
            <p:ph idx="1"/>
          </p:nvPr>
        </p:nvSpPr>
        <p:spPr/>
        <p:txBody>
          <a:bodyPr>
            <a:noAutofit/>
          </a:bodyPr>
          <a:lstStyle/>
          <a:p>
            <a:pPr>
              <a:lnSpc>
                <a:spcPct val="124000"/>
              </a:lnSpc>
              <a:spcBef>
                <a:spcPts val="1800"/>
              </a:spcBef>
            </a:pPr>
            <a:r>
              <a:rPr lang="el-GR" b="1" dirty="0" smtClean="0"/>
              <a:t>Κολπικός Νατριουρητικός Παράγοντας </a:t>
            </a:r>
            <a:r>
              <a:rPr lang="el-GR" dirty="0" smtClean="0"/>
              <a:t>(</a:t>
            </a:r>
            <a:r>
              <a:rPr lang="el-GR" dirty="0"/>
              <a:t>ή πεπτίδιο) είναι άλλη μια ορμόνη που εκλύεται όταν έχουμε αυξημένες πιέσεις στους κόλπους. Η ορμόνη αυτή (προσπαθώντας να εξισορροπήσει τη δράση των άλλων ορμονών) αυξάνει την αποβολή νατρίου </a:t>
            </a:r>
            <a:r>
              <a:rPr lang="el-GR" dirty="0" smtClean="0"/>
              <a:t>και </a:t>
            </a:r>
            <a:r>
              <a:rPr lang="el-GR" dirty="0"/>
              <a:t>νερού αφού αναστέλλει την έκλυση νοραδρεναλίνης, ρενίνης </a:t>
            </a:r>
            <a:r>
              <a:rPr lang="el-GR" dirty="0" smtClean="0"/>
              <a:t>και </a:t>
            </a:r>
            <a:r>
              <a:rPr lang="el-GR" dirty="0"/>
              <a:t>αντιδιουρητικής ορμόνης. Η εξισορροπιστική της δράση καθυστερεί την εξάντληση των μηχανισμών καρδιακής αντιρρόπησης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233263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Παθοφυσιολογία </a:t>
            </a:r>
            <a:r>
              <a:rPr lang="el-GR" sz="3200" b="0" dirty="0" smtClean="0"/>
              <a:t>(5 </a:t>
            </a:r>
            <a:r>
              <a:rPr lang="el-GR" sz="3200" b="0" dirty="0"/>
              <a:t>από </a:t>
            </a:r>
            <a:r>
              <a:rPr lang="el-GR" sz="3200" b="0" dirty="0" smtClean="0"/>
              <a:t>13)</a:t>
            </a:r>
            <a:endParaRPr lang="el-GR" dirty="0"/>
          </a:p>
        </p:txBody>
      </p:sp>
      <p:sp>
        <p:nvSpPr>
          <p:cNvPr id="3" name="Θέση περιεχομένου 2"/>
          <p:cNvSpPr>
            <a:spLocks noGrp="1"/>
          </p:cNvSpPr>
          <p:nvPr>
            <p:ph idx="1"/>
          </p:nvPr>
        </p:nvSpPr>
        <p:spPr/>
        <p:txBody>
          <a:bodyPr>
            <a:noAutofit/>
          </a:bodyPr>
          <a:lstStyle/>
          <a:p>
            <a:pPr>
              <a:lnSpc>
                <a:spcPct val="124000"/>
              </a:lnSpc>
              <a:spcBef>
                <a:spcPts val="1800"/>
              </a:spcBef>
            </a:pPr>
            <a:r>
              <a:rPr lang="el-GR" b="1" dirty="0" smtClean="0"/>
              <a:t>Κοιλιακή Αναδιαμόρφωση </a:t>
            </a:r>
            <a:r>
              <a:rPr lang="el-GR" dirty="0" smtClean="0"/>
              <a:t>είναι </a:t>
            </a:r>
            <a:r>
              <a:rPr lang="el-GR" dirty="0"/>
              <a:t>η διαδικασία που λαμβάνει χώρα στην καρδιά όταν πλέον οι καρδιακές κοιλότητες προσαρμόζονται στην αύξηση του όγκου των υγρών και των πιέσεων </a:t>
            </a:r>
            <a:r>
              <a:rPr lang="el-GR" dirty="0" smtClean="0"/>
              <a:t>και </a:t>
            </a:r>
            <a:r>
              <a:rPr lang="el-GR" dirty="0"/>
              <a:t>διατείνονται αποτελεσματικά ώστε να χωρέσουν μεγαλύτερους όγκους υγρών. Έτσι επιτυγχάνουν καλύτερη συστολή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459484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Παθοφυσιολογία </a:t>
            </a:r>
            <a:r>
              <a:rPr lang="el-GR" sz="3200" b="0" dirty="0" smtClean="0"/>
              <a:t>(6 </a:t>
            </a:r>
            <a:r>
              <a:rPr lang="el-GR" sz="3200" b="0" dirty="0"/>
              <a:t>από </a:t>
            </a:r>
            <a:r>
              <a:rPr lang="el-GR" sz="3200" b="0" dirty="0" smtClean="0"/>
              <a:t>13)</a:t>
            </a:r>
            <a:endParaRPr lang="el-GR" dirty="0"/>
          </a:p>
        </p:txBody>
      </p:sp>
      <p:sp>
        <p:nvSpPr>
          <p:cNvPr id="3" name="Θέση περιεχομένου 2"/>
          <p:cNvSpPr>
            <a:spLocks noGrp="1"/>
          </p:cNvSpPr>
          <p:nvPr>
            <p:ph idx="1"/>
          </p:nvPr>
        </p:nvSpPr>
        <p:spPr/>
        <p:txBody>
          <a:bodyPr/>
          <a:lstStyle/>
          <a:p>
            <a:pPr>
              <a:lnSpc>
                <a:spcPct val="114000"/>
              </a:lnSpc>
              <a:spcBef>
                <a:spcPts val="1800"/>
              </a:spcBef>
            </a:pPr>
            <a:r>
              <a:rPr lang="el-GR" b="1" dirty="0" smtClean="0"/>
              <a:t>Κοιλιακή υπερτροφία </a:t>
            </a:r>
            <a:r>
              <a:rPr lang="el-GR" dirty="0" smtClean="0"/>
              <a:t>αναπτύσσεται </a:t>
            </a:r>
            <a:r>
              <a:rPr lang="el-GR" dirty="0"/>
              <a:t>στα πλαίσια της αναδιαμόρφωσης που προαναφέρθηκε.</a:t>
            </a:r>
          </a:p>
          <a:p>
            <a:pPr>
              <a:lnSpc>
                <a:spcPct val="114000"/>
              </a:lnSpc>
              <a:spcBef>
                <a:spcPts val="1800"/>
              </a:spcBef>
            </a:pPr>
            <a:r>
              <a:rPr lang="el-GR" b="1" dirty="0" smtClean="0"/>
              <a:t>Απορρύθμιση</a:t>
            </a:r>
            <a:r>
              <a:rPr lang="el-GR" dirty="0" smtClean="0"/>
              <a:t> </a:t>
            </a:r>
            <a:r>
              <a:rPr lang="el-GR" dirty="0"/>
              <a:t>είναι ο προάγγελος της ΚΑ </a:t>
            </a:r>
            <a:r>
              <a:rPr lang="el-GR" dirty="0" smtClean="0"/>
              <a:t>και </a:t>
            </a:r>
            <a:r>
              <a:rPr lang="el-GR" dirty="0"/>
              <a:t>είναι η απώλεια αποτελεσματικής αντιρρόπησης. Τώρα οι μηχανισμοί που συντηρούσαν την κυκλοφορική επάρκεια καταρρέουν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3281222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Παθοφυσιολογία </a:t>
            </a:r>
            <a:r>
              <a:rPr lang="el-GR" sz="3200" b="0" dirty="0" smtClean="0"/>
              <a:t>(7 </a:t>
            </a:r>
            <a:r>
              <a:rPr lang="el-GR" sz="3200" b="0" dirty="0"/>
              <a:t>από </a:t>
            </a:r>
            <a:r>
              <a:rPr lang="el-GR" sz="3200" b="0" dirty="0" smtClean="0"/>
              <a:t>13)</a:t>
            </a:r>
            <a:endParaRPr lang="el-GR" dirty="0"/>
          </a:p>
        </p:txBody>
      </p:sp>
      <p:sp>
        <p:nvSpPr>
          <p:cNvPr id="3" name="Θέση περιεχομένου 2"/>
          <p:cNvSpPr>
            <a:spLocks noGrp="1"/>
          </p:cNvSpPr>
          <p:nvPr>
            <p:ph idx="1"/>
          </p:nvPr>
        </p:nvSpPr>
        <p:spPr/>
        <p:txBody>
          <a:bodyPr/>
          <a:lstStyle/>
          <a:p>
            <a:pPr marL="0" indent="0">
              <a:lnSpc>
                <a:spcPct val="114000"/>
              </a:lnSpc>
              <a:spcBef>
                <a:spcPts val="1200"/>
              </a:spcBef>
              <a:buNone/>
            </a:pPr>
            <a:r>
              <a:rPr lang="el-GR" b="1" dirty="0" smtClean="0">
                <a:solidFill>
                  <a:srgbClr val="004A82"/>
                </a:solidFill>
              </a:rPr>
              <a:t>Νευροορμόνες</a:t>
            </a:r>
            <a:r>
              <a:rPr lang="el-GR" b="1" dirty="0">
                <a:solidFill>
                  <a:srgbClr val="004A82"/>
                </a:solidFill>
              </a:rPr>
              <a:t>: ΑΝΡ </a:t>
            </a:r>
            <a:r>
              <a:rPr lang="el-GR" b="1" dirty="0" smtClean="0">
                <a:solidFill>
                  <a:srgbClr val="004A82"/>
                </a:solidFill>
              </a:rPr>
              <a:t>και </a:t>
            </a:r>
            <a:r>
              <a:rPr lang="el-GR" b="1" dirty="0">
                <a:solidFill>
                  <a:srgbClr val="004A82"/>
                </a:solidFill>
              </a:rPr>
              <a:t>ΒΝΡ </a:t>
            </a:r>
            <a:endParaRPr lang="el-GR" b="1" dirty="0" smtClean="0">
              <a:solidFill>
                <a:srgbClr val="004A82"/>
              </a:solidFill>
            </a:endParaRPr>
          </a:p>
          <a:p>
            <a:pPr>
              <a:lnSpc>
                <a:spcPct val="114000"/>
              </a:lnSpc>
              <a:spcBef>
                <a:spcPts val="1200"/>
              </a:spcBef>
            </a:pPr>
            <a:r>
              <a:rPr lang="el-GR" dirty="0"/>
              <a:t>Το ΑΝΡ </a:t>
            </a:r>
            <a:r>
              <a:rPr lang="el-GR" dirty="0" smtClean="0"/>
              <a:t>(</a:t>
            </a:r>
            <a:r>
              <a:rPr lang="en-US" dirty="0" smtClean="0"/>
              <a:t>A</a:t>
            </a:r>
            <a:r>
              <a:rPr lang="el-GR" dirty="0" smtClean="0"/>
              <a:t>trial </a:t>
            </a:r>
            <a:r>
              <a:rPr lang="el-GR" dirty="0"/>
              <a:t>NP) εκκρίνεται κυρίως από τους κόλπους  όταν αυξάνεται η ενδοκοιλοτική τάση που υφίσταται το κολπικό </a:t>
            </a:r>
            <a:r>
              <a:rPr lang="el-GR" dirty="0" smtClean="0"/>
              <a:t>τοίχωμα</a:t>
            </a:r>
            <a:endParaRPr lang="el-GR" dirty="0"/>
          </a:p>
          <a:p>
            <a:pPr>
              <a:lnSpc>
                <a:spcPct val="114000"/>
              </a:lnSpc>
              <a:spcBef>
                <a:spcPts val="1200"/>
              </a:spcBef>
            </a:pPr>
            <a:r>
              <a:rPr lang="el-GR" dirty="0"/>
              <a:t>Δευτερεύουσες πηγές παραγωγής είναι ο εγκέφαλος, η υπόφυση, τα επινεφρίδια, οι πνεύμονες, το αορτικό τόξο και οι </a:t>
            </a:r>
            <a:r>
              <a:rPr lang="el-GR" dirty="0" smtClean="0"/>
              <a:t>νεφροί</a:t>
            </a:r>
            <a:endParaRPr lang="el-GR" dirty="0"/>
          </a:p>
          <a:p>
            <a:pPr>
              <a:lnSpc>
                <a:spcPct val="114000"/>
              </a:lnSpc>
              <a:spcBef>
                <a:spcPts val="1200"/>
              </a:spcBef>
            </a:pPr>
            <a:r>
              <a:rPr lang="el-GR" dirty="0"/>
              <a:t>Το ΒΝΡ (brain NP) εκκρίνεται κυρίως από τον εγκέφαλο και τις κοιλίες όταν αυξάνει το προφορτίο ή μεταφορτίο </a:t>
            </a:r>
            <a:r>
              <a:rPr lang="el-GR" dirty="0" smtClean="0"/>
              <a:t>τους.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748983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Παθοφυσιολογία </a:t>
            </a:r>
            <a:r>
              <a:rPr lang="el-GR" sz="3200" b="0" dirty="0" smtClean="0"/>
              <a:t>(8 </a:t>
            </a:r>
            <a:r>
              <a:rPr lang="el-GR" sz="3200" b="0" dirty="0"/>
              <a:t>από </a:t>
            </a:r>
            <a:r>
              <a:rPr lang="el-GR" sz="3200" b="0" dirty="0" smtClean="0"/>
              <a:t>13)</a:t>
            </a:r>
            <a:endParaRPr lang="el-GR" dirty="0"/>
          </a:p>
        </p:txBody>
      </p:sp>
      <p:sp>
        <p:nvSpPr>
          <p:cNvPr id="3" name="Θέση περιεχομένου 2"/>
          <p:cNvSpPr>
            <a:spLocks noGrp="1"/>
          </p:cNvSpPr>
          <p:nvPr>
            <p:ph idx="1"/>
          </p:nvPr>
        </p:nvSpPr>
        <p:spPr>
          <a:xfrm>
            <a:off x="457200" y="1196752"/>
            <a:ext cx="8291264" cy="5184576"/>
          </a:xfrm>
        </p:spPr>
        <p:txBody>
          <a:bodyPr>
            <a:normAutofit/>
          </a:bodyPr>
          <a:lstStyle/>
          <a:p>
            <a:pPr>
              <a:lnSpc>
                <a:spcPct val="114000"/>
              </a:lnSpc>
              <a:spcBef>
                <a:spcPts val="1800"/>
              </a:spcBef>
            </a:pPr>
            <a:r>
              <a:rPr lang="el-GR" dirty="0"/>
              <a:t>ΑΥΞΗΜΕΝΗ ΚΑΡΔΙΑΚΗ ΣΥΧΝΟΤΗΤΑ=βράχυνση χρόνου διαστολικής πλήρωσης, ελάττωση στεφανιαίας αιματικής ροής, αύξηση απαιτήσεων μυοκαρδίου για </a:t>
            </a:r>
            <a:r>
              <a:rPr lang="el-GR" dirty="0" smtClean="0"/>
              <a:t>οξυγόνο </a:t>
            </a:r>
            <a:r>
              <a:rPr lang="el-GR" dirty="0" smtClean="0">
                <a:latin typeface="Cambria Math" panose="02040503050406030204" pitchFamily="18" charset="0"/>
                <a:ea typeface="Cambria Math" panose="02040503050406030204" pitchFamily="18" charset="0"/>
              </a:rPr>
              <a:t>⟹</a:t>
            </a:r>
            <a:r>
              <a:rPr lang="el-GR" dirty="0" smtClean="0"/>
              <a:t> ισχαιμία </a:t>
            </a:r>
            <a:r>
              <a:rPr lang="el-GR" dirty="0">
                <a:latin typeface="Cambria Math" panose="02040503050406030204" pitchFamily="18" charset="0"/>
                <a:ea typeface="Cambria Math" panose="02040503050406030204" pitchFamily="18" charset="0"/>
              </a:rPr>
              <a:t>⟹</a:t>
            </a:r>
            <a:r>
              <a:rPr lang="el-GR" dirty="0" smtClean="0"/>
              <a:t> πτώση </a:t>
            </a:r>
            <a:r>
              <a:rPr lang="el-GR" dirty="0"/>
              <a:t>ΚΠ </a:t>
            </a:r>
            <a:r>
              <a:rPr lang="el-GR" dirty="0">
                <a:latin typeface="Cambria Math" panose="02040503050406030204" pitchFamily="18" charset="0"/>
                <a:ea typeface="Cambria Math" panose="02040503050406030204" pitchFamily="18" charset="0"/>
              </a:rPr>
              <a:t>⟹</a:t>
            </a:r>
            <a:r>
              <a:rPr lang="el-GR" dirty="0" smtClean="0"/>
              <a:t> απώλεια </a:t>
            </a:r>
            <a:r>
              <a:rPr lang="el-GR" dirty="0"/>
              <a:t>ευαισθησίας β-υποδοχέων (δεν διεγείρεται πλέον το συμπαθητικό) </a:t>
            </a:r>
            <a:r>
              <a:rPr lang="el-GR" dirty="0">
                <a:latin typeface="Cambria Math" panose="02040503050406030204" pitchFamily="18" charset="0"/>
                <a:ea typeface="Cambria Math" panose="02040503050406030204" pitchFamily="18" charset="0"/>
              </a:rPr>
              <a:t>⟹</a:t>
            </a:r>
            <a:r>
              <a:rPr lang="el-GR" dirty="0" smtClean="0"/>
              <a:t> πτώση </a:t>
            </a:r>
            <a:r>
              <a:rPr lang="el-GR" dirty="0"/>
              <a:t>καρδιακής συχνότητας </a:t>
            </a:r>
            <a:r>
              <a:rPr lang="el-GR" dirty="0" smtClean="0"/>
              <a:t>και </a:t>
            </a:r>
            <a:r>
              <a:rPr lang="el-GR" dirty="0"/>
              <a:t>συσταλτικότητας </a:t>
            </a:r>
            <a:r>
              <a:rPr lang="el-GR" dirty="0">
                <a:latin typeface="Cambria Math" panose="02040503050406030204" pitchFamily="18" charset="0"/>
                <a:ea typeface="Cambria Math" panose="02040503050406030204" pitchFamily="18" charset="0"/>
              </a:rPr>
              <a:t>⟹</a:t>
            </a:r>
            <a:r>
              <a:rPr lang="el-GR" dirty="0" smtClean="0"/>
              <a:t> εξάντληση </a:t>
            </a:r>
            <a:r>
              <a:rPr lang="el-GR" dirty="0"/>
              <a:t>αποθεμάτων νοραδρεναλίνης του καρδιακού </a:t>
            </a:r>
            <a:r>
              <a:rPr lang="el-GR" dirty="0" smtClean="0"/>
              <a:t>μυός,</a:t>
            </a:r>
            <a:endParaRPr lang="el-GR" dirty="0"/>
          </a:p>
          <a:p>
            <a:pPr>
              <a:lnSpc>
                <a:spcPct val="114000"/>
              </a:lnSpc>
              <a:spcBef>
                <a:spcPts val="1800"/>
              </a:spcBef>
            </a:pPr>
            <a:r>
              <a:rPr lang="el-GR" dirty="0"/>
              <a:t>ΑΥΞΗΣΗ ΕΥΑΙΣΘΗΣΙΑΣ Α-ΥΠΟΔΟΧΕΩΝ των περιφερικών αγγείων –μετά από επανειλημμένη διέγερση-προάγει την αγγειοσύσπαση </a:t>
            </a:r>
            <a:r>
              <a:rPr lang="el-GR" dirty="0" smtClean="0"/>
              <a:t>και </a:t>
            </a:r>
            <a:r>
              <a:rPr lang="el-GR" dirty="0"/>
              <a:t>αυξάνει το μεταφόρτιο </a:t>
            </a:r>
            <a:r>
              <a:rPr lang="el-GR" dirty="0" smtClean="0"/>
              <a:t>και </a:t>
            </a:r>
            <a:r>
              <a:rPr lang="el-GR" dirty="0"/>
              <a:t>το καρδιακό </a:t>
            </a:r>
            <a:r>
              <a:rPr lang="el-GR" dirty="0" smtClean="0"/>
              <a:t>έργο.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408826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Παθοφυσιολογία </a:t>
            </a:r>
            <a:r>
              <a:rPr lang="el-GR" sz="3200" b="0" dirty="0" smtClean="0"/>
              <a:t>(9 </a:t>
            </a:r>
            <a:r>
              <a:rPr lang="el-GR" sz="3200" b="0" dirty="0"/>
              <a:t>από </a:t>
            </a:r>
            <a:r>
              <a:rPr lang="el-GR" sz="3200" b="0" dirty="0" smtClean="0"/>
              <a:t>13)</a:t>
            </a:r>
            <a:endParaRPr lang="el-GR" dirty="0"/>
          </a:p>
        </p:txBody>
      </p:sp>
      <p:sp>
        <p:nvSpPr>
          <p:cNvPr id="3" name="Θέση περιεχομένου 2"/>
          <p:cNvSpPr>
            <a:spLocks noGrp="1"/>
          </p:cNvSpPr>
          <p:nvPr>
            <p:ph idx="1"/>
          </p:nvPr>
        </p:nvSpPr>
        <p:spPr/>
        <p:txBody>
          <a:bodyPr/>
          <a:lstStyle/>
          <a:p>
            <a:pPr>
              <a:lnSpc>
                <a:spcPct val="114000"/>
              </a:lnSpc>
            </a:pPr>
            <a:r>
              <a:rPr lang="el-GR" b="1" dirty="0" smtClean="0"/>
              <a:t>Κοιλιακή υπερτροφία: </a:t>
            </a:r>
            <a:r>
              <a:rPr lang="el-GR" dirty="0"/>
              <a:t>στην αρχή αυξάνει την ΚΠ αλλά σε βάθος χρόνου οδηγεί στη λέπτυνση </a:t>
            </a:r>
            <a:r>
              <a:rPr lang="el-GR" dirty="0" smtClean="0"/>
              <a:t>και </a:t>
            </a:r>
            <a:r>
              <a:rPr lang="el-GR" dirty="0"/>
              <a:t>εκφύλιση του κοιλιακού τοιχώματος ή αύξηση μάζας του μυοκαρδίου τόσο πολύ που τα στεφανιαία δεν μπορούν να την </a:t>
            </a:r>
            <a:r>
              <a:rPr lang="el-GR" dirty="0" smtClean="0"/>
              <a:t>οξυγονώσουν </a:t>
            </a:r>
            <a:r>
              <a:rPr lang="el-GR" dirty="0" smtClean="0">
                <a:latin typeface="Cambria Math" panose="02040503050406030204" pitchFamily="18" charset="0"/>
                <a:ea typeface="Cambria Math" panose="02040503050406030204" pitchFamily="18" charset="0"/>
              </a:rPr>
              <a:t>⟹</a:t>
            </a:r>
            <a:r>
              <a:rPr lang="el-GR" dirty="0" smtClean="0"/>
              <a:t>η </a:t>
            </a:r>
            <a:r>
              <a:rPr lang="el-GR" dirty="0"/>
              <a:t>καρδιά χάνει την ικανότητα να συστέλλεται </a:t>
            </a:r>
            <a:r>
              <a:rPr lang="el-GR" dirty="0" smtClean="0"/>
              <a:t>ισχυρά</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955905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Παθοφυσιολογία </a:t>
            </a:r>
            <a:r>
              <a:rPr lang="el-GR" sz="3200" b="0" dirty="0" smtClean="0"/>
              <a:t>(10 </a:t>
            </a:r>
            <a:r>
              <a:rPr lang="el-GR" sz="3200" b="0" dirty="0"/>
              <a:t>από </a:t>
            </a:r>
            <a:r>
              <a:rPr lang="el-GR" sz="3200" b="0" dirty="0" smtClean="0"/>
              <a:t>13)</a:t>
            </a:r>
            <a:endParaRPr lang="el-GR" dirty="0"/>
          </a:p>
        </p:txBody>
      </p:sp>
      <p:sp>
        <p:nvSpPr>
          <p:cNvPr id="3" name="Θέση περιεχομένου 2"/>
          <p:cNvSpPr>
            <a:spLocks noGrp="1"/>
          </p:cNvSpPr>
          <p:nvPr>
            <p:ph idx="1"/>
          </p:nvPr>
        </p:nvSpPr>
        <p:spPr/>
        <p:txBody>
          <a:bodyPr/>
          <a:lstStyle/>
          <a:p>
            <a:pPr>
              <a:lnSpc>
                <a:spcPct val="114000"/>
              </a:lnSpc>
              <a:spcBef>
                <a:spcPts val="1800"/>
              </a:spcBef>
            </a:pPr>
            <a:r>
              <a:rPr lang="el-GR" b="1" dirty="0" smtClean="0"/>
              <a:t>Εξάντληση Αποθεμάτων Κολπικού Νατριουρητικού Παράγοντα </a:t>
            </a:r>
            <a:r>
              <a:rPr lang="el-GR" dirty="0" smtClean="0"/>
              <a:t>(</a:t>
            </a:r>
            <a:r>
              <a:rPr lang="el-GR" dirty="0"/>
              <a:t>λόγω χρόνιας διάτασης των κόλπων</a:t>
            </a:r>
            <a:r>
              <a:rPr lang="el-GR" dirty="0" smtClean="0"/>
              <a:t>).</a:t>
            </a:r>
            <a:endParaRPr lang="el-GR" dirty="0"/>
          </a:p>
          <a:p>
            <a:pPr>
              <a:lnSpc>
                <a:spcPct val="114000"/>
              </a:lnSpc>
              <a:spcBef>
                <a:spcPts val="1800"/>
              </a:spcBef>
            </a:pPr>
            <a:r>
              <a:rPr lang="el-GR" b="1" dirty="0" smtClean="0"/>
              <a:t>Επικράτηση Νοραδρεναλίνης, Ρενίνης και Αντιδιουρητικής Ορμόνης και Αιμοδυναμική Επιβάρυνση Καρδιάς </a:t>
            </a:r>
            <a:r>
              <a:rPr lang="el-GR" dirty="0" smtClean="0"/>
              <a:t>(</a:t>
            </a:r>
            <a:r>
              <a:rPr lang="el-GR" dirty="0"/>
              <a:t>λόγω συνεχούς ενεργοποίησης του άξονα ρενίνη-αγγειοτασίνη</a:t>
            </a:r>
            <a:r>
              <a:rPr lang="el-GR" dirty="0" smtClean="0"/>
              <a:t>).</a:t>
            </a:r>
            <a:endParaRPr lang="el-GR" dirty="0"/>
          </a:p>
          <a:p>
            <a:pPr>
              <a:lnSpc>
                <a:spcPct val="114000"/>
              </a:lnSpc>
              <a:spcBef>
                <a:spcPts val="1800"/>
              </a:spcBef>
            </a:pPr>
            <a:r>
              <a:rPr lang="el-GR" b="1" dirty="0" smtClean="0"/>
              <a:t>Ισχαιμία Ιστών </a:t>
            </a:r>
            <a:r>
              <a:rPr lang="el-GR" dirty="0" smtClean="0"/>
              <a:t>(</a:t>
            </a:r>
            <a:r>
              <a:rPr lang="el-GR" dirty="0"/>
              <a:t>καρδιάς </a:t>
            </a:r>
            <a:r>
              <a:rPr lang="el-GR" dirty="0" smtClean="0"/>
              <a:t>και </a:t>
            </a:r>
            <a:r>
              <a:rPr lang="el-GR" dirty="0"/>
              <a:t>σώματος) από την αδυναμία της καρδιάς να στείλει </a:t>
            </a:r>
            <a:r>
              <a:rPr lang="el-GR" dirty="0" smtClean="0"/>
              <a:t>αίμα.</a:t>
            </a:r>
            <a:endParaRPr lang="el-GR" dirty="0"/>
          </a:p>
          <a:p>
            <a:pPr>
              <a:lnSpc>
                <a:spcPct val="114000"/>
              </a:lnSpc>
              <a:spcBef>
                <a:spcPts val="1800"/>
              </a:spcBef>
            </a:pPr>
            <a:r>
              <a:rPr lang="el-GR" b="1" dirty="0" smtClean="0"/>
              <a:t>Η Καρδιακή Εφεδρεία σε υγιείς </a:t>
            </a:r>
            <a:r>
              <a:rPr lang="el-GR" dirty="0" smtClean="0"/>
              <a:t>πενταπλασιάζει </a:t>
            </a:r>
            <a:r>
              <a:rPr lang="el-GR" dirty="0"/>
              <a:t>την ΚΠ, ενώ στην ΚΑ δεν υφίσταται </a:t>
            </a:r>
            <a:r>
              <a:rPr lang="el-GR" dirty="0" smtClean="0"/>
              <a:t>και </a:t>
            </a:r>
            <a:r>
              <a:rPr lang="el-GR" dirty="0"/>
              <a:t>δεν μπορούν να ανταποκριθούν στο stress ή σε άλλες </a:t>
            </a:r>
            <a:r>
              <a:rPr lang="el-GR" dirty="0" smtClean="0"/>
              <a:t>απαιτήσεις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1715525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Ορισμοί</a:t>
            </a:r>
            <a:endParaRPr lang="el-GR" dirty="0"/>
          </a:p>
        </p:txBody>
      </p:sp>
      <p:sp>
        <p:nvSpPr>
          <p:cNvPr id="3" name="Θέση περιεχομένου 2"/>
          <p:cNvSpPr>
            <a:spLocks noGrp="1"/>
          </p:cNvSpPr>
          <p:nvPr>
            <p:ph idx="1"/>
          </p:nvPr>
        </p:nvSpPr>
        <p:spPr/>
        <p:txBody>
          <a:bodyPr/>
          <a:lstStyle/>
          <a:p>
            <a:pPr>
              <a:lnSpc>
                <a:spcPct val="114000"/>
              </a:lnSpc>
              <a:spcBef>
                <a:spcPts val="1800"/>
              </a:spcBef>
            </a:pPr>
            <a:r>
              <a:rPr lang="el-GR" dirty="0"/>
              <a:t>Είναι η αδυναμία της καρδιάς να αντλήσει αρκετή ποσότητα αίματος, ώστε να ανταποκριθεί στις ανάγκες του οργανισμού</a:t>
            </a:r>
            <a:r>
              <a:rPr lang="el-GR" dirty="0" smtClean="0"/>
              <a:t>.</a:t>
            </a:r>
            <a:endParaRPr lang="el-GR" dirty="0"/>
          </a:p>
          <a:p>
            <a:pPr>
              <a:lnSpc>
                <a:spcPct val="114000"/>
              </a:lnSpc>
              <a:spcBef>
                <a:spcPts val="1800"/>
              </a:spcBef>
            </a:pPr>
            <a:r>
              <a:rPr lang="el-GR" dirty="0"/>
              <a:t>«Ένα σύμπλοκο κλινικό σύνδρομο που μπορεί να προκύψει από οποιαδήποτε λειτουργική ή δομική καρδιακή ανωμαλία που εμποδίζει την ικανότητα της κοιλίας να πληρούται ή να εκτοξεύει αίμα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937924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Παθοφυσιολογία </a:t>
            </a:r>
            <a:r>
              <a:rPr lang="el-GR" sz="3200" b="0" dirty="0" smtClean="0"/>
              <a:t>(11 </a:t>
            </a:r>
            <a:r>
              <a:rPr lang="el-GR" sz="3200" b="0" dirty="0"/>
              <a:t>από </a:t>
            </a:r>
            <a:r>
              <a:rPr lang="el-GR" sz="3200" b="0" dirty="0" smtClean="0"/>
              <a:t>13)</a:t>
            </a:r>
            <a:endParaRPr lang="el-GR" dirty="0"/>
          </a:p>
        </p:txBody>
      </p:sp>
      <p:sp>
        <p:nvSpPr>
          <p:cNvPr id="3" name="Θέση περιεχομένου 2"/>
          <p:cNvSpPr>
            <a:spLocks noGrp="1"/>
          </p:cNvSpPr>
          <p:nvPr>
            <p:ph idx="1"/>
          </p:nvPr>
        </p:nvSpPr>
        <p:spPr>
          <a:xfrm>
            <a:off x="457200" y="1196751"/>
            <a:ext cx="8229600" cy="5524723"/>
          </a:xfrm>
        </p:spPr>
        <p:txBody>
          <a:bodyPr>
            <a:normAutofit/>
          </a:bodyPr>
          <a:lstStyle/>
          <a:p>
            <a:pPr marL="0" indent="0">
              <a:lnSpc>
                <a:spcPct val="110000"/>
              </a:lnSpc>
              <a:spcBef>
                <a:spcPts val="1200"/>
              </a:spcBef>
              <a:buNone/>
            </a:pPr>
            <a:r>
              <a:rPr lang="el-GR" b="1" dirty="0">
                <a:solidFill>
                  <a:srgbClr val="004A82"/>
                </a:solidFill>
              </a:rPr>
              <a:t>Ταξινόμηση ΚΑ ανάλογα με την </a:t>
            </a:r>
            <a:r>
              <a:rPr lang="el-GR" b="1" dirty="0" smtClean="0">
                <a:solidFill>
                  <a:srgbClr val="004A82"/>
                </a:solidFill>
              </a:rPr>
              <a:t>Υποκείμενη Παθολογία</a:t>
            </a:r>
          </a:p>
          <a:p>
            <a:pPr marL="0" indent="0">
              <a:lnSpc>
                <a:spcPct val="110000"/>
              </a:lnSpc>
              <a:spcBef>
                <a:spcPts val="1200"/>
              </a:spcBef>
              <a:buNone/>
            </a:pPr>
            <a:r>
              <a:rPr lang="el-GR" dirty="0"/>
              <a:t>Η ΚΑ διακρίνεται </a:t>
            </a:r>
            <a:r>
              <a:rPr lang="el-GR" dirty="0" smtClean="0"/>
              <a:t>σε :</a:t>
            </a:r>
            <a:endParaRPr lang="el-GR" dirty="0"/>
          </a:p>
          <a:p>
            <a:pPr>
              <a:lnSpc>
                <a:spcPct val="110000"/>
              </a:lnSpc>
              <a:spcBef>
                <a:spcPts val="1200"/>
              </a:spcBef>
            </a:pPr>
            <a:r>
              <a:rPr lang="el-GR" b="1" dirty="0" smtClean="0"/>
              <a:t>Συστολική</a:t>
            </a:r>
            <a:r>
              <a:rPr lang="el-GR" dirty="0" smtClean="0"/>
              <a:t> ανεπάρκεια,</a:t>
            </a:r>
            <a:endParaRPr lang="el-GR" dirty="0"/>
          </a:p>
          <a:p>
            <a:pPr>
              <a:lnSpc>
                <a:spcPct val="110000"/>
              </a:lnSpc>
              <a:spcBef>
                <a:spcPts val="1200"/>
              </a:spcBef>
            </a:pPr>
            <a:r>
              <a:rPr lang="el-GR" b="1" dirty="0" smtClean="0"/>
              <a:t>Διαστολική</a:t>
            </a:r>
            <a:r>
              <a:rPr lang="el-GR" dirty="0" smtClean="0"/>
              <a:t> ανεπάρκεια,</a:t>
            </a:r>
            <a:endParaRPr lang="el-GR" dirty="0"/>
          </a:p>
          <a:p>
            <a:pPr>
              <a:lnSpc>
                <a:spcPct val="110000"/>
              </a:lnSpc>
              <a:spcBef>
                <a:spcPts val="1200"/>
              </a:spcBef>
            </a:pPr>
            <a:r>
              <a:rPr lang="el-GR" b="1" dirty="0" smtClean="0"/>
              <a:t>Δεξιών Κοιλοτήτων </a:t>
            </a:r>
            <a:r>
              <a:rPr lang="el-GR" dirty="0" smtClean="0"/>
              <a:t>ανεπάρκεια,</a:t>
            </a:r>
            <a:endParaRPr lang="el-GR" dirty="0"/>
          </a:p>
          <a:p>
            <a:pPr>
              <a:lnSpc>
                <a:spcPct val="110000"/>
              </a:lnSpc>
              <a:spcBef>
                <a:spcPts val="1200"/>
              </a:spcBef>
            </a:pPr>
            <a:r>
              <a:rPr lang="el-GR" b="1" dirty="0" smtClean="0"/>
              <a:t>Αριστερών Κοιλοτήτων </a:t>
            </a:r>
            <a:r>
              <a:rPr lang="el-GR" dirty="0" smtClean="0"/>
              <a:t>ανεπάρκεια,</a:t>
            </a:r>
            <a:endParaRPr lang="el-GR" dirty="0"/>
          </a:p>
          <a:p>
            <a:pPr>
              <a:lnSpc>
                <a:spcPct val="110000"/>
              </a:lnSpc>
              <a:spcBef>
                <a:spcPts val="1200"/>
              </a:spcBef>
            </a:pPr>
            <a:r>
              <a:rPr lang="el-GR" b="1" dirty="0" smtClean="0"/>
              <a:t>Υψηλής Παροχής </a:t>
            </a:r>
            <a:r>
              <a:rPr lang="el-GR" dirty="0" smtClean="0"/>
              <a:t>ανεπάρκεια,</a:t>
            </a:r>
            <a:endParaRPr lang="el-GR" dirty="0"/>
          </a:p>
          <a:p>
            <a:pPr>
              <a:lnSpc>
                <a:spcPct val="110000"/>
              </a:lnSpc>
              <a:spcBef>
                <a:spcPts val="1200"/>
              </a:spcBef>
            </a:pPr>
            <a:r>
              <a:rPr lang="el-GR" b="1" dirty="0" smtClean="0"/>
              <a:t>Χαμηλής Παροχής </a:t>
            </a:r>
            <a:r>
              <a:rPr lang="el-GR" dirty="0" smtClean="0"/>
              <a:t>ανεπάρκεια,</a:t>
            </a:r>
            <a:endParaRPr lang="el-GR" dirty="0"/>
          </a:p>
          <a:p>
            <a:pPr>
              <a:lnSpc>
                <a:spcPct val="110000"/>
              </a:lnSpc>
              <a:spcBef>
                <a:spcPts val="1200"/>
              </a:spcBef>
            </a:pPr>
            <a:r>
              <a:rPr lang="el-GR" b="1" dirty="0" smtClean="0"/>
              <a:t>Οξεία</a:t>
            </a:r>
            <a:r>
              <a:rPr lang="el-GR" dirty="0" smtClean="0"/>
              <a:t> ανεπάρκεια,</a:t>
            </a:r>
            <a:endParaRPr lang="el-GR" dirty="0"/>
          </a:p>
          <a:p>
            <a:pPr>
              <a:lnSpc>
                <a:spcPct val="110000"/>
              </a:lnSpc>
              <a:spcBef>
                <a:spcPts val="1200"/>
              </a:spcBef>
            </a:pPr>
            <a:r>
              <a:rPr lang="el-GR" b="1" dirty="0" smtClean="0"/>
              <a:t>Χρόνια</a:t>
            </a:r>
            <a:r>
              <a:rPr lang="el-GR" dirty="0" smtClean="0"/>
              <a:t> ανεπάρκεια.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508093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Παθοφυσιολογία </a:t>
            </a:r>
            <a:r>
              <a:rPr lang="el-GR" sz="3200" b="0" dirty="0"/>
              <a:t>(</a:t>
            </a:r>
            <a:r>
              <a:rPr lang="el-GR" sz="3200" b="0" dirty="0" smtClean="0"/>
              <a:t>12 </a:t>
            </a:r>
            <a:r>
              <a:rPr lang="el-GR" sz="3200" b="0" dirty="0"/>
              <a:t>από </a:t>
            </a:r>
            <a:r>
              <a:rPr lang="el-GR" sz="3200" b="0" dirty="0" smtClean="0"/>
              <a:t>13)</a:t>
            </a:r>
            <a:endParaRPr lang="el-GR" dirty="0"/>
          </a:p>
        </p:txBody>
      </p:sp>
      <p:sp>
        <p:nvSpPr>
          <p:cNvPr id="3" name="Θέση περιεχομένου 2"/>
          <p:cNvSpPr>
            <a:spLocks noGrp="1"/>
          </p:cNvSpPr>
          <p:nvPr>
            <p:ph idx="1"/>
          </p:nvPr>
        </p:nvSpPr>
        <p:spPr>
          <a:xfrm>
            <a:off x="457200" y="1196752"/>
            <a:ext cx="8291264" cy="5256584"/>
          </a:xfrm>
        </p:spPr>
        <p:txBody>
          <a:bodyPr>
            <a:normAutofit fontScale="92500"/>
          </a:bodyPr>
          <a:lstStyle/>
          <a:p>
            <a:pPr>
              <a:lnSpc>
                <a:spcPct val="124000"/>
              </a:lnSpc>
              <a:spcBef>
                <a:spcPts val="1200"/>
              </a:spcBef>
            </a:pPr>
            <a:r>
              <a:rPr lang="el-GR" b="1" dirty="0" smtClean="0"/>
              <a:t>Συστολική</a:t>
            </a:r>
            <a:r>
              <a:rPr lang="el-GR" dirty="0" smtClean="0"/>
              <a:t> </a:t>
            </a:r>
            <a:r>
              <a:rPr lang="el-GR" b="1" dirty="0"/>
              <a:t>ΚΑ:</a:t>
            </a:r>
            <a:r>
              <a:rPr lang="el-GR" dirty="0"/>
              <a:t> η καρδιά αδυνατεί να συσταλεί με επαρκή ισχύ ώστε εξωθήσει την απαιτούμενη ποσότητα αίματος στο αρτηριακό σύστημα.</a:t>
            </a:r>
          </a:p>
          <a:p>
            <a:pPr>
              <a:lnSpc>
                <a:spcPct val="124000"/>
              </a:lnSpc>
              <a:spcBef>
                <a:spcPts val="1200"/>
              </a:spcBef>
            </a:pPr>
            <a:r>
              <a:rPr lang="el-GR" b="1" dirty="0" smtClean="0"/>
              <a:t>Διαστολική ΚΑ</a:t>
            </a:r>
            <a:r>
              <a:rPr lang="el-GR" b="1" dirty="0"/>
              <a:t>:</a:t>
            </a:r>
            <a:r>
              <a:rPr lang="el-GR" dirty="0"/>
              <a:t> η καρδιά αποτυγχάνει να χαλαρώσει πλήρως κατά τη διαστολή με αποτέλεσμα να διαταράσσεται η φυσιολογική πλήρωση των </a:t>
            </a:r>
            <a:r>
              <a:rPr lang="el-GR" dirty="0" smtClean="0"/>
              <a:t>κοιλιών.</a:t>
            </a:r>
            <a:endParaRPr lang="el-GR" dirty="0"/>
          </a:p>
          <a:p>
            <a:pPr>
              <a:lnSpc>
                <a:spcPct val="124000"/>
              </a:lnSpc>
              <a:spcBef>
                <a:spcPts val="1200"/>
              </a:spcBef>
            </a:pPr>
            <a:r>
              <a:rPr lang="el-GR" b="1" dirty="0" smtClean="0"/>
              <a:t>Δ. Κοιλοτήτων ΚΑ</a:t>
            </a:r>
            <a:r>
              <a:rPr lang="el-GR" b="1" dirty="0"/>
              <a:t>: </a:t>
            </a:r>
            <a:r>
              <a:rPr lang="el-GR" dirty="0"/>
              <a:t>αφορά μόνο Δ.Κοιλότητες, ενώ </a:t>
            </a:r>
            <a:r>
              <a:rPr lang="el-GR" b="1" dirty="0" smtClean="0"/>
              <a:t>Α. Κοιλοτήτων</a:t>
            </a:r>
            <a:r>
              <a:rPr lang="el-GR" dirty="0" smtClean="0"/>
              <a:t> </a:t>
            </a:r>
            <a:r>
              <a:rPr lang="el-GR" b="1" dirty="0"/>
              <a:t>ΚΑ: </a:t>
            </a:r>
            <a:r>
              <a:rPr lang="el-GR" dirty="0"/>
              <a:t>αφορά μόνο Α. Κοιλότητες. Στη ΧΚΑ </a:t>
            </a:r>
            <a:r>
              <a:rPr lang="el-GR" dirty="0" smtClean="0"/>
              <a:t>επηρεάζονται και </a:t>
            </a:r>
            <a:r>
              <a:rPr lang="el-GR" dirty="0"/>
              <a:t>οι </a:t>
            </a:r>
            <a:r>
              <a:rPr lang="el-GR" dirty="0" smtClean="0"/>
              <a:t>2.</a:t>
            </a:r>
            <a:endParaRPr lang="el-GR" dirty="0"/>
          </a:p>
          <a:p>
            <a:pPr>
              <a:lnSpc>
                <a:spcPct val="124000"/>
              </a:lnSpc>
              <a:spcBef>
                <a:spcPts val="1200"/>
              </a:spcBef>
            </a:pPr>
            <a:r>
              <a:rPr lang="el-GR" b="1" dirty="0" smtClean="0"/>
              <a:t>Η Οξεία ΚΑ</a:t>
            </a:r>
            <a:r>
              <a:rPr lang="el-GR" dirty="0" smtClean="0"/>
              <a:t> </a:t>
            </a:r>
            <a:r>
              <a:rPr lang="el-GR" dirty="0"/>
              <a:t>είναι αποτέλεσμα αιφνίδιας βλάβης του μυοκαρδίου, ενώ η ΧΚΑ οφείλεται σε </a:t>
            </a:r>
            <a:r>
              <a:rPr lang="el-GR" dirty="0" smtClean="0"/>
              <a:t>προοδευτική </a:t>
            </a:r>
            <a:r>
              <a:rPr lang="el-GR" dirty="0"/>
              <a:t>επιδείνωση της λειτουργίας του </a:t>
            </a:r>
            <a:r>
              <a:rPr lang="el-GR" dirty="0" smtClean="0"/>
              <a:t>μυοκαρδίου.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508107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Παθοφυσιολογία </a:t>
            </a:r>
            <a:r>
              <a:rPr lang="el-GR" sz="3200" b="0" dirty="0"/>
              <a:t>(</a:t>
            </a:r>
            <a:r>
              <a:rPr lang="el-GR" sz="3200" b="0" dirty="0" smtClean="0"/>
              <a:t>13 </a:t>
            </a:r>
            <a:r>
              <a:rPr lang="el-GR" sz="3200" b="0" dirty="0"/>
              <a:t>από </a:t>
            </a:r>
            <a:r>
              <a:rPr lang="el-GR" sz="3200" b="0" dirty="0" smtClean="0"/>
              <a:t>13)</a:t>
            </a:r>
            <a:endParaRPr lang="el-GR" dirty="0"/>
          </a:p>
        </p:txBody>
      </p:sp>
      <p:sp>
        <p:nvSpPr>
          <p:cNvPr id="3" name="Θέση περιεχομένου 2"/>
          <p:cNvSpPr>
            <a:spLocks noGrp="1"/>
          </p:cNvSpPr>
          <p:nvPr>
            <p:ph idx="1"/>
          </p:nvPr>
        </p:nvSpPr>
        <p:spPr/>
        <p:txBody>
          <a:bodyPr/>
          <a:lstStyle/>
          <a:p>
            <a:pPr marL="0" indent="0">
              <a:lnSpc>
                <a:spcPct val="114000"/>
              </a:lnSpc>
              <a:spcBef>
                <a:spcPts val="2400"/>
              </a:spcBef>
              <a:buNone/>
            </a:pPr>
            <a:r>
              <a:rPr lang="el-GR" b="1" dirty="0" smtClean="0">
                <a:solidFill>
                  <a:srgbClr val="004A82"/>
                </a:solidFill>
              </a:rPr>
              <a:t>Σύνοψη ΚΑ</a:t>
            </a:r>
          </a:p>
          <a:p>
            <a:pPr>
              <a:lnSpc>
                <a:spcPct val="114000"/>
              </a:lnSpc>
              <a:spcBef>
                <a:spcPts val="2400"/>
              </a:spcBef>
              <a:buNone/>
            </a:pPr>
            <a:r>
              <a:rPr lang="el-GR" dirty="0" smtClean="0"/>
              <a:t>	Η καρδιά αδυνατεί να </a:t>
            </a:r>
            <a:r>
              <a:rPr lang="el-GR" dirty="0"/>
              <a:t>ανταποκριθεί στις ανάγκες του σώματος για αίμα =↓καρδιακής παροχής </a:t>
            </a:r>
            <a:r>
              <a:rPr lang="el-GR" dirty="0" smtClean="0">
                <a:latin typeface="Cambria Math" panose="02040503050406030204" pitchFamily="18" charset="0"/>
                <a:ea typeface="Cambria Math" panose="02040503050406030204" pitchFamily="18" charset="0"/>
              </a:rPr>
              <a:t>⟹ </a:t>
            </a:r>
            <a:r>
              <a:rPr lang="el-GR" dirty="0" smtClean="0"/>
              <a:t>Το </a:t>
            </a:r>
            <a:r>
              <a:rPr lang="el-GR" dirty="0"/>
              <a:t>σώμα αρχικά προσαρμόζεται αφού ενεργοποιεί ενδογενείς αντιρροπιστικούς μηχανισμούς και εξυπηρετεί την αιμάτωση των </a:t>
            </a:r>
            <a:r>
              <a:rPr lang="el-GR" dirty="0" smtClean="0"/>
              <a:t>ιστών.</a:t>
            </a:r>
          </a:p>
          <a:p>
            <a:pPr>
              <a:lnSpc>
                <a:spcPct val="114000"/>
              </a:lnSpc>
              <a:spcBef>
                <a:spcPts val="2400"/>
              </a:spcBef>
              <a:buNone/>
            </a:pPr>
            <a:r>
              <a:rPr lang="el-GR" dirty="0" smtClean="0"/>
              <a:t>	Οι </a:t>
            </a:r>
            <a:r>
              <a:rPr lang="el-GR" dirty="0"/>
              <a:t>μηχανισμοί αυτοί προκαλούν αγγειακή συμφόρηση (=συσσώρευση αίματος) </a:t>
            </a:r>
            <a:r>
              <a:rPr lang="el-GR" dirty="0" smtClean="0">
                <a:latin typeface="Cambria Math" panose="02040503050406030204" pitchFamily="18" charset="0"/>
                <a:ea typeface="Cambria Math" panose="02040503050406030204" pitchFamily="18" charset="0"/>
              </a:rPr>
              <a:t>⟹</a:t>
            </a:r>
            <a:r>
              <a:rPr lang="el-GR" dirty="0" smtClean="0"/>
              <a:t>Συμφορητική </a:t>
            </a:r>
            <a:r>
              <a:rPr lang="el-GR" dirty="0"/>
              <a:t>καρδιακή ανεπάρκεια </a:t>
            </a:r>
            <a:r>
              <a:rPr lang="el-GR" dirty="0">
                <a:latin typeface="Cambria Math" panose="02040503050406030204" pitchFamily="18" charset="0"/>
                <a:ea typeface="Cambria Math" panose="02040503050406030204" pitchFamily="18" charset="0"/>
              </a:rPr>
              <a:t>⟹ </a:t>
            </a:r>
            <a:r>
              <a:rPr lang="el-GR" dirty="0" smtClean="0"/>
              <a:t>εξάντληση </a:t>
            </a:r>
            <a:r>
              <a:rPr lang="el-GR" dirty="0"/>
              <a:t>μηχανισμών </a:t>
            </a:r>
            <a:r>
              <a:rPr lang="el-GR" dirty="0">
                <a:latin typeface="Cambria Math" panose="02040503050406030204" pitchFamily="18" charset="0"/>
                <a:ea typeface="Cambria Math" panose="02040503050406030204" pitchFamily="18" charset="0"/>
              </a:rPr>
              <a:t>⟹ </a:t>
            </a:r>
            <a:r>
              <a:rPr lang="el-GR" dirty="0" smtClean="0"/>
              <a:t>εκδήλωση Καρδιακής Ανεπάρκειας έως κάμψης.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437585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Συμφορητική καρδιακή ανεπάρκεια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
        <p:nvSpPr>
          <p:cNvPr id="3" name="Ορθογώνιο 2"/>
          <p:cNvSpPr/>
          <p:nvPr/>
        </p:nvSpPr>
        <p:spPr>
          <a:xfrm>
            <a:off x="1907816" y="6454397"/>
            <a:ext cx="5382344" cy="276999"/>
          </a:xfrm>
          <a:prstGeom prst="rect">
            <a:avLst/>
          </a:prstGeom>
        </p:spPr>
        <p:txBody>
          <a:bodyPr wrap="square">
            <a:spAutoFit/>
          </a:bodyPr>
          <a:lstStyle/>
          <a:p>
            <a:pPr algn="ctr"/>
            <a:r>
              <a:rPr lang="en-US" sz="1200" dirty="0">
                <a:latin typeface="+mn-lt"/>
                <a:hlinkClick r:id="rId8"/>
              </a:rPr>
              <a:t>3D Medical Animation Congestive Heart Failure </a:t>
            </a:r>
            <a:r>
              <a:rPr lang="en-US" sz="1200" dirty="0" smtClean="0">
                <a:latin typeface="+mn-lt"/>
                <a:hlinkClick r:id="rId8"/>
              </a:rPr>
              <a:t>Animation</a:t>
            </a:r>
            <a:r>
              <a:rPr lang="el-GR" sz="1200" dirty="0" smtClean="0">
                <a:latin typeface="+mn-lt"/>
              </a:rPr>
              <a:t> από </a:t>
            </a:r>
            <a:r>
              <a:rPr lang="en-US" sz="1200" dirty="0">
                <a:latin typeface="+mn-lt"/>
                <a:hlinkClick r:id="rId9"/>
              </a:rPr>
              <a:t>AS&amp;K Visual Science</a:t>
            </a:r>
            <a:endParaRPr lang="el-GR" sz="1200" dirty="0">
              <a:latin typeface="+mn-lt"/>
            </a:endParaRPr>
          </a:p>
        </p:txBody>
      </p:sp>
    </p:spTree>
    <p:controls>
      <mc:AlternateContent xmlns:mc="http://schemas.openxmlformats.org/markup-compatibility/2006">
        <mc:Choice xmlns:v="urn:schemas-microsoft-com:vml" Requires="v">
          <p:control spid="1042" name="ShockwaveFlash1" r:id="rId2" imgW="6857143" imgH="5144218"/>
        </mc:Choice>
        <mc:Fallback>
          <p:control name="ShockwaveFlash1" r:id="rId2" imgW="6857143" imgH="5144218">
            <p:pic>
              <p:nvPicPr>
                <p:cNvPr id="0" name="ShockwaveFlash1"/>
                <p:cNvPicPr preferRelativeResize="0">
                  <a:picLocks noChangeArrowheads="1" noChangeShapeType="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1169988" y="1093788"/>
                  <a:ext cx="6858000" cy="5143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043" name="ShockwaveFlash2" r:id="rId4" imgW="6857143" imgH="5144218"/>
        </mc:Choice>
        <mc:Fallback>
          <p:control name="ShockwaveFlash2" r:id="rId4" imgW="6857143" imgH="5144218">
            <p:pic>
              <p:nvPicPr>
                <p:cNvPr id="0" name="ShockwaveFlash2"/>
                <p:cNvPicPr preferRelativeResize="0">
                  <a:picLocks noChangeArrowheads="1" noChangeShapeType="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1169988" y="1165225"/>
                  <a:ext cx="6858000" cy="5143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412271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Κατάταξη ΚΑ</a:t>
            </a:r>
            <a:r>
              <a:rPr lang="en-US" sz="4400" dirty="0" smtClean="0"/>
              <a:t> </a:t>
            </a:r>
            <a:r>
              <a:rPr lang="en-US" sz="4400" dirty="0"/>
              <a:t>κατα ΝΥΗΑ </a:t>
            </a:r>
            <a:r>
              <a:rPr lang="el-GR" sz="4400" dirty="0" smtClean="0"/>
              <a:t/>
            </a:r>
            <a:br>
              <a:rPr lang="el-GR" sz="4400" dirty="0" smtClean="0"/>
            </a:br>
            <a:r>
              <a:rPr lang="en-US" sz="3600" b="0" dirty="0" smtClean="0"/>
              <a:t>(</a:t>
            </a:r>
            <a:r>
              <a:rPr lang="en-US" sz="3600" b="0" dirty="0"/>
              <a:t>New </a:t>
            </a:r>
            <a:r>
              <a:rPr lang="el-GR" sz="3600" b="0" dirty="0"/>
              <a:t>Υ</a:t>
            </a:r>
            <a:r>
              <a:rPr lang="en-US" sz="3600" b="0" dirty="0" smtClean="0"/>
              <a:t>ork </a:t>
            </a:r>
            <a:r>
              <a:rPr lang="el-GR" sz="3600" b="0" dirty="0" smtClean="0"/>
              <a:t>Η</a:t>
            </a:r>
            <a:r>
              <a:rPr lang="en-US" sz="3600" b="0" dirty="0" smtClean="0"/>
              <a:t>eart </a:t>
            </a:r>
            <a:r>
              <a:rPr lang="el-GR" sz="3600" b="0" dirty="0" smtClean="0"/>
              <a:t>Α</a:t>
            </a:r>
            <a:r>
              <a:rPr lang="en-US" sz="3600" b="0" dirty="0" smtClean="0"/>
              <a:t>ssociation</a:t>
            </a:r>
            <a:r>
              <a:rPr lang="en-US" sz="3600" b="0" dirty="0"/>
              <a:t>) </a:t>
            </a:r>
            <a:endParaRPr lang="el-GR" sz="3600" b="0"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004A82"/>
                </a:solidFill>
              </a:rPr>
              <a:t>(Ανάλογα </a:t>
            </a:r>
            <a:r>
              <a:rPr lang="el-GR" b="1" dirty="0">
                <a:solidFill>
                  <a:srgbClr val="004A82"/>
                </a:solidFill>
              </a:rPr>
              <a:t>με το </a:t>
            </a:r>
            <a:r>
              <a:rPr lang="el-GR" b="1" dirty="0" smtClean="0">
                <a:solidFill>
                  <a:srgbClr val="004A82"/>
                </a:solidFill>
              </a:rPr>
              <a:t>βαθμό προσπάθειας </a:t>
            </a:r>
            <a:r>
              <a:rPr lang="el-GR" b="1" dirty="0">
                <a:solidFill>
                  <a:srgbClr val="004A82"/>
                </a:solidFill>
              </a:rPr>
              <a:t>που </a:t>
            </a:r>
            <a:r>
              <a:rPr lang="el-GR" b="1" dirty="0" smtClean="0">
                <a:solidFill>
                  <a:srgbClr val="004A82"/>
                </a:solidFill>
              </a:rPr>
              <a:t>απαιτείται </a:t>
            </a:r>
            <a:r>
              <a:rPr lang="el-GR" b="1" dirty="0">
                <a:solidFill>
                  <a:srgbClr val="004A82"/>
                </a:solidFill>
              </a:rPr>
              <a:t>για την </a:t>
            </a:r>
            <a:r>
              <a:rPr lang="el-GR" b="1" dirty="0" smtClean="0">
                <a:solidFill>
                  <a:srgbClr val="004A82"/>
                </a:solidFill>
              </a:rPr>
              <a:t>εμφάνιση συμπτωμάτων)</a:t>
            </a:r>
          </a:p>
          <a:p>
            <a:pPr>
              <a:spcBef>
                <a:spcPts val="1800"/>
              </a:spcBef>
            </a:pPr>
            <a:r>
              <a:rPr lang="el-GR" dirty="0"/>
              <a:t>Τάξη Ι: Συμπτώματα με όση προσπάθεια απαιτείται και για φυσιολογικά </a:t>
            </a:r>
            <a:r>
              <a:rPr lang="el-GR" dirty="0" smtClean="0"/>
              <a:t>άτομα,</a:t>
            </a:r>
            <a:endParaRPr lang="el-GR" dirty="0"/>
          </a:p>
          <a:p>
            <a:pPr>
              <a:spcBef>
                <a:spcPts val="1800"/>
              </a:spcBef>
            </a:pPr>
            <a:r>
              <a:rPr lang="el-GR" dirty="0"/>
              <a:t>Τάξη ΙΙ: Συμπτώματα με συνήθη μυϊκή </a:t>
            </a:r>
            <a:r>
              <a:rPr lang="el-GR" dirty="0" smtClean="0"/>
              <a:t>προσπάθεια,</a:t>
            </a:r>
            <a:endParaRPr lang="el-GR" dirty="0"/>
          </a:p>
          <a:p>
            <a:pPr>
              <a:spcBef>
                <a:spcPts val="1800"/>
              </a:spcBef>
            </a:pPr>
            <a:r>
              <a:rPr lang="el-GR" dirty="0"/>
              <a:t>Τάξη ΙΙΙ: Συμπτώματα με λιγότερη από τη συνήθη μυϊκή </a:t>
            </a:r>
            <a:r>
              <a:rPr lang="el-GR" dirty="0" smtClean="0"/>
              <a:t>προσπάθεια,</a:t>
            </a:r>
            <a:endParaRPr lang="el-GR" dirty="0"/>
          </a:p>
          <a:p>
            <a:pPr>
              <a:spcBef>
                <a:spcPts val="1800"/>
              </a:spcBef>
            </a:pPr>
            <a:r>
              <a:rPr lang="el-GR" dirty="0"/>
              <a:t>Τάξη ΙV: Συμπτώματα στην </a:t>
            </a:r>
            <a:r>
              <a:rPr lang="el-GR" dirty="0" smtClean="0"/>
              <a:t>ηρεμία.</a:t>
            </a:r>
            <a:endParaRPr lang="el-GR" dirty="0"/>
          </a:p>
          <a:p>
            <a:pPr marL="0" indent="0" algn="r">
              <a:spcBef>
                <a:spcPts val="3600"/>
              </a:spcBef>
              <a:buNone/>
            </a:pPr>
            <a:r>
              <a:rPr lang="el-GR" dirty="0"/>
              <a:t>*Η κατάταξη ίσχυε μέχρι τις αρχές της δεκαετίας του 2000</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3767327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760" y="116632"/>
            <a:ext cx="8892480" cy="1008112"/>
          </a:xfrm>
        </p:spPr>
        <p:txBody>
          <a:bodyPr>
            <a:normAutofit fontScale="90000"/>
          </a:bodyPr>
          <a:lstStyle/>
          <a:p>
            <a:r>
              <a:rPr lang="el-GR" sz="4400" dirty="0" smtClean="0"/>
              <a:t>Σύγχρονη (τελευταία) κατάταξη </a:t>
            </a:r>
            <a:r>
              <a:rPr lang="el-GR" sz="4400" dirty="0"/>
              <a:t>της </a:t>
            </a:r>
            <a:r>
              <a:rPr lang="el-GR" sz="4400" dirty="0" smtClean="0"/>
              <a:t>ΚΑ </a:t>
            </a:r>
            <a:r>
              <a:rPr lang="el-GR" sz="4400" dirty="0"/>
              <a:t>σε </a:t>
            </a:r>
            <a:r>
              <a:rPr lang="el-GR" sz="4400" dirty="0" smtClean="0"/>
              <a:t>στάδια </a:t>
            </a:r>
            <a:r>
              <a:rPr lang="el-GR" sz="3600" b="0" dirty="0"/>
              <a:t>(</a:t>
            </a:r>
            <a:r>
              <a:rPr lang="en-US" sz="3600" b="0" dirty="0"/>
              <a:t>AHA </a:t>
            </a:r>
            <a:r>
              <a:rPr lang="el-GR" sz="3600" b="0" dirty="0"/>
              <a:t>2001)</a:t>
            </a:r>
          </a:p>
        </p:txBody>
      </p:sp>
      <p:sp>
        <p:nvSpPr>
          <p:cNvPr id="3" name="Θέση περιεχομένου 2"/>
          <p:cNvSpPr>
            <a:spLocks noGrp="1"/>
          </p:cNvSpPr>
          <p:nvPr>
            <p:ph idx="1"/>
          </p:nvPr>
        </p:nvSpPr>
        <p:spPr>
          <a:xfrm>
            <a:off x="467544" y="1340768"/>
            <a:ext cx="8229600" cy="5040560"/>
          </a:xfrm>
        </p:spPr>
        <p:txBody>
          <a:bodyPr/>
          <a:lstStyle/>
          <a:p>
            <a:pPr>
              <a:lnSpc>
                <a:spcPct val="110000"/>
              </a:lnSpc>
              <a:spcBef>
                <a:spcPts val="1200"/>
              </a:spcBef>
            </a:pPr>
            <a:r>
              <a:rPr lang="el-GR" dirty="0"/>
              <a:t>Άρρωστοι που είναι υψηλού κινδύνου για να εμφανίσουν ΚΑ αλλά δεν παρουσιάζουν καμιά δομική καρδιακή </a:t>
            </a:r>
            <a:r>
              <a:rPr lang="el-GR" dirty="0" smtClean="0"/>
              <a:t>ανωμαλία,</a:t>
            </a:r>
            <a:endParaRPr lang="el-GR" dirty="0"/>
          </a:p>
          <a:p>
            <a:pPr>
              <a:lnSpc>
                <a:spcPct val="110000"/>
              </a:lnSpc>
              <a:spcBef>
                <a:spcPts val="1200"/>
              </a:spcBef>
            </a:pPr>
            <a:r>
              <a:rPr lang="el-GR" dirty="0"/>
              <a:t>Άρρωστοι που έχουν κάποια δομική ανωμαλία της καρδιάς, αλλά ουδέποτε εμφάνισαν συμπτώματα </a:t>
            </a:r>
            <a:r>
              <a:rPr lang="el-GR" dirty="0" smtClean="0"/>
              <a:t>ΚΑ,</a:t>
            </a:r>
            <a:endParaRPr lang="el-GR" dirty="0"/>
          </a:p>
          <a:p>
            <a:pPr>
              <a:lnSpc>
                <a:spcPct val="110000"/>
              </a:lnSpc>
              <a:spcBef>
                <a:spcPts val="1200"/>
              </a:spcBef>
            </a:pPr>
            <a:r>
              <a:rPr lang="el-GR" dirty="0"/>
              <a:t>Άρρωστοι που παρουσιάζουν τρεχόντως ή είχαν αναπτύξει στο παρελθόν συμπτώματα ΚΑ και έχουν δομικές ανωμαλίες της </a:t>
            </a:r>
            <a:r>
              <a:rPr lang="el-GR" dirty="0" smtClean="0"/>
              <a:t>καρδιάς,</a:t>
            </a:r>
            <a:endParaRPr lang="el-GR" dirty="0"/>
          </a:p>
          <a:p>
            <a:pPr>
              <a:lnSpc>
                <a:spcPct val="110000"/>
              </a:lnSpc>
              <a:spcBef>
                <a:spcPts val="1200"/>
              </a:spcBef>
            </a:pPr>
            <a:r>
              <a:rPr lang="el-GR" dirty="0"/>
              <a:t>Άρρωστοι σε τελικό στάδιο ΚΑ που έχουν ανάγκη από εξειδικευμένες στρατηγικές όπως μηχανική υποστήριξη της κυκλοφορίας, συνεχή ενδοφλέβια έγχυση ινότροπων, μεταμόσχευση καρδιάς ή φροντίδα σε </a:t>
            </a:r>
            <a:r>
              <a:rPr lang="el-GR" dirty="0" smtClean="0"/>
              <a:t>ίδρυμα.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3332825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Πρόγνωση καρδιακής ανεπάρκειας</a:t>
            </a:r>
            <a:endParaRPr lang="el-GR" dirty="0"/>
          </a:p>
        </p:txBody>
      </p:sp>
      <p:sp>
        <p:nvSpPr>
          <p:cNvPr id="3" name="Θέση περιεχομένου 2"/>
          <p:cNvSpPr>
            <a:spLocks noGrp="1"/>
          </p:cNvSpPr>
          <p:nvPr>
            <p:ph idx="1"/>
          </p:nvPr>
        </p:nvSpPr>
        <p:spPr/>
        <p:txBody>
          <a:bodyPr/>
          <a:lstStyle/>
          <a:p>
            <a:pPr>
              <a:spcBef>
                <a:spcPts val="3000"/>
              </a:spcBef>
            </a:pPr>
            <a:r>
              <a:rPr lang="el-GR" dirty="0"/>
              <a:t>ΝΥΗΑ Ι-ΙΙ: 2-5% θνητότητα ανά έτος. </a:t>
            </a:r>
          </a:p>
          <a:p>
            <a:pPr>
              <a:spcBef>
                <a:spcPts val="3000"/>
              </a:spcBef>
            </a:pPr>
            <a:r>
              <a:rPr lang="el-GR" dirty="0"/>
              <a:t>ΝΥΗΑ ΙΙ-ΙΙΙ: 5-10% θνητότητα ανά έτος. </a:t>
            </a:r>
          </a:p>
          <a:p>
            <a:pPr>
              <a:spcBef>
                <a:spcPts val="3000"/>
              </a:spcBef>
            </a:pPr>
            <a:r>
              <a:rPr lang="el-GR" dirty="0"/>
              <a:t>ΝΥΗΑ ΙΙΙ-ΙV: 15-20% θνητότητα ανά έτος.</a:t>
            </a:r>
          </a:p>
          <a:p>
            <a:pPr>
              <a:spcBef>
                <a:spcPts val="3000"/>
              </a:spcBef>
            </a:pPr>
            <a:r>
              <a:rPr lang="el-GR" dirty="0"/>
              <a:t>ΝΥΗΑ IV: 25-50% θνητότητα ανά έτος.</a:t>
            </a:r>
          </a:p>
          <a:p>
            <a:pPr>
              <a:spcBef>
                <a:spcPts val="30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483898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Κλινικές εκδηλώσεις της ΚΑ </a:t>
            </a:r>
            <a:r>
              <a:rPr lang="el-GR" sz="3200" b="0" dirty="0" smtClean="0"/>
              <a:t>(1 από 3)</a:t>
            </a:r>
            <a:endParaRPr lang="el-GR" sz="3200" b="0" dirty="0"/>
          </a:p>
        </p:txBody>
      </p:sp>
      <p:sp>
        <p:nvSpPr>
          <p:cNvPr id="3" name="Θέση περιεχομένου 2"/>
          <p:cNvSpPr>
            <a:spLocks noGrp="1"/>
          </p:cNvSpPr>
          <p:nvPr>
            <p:ph idx="1"/>
          </p:nvPr>
        </p:nvSpPr>
        <p:spPr>
          <a:xfrm>
            <a:off x="457200" y="1196752"/>
            <a:ext cx="8229600" cy="504056"/>
          </a:xfrm>
        </p:spPr>
        <p:txBody>
          <a:bodyPr/>
          <a:lstStyle/>
          <a:p>
            <a:pPr marL="457200" indent="-457200" algn="ctr">
              <a:buFont typeface="+mj-lt"/>
              <a:buAutoNum type="arabicPeriod"/>
            </a:pPr>
            <a:r>
              <a:rPr lang="el-GR" dirty="0"/>
              <a:t>Δύσπνοια και εύκολη κόπωση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
        <p:nvSpPr>
          <p:cNvPr id="5" name="4 - Βέλος προς τα κάτω"/>
          <p:cNvSpPr/>
          <p:nvPr/>
        </p:nvSpPr>
        <p:spPr>
          <a:xfrm>
            <a:off x="4139952" y="2060848"/>
            <a:ext cx="648072" cy="504056"/>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Ορθογώνιο 5"/>
          <p:cNvSpPr/>
          <p:nvPr/>
        </p:nvSpPr>
        <p:spPr>
          <a:xfrm>
            <a:off x="2009154" y="2577299"/>
            <a:ext cx="5634684" cy="461665"/>
          </a:xfrm>
          <a:prstGeom prst="rect">
            <a:avLst/>
          </a:prstGeom>
        </p:spPr>
        <p:txBody>
          <a:bodyPr wrap="none">
            <a:spAutoFit/>
          </a:bodyPr>
          <a:lstStyle/>
          <a:p>
            <a:r>
              <a:rPr lang="el-GR" sz="2400" dirty="0">
                <a:solidFill>
                  <a:prstClr val="black"/>
                </a:solidFill>
                <a:latin typeface="Calibri"/>
              </a:rPr>
              <a:t>περιορισμός της ανοχής στη μυϊκή </a:t>
            </a:r>
            <a:r>
              <a:rPr lang="el-GR" sz="2400" dirty="0" smtClean="0">
                <a:solidFill>
                  <a:prstClr val="black"/>
                </a:solidFill>
                <a:latin typeface="Calibri"/>
              </a:rPr>
              <a:t>άσκηση.</a:t>
            </a:r>
            <a:endParaRPr lang="el-GR" sz="2400" dirty="0">
              <a:solidFill>
                <a:prstClr val="black"/>
              </a:solidFill>
              <a:latin typeface="Calibri"/>
            </a:endParaRPr>
          </a:p>
        </p:txBody>
      </p:sp>
      <p:sp>
        <p:nvSpPr>
          <p:cNvPr id="7" name="Θέση περιεχομένου 2"/>
          <p:cNvSpPr txBox="1">
            <a:spLocks/>
          </p:cNvSpPr>
          <p:nvPr/>
        </p:nvSpPr>
        <p:spPr>
          <a:xfrm>
            <a:off x="673224" y="3524523"/>
            <a:ext cx="82296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ctr" fontAlgn="auto">
              <a:spcAft>
                <a:spcPts val="0"/>
              </a:spcAft>
              <a:buFont typeface="+mj-lt"/>
              <a:buAutoNum type="arabicPeriod" startAt="2"/>
            </a:pPr>
            <a:r>
              <a:rPr lang="el-GR" dirty="0" smtClean="0">
                <a:solidFill>
                  <a:prstClr val="black"/>
                </a:solidFill>
              </a:rPr>
              <a:t>Κατακράτηση Υγρών</a:t>
            </a:r>
          </a:p>
          <a:p>
            <a:pPr fontAlgn="auto">
              <a:spcAft>
                <a:spcPts val="0"/>
              </a:spcAft>
            </a:pPr>
            <a:endParaRPr lang="el-GR" dirty="0">
              <a:solidFill>
                <a:prstClr val="black"/>
              </a:solidFill>
            </a:endParaRPr>
          </a:p>
        </p:txBody>
      </p:sp>
      <p:sp>
        <p:nvSpPr>
          <p:cNvPr id="8" name="4 - Βέλος προς τα κάτω"/>
          <p:cNvSpPr/>
          <p:nvPr/>
        </p:nvSpPr>
        <p:spPr>
          <a:xfrm>
            <a:off x="4258308" y="4199979"/>
            <a:ext cx="648072" cy="504056"/>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Ορθογώνιο 8"/>
          <p:cNvSpPr/>
          <p:nvPr/>
        </p:nvSpPr>
        <p:spPr>
          <a:xfrm>
            <a:off x="1568649" y="5135902"/>
            <a:ext cx="6515694" cy="461665"/>
          </a:xfrm>
          <a:prstGeom prst="rect">
            <a:avLst/>
          </a:prstGeom>
        </p:spPr>
        <p:txBody>
          <a:bodyPr wrap="none">
            <a:spAutoFit/>
          </a:bodyPr>
          <a:lstStyle/>
          <a:p>
            <a:r>
              <a:rPr lang="el-GR" sz="2400" dirty="0">
                <a:solidFill>
                  <a:prstClr val="black"/>
                </a:solidFill>
                <a:latin typeface="Calibri"/>
              </a:rPr>
              <a:t>συμφόρηση πνευμόνων και περιφερικά </a:t>
            </a:r>
            <a:r>
              <a:rPr lang="el-GR" sz="2400" dirty="0" smtClean="0">
                <a:solidFill>
                  <a:prstClr val="black"/>
                </a:solidFill>
                <a:latin typeface="Calibri"/>
              </a:rPr>
              <a:t>οιδήματα.</a:t>
            </a:r>
            <a:endParaRPr lang="el-GR" sz="2400" dirty="0">
              <a:solidFill>
                <a:prstClr val="black"/>
              </a:solidFill>
              <a:latin typeface="Calibri"/>
            </a:endParaRPr>
          </a:p>
        </p:txBody>
      </p:sp>
    </p:spTree>
    <p:extLst>
      <p:ext uri="{BB962C8B-B14F-4D97-AF65-F5344CB8AC3E}">
        <p14:creationId xmlns:p14="http://schemas.microsoft.com/office/powerpoint/2010/main" val="1027454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της ΚΑ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a:lnSpc>
                <a:spcPct val="114000"/>
              </a:lnSpc>
              <a:spcBef>
                <a:spcPts val="1200"/>
              </a:spcBef>
            </a:pPr>
            <a:r>
              <a:rPr lang="el-GR" b="1" dirty="0" smtClean="0"/>
              <a:t>Κατακράτηση Υγρών: </a:t>
            </a:r>
            <a:r>
              <a:rPr lang="el-GR" dirty="0" smtClean="0"/>
              <a:t>αύξηση </a:t>
            </a:r>
            <a:r>
              <a:rPr lang="el-GR" dirty="0"/>
              <a:t>ΒΣ, δημιουργία </a:t>
            </a:r>
            <a:r>
              <a:rPr lang="el-GR" dirty="0" smtClean="0"/>
              <a:t>οιδημάτων.</a:t>
            </a:r>
            <a:endParaRPr lang="el-GR" dirty="0"/>
          </a:p>
          <a:p>
            <a:pPr>
              <a:lnSpc>
                <a:spcPct val="114000"/>
              </a:lnSpc>
              <a:spcBef>
                <a:spcPts val="1200"/>
              </a:spcBef>
            </a:pPr>
            <a:r>
              <a:rPr lang="el-GR" b="1" dirty="0" smtClean="0"/>
              <a:t>Νυχτουρία:</a:t>
            </a:r>
            <a:r>
              <a:rPr lang="el-GR" dirty="0" smtClean="0"/>
              <a:t> Στον </a:t>
            </a:r>
            <a:r>
              <a:rPr lang="el-GR" dirty="0"/>
              <a:t>κατακεκλιμμένο ασθενή επαναρροφάται το υγρό των </a:t>
            </a:r>
            <a:r>
              <a:rPr lang="el-GR" dirty="0" smtClean="0"/>
              <a:t>οιδημάτων.</a:t>
            </a:r>
            <a:endParaRPr lang="el-GR" dirty="0"/>
          </a:p>
          <a:p>
            <a:pPr>
              <a:lnSpc>
                <a:spcPct val="114000"/>
              </a:lnSpc>
              <a:spcBef>
                <a:spcPts val="1200"/>
              </a:spcBef>
            </a:pPr>
            <a:r>
              <a:rPr lang="el-GR" b="1" dirty="0" smtClean="0"/>
              <a:t>Παροξυσμική Νυχτερινή Δύσπνοια: </a:t>
            </a:r>
            <a:r>
              <a:rPr lang="el-GR" dirty="0" smtClean="0"/>
              <a:t>Στον </a:t>
            </a:r>
            <a:r>
              <a:rPr lang="el-GR" dirty="0"/>
              <a:t>κατακεκλιμμένο ασθενή επαναρροφάται το υγρό των οιδημάτων μπαίνει στην κυκλοφορία </a:t>
            </a:r>
            <a:r>
              <a:rPr lang="el-GR" dirty="0" smtClean="0"/>
              <a:t>και </a:t>
            </a:r>
            <a:r>
              <a:rPr lang="el-GR" dirty="0"/>
              <a:t>κάνει υπερφόρτωση </a:t>
            </a:r>
            <a:r>
              <a:rPr lang="el-GR" dirty="0" smtClean="0"/>
              <a:t>και </a:t>
            </a:r>
            <a:r>
              <a:rPr lang="el-GR" dirty="0"/>
              <a:t>πνευμονική </a:t>
            </a:r>
            <a:r>
              <a:rPr lang="el-GR" dirty="0" smtClean="0"/>
              <a:t>συμφόρηση.</a:t>
            </a:r>
            <a:endParaRPr lang="el-GR" dirty="0"/>
          </a:p>
          <a:p>
            <a:pPr>
              <a:lnSpc>
                <a:spcPct val="114000"/>
              </a:lnSpc>
              <a:spcBef>
                <a:spcPts val="1200"/>
              </a:spcBef>
            </a:pPr>
            <a:r>
              <a:rPr lang="el-GR" b="1" dirty="0" smtClean="0"/>
              <a:t>Δύσπνοια Στην Ηρεμία </a:t>
            </a:r>
            <a:r>
              <a:rPr lang="el-GR" dirty="0" smtClean="0"/>
              <a:t>λόγω </a:t>
            </a:r>
            <a:r>
              <a:rPr lang="el-GR" dirty="0"/>
              <a:t>μικρής ή καθόλου </a:t>
            </a:r>
            <a:r>
              <a:rPr lang="el-GR" dirty="0" smtClean="0"/>
              <a:t>εφεδρείας.</a:t>
            </a:r>
            <a:endParaRPr lang="el-GR" dirty="0"/>
          </a:p>
          <a:p>
            <a:pPr>
              <a:lnSpc>
                <a:spcPct val="114000"/>
              </a:lnSpc>
              <a:spcBef>
                <a:spcPts val="1200"/>
              </a:spcBef>
            </a:pPr>
            <a:r>
              <a:rPr lang="el-GR" b="1" dirty="0" smtClean="0"/>
              <a:t>Κοιλιακός ή Κολπικός Καλπασμός</a:t>
            </a:r>
            <a:r>
              <a:rPr lang="el-GR" dirty="0"/>
              <a:t>.</a:t>
            </a:r>
            <a:endParaRPr lang="el-GR" b="1"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252810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Κλινικές εκδηλώσεις της ΚΑ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a:lnSpc>
                <a:spcPct val="114000"/>
              </a:lnSpc>
              <a:spcBef>
                <a:spcPts val="1800"/>
              </a:spcBef>
            </a:pPr>
            <a:r>
              <a:rPr lang="el-GR" b="1" dirty="0" smtClean="0"/>
              <a:t>Ηπατομεγαλία και Ασκίτης ή Σπληνομεγαλία </a:t>
            </a:r>
            <a:r>
              <a:rPr lang="el-GR" dirty="0" smtClean="0"/>
              <a:t>που </a:t>
            </a:r>
            <a:r>
              <a:rPr lang="el-GR" dirty="0"/>
              <a:t>αναπτύσσονται λόγω συμφόρησης του φλεβικού </a:t>
            </a:r>
            <a:r>
              <a:rPr lang="el-GR" dirty="0" smtClean="0"/>
              <a:t>συστήματος,</a:t>
            </a:r>
            <a:endParaRPr lang="el-GR" dirty="0"/>
          </a:p>
          <a:p>
            <a:pPr>
              <a:lnSpc>
                <a:spcPct val="114000"/>
              </a:lnSpc>
              <a:spcBef>
                <a:spcPts val="1800"/>
              </a:spcBef>
            </a:pPr>
            <a:r>
              <a:rPr lang="el-GR" dirty="0"/>
              <a:t> </a:t>
            </a:r>
            <a:r>
              <a:rPr lang="el-GR" b="1" dirty="0" smtClean="0"/>
              <a:t>Διαταραχή Ηπατικής Λειτουργίας </a:t>
            </a:r>
            <a:r>
              <a:rPr lang="el-GR" dirty="0" smtClean="0"/>
              <a:t>σε </a:t>
            </a:r>
            <a:r>
              <a:rPr lang="el-GR" dirty="0"/>
              <a:t>χρόνια δεξιά </a:t>
            </a:r>
            <a:r>
              <a:rPr lang="el-GR" dirty="0" smtClean="0"/>
              <a:t>ΚΑ,</a:t>
            </a:r>
            <a:endParaRPr lang="el-GR" dirty="0"/>
          </a:p>
          <a:p>
            <a:pPr>
              <a:lnSpc>
                <a:spcPct val="114000"/>
              </a:lnSpc>
              <a:spcBef>
                <a:spcPts val="1800"/>
              </a:spcBef>
            </a:pPr>
            <a:r>
              <a:rPr lang="el-GR" b="1" dirty="0" smtClean="0"/>
              <a:t>Αρρυθμίες</a:t>
            </a:r>
            <a:r>
              <a:rPr lang="el-GR" dirty="0" smtClean="0"/>
              <a:t> </a:t>
            </a:r>
            <a:r>
              <a:rPr lang="el-GR" dirty="0"/>
              <a:t>από τη διάταση της </a:t>
            </a:r>
            <a:r>
              <a:rPr lang="el-GR" dirty="0" smtClean="0"/>
              <a:t>καρδιάς,</a:t>
            </a:r>
            <a:endParaRPr lang="el-GR" dirty="0"/>
          </a:p>
          <a:p>
            <a:pPr>
              <a:lnSpc>
                <a:spcPct val="114000"/>
              </a:lnSpc>
              <a:spcBef>
                <a:spcPts val="1800"/>
              </a:spcBef>
            </a:pPr>
            <a:r>
              <a:rPr lang="el-GR" b="1" dirty="0" smtClean="0"/>
              <a:t>Πλευριτική Συλλογή </a:t>
            </a:r>
            <a:r>
              <a:rPr lang="el-GR" dirty="0" smtClean="0"/>
              <a:t>ή </a:t>
            </a:r>
            <a:r>
              <a:rPr lang="el-GR" dirty="0"/>
              <a:t>άλλα πνευμονικά προβλήματα </a:t>
            </a:r>
            <a:r>
              <a:rPr lang="el-GR" dirty="0" smtClean="0"/>
              <a:t>(</a:t>
            </a:r>
            <a:r>
              <a:rPr lang="el-GR" dirty="0"/>
              <a:t>επιπλοκή</a:t>
            </a:r>
            <a:r>
              <a:rPr lang="el-GR" dirty="0" smtClean="0"/>
              <a:t>),</a:t>
            </a:r>
            <a:endParaRPr lang="el-GR" dirty="0"/>
          </a:p>
          <a:p>
            <a:pPr>
              <a:lnSpc>
                <a:spcPct val="114000"/>
              </a:lnSpc>
              <a:spcBef>
                <a:spcPts val="1800"/>
              </a:spcBef>
            </a:pPr>
            <a:r>
              <a:rPr lang="el-GR" b="1" dirty="0" smtClean="0"/>
              <a:t>Καρδιογενής Καταπληξία και Πνευμονικό Οίδημα </a:t>
            </a:r>
            <a:r>
              <a:rPr lang="el-GR" dirty="0" smtClean="0"/>
              <a:t>είναι </a:t>
            </a:r>
            <a:r>
              <a:rPr lang="el-GR" dirty="0"/>
              <a:t>επιπλοκές σε βαρειά </a:t>
            </a:r>
            <a:r>
              <a:rPr lang="el-GR" dirty="0" smtClean="0"/>
              <a:t>ΚΑ.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1731346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Επιδημιολογική προσέγγιση ΚΑ</a:t>
            </a:r>
            <a:endParaRPr lang="el-GR" dirty="0"/>
          </a:p>
        </p:txBody>
      </p:sp>
      <p:sp>
        <p:nvSpPr>
          <p:cNvPr id="3" name="Θέση περιεχομένου 2"/>
          <p:cNvSpPr>
            <a:spLocks noGrp="1"/>
          </p:cNvSpPr>
          <p:nvPr>
            <p:ph idx="1"/>
          </p:nvPr>
        </p:nvSpPr>
        <p:spPr>
          <a:xfrm>
            <a:off x="457200" y="1196752"/>
            <a:ext cx="8363272" cy="5328592"/>
          </a:xfrm>
        </p:spPr>
        <p:txBody>
          <a:bodyPr>
            <a:normAutofit lnSpcReduction="10000"/>
          </a:bodyPr>
          <a:lstStyle/>
          <a:p>
            <a:pPr>
              <a:lnSpc>
                <a:spcPct val="120000"/>
              </a:lnSpc>
              <a:spcBef>
                <a:spcPts val="1200"/>
              </a:spcBef>
            </a:pPr>
            <a:r>
              <a:rPr lang="el-GR" dirty="0"/>
              <a:t>5 εκατομμύρια πάσχουν στις </a:t>
            </a:r>
            <a:r>
              <a:rPr lang="el-GR" dirty="0" smtClean="0"/>
              <a:t>ΗΠΑ,</a:t>
            </a:r>
            <a:endParaRPr lang="el-GR" dirty="0"/>
          </a:p>
          <a:p>
            <a:pPr>
              <a:lnSpc>
                <a:spcPct val="120000"/>
              </a:lnSpc>
              <a:spcBef>
                <a:spcPts val="1200"/>
              </a:spcBef>
            </a:pPr>
            <a:r>
              <a:rPr lang="el-GR" dirty="0"/>
              <a:t>550.000 νέες περιπτώσεις κάθε </a:t>
            </a:r>
            <a:r>
              <a:rPr lang="el-GR" dirty="0" smtClean="0"/>
              <a:t>χρόνο,</a:t>
            </a:r>
            <a:endParaRPr lang="el-GR" dirty="0"/>
          </a:p>
          <a:p>
            <a:pPr>
              <a:lnSpc>
                <a:spcPct val="120000"/>
              </a:lnSpc>
              <a:spcBef>
                <a:spcPts val="1200"/>
              </a:spcBef>
            </a:pPr>
            <a:r>
              <a:rPr lang="el-GR" dirty="0"/>
              <a:t>Η πιθανότητα νόσησης αυξάνει με την ηλικία. Άτομα 55-64 ετών έχουν πιθανότητα νόσησης κάτω από 5%. Οι άνω των 65 ετών έχουν πιθανότητα νόσησης 6-10</a:t>
            </a:r>
            <a:r>
              <a:rPr lang="el-GR" dirty="0" smtClean="0"/>
              <a:t>%,</a:t>
            </a:r>
            <a:endParaRPr lang="el-GR" dirty="0"/>
          </a:p>
          <a:p>
            <a:pPr>
              <a:lnSpc>
                <a:spcPct val="120000"/>
              </a:lnSpc>
              <a:spcBef>
                <a:spcPts val="1200"/>
              </a:spcBef>
            </a:pPr>
            <a:r>
              <a:rPr lang="el-GR" dirty="0"/>
              <a:t>Η πρόγνωση της νόσου εξαρτάται από το αίτιο της νόσου και από τη δυνατότητα αντιμετώπισης των εκλυτικών παραγόντων. Συνήθως ζουν 8 χρόνια από τη στιγμή της </a:t>
            </a:r>
            <a:r>
              <a:rPr lang="el-GR" dirty="0" smtClean="0"/>
              <a:t>διάγνωσης,</a:t>
            </a:r>
            <a:endParaRPr lang="el-GR" dirty="0"/>
          </a:p>
          <a:p>
            <a:pPr>
              <a:lnSpc>
                <a:spcPct val="120000"/>
              </a:lnSpc>
              <a:spcBef>
                <a:spcPts val="1200"/>
              </a:spcBef>
            </a:pPr>
            <a:r>
              <a:rPr lang="el-GR" dirty="0"/>
              <a:t> Άτομα με ΚΑ κινδυνεύουν 6-9 περισσότερο από το γενικό πληθυσμό να πεθάνουν από αιφνίδιο </a:t>
            </a:r>
            <a:r>
              <a:rPr lang="el-GR" dirty="0" smtClean="0"/>
              <a:t>θάνατο.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112055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 - Στάδιο </a:t>
            </a:r>
            <a:r>
              <a:rPr lang="el-GR" dirty="0"/>
              <a:t>Α</a:t>
            </a:r>
          </a:p>
        </p:txBody>
      </p:sp>
      <p:sp>
        <p:nvSpPr>
          <p:cNvPr id="3" name="Θέση περιεχομένου 2"/>
          <p:cNvSpPr>
            <a:spLocks noGrp="1"/>
          </p:cNvSpPr>
          <p:nvPr>
            <p:ph idx="1"/>
          </p:nvPr>
        </p:nvSpPr>
        <p:spPr/>
        <p:txBody>
          <a:bodyPr/>
          <a:lstStyle/>
          <a:p>
            <a:pPr marL="0" indent="0">
              <a:buNone/>
            </a:pPr>
            <a:r>
              <a:rPr lang="el-GR" dirty="0"/>
              <a:t>Περιλαμβάνονται όσοι ασθενείς κινδυνεύουν να εκδηλώσουν ΚΑ, χωρίς ωστόσο να υπάρχει διαπιστωμένη οργανική ή λειτουργική διαταραχή</a:t>
            </a:r>
            <a:r>
              <a:rPr lang="el-GR" dirty="0" smtClean="0"/>
              <a:t>.</a:t>
            </a:r>
            <a:endParaRPr lang="el-GR" dirty="0"/>
          </a:p>
          <a:p>
            <a:pPr marL="0" indent="0" algn="ctr">
              <a:spcBef>
                <a:spcPts val="2400"/>
              </a:spcBef>
              <a:buNone/>
            </a:pPr>
            <a:r>
              <a:rPr lang="el-GR" b="1" dirty="0" smtClean="0"/>
              <a:t>Επιλεγμένα Θεραπευτικά Μέσα</a:t>
            </a:r>
          </a:p>
          <a:p>
            <a:pPr>
              <a:spcBef>
                <a:spcPts val="1800"/>
              </a:spcBef>
            </a:pPr>
            <a:r>
              <a:rPr lang="el-GR" dirty="0" smtClean="0"/>
              <a:t>Θεραπεία </a:t>
            </a:r>
            <a:r>
              <a:rPr lang="el-GR" dirty="0"/>
              <a:t>παραγόντων κινδύνου (π.χ.ΑΠ, ΣΝ</a:t>
            </a:r>
            <a:r>
              <a:rPr lang="el-GR" dirty="0" smtClean="0"/>
              <a:t>),</a:t>
            </a:r>
            <a:endParaRPr lang="el-GR" dirty="0"/>
          </a:p>
          <a:p>
            <a:pPr>
              <a:spcBef>
                <a:spcPts val="1800"/>
              </a:spcBef>
            </a:pPr>
            <a:r>
              <a:rPr lang="el-GR" dirty="0"/>
              <a:t>Χορήγηση </a:t>
            </a:r>
            <a:r>
              <a:rPr lang="el-GR" dirty="0" smtClean="0"/>
              <a:t>ΑΜΕΑ,</a:t>
            </a:r>
            <a:endParaRPr lang="el-GR" dirty="0"/>
          </a:p>
          <a:p>
            <a:pPr>
              <a:spcBef>
                <a:spcPts val="1800"/>
              </a:spcBef>
            </a:pPr>
            <a:r>
              <a:rPr lang="el-GR" dirty="0" smtClean="0"/>
              <a:t>Άσκηση,</a:t>
            </a:r>
            <a:endParaRPr lang="el-GR" dirty="0"/>
          </a:p>
          <a:p>
            <a:pPr>
              <a:spcBef>
                <a:spcPts val="1800"/>
              </a:spcBef>
            </a:pPr>
            <a:r>
              <a:rPr lang="el-GR" dirty="0"/>
              <a:t>Περιορισμός </a:t>
            </a:r>
            <a:r>
              <a:rPr lang="el-GR" dirty="0" smtClean="0"/>
              <a:t>άλατος.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2782489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 - Στάδιο </a:t>
            </a:r>
            <a:r>
              <a:rPr lang="el-GR" dirty="0" smtClean="0"/>
              <a:t>Β</a:t>
            </a:r>
            <a:endParaRPr lang="el-GR" dirty="0"/>
          </a:p>
        </p:txBody>
      </p:sp>
      <p:sp>
        <p:nvSpPr>
          <p:cNvPr id="3" name="Θέση περιεχομένου 2"/>
          <p:cNvSpPr>
            <a:spLocks noGrp="1"/>
          </p:cNvSpPr>
          <p:nvPr>
            <p:ph idx="1"/>
          </p:nvPr>
        </p:nvSpPr>
        <p:spPr/>
        <p:txBody>
          <a:bodyPr/>
          <a:lstStyle/>
          <a:p>
            <a:pPr marL="0" indent="0">
              <a:buNone/>
            </a:pPr>
            <a:r>
              <a:rPr lang="el-GR" dirty="0"/>
              <a:t>Περιλαμβάνονται ασθενείς με οργανική καρδιοπάθεια χωρίς εκδηλώσεις </a:t>
            </a:r>
            <a:r>
              <a:rPr lang="el-GR" dirty="0" smtClean="0"/>
              <a:t>ΚΑ.</a:t>
            </a:r>
            <a:endParaRPr lang="el-GR" dirty="0"/>
          </a:p>
          <a:p>
            <a:pPr marL="0" indent="0" algn="ctr">
              <a:spcBef>
                <a:spcPts val="2400"/>
              </a:spcBef>
              <a:buNone/>
            </a:pPr>
            <a:r>
              <a:rPr lang="el-GR" b="1" dirty="0" smtClean="0"/>
              <a:t>Επιλεγμένα Θεραπευτικά Μέσα</a:t>
            </a:r>
          </a:p>
          <a:p>
            <a:pPr>
              <a:spcBef>
                <a:spcPts val="1800"/>
              </a:spcBef>
            </a:pPr>
            <a:r>
              <a:rPr lang="el-GR" dirty="0" smtClean="0"/>
              <a:t>Όπως </a:t>
            </a:r>
            <a:r>
              <a:rPr lang="el-GR" dirty="0"/>
              <a:t>στο στάδιο </a:t>
            </a:r>
            <a:r>
              <a:rPr lang="el-GR" dirty="0" smtClean="0"/>
              <a:t>Α,</a:t>
            </a:r>
            <a:endParaRPr lang="el-GR" dirty="0"/>
          </a:p>
          <a:p>
            <a:pPr>
              <a:spcBef>
                <a:spcPts val="1800"/>
              </a:spcBef>
            </a:pPr>
            <a:r>
              <a:rPr lang="el-GR" dirty="0"/>
              <a:t>Χορήγηση </a:t>
            </a:r>
            <a:r>
              <a:rPr lang="el-GR" dirty="0" smtClean="0"/>
              <a:t>ΑΜΕΑ και β-αποκλειστές,</a:t>
            </a:r>
            <a:endParaRPr lang="el-GR" dirty="0"/>
          </a:p>
          <a:p>
            <a:pPr>
              <a:spcBef>
                <a:spcPts val="1800"/>
              </a:spcBef>
            </a:pPr>
            <a:r>
              <a:rPr lang="el-GR" dirty="0"/>
              <a:t>Αντικατάσταση βαλβίδας αν </a:t>
            </a:r>
            <a:r>
              <a:rPr lang="el-GR" dirty="0" smtClean="0"/>
              <a:t>ενδείκνυται.</a:t>
            </a:r>
            <a:endParaRPr lang="el-GR" dirty="0"/>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847432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 - Στάδιο </a:t>
            </a:r>
            <a:r>
              <a:rPr lang="en-US" dirty="0" smtClean="0"/>
              <a:t>C</a:t>
            </a:r>
            <a:endParaRPr lang="el-GR" dirty="0"/>
          </a:p>
        </p:txBody>
      </p:sp>
      <p:sp>
        <p:nvSpPr>
          <p:cNvPr id="3" name="Θέση περιεχομένου 2"/>
          <p:cNvSpPr>
            <a:spLocks noGrp="1"/>
          </p:cNvSpPr>
          <p:nvPr>
            <p:ph idx="1"/>
          </p:nvPr>
        </p:nvSpPr>
        <p:spPr/>
        <p:txBody>
          <a:bodyPr/>
          <a:lstStyle/>
          <a:p>
            <a:pPr marL="0" indent="0">
              <a:buNone/>
            </a:pPr>
            <a:r>
              <a:rPr lang="el-GR" dirty="0"/>
              <a:t>Περιλαμβάνονται ασθενείς με παρουσία ή ιστορικό συμπτωμάτων καρδιακής ανεπάρκειας σχετιζόμενα με υποκείμενη οργανική καρδιοπάθεια.</a:t>
            </a:r>
          </a:p>
          <a:p>
            <a:pPr marL="0" indent="0" algn="ctr">
              <a:spcBef>
                <a:spcPts val="2400"/>
              </a:spcBef>
              <a:buNone/>
            </a:pPr>
            <a:r>
              <a:rPr lang="el-GR" b="1" dirty="0" smtClean="0"/>
              <a:t>Επιλεγμένα </a:t>
            </a:r>
            <a:r>
              <a:rPr lang="el-GR" b="1" dirty="0"/>
              <a:t>Θεραπευτικά Μέσα</a:t>
            </a:r>
          </a:p>
          <a:p>
            <a:pPr>
              <a:spcBef>
                <a:spcPts val="1800"/>
              </a:spcBef>
            </a:pPr>
            <a:r>
              <a:rPr lang="el-GR" dirty="0"/>
              <a:t>Όπως για τα στάδια Α </a:t>
            </a:r>
            <a:r>
              <a:rPr lang="el-GR" dirty="0" smtClean="0"/>
              <a:t>και Β,</a:t>
            </a:r>
            <a:endParaRPr lang="el-GR" dirty="0"/>
          </a:p>
          <a:p>
            <a:pPr>
              <a:spcBef>
                <a:spcPts val="1800"/>
              </a:spcBef>
            </a:pPr>
            <a:r>
              <a:rPr lang="el-GR" dirty="0"/>
              <a:t>Θεραπεία με διουρητικά, </a:t>
            </a:r>
            <a:r>
              <a:rPr lang="el-GR" dirty="0" smtClean="0"/>
              <a:t>ΑΜΕΑ</a:t>
            </a:r>
            <a:r>
              <a:rPr lang="el-GR" dirty="0"/>
              <a:t>, β-αποκλειστές </a:t>
            </a:r>
            <a:r>
              <a:rPr lang="el-GR" dirty="0" smtClean="0"/>
              <a:t>και </a:t>
            </a:r>
            <a:r>
              <a:rPr lang="el-GR" dirty="0"/>
              <a:t>(συνήθως) </a:t>
            </a:r>
            <a:r>
              <a:rPr lang="el-GR" dirty="0" smtClean="0"/>
              <a:t>δακτυλίτιδα.</a:t>
            </a:r>
            <a:endParaRPr lang="el-GR" dirty="0"/>
          </a:p>
          <a:p>
            <a:pPr>
              <a:spcBef>
                <a:spcPts val="1800"/>
              </a:spcBef>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2185424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 - Στάδιο </a:t>
            </a:r>
            <a:r>
              <a:rPr lang="en-US" dirty="0"/>
              <a:t>D</a:t>
            </a:r>
            <a:endParaRPr lang="el-GR" dirty="0"/>
          </a:p>
        </p:txBody>
      </p:sp>
      <p:sp>
        <p:nvSpPr>
          <p:cNvPr id="3" name="Θέση περιεχομένου 2"/>
          <p:cNvSpPr>
            <a:spLocks noGrp="1"/>
          </p:cNvSpPr>
          <p:nvPr>
            <p:ph idx="1"/>
          </p:nvPr>
        </p:nvSpPr>
        <p:spPr>
          <a:xfrm>
            <a:off x="457200" y="1196752"/>
            <a:ext cx="8435280" cy="5328592"/>
          </a:xfrm>
        </p:spPr>
        <p:txBody>
          <a:bodyPr>
            <a:normAutofit/>
          </a:bodyPr>
          <a:lstStyle/>
          <a:p>
            <a:pPr marL="0" indent="0">
              <a:lnSpc>
                <a:spcPct val="120000"/>
              </a:lnSpc>
              <a:spcBef>
                <a:spcPts val="1200"/>
              </a:spcBef>
              <a:buNone/>
            </a:pPr>
            <a:r>
              <a:rPr lang="el-GR" dirty="0"/>
              <a:t>Περιλαμβάνει ασθενείς με προχωρημένη οργανική καρδιοπάθεια </a:t>
            </a:r>
            <a:r>
              <a:rPr lang="el-GR" dirty="0" smtClean="0"/>
              <a:t>και </a:t>
            </a:r>
            <a:r>
              <a:rPr lang="el-GR" dirty="0"/>
              <a:t>εκδηλώσεις καρδιακής ανεπάρκειας στην ηρεμία παρά την επιθετική θεραπεία (=καρδιακή ανεπάρκεια τελικού σταδίου</a:t>
            </a:r>
            <a:r>
              <a:rPr lang="el-GR" dirty="0" smtClean="0"/>
              <a:t>).</a:t>
            </a:r>
            <a:endParaRPr lang="el-GR" dirty="0"/>
          </a:p>
          <a:p>
            <a:pPr marL="0" indent="0" algn="ctr">
              <a:lnSpc>
                <a:spcPct val="120000"/>
              </a:lnSpc>
              <a:spcBef>
                <a:spcPts val="1200"/>
              </a:spcBef>
              <a:buNone/>
            </a:pPr>
            <a:r>
              <a:rPr lang="el-GR" b="1" dirty="0" smtClean="0"/>
              <a:t>Επιλεγμένα </a:t>
            </a:r>
            <a:r>
              <a:rPr lang="el-GR" b="1" dirty="0"/>
              <a:t>Θεραπευτικά Μέσα</a:t>
            </a:r>
          </a:p>
          <a:p>
            <a:pPr>
              <a:lnSpc>
                <a:spcPct val="120000"/>
              </a:lnSpc>
              <a:spcBef>
                <a:spcPts val="1200"/>
              </a:spcBef>
            </a:pPr>
            <a:r>
              <a:rPr lang="el-GR" dirty="0"/>
              <a:t>Όπως για τα στάδια Α, Β, </a:t>
            </a:r>
            <a:r>
              <a:rPr lang="el-GR" dirty="0" smtClean="0"/>
              <a:t>και </a:t>
            </a:r>
            <a:r>
              <a:rPr lang="el-GR" dirty="0"/>
              <a:t>C αν </a:t>
            </a:r>
            <a:r>
              <a:rPr lang="el-GR" dirty="0" smtClean="0"/>
              <a:t>ενδείκνυται</a:t>
            </a:r>
            <a:r>
              <a:rPr lang="en-US" dirty="0" smtClean="0"/>
              <a:t>,</a:t>
            </a:r>
            <a:endParaRPr lang="el-GR" dirty="0"/>
          </a:p>
          <a:p>
            <a:pPr>
              <a:lnSpc>
                <a:spcPct val="120000"/>
              </a:lnSpc>
              <a:spcBef>
                <a:spcPts val="1200"/>
              </a:spcBef>
            </a:pPr>
            <a:r>
              <a:rPr lang="el-GR" dirty="0"/>
              <a:t>Αιμοδυναμική </a:t>
            </a:r>
            <a:r>
              <a:rPr lang="el-GR" dirty="0" smtClean="0"/>
              <a:t>παρακολούθηση</a:t>
            </a:r>
            <a:r>
              <a:rPr lang="en-US" dirty="0" smtClean="0"/>
              <a:t>,</a:t>
            </a:r>
            <a:endParaRPr lang="el-GR" dirty="0"/>
          </a:p>
          <a:p>
            <a:pPr>
              <a:lnSpc>
                <a:spcPct val="120000"/>
              </a:lnSpc>
              <a:spcBef>
                <a:spcPts val="1200"/>
              </a:spcBef>
            </a:pPr>
            <a:r>
              <a:rPr lang="el-GR" dirty="0"/>
              <a:t>Έγχυση ινοτρόπων </a:t>
            </a:r>
            <a:r>
              <a:rPr lang="el-GR" dirty="0" smtClean="0"/>
              <a:t>φαρμάκων</a:t>
            </a:r>
            <a:r>
              <a:rPr lang="en-US" dirty="0" smtClean="0"/>
              <a:t>,</a:t>
            </a:r>
            <a:endParaRPr lang="el-GR" dirty="0"/>
          </a:p>
          <a:p>
            <a:pPr>
              <a:lnSpc>
                <a:spcPct val="120000"/>
              </a:lnSpc>
              <a:spcBef>
                <a:spcPts val="1200"/>
              </a:spcBef>
            </a:pPr>
            <a:r>
              <a:rPr lang="el-GR" dirty="0"/>
              <a:t>Αντικατάσταση βαλβίδων, μεταμόσχευση καρδιάς ή μερική εκτομή της αρ. Κοιλίας, συσκευές υποβοήθησης (ενδαορτική αντλία), ανάλογα με τις </a:t>
            </a:r>
            <a:r>
              <a:rPr lang="el-GR" dirty="0" smtClean="0"/>
              <a:t>ενδείξεις</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329096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400" dirty="0" smtClean="0"/>
              <a:t>Πολυσυστηματικ</a:t>
            </a:r>
            <a:r>
              <a:rPr lang="el-GR" sz="4400" dirty="0"/>
              <a:t>έ</a:t>
            </a:r>
            <a:r>
              <a:rPr lang="el-GR" sz="4400" dirty="0" smtClean="0"/>
              <a:t>ς εκδηλώσεις της καρδιακής ανεπάρκειας </a:t>
            </a:r>
            <a:r>
              <a:rPr lang="el-GR" sz="3600" b="0" dirty="0" smtClean="0"/>
              <a:t>(1 από 7)</a:t>
            </a:r>
            <a:endParaRPr lang="el-GR" sz="3600" b="0" dirty="0"/>
          </a:p>
        </p:txBody>
      </p:sp>
      <p:sp>
        <p:nvSpPr>
          <p:cNvPr id="3" name="Θέση περιεχομένου 2"/>
          <p:cNvSpPr>
            <a:spLocks noGrp="1"/>
          </p:cNvSpPr>
          <p:nvPr>
            <p:ph idx="1"/>
          </p:nvPr>
        </p:nvSpPr>
        <p:spPr>
          <a:xfrm>
            <a:off x="457200" y="1459806"/>
            <a:ext cx="8229600" cy="4896544"/>
          </a:xfrm>
        </p:spPr>
        <p:txBody>
          <a:bodyPr/>
          <a:lstStyle/>
          <a:p>
            <a:pPr>
              <a:spcBef>
                <a:spcPts val="1800"/>
              </a:spcBef>
            </a:pPr>
            <a:r>
              <a:rPr lang="el-GR" dirty="0" smtClean="0"/>
              <a:t>Νευρολογικές,</a:t>
            </a:r>
          </a:p>
          <a:p>
            <a:pPr>
              <a:spcBef>
                <a:spcPts val="1800"/>
              </a:spcBef>
            </a:pPr>
            <a:r>
              <a:rPr lang="el-GR" dirty="0" smtClean="0"/>
              <a:t>Μυοσκελετικές,</a:t>
            </a:r>
          </a:p>
          <a:p>
            <a:pPr>
              <a:spcBef>
                <a:spcPts val="1800"/>
              </a:spcBef>
            </a:pPr>
            <a:r>
              <a:rPr lang="el-GR" dirty="0" smtClean="0"/>
              <a:t>Αναπνευστικές,</a:t>
            </a:r>
          </a:p>
          <a:p>
            <a:pPr>
              <a:spcBef>
                <a:spcPts val="1800"/>
              </a:spcBef>
            </a:pPr>
            <a:r>
              <a:rPr lang="el-GR" dirty="0" smtClean="0"/>
              <a:t>Καρδιαγγειακές,</a:t>
            </a:r>
          </a:p>
          <a:p>
            <a:pPr>
              <a:spcBef>
                <a:spcPts val="1800"/>
              </a:spcBef>
            </a:pPr>
            <a:r>
              <a:rPr lang="el-GR" dirty="0" smtClean="0"/>
              <a:t>Γαστρεντερικές,</a:t>
            </a:r>
          </a:p>
          <a:p>
            <a:pPr>
              <a:spcBef>
                <a:spcPts val="1800"/>
              </a:spcBef>
            </a:pPr>
            <a:r>
              <a:rPr lang="el-GR" dirty="0" smtClean="0"/>
              <a:t>Ουροποιογεννητικές,</a:t>
            </a:r>
          </a:p>
          <a:p>
            <a:pPr>
              <a:spcBef>
                <a:spcPts val="1800"/>
              </a:spcBef>
            </a:pPr>
            <a:r>
              <a:rPr lang="el-GR" dirty="0" smtClean="0"/>
              <a:t>Δερματικές,</a:t>
            </a:r>
          </a:p>
          <a:p>
            <a:pPr>
              <a:spcBef>
                <a:spcPts val="1800"/>
              </a:spcBef>
            </a:pPr>
            <a:r>
              <a:rPr lang="el-GR" dirty="0" smtClean="0"/>
              <a:t>Μεταβολικές.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3764109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400" dirty="0"/>
              <a:t>Πολυσυστηματικές εκδηλώσεις της καρδιακής ανεπάρκειας </a:t>
            </a:r>
            <a:r>
              <a:rPr lang="el-GR" sz="3600" b="0" dirty="0" smtClean="0"/>
              <a:t>(2 </a:t>
            </a:r>
            <a:r>
              <a:rPr lang="el-GR" sz="3600" b="0" dirty="0"/>
              <a:t>από </a:t>
            </a:r>
            <a:r>
              <a:rPr lang="el-GR" sz="3600" b="0" dirty="0" smtClean="0"/>
              <a:t>7)</a:t>
            </a:r>
            <a:endParaRPr lang="el-GR" sz="3600" b="0" dirty="0"/>
          </a:p>
        </p:txBody>
      </p:sp>
      <p:sp>
        <p:nvSpPr>
          <p:cNvPr id="3" name="Θέση περιεχομένου 2"/>
          <p:cNvSpPr>
            <a:spLocks noGrp="1"/>
          </p:cNvSpPr>
          <p:nvPr>
            <p:ph idx="1"/>
          </p:nvPr>
        </p:nvSpPr>
        <p:spPr>
          <a:xfrm>
            <a:off x="467544" y="2132856"/>
            <a:ext cx="3528392" cy="4032448"/>
          </a:xfrm>
        </p:spPr>
        <p:txBody>
          <a:bodyPr/>
          <a:lstStyle/>
          <a:p>
            <a:pPr marL="0" indent="0">
              <a:spcBef>
                <a:spcPts val="1800"/>
              </a:spcBef>
              <a:buNone/>
            </a:pPr>
            <a:r>
              <a:rPr lang="el-GR" b="1" dirty="0" smtClean="0"/>
              <a:t>Νευρολογικές</a:t>
            </a:r>
          </a:p>
          <a:p>
            <a:pPr>
              <a:spcBef>
                <a:spcPts val="1800"/>
              </a:spcBef>
            </a:pPr>
            <a:r>
              <a:rPr lang="el-GR" dirty="0" smtClean="0"/>
              <a:t>Συγχυτικά φαινόμενα,</a:t>
            </a:r>
            <a:endParaRPr lang="el-GR" dirty="0"/>
          </a:p>
          <a:p>
            <a:pPr>
              <a:spcBef>
                <a:spcPts val="1800"/>
              </a:spcBef>
            </a:pPr>
            <a:r>
              <a:rPr lang="el-GR" dirty="0"/>
              <a:t>Διαταραχές </a:t>
            </a:r>
            <a:r>
              <a:rPr lang="el-GR" dirty="0" smtClean="0"/>
              <a:t>μνήμης,</a:t>
            </a:r>
            <a:endParaRPr lang="el-GR" dirty="0"/>
          </a:p>
          <a:p>
            <a:pPr>
              <a:spcBef>
                <a:spcPts val="1800"/>
              </a:spcBef>
            </a:pPr>
            <a:r>
              <a:rPr lang="el-GR" dirty="0" smtClean="0"/>
              <a:t>Άγχος,</a:t>
            </a:r>
            <a:endParaRPr lang="el-GR" dirty="0"/>
          </a:p>
          <a:p>
            <a:pPr>
              <a:spcBef>
                <a:spcPts val="1800"/>
              </a:spcBef>
            </a:pPr>
            <a:r>
              <a:rPr lang="el-GR" dirty="0" smtClean="0"/>
              <a:t>Ανησυχία,</a:t>
            </a:r>
            <a:endParaRPr lang="el-GR" dirty="0"/>
          </a:p>
          <a:p>
            <a:pPr>
              <a:spcBef>
                <a:spcPts val="1800"/>
              </a:spcBef>
            </a:pPr>
            <a:r>
              <a:rPr lang="el-GR" dirty="0" smtClean="0"/>
              <a:t>Αϋπνία.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
        <p:nvSpPr>
          <p:cNvPr id="5" name="Θέση περιεχομένου 2"/>
          <p:cNvSpPr txBox="1">
            <a:spLocks/>
          </p:cNvSpPr>
          <p:nvPr/>
        </p:nvSpPr>
        <p:spPr>
          <a:xfrm>
            <a:off x="4927848" y="2132856"/>
            <a:ext cx="3250704"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1800"/>
              </a:spcBef>
              <a:spcAft>
                <a:spcPts val="0"/>
              </a:spcAft>
              <a:buFont typeface="Arial" pitchFamily="34" charset="0"/>
              <a:buNone/>
            </a:pPr>
            <a:r>
              <a:rPr lang="el-GR" b="1" dirty="0">
                <a:solidFill>
                  <a:prstClr val="black"/>
                </a:solidFill>
              </a:rPr>
              <a:t>Μ</a:t>
            </a:r>
            <a:r>
              <a:rPr lang="el-GR" b="1" dirty="0" smtClean="0">
                <a:solidFill>
                  <a:prstClr val="black"/>
                </a:solidFill>
              </a:rPr>
              <a:t>υοσκελετικές</a:t>
            </a:r>
          </a:p>
          <a:p>
            <a:pPr fontAlgn="auto">
              <a:spcBef>
                <a:spcPts val="1800"/>
              </a:spcBef>
              <a:spcAft>
                <a:spcPts val="0"/>
              </a:spcAft>
            </a:pPr>
            <a:r>
              <a:rPr lang="el-GR" dirty="0">
                <a:solidFill>
                  <a:prstClr val="black"/>
                </a:solidFill>
              </a:rPr>
              <a:t>Αίσθημα </a:t>
            </a:r>
            <a:r>
              <a:rPr lang="el-GR" dirty="0" smtClean="0">
                <a:solidFill>
                  <a:prstClr val="black"/>
                </a:solidFill>
              </a:rPr>
              <a:t>κόπωσης,</a:t>
            </a:r>
          </a:p>
          <a:p>
            <a:pPr fontAlgn="auto">
              <a:spcBef>
                <a:spcPts val="1800"/>
              </a:spcBef>
              <a:spcAft>
                <a:spcPts val="0"/>
              </a:spcAft>
            </a:pPr>
            <a:r>
              <a:rPr lang="el-GR" dirty="0">
                <a:solidFill>
                  <a:prstClr val="black"/>
                </a:solidFill>
              </a:rPr>
              <a:t>Α</a:t>
            </a:r>
            <a:r>
              <a:rPr lang="el-GR" dirty="0" smtClean="0">
                <a:solidFill>
                  <a:prstClr val="black"/>
                </a:solidFill>
              </a:rPr>
              <a:t>δυναμία.</a:t>
            </a:r>
            <a:endParaRPr lang="el-GR" dirty="0">
              <a:solidFill>
                <a:prstClr val="black"/>
              </a:solidFill>
            </a:endParaRPr>
          </a:p>
          <a:p>
            <a:pPr fontAlgn="auto">
              <a:spcBef>
                <a:spcPts val="1800"/>
              </a:spcBef>
              <a:spcAft>
                <a:spcPts val="0"/>
              </a:spcAft>
            </a:pPr>
            <a:endParaRPr lang="el-GR" dirty="0">
              <a:solidFill>
                <a:prstClr val="black"/>
              </a:solidFill>
            </a:endParaRPr>
          </a:p>
          <a:p>
            <a:pPr marL="0" indent="0" fontAlgn="auto">
              <a:spcAft>
                <a:spcPts val="0"/>
              </a:spcAft>
              <a:buFont typeface="Arial" pitchFamily="34" charset="0"/>
              <a:buNone/>
            </a:pPr>
            <a:endParaRPr lang="el-GR" dirty="0">
              <a:solidFill>
                <a:prstClr val="black"/>
              </a:solidFill>
            </a:endParaRPr>
          </a:p>
        </p:txBody>
      </p:sp>
      <p:sp>
        <p:nvSpPr>
          <p:cNvPr id="6" name="Ορθογώνιο 5"/>
          <p:cNvSpPr/>
          <p:nvPr/>
        </p:nvSpPr>
        <p:spPr>
          <a:xfrm>
            <a:off x="1619672" y="1455167"/>
            <a:ext cx="6174432" cy="461665"/>
          </a:xfrm>
          <a:prstGeom prst="rect">
            <a:avLst/>
          </a:prstGeom>
        </p:spPr>
        <p:txBody>
          <a:bodyPr wrap="square">
            <a:spAutoFit/>
          </a:bodyPr>
          <a:lstStyle/>
          <a:p>
            <a:r>
              <a:rPr lang="el-GR" sz="2400" b="1" dirty="0" smtClean="0">
                <a:solidFill>
                  <a:srgbClr val="004A82"/>
                </a:solidFill>
                <a:latin typeface="Calibri"/>
              </a:rPr>
              <a:t>Νευρολογικές και Μυοσκελετικές Εκδηλώσεις </a:t>
            </a:r>
            <a:endParaRPr lang="el-GR" sz="2400" b="1" dirty="0">
              <a:solidFill>
                <a:srgbClr val="004A82"/>
              </a:solidFill>
              <a:latin typeface="Calibri"/>
            </a:endParaRPr>
          </a:p>
        </p:txBody>
      </p:sp>
      <p:cxnSp>
        <p:nvCxnSpPr>
          <p:cNvPr id="8" name="Ευθεία γραμμή σύνδεσης 7"/>
          <p:cNvCxnSpPr/>
          <p:nvPr/>
        </p:nvCxnSpPr>
        <p:spPr>
          <a:xfrm>
            <a:off x="4427984" y="2276872"/>
            <a:ext cx="0" cy="3240360"/>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30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400" dirty="0"/>
              <a:t>Πολυσυστηματικές εκδηλώσεις της καρδιακής ανεπάρκειας </a:t>
            </a:r>
            <a:r>
              <a:rPr lang="el-GR" sz="3600" b="0" dirty="0" smtClean="0"/>
              <a:t>(3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a:xfrm>
            <a:off x="444750" y="1556792"/>
            <a:ext cx="4055241" cy="5164683"/>
          </a:xfrm>
        </p:spPr>
        <p:txBody>
          <a:bodyPr>
            <a:normAutofit/>
          </a:bodyPr>
          <a:lstStyle/>
          <a:p>
            <a:pPr marL="0" indent="0" algn="ctr">
              <a:spcBef>
                <a:spcPts val="1200"/>
              </a:spcBef>
              <a:buNone/>
            </a:pPr>
            <a:r>
              <a:rPr lang="el-GR" b="1" dirty="0"/>
              <a:t>Αναπνευστικές Εκδηλώσεις </a:t>
            </a:r>
          </a:p>
          <a:p>
            <a:pPr>
              <a:spcBef>
                <a:spcPts val="1200"/>
              </a:spcBef>
            </a:pPr>
            <a:r>
              <a:rPr lang="el-GR" dirty="0" smtClean="0"/>
              <a:t>Δύσπνοια,</a:t>
            </a:r>
            <a:endParaRPr lang="el-GR" dirty="0"/>
          </a:p>
          <a:p>
            <a:pPr>
              <a:spcBef>
                <a:spcPts val="1200"/>
              </a:spcBef>
            </a:pPr>
            <a:r>
              <a:rPr lang="el-GR" dirty="0"/>
              <a:t>Δύσπνοια στην </a:t>
            </a:r>
            <a:r>
              <a:rPr lang="el-GR" dirty="0" smtClean="0"/>
              <a:t>προσπάθεια,</a:t>
            </a:r>
            <a:endParaRPr lang="el-GR" dirty="0"/>
          </a:p>
          <a:p>
            <a:pPr>
              <a:spcBef>
                <a:spcPts val="1200"/>
              </a:spcBef>
            </a:pPr>
            <a:r>
              <a:rPr lang="el-GR" dirty="0" smtClean="0"/>
              <a:t>Ταχύπνοια,</a:t>
            </a:r>
            <a:endParaRPr lang="el-GR" dirty="0"/>
          </a:p>
          <a:p>
            <a:pPr>
              <a:spcBef>
                <a:spcPts val="1200"/>
              </a:spcBef>
            </a:pPr>
            <a:r>
              <a:rPr lang="el-GR" dirty="0" smtClean="0"/>
              <a:t>Ορθόπνοια,</a:t>
            </a:r>
            <a:endParaRPr lang="el-GR" dirty="0"/>
          </a:p>
          <a:p>
            <a:pPr>
              <a:spcBef>
                <a:spcPts val="1200"/>
              </a:spcBef>
            </a:pPr>
            <a:r>
              <a:rPr lang="el-GR" dirty="0"/>
              <a:t>Ξηρός </a:t>
            </a:r>
            <a:r>
              <a:rPr lang="el-GR" dirty="0" smtClean="0"/>
              <a:t>βήχας,</a:t>
            </a:r>
            <a:endParaRPr lang="el-GR" dirty="0"/>
          </a:p>
          <a:p>
            <a:pPr>
              <a:spcBef>
                <a:spcPts val="1200"/>
              </a:spcBef>
            </a:pPr>
            <a:r>
              <a:rPr lang="el-GR" dirty="0"/>
              <a:t>Υποτρίζοντες ρόγχοι (τρίζοντες) στις πνευμονικές </a:t>
            </a:r>
            <a:r>
              <a:rPr lang="el-GR" dirty="0" smtClean="0"/>
              <a:t>βάσεις.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
        <p:nvSpPr>
          <p:cNvPr id="5" name="Θέση περιεχομένου 2"/>
          <p:cNvSpPr txBox="1">
            <a:spLocks/>
          </p:cNvSpPr>
          <p:nvPr/>
        </p:nvSpPr>
        <p:spPr>
          <a:xfrm>
            <a:off x="5192822" y="1556792"/>
            <a:ext cx="3627650" cy="51184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1200"/>
              </a:spcBef>
              <a:spcAft>
                <a:spcPts val="0"/>
              </a:spcAft>
              <a:buFont typeface="Arial" pitchFamily="34" charset="0"/>
              <a:buNone/>
            </a:pPr>
            <a:r>
              <a:rPr lang="el-GR" b="1" dirty="0" smtClean="0">
                <a:solidFill>
                  <a:prstClr val="black"/>
                </a:solidFill>
              </a:rPr>
              <a:t>Δυνητικές Επιπλοκές</a:t>
            </a:r>
          </a:p>
          <a:p>
            <a:pPr fontAlgn="auto">
              <a:spcBef>
                <a:spcPts val="1200"/>
              </a:spcBef>
              <a:spcAft>
                <a:spcPts val="0"/>
              </a:spcAft>
            </a:pPr>
            <a:r>
              <a:rPr lang="el-GR" dirty="0" smtClean="0">
                <a:solidFill>
                  <a:prstClr val="black"/>
                </a:solidFill>
              </a:rPr>
              <a:t>Πνευμονικό οίδημα,</a:t>
            </a:r>
            <a:endParaRPr lang="el-GR" dirty="0">
              <a:solidFill>
                <a:prstClr val="black"/>
              </a:solidFill>
            </a:endParaRPr>
          </a:p>
          <a:p>
            <a:pPr fontAlgn="auto">
              <a:spcBef>
                <a:spcPts val="1200"/>
              </a:spcBef>
              <a:spcAft>
                <a:spcPts val="0"/>
              </a:spcAft>
            </a:pPr>
            <a:r>
              <a:rPr lang="el-GR" dirty="0" smtClean="0">
                <a:solidFill>
                  <a:prstClr val="black"/>
                </a:solidFill>
              </a:rPr>
              <a:t>Πνευμονία,</a:t>
            </a:r>
            <a:endParaRPr lang="el-GR" dirty="0">
              <a:solidFill>
                <a:prstClr val="black"/>
              </a:solidFill>
            </a:endParaRPr>
          </a:p>
          <a:p>
            <a:pPr fontAlgn="auto">
              <a:spcBef>
                <a:spcPts val="1200"/>
              </a:spcBef>
              <a:spcAft>
                <a:spcPts val="0"/>
              </a:spcAft>
            </a:pPr>
            <a:r>
              <a:rPr lang="el-GR" dirty="0">
                <a:solidFill>
                  <a:prstClr val="black"/>
                </a:solidFill>
              </a:rPr>
              <a:t>Καρδιακό </a:t>
            </a:r>
            <a:r>
              <a:rPr lang="el-GR" dirty="0" smtClean="0">
                <a:solidFill>
                  <a:prstClr val="black"/>
                </a:solidFill>
              </a:rPr>
              <a:t>άσθμα,</a:t>
            </a:r>
            <a:endParaRPr lang="el-GR" dirty="0">
              <a:solidFill>
                <a:prstClr val="black"/>
              </a:solidFill>
            </a:endParaRPr>
          </a:p>
          <a:p>
            <a:pPr fontAlgn="auto">
              <a:spcBef>
                <a:spcPts val="1200"/>
              </a:spcBef>
              <a:spcAft>
                <a:spcPts val="0"/>
              </a:spcAft>
            </a:pPr>
            <a:r>
              <a:rPr lang="el-GR" dirty="0">
                <a:solidFill>
                  <a:prstClr val="black"/>
                </a:solidFill>
              </a:rPr>
              <a:t>Πλευριτική </a:t>
            </a:r>
            <a:r>
              <a:rPr lang="el-GR" dirty="0" smtClean="0">
                <a:solidFill>
                  <a:prstClr val="black"/>
                </a:solidFill>
              </a:rPr>
              <a:t>συλλογή,</a:t>
            </a:r>
            <a:endParaRPr lang="el-GR" dirty="0">
              <a:solidFill>
                <a:prstClr val="black"/>
              </a:solidFill>
            </a:endParaRPr>
          </a:p>
          <a:p>
            <a:pPr fontAlgn="auto">
              <a:spcBef>
                <a:spcPts val="1200"/>
              </a:spcBef>
              <a:spcAft>
                <a:spcPts val="0"/>
              </a:spcAft>
            </a:pPr>
            <a:r>
              <a:rPr lang="el-GR" dirty="0">
                <a:solidFill>
                  <a:prstClr val="black"/>
                </a:solidFill>
              </a:rPr>
              <a:t>Αναπνοή </a:t>
            </a:r>
            <a:r>
              <a:rPr lang="en-US" dirty="0" smtClean="0">
                <a:solidFill>
                  <a:prstClr val="black"/>
                </a:solidFill>
              </a:rPr>
              <a:t>Cheyne-Stokes</a:t>
            </a:r>
            <a:r>
              <a:rPr lang="el-GR" dirty="0" smtClean="0">
                <a:solidFill>
                  <a:prstClr val="black"/>
                </a:solidFill>
              </a:rPr>
              <a:t>,</a:t>
            </a:r>
            <a:endParaRPr lang="en-US" dirty="0">
              <a:solidFill>
                <a:prstClr val="black"/>
              </a:solidFill>
            </a:endParaRPr>
          </a:p>
          <a:p>
            <a:pPr fontAlgn="auto">
              <a:spcBef>
                <a:spcPts val="1200"/>
              </a:spcBef>
              <a:spcAft>
                <a:spcPts val="0"/>
              </a:spcAft>
            </a:pPr>
            <a:r>
              <a:rPr lang="el-GR" dirty="0">
                <a:solidFill>
                  <a:prstClr val="black"/>
                </a:solidFill>
              </a:rPr>
              <a:t>Αναπνευστική </a:t>
            </a:r>
            <a:r>
              <a:rPr lang="el-GR" dirty="0" smtClean="0">
                <a:solidFill>
                  <a:prstClr val="black"/>
                </a:solidFill>
              </a:rPr>
              <a:t>οξέωση.</a:t>
            </a:r>
          </a:p>
        </p:txBody>
      </p:sp>
      <p:cxnSp>
        <p:nvCxnSpPr>
          <p:cNvPr id="7" name="Ευθεία γραμμή σύνδεσης 6"/>
          <p:cNvCxnSpPr/>
          <p:nvPr/>
        </p:nvCxnSpPr>
        <p:spPr>
          <a:xfrm>
            <a:off x="4716016" y="1772816"/>
            <a:ext cx="0" cy="410445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377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400" dirty="0"/>
              <a:t>Πολυσυστηματικές εκδηλώσεις της καρδιακής ανεπάρκειας </a:t>
            </a:r>
            <a:r>
              <a:rPr lang="el-GR" sz="3600" b="0" dirty="0" smtClean="0"/>
              <a:t>(4 </a:t>
            </a:r>
            <a:r>
              <a:rPr lang="el-GR" sz="3600" b="0" dirty="0"/>
              <a:t>από </a:t>
            </a:r>
            <a:r>
              <a:rPr lang="el-GR" sz="3600" b="0" dirty="0" smtClean="0"/>
              <a:t>7)</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
        <p:nvSpPr>
          <p:cNvPr id="5" name="Ορθογώνιο 4"/>
          <p:cNvSpPr/>
          <p:nvPr/>
        </p:nvSpPr>
        <p:spPr>
          <a:xfrm>
            <a:off x="162579" y="1628800"/>
            <a:ext cx="5184576" cy="5016758"/>
          </a:xfrm>
          <a:prstGeom prst="rect">
            <a:avLst/>
          </a:prstGeom>
        </p:spPr>
        <p:txBody>
          <a:bodyPr wrap="square">
            <a:spAutoFit/>
          </a:bodyPr>
          <a:lstStyle/>
          <a:p>
            <a:pPr>
              <a:spcBef>
                <a:spcPts val="1200"/>
              </a:spcBef>
            </a:pPr>
            <a:r>
              <a:rPr lang="el-GR" sz="2400" b="1" dirty="0">
                <a:solidFill>
                  <a:prstClr val="black"/>
                </a:solidFill>
                <a:latin typeface="Calibri"/>
              </a:rPr>
              <a:t>Καρδιαγγειακές Εκδηλώσεις </a:t>
            </a:r>
            <a:endParaRPr lang="el-GR" sz="2400" dirty="0" smtClean="0">
              <a:solidFill>
                <a:prstClr val="black"/>
              </a:solidFill>
              <a:latin typeface="Calibri"/>
            </a:endParaRPr>
          </a:p>
          <a:p>
            <a:pPr marL="342900" indent="-342900">
              <a:spcBef>
                <a:spcPts val="1200"/>
              </a:spcBef>
              <a:buFont typeface="Arial" panose="020B0604020202020204" pitchFamily="34" charset="0"/>
              <a:buChar char="•"/>
            </a:pPr>
            <a:r>
              <a:rPr lang="el-GR" sz="2400" dirty="0" smtClean="0">
                <a:solidFill>
                  <a:prstClr val="black"/>
                </a:solidFill>
                <a:latin typeface="Calibri"/>
              </a:rPr>
              <a:t>Ελαττωμένη </a:t>
            </a:r>
            <a:r>
              <a:rPr lang="el-GR" sz="2400" dirty="0">
                <a:solidFill>
                  <a:prstClr val="black"/>
                </a:solidFill>
                <a:latin typeface="Calibri"/>
              </a:rPr>
              <a:t>αντοχή στη </a:t>
            </a:r>
            <a:r>
              <a:rPr lang="el-GR" sz="2400" dirty="0" smtClean="0">
                <a:solidFill>
                  <a:prstClr val="black"/>
                </a:solidFill>
                <a:latin typeface="Calibri"/>
              </a:rPr>
              <a:t>δραστηριότητα,</a:t>
            </a:r>
            <a:endParaRPr lang="el-GR" sz="2400" dirty="0">
              <a:solidFill>
                <a:prstClr val="black"/>
              </a:solidFill>
              <a:latin typeface="Calibri"/>
            </a:endParaRPr>
          </a:p>
          <a:p>
            <a:pPr marL="342900" indent="-342900">
              <a:spcBef>
                <a:spcPts val="1200"/>
              </a:spcBef>
              <a:buFont typeface="Arial" panose="020B0604020202020204" pitchFamily="34" charset="0"/>
              <a:buChar char="•"/>
            </a:pPr>
            <a:r>
              <a:rPr lang="el-GR" sz="2400" dirty="0" smtClean="0">
                <a:solidFill>
                  <a:prstClr val="black"/>
                </a:solidFill>
                <a:latin typeface="Calibri"/>
              </a:rPr>
              <a:t>Ταχυκαρδία,</a:t>
            </a:r>
            <a:endParaRPr lang="el-GR"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Αίσθημα </a:t>
            </a:r>
            <a:r>
              <a:rPr lang="el-GR" sz="2400" dirty="0" smtClean="0">
                <a:solidFill>
                  <a:prstClr val="black"/>
                </a:solidFill>
                <a:latin typeface="Calibri"/>
              </a:rPr>
              <a:t>παλμών,</a:t>
            </a:r>
            <a:endParaRPr lang="el-GR"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Παρουσία καρδιακών τόνων (S3,S4</a:t>
            </a:r>
            <a:r>
              <a:rPr lang="el-GR" sz="2400" dirty="0" smtClean="0">
                <a:solidFill>
                  <a:prstClr val="black"/>
                </a:solidFill>
                <a:latin typeface="Calibri"/>
              </a:rPr>
              <a:t>),</a:t>
            </a:r>
            <a:endParaRPr lang="el-GR"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Αύξηση </a:t>
            </a:r>
            <a:r>
              <a:rPr lang="el-GR" sz="2400" dirty="0" smtClean="0">
                <a:solidFill>
                  <a:prstClr val="black"/>
                </a:solidFill>
                <a:latin typeface="Calibri"/>
              </a:rPr>
              <a:t>KΦΠ,</a:t>
            </a:r>
            <a:endParaRPr lang="el-GR"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Διάταση </a:t>
            </a:r>
            <a:r>
              <a:rPr lang="el-GR" sz="2400" dirty="0" smtClean="0">
                <a:solidFill>
                  <a:prstClr val="black"/>
                </a:solidFill>
                <a:latin typeface="Calibri"/>
              </a:rPr>
              <a:t>σφαγίτιδων,</a:t>
            </a:r>
            <a:endParaRPr lang="el-GR"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Ηπατοσφαγιτιδική </a:t>
            </a:r>
            <a:r>
              <a:rPr lang="el-GR" sz="2400" dirty="0" smtClean="0">
                <a:solidFill>
                  <a:prstClr val="black"/>
                </a:solidFill>
                <a:latin typeface="Calibri"/>
              </a:rPr>
              <a:t>παλινδρόμηση,</a:t>
            </a:r>
            <a:endParaRPr lang="el-GR" sz="2400" dirty="0">
              <a:solidFill>
                <a:prstClr val="black"/>
              </a:solidFill>
              <a:latin typeface="Calibri"/>
            </a:endParaRPr>
          </a:p>
          <a:p>
            <a:pPr marL="342900" indent="-342900">
              <a:spcBef>
                <a:spcPts val="1200"/>
              </a:spcBef>
              <a:buFont typeface="Arial" panose="020B0604020202020204" pitchFamily="34" charset="0"/>
              <a:buChar char="•"/>
            </a:pPr>
            <a:r>
              <a:rPr lang="el-GR" sz="2400" dirty="0" smtClean="0">
                <a:solidFill>
                  <a:prstClr val="black"/>
                </a:solidFill>
                <a:latin typeface="Calibri"/>
              </a:rPr>
              <a:t>Σπληνομεγαλία.</a:t>
            </a:r>
            <a:endParaRPr lang="el-GR" sz="2400" dirty="0">
              <a:solidFill>
                <a:prstClr val="black"/>
              </a:solidFill>
              <a:latin typeface="Calibri"/>
            </a:endParaRPr>
          </a:p>
        </p:txBody>
      </p:sp>
      <p:sp>
        <p:nvSpPr>
          <p:cNvPr id="6" name="Ορθογώνιο 5"/>
          <p:cNvSpPr/>
          <p:nvPr/>
        </p:nvSpPr>
        <p:spPr>
          <a:xfrm>
            <a:off x="5580112" y="1628800"/>
            <a:ext cx="3489252" cy="3600986"/>
          </a:xfrm>
          <a:prstGeom prst="rect">
            <a:avLst/>
          </a:prstGeom>
        </p:spPr>
        <p:txBody>
          <a:bodyPr wrap="square">
            <a:spAutoFit/>
          </a:bodyPr>
          <a:lstStyle/>
          <a:p>
            <a:r>
              <a:rPr lang="el-GR" sz="2400" b="1" dirty="0" smtClean="0">
                <a:solidFill>
                  <a:prstClr val="black"/>
                </a:solidFill>
                <a:latin typeface="Calibri"/>
              </a:rPr>
              <a:t>Δυνητικές Επιπλοκές</a:t>
            </a:r>
          </a:p>
          <a:p>
            <a:pPr marL="342900" indent="-342900">
              <a:spcBef>
                <a:spcPts val="1800"/>
              </a:spcBef>
              <a:buFont typeface="Arial" panose="020B0604020202020204" pitchFamily="34" charset="0"/>
              <a:buChar char="•"/>
            </a:pPr>
            <a:r>
              <a:rPr lang="el-GR" sz="2400" dirty="0" smtClean="0">
                <a:solidFill>
                  <a:prstClr val="black"/>
                </a:solidFill>
                <a:latin typeface="Calibri"/>
              </a:rPr>
              <a:t>Στηθάγχη,</a:t>
            </a:r>
            <a:endParaRPr lang="el-GR" sz="2400" dirty="0">
              <a:solidFill>
                <a:prstClr val="black"/>
              </a:solidFill>
              <a:latin typeface="Calibri"/>
            </a:endParaRPr>
          </a:p>
          <a:p>
            <a:pPr marL="342900" indent="-342900">
              <a:spcBef>
                <a:spcPts val="1800"/>
              </a:spcBef>
              <a:buFont typeface="Arial" panose="020B0604020202020204" pitchFamily="34" charset="0"/>
              <a:buChar char="•"/>
            </a:pPr>
            <a:r>
              <a:rPr lang="el-GR" sz="2400" dirty="0" smtClean="0">
                <a:solidFill>
                  <a:prstClr val="black"/>
                </a:solidFill>
                <a:latin typeface="Calibri"/>
              </a:rPr>
              <a:t>Αρρυθμίες,</a:t>
            </a:r>
            <a:endParaRPr lang="el-GR" sz="2400" dirty="0">
              <a:solidFill>
                <a:prstClr val="black"/>
              </a:solidFill>
              <a:latin typeface="Calibri"/>
            </a:endParaRPr>
          </a:p>
          <a:p>
            <a:pPr marL="342900" indent="-342900">
              <a:spcBef>
                <a:spcPts val="1800"/>
              </a:spcBef>
              <a:buFont typeface="Arial" panose="020B0604020202020204" pitchFamily="34" charset="0"/>
              <a:buChar char="•"/>
            </a:pPr>
            <a:r>
              <a:rPr lang="el-GR" sz="2400" dirty="0">
                <a:solidFill>
                  <a:prstClr val="black"/>
                </a:solidFill>
                <a:latin typeface="Calibri"/>
              </a:rPr>
              <a:t>Αιφνίδιος καρδιακός </a:t>
            </a:r>
            <a:r>
              <a:rPr lang="el-GR" sz="2400" dirty="0" smtClean="0">
                <a:solidFill>
                  <a:prstClr val="black"/>
                </a:solidFill>
                <a:latin typeface="Calibri"/>
              </a:rPr>
              <a:t>θάνατος,</a:t>
            </a:r>
            <a:endParaRPr lang="el-GR" sz="2400" dirty="0">
              <a:solidFill>
                <a:prstClr val="black"/>
              </a:solidFill>
              <a:latin typeface="Calibri"/>
            </a:endParaRPr>
          </a:p>
          <a:p>
            <a:pPr marL="342900" indent="-342900">
              <a:spcBef>
                <a:spcPts val="1800"/>
              </a:spcBef>
              <a:buFont typeface="Arial" panose="020B0604020202020204" pitchFamily="34" charset="0"/>
              <a:buChar char="•"/>
            </a:pPr>
            <a:r>
              <a:rPr lang="el-GR" sz="2400" dirty="0">
                <a:solidFill>
                  <a:prstClr val="black"/>
                </a:solidFill>
                <a:latin typeface="Calibri"/>
              </a:rPr>
              <a:t>Καρδιογενής </a:t>
            </a:r>
            <a:r>
              <a:rPr lang="el-GR" sz="2400" dirty="0" smtClean="0">
                <a:solidFill>
                  <a:prstClr val="black"/>
                </a:solidFill>
                <a:latin typeface="Calibri"/>
              </a:rPr>
              <a:t>καταπληξία.</a:t>
            </a:r>
            <a:endParaRPr lang="el-GR" sz="2400" dirty="0">
              <a:solidFill>
                <a:prstClr val="black"/>
              </a:solidFill>
              <a:latin typeface="Calibri"/>
            </a:endParaRPr>
          </a:p>
        </p:txBody>
      </p:sp>
      <p:cxnSp>
        <p:nvCxnSpPr>
          <p:cNvPr id="8" name="Ευθεία γραμμή σύνδεσης 7"/>
          <p:cNvCxnSpPr/>
          <p:nvPr/>
        </p:nvCxnSpPr>
        <p:spPr>
          <a:xfrm>
            <a:off x="5347155" y="1772816"/>
            <a:ext cx="0" cy="4608512"/>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1865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400" dirty="0"/>
              <a:t>Πολυσυστηματικές εκδηλώσεις της καρδιακής ανεπάρκειας </a:t>
            </a:r>
            <a:r>
              <a:rPr lang="el-GR" sz="3600" b="0" dirty="0" smtClean="0"/>
              <a:t>(5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a:xfrm>
            <a:off x="467544" y="1412776"/>
            <a:ext cx="8229600" cy="432048"/>
          </a:xfrm>
        </p:spPr>
        <p:txBody>
          <a:bodyPr>
            <a:normAutofit lnSpcReduction="10000"/>
          </a:bodyPr>
          <a:lstStyle/>
          <a:p>
            <a:pPr marL="0" indent="0" algn="ctr">
              <a:buNone/>
            </a:pPr>
            <a:r>
              <a:rPr lang="el-GR" b="1" dirty="0" smtClean="0">
                <a:solidFill>
                  <a:srgbClr val="004A82"/>
                </a:solidFill>
              </a:rPr>
              <a:t>Γαστρεντερικές και Ουροποιογεννητικές Εκδηλώσεις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
        <p:nvSpPr>
          <p:cNvPr id="5" name="Ορθογώνιο 4"/>
          <p:cNvSpPr/>
          <p:nvPr/>
        </p:nvSpPr>
        <p:spPr>
          <a:xfrm>
            <a:off x="304800" y="1866279"/>
            <a:ext cx="4267200" cy="2554545"/>
          </a:xfrm>
          <a:prstGeom prst="rect">
            <a:avLst/>
          </a:prstGeom>
        </p:spPr>
        <p:txBody>
          <a:bodyPr wrap="square">
            <a:spAutoFit/>
          </a:bodyPr>
          <a:lstStyle/>
          <a:p>
            <a:pPr>
              <a:spcBef>
                <a:spcPts val="1200"/>
              </a:spcBef>
            </a:pPr>
            <a:r>
              <a:rPr lang="el-GR" sz="2400" b="1" dirty="0" smtClean="0">
                <a:solidFill>
                  <a:prstClr val="black"/>
                </a:solidFill>
                <a:latin typeface="Calibri"/>
              </a:rPr>
              <a:t>Γαστρεντερικές</a:t>
            </a:r>
          </a:p>
          <a:p>
            <a:pPr marL="342900" indent="-342900">
              <a:spcBef>
                <a:spcPts val="1200"/>
              </a:spcBef>
              <a:buFont typeface="Arial" panose="020B0604020202020204" pitchFamily="34" charset="0"/>
              <a:buChar char="•"/>
            </a:pPr>
            <a:r>
              <a:rPr lang="el-GR" sz="2400" dirty="0" smtClean="0">
                <a:solidFill>
                  <a:prstClr val="black"/>
                </a:solidFill>
                <a:latin typeface="Calibri"/>
              </a:rPr>
              <a:t>Ανορεξία</a:t>
            </a:r>
            <a:r>
              <a:rPr lang="el-GR" sz="2400" dirty="0">
                <a:solidFill>
                  <a:prstClr val="black"/>
                </a:solidFill>
                <a:latin typeface="Calibri"/>
              </a:rPr>
              <a:t>, </a:t>
            </a:r>
            <a:r>
              <a:rPr lang="el-GR" sz="2400" dirty="0" smtClean="0">
                <a:solidFill>
                  <a:prstClr val="black"/>
                </a:solidFill>
                <a:latin typeface="Calibri"/>
              </a:rPr>
              <a:t>ναυτία,</a:t>
            </a:r>
            <a:endParaRPr lang="el-GR"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Διάταση της </a:t>
            </a:r>
            <a:r>
              <a:rPr lang="el-GR" sz="2400" dirty="0" smtClean="0">
                <a:solidFill>
                  <a:prstClr val="black"/>
                </a:solidFill>
                <a:latin typeface="Calibri"/>
              </a:rPr>
              <a:t>κοιλίας,</a:t>
            </a:r>
            <a:endParaRPr lang="el-GR"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Διόγκωση του </a:t>
            </a:r>
            <a:r>
              <a:rPr lang="el-GR" sz="2400" dirty="0" smtClean="0">
                <a:solidFill>
                  <a:prstClr val="black"/>
                </a:solidFill>
                <a:latin typeface="Calibri"/>
              </a:rPr>
              <a:t>ήπατος,</a:t>
            </a:r>
            <a:endParaRPr lang="el-GR"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Πόνος Δ. άνω </a:t>
            </a:r>
            <a:r>
              <a:rPr lang="el-GR" sz="2400" dirty="0" smtClean="0">
                <a:solidFill>
                  <a:prstClr val="black"/>
                </a:solidFill>
                <a:latin typeface="Calibri"/>
              </a:rPr>
              <a:t>τεταρτημορίου.</a:t>
            </a:r>
            <a:endParaRPr lang="el-GR" sz="2400" dirty="0">
              <a:solidFill>
                <a:prstClr val="black"/>
              </a:solidFill>
              <a:latin typeface="Calibri"/>
            </a:endParaRPr>
          </a:p>
        </p:txBody>
      </p:sp>
      <p:sp>
        <p:nvSpPr>
          <p:cNvPr id="6" name="Ορθογώνιο 5"/>
          <p:cNvSpPr/>
          <p:nvPr/>
        </p:nvSpPr>
        <p:spPr>
          <a:xfrm>
            <a:off x="5220072" y="1911022"/>
            <a:ext cx="3312368" cy="1661993"/>
          </a:xfrm>
          <a:prstGeom prst="rect">
            <a:avLst/>
          </a:prstGeom>
        </p:spPr>
        <p:txBody>
          <a:bodyPr wrap="square">
            <a:spAutoFit/>
          </a:bodyPr>
          <a:lstStyle/>
          <a:p>
            <a:r>
              <a:rPr lang="el-GR" sz="2400" b="1" dirty="0" smtClean="0">
                <a:solidFill>
                  <a:prstClr val="black"/>
                </a:solidFill>
                <a:latin typeface="Calibri"/>
              </a:rPr>
              <a:t>Ουροποιογεννητικές</a:t>
            </a:r>
          </a:p>
          <a:p>
            <a:pPr marL="342900" indent="-342900">
              <a:spcBef>
                <a:spcPts val="1800"/>
              </a:spcBef>
              <a:buFont typeface="Arial" panose="020B0604020202020204" pitchFamily="34" charset="0"/>
              <a:buChar char="•"/>
            </a:pPr>
            <a:r>
              <a:rPr lang="el-GR" sz="2400" dirty="0" smtClean="0">
                <a:solidFill>
                  <a:prstClr val="black"/>
                </a:solidFill>
                <a:latin typeface="Calibri"/>
              </a:rPr>
              <a:t>Μειωμένη διούρηση,</a:t>
            </a:r>
          </a:p>
          <a:p>
            <a:pPr marL="342900" indent="-342900">
              <a:spcBef>
                <a:spcPts val="1800"/>
              </a:spcBef>
              <a:buFont typeface="Arial" panose="020B0604020202020204" pitchFamily="34" charset="0"/>
              <a:buChar char="•"/>
            </a:pPr>
            <a:r>
              <a:rPr lang="el-GR" sz="2400" dirty="0" smtClean="0">
                <a:solidFill>
                  <a:prstClr val="black"/>
                </a:solidFill>
                <a:latin typeface="Calibri"/>
              </a:rPr>
              <a:t>Νυχτουρία.</a:t>
            </a:r>
            <a:endParaRPr lang="el-GR" sz="2400" dirty="0">
              <a:solidFill>
                <a:prstClr val="black"/>
              </a:solidFill>
              <a:latin typeface="Calibri"/>
            </a:endParaRPr>
          </a:p>
        </p:txBody>
      </p:sp>
      <p:sp>
        <p:nvSpPr>
          <p:cNvPr id="7" name="Ορθογώνιο 6"/>
          <p:cNvSpPr/>
          <p:nvPr/>
        </p:nvSpPr>
        <p:spPr>
          <a:xfrm>
            <a:off x="2987824" y="4555335"/>
            <a:ext cx="3761395" cy="2031325"/>
          </a:xfrm>
          <a:prstGeom prst="rect">
            <a:avLst/>
          </a:prstGeom>
        </p:spPr>
        <p:txBody>
          <a:bodyPr wrap="square">
            <a:spAutoFit/>
          </a:bodyPr>
          <a:lstStyle/>
          <a:p>
            <a:pPr>
              <a:spcBef>
                <a:spcPts val="1200"/>
              </a:spcBef>
            </a:pPr>
            <a:r>
              <a:rPr lang="el-GR" sz="2400" b="1" dirty="0" smtClean="0">
                <a:solidFill>
                  <a:prstClr val="black"/>
                </a:solidFill>
                <a:latin typeface="Calibri"/>
              </a:rPr>
              <a:t>Δυνητικές Επιπλοκές</a:t>
            </a:r>
          </a:p>
          <a:p>
            <a:pPr marL="342900" indent="-342900">
              <a:spcBef>
                <a:spcPts val="1200"/>
              </a:spcBef>
              <a:buFont typeface="Arial" panose="020B0604020202020204" pitchFamily="34" charset="0"/>
              <a:buChar char="•"/>
            </a:pPr>
            <a:r>
              <a:rPr lang="el-GR" sz="2400" dirty="0" smtClean="0">
                <a:solidFill>
                  <a:prstClr val="black"/>
                </a:solidFill>
                <a:latin typeface="Calibri"/>
              </a:rPr>
              <a:t>Διαταραχές </a:t>
            </a:r>
            <a:r>
              <a:rPr lang="el-GR" sz="2400" dirty="0">
                <a:solidFill>
                  <a:prstClr val="black"/>
                </a:solidFill>
                <a:latin typeface="Calibri"/>
              </a:rPr>
              <a:t>της </a:t>
            </a:r>
            <a:r>
              <a:rPr lang="el-GR" sz="2400" dirty="0" smtClean="0">
                <a:solidFill>
                  <a:prstClr val="black"/>
                </a:solidFill>
                <a:latin typeface="Calibri"/>
              </a:rPr>
              <a:t>θρέψης,</a:t>
            </a:r>
            <a:endParaRPr lang="el-GR" sz="2400" dirty="0">
              <a:solidFill>
                <a:prstClr val="black"/>
              </a:solidFill>
              <a:latin typeface="Calibri"/>
            </a:endParaRPr>
          </a:p>
          <a:p>
            <a:pPr marL="342900" indent="-342900">
              <a:spcBef>
                <a:spcPts val="1200"/>
              </a:spcBef>
              <a:buFont typeface="Arial" panose="020B0604020202020204" pitchFamily="34" charset="0"/>
              <a:buChar char="•"/>
            </a:pPr>
            <a:r>
              <a:rPr lang="el-GR" sz="2400" dirty="0" smtClean="0">
                <a:solidFill>
                  <a:prstClr val="black"/>
                </a:solidFill>
                <a:latin typeface="Calibri"/>
              </a:rPr>
              <a:t>Ασκίτης,</a:t>
            </a:r>
            <a:endParaRPr lang="el-GR"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Δυσλειτουργία </a:t>
            </a:r>
            <a:r>
              <a:rPr lang="el-GR" sz="2400" dirty="0" smtClean="0">
                <a:solidFill>
                  <a:prstClr val="black"/>
                </a:solidFill>
                <a:latin typeface="Calibri"/>
              </a:rPr>
              <a:t>ήπατος.</a:t>
            </a:r>
            <a:endParaRPr lang="el-GR" sz="2400" dirty="0">
              <a:solidFill>
                <a:prstClr val="black"/>
              </a:solidFill>
              <a:latin typeface="Calibri"/>
            </a:endParaRPr>
          </a:p>
        </p:txBody>
      </p:sp>
      <p:cxnSp>
        <p:nvCxnSpPr>
          <p:cNvPr id="8" name="Ευθεία γραμμή σύνδεσης 7"/>
          <p:cNvCxnSpPr/>
          <p:nvPr/>
        </p:nvCxnSpPr>
        <p:spPr>
          <a:xfrm>
            <a:off x="4788024" y="1819547"/>
            <a:ext cx="0" cy="247354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365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400" dirty="0"/>
              <a:t>Πολυσυστηματικές εκδηλώσεις της καρδιακής ανεπάρκειας </a:t>
            </a:r>
            <a:r>
              <a:rPr lang="el-GR" sz="3600" b="0" dirty="0" smtClean="0"/>
              <a:t>(6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a:xfrm>
            <a:off x="323859" y="1844824"/>
            <a:ext cx="3744416" cy="2952328"/>
          </a:xfrm>
        </p:spPr>
        <p:txBody>
          <a:bodyPr>
            <a:noAutofit/>
          </a:bodyPr>
          <a:lstStyle/>
          <a:p>
            <a:pPr marL="0" indent="0">
              <a:spcBef>
                <a:spcPts val="2400"/>
              </a:spcBef>
              <a:buNone/>
            </a:pPr>
            <a:r>
              <a:rPr lang="el-GR" b="1" dirty="0"/>
              <a:t>Δερματικές Εκδηλώσεις </a:t>
            </a:r>
            <a:endParaRPr lang="el-GR" dirty="0" smtClean="0"/>
          </a:p>
          <a:p>
            <a:pPr>
              <a:spcBef>
                <a:spcPts val="2400"/>
              </a:spcBef>
            </a:pPr>
            <a:r>
              <a:rPr lang="el-GR" dirty="0" smtClean="0"/>
              <a:t>Ωχρότητα </a:t>
            </a:r>
            <a:r>
              <a:rPr lang="el-GR" dirty="0"/>
              <a:t>ή </a:t>
            </a:r>
            <a:r>
              <a:rPr lang="el-GR" dirty="0" smtClean="0"/>
              <a:t>κυάνωση,</a:t>
            </a:r>
            <a:endParaRPr lang="el-GR" dirty="0"/>
          </a:p>
          <a:p>
            <a:pPr>
              <a:spcBef>
                <a:spcPts val="2400"/>
              </a:spcBef>
            </a:pPr>
            <a:r>
              <a:rPr lang="el-GR" dirty="0"/>
              <a:t>Ψυχρό κολλώδες </a:t>
            </a:r>
            <a:r>
              <a:rPr lang="el-GR" dirty="0" smtClean="0"/>
              <a:t>δέρμα,</a:t>
            </a:r>
            <a:endParaRPr lang="el-GR" dirty="0"/>
          </a:p>
          <a:p>
            <a:pPr>
              <a:spcBef>
                <a:spcPts val="2400"/>
              </a:spcBef>
            </a:pPr>
            <a:r>
              <a:rPr lang="el-GR" dirty="0" smtClean="0"/>
              <a:t>Εφίδρωση.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
        <p:nvSpPr>
          <p:cNvPr id="5" name="Ορθογώνιο 4"/>
          <p:cNvSpPr/>
          <p:nvPr/>
        </p:nvSpPr>
        <p:spPr>
          <a:xfrm>
            <a:off x="4644339" y="1844824"/>
            <a:ext cx="4176464" cy="1431161"/>
          </a:xfrm>
          <a:prstGeom prst="rect">
            <a:avLst/>
          </a:prstGeom>
        </p:spPr>
        <p:txBody>
          <a:bodyPr wrap="square">
            <a:spAutoFit/>
          </a:bodyPr>
          <a:lstStyle/>
          <a:p>
            <a:r>
              <a:rPr lang="el-GR" sz="2400" b="1" dirty="0" smtClean="0">
                <a:solidFill>
                  <a:prstClr val="black"/>
                </a:solidFill>
                <a:latin typeface="Calibri"/>
              </a:rPr>
              <a:t>Δυνητικές Επιπλοκές</a:t>
            </a:r>
          </a:p>
          <a:p>
            <a:pPr marL="342900" indent="-342900">
              <a:spcBef>
                <a:spcPts val="1800"/>
              </a:spcBef>
              <a:buFont typeface="Arial" panose="020B0604020202020204" pitchFamily="34" charset="0"/>
              <a:buChar char="•"/>
            </a:pPr>
            <a:r>
              <a:rPr lang="el-GR" sz="2400" dirty="0" smtClean="0">
                <a:solidFill>
                  <a:prstClr val="black"/>
                </a:solidFill>
                <a:latin typeface="Calibri"/>
              </a:rPr>
              <a:t>Αυξημένος </a:t>
            </a:r>
            <a:r>
              <a:rPr lang="el-GR" sz="2400" dirty="0">
                <a:solidFill>
                  <a:prstClr val="black"/>
                </a:solidFill>
                <a:latin typeface="Calibri"/>
              </a:rPr>
              <a:t>κίνδυνος λύσης της συνέχειας του </a:t>
            </a:r>
            <a:r>
              <a:rPr lang="el-GR" sz="2400" dirty="0" smtClean="0">
                <a:solidFill>
                  <a:prstClr val="black"/>
                </a:solidFill>
                <a:latin typeface="Calibri"/>
              </a:rPr>
              <a:t>δέρματος.</a:t>
            </a:r>
            <a:endParaRPr lang="el-GR" sz="2400" dirty="0">
              <a:solidFill>
                <a:prstClr val="black"/>
              </a:solidFill>
              <a:latin typeface="Calibri"/>
            </a:endParaRPr>
          </a:p>
        </p:txBody>
      </p:sp>
      <p:cxnSp>
        <p:nvCxnSpPr>
          <p:cNvPr id="7" name="Ευθεία γραμμή σύνδεσης 6"/>
          <p:cNvCxnSpPr/>
          <p:nvPr/>
        </p:nvCxnSpPr>
        <p:spPr>
          <a:xfrm>
            <a:off x="4356307" y="1997845"/>
            <a:ext cx="0" cy="224042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318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Που </a:t>
            </a:r>
            <a:r>
              <a:rPr lang="el-GR" dirty="0" smtClean="0"/>
              <a:t>οφείλεται </a:t>
            </a:r>
            <a:r>
              <a:rPr lang="el-GR" dirty="0"/>
              <a:t>η καρδιακή </a:t>
            </a:r>
            <a:r>
              <a:rPr lang="el-GR" dirty="0" smtClean="0"/>
              <a:t>ανεπάρκεια</a:t>
            </a:r>
            <a:r>
              <a:rPr lang="el-GR" dirty="0"/>
              <a:t>;</a:t>
            </a:r>
          </a:p>
        </p:txBody>
      </p:sp>
      <p:sp>
        <p:nvSpPr>
          <p:cNvPr id="3" name="Θέση περιεχομένου 2"/>
          <p:cNvSpPr>
            <a:spLocks noGrp="1"/>
          </p:cNvSpPr>
          <p:nvPr>
            <p:ph idx="1"/>
          </p:nvPr>
        </p:nvSpPr>
        <p:spPr/>
        <p:txBody>
          <a:bodyPr/>
          <a:lstStyle/>
          <a:p>
            <a:pPr>
              <a:lnSpc>
                <a:spcPct val="114000"/>
              </a:lnSpc>
              <a:spcBef>
                <a:spcPts val="1800"/>
              </a:spcBef>
            </a:pPr>
            <a:r>
              <a:rPr lang="el-GR" b="1" dirty="0" smtClean="0"/>
              <a:t>Διαταραχές Λειτουργίας Μυοκαρδίου </a:t>
            </a:r>
            <a:r>
              <a:rPr lang="el-GR" dirty="0" smtClean="0"/>
              <a:t>(</a:t>
            </a:r>
            <a:r>
              <a:rPr lang="el-GR" dirty="0"/>
              <a:t>Στεφανιαία νόσο </a:t>
            </a:r>
            <a:r>
              <a:rPr lang="el-GR" dirty="0" smtClean="0"/>
              <a:t>και </a:t>
            </a:r>
            <a:r>
              <a:rPr lang="el-GR" dirty="0"/>
              <a:t>έμφραγμα που οδήγησαν σε εκτεταμένη βλάβη της αριστερής κοιλίας, μυοκαρδιοπάθειες, ρευματικός πυρετός, λοιμώδης ενδοκαρδίτιδα</a:t>
            </a:r>
            <a:r>
              <a:rPr lang="el-GR" dirty="0" smtClean="0"/>
              <a:t>),</a:t>
            </a:r>
            <a:endParaRPr lang="el-GR" dirty="0"/>
          </a:p>
          <a:p>
            <a:pPr>
              <a:lnSpc>
                <a:spcPct val="114000"/>
              </a:lnSpc>
              <a:spcBef>
                <a:spcPts val="1800"/>
              </a:spcBef>
            </a:pPr>
            <a:r>
              <a:rPr lang="el-GR" b="1" dirty="0" smtClean="0"/>
              <a:t>Αύξηση Καρδιακού Έργου </a:t>
            </a:r>
            <a:r>
              <a:rPr lang="el-GR" dirty="0" smtClean="0"/>
              <a:t>(</a:t>
            </a:r>
            <a:r>
              <a:rPr lang="el-GR" dirty="0"/>
              <a:t>υπέρταση, βαλβιδοπάθειες, αναιμίες, συγγενείς καρδιοπάθειες</a:t>
            </a:r>
            <a:r>
              <a:rPr lang="el-GR" dirty="0" smtClean="0"/>
              <a:t>),</a:t>
            </a:r>
            <a:endParaRPr lang="el-GR" dirty="0"/>
          </a:p>
          <a:p>
            <a:pPr>
              <a:lnSpc>
                <a:spcPct val="114000"/>
              </a:lnSpc>
              <a:spcBef>
                <a:spcPts val="1800"/>
              </a:spcBef>
            </a:pPr>
            <a:r>
              <a:rPr lang="el-GR" b="1" dirty="0" smtClean="0"/>
              <a:t>Οξείες Εξωκαρδιακές Καταστάσεις </a:t>
            </a:r>
            <a:r>
              <a:rPr lang="el-GR" dirty="0" smtClean="0"/>
              <a:t>(</a:t>
            </a:r>
            <a:r>
              <a:rPr lang="el-GR" dirty="0"/>
              <a:t>υπερφόρτωση όγκου, υπερθυρεοειδισμός, πυρετός, λοίμωξη, μεγάλη πνευμονική εμβολή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3655827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400" dirty="0"/>
              <a:t>Πολυσυστηματικές εκδηλώσεις της καρδιακής ανεπάρκειας </a:t>
            </a:r>
            <a:r>
              <a:rPr lang="el-GR" sz="3600" b="0" dirty="0" smtClean="0"/>
              <a:t>(7 από 7)</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
        <p:nvSpPr>
          <p:cNvPr id="5" name="Ορθογώνιο 4"/>
          <p:cNvSpPr/>
          <p:nvPr/>
        </p:nvSpPr>
        <p:spPr>
          <a:xfrm>
            <a:off x="2832224" y="2132856"/>
            <a:ext cx="3672408" cy="1661993"/>
          </a:xfrm>
          <a:prstGeom prst="rect">
            <a:avLst/>
          </a:prstGeom>
        </p:spPr>
        <p:txBody>
          <a:bodyPr wrap="square">
            <a:spAutoFit/>
          </a:bodyPr>
          <a:lstStyle/>
          <a:p>
            <a:pPr>
              <a:spcBef>
                <a:spcPts val="1800"/>
              </a:spcBef>
            </a:pPr>
            <a:r>
              <a:rPr lang="el-GR" sz="2400" b="1" dirty="0">
                <a:solidFill>
                  <a:srgbClr val="004A82"/>
                </a:solidFill>
                <a:latin typeface="Calibri"/>
              </a:rPr>
              <a:t>Μεταβολικές Διεργασίες </a:t>
            </a:r>
            <a:endParaRPr lang="el-GR" sz="2400" dirty="0" smtClean="0">
              <a:solidFill>
                <a:srgbClr val="004A82"/>
              </a:solidFill>
              <a:latin typeface="Calibri"/>
            </a:endParaRPr>
          </a:p>
          <a:p>
            <a:pPr>
              <a:spcBef>
                <a:spcPts val="1800"/>
              </a:spcBef>
            </a:pPr>
            <a:r>
              <a:rPr lang="el-GR" sz="2400" dirty="0" smtClean="0">
                <a:solidFill>
                  <a:prstClr val="black"/>
                </a:solidFill>
                <a:latin typeface="Calibri"/>
              </a:rPr>
              <a:t>Περιφερικά οιδήματα,</a:t>
            </a:r>
            <a:endParaRPr lang="el-GR" sz="2400" dirty="0">
              <a:solidFill>
                <a:prstClr val="black"/>
              </a:solidFill>
              <a:latin typeface="Calibri"/>
            </a:endParaRPr>
          </a:p>
          <a:p>
            <a:pPr>
              <a:spcBef>
                <a:spcPts val="1800"/>
              </a:spcBef>
            </a:pPr>
            <a:r>
              <a:rPr lang="el-GR" sz="2400" dirty="0">
                <a:solidFill>
                  <a:prstClr val="black"/>
                </a:solidFill>
                <a:latin typeface="Calibri"/>
              </a:rPr>
              <a:t>Αύξηση </a:t>
            </a:r>
            <a:r>
              <a:rPr lang="el-GR" sz="2400" dirty="0" smtClean="0">
                <a:solidFill>
                  <a:prstClr val="black"/>
                </a:solidFill>
                <a:latin typeface="Calibri"/>
              </a:rPr>
              <a:t>βάρους.</a:t>
            </a:r>
            <a:endParaRPr lang="el-GR" sz="2400" dirty="0">
              <a:solidFill>
                <a:prstClr val="black"/>
              </a:solidFill>
              <a:latin typeface="Calibri"/>
            </a:endParaRPr>
          </a:p>
        </p:txBody>
      </p:sp>
      <p:sp>
        <p:nvSpPr>
          <p:cNvPr id="6" name="Ορθογώνιο 5"/>
          <p:cNvSpPr/>
          <p:nvPr/>
        </p:nvSpPr>
        <p:spPr>
          <a:xfrm>
            <a:off x="2843808" y="3914765"/>
            <a:ext cx="3151947" cy="1061829"/>
          </a:xfrm>
          <a:prstGeom prst="rect">
            <a:avLst/>
          </a:prstGeom>
        </p:spPr>
        <p:txBody>
          <a:bodyPr wrap="square">
            <a:spAutoFit/>
          </a:bodyPr>
          <a:lstStyle/>
          <a:p>
            <a:pPr>
              <a:spcBef>
                <a:spcPts val="1800"/>
              </a:spcBef>
            </a:pPr>
            <a:r>
              <a:rPr lang="el-GR" sz="2400" b="1" dirty="0" smtClean="0">
                <a:solidFill>
                  <a:prstClr val="black"/>
                </a:solidFill>
                <a:latin typeface="Calibri"/>
              </a:rPr>
              <a:t>Πιθανή Επιπλοκή</a:t>
            </a:r>
          </a:p>
          <a:p>
            <a:pPr>
              <a:spcBef>
                <a:spcPts val="1800"/>
              </a:spcBef>
            </a:pPr>
            <a:r>
              <a:rPr lang="el-GR" sz="2400" dirty="0" smtClean="0">
                <a:solidFill>
                  <a:prstClr val="black"/>
                </a:solidFill>
                <a:latin typeface="Calibri"/>
              </a:rPr>
              <a:t>Μεταβολική οξέωση.</a:t>
            </a:r>
            <a:endParaRPr lang="el-GR" sz="2400" dirty="0">
              <a:solidFill>
                <a:prstClr val="black"/>
              </a:solidFill>
              <a:latin typeface="Calibri"/>
            </a:endParaRPr>
          </a:p>
        </p:txBody>
      </p:sp>
    </p:spTree>
    <p:extLst>
      <p:ext uri="{BB962C8B-B14F-4D97-AF65-F5344CB8AC3E}">
        <p14:creationId xmlns:p14="http://schemas.microsoft.com/office/powerpoint/2010/main" val="3203811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Κύριοι στόχοι στη φροντίδα της ΚΑ</a:t>
            </a:r>
            <a:endParaRPr lang="el-GR" dirty="0"/>
          </a:p>
        </p:txBody>
      </p:sp>
      <p:sp>
        <p:nvSpPr>
          <p:cNvPr id="3" name="Θέση περιεχομένου 2"/>
          <p:cNvSpPr>
            <a:spLocks noGrp="1"/>
          </p:cNvSpPr>
          <p:nvPr>
            <p:ph idx="1"/>
          </p:nvPr>
        </p:nvSpPr>
        <p:spPr/>
        <p:txBody>
          <a:bodyPr/>
          <a:lstStyle/>
          <a:p>
            <a:pPr>
              <a:spcBef>
                <a:spcPts val="2400"/>
              </a:spcBef>
            </a:pPr>
            <a:r>
              <a:rPr lang="el-GR" b="1" dirty="0" smtClean="0"/>
              <a:t>Πορεία Νόσου </a:t>
            </a:r>
            <a:r>
              <a:rPr lang="el-GR" dirty="0" smtClean="0"/>
              <a:t>- επιβράδυνση </a:t>
            </a:r>
            <a:r>
              <a:rPr lang="el-GR" dirty="0"/>
              <a:t>της </a:t>
            </a:r>
            <a:r>
              <a:rPr lang="el-GR" dirty="0" smtClean="0"/>
              <a:t>εξέλιξης,</a:t>
            </a:r>
            <a:endParaRPr lang="el-GR" dirty="0"/>
          </a:p>
          <a:p>
            <a:pPr>
              <a:spcBef>
                <a:spcPts val="2400"/>
              </a:spcBef>
            </a:pPr>
            <a:r>
              <a:rPr lang="el-GR" b="1" dirty="0" smtClean="0"/>
              <a:t>Καρδιακό </a:t>
            </a:r>
            <a:r>
              <a:rPr lang="el-GR" b="1" dirty="0"/>
              <a:t>Έ</a:t>
            </a:r>
            <a:r>
              <a:rPr lang="el-GR" b="1" dirty="0" smtClean="0"/>
              <a:t>ργο </a:t>
            </a:r>
            <a:r>
              <a:rPr lang="el-GR" dirty="0" smtClean="0"/>
              <a:t>- μείωση </a:t>
            </a:r>
            <a:r>
              <a:rPr lang="el-GR" dirty="0"/>
              <a:t>καρδιακού </a:t>
            </a:r>
            <a:r>
              <a:rPr lang="el-GR" dirty="0" smtClean="0"/>
              <a:t>φορτίου,</a:t>
            </a:r>
            <a:endParaRPr lang="el-GR" dirty="0"/>
          </a:p>
          <a:p>
            <a:pPr>
              <a:spcBef>
                <a:spcPts val="2400"/>
              </a:spcBef>
            </a:pPr>
            <a:r>
              <a:rPr lang="el-GR" b="1" dirty="0" smtClean="0"/>
              <a:t>Καρδιακή Λειτουργία </a:t>
            </a:r>
            <a:r>
              <a:rPr lang="el-GR" dirty="0" smtClean="0"/>
              <a:t>- βελτίωση </a:t>
            </a:r>
            <a:r>
              <a:rPr lang="el-GR" dirty="0"/>
              <a:t>της καρδιακής </a:t>
            </a:r>
            <a:r>
              <a:rPr lang="el-GR" dirty="0" smtClean="0"/>
              <a:t>λειτουργίας,</a:t>
            </a:r>
            <a:endParaRPr lang="el-GR" dirty="0"/>
          </a:p>
          <a:p>
            <a:pPr>
              <a:spcBef>
                <a:spcPts val="2400"/>
              </a:spcBef>
            </a:pPr>
            <a:r>
              <a:rPr lang="el-GR" b="1" dirty="0" smtClean="0"/>
              <a:t>Αποσυμφόρηση Κατακρατηθέντων Υγρών </a:t>
            </a:r>
            <a:r>
              <a:rPr lang="el-GR" dirty="0" smtClean="0"/>
              <a:t>- αντιμετώπιση </a:t>
            </a:r>
            <a:r>
              <a:rPr lang="el-GR" dirty="0"/>
              <a:t>της υπερφόρτωσης </a:t>
            </a:r>
            <a:r>
              <a:rPr lang="el-GR" dirty="0" smtClean="0"/>
              <a:t>υγρών.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21364684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Διάγνωση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marL="0" indent="0">
              <a:buNone/>
            </a:pPr>
            <a:r>
              <a:rPr lang="el-GR" b="1" dirty="0" smtClean="0"/>
              <a:t>Βασίζεται σε:</a:t>
            </a:r>
          </a:p>
          <a:p>
            <a:pPr>
              <a:spcBef>
                <a:spcPts val="2400"/>
              </a:spcBef>
            </a:pPr>
            <a:r>
              <a:rPr lang="el-GR" dirty="0" smtClean="0"/>
              <a:t>Ιστορικό,</a:t>
            </a:r>
          </a:p>
          <a:p>
            <a:pPr>
              <a:spcBef>
                <a:spcPts val="2400"/>
              </a:spcBef>
            </a:pPr>
            <a:r>
              <a:rPr lang="el-GR" dirty="0" smtClean="0"/>
              <a:t>Κλινική εξέταση,</a:t>
            </a:r>
          </a:p>
          <a:p>
            <a:pPr>
              <a:spcBef>
                <a:spcPts val="2400"/>
              </a:spcBef>
            </a:pPr>
            <a:r>
              <a:rPr lang="el-GR" dirty="0" smtClean="0"/>
              <a:t>Ευρήματα,</a:t>
            </a:r>
          </a:p>
          <a:p>
            <a:pPr>
              <a:spcBef>
                <a:spcPts val="2400"/>
              </a:spcBef>
            </a:pPr>
            <a:r>
              <a:rPr lang="el-GR" dirty="0" smtClean="0"/>
              <a:t>Εργαστηριακές εξετάσεις.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2314838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Διάγνωση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a:lnSpc>
                <a:spcPct val="114000"/>
              </a:lnSpc>
              <a:spcBef>
                <a:spcPts val="1200"/>
              </a:spcBef>
            </a:pPr>
            <a:r>
              <a:rPr lang="el-GR" b="1" dirty="0">
                <a:solidFill>
                  <a:srgbClr val="004A82"/>
                </a:solidFill>
              </a:rPr>
              <a:t>Συμπτώματα τυπικά της ΚΑ: </a:t>
            </a:r>
            <a:r>
              <a:rPr lang="el-GR" dirty="0"/>
              <a:t>δύσπνοια στην ηρεμία ή στην άσκηση, κόπωση, καταβολή, οιδήματα σφυρών </a:t>
            </a:r>
            <a:r>
              <a:rPr lang="el-GR" dirty="0" smtClean="0"/>
              <a:t>και</a:t>
            </a:r>
            <a:endParaRPr lang="el-GR" dirty="0"/>
          </a:p>
          <a:p>
            <a:pPr>
              <a:lnSpc>
                <a:spcPct val="114000"/>
              </a:lnSpc>
              <a:spcBef>
                <a:spcPts val="1200"/>
              </a:spcBef>
            </a:pPr>
            <a:r>
              <a:rPr lang="el-GR" b="1" dirty="0">
                <a:solidFill>
                  <a:srgbClr val="004A82"/>
                </a:solidFill>
              </a:rPr>
              <a:t>Σημεία τυπικά της ΚΑ: </a:t>
            </a:r>
            <a:r>
              <a:rPr lang="el-GR" dirty="0"/>
              <a:t>ταχυκαρδία, ταχύπνοια, υγρούς ρόγχους, υδροθώρακα, αυξημένη φλεβική σφαγιτιδική πίεση, περιφερικό οίδημα, ηπατομεγαλία </a:t>
            </a:r>
            <a:r>
              <a:rPr lang="el-GR" dirty="0" smtClean="0"/>
              <a:t>και</a:t>
            </a:r>
            <a:endParaRPr lang="el-GR" dirty="0"/>
          </a:p>
          <a:p>
            <a:pPr>
              <a:lnSpc>
                <a:spcPct val="114000"/>
              </a:lnSpc>
              <a:spcBef>
                <a:spcPts val="1200"/>
              </a:spcBef>
            </a:pPr>
            <a:r>
              <a:rPr lang="el-GR" b="1" dirty="0">
                <a:solidFill>
                  <a:srgbClr val="004A82"/>
                </a:solidFill>
              </a:rPr>
              <a:t>Αντικειμενικά ευρήματα δομικής ή λειτουργικής ανωμαλίας της καρδιάς σε ηρεμία:</a:t>
            </a:r>
            <a:r>
              <a:rPr lang="el-GR" dirty="0">
                <a:solidFill>
                  <a:srgbClr val="004A82"/>
                </a:solidFill>
              </a:rPr>
              <a:t> </a:t>
            </a:r>
            <a:r>
              <a:rPr lang="el-GR" dirty="0"/>
              <a:t>καρδιομεγαλία, τρίτο τόνο, καρδιακό ψιθύρισμα, ανωμαλίες στο ηχοκαρδιογράφημα, αύξηση της συγκέντρωσης του νατριουρητικού </a:t>
            </a:r>
            <a:r>
              <a:rPr lang="el-GR" dirty="0" smtClean="0"/>
              <a:t>πεπτιδίου</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726265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Διαγνωστικές εξετάσεις</a:t>
            </a:r>
            <a:endParaRPr lang="el-GR" dirty="0"/>
          </a:p>
        </p:txBody>
      </p:sp>
      <p:sp>
        <p:nvSpPr>
          <p:cNvPr id="3" name="Θέση περιεχομένου 2"/>
          <p:cNvSpPr>
            <a:spLocks noGrp="1"/>
          </p:cNvSpPr>
          <p:nvPr>
            <p:ph idx="1"/>
          </p:nvPr>
        </p:nvSpPr>
        <p:spPr/>
        <p:txBody>
          <a:bodyPr/>
          <a:lstStyle/>
          <a:p>
            <a:pPr>
              <a:lnSpc>
                <a:spcPct val="110000"/>
              </a:lnSpc>
              <a:spcBef>
                <a:spcPts val="1200"/>
              </a:spcBef>
            </a:pPr>
            <a:r>
              <a:rPr lang="el-GR" dirty="0"/>
              <a:t>Αναζητώνται επίπεδα ειδικών ορμονών στον ορό τα οποία αυξάνονται στην ΚΑ (κολπικός νατριουρητικός παράγοντας ή πεπτίδιο </a:t>
            </a:r>
            <a:r>
              <a:rPr lang="el-GR" dirty="0" smtClean="0"/>
              <a:t>και </a:t>
            </a:r>
            <a:r>
              <a:rPr lang="el-GR" dirty="0"/>
              <a:t>Β-νατριουρητικό πεπτίδιο</a:t>
            </a:r>
            <a:r>
              <a:rPr lang="el-GR" dirty="0" smtClean="0"/>
              <a:t>),</a:t>
            </a:r>
            <a:endParaRPr lang="el-GR" dirty="0"/>
          </a:p>
          <a:p>
            <a:pPr>
              <a:lnSpc>
                <a:spcPct val="110000"/>
              </a:lnSpc>
              <a:spcBef>
                <a:spcPts val="1200"/>
              </a:spcBef>
            </a:pPr>
            <a:r>
              <a:rPr lang="el-GR" dirty="0"/>
              <a:t>Ηλεκτρολύτες ορού, γενική ούρων, ουρία </a:t>
            </a:r>
            <a:r>
              <a:rPr lang="el-GR" dirty="0" smtClean="0"/>
              <a:t>και </a:t>
            </a:r>
            <a:r>
              <a:rPr lang="el-GR" dirty="0"/>
              <a:t>κρεατινίνη ορού, εξετάσεις ηπατικής λειτουργίας (SGOT, SGPT, LDH, χολερυθρίνη, ορού, ολ.λευκώματα, λευκωματίνη</a:t>
            </a:r>
            <a:r>
              <a:rPr lang="el-GR" dirty="0" smtClean="0"/>
              <a:t>),</a:t>
            </a:r>
            <a:endParaRPr lang="el-GR" dirty="0"/>
          </a:p>
          <a:p>
            <a:pPr>
              <a:lnSpc>
                <a:spcPct val="110000"/>
              </a:lnSpc>
              <a:spcBef>
                <a:spcPts val="1200"/>
              </a:spcBef>
            </a:pPr>
            <a:r>
              <a:rPr lang="el-GR" dirty="0"/>
              <a:t>Αέρια αρτηριακού </a:t>
            </a:r>
            <a:r>
              <a:rPr lang="el-GR" dirty="0" smtClean="0"/>
              <a:t>αίματος,</a:t>
            </a:r>
            <a:endParaRPr lang="el-GR" dirty="0"/>
          </a:p>
          <a:p>
            <a:pPr>
              <a:lnSpc>
                <a:spcPct val="110000"/>
              </a:lnSpc>
              <a:spcBef>
                <a:spcPts val="1200"/>
              </a:spcBef>
            </a:pPr>
            <a:r>
              <a:rPr lang="el-GR" dirty="0"/>
              <a:t>Ακτινογραφία </a:t>
            </a:r>
            <a:r>
              <a:rPr lang="el-GR" dirty="0" smtClean="0"/>
              <a:t>θώρακα,</a:t>
            </a:r>
            <a:endParaRPr lang="el-GR" dirty="0"/>
          </a:p>
          <a:p>
            <a:pPr>
              <a:lnSpc>
                <a:spcPct val="110000"/>
              </a:lnSpc>
              <a:spcBef>
                <a:spcPts val="1200"/>
              </a:spcBef>
            </a:pPr>
            <a:r>
              <a:rPr lang="el-GR" dirty="0"/>
              <a:t>ΗΚΓ, υπερηχοκαρδιογράφημα με μελέτες ροής Doppler </a:t>
            </a:r>
            <a:r>
              <a:rPr lang="el-GR" dirty="0" smtClean="0"/>
              <a:t>και </a:t>
            </a:r>
            <a:r>
              <a:rPr lang="el-GR" dirty="0"/>
              <a:t>ραδιοϊσοτοπική απεικονιστική της </a:t>
            </a:r>
            <a:r>
              <a:rPr lang="el-GR" dirty="0" smtClean="0"/>
              <a:t>καρδιάς.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33437676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08504" cy="908720"/>
          </a:xfrm>
        </p:spPr>
        <p:txBody>
          <a:bodyPr>
            <a:normAutofit fontScale="90000"/>
          </a:bodyPr>
          <a:lstStyle/>
          <a:p>
            <a:r>
              <a:rPr lang="el-GR" sz="4400" dirty="0" smtClean="0"/>
              <a:t>Αιμοδυναμική παρακολούθηση </a:t>
            </a:r>
            <a:r>
              <a:rPr lang="el-GR" sz="3600" b="0" dirty="0" smtClean="0"/>
              <a:t>(1 από 8)</a:t>
            </a:r>
            <a:endParaRPr lang="el-GR" sz="3600" b="0" dirty="0"/>
          </a:p>
        </p:txBody>
      </p:sp>
      <p:sp>
        <p:nvSpPr>
          <p:cNvPr id="3" name="Θέση περιεχομένου 2"/>
          <p:cNvSpPr>
            <a:spLocks noGrp="1"/>
          </p:cNvSpPr>
          <p:nvPr>
            <p:ph idx="1"/>
          </p:nvPr>
        </p:nvSpPr>
        <p:spPr/>
        <p:txBody>
          <a:bodyPr/>
          <a:lstStyle/>
          <a:p>
            <a:pPr>
              <a:spcBef>
                <a:spcPts val="1800"/>
              </a:spcBef>
            </a:pPr>
            <a:r>
              <a:rPr lang="el-GR" b="1" dirty="0" smtClean="0">
                <a:solidFill>
                  <a:srgbClr val="004A82"/>
                </a:solidFill>
              </a:rPr>
              <a:t>Τι Είναι; </a:t>
            </a:r>
          </a:p>
          <a:p>
            <a:pPr marL="0" indent="0">
              <a:spcBef>
                <a:spcPts val="1200"/>
              </a:spcBef>
              <a:buNone/>
            </a:pPr>
            <a:r>
              <a:rPr lang="el-GR" dirty="0" smtClean="0"/>
              <a:t>Είναι </a:t>
            </a:r>
            <a:r>
              <a:rPr lang="el-GR" dirty="0"/>
              <a:t>η μελέτη των δυνάμεων που ασκούνται μέσα στο κυκλοφορικό </a:t>
            </a:r>
            <a:r>
              <a:rPr lang="el-GR" dirty="0" smtClean="0"/>
              <a:t>σύστημα.</a:t>
            </a:r>
            <a:endParaRPr lang="el-GR" dirty="0"/>
          </a:p>
          <a:p>
            <a:pPr>
              <a:spcBef>
                <a:spcPts val="1800"/>
              </a:spcBef>
            </a:pPr>
            <a:r>
              <a:rPr lang="el-GR" b="1" dirty="0" smtClean="0">
                <a:solidFill>
                  <a:srgbClr val="004A82"/>
                </a:solidFill>
              </a:rPr>
              <a:t>Που Χρησιμεύει;</a:t>
            </a:r>
          </a:p>
          <a:p>
            <a:pPr marL="0" indent="0">
              <a:spcBef>
                <a:spcPts val="1200"/>
              </a:spcBef>
              <a:buNone/>
            </a:pPr>
            <a:r>
              <a:rPr lang="el-GR" dirty="0" smtClean="0"/>
              <a:t>Χρησιμεύει </a:t>
            </a:r>
            <a:r>
              <a:rPr lang="el-GR" dirty="0"/>
              <a:t>για την εκτίμηση της καρδιακής λειτουργίας ασθενών που βρίσκονται σε κρίσιμη ή ασταθή </a:t>
            </a:r>
            <a:r>
              <a:rPr lang="el-GR" dirty="0" smtClean="0"/>
              <a:t>κατάσταση.</a:t>
            </a:r>
            <a:endParaRPr lang="el-GR" dirty="0"/>
          </a:p>
          <a:p>
            <a:pPr>
              <a:spcBef>
                <a:spcPts val="1800"/>
              </a:spcBef>
            </a:pPr>
            <a:r>
              <a:rPr lang="el-GR" b="1" dirty="0" smtClean="0">
                <a:solidFill>
                  <a:srgbClr val="004A82"/>
                </a:solidFill>
              </a:rPr>
              <a:t>Τι Μετρά;</a:t>
            </a:r>
          </a:p>
          <a:p>
            <a:pPr marL="0" indent="0">
              <a:spcBef>
                <a:spcPts val="1200"/>
              </a:spcBef>
              <a:buNone/>
            </a:pPr>
            <a:r>
              <a:rPr lang="el-GR" dirty="0" smtClean="0"/>
              <a:t>Μετρά </a:t>
            </a:r>
            <a:r>
              <a:rPr lang="el-GR" dirty="0"/>
              <a:t>την καρδιακή συχνότητα, ΑΠ, ΚΦΠ, πνευμονικές πιέσεις, </a:t>
            </a:r>
            <a:r>
              <a:rPr lang="el-GR" dirty="0" smtClean="0"/>
              <a:t>ΚΠ.</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20733382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Αιμοδυναμική παρακολούθηση </a:t>
            </a:r>
            <a:r>
              <a:rPr lang="el-GR" sz="3200" b="0" dirty="0" smtClean="0"/>
              <a:t>(2 </a:t>
            </a:r>
            <a:r>
              <a:rPr lang="el-GR" sz="3200" b="0" dirty="0"/>
              <a:t>από </a:t>
            </a:r>
            <a:r>
              <a:rPr lang="el-GR" sz="3200" b="0" dirty="0" smtClean="0"/>
              <a:t>8)</a:t>
            </a:r>
            <a:endParaRPr lang="el-GR" dirty="0"/>
          </a:p>
        </p:txBody>
      </p:sp>
      <p:sp>
        <p:nvSpPr>
          <p:cNvPr id="3" name="Θέση περιεχομένου 2"/>
          <p:cNvSpPr>
            <a:spLocks noGrp="1"/>
          </p:cNvSpPr>
          <p:nvPr>
            <p:ph idx="1"/>
          </p:nvPr>
        </p:nvSpPr>
        <p:spPr/>
        <p:txBody>
          <a:bodyPr/>
          <a:lstStyle/>
          <a:p>
            <a:pPr>
              <a:lnSpc>
                <a:spcPct val="114000"/>
              </a:lnSpc>
              <a:spcBef>
                <a:spcPts val="1200"/>
              </a:spcBef>
            </a:pPr>
            <a:r>
              <a:rPr lang="el-GR" b="1" dirty="0" smtClean="0">
                <a:solidFill>
                  <a:srgbClr val="004A82"/>
                </a:solidFill>
              </a:rPr>
              <a:t>Αιμοδυναμικές Παράμετροι </a:t>
            </a:r>
            <a:r>
              <a:rPr lang="en-US" b="1" dirty="0" smtClean="0">
                <a:solidFill>
                  <a:srgbClr val="004A82"/>
                </a:solidFill>
              </a:rPr>
              <a:t>(</a:t>
            </a:r>
            <a:r>
              <a:rPr lang="el-GR" b="1" dirty="0" smtClean="0">
                <a:solidFill>
                  <a:srgbClr val="004A82"/>
                </a:solidFill>
              </a:rPr>
              <a:t>Άμεσες</a:t>
            </a:r>
            <a:r>
              <a:rPr lang="en-US" b="1" dirty="0" smtClean="0">
                <a:solidFill>
                  <a:srgbClr val="004A82"/>
                </a:solidFill>
              </a:rPr>
              <a:t>)</a:t>
            </a:r>
            <a:endParaRPr lang="el-GR" b="1" dirty="0" smtClean="0">
              <a:solidFill>
                <a:srgbClr val="004A82"/>
              </a:solidFill>
            </a:endParaRPr>
          </a:p>
          <a:p>
            <a:pPr marL="355600" indent="0">
              <a:lnSpc>
                <a:spcPct val="114000"/>
              </a:lnSpc>
              <a:spcBef>
                <a:spcPts val="1200"/>
              </a:spcBef>
              <a:buNone/>
            </a:pPr>
            <a:r>
              <a:rPr lang="el-GR" dirty="0" smtClean="0"/>
              <a:t>Μετρώνται </a:t>
            </a:r>
            <a:r>
              <a:rPr lang="el-GR" dirty="0"/>
              <a:t>κατ’ ευθείαν με συσκευή παρακολούθησης και είναι η καρδιακή συχνότητα, η αρτηριακή πίεση </a:t>
            </a:r>
            <a:r>
              <a:rPr lang="el-GR" dirty="0" smtClean="0"/>
              <a:t>και </a:t>
            </a:r>
            <a:r>
              <a:rPr lang="el-GR" dirty="0"/>
              <a:t>οι φλεβικές </a:t>
            </a:r>
            <a:r>
              <a:rPr lang="el-GR" dirty="0" smtClean="0"/>
              <a:t>πιέσεις.</a:t>
            </a:r>
            <a:endParaRPr lang="el-GR" b="1" dirty="0">
              <a:solidFill>
                <a:srgbClr val="820000"/>
              </a:solidFill>
            </a:endParaRPr>
          </a:p>
          <a:p>
            <a:pPr>
              <a:lnSpc>
                <a:spcPct val="114000"/>
              </a:lnSpc>
              <a:spcBef>
                <a:spcPts val="1200"/>
              </a:spcBef>
            </a:pPr>
            <a:r>
              <a:rPr lang="el-GR" b="1" dirty="0" smtClean="0">
                <a:solidFill>
                  <a:srgbClr val="004A82"/>
                </a:solidFill>
              </a:rPr>
              <a:t>Αιμοδυναμικές Παράμετροι </a:t>
            </a:r>
            <a:r>
              <a:rPr lang="en-US" b="1" dirty="0" smtClean="0">
                <a:solidFill>
                  <a:srgbClr val="004A82"/>
                </a:solidFill>
              </a:rPr>
              <a:t>(</a:t>
            </a:r>
            <a:r>
              <a:rPr lang="el-GR" b="1" dirty="0" smtClean="0">
                <a:solidFill>
                  <a:srgbClr val="004A82"/>
                </a:solidFill>
              </a:rPr>
              <a:t>Έμμεσες</a:t>
            </a:r>
            <a:r>
              <a:rPr lang="en-US" b="1" dirty="0" smtClean="0">
                <a:solidFill>
                  <a:srgbClr val="004A82"/>
                </a:solidFill>
              </a:rPr>
              <a:t>)</a:t>
            </a:r>
            <a:r>
              <a:rPr lang="el-GR" b="1" dirty="0" smtClean="0">
                <a:solidFill>
                  <a:srgbClr val="004A82"/>
                </a:solidFill>
              </a:rPr>
              <a:t> </a:t>
            </a:r>
          </a:p>
          <a:p>
            <a:pPr marL="355600" indent="0">
              <a:lnSpc>
                <a:spcPct val="114000"/>
              </a:lnSpc>
              <a:spcBef>
                <a:spcPts val="1200"/>
              </a:spcBef>
              <a:buNone/>
            </a:pPr>
            <a:r>
              <a:rPr lang="el-GR" dirty="0" smtClean="0"/>
              <a:t>Είναι έμμεσες ή παράγωγες μετρήσεις που υπολογίζονται με βάση τα άμεσα δεδομένα και </a:t>
            </a:r>
            <a:r>
              <a:rPr lang="el-GR" dirty="0"/>
              <a:t>χρησιμοποιούνται στις ΜΕΘ. Αυτές είναι ο καρδιακός δείκτης, η μέση αρτηριακή πίεση (ΜΑΠ) </a:t>
            </a:r>
            <a:r>
              <a:rPr lang="el-GR" dirty="0" smtClean="0"/>
              <a:t>και </a:t>
            </a:r>
            <a:r>
              <a:rPr lang="el-GR" dirty="0"/>
              <a:t>ο όγκος </a:t>
            </a:r>
            <a:r>
              <a:rPr lang="el-GR" dirty="0" smtClean="0"/>
              <a:t>παλμού.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5017975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Αιμοδυναμική παρακολούθηση </a:t>
            </a:r>
            <a:r>
              <a:rPr lang="el-GR" sz="3200" b="0" dirty="0" smtClean="0"/>
              <a:t>(3 </a:t>
            </a:r>
            <a:r>
              <a:rPr lang="el-GR" sz="3200" b="0" dirty="0"/>
              <a:t>από </a:t>
            </a:r>
            <a:r>
              <a:rPr lang="el-GR" sz="3200" b="0" dirty="0" smtClean="0"/>
              <a:t>8)</a:t>
            </a:r>
            <a:endParaRPr lang="el-GR" dirty="0"/>
          </a:p>
        </p:txBody>
      </p:sp>
      <p:sp>
        <p:nvSpPr>
          <p:cNvPr id="3" name="Θέση περιεχομένου 2"/>
          <p:cNvSpPr>
            <a:spLocks noGrp="1"/>
          </p:cNvSpPr>
          <p:nvPr>
            <p:ph idx="1"/>
          </p:nvPr>
        </p:nvSpPr>
        <p:spPr/>
        <p:txBody>
          <a:bodyPr>
            <a:normAutofit lnSpcReduction="10000"/>
          </a:bodyPr>
          <a:lstStyle/>
          <a:p>
            <a:pPr marL="0" indent="0">
              <a:lnSpc>
                <a:spcPct val="120000"/>
              </a:lnSpc>
              <a:spcBef>
                <a:spcPts val="1200"/>
              </a:spcBef>
              <a:buNone/>
            </a:pPr>
            <a:r>
              <a:rPr lang="el-GR" b="1" dirty="0" smtClean="0">
                <a:solidFill>
                  <a:srgbClr val="004A82"/>
                </a:solidFill>
              </a:rPr>
              <a:t>Στοιχεία Συστήματος Παρακολούθησης </a:t>
            </a:r>
          </a:p>
          <a:p>
            <a:pPr>
              <a:lnSpc>
                <a:spcPct val="120000"/>
              </a:lnSpc>
              <a:spcBef>
                <a:spcPts val="1200"/>
              </a:spcBef>
            </a:pPr>
            <a:r>
              <a:rPr lang="el-GR" b="1" dirty="0" smtClean="0"/>
              <a:t>Ενδαρτηριακ</a:t>
            </a:r>
            <a:r>
              <a:rPr lang="el-GR" b="1" dirty="0"/>
              <a:t>ό</a:t>
            </a:r>
            <a:r>
              <a:rPr lang="el-GR" b="1" dirty="0" smtClean="0"/>
              <a:t>ς ή Ενδαγγειακός Καθετήρας ,</a:t>
            </a:r>
          </a:p>
          <a:p>
            <a:pPr>
              <a:lnSpc>
                <a:spcPct val="120000"/>
              </a:lnSpc>
              <a:spcBef>
                <a:spcPts val="1200"/>
              </a:spcBef>
            </a:pPr>
            <a:r>
              <a:rPr lang="el-GR" b="1" dirty="0" smtClean="0"/>
              <a:t>Βαλβίδα 3 Κατευθύνσεων</a:t>
            </a:r>
            <a:r>
              <a:rPr lang="el-GR" dirty="0" smtClean="0"/>
              <a:t> </a:t>
            </a:r>
            <a:r>
              <a:rPr lang="el-GR" b="1" dirty="0" smtClean="0"/>
              <a:t>(3-</a:t>
            </a:r>
            <a:r>
              <a:rPr lang="en-US" b="1" dirty="0" smtClean="0"/>
              <a:t>W</a:t>
            </a:r>
            <a:r>
              <a:rPr lang="el-GR" b="1" dirty="0" smtClean="0"/>
              <a:t>ay) </a:t>
            </a:r>
            <a:r>
              <a:rPr lang="el-GR" dirty="0" smtClean="0"/>
              <a:t>για </a:t>
            </a:r>
            <a:r>
              <a:rPr lang="el-GR" dirty="0"/>
              <a:t>λήψη δειγμάτων </a:t>
            </a:r>
            <a:r>
              <a:rPr lang="el-GR" dirty="0" smtClean="0"/>
              <a:t>αίματος,</a:t>
            </a:r>
            <a:endParaRPr lang="el-GR" dirty="0"/>
          </a:p>
          <a:p>
            <a:pPr>
              <a:lnSpc>
                <a:spcPct val="120000"/>
              </a:lnSpc>
              <a:spcBef>
                <a:spcPts val="1200"/>
              </a:spcBef>
            </a:pPr>
            <a:r>
              <a:rPr lang="el-GR" b="1" dirty="0" smtClean="0"/>
              <a:t>Στέρεος Σωλήνας Υψηλής Πίεσης,</a:t>
            </a:r>
          </a:p>
          <a:p>
            <a:pPr>
              <a:lnSpc>
                <a:spcPct val="120000"/>
              </a:lnSpc>
              <a:spcBef>
                <a:spcPts val="1200"/>
              </a:spcBef>
            </a:pPr>
            <a:r>
              <a:rPr lang="el-GR" b="1" dirty="0" smtClean="0"/>
              <a:t>Βαλβίδες και Σύστημα Συνεχούς </a:t>
            </a:r>
            <a:r>
              <a:rPr lang="el-GR" b="1" dirty="0"/>
              <a:t>Έ</a:t>
            </a:r>
            <a:r>
              <a:rPr lang="el-GR" b="1" dirty="0" smtClean="0"/>
              <a:t>κπλυσης </a:t>
            </a:r>
            <a:r>
              <a:rPr lang="el-GR" dirty="0" smtClean="0"/>
              <a:t>με </a:t>
            </a:r>
            <a:r>
              <a:rPr lang="el-GR" dirty="0"/>
              <a:t>φυσιολογικό ορό ή ηπαρινισμένο αλατούχο </a:t>
            </a:r>
            <a:r>
              <a:rPr lang="el-GR" dirty="0" smtClean="0"/>
              <a:t>διάλυμα,</a:t>
            </a:r>
            <a:endParaRPr lang="el-GR" dirty="0"/>
          </a:p>
          <a:p>
            <a:pPr>
              <a:lnSpc>
                <a:spcPct val="120000"/>
              </a:lnSpc>
              <a:spcBef>
                <a:spcPts val="1200"/>
              </a:spcBef>
            </a:pPr>
            <a:r>
              <a:rPr lang="el-GR" b="1" dirty="0" smtClean="0"/>
              <a:t>Μορφομετατροπέας</a:t>
            </a:r>
            <a:r>
              <a:rPr lang="el-GR" dirty="0" smtClean="0"/>
              <a:t> </a:t>
            </a:r>
            <a:r>
              <a:rPr lang="el-GR" dirty="0"/>
              <a:t>συνδεδεμένος στο σύστημα μέσω στερεού σωλήνα υψηλής πίεσης μεταφράζει τις πιέσεις σε ηλεκτρικό σήμα που απεικονίζεται σε </a:t>
            </a:r>
            <a:r>
              <a:rPr lang="el-GR" dirty="0" smtClean="0"/>
              <a:t>οθόνη.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9632251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Αιμοδυναμική παρακολούθηση </a:t>
            </a:r>
            <a:r>
              <a:rPr lang="el-GR" sz="3200" b="0" dirty="0" smtClean="0"/>
              <a:t>(4 </a:t>
            </a:r>
            <a:r>
              <a:rPr lang="el-GR" sz="3200" b="0" dirty="0"/>
              <a:t>από </a:t>
            </a:r>
            <a:r>
              <a:rPr lang="el-GR" sz="3200" b="0" dirty="0" smtClean="0"/>
              <a:t>8)</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4A82"/>
                </a:solidFill>
              </a:rPr>
              <a:t>Στοιχεία Συστήματος Παρακολούθησης </a:t>
            </a:r>
          </a:p>
          <a:p>
            <a:pPr>
              <a:spcBef>
                <a:spcPts val="3000"/>
              </a:spcBef>
            </a:pPr>
            <a:r>
              <a:rPr lang="el-GR" b="1" dirty="0" smtClean="0"/>
              <a:t>Οθόνη Απεικόνισης Ενδοαγγειακής Πίεσης,</a:t>
            </a:r>
          </a:p>
          <a:p>
            <a:pPr>
              <a:spcBef>
                <a:spcPts val="3000"/>
              </a:spcBef>
            </a:pPr>
            <a:r>
              <a:rPr lang="el-GR" b="1" dirty="0" smtClean="0"/>
              <a:t>Σάκος Έγχυσης Υπό Πίεση (Μανόμετρο) </a:t>
            </a:r>
            <a:r>
              <a:rPr lang="el-GR" dirty="0" smtClean="0"/>
              <a:t>για </a:t>
            </a:r>
            <a:r>
              <a:rPr lang="el-GR" dirty="0"/>
              <a:t>την αποτροπή σχηματισμού θρόμβων μέσα στον </a:t>
            </a:r>
            <a:r>
              <a:rPr lang="el-GR" dirty="0" smtClean="0"/>
              <a:t>καθετήρα,</a:t>
            </a:r>
            <a:endParaRPr lang="el-GR" dirty="0"/>
          </a:p>
          <a:p>
            <a:pPr>
              <a:spcBef>
                <a:spcPts val="3000"/>
              </a:spcBef>
            </a:pPr>
            <a:r>
              <a:rPr lang="el-GR" b="1" dirty="0" smtClean="0"/>
              <a:t>Συσκευή Ορού.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27686128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Αιμοδυναμική παρακολούθηση </a:t>
            </a:r>
            <a:r>
              <a:rPr lang="el-GR" sz="3200" b="0" dirty="0" smtClean="0"/>
              <a:t>(5 </a:t>
            </a:r>
            <a:r>
              <a:rPr lang="el-GR" sz="3200" b="0" dirty="0"/>
              <a:t>από </a:t>
            </a:r>
            <a:r>
              <a:rPr lang="el-GR" sz="3200" b="0" dirty="0" smtClean="0"/>
              <a:t>8)</a:t>
            </a:r>
            <a:endParaRPr lang="el-GR" dirty="0"/>
          </a:p>
        </p:txBody>
      </p:sp>
      <p:sp>
        <p:nvSpPr>
          <p:cNvPr id="3" name="Θέση περιεχομένου 2"/>
          <p:cNvSpPr>
            <a:spLocks noGrp="1"/>
          </p:cNvSpPr>
          <p:nvPr>
            <p:ph idx="1"/>
          </p:nvPr>
        </p:nvSpPr>
        <p:spPr>
          <a:xfrm>
            <a:off x="457200" y="1196752"/>
            <a:ext cx="8291264" cy="5400600"/>
          </a:xfrm>
        </p:spPr>
        <p:txBody>
          <a:bodyPr>
            <a:normAutofit/>
          </a:bodyPr>
          <a:lstStyle/>
          <a:p>
            <a:pPr>
              <a:lnSpc>
                <a:spcPct val="114000"/>
              </a:lnSpc>
              <a:spcBef>
                <a:spcPts val="1200"/>
              </a:spcBef>
            </a:pPr>
            <a:r>
              <a:rPr lang="el-GR" b="1" dirty="0" smtClean="0"/>
              <a:t>Εξασφάλιση Ακρίβειας Μετρήσεων </a:t>
            </a:r>
            <a:r>
              <a:rPr lang="el-GR" dirty="0" smtClean="0"/>
              <a:t>με </a:t>
            </a:r>
            <a:r>
              <a:rPr lang="el-GR" dirty="0"/>
              <a:t>βαθμονόμηση συστήματος </a:t>
            </a:r>
            <a:r>
              <a:rPr lang="el-GR" dirty="0" smtClean="0"/>
              <a:t>και </a:t>
            </a:r>
            <a:r>
              <a:rPr lang="el-GR" dirty="0"/>
              <a:t>μηδενισμό μετατροπέα/βάρδια </a:t>
            </a:r>
            <a:r>
              <a:rPr lang="el-GR" dirty="0" smtClean="0"/>
              <a:t>και </a:t>
            </a:r>
            <a:r>
              <a:rPr lang="el-GR" dirty="0"/>
              <a:t>σε κάθε αλλαγή θέσης του </a:t>
            </a:r>
            <a:r>
              <a:rPr lang="el-GR" dirty="0" smtClean="0"/>
              <a:t>ασθενούς,</a:t>
            </a:r>
            <a:endParaRPr lang="el-GR" dirty="0"/>
          </a:p>
          <a:p>
            <a:pPr>
              <a:lnSpc>
                <a:spcPct val="114000"/>
              </a:lnSpc>
              <a:spcBef>
                <a:spcPts val="1200"/>
              </a:spcBef>
            </a:pPr>
            <a:r>
              <a:rPr lang="el-GR" b="1" dirty="0" smtClean="0"/>
              <a:t>Επισήμανση Θέσης Δ. Κόλπου </a:t>
            </a:r>
            <a:r>
              <a:rPr lang="el-GR" dirty="0" smtClean="0"/>
              <a:t>με </a:t>
            </a:r>
            <a:r>
              <a:rPr lang="el-GR" dirty="0"/>
              <a:t>μαρκαδόρο. Είναι το σημείο αναφοράς όλων των μετρήσεων </a:t>
            </a:r>
            <a:r>
              <a:rPr lang="el-GR" dirty="0" smtClean="0"/>
              <a:t>και </a:t>
            </a:r>
            <a:r>
              <a:rPr lang="el-GR" dirty="0"/>
              <a:t>βρίσκεται στο 4ο μεσοπλεύριο διάστημα στη μέση μασχαλιαία </a:t>
            </a:r>
            <a:r>
              <a:rPr lang="el-GR" dirty="0" smtClean="0"/>
              <a:t>γραμμή,</a:t>
            </a:r>
            <a:endParaRPr lang="el-GR" dirty="0"/>
          </a:p>
          <a:p>
            <a:pPr>
              <a:lnSpc>
                <a:spcPct val="114000"/>
              </a:lnSpc>
              <a:spcBef>
                <a:spcPts val="1200"/>
              </a:spcBef>
            </a:pPr>
            <a:r>
              <a:rPr lang="el-GR" b="1" dirty="0" smtClean="0"/>
              <a:t>Να μην επηρεάζονται οι Μετρήσεις από την Ενδοθωρακική Πίεση. </a:t>
            </a:r>
            <a:r>
              <a:rPr lang="el-GR" dirty="0" smtClean="0"/>
              <a:t>Οι </a:t>
            </a:r>
            <a:r>
              <a:rPr lang="el-GR" dirty="0"/>
              <a:t>μετρήσεις να γίνονται μεταξύ των αναπνευστικών </a:t>
            </a:r>
            <a:r>
              <a:rPr lang="el-GR" dirty="0" smtClean="0"/>
              <a:t>κινήσεων,</a:t>
            </a:r>
            <a:endParaRPr lang="el-GR" dirty="0"/>
          </a:p>
          <a:p>
            <a:pPr>
              <a:lnSpc>
                <a:spcPct val="114000"/>
              </a:lnSpc>
              <a:spcBef>
                <a:spcPts val="1200"/>
              </a:spcBef>
            </a:pPr>
            <a:r>
              <a:rPr lang="el-GR" b="1" dirty="0" smtClean="0"/>
              <a:t>Εξασφάλιση Πίεσης Διαλύματος </a:t>
            </a:r>
            <a:r>
              <a:rPr lang="el-GR" b="1" dirty="0"/>
              <a:t>Έ</a:t>
            </a:r>
            <a:r>
              <a:rPr lang="el-GR" b="1" dirty="0" smtClean="0"/>
              <a:t>κπλυσης </a:t>
            </a:r>
            <a:r>
              <a:rPr lang="el-GR" dirty="0" smtClean="0"/>
              <a:t>300 </a:t>
            </a:r>
            <a:r>
              <a:rPr lang="el-GR" dirty="0"/>
              <a:t>mm Hg </a:t>
            </a:r>
            <a:r>
              <a:rPr lang="el-GR" dirty="0" smtClean="0"/>
              <a:t>σταθερά.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1957635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Ανασκόπηση της φυσιολογίας </a:t>
            </a:r>
            <a:r>
              <a:rPr lang="el-GR" sz="3200" b="0" dirty="0" smtClean="0"/>
              <a:t>(1 από 3) </a:t>
            </a:r>
            <a:endParaRPr lang="el-GR" sz="3200" b="0" dirty="0"/>
          </a:p>
        </p:txBody>
      </p:sp>
      <p:sp>
        <p:nvSpPr>
          <p:cNvPr id="3" name="Θέση περιεχομένου 2"/>
          <p:cNvSpPr>
            <a:spLocks noGrp="1"/>
          </p:cNvSpPr>
          <p:nvPr>
            <p:ph idx="1"/>
          </p:nvPr>
        </p:nvSpPr>
        <p:spPr>
          <a:xfrm>
            <a:off x="457200" y="1196752"/>
            <a:ext cx="8291264" cy="5544616"/>
          </a:xfrm>
        </p:spPr>
        <p:txBody>
          <a:bodyPr>
            <a:normAutofit fontScale="92500" lnSpcReduction="20000"/>
          </a:bodyPr>
          <a:lstStyle/>
          <a:p>
            <a:pPr>
              <a:lnSpc>
                <a:spcPct val="120000"/>
              </a:lnSpc>
              <a:spcBef>
                <a:spcPts val="1200"/>
              </a:spcBef>
            </a:pPr>
            <a:r>
              <a:rPr lang="el-GR" b="1" dirty="0" smtClean="0"/>
              <a:t>Καρδιά = Αντλία:</a:t>
            </a:r>
            <a:r>
              <a:rPr lang="el-GR" dirty="0" smtClean="0"/>
              <a:t> </a:t>
            </a:r>
            <a:r>
              <a:rPr lang="el-GR" dirty="0"/>
              <a:t>Παραλαμβάνει το αίμα που έρχεται από τη μικρή </a:t>
            </a:r>
            <a:r>
              <a:rPr lang="el-GR" dirty="0" smtClean="0"/>
              <a:t>και </a:t>
            </a:r>
            <a:r>
              <a:rPr lang="el-GR" dirty="0"/>
              <a:t>μεγάλη κυκλοφορία και το εξωθεί στους ιστούς</a:t>
            </a:r>
          </a:p>
          <a:p>
            <a:pPr>
              <a:lnSpc>
                <a:spcPct val="120000"/>
              </a:lnSpc>
              <a:spcBef>
                <a:spcPts val="1200"/>
              </a:spcBef>
            </a:pPr>
            <a:r>
              <a:rPr lang="el-GR" b="1" dirty="0" smtClean="0"/>
              <a:t>Όγκος Παλμού (ΟΠ)= </a:t>
            </a:r>
            <a:r>
              <a:rPr lang="el-GR" b="1" dirty="0"/>
              <a:t>Ό</a:t>
            </a:r>
            <a:r>
              <a:rPr lang="el-GR" b="1" dirty="0" smtClean="0"/>
              <a:t>γκος Αίματος </a:t>
            </a:r>
            <a:r>
              <a:rPr lang="el-GR" dirty="0" smtClean="0"/>
              <a:t>που </a:t>
            </a:r>
            <a:r>
              <a:rPr lang="el-GR" dirty="0"/>
              <a:t>εξωθείται με κάθε καρδιακό παλμό. </a:t>
            </a:r>
          </a:p>
          <a:p>
            <a:pPr>
              <a:lnSpc>
                <a:spcPct val="120000"/>
              </a:lnSpc>
              <a:spcBef>
                <a:spcPts val="1200"/>
              </a:spcBef>
            </a:pPr>
            <a:r>
              <a:rPr lang="el-GR" b="1" dirty="0" smtClean="0"/>
              <a:t>Καρδιακή Παροχή (ΚΠ)= Ποσό Αίματος </a:t>
            </a:r>
            <a:r>
              <a:rPr lang="el-GR" dirty="0" smtClean="0"/>
              <a:t>που </a:t>
            </a:r>
            <a:r>
              <a:rPr lang="el-GR" dirty="0"/>
              <a:t>εξωθείται από τις κοιλίες μέσα σε ένα λεπτό. Η ΚΠ ρυθμίζεται από τις ανάγκες του σώματος για οξυγόνο. ΚΠ=Καρδ. Συχνότητα Χ ΟΠ =&gt;Η ΚΣ </a:t>
            </a:r>
            <a:r>
              <a:rPr lang="el-GR" dirty="0" smtClean="0"/>
              <a:t>επηρεάζει </a:t>
            </a:r>
            <a:r>
              <a:rPr lang="el-GR" dirty="0"/>
              <a:t>την ΚΠ. Η  ΚΣ εξαρτάται από το ΑΝΣ, τις κατεχολαμίνες </a:t>
            </a:r>
            <a:r>
              <a:rPr lang="el-GR" dirty="0" smtClean="0"/>
              <a:t>και </a:t>
            </a:r>
            <a:r>
              <a:rPr lang="el-GR" dirty="0"/>
              <a:t>τις θυρεοειδικές ορμόνες. ↑ΚΣ =&gt;↑ΚΠ. ↑ΚΣ =&gt;↓χρόνου διαστολικής πλήρωσης κοιλιών =&gt;↓ΟΠ </a:t>
            </a:r>
            <a:r>
              <a:rPr lang="el-GR" dirty="0" smtClean="0"/>
              <a:t>και </a:t>
            </a:r>
            <a:r>
              <a:rPr lang="el-GR" dirty="0"/>
              <a:t>↓ΚΠ. Συνεπώς σε βραδυκαρδία  έχουμε ↓ ΚΠ αφού έχουμε λιγότερους καρδιακούς κύκλους ανά </a:t>
            </a:r>
            <a:r>
              <a:rPr lang="el-GR" dirty="0" smtClean="0"/>
              <a:t>λεπτό.</a:t>
            </a:r>
            <a:endParaRPr lang="el-GR" dirty="0"/>
          </a:p>
          <a:p>
            <a:pPr>
              <a:lnSpc>
                <a:spcPct val="120000"/>
              </a:lnSpc>
              <a:spcBef>
                <a:spcPts val="1200"/>
              </a:spcBef>
            </a:pPr>
            <a:r>
              <a:rPr lang="el-GR" b="1" dirty="0" smtClean="0"/>
              <a:t>Καρδιακή Εφεδρεία</a:t>
            </a:r>
            <a:r>
              <a:rPr lang="el-GR" dirty="0" smtClean="0"/>
              <a:t>=ικανότητα </a:t>
            </a:r>
            <a:r>
              <a:rPr lang="el-GR" dirty="0"/>
              <a:t>της καρδιάς να αυξάνει την ΚΠ. Έτσι ανταποκρίνεται στην αύξηση των </a:t>
            </a:r>
            <a:r>
              <a:rPr lang="el-GR" dirty="0" smtClean="0"/>
              <a:t>αναγκών.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973603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Αιμοδυναμική παρακολούθηση </a:t>
            </a:r>
            <a:r>
              <a:rPr lang="el-GR" sz="3200" b="0" dirty="0" smtClean="0"/>
              <a:t>(6 </a:t>
            </a:r>
            <a:r>
              <a:rPr lang="el-GR" sz="3200" b="0" dirty="0"/>
              <a:t>από </a:t>
            </a:r>
            <a:r>
              <a:rPr lang="el-GR" sz="3200" b="0" dirty="0" smtClean="0"/>
              <a:t>8)</a:t>
            </a:r>
            <a:endParaRPr lang="el-GR" dirty="0"/>
          </a:p>
        </p:txBody>
      </p:sp>
      <p:sp>
        <p:nvSpPr>
          <p:cNvPr id="3" name="Θέση περιεχομένου 2"/>
          <p:cNvSpPr>
            <a:spLocks noGrp="1"/>
          </p:cNvSpPr>
          <p:nvPr>
            <p:ph idx="1"/>
          </p:nvPr>
        </p:nvSpPr>
        <p:spPr/>
        <p:txBody>
          <a:bodyPr/>
          <a:lstStyle/>
          <a:p>
            <a:pPr>
              <a:lnSpc>
                <a:spcPct val="114000"/>
              </a:lnSpc>
              <a:spcBef>
                <a:spcPts val="1800"/>
              </a:spcBef>
            </a:pPr>
            <a:r>
              <a:rPr lang="el-GR" b="1" dirty="0" smtClean="0"/>
              <a:t>Επισήμανση Ανοδικών και Καθοδικών Τάσεων Πιέσεων </a:t>
            </a:r>
            <a:r>
              <a:rPr lang="el-GR" dirty="0" smtClean="0"/>
              <a:t>παρά </a:t>
            </a:r>
            <a:r>
              <a:rPr lang="el-GR" dirty="0"/>
              <a:t>των επιμέρους </a:t>
            </a:r>
            <a:r>
              <a:rPr lang="el-GR" dirty="0" smtClean="0"/>
              <a:t>τιμών,</a:t>
            </a:r>
            <a:endParaRPr lang="el-GR" dirty="0"/>
          </a:p>
          <a:p>
            <a:pPr>
              <a:lnSpc>
                <a:spcPct val="114000"/>
              </a:lnSpc>
              <a:spcBef>
                <a:spcPts val="1800"/>
              </a:spcBef>
            </a:pPr>
            <a:r>
              <a:rPr lang="el-GR" b="1" dirty="0" smtClean="0"/>
              <a:t>Εξασφάλιση Ακτινογραφίας Θώρακα </a:t>
            </a:r>
            <a:r>
              <a:rPr lang="el-GR" dirty="0" smtClean="0"/>
              <a:t>αμέσως </a:t>
            </a:r>
            <a:r>
              <a:rPr lang="el-GR" dirty="0"/>
              <a:t>μετά από την τοποθέτηση γραμμής </a:t>
            </a:r>
            <a:r>
              <a:rPr lang="el-GR" dirty="0" smtClean="0"/>
              <a:t>και </a:t>
            </a:r>
            <a:r>
              <a:rPr lang="el-GR" dirty="0"/>
              <a:t>πριν την έγχυση iv </a:t>
            </a:r>
            <a:r>
              <a:rPr lang="el-GR" dirty="0" smtClean="0"/>
              <a:t>υγρών,</a:t>
            </a:r>
            <a:endParaRPr lang="el-GR" dirty="0"/>
          </a:p>
          <a:p>
            <a:pPr>
              <a:lnSpc>
                <a:spcPct val="114000"/>
              </a:lnSpc>
              <a:spcBef>
                <a:spcPts val="1800"/>
              </a:spcBef>
            </a:pPr>
            <a:r>
              <a:rPr lang="el-GR" b="1" dirty="0" smtClean="0"/>
              <a:t>Άνοιγμα Συναγερμού και Ρύθμιση Ορίων </a:t>
            </a:r>
            <a:r>
              <a:rPr lang="el-GR" dirty="0" smtClean="0"/>
              <a:t>ειδοποίησης </a:t>
            </a:r>
            <a:r>
              <a:rPr lang="el-GR" dirty="0"/>
              <a:t>αιμοδυναμικής </a:t>
            </a:r>
            <a:r>
              <a:rPr lang="el-GR" dirty="0" smtClean="0"/>
              <a:t>αστάθειας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19568737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Αιμοδυναμική παρακολούθηση </a:t>
            </a:r>
            <a:r>
              <a:rPr lang="el-GR" sz="3200" b="0" dirty="0" smtClean="0"/>
              <a:t>(7 </a:t>
            </a:r>
            <a:r>
              <a:rPr lang="el-GR" sz="3200" b="0" dirty="0"/>
              <a:t>από </a:t>
            </a:r>
            <a:r>
              <a:rPr lang="el-GR" sz="3200" b="0" dirty="0" smtClean="0"/>
              <a:t>8)</a:t>
            </a:r>
            <a:endParaRPr lang="el-GR" dirty="0"/>
          </a:p>
        </p:txBody>
      </p:sp>
      <p:sp>
        <p:nvSpPr>
          <p:cNvPr id="3" name="Θέση περιεχομένου 2"/>
          <p:cNvSpPr>
            <a:spLocks noGrp="1"/>
          </p:cNvSpPr>
          <p:nvPr>
            <p:ph idx="1"/>
          </p:nvPr>
        </p:nvSpPr>
        <p:spPr/>
        <p:txBody>
          <a:bodyPr>
            <a:normAutofit lnSpcReduction="10000"/>
          </a:bodyPr>
          <a:lstStyle/>
          <a:p>
            <a:pPr>
              <a:lnSpc>
                <a:spcPct val="120000"/>
              </a:lnSpc>
              <a:spcBef>
                <a:spcPts val="1200"/>
              </a:spcBef>
            </a:pPr>
            <a:r>
              <a:rPr lang="el-GR" b="1" dirty="0" smtClean="0"/>
              <a:t>Άσηπτη Τεχνική </a:t>
            </a:r>
            <a:r>
              <a:rPr lang="el-GR" dirty="0" smtClean="0"/>
              <a:t>στην </a:t>
            </a:r>
            <a:r>
              <a:rPr lang="el-GR" dirty="0"/>
              <a:t>τοποθέτηση, και στο σημείο εισόδου των </a:t>
            </a:r>
            <a:r>
              <a:rPr lang="el-GR" dirty="0" smtClean="0"/>
              <a:t>καθετήρων,</a:t>
            </a:r>
            <a:endParaRPr lang="el-GR" dirty="0"/>
          </a:p>
          <a:p>
            <a:pPr>
              <a:lnSpc>
                <a:spcPct val="120000"/>
              </a:lnSpc>
              <a:spcBef>
                <a:spcPts val="1200"/>
              </a:spcBef>
            </a:pPr>
            <a:r>
              <a:rPr lang="el-GR" b="1" dirty="0" smtClean="0"/>
              <a:t>Πρόληψη Λοιμώξεων </a:t>
            </a:r>
            <a:r>
              <a:rPr lang="el-GR" dirty="0" smtClean="0"/>
              <a:t>με </a:t>
            </a:r>
            <a:r>
              <a:rPr lang="el-GR" dirty="0"/>
              <a:t>α) έλεγχο καθετήρων </a:t>
            </a:r>
            <a:r>
              <a:rPr lang="el-GR" dirty="0" smtClean="0"/>
              <a:t>και </a:t>
            </a:r>
            <a:r>
              <a:rPr lang="el-GR" dirty="0"/>
              <a:t>φλέβας σε κάθε βάρδια, β) αλλαγή διαλυμμάτων/24 ώρες, γ) αλλαγή σωλήνων/72 ώρες, δ) έκπλυση βαλβίδων </a:t>
            </a:r>
            <a:r>
              <a:rPr lang="el-GR" dirty="0" smtClean="0"/>
              <a:t>και </a:t>
            </a:r>
            <a:r>
              <a:rPr lang="el-GR" dirty="0"/>
              <a:t>3-way μετά από κάθε αιμοληψία από το </a:t>
            </a:r>
            <a:r>
              <a:rPr lang="el-GR" dirty="0" smtClean="0"/>
              <a:t>σύστημα,</a:t>
            </a:r>
            <a:endParaRPr lang="el-GR" dirty="0"/>
          </a:p>
          <a:p>
            <a:pPr>
              <a:lnSpc>
                <a:spcPct val="120000"/>
              </a:lnSpc>
              <a:spcBef>
                <a:spcPts val="1200"/>
              </a:spcBef>
            </a:pPr>
            <a:r>
              <a:rPr lang="el-GR" b="1" dirty="0" smtClean="0"/>
              <a:t>Έλεγχος Αιμάτωσης Σκέλους </a:t>
            </a:r>
            <a:r>
              <a:rPr lang="el-GR" dirty="0" smtClean="0"/>
              <a:t>με </a:t>
            </a:r>
            <a:r>
              <a:rPr lang="el-GR" dirty="0"/>
              <a:t>έλεγχο σφυγμού </a:t>
            </a:r>
            <a:r>
              <a:rPr lang="el-GR" dirty="0" smtClean="0"/>
              <a:t>και </a:t>
            </a:r>
            <a:r>
              <a:rPr lang="el-GR" dirty="0"/>
              <a:t>αιμάτωσης γύρω από το σημείο </a:t>
            </a:r>
            <a:r>
              <a:rPr lang="el-GR" dirty="0" smtClean="0"/>
              <a:t>αυτό, </a:t>
            </a:r>
            <a:endParaRPr lang="el-GR" dirty="0"/>
          </a:p>
          <a:p>
            <a:pPr>
              <a:lnSpc>
                <a:spcPct val="120000"/>
              </a:lnSpc>
              <a:spcBef>
                <a:spcPts val="1200"/>
              </a:spcBef>
            </a:pPr>
            <a:r>
              <a:rPr lang="el-GR" b="1" dirty="0" smtClean="0"/>
              <a:t>Πρόληψη Αιμορραγίας. </a:t>
            </a:r>
            <a:r>
              <a:rPr lang="el-GR" dirty="0" smtClean="0"/>
              <a:t>Όταν </a:t>
            </a:r>
            <a:r>
              <a:rPr lang="el-GR" dirty="0"/>
              <a:t>αφαιρείται η γραμμή ασκείται πίεση για 5-15 min </a:t>
            </a:r>
            <a:r>
              <a:rPr lang="el-GR" dirty="0" smtClean="0"/>
              <a:t>και </a:t>
            </a:r>
            <a:r>
              <a:rPr lang="el-GR" dirty="0"/>
              <a:t>μεγαλύτερη επαγρύπνηση στις </a:t>
            </a:r>
            <a:r>
              <a:rPr lang="el-GR" dirty="0" smtClean="0"/>
              <a:t>αρτηρίες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17863801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Αιμοδυναμική παρακολούθηση </a:t>
            </a:r>
            <a:r>
              <a:rPr lang="el-GR" sz="3200" b="0" dirty="0" smtClean="0"/>
              <a:t>(8 </a:t>
            </a:r>
            <a:r>
              <a:rPr lang="el-GR" sz="3200" b="0" dirty="0"/>
              <a:t>από </a:t>
            </a:r>
            <a:r>
              <a:rPr lang="el-GR" sz="3200" b="0" dirty="0" smtClean="0"/>
              <a:t>8)</a:t>
            </a:r>
            <a:endParaRPr lang="el-GR" dirty="0"/>
          </a:p>
        </p:txBody>
      </p:sp>
      <p:sp>
        <p:nvSpPr>
          <p:cNvPr id="3" name="Θέση περιεχομένου 2"/>
          <p:cNvSpPr>
            <a:spLocks noGrp="1"/>
          </p:cNvSpPr>
          <p:nvPr>
            <p:ph idx="1"/>
          </p:nvPr>
        </p:nvSpPr>
        <p:spPr/>
        <p:txBody>
          <a:bodyPr/>
          <a:lstStyle/>
          <a:p>
            <a:pPr>
              <a:lnSpc>
                <a:spcPct val="114000"/>
              </a:lnSpc>
              <a:spcBef>
                <a:spcPts val="1200"/>
              </a:spcBef>
            </a:pPr>
            <a:r>
              <a:rPr lang="el-GR" b="1" dirty="0" smtClean="0"/>
              <a:t>Πρόληψη Αποσυνδέσεων Συστήματος </a:t>
            </a:r>
            <a:r>
              <a:rPr lang="el-GR" dirty="0" smtClean="0"/>
              <a:t>με </a:t>
            </a:r>
            <a:r>
              <a:rPr lang="el-GR" dirty="0"/>
              <a:t>έλεγχο σημείων σύνδεσης </a:t>
            </a:r>
            <a:r>
              <a:rPr lang="el-GR" dirty="0" smtClean="0"/>
              <a:t>και βαλβίδων,</a:t>
            </a:r>
            <a:endParaRPr lang="el-GR" dirty="0"/>
          </a:p>
          <a:p>
            <a:pPr>
              <a:lnSpc>
                <a:spcPct val="114000"/>
              </a:lnSpc>
              <a:spcBef>
                <a:spcPts val="1200"/>
              </a:spcBef>
            </a:pPr>
            <a:r>
              <a:rPr lang="el-GR" b="1" dirty="0" smtClean="0"/>
              <a:t>Πρόληψη Ηλεκτροπληξίας </a:t>
            </a:r>
            <a:r>
              <a:rPr lang="el-GR" dirty="0" smtClean="0"/>
              <a:t>με </a:t>
            </a:r>
            <a:r>
              <a:rPr lang="el-GR" dirty="0"/>
              <a:t>τη σωστή γείωση, την αρτιότητα </a:t>
            </a:r>
            <a:r>
              <a:rPr lang="el-GR" dirty="0" smtClean="0"/>
              <a:t>και </a:t>
            </a:r>
            <a:r>
              <a:rPr lang="el-GR" dirty="0"/>
              <a:t>την καλή λειτουργία των ηλεκτρικών </a:t>
            </a:r>
            <a:r>
              <a:rPr lang="el-GR" dirty="0" smtClean="0"/>
              <a:t>συσκευών,</a:t>
            </a:r>
            <a:endParaRPr lang="el-GR" dirty="0"/>
          </a:p>
          <a:p>
            <a:pPr>
              <a:lnSpc>
                <a:spcPct val="114000"/>
              </a:lnSpc>
              <a:spcBef>
                <a:spcPts val="1200"/>
              </a:spcBef>
            </a:pPr>
            <a:r>
              <a:rPr lang="el-GR" b="1" dirty="0" smtClean="0"/>
              <a:t>Επιλεκτική Ακινητοποίηση Ασθενούς </a:t>
            </a:r>
            <a:r>
              <a:rPr lang="el-GR" dirty="0" smtClean="0"/>
              <a:t>αν </a:t>
            </a:r>
            <a:r>
              <a:rPr lang="el-GR" dirty="0"/>
              <a:t>είναι διεγερτικός ή δεν </a:t>
            </a:r>
            <a:r>
              <a:rPr lang="el-GR" dirty="0" smtClean="0"/>
              <a:t>προσέχει,</a:t>
            </a:r>
            <a:endParaRPr lang="el-GR" dirty="0"/>
          </a:p>
          <a:p>
            <a:pPr>
              <a:lnSpc>
                <a:spcPct val="114000"/>
              </a:lnSpc>
              <a:spcBef>
                <a:spcPts val="1200"/>
              </a:spcBef>
            </a:pPr>
            <a:r>
              <a:rPr lang="el-GR" b="1" dirty="0" smtClean="0"/>
              <a:t>Αποφυγή Διάτασης ή Περιέλιξης Σωληνώσεων </a:t>
            </a:r>
            <a:r>
              <a:rPr lang="el-GR" dirty="0" smtClean="0"/>
              <a:t>γιατί </a:t>
            </a:r>
            <a:r>
              <a:rPr lang="el-GR" dirty="0"/>
              <a:t>κινδυνεύει να φράξει ή να μετατοπιστεί ο </a:t>
            </a:r>
            <a:r>
              <a:rPr lang="el-GR" dirty="0" smtClean="0"/>
              <a:t>καθετήρας.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23427575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smtClean="0"/>
              <a:t>Πιθανές επιπλοκές τοποθέτησης κεντρικού καθετήρα</a:t>
            </a:r>
            <a:endParaRPr lang="el-GR" dirty="0"/>
          </a:p>
        </p:txBody>
      </p:sp>
      <p:sp>
        <p:nvSpPr>
          <p:cNvPr id="3" name="Θέση περιεχομένου 2"/>
          <p:cNvSpPr>
            <a:spLocks noGrp="1"/>
          </p:cNvSpPr>
          <p:nvPr>
            <p:ph idx="1"/>
          </p:nvPr>
        </p:nvSpPr>
        <p:spPr>
          <a:xfrm>
            <a:off x="899592" y="1700808"/>
            <a:ext cx="2890664" cy="4248472"/>
          </a:xfrm>
        </p:spPr>
        <p:txBody>
          <a:bodyPr/>
          <a:lstStyle/>
          <a:p>
            <a:pPr>
              <a:spcBef>
                <a:spcPts val="1800"/>
              </a:spcBef>
            </a:pPr>
            <a:r>
              <a:rPr lang="el-GR" dirty="0" smtClean="0"/>
              <a:t>Αιμορραγία.</a:t>
            </a:r>
            <a:endParaRPr lang="el-GR" dirty="0"/>
          </a:p>
          <a:p>
            <a:pPr>
              <a:spcBef>
                <a:spcPts val="1800"/>
              </a:spcBef>
            </a:pPr>
            <a:r>
              <a:rPr lang="el-GR" dirty="0" smtClean="0"/>
              <a:t>Αιμάτωμα.</a:t>
            </a:r>
            <a:endParaRPr lang="el-GR" dirty="0"/>
          </a:p>
          <a:p>
            <a:pPr>
              <a:spcBef>
                <a:spcPts val="1800"/>
              </a:spcBef>
            </a:pPr>
            <a:r>
              <a:rPr lang="el-GR" dirty="0" smtClean="0"/>
              <a:t>Πνευμοθώρακας.</a:t>
            </a:r>
            <a:endParaRPr lang="el-GR" dirty="0"/>
          </a:p>
          <a:p>
            <a:pPr>
              <a:spcBef>
                <a:spcPts val="1800"/>
              </a:spcBef>
            </a:pPr>
            <a:r>
              <a:rPr lang="el-GR" dirty="0" smtClean="0"/>
              <a:t>Αιμοθώρακας</a:t>
            </a:r>
            <a:r>
              <a:rPr lang="el-GR" dirty="0"/>
              <a:t>.</a:t>
            </a:r>
          </a:p>
          <a:p>
            <a:pPr>
              <a:spcBef>
                <a:spcPts val="1800"/>
              </a:spcBef>
            </a:pPr>
            <a:r>
              <a:rPr lang="el-GR" dirty="0"/>
              <a:t>Τρώση </a:t>
            </a:r>
            <a:r>
              <a:rPr lang="el-GR" dirty="0" smtClean="0"/>
              <a:t>αρτηρίας.</a:t>
            </a:r>
            <a:endParaRPr lang="el-GR" dirty="0"/>
          </a:p>
          <a:p>
            <a:pPr>
              <a:spcBef>
                <a:spcPts val="1800"/>
              </a:spcBef>
            </a:pPr>
            <a:r>
              <a:rPr lang="el-GR" dirty="0" smtClean="0"/>
              <a:t>Αρρυθμίες.</a:t>
            </a:r>
            <a:endParaRPr lang="el-GR" dirty="0"/>
          </a:p>
          <a:p>
            <a:pPr>
              <a:spcBef>
                <a:spcPts val="1800"/>
              </a:spcBef>
            </a:pPr>
            <a:r>
              <a:rPr lang="el-GR" dirty="0" smtClean="0"/>
              <a:t>Φλεβόσπασμος</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
        <p:nvSpPr>
          <p:cNvPr id="5" name="Θέση περιεχομένου 2"/>
          <p:cNvSpPr txBox="1">
            <a:spLocks/>
          </p:cNvSpPr>
          <p:nvPr/>
        </p:nvSpPr>
        <p:spPr>
          <a:xfrm>
            <a:off x="4932040" y="1700808"/>
            <a:ext cx="2890664" cy="38884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1800"/>
              </a:spcBef>
              <a:spcAft>
                <a:spcPts val="0"/>
              </a:spcAft>
            </a:pPr>
            <a:r>
              <a:rPr lang="el-GR" dirty="0" smtClean="0">
                <a:solidFill>
                  <a:prstClr val="black"/>
                </a:solidFill>
              </a:rPr>
              <a:t>Λοίμωξη.</a:t>
            </a:r>
            <a:endParaRPr lang="el-GR" dirty="0">
              <a:solidFill>
                <a:prstClr val="black"/>
              </a:solidFill>
            </a:endParaRPr>
          </a:p>
          <a:p>
            <a:pPr fontAlgn="auto">
              <a:spcBef>
                <a:spcPts val="1800"/>
              </a:spcBef>
              <a:spcAft>
                <a:spcPts val="0"/>
              </a:spcAft>
            </a:pPr>
            <a:r>
              <a:rPr lang="el-GR" dirty="0">
                <a:solidFill>
                  <a:prstClr val="black"/>
                </a:solidFill>
              </a:rPr>
              <a:t>Εμβολή </a:t>
            </a:r>
            <a:r>
              <a:rPr lang="el-GR" dirty="0" smtClean="0">
                <a:solidFill>
                  <a:prstClr val="black"/>
                </a:solidFill>
              </a:rPr>
              <a:t>αέρος.</a:t>
            </a:r>
            <a:endParaRPr lang="el-GR" dirty="0">
              <a:solidFill>
                <a:prstClr val="black"/>
              </a:solidFill>
            </a:endParaRPr>
          </a:p>
          <a:p>
            <a:pPr fontAlgn="auto">
              <a:spcBef>
                <a:spcPts val="1800"/>
              </a:spcBef>
              <a:spcAft>
                <a:spcPts val="0"/>
              </a:spcAft>
            </a:pPr>
            <a:r>
              <a:rPr lang="el-GR" dirty="0" smtClean="0">
                <a:solidFill>
                  <a:prstClr val="black"/>
                </a:solidFill>
              </a:rPr>
              <a:t>Θρομβοεμβολή</a:t>
            </a:r>
            <a:r>
              <a:rPr lang="el-GR" dirty="0">
                <a:solidFill>
                  <a:prstClr val="black"/>
                </a:solidFill>
              </a:rPr>
              <a:t>.</a:t>
            </a:r>
          </a:p>
          <a:p>
            <a:pPr fontAlgn="auto">
              <a:spcBef>
                <a:spcPts val="1800"/>
              </a:spcBef>
              <a:spcAft>
                <a:spcPts val="0"/>
              </a:spcAft>
            </a:pPr>
            <a:r>
              <a:rPr lang="el-GR" dirty="0">
                <a:solidFill>
                  <a:prstClr val="black"/>
                </a:solidFill>
              </a:rPr>
              <a:t>Κάκωση </a:t>
            </a:r>
            <a:r>
              <a:rPr lang="el-GR" dirty="0" smtClean="0">
                <a:solidFill>
                  <a:prstClr val="black"/>
                </a:solidFill>
              </a:rPr>
              <a:t>βραχιόνιου νεύρου</a:t>
            </a:r>
            <a:r>
              <a:rPr lang="el-GR" dirty="0">
                <a:solidFill>
                  <a:prstClr val="black"/>
                </a:solidFill>
              </a:rPr>
              <a:t>.</a:t>
            </a:r>
          </a:p>
          <a:p>
            <a:pPr fontAlgn="auto">
              <a:spcBef>
                <a:spcPts val="1800"/>
              </a:spcBef>
              <a:spcAft>
                <a:spcPts val="0"/>
              </a:spcAft>
            </a:pPr>
            <a:r>
              <a:rPr lang="el-GR" dirty="0">
                <a:solidFill>
                  <a:prstClr val="black"/>
                </a:solidFill>
              </a:rPr>
              <a:t>Κάκωση του θωρακικού </a:t>
            </a:r>
            <a:r>
              <a:rPr lang="el-GR" dirty="0" smtClean="0">
                <a:solidFill>
                  <a:prstClr val="black"/>
                </a:solidFill>
              </a:rPr>
              <a:t>πόρου.</a:t>
            </a:r>
            <a:endParaRPr lang="el-GR" dirty="0">
              <a:solidFill>
                <a:prstClr val="black"/>
              </a:solidFill>
            </a:endParaRPr>
          </a:p>
          <a:p>
            <a:pPr fontAlgn="auto">
              <a:spcAft>
                <a:spcPts val="0"/>
              </a:spcAft>
            </a:pPr>
            <a:endParaRPr lang="el-GR" dirty="0">
              <a:solidFill>
                <a:prstClr val="black"/>
              </a:solidFill>
            </a:endParaRPr>
          </a:p>
        </p:txBody>
      </p:sp>
      <p:cxnSp>
        <p:nvCxnSpPr>
          <p:cNvPr id="7" name="Ευθεία γραμμή σύνδεσης 6"/>
          <p:cNvCxnSpPr/>
          <p:nvPr/>
        </p:nvCxnSpPr>
        <p:spPr>
          <a:xfrm>
            <a:off x="4355976" y="1844824"/>
            <a:ext cx="0" cy="374441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7302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t>Ενδοαορτική παρακολούθηση της πίεσης</a:t>
            </a:r>
            <a:br>
              <a:rPr lang="el-GR" sz="4400" dirty="0" smtClean="0"/>
            </a:br>
            <a:r>
              <a:rPr lang="el-GR" sz="3600" b="0" dirty="0" smtClean="0"/>
              <a:t>(1 από 2)</a:t>
            </a:r>
            <a:endParaRPr lang="el-GR" sz="3600" b="0" dirty="0"/>
          </a:p>
        </p:txBody>
      </p:sp>
      <p:sp>
        <p:nvSpPr>
          <p:cNvPr id="3" name="Θέση περιεχομένου 2"/>
          <p:cNvSpPr>
            <a:spLocks noGrp="1"/>
          </p:cNvSpPr>
          <p:nvPr>
            <p:ph idx="1"/>
          </p:nvPr>
        </p:nvSpPr>
        <p:spPr/>
        <p:txBody>
          <a:bodyPr/>
          <a:lstStyle/>
          <a:p>
            <a:pPr>
              <a:lnSpc>
                <a:spcPct val="114000"/>
              </a:lnSpc>
              <a:spcBef>
                <a:spcPts val="1200"/>
              </a:spcBef>
            </a:pPr>
            <a:r>
              <a:rPr lang="el-GR" b="1" dirty="0" smtClean="0">
                <a:solidFill>
                  <a:srgbClr val="004A82"/>
                </a:solidFill>
              </a:rPr>
              <a:t>Πως Γίνεται; </a:t>
            </a:r>
          </a:p>
          <a:p>
            <a:pPr marL="0" indent="0">
              <a:lnSpc>
                <a:spcPct val="114000"/>
              </a:lnSpc>
              <a:spcBef>
                <a:spcPts val="1200"/>
              </a:spcBef>
              <a:buNone/>
            </a:pPr>
            <a:r>
              <a:rPr lang="el-GR" dirty="0" smtClean="0"/>
              <a:t>Με </a:t>
            </a:r>
            <a:r>
              <a:rPr lang="el-GR" dirty="0"/>
              <a:t>τοποθέτηση μόνιμης αρτηριακής γραμμής που επιτρέπει τη μόνιμη </a:t>
            </a:r>
            <a:r>
              <a:rPr lang="el-GR" dirty="0" smtClean="0"/>
              <a:t>και </a:t>
            </a:r>
            <a:r>
              <a:rPr lang="el-GR" dirty="0"/>
              <a:t>συνεχή παρακολούθηση  της αρτηριακής πίεσης </a:t>
            </a:r>
            <a:r>
              <a:rPr lang="el-GR" dirty="0" smtClean="0"/>
              <a:t>και </a:t>
            </a:r>
            <a:r>
              <a:rPr lang="el-GR" dirty="0"/>
              <a:t>παρέχει εύκολη πρόσβαση για τη λήψη δειγμάτων αρτηριακού </a:t>
            </a:r>
            <a:r>
              <a:rPr lang="el-GR" dirty="0" smtClean="0"/>
              <a:t>αίματος.</a:t>
            </a:r>
            <a:endParaRPr lang="el-GR" dirty="0"/>
          </a:p>
          <a:p>
            <a:pPr>
              <a:lnSpc>
                <a:spcPct val="114000"/>
              </a:lnSpc>
              <a:spcBef>
                <a:spcPts val="1200"/>
              </a:spcBef>
            </a:pPr>
            <a:r>
              <a:rPr lang="el-GR" b="1" dirty="0" smtClean="0">
                <a:solidFill>
                  <a:srgbClr val="004A82"/>
                </a:solidFill>
              </a:rPr>
              <a:t>Που Χρησιμεύει;</a:t>
            </a:r>
          </a:p>
          <a:p>
            <a:pPr marL="0" indent="0">
              <a:lnSpc>
                <a:spcPct val="114000"/>
              </a:lnSpc>
              <a:spcBef>
                <a:spcPts val="1200"/>
              </a:spcBef>
              <a:buNone/>
            </a:pPr>
            <a:r>
              <a:rPr lang="el-GR" dirty="0" smtClean="0"/>
              <a:t>Χρησιμεύει </a:t>
            </a:r>
            <a:r>
              <a:rPr lang="el-GR" dirty="0"/>
              <a:t>στις ΜΕΘ και στις στεφανιαίες μονάδες για την εκτίμηση του όγκου του αίματος, για την παρακολούθηση της επίδρασης των αγγειοδιασταλτικών φαρμάκων </a:t>
            </a:r>
            <a:r>
              <a:rPr lang="el-GR" dirty="0" smtClean="0"/>
              <a:t>και </a:t>
            </a:r>
            <a:r>
              <a:rPr lang="el-GR" dirty="0"/>
              <a:t>για τη συχνή μέτρηση των αερίων </a:t>
            </a:r>
            <a:r>
              <a:rPr lang="el-GR" dirty="0" smtClean="0"/>
              <a:t>αίματος.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40140678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08504" cy="908720"/>
          </a:xfrm>
        </p:spPr>
        <p:txBody>
          <a:bodyPr>
            <a:normAutofit fontScale="90000"/>
          </a:bodyPr>
          <a:lstStyle/>
          <a:p>
            <a:r>
              <a:rPr lang="el-GR" sz="4400" dirty="0"/>
              <a:t>Ενδοαορτική παρακολούθηση της πίεσης</a:t>
            </a:r>
            <a:br>
              <a:rPr lang="el-GR" sz="4400" dirty="0"/>
            </a:br>
            <a:r>
              <a:rPr lang="el-GR" sz="3600" b="0" dirty="0" smtClean="0"/>
              <a:t>(</a:t>
            </a:r>
            <a:r>
              <a:rPr lang="el-GR" sz="3600" b="0" dirty="0"/>
              <a:t>2</a:t>
            </a:r>
            <a:r>
              <a:rPr lang="el-GR" sz="3600" b="0" dirty="0" smtClean="0"/>
              <a:t>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p:txBody>
          <a:bodyPr/>
          <a:lstStyle/>
          <a:p>
            <a:pPr>
              <a:lnSpc>
                <a:spcPct val="114000"/>
              </a:lnSpc>
              <a:spcBef>
                <a:spcPts val="1200"/>
              </a:spcBef>
            </a:pPr>
            <a:r>
              <a:rPr lang="el-GR" b="1" dirty="0" smtClean="0">
                <a:solidFill>
                  <a:srgbClr val="004A82"/>
                </a:solidFill>
              </a:rPr>
              <a:t>Τι Μετρά;</a:t>
            </a:r>
          </a:p>
          <a:p>
            <a:pPr>
              <a:lnSpc>
                <a:spcPct val="114000"/>
              </a:lnSpc>
              <a:spcBef>
                <a:spcPts val="1200"/>
              </a:spcBef>
              <a:buFont typeface="Courier New" panose="02070309020205020404" pitchFamily="49" charset="0"/>
              <a:buChar char="o"/>
            </a:pPr>
            <a:r>
              <a:rPr lang="el-GR" dirty="0" smtClean="0"/>
              <a:t>Συστολική </a:t>
            </a:r>
            <a:r>
              <a:rPr lang="el-GR" dirty="0"/>
              <a:t>πίεση που αντανακλά την πίεση που παράγεται για την καρδιακή συστολή (φ.τ. 120 mm Hg). </a:t>
            </a:r>
          </a:p>
          <a:p>
            <a:pPr>
              <a:lnSpc>
                <a:spcPct val="114000"/>
              </a:lnSpc>
              <a:spcBef>
                <a:spcPts val="1200"/>
              </a:spcBef>
              <a:buFont typeface="Courier New" panose="02070309020205020404" pitchFamily="49" charset="0"/>
              <a:buChar char="o"/>
            </a:pPr>
            <a:r>
              <a:rPr lang="el-GR" dirty="0"/>
              <a:t>Διαστολική πίεση (φ.τ. 80 mm Hg).</a:t>
            </a:r>
          </a:p>
          <a:p>
            <a:pPr>
              <a:lnSpc>
                <a:spcPct val="114000"/>
              </a:lnSpc>
              <a:spcBef>
                <a:spcPts val="1200"/>
              </a:spcBef>
              <a:buFont typeface="Courier New" panose="02070309020205020404" pitchFamily="49" charset="0"/>
              <a:buChar char="o"/>
            </a:pPr>
            <a:r>
              <a:rPr lang="el-GR" dirty="0"/>
              <a:t>Μέση Αρτηριακή Πίεση (ΜΑΠ) είναι η μέση πίεση της αρτηριακής κυκλοφορίας στη διάρκεια του </a:t>
            </a:r>
            <a:r>
              <a:rPr lang="el-GR" dirty="0" smtClean="0"/>
              <a:t>καρδιακού </a:t>
            </a:r>
            <a:r>
              <a:rPr lang="el-GR" dirty="0"/>
              <a:t>κύκλου </a:t>
            </a:r>
            <a:r>
              <a:rPr lang="el-GR" dirty="0" smtClean="0"/>
              <a:t>και </a:t>
            </a:r>
            <a:r>
              <a:rPr lang="el-GR" dirty="0"/>
              <a:t>είναι δείκτης αιμάτωσης των ιστών (φ.τ. 70-90 mm Hg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31813756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Παρακολούθησης της ΚΦΠ </a:t>
            </a:r>
            <a:r>
              <a:rPr lang="el-GR" sz="3200" b="0" dirty="0" smtClean="0"/>
              <a:t>(1 από 2)</a:t>
            </a:r>
            <a:endParaRPr lang="el-GR" sz="3200" b="0" dirty="0"/>
          </a:p>
        </p:txBody>
      </p:sp>
      <p:sp>
        <p:nvSpPr>
          <p:cNvPr id="3" name="Θέση περιεχομένου 2"/>
          <p:cNvSpPr>
            <a:spLocks noGrp="1"/>
          </p:cNvSpPr>
          <p:nvPr>
            <p:ph idx="1"/>
          </p:nvPr>
        </p:nvSpPr>
        <p:spPr>
          <a:xfrm>
            <a:off x="457200" y="1196752"/>
            <a:ext cx="8229600" cy="5400600"/>
          </a:xfrm>
        </p:spPr>
        <p:txBody>
          <a:bodyPr>
            <a:noAutofit/>
          </a:bodyPr>
          <a:lstStyle/>
          <a:p>
            <a:pPr>
              <a:lnSpc>
                <a:spcPct val="114000"/>
              </a:lnSpc>
              <a:spcBef>
                <a:spcPts val="1200"/>
              </a:spcBef>
            </a:pPr>
            <a:r>
              <a:rPr lang="el-GR" b="1" dirty="0" smtClean="0">
                <a:solidFill>
                  <a:srgbClr val="004A82"/>
                </a:solidFill>
              </a:rPr>
              <a:t>Πως Γίνεται; </a:t>
            </a:r>
          </a:p>
          <a:p>
            <a:pPr marL="0" indent="0">
              <a:lnSpc>
                <a:spcPct val="114000"/>
              </a:lnSpc>
              <a:spcBef>
                <a:spcPts val="1200"/>
              </a:spcBef>
              <a:buNone/>
            </a:pPr>
            <a:r>
              <a:rPr lang="el-GR" dirty="0" smtClean="0"/>
              <a:t>Με </a:t>
            </a:r>
            <a:r>
              <a:rPr lang="el-GR" dirty="0"/>
              <a:t>εισαγωγή καθετήρα στην έσω σφαγίτιδα ή την υποκλείδιο φλέβα. Το απώτερο άκρο του προωθείται εντός της άνω κοίλης φλέβας πάνω από το Δ.Κόλπο. Μετριέται σε εκατοστά στήλης ύδατος ή σε χιλιοστά στήλης υδραργύρου όταν παρεμβάλλεται μορφομετατροπέας </a:t>
            </a:r>
          </a:p>
          <a:p>
            <a:pPr>
              <a:lnSpc>
                <a:spcPct val="114000"/>
              </a:lnSpc>
              <a:spcBef>
                <a:spcPts val="1200"/>
              </a:spcBef>
            </a:pPr>
            <a:r>
              <a:rPr lang="el-GR" b="1" dirty="0" smtClean="0">
                <a:solidFill>
                  <a:srgbClr val="004A82"/>
                </a:solidFill>
              </a:rPr>
              <a:t>Που Χρησιμεύει;</a:t>
            </a:r>
          </a:p>
          <a:p>
            <a:pPr marL="0" indent="0">
              <a:lnSpc>
                <a:spcPct val="114000"/>
              </a:lnSpc>
              <a:spcBef>
                <a:spcPts val="1200"/>
              </a:spcBef>
              <a:buNone/>
            </a:pPr>
            <a:r>
              <a:rPr lang="el-GR" dirty="0" smtClean="0"/>
              <a:t>Είναι </a:t>
            </a:r>
            <a:r>
              <a:rPr lang="el-GR" dirty="0"/>
              <a:t>δείκτης του όγκου του αίματος </a:t>
            </a:r>
            <a:r>
              <a:rPr lang="el-GR" dirty="0" smtClean="0"/>
              <a:t>και </a:t>
            </a:r>
            <a:r>
              <a:rPr lang="el-GR" dirty="0"/>
              <a:t>της φλεβικής επαναφοράς. </a:t>
            </a:r>
            <a:r>
              <a:rPr lang="el-GR" dirty="0" smtClean="0"/>
              <a:t>Χρησιμεύει </a:t>
            </a:r>
            <a:r>
              <a:rPr lang="el-GR" dirty="0"/>
              <a:t>για την παρακολούθηση του όγκου του αίματος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3117910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Παρακολούθησης της ΚΦΠ </a:t>
            </a:r>
            <a:r>
              <a:rPr lang="el-GR" sz="3200" b="0" dirty="0" smtClean="0"/>
              <a:t>(2 από 2)</a:t>
            </a:r>
            <a:endParaRPr lang="el-GR" sz="3200" b="0" dirty="0"/>
          </a:p>
        </p:txBody>
      </p:sp>
      <p:sp>
        <p:nvSpPr>
          <p:cNvPr id="3" name="Θέση περιεχομένου 2"/>
          <p:cNvSpPr>
            <a:spLocks noGrp="1"/>
          </p:cNvSpPr>
          <p:nvPr>
            <p:ph idx="1"/>
          </p:nvPr>
        </p:nvSpPr>
        <p:spPr>
          <a:xfrm>
            <a:off x="457200" y="1196752"/>
            <a:ext cx="8229600" cy="5400600"/>
          </a:xfrm>
        </p:spPr>
        <p:txBody>
          <a:bodyPr>
            <a:noAutofit/>
          </a:bodyPr>
          <a:lstStyle/>
          <a:p>
            <a:pPr>
              <a:lnSpc>
                <a:spcPct val="114000"/>
              </a:lnSpc>
              <a:spcBef>
                <a:spcPts val="1200"/>
              </a:spcBef>
            </a:pPr>
            <a:r>
              <a:rPr lang="el-GR" b="1" dirty="0" smtClean="0">
                <a:solidFill>
                  <a:srgbClr val="004A82"/>
                </a:solidFill>
              </a:rPr>
              <a:t>Τι Μετρά;</a:t>
            </a:r>
          </a:p>
          <a:p>
            <a:pPr marL="0" indent="0">
              <a:lnSpc>
                <a:spcPct val="114000"/>
              </a:lnSpc>
              <a:spcBef>
                <a:spcPts val="1200"/>
              </a:spcBef>
              <a:buNone/>
            </a:pPr>
            <a:r>
              <a:rPr lang="el-GR" dirty="0" smtClean="0"/>
              <a:t>Αντανακλά </a:t>
            </a:r>
            <a:r>
              <a:rPr lang="el-GR" dirty="0"/>
              <a:t>την πίεση πληρώσεως των Δ.Κοιλοτήτων της καρδιάς. Μετρά την υπογκαιμία και την υπεφόρτωση. Φ.Τ.2-8 cm H2O, ή 2-6 mm Hg. Eίναι μειωμένη σε υπογκαιμία και σοκ και είναι αυξημένη σε υπερφόρτωση υγρών ή αγγειοσύσπαση ή καρδιακό </a:t>
            </a:r>
            <a:r>
              <a:rPr lang="el-GR" dirty="0" smtClean="0"/>
              <a:t>επιπωματισμό.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23339037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ΚΦΠ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marL="0" indent="0">
              <a:spcBef>
                <a:spcPts val="1800"/>
              </a:spcBef>
              <a:buNone/>
            </a:pPr>
            <a:r>
              <a:rPr lang="el-GR" b="1" dirty="0" smtClean="0">
                <a:solidFill>
                  <a:srgbClr val="004A82"/>
                </a:solidFill>
              </a:rPr>
              <a:t>Στοιχεία Συστήματος Μέτρησης </a:t>
            </a:r>
          </a:p>
          <a:p>
            <a:pPr>
              <a:spcBef>
                <a:spcPts val="1800"/>
              </a:spcBef>
            </a:pPr>
            <a:r>
              <a:rPr lang="el-GR" dirty="0" smtClean="0"/>
              <a:t>Ενδοαγγειακός καθετήρας,</a:t>
            </a:r>
          </a:p>
          <a:p>
            <a:pPr>
              <a:spcBef>
                <a:spcPts val="1800"/>
              </a:spcBef>
            </a:pPr>
            <a:r>
              <a:rPr lang="el-GR" dirty="0" smtClean="0"/>
              <a:t>Βαλβίδα 3 κατευθύνσεων (3-way) για λήψη δειγμάτων αίματος,</a:t>
            </a:r>
          </a:p>
          <a:p>
            <a:pPr>
              <a:spcBef>
                <a:spcPts val="1800"/>
              </a:spcBef>
            </a:pPr>
            <a:r>
              <a:rPr lang="el-GR" dirty="0" smtClean="0"/>
              <a:t>Μανόμετρο ύδατος,</a:t>
            </a:r>
          </a:p>
          <a:p>
            <a:pPr>
              <a:spcBef>
                <a:spcPts val="1800"/>
              </a:spcBef>
            </a:pPr>
            <a:r>
              <a:rPr lang="el-GR" dirty="0" smtClean="0"/>
              <a:t>Ενδοφλέβιο διάλυμα ορού,</a:t>
            </a:r>
          </a:p>
          <a:p>
            <a:pPr>
              <a:spcBef>
                <a:spcPts val="1800"/>
              </a:spcBef>
            </a:pPr>
            <a:r>
              <a:rPr lang="el-GR" dirty="0" smtClean="0"/>
              <a:t>Συσκευή ορού.</a:t>
            </a:r>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20623468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ΚΦΠ </a:t>
            </a:r>
            <a:r>
              <a:rPr lang="el-GR" sz="3200" b="0" dirty="0" smtClean="0"/>
              <a:t>(2 </a:t>
            </a:r>
            <a:r>
              <a:rPr lang="el-GR" sz="3200" b="0" dirty="0"/>
              <a:t>από </a:t>
            </a:r>
            <a:r>
              <a:rPr lang="el-GR" sz="3200" b="0" dirty="0" smtClean="0"/>
              <a:t>2)</a:t>
            </a:r>
            <a:endParaRPr lang="el-GR" sz="3200" dirty="0"/>
          </a:p>
        </p:txBody>
      </p:sp>
      <p:sp>
        <p:nvSpPr>
          <p:cNvPr id="3" name="Θέση περιεχομένου 2"/>
          <p:cNvSpPr>
            <a:spLocks noGrp="1"/>
          </p:cNvSpPr>
          <p:nvPr>
            <p:ph idx="1"/>
          </p:nvPr>
        </p:nvSpPr>
        <p:spPr>
          <a:xfrm>
            <a:off x="457200" y="1196752"/>
            <a:ext cx="8363272" cy="5400600"/>
          </a:xfrm>
        </p:spPr>
        <p:txBody>
          <a:bodyPr>
            <a:normAutofit/>
          </a:bodyPr>
          <a:lstStyle/>
          <a:p>
            <a:pPr marL="0" indent="0">
              <a:lnSpc>
                <a:spcPct val="120000"/>
              </a:lnSpc>
              <a:spcBef>
                <a:spcPts val="1200"/>
              </a:spcBef>
              <a:buNone/>
            </a:pPr>
            <a:r>
              <a:rPr lang="el-GR" b="1" dirty="0" smtClean="0">
                <a:solidFill>
                  <a:srgbClr val="004A82"/>
                </a:solidFill>
              </a:rPr>
              <a:t>Και επί σύνδεσης με μορφομετατροπέα απαιτούνται επιπλέον:</a:t>
            </a:r>
          </a:p>
          <a:p>
            <a:pPr>
              <a:lnSpc>
                <a:spcPct val="120000"/>
              </a:lnSpc>
              <a:spcBef>
                <a:spcPts val="1200"/>
              </a:spcBef>
            </a:pPr>
            <a:r>
              <a:rPr lang="el-GR" b="1" dirty="0" smtClean="0"/>
              <a:t>Στέρεος σωλήνας υψηλής πίεσης,</a:t>
            </a:r>
          </a:p>
          <a:p>
            <a:pPr>
              <a:lnSpc>
                <a:spcPct val="120000"/>
              </a:lnSpc>
              <a:spcBef>
                <a:spcPts val="1200"/>
              </a:spcBef>
            </a:pPr>
            <a:r>
              <a:rPr lang="el-GR" b="1" dirty="0" smtClean="0"/>
              <a:t>Βαλβίδες και σύστημα συνεχούς </a:t>
            </a:r>
            <a:r>
              <a:rPr lang="el-GR" b="1" dirty="0"/>
              <a:t>έ</a:t>
            </a:r>
            <a:r>
              <a:rPr lang="el-GR" b="1" dirty="0" smtClean="0"/>
              <a:t>κπλυσης </a:t>
            </a:r>
            <a:r>
              <a:rPr lang="el-GR" dirty="0" smtClean="0"/>
              <a:t>με </a:t>
            </a:r>
            <a:r>
              <a:rPr lang="el-GR" dirty="0"/>
              <a:t>φυσιολογικό ορό ή ηπαρινισμένο αλατούχο </a:t>
            </a:r>
            <a:r>
              <a:rPr lang="el-GR" dirty="0" smtClean="0"/>
              <a:t>διάλυμα, </a:t>
            </a:r>
            <a:endParaRPr lang="el-GR" dirty="0"/>
          </a:p>
          <a:p>
            <a:pPr>
              <a:lnSpc>
                <a:spcPct val="120000"/>
              </a:lnSpc>
              <a:spcBef>
                <a:spcPts val="1200"/>
              </a:spcBef>
            </a:pPr>
            <a:r>
              <a:rPr lang="el-GR" b="1" dirty="0" smtClean="0"/>
              <a:t>Μορφομετατροπέας</a:t>
            </a:r>
            <a:r>
              <a:rPr lang="el-GR" dirty="0" smtClean="0"/>
              <a:t> </a:t>
            </a:r>
            <a:r>
              <a:rPr lang="el-GR" dirty="0"/>
              <a:t>συνδεδεμένος στο σύστημα μέσω στερεού σωλήνα υψηλής πίεσης μεταφράζει τις πιέσεις σε ηλεκτρικό σήμα που απεικονίζεται σε </a:t>
            </a:r>
            <a:r>
              <a:rPr lang="el-GR" dirty="0" smtClean="0"/>
              <a:t>οθόνη,</a:t>
            </a:r>
            <a:endParaRPr lang="el-GR" dirty="0"/>
          </a:p>
          <a:p>
            <a:pPr>
              <a:lnSpc>
                <a:spcPct val="120000"/>
              </a:lnSpc>
              <a:spcBef>
                <a:spcPts val="1200"/>
              </a:spcBef>
            </a:pPr>
            <a:r>
              <a:rPr lang="el-GR" b="1" dirty="0" smtClean="0"/>
              <a:t>Οθόνη απεικόνισης ενδοαγγειακής πίεσης,</a:t>
            </a:r>
          </a:p>
          <a:p>
            <a:pPr>
              <a:lnSpc>
                <a:spcPct val="120000"/>
              </a:lnSpc>
              <a:spcBef>
                <a:spcPts val="1200"/>
              </a:spcBef>
            </a:pPr>
            <a:r>
              <a:rPr lang="el-GR" b="1" dirty="0" smtClean="0"/>
              <a:t>Σάκος έγχυσης υπό πίεση (μανόμετρο) </a:t>
            </a:r>
            <a:r>
              <a:rPr lang="el-GR" dirty="0" smtClean="0"/>
              <a:t>για </a:t>
            </a:r>
            <a:r>
              <a:rPr lang="el-GR" dirty="0"/>
              <a:t>την αποτροπή σχηματισμού θρόμβων μέσα στον </a:t>
            </a:r>
            <a:r>
              <a:rPr lang="el-GR" dirty="0" smtClean="0"/>
              <a:t>καθετήρα.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1376917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Ανασκόπηση της φυσιολογίας </a:t>
            </a:r>
            <a:r>
              <a:rPr lang="el-GR" sz="3200" b="0" dirty="0" smtClean="0"/>
              <a:t>(2 </a:t>
            </a:r>
            <a:r>
              <a:rPr lang="el-GR" sz="3200" b="0" dirty="0"/>
              <a:t>από </a:t>
            </a:r>
            <a:r>
              <a:rPr lang="el-GR" sz="3200" b="0" dirty="0" smtClean="0"/>
              <a:t>3) </a:t>
            </a:r>
            <a:endParaRPr lang="el-GR" dirty="0"/>
          </a:p>
        </p:txBody>
      </p:sp>
      <p:sp>
        <p:nvSpPr>
          <p:cNvPr id="3" name="Θέση περιεχομένου 2"/>
          <p:cNvSpPr>
            <a:spLocks noGrp="1"/>
          </p:cNvSpPr>
          <p:nvPr>
            <p:ph idx="1"/>
          </p:nvPr>
        </p:nvSpPr>
        <p:spPr>
          <a:xfrm>
            <a:off x="457200" y="1196752"/>
            <a:ext cx="8363272" cy="5328592"/>
          </a:xfrm>
        </p:spPr>
        <p:txBody>
          <a:bodyPr>
            <a:normAutofit fontScale="92500" lnSpcReduction="10000"/>
          </a:bodyPr>
          <a:lstStyle/>
          <a:p>
            <a:pPr>
              <a:lnSpc>
                <a:spcPct val="120000"/>
              </a:lnSpc>
              <a:spcBef>
                <a:spcPts val="1200"/>
              </a:spcBef>
            </a:pPr>
            <a:r>
              <a:rPr lang="el-GR" b="1" dirty="0" smtClean="0"/>
              <a:t>Ο Όγκος Παλμού </a:t>
            </a:r>
            <a:r>
              <a:rPr lang="el-GR" dirty="0" smtClean="0"/>
              <a:t>εξαρτάται </a:t>
            </a:r>
            <a:r>
              <a:rPr lang="el-GR" dirty="0"/>
              <a:t>από το προφόρτιο, το μεταφόρτιο </a:t>
            </a:r>
            <a:r>
              <a:rPr lang="el-GR" dirty="0" smtClean="0"/>
              <a:t>και </a:t>
            </a:r>
            <a:r>
              <a:rPr lang="el-GR" dirty="0"/>
              <a:t>τη συσταλτικότητα του </a:t>
            </a:r>
            <a:r>
              <a:rPr lang="el-GR" dirty="0" smtClean="0"/>
              <a:t>μυοκαρδίου.</a:t>
            </a:r>
            <a:endParaRPr lang="el-GR" dirty="0"/>
          </a:p>
          <a:p>
            <a:pPr>
              <a:lnSpc>
                <a:spcPct val="120000"/>
              </a:lnSpc>
              <a:spcBef>
                <a:spcPts val="1200"/>
              </a:spcBef>
            </a:pPr>
            <a:r>
              <a:rPr lang="el-GR" b="1" dirty="0" smtClean="0"/>
              <a:t>Προφορτίο</a:t>
            </a:r>
            <a:r>
              <a:rPr lang="en-US" b="1" dirty="0" smtClean="0"/>
              <a:t> </a:t>
            </a:r>
            <a:r>
              <a:rPr lang="el-GR" dirty="0" smtClean="0"/>
              <a:t>=</a:t>
            </a:r>
            <a:r>
              <a:rPr lang="en-US" dirty="0" smtClean="0"/>
              <a:t> </a:t>
            </a:r>
            <a:r>
              <a:rPr lang="el-GR" dirty="0" smtClean="0"/>
              <a:t>ο </a:t>
            </a:r>
            <a:r>
              <a:rPr lang="el-GR" dirty="0"/>
              <a:t>όγκος του αίματος στις κοιλίες στο τέλος της </a:t>
            </a:r>
            <a:r>
              <a:rPr lang="el-GR" dirty="0" smtClean="0"/>
              <a:t>διαστολής</a:t>
            </a:r>
            <a:r>
              <a:rPr lang="en-US" dirty="0" smtClean="0"/>
              <a:t> </a:t>
            </a:r>
            <a:r>
              <a:rPr lang="el-GR" dirty="0" smtClean="0"/>
              <a:t>=</a:t>
            </a:r>
            <a:r>
              <a:rPr lang="en-US" dirty="0" smtClean="0"/>
              <a:t> </a:t>
            </a:r>
            <a:r>
              <a:rPr lang="el-GR" dirty="0" smtClean="0"/>
              <a:t>τελοδιαστολικός </a:t>
            </a:r>
            <a:r>
              <a:rPr lang="el-GR" dirty="0"/>
              <a:t>όγκος ή EDV. Το αίμα ασκεί πίεση στα τοιχώματα της κοιλίας </a:t>
            </a:r>
            <a:r>
              <a:rPr lang="el-GR" dirty="0" smtClean="0"/>
              <a:t>και </a:t>
            </a:r>
            <a:r>
              <a:rPr lang="el-GR" dirty="0"/>
              <a:t>έτσι διατείνονται οι </a:t>
            </a:r>
            <a:r>
              <a:rPr lang="el-GR" dirty="0" smtClean="0"/>
              <a:t>μυϊκές </a:t>
            </a:r>
            <a:r>
              <a:rPr lang="el-GR" dirty="0"/>
              <a:t>ίνες. Μεγαλύτερος όγκος=μεγαλύτερη δύναμη εξώθησης. Ο EDV εξαρτάται από τη φλεβική επαναφορά </a:t>
            </a:r>
            <a:r>
              <a:rPr lang="el-GR" dirty="0" smtClean="0"/>
              <a:t>και </a:t>
            </a:r>
            <a:r>
              <a:rPr lang="el-GR" dirty="0"/>
              <a:t>τη διατασιμότητα των </a:t>
            </a:r>
            <a:r>
              <a:rPr lang="el-GR" dirty="0" smtClean="0"/>
              <a:t>κοιλιών.</a:t>
            </a:r>
            <a:endParaRPr lang="el-GR" dirty="0"/>
          </a:p>
          <a:p>
            <a:pPr>
              <a:lnSpc>
                <a:spcPct val="120000"/>
              </a:lnSpc>
              <a:spcBef>
                <a:spcPts val="1200"/>
              </a:spcBef>
            </a:pPr>
            <a:r>
              <a:rPr lang="el-GR" b="1" dirty="0" smtClean="0"/>
              <a:t>Μεταφορτίο</a:t>
            </a:r>
            <a:r>
              <a:rPr lang="en-US" b="1" dirty="0" smtClean="0"/>
              <a:t> </a:t>
            </a:r>
            <a:r>
              <a:rPr lang="el-GR" b="1" dirty="0" smtClean="0"/>
              <a:t>= Η Δύναμη Εξώθησης </a:t>
            </a:r>
            <a:r>
              <a:rPr lang="el-GR" dirty="0" smtClean="0"/>
              <a:t>η </a:t>
            </a:r>
            <a:r>
              <a:rPr lang="el-GR" dirty="0"/>
              <a:t>οποία απαιτείται για να πάει το αίμα προς τις αρτηρίες. Η δύναμη αυτή πρέπει να ξεπερνά τις πιέσεις της πνευμονικής </a:t>
            </a:r>
            <a:r>
              <a:rPr lang="el-GR" dirty="0" smtClean="0"/>
              <a:t>και </a:t>
            </a:r>
            <a:r>
              <a:rPr lang="el-GR" dirty="0"/>
              <a:t>συστηματικής κυκλοφορίας. Αύξηση των αγγειακών </a:t>
            </a:r>
            <a:r>
              <a:rPr lang="el-GR" dirty="0" smtClean="0"/>
              <a:t>αντιστάσεων</a:t>
            </a:r>
            <a:r>
              <a:rPr lang="en-US" dirty="0" smtClean="0"/>
              <a:t> </a:t>
            </a:r>
            <a:r>
              <a:rPr lang="el-GR" dirty="0" smtClean="0"/>
              <a:t>=&gt;</a:t>
            </a:r>
            <a:r>
              <a:rPr lang="en-US" dirty="0" smtClean="0"/>
              <a:t> </a:t>
            </a:r>
            <a:r>
              <a:rPr lang="el-GR" dirty="0" smtClean="0"/>
              <a:t>↑</a:t>
            </a:r>
            <a:r>
              <a:rPr lang="el-GR" dirty="0"/>
              <a:t>μεταφορτίου, ↓ΟΠ,</a:t>
            </a:r>
            <a:r>
              <a:rPr lang="el-GR" dirty="0" smtClean="0"/>
              <a:t>↑ έργου μυοκαρδίου.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1921675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smtClean="0"/>
              <a:t>Παρακολούθηση πίεσης πνευμονικής αρτηρίας </a:t>
            </a:r>
            <a:r>
              <a:rPr lang="el-GR" sz="3200" b="0" dirty="0" smtClean="0"/>
              <a:t>(1 από 2)</a:t>
            </a:r>
            <a:endParaRPr lang="el-GR" sz="3200" b="0" dirty="0"/>
          </a:p>
        </p:txBody>
      </p:sp>
      <p:sp>
        <p:nvSpPr>
          <p:cNvPr id="3" name="Θέση περιεχομένου 2"/>
          <p:cNvSpPr>
            <a:spLocks noGrp="1"/>
          </p:cNvSpPr>
          <p:nvPr>
            <p:ph idx="1"/>
          </p:nvPr>
        </p:nvSpPr>
        <p:spPr>
          <a:xfrm>
            <a:off x="457200" y="1196752"/>
            <a:ext cx="8435280" cy="5400600"/>
          </a:xfrm>
        </p:spPr>
        <p:txBody>
          <a:bodyPr>
            <a:normAutofit fontScale="92500"/>
          </a:bodyPr>
          <a:lstStyle/>
          <a:p>
            <a:pPr>
              <a:lnSpc>
                <a:spcPct val="124000"/>
              </a:lnSpc>
              <a:spcBef>
                <a:spcPts val="1200"/>
              </a:spcBef>
            </a:pPr>
            <a:r>
              <a:rPr lang="el-GR" b="1" dirty="0" smtClean="0">
                <a:solidFill>
                  <a:srgbClr val="004A82"/>
                </a:solidFill>
              </a:rPr>
              <a:t>Πως Γίνεται; </a:t>
            </a:r>
          </a:p>
          <a:p>
            <a:pPr marL="0" indent="0">
              <a:lnSpc>
                <a:spcPct val="124000"/>
              </a:lnSpc>
              <a:spcBef>
                <a:spcPts val="1200"/>
              </a:spcBef>
              <a:buNone/>
            </a:pPr>
            <a:r>
              <a:rPr lang="el-GR" dirty="0" smtClean="0"/>
              <a:t>Με </a:t>
            </a:r>
            <a:r>
              <a:rPr lang="el-GR" dirty="0"/>
              <a:t>παρακέντηση κεντρικής φλέβας (συνήθως έσω σφαγίτιδας ή υποκλειδίου) και τοποθέτηση καθετήρα της πνευμονικής αρτηρίας γνωστού ως Swan-Ganz που έχει στο απώτερο άκρο ένα μπαλονάκι. Ο καθετήρας παρασύρεται με τη ροή του αίματος:Δ.Κόλπος→Δ.Κοιλία→Πνευμονική Αρτηρία→Πνευμονικό αρτηρίδιο</a:t>
            </a:r>
            <a:r>
              <a:rPr lang="el-GR" dirty="0" smtClean="0"/>
              <a:t>. Το </a:t>
            </a:r>
            <a:r>
              <a:rPr lang="el-GR" dirty="0"/>
              <a:t>μπαλόνι ξεφουσκώνεται </a:t>
            </a:r>
            <a:r>
              <a:rPr lang="el-GR" dirty="0" smtClean="0"/>
              <a:t>και </a:t>
            </a:r>
            <a:r>
              <a:rPr lang="el-GR" dirty="0"/>
              <a:t>οι ειδικά διαμορφωμένοι αυλοί του καθετήρα μετράνε τις πιέσεις</a:t>
            </a:r>
          </a:p>
          <a:p>
            <a:pPr>
              <a:lnSpc>
                <a:spcPct val="124000"/>
              </a:lnSpc>
              <a:spcBef>
                <a:spcPts val="1200"/>
              </a:spcBef>
            </a:pPr>
            <a:r>
              <a:rPr lang="el-GR" b="1" dirty="0" smtClean="0">
                <a:solidFill>
                  <a:srgbClr val="004A82"/>
                </a:solidFill>
              </a:rPr>
              <a:t>Που Χρησιμεύει;</a:t>
            </a:r>
          </a:p>
          <a:p>
            <a:pPr marL="0" indent="0">
              <a:lnSpc>
                <a:spcPct val="124000"/>
              </a:lnSpc>
              <a:spcBef>
                <a:spcPts val="1200"/>
              </a:spcBef>
              <a:buNone/>
            </a:pPr>
            <a:r>
              <a:rPr lang="el-GR" dirty="0" smtClean="0"/>
              <a:t>Χρησιμεύει </a:t>
            </a:r>
            <a:r>
              <a:rPr lang="el-GR" dirty="0"/>
              <a:t>στις ΜΕΘ και στις στεφανιαίες μονάδες για την αξιολόγηση της λειτουργίας της Α.Κοιλίας </a:t>
            </a:r>
            <a:r>
              <a:rPr lang="el-GR" dirty="0" smtClean="0"/>
              <a:t>και </a:t>
            </a:r>
            <a:r>
              <a:rPr lang="el-GR" dirty="0"/>
              <a:t>γενικότερα ολόκληρης της </a:t>
            </a:r>
            <a:r>
              <a:rPr lang="el-GR" dirty="0" smtClean="0"/>
              <a:t>καρδιάς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33921039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400" dirty="0"/>
              <a:t>Παρακολούθηση πίεσης πνευμονικής αρτηρίας </a:t>
            </a: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a:xfrm>
            <a:off x="457200" y="1196752"/>
            <a:ext cx="8579296" cy="5544616"/>
          </a:xfrm>
        </p:spPr>
        <p:txBody>
          <a:bodyPr>
            <a:normAutofit fontScale="92500" lnSpcReduction="10000"/>
          </a:bodyPr>
          <a:lstStyle/>
          <a:p>
            <a:pPr>
              <a:lnSpc>
                <a:spcPct val="120000"/>
              </a:lnSpc>
              <a:spcBef>
                <a:spcPts val="1200"/>
              </a:spcBef>
            </a:pPr>
            <a:r>
              <a:rPr lang="el-GR" b="1" dirty="0" smtClean="0">
                <a:solidFill>
                  <a:srgbClr val="004A82"/>
                </a:solidFill>
              </a:rPr>
              <a:t>Τι Μετρά;</a:t>
            </a:r>
          </a:p>
          <a:p>
            <a:pPr>
              <a:lnSpc>
                <a:spcPct val="120000"/>
              </a:lnSpc>
              <a:spcBef>
                <a:spcPts val="1200"/>
              </a:spcBef>
              <a:buFont typeface="Courier New" panose="02070309020205020404" pitchFamily="49" charset="0"/>
              <a:buChar char="o"/>
            </a:pPr>
            <a:r>
              <a:rPr lang="el-GR" dirty="0" smtClean="0"/>
              <a:t>Την </a:t>
            </a:r>
            <a:r>
              <a:rPr lang="el-GR" dirty="0"/>
              <a:t>πίεση του Δ.Κόλπου, της πνευμονικής αρτηρίας </a:t>
            </a:r>
            <a:r>
              <a:rPr lang="el-GR" dirty="0" smtClean="0"/>
              <a:t>και </a:t>
            </a:r>
            <a:r>
              <a:rPr lang="el-GR" dirty="0"/>
              <a:t>των αριστερών κοιλοτήτων. Πνευμονική αρτηρία:Φ.Τ.25/10 mmHg, </a:t>
            </a:r>
            <a:r>
              <a:rPr lang="el-GR" dirty="0" smtClean="0"/>
              <a:t>και  </a:t>
            </a:r>
            <a:r>
              <a:rPr lang="el-GR" dirty="0"/>
              <a:t>Μέση τιμή=15 mmHg. Αυτή αυξάνει σε Α.ΚΑ. Όταν φθάσει το μπαλόνι στα τριχοειδή </a:t>
            </a:r>
            <a:r>
              <a:rPr lang="el-GR" dirty="0" smtClean="0"/>
              <a:t>και </a:t>
            </a:r>
            <a:r>
              <a:rPr lang="el-GR" dirty="0"/>
              <a:t>το ξαναφουσκώνουμε τότε μετριέται η πίεση των πνευμονικών τριχοειδών (πίεση ενσφηνώσεως τριχοειδών) που αντανακλά την πίεση του Α.Κόλπου </a:t>
            </a:r>
            <a:r>
              <a:rPr lang="el-GR" dirty="0" smtClean="0"/>
              <a:t>και </a:t>
            </a:r>
            <a:r>
              <a:rPr lang="el-GR" dirty="0"/>
              <a:t>είναι ίση με τη διαστολική πίεση της Α.Κοιλίας. Αυτή έχει φ.τ.8-12 mmHg, αυξάνεται σε Α.ΚΑ </a:t>
            </a:r>
            <a:r>
              <a:rPr lang="el-GR" dirty="0" smtClean="0"/>
              <a:t>και </a:t>
            </a:r>
            <a:r>
              <a:rPr lang="el-GR" dirty="0"/>
              <a:t>καρδιακό επιπωματισμό </a:t>
            </a:r>
            <a:r>
              <a:rPr lang="el-GR" dirty="0" smtClean="0"/>
              <a:t>και </a:t>
            </a:r>
            <a:r>
              <a:rPr lang="el-GR" dirty="0"/>
              <a:t>μειώνεται σε υπογκαιμία.</a:t>
            </a:r>
          </a:p>
          <a:p>
            <a:pPr>
              <a:lnSpc>
                <a:spcPct val="120000"/>
              </a:lnSpc>
              <a:spcBef>
                <a:spcPts val="1200"/>
              </a:spcBef>
              <a:buFont typeface="Courier New" panose="02070309020205020404" pitchFamily="49" charset="0"/>
              <a:buChar char="o"/>
            </a:pPr>
            <a:r>
              <a:rPr lang="el-GR" dirty="0"/>
              <a:t>Με τη μέθοδο της θερμοαραίωσης μετριέται η Καρδιακή Παροχή. Στη συνέχεια υπολογίζεται ο καρδιακός δείκτης αφού διαιρείται η καρδιακή παροχή με την επιφάνεια σώματος.φ.τ.καρδιακού δείκτη 2,8-4,2 </a:t>
            </a:r>
            <a:r>
              <a:rPr lang="el-GR" dirty="0" smtClean="0"/>
              <a:t>Lit/min/m2</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41733759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Χορήγηση φαρμάκων σε ΚΑ</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solidFill>
                  <a:srgbClr val="004A82"/>
                </a:solidFill>
              </a:rPr>
              <a:t>Σε ΚΑ χορηγούνται :</a:t>
            </a:r>
          </a:p>
          <a:p>
            <a:pPr>
              <a:spcBef>
                <a:spcPts val="2400"/>
              </a:spcBef>
            </a:pPr>
            <a:r>
              <a:rPr lang="el-GR" dirty="0" smtClean="0"/>
              <a:t>Αναστολείς του μετατρεπτικού ενζύμου της αγγειοτασίνης (αμεα),</a:t>
            </a:r>
          </a:p>
          <a:p>
            <a:pPr>
              <a:spcBef>
                <a:spcPts val="2400"/>
              </a:spcBef>
            </a:pPr>
            <a:r>
              <a:rPr lang="el-GR" dirty="0" smtClean="0"/>
              <a:t>Διουρητικά,</a:t>
            </a:r>
          </a:p>
          <a:p>
            <a:pPr>
              <a:spcBef>
                <a:spcPts val="2400"/>
              </a:spcBef>
            </a:pPr>
            <a:r>
              <a:rPr lang="el-GR" dirty="0" smtClean="0"/>
              <a:t>Φάρμακα με θετική ινότροπο δράση</a:t>
            </a:r>
          </a:p>
          <a:p>
            <a:pPr>
              <a:spcBef>
                <a:spcPts val="2400"/>
              </a:spcBef>
            </a:pPr>
            <a:r>
              <a:rPr lang="el-GR" dirty="0" smtClean="0"/>
              <a:t>Συμπαθομιμητικά φάρμακα,</a:t>
            </a:r>
          </a:p>
          <a:p>
            <a:pPr>
              <a:spcBef>
                <a:spcPts val="2400"/>
              </a:spcBef>
            </a:pPr>
            <a:r>
              <a:rPr lang="el-GR" dirty="0" smtClean="0"/>
              <a:t>Αναστολείς της φωσφοδιεστεράσης.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40100246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Πως δρουν οι ΑΜΕΑ σε </a:t>
            </a:r>
            <a:r>
              <a:rPr lang="el-GR" dirty="0"/>
              <a:t>ΚΑ</a:t>
            </a:r>
          </a:p>
        </p:txBody>
      </p:sp>
      <p:sp>
        <p:nvSpPr>
          <p:cNvPr id="3" name="Θέση περιεχομένου 2"/>
          <p:cNvSpPr>
            <a:spLocks noGrp="1"/>
          </p:cNvSpPr>
          <p:nvPr>
            <p:ph idx="1"/>
          </p:nvPr>
        </p:nvSpPr>
        <p:spPr>
          <a:xfrm>
            <a:off x="467544" y="1484784"/>
            <a:ext cx="8229600" cy="3312368"/>
          </a:xfrm>
        </p:spPr>
        <p:txBody>
          <a:bodyPr/>
          <a:lstStyle/>
          <a:p>
            <a:pPr>
              <a:lnSpc>
                <a:spcPct val="114000"/>
              </a:lnSpc>
            </a:pPr>
            <a:r>
              <a:rPr lang="el-GR" b="1" dirty="0" smtClean="0"/>
              <a:t>Οι αναστολείς του μετατρεπτικού ενζύμου της αγγειοτασίνης </a:t>
            </a:r>
            <a:r>
              <a:rPr lang="el-GR" dirty="0" smtClean="0"/>
              <a:t>(</a:t>
            </a:r>
            <a:r>
              <a:rPr lang="el-GR" dirty="0"/>
              <a:t>Αμεα) εμποδίζουν την παραγωγή αγγειοτασίνης ΙΙ με αποτέλεσμα την πρόκληση αγγειοδιαστολής, τη μείωση του όγκου του αίματος και την αποφυγή των επιδράσεων της ουσίας αυτής στην καρδιά και στα αγγεία. Συνεπώς στην ΚΑ μειώνεται το μεταφόρτιο και βελτιώνεται η καρδιακή παροχή και η νεφρική </a:t>
            </a:r>
            <a:r>
              <a:rPr lang="el-GR" dirty="0" smtClean="0"/>
              <a:t>ροή</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22115576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Χορήγηση ΑΜΕΑ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marL="0" indent="0">
              <a:lnSpc>
                <a:spcPct val="114000"/>
              </a:lnSpc>
              <a:spcBef>
                <a:spcPts val="1200"/>
              </a:spcBef>
              <a:buNone/>
            </a:pPr>
            <a:r>
              <a:rPr lang="el-GR" b="1" dirty="0" smtClean="0">
                <a:solidFill>
                  <a:srgbClr val="004A82"/>
                </a:solidFill>
              </a:rPr>
              <a:t>Νοσηλευτικές Ευθύνες</a:t>
            </a:r>
          </a:p>
          <a:p>
            <a:pPr>
              <a:lnSpc>
                <a:spcPct val="114000"/>
              </a:lnSpc>
              <a:spcBef>
                <a:spcPts val="1200"/>
              </a:spcBef>
            </a:pPr>
            <a:r>
              <a:rPr lang="el-GR" dirty="0" smtClean="0"/>
              <a:t>Συνεχής </a:t>
            </a:r>
            <a:r>
              <a:rPr lang="el-GR" dirty="0"/>
              <a:t>παρακολούθηση ασθενών που παίρνουν ταυτόχρονα διουρητικά ή έχουν </a:t>
            </a:r>
            <a:r>
              <a:rPr lang="el-GR" dirty="0" smtClean="0"/>
              <a:t>ΝΑ,</a:t>
            </a:r>
            <a:endParaRPr lang="el-GR" dirty="0"/>
          </a:p>
          <a:p>
            <a:pPr>
              <a:lnSpc>
                <a:spcPct val="114000"/>
              </a:lnSpc>
              <a:spcBef>
                <a:spcPts val="1200"/>
              </a:spcBef>
            </a:pPr>
            <a:r>
              <a:rPr lang="el-GR" dirty="0"/>
              <a:t>Χορηγούνται με αντλία (στάγδην έγχυση</a:t>
            </a:r>
            <a:r>
              <a:rPr lang="el-GR" dirty="0" smtClean="0"/>
              <a:t>),</a:t>
            </a:r>
            <a:endParaRPr lang="el-GR" dirty="0"/>
          </a:p>
          <a:p>
            <a:pPr>
              <a:lnSpc>
                <a:spcPct val="114000"/>
              </a:lnSpc>
              <a:spcBef>
                <a:spcPts val="1200"/>
              </a:spcBef>
            </a:pPr>
            <a:r>
              <a:rPr lang="el-GR" dirty="0"/>
              <a:t>Κατά την έναρξη τους παρακολουθείται στενά η ΑΠ του ασθενούς για 2 συνεχώς ώρες και μετά ανάλογα με τις </a:t>
            </a:r>
            <a:r>
              <a:rPr lang="el-GR" dirty="0" smtClean="0"/>
              <a:t>ενδείξεις,</a:t>
            </a:r>
            <a:endParaRPr lang="el-GR" dirty="0"/>
          </a:p>
          <a:p>
            <a:pPr>
              <a:lnSpc>
                <a:spcPct val="114000"/>
              </a:lnSpc>
              <a:spcBef>
                <a:spcPts val="1200"/>
              </a:spcBef>
            </a:pPr>
            <a:r>
              <a:rPr lang="el-GR" dirty="0"/>
              <a:t>Παρακολούθηση καλίου (ενοχοποιούνται για υπερκαλιαιμία</a:t>
            </a:r>
            <a:r>
              <a:rPr lang="el-GR" dirty="0" smtClean="0"/>
              <a:t>),</a:t>
            </a:r>
            <a:endParaRPr lang="el-GR" dirty="0"/>
          </a:p>
          <a:p>
            <a:pPr>
              <a:lnSpc>
                <a:spcPct val="114000"/>
              </a:lnSpc>
              <a:spcBef>
                <a:spcPts val="1200"/>
              </a:spcBef>
            </a:pPr>
            <a:r>
              <a:rPr lang="el-GR" dirty="0"/>
              <a:t>Παρακολούθηση λευκών αιμοσφαιρίων για ενδεχόμενη </a:t>
            </a:r>
            <a:r>
              <a:rPr lang="el-GR" dirty="0" smtClean="0"/>
              <a:t>ουδετεροπενία.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29581819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Χορήγηση ΑΜΕΑ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marL="0" indent="0">
              <a:lnSpc>
                <a:spcPct val="110000"/>
              </a:lnSpc>
              <a:spcBef>
                <a:spcPts val="1200"/>
              </a:spcBef>
              <a:buNone/>
            </a:pPr>
            <a:r>
              <a:rPr lang="el-GR" b="1" dirty="0" smtClean="0">
                <a:solidFill>
                  <a:srgbClr val="004A82"/>
                </a:solidFill>
              </a:rPr>
              <a:t>Εκπαίδευση Ασθενούς και Οικογένειας</a:t>
            </a:r>
          </a:p>
          <a:p>
            <a:pPr>
              <a:lnSpc>
                <a:spcPct val="110000"/>
              </a:lnSpc>
              <a:spcBef>
                <a:spcPts val="1200"/>
              </a:spcBef>
            </a:pPr>
            <a:r>
              <a:rPr lang="el-GR" dirty="0" smtClean="0"/>
              <a:t>Λήψη </a:t>
            </a:r>
            <a:r>
              <a:rPr lang="el-GR" dirty="0"/>
              <a:t>την ίδια ώρα κάθε </a:t>
            </a:r>
            <a:r>
              <a:rPr lang="el-GR" dirty="0" smtClean="0"/>
              <a:t>μέρα,</a:t>
            </a:r>
            <a:endParaRPr lang="el-GR" dirty="0"/>
          </a:p>
          <a:p>
            <a:pPr>
              <a:lnSpc>
                <a:spcPct val="110000"/>
              </a:lnSpc>
              <a:spcBef>
                <a:spcPts val="1200"/>
              </a:spcBef>
            </a:pPr>
            <a:r>
              <a:rPr lang="el-GR" dirty="0"/>
              <a:t>Παρακολούθηση ΑΠ </a:t>
            </a:r>
            <a:r>
              <a:rPr lang="el-GR" dirty="0" smtClean="0"/>
              <a:t>και βάρους/βδομάδα,</a:t>
            </a:r>
            <a:endParaRPr lang="el-GR" dirty="0"/>
          </a:p>
          <a:p>
            <a:pPr>
              <a:lnSpc>
                <a:spcPct val="110000"/>
              </a:lnSpc>
              <a:spcBef>
                <a:spcPts val="1200"/>
              </a:spcBef>
            </a:pPr>
            <a:r>
              <a:rPr lang="el-GR" dirty="0"/>
              <a:t>Όχι απότομες αλλαγές θέσης, όχι απότομη έγερση από το </a:t>
            </a:r>
            <a:r>
              <a:rPr lang="el-GR" dirty="0" smtClean="0"/>
              <a:t>κρεββάτι,</a:t>
            </a:r>
            <a:endParaRPr lang="el-GR" dirty="0"/>
          </a:p>
          <a:p>
            <a:pPr>
              <a:lnSpc>
                <a:spcPct val="110000"/>
              </a:lnSpc>
              <a:spcBef>
                <a:spcPts val="1200"/>
              </a:spcBef>
            </a:pPr>
            <a:r>
              <a:rPr lang="el-GR" dirty="0"/>
              <a:t>Αναφέρονται εκχυμώσεις, αιμορραγίες, πονόλαιμος, πυρετός, εξανθήματα, οίδημα δέρματος </a:t>
            </a:r>
            <a:r>
              <a:rPr lang="el-GR" dirty="0" smtClean="0"/>
              <a:t>και προσώπου,</a:t>
            </a:r>
            <a:endParaRPr lang="el-GR" dirty="0"/>
          </a:p>
          <a:p>
            <a:pPr>
              <a:lnSpc>
                <a:spcPct val="110000"/>
              </a:lnSpc>
              <a:spcBef>
                <a:spcPts val="1200"/>
              </a:spcBef>
            </a:pPr>
            <a:r>
              <a:rPr lang="el-GR" dirty="0"/>
              <a:t>Συνεννόηση με γιατρό, αν εμφανιστεί επίμονος ξηρός </a:t>
            </a:r>
            <a:r>
              <a:rPr lang="el-GR" dirty="0" smtClean="0"/>
              <a:t>βήχας,</a:t>
            </a:r>
            <a:endParaRPr lang="el-GR" dirty="0"/>
          </a:p>
          <a:p>
            <a:pPr>
              <a:lnSpc>
                <a:spcPct val="110000"/>
              </a:lnSpc>
              <a:spcBef>
                <a:spcPts val="1200"/>
              </a:spcBef>
            </a:pPr>
            <a:r>
              <a:rPr lang="el-GR" dirty="0"/>
              <a:t>Η καπτοπρίλη λαμβάνεται 1 ώρα πριν το </a:t>
            </a:r>
            <a:r>
              <a:rPr lang="el-GR" dirty="0" smtClean="0"/>
              <a:t>γεύμα.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13850621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Πως δρουν τα διουρητικά σε ΚΑ</a:t>
            </a:r>
            <a:endParaRPr lang="el-GR" dirty="0"/>
          </a:p>
        </p:txBody>
      </p:sp>
      <p:sp>
        <p:nvSpPr>
          <p:cNvPr id="3" name="Θέση περιεχομένου 2"/>
          <p:cNvSpPr>
            <a:spLocks noGrp="1"/>
          </p:cNvSpPr>
          <p:nvPr>
            <p:ph idx="1"/>
          </p:nvPr>
        </p:nvSpPr>
        <p:spPr>
          <a:xfrm>
            <a:off x="467544" y="1484784"/>
            <a:ext cx="8229600" cy="2664296"/>
          </a:xfrm>
        </p:spPr>
        <p:txBody>
          <a:bodyPr/>
          <a:lstStyle/>
          <a:p>
            <a:pPr>
              <a:lnSpc>
                <a:spcPct val="150000"/>
              </a:lnSpc>
            </a:pPr>
            <a:r>
              <a:rPr lang="el-GR" b="1" dirty="0" smtClean="0"/>
              <a:t>Τα διουρητικά </a:t>
            </a:r>
            <a:r>
              <a:rPr lang="el-GR" dirty="0" smtClean="0"/>
              <a:t>δρουν </a:t>
            </a:r>
            <a:r>
              <a:rPr lang="el-GR" dirty="0"/>
              <a:t>σε διάφορα σημεία του νεφρικού σωληναρίου και αναστέλλουν την επαναρρόφηση νατρίου και νερού, προάγοντας αντίθετα την απέκκρισή </a:t>
            </a:r>
            <a:r>
              <a:rPr lang="el-GR" dirty="0" smtClean="0"/>
              <a:t>τους.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22649106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Χορήγηση διουρητικών </a:t>
            </a:r>
            <a:r>
              <a:rPr lang="el-GR" sz="3200" b="0" dirty="0" smtClean="0"/>
              <a:t>(1 από 3)</a:t>
            </a:r>
            <a:endParaRPr lang="el-GR" sz="3200" b="0" dirty="0"/>
          </a:p>
        </p:txBody>
      </p:sp>
      <p:sp>
        <p:nvSpPr>
          <p:cNvPr id="3" name="Θέση περιεχομένου 2"/>
          <p:cNvSpPr>
            <a:spLocks noGrp="1"/>
          </p:cNvSpPr>
          <p:nvPr>
            <p:ph idx="1"/>
          </p:nvPr>
        </p:nvSpPr>
        <p:spPr/>
        <p:txBody>
          <a:bodyPr/>
          <a:lstStyle/>
          <a:p>
            <a:pPr marL="0" indent="0">
              <a:lnSpc>
                <a:spcPct val="114000"/>
              </a:lnSpc>
              <a:spcBef>
                <a:spcPts val="1800"/>
              </a:spcBef>
              <a:buNone/>
            </a:pPr>
            <a:r>
              <a:rPr lang="el-GR" b="1" dirty="0" smtClean="0">
                <a:solidFill>
                  <a:srgbClr val="004A82"/>
                </a:solidFill>
              </a:rPr>
              <a:t>Νοσηλευτικές Ευθύνες</a:t>
            </a:r>
          </a:p>
          <a:p>
            <a:pPr>
              <a:lnSpc>
                <a:spcPct val="114000"/>
              </a:lnSpc>
              <a:spcBef>
                <a:spcPts val="1800"/>
              </a:spcBef>
            </a:pPr>
            <a:r>
              <a:rPr lang="el-GR" b="1" dirty="0" smtClean="0"/>
              <a:t>Ζύγιση:</a:t>
            </a:r>
            <a:r>
              <a:rPr lang="el-GR" dirty="0" smtClean="0"/>
              <a:t> </a:t>
            </a:r>
            <a:r>
              <a:rPr lang="el-GR" dirty="0"/>
              <a:t>Στη αρχή μέτρηση βάρους </a:t>
            </a:r>
            <a:r>
              <a:rPr lang="el-GR" dirty="0" smtClean="0"/>
              <a:t>και </a:t>
            </a:r>
            <a:r>
              <a:rPr lang="el-GR" dirty="0"/>
              <a:t>Ζ.Σ.</a:t>
            </a:r>
          </a:p>
          <a:p>
            <a:pPr>
              <a:lnSpc>
                <a:spcPct val="114000"/>
              </a:lnSpc>
              <a:spcBef>
                <a:spcPts val="1800"/>
              </a:spcBef>
            </a:pPr>
            <a:r>
              <a:rPr lang="el-GR" b="1" dirty="0" smtClean="0"/>
              <a:t>Παρακολούθηση δεικτών ισοζυγίου υγρών: </a:t>
            </a:r>
            <a:r>
              <a:rPr lang="el-GR" dirty="0" smtClean="0"/>
              <a:t>ΑΠ</a:t>
            </a:r>
            <a:r>
              <a:rPr lang="el-GR" dirty="0"/>
              <a:t>, βάρος, προσλαμβανόμενα- αποβαλλόμενα υγρά, σπαργή δέρματος, </a:t>
            </a:r>
            <a:r>
              <a:rPr lang="el-GR" dirty="0" smtClean="0"/>
              <a:t>οιδήματα,</a:t>
            </a:r>
            <a:endParaRPr lang="el-GR" dirty="0"/>
          </a:p>
          <a:p>
            <a:pPr>
              <a:lnSpc>
                <a:spcPct val="114000"/>
              </a:lnSpc>
              <a:spcBef>
                <a:spcPts val="1800"/>
              </a:spcBef>
            </a:pPr>
            <a:r>
              <a:rPr lang="el-GR" b="1" dirty="0" smtClean="0"/>
              <a:t>Αναζήτηση σημείων μείωσης όγκου υγρών: </a:t>
            </a:r>
            <a:r>
              <a:rPr lang="el-GR" dirty="0" smtClean="0"/>
              <a:t>ζάλη</a:t>
            </a:r>
            <a:r>
              <a:rPr lang="el-GR" dirty="0"/>
              <a:t>, ορθοστατική υπόταση, ταχυκαρδία, μυικές </a:t>
            </a:r>
            <a:r>
              <a:rPr lang="el-GR" dirty="0" smtClean="0"/>
              <a:t>κράμπες,</a:t>
            </a:r>
            <a:endParaRPr lang="el-GR" dirty="0"/>
          </a:p>
          <a:p>
            <a:pPr>
              <a:lnSpc>
                <a:spcPct val="114000"/>
              </a:lnSpc>
              <a:spcBef>
                <a:spcPts val="1800"/>
              </a:spcBef>
            </a:pPr>
            <a:r>
              <a:rPr lang="el-GR" b="1" dirty="0" smtClean="0"/>
              <a:t>Hλεκτρολύτε</a:t>
            </a:r>
            <a:r>
              <a:rPr lang="el-GR" b="1" dirty="0"/>
              <a:t>ς</a:t>
            </a:r>
            <a:r>
              <a:rPr lang="el-GR" b="1" dirty="0" smtClean="0"/>
              <a:t>: </a:t>
            </a:r>
            <a:r>
              <a:rPr lang="el-GR" dirty="0" smtClean="0"/>
              <a:t>παθολογικά </a:t>
            </a:r>
            <a:r>
              <a:rPr lang="el-GR" dirty="0"/>
              <a:t>ευρήματα αναφέρονται σε γιατρό και υποκαθιστώνται τα </a:t>
            </a:r>
            <a:r>
              <a:rPr lang="el-GR" dirty="0" smtClean="0"/>
              <a:t>ελλείμματα.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5867739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Χορήγηση διουρητικών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a:lnSpc>
                <a:spcPct val="114000"/>
              </a:lnSpc>
              <a:spcBef>
                <a:spcPts val="1800"/>
              </a:spcBef>
            </a:pPr>
            <a:r>
              <a:rPr lang="el-GR" b="1" dirty="0" smtClean="0"/>
              <a:t>Καλιοσυντηρητικά διουρητικά: </a:t>
            </a:r>
            <a:r>
              <a:rPr lang="el-GR" dirty="0" smtClean="0"/>
              <a:t>δεν </a:t>
            </a:r>
            <a:r>
              <a:rPr lang="el-GR" dirty="0"/>
              <a:t>χορηγούνται συνήθως με συμπληρώματα </a:t>
            </a:r>
            <a:r>
              <a:rPr lang="el-GR" dirty="0" smtClean="0"/>
              <a:t>καλίου,</a:t>
            </a:r>
            <a:endParaRPr lang="el-GR" dirty="0"/>
          </a:p>
          <a:p>
            <a:pPr>
              <a:lnSpc>
                <a:spcPct val="114000"/>
              </a:lnSpc>
              <a:spcBef>
                <a:spcPts val="1800"/>
              </a:spcBef>
            </a:pPr>
            <a:r>
              <a:rPr lang="el-GR" b="1" dirty="0" smtClean="0"/>
              <a:t>Αξιολόγηση νεφρικής λειτουργίας: </a:t>
            </a:r>
            <a:r>
              <a:rPr lang="el-GR" dirty="0" smtClean="0"/>
              <a:t>διούρηση</a:t>
            </a:r>
            <a:r>
              <a:rPr lang="el-GR" dirty="0"/>
              <a:t>, ουρία-κρεατινίνη </a:t>
            </a:r>
            <a:r>
              <a:rPr lang="el-GR" dirty="0" smtClean="0"/>
              <a:t>ορού,</a:t>
            </a:r>
            <a:endParaRPr lang="el-GR" dirty="0"/>
          </a:p>
          <a:p>
            <a:pPr>
              <a:lnSpc>
                <a:spcPct val="114000"/>
              </a:lnSpc>
              <a:spcBef>
                <a:spcPts val="1800"/>
              </a:spcBef>
            </a:pPr>
            <a:r>
              <a:rPr lang="el-GR" b="1" dirty="0" smtClean="0"/>
              <a:t>Φουροσεμίδη</a:t>
            </a:r>
            <a:r>
              <a:rPr lang="el-GR" dirty="0" smtClean="0"/>
              <a:t> </a:t>
            </a:r>
            <a:r>
              <a:rPr lang="el-GR" dirty="0"/>
              <a:t>όταν χορηγείται iv, γίνεται αργά 20 mg/min και όχι παράλληλα με </a:t>
            </a:r>
            <a:r>
              <a:rPr lang="el-GR" dirty="0" smtClean="0"/>
              <a:t>αμινογλυκοσίδες.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4791949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Χορήγηση διουρητικών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444482" y="1025352"/>
            <a:ext cx="8375989" cy="5644008"/>
          </a:xfrm>
        </p:spPr>
        <p:txBody>
          <a:bodyPr>
            <a:normAutofit fontScale="92500"/>
          </a:bodyPr>
          <a:lstStyle/>
          <a:p>
            <a:pPr marL="0" indent="0">
              <a:lnSpc>
                <a:spcPct val="120000"/>
              </a:lnSpc>
              <a:spcBef>
                <a:spcPts val="1200"/>
              </a:spcBef>
              <a:buNone/>
            </a:pPr>
            <a:r>
              <a:rPr lang="el-GR" b="1" dirty="0" smtClean="0">
                <a:solidFill>
                  <a:srgbClr val="004A82"/>
                </a:solidFill>
              </a:rPr>
              <a:t>Εκπαίδευση Ασθενούς - Οικογένειας</a:t>
            </a:r>
          </a:p>
          <a:p>
            <a:pPr>
              <a:lnSpc>
                <a:spcPct val="120000"/>
              </a:lnSpc>
              <a:spcBef>
                <a:spcPts val="1200"/>
              </a:spcBef>
            </a:pPr>
            <a:r>
              <a:rPr lang="el-GR" b="1" dirty="0" smtClean="0"/>
              <a:t>Ενυδάτωση:</a:t>
            </a:r>
            <a:r>
              <a:rPr lang="el-GR" dirty="0" smtClean="0"/>
              <a:t> </a:t>
            </a:r>
            <a:r>
              <a:rPr lang="el-GR" dirty="0"/>
              <a:t>5-8 ποτήρια </a:t>
            </a:r>
            <a:r>
              <a:rPr lang="el-GR" dirty="0" smtClean="0"/>
              <a:t>νερό/ημέρα,</a:t>
            </a:r>
            <a:endParaRPr lang="el-GR" dirty="0"/>
          </a:p>
          <a:p>
            <a:pPr>
              <a:lnSpc>
                <a:spcPct val="120000"/>
              </a:lnSpc>
              <a:spcBef>
                <a:spcPts val="1200"/>
              </a:spcBef>
            </a:pPr>
            <a:r>
              <a:rPr lang="el-GR" b="1" dirty="0"/>
              <a:t>Ώ</a:t>
            </a:r>
            <a:r>
              <a:rPr lang="el-GR" b="1" dirty="0" smtClean="0"/>
              <a:t>ρα λήψης χαπιού: </a:t>
            </a:r>
            <a:r>
              <a:rPr lang="el-GR" dirty="0" smtClean="0"/>
              <a:t>Το </a:t>
            </a:r>
            <a:r>
              <a:rPr lang="el-GR" dirty="0"/>
              <a:t>πρωί μαζί με το γεύμα για να μη ταράζεται ο ύπνος, και αν παίρνει 2ο το παίρνει νωρίς το </a:t>
            </a:r>
            <a:r>
              <a:rPr lang="el-GR" dirty="0" smtClean="0"/>
              <a:t>απόγευμα,</a:t>
            </a:r>
            <a:endParaRPr lang="el-GR" dirty="0"/>
          </a:p>
          <a:p>
            <a:pPr>
              <a:lnSpc>
                <a:spcPct val="120000"/>
              </a:lnSpc>
              <a:spcBef>
                <a:spcPts val="1200"/>
              </a:spcBef>
            </a:pPr>
            <a:r>
              <a:rPr lang="el-GR" b="1" dirty="0" smtClean="0"/>
              <a:t>Παρακολούθηση / βδομάδα</a:t>
            </a:r>
            <a:r>
              <a:rPr lang="el-GR" dirty="0" smtClean="0"/>
              <a:t> </a:t>
            </a:r>
            <a:r>
              <a:rPr lang="el-GR" dirty="0"/>
              <a:t>πίεσης, σφυγμού, </a:t>
            </a:r>
            <a:r>
              <a:rPr lang="el-GR" dirty="0" smtClean="0"/>
              <a:t>βάρους,</a:t>
            </a:r>
            <a:endParaRPr lang="el-GR" dirty="0"/>
          </a:p>
          <a:p>
            <a:pPr>
              <a:lnSpc>
                <a:spcPct val="120000"/>
              </a:lnSpc>
              <a:spcBef>
                <a:spcPts val="1200"/>
              </a:spcBef>
            </a:pPr>
            <a:r>
              <a:rPr lang="el-GR" b="1" dirty="0" smtClean="0"/>
              <a:t>Ενημέρωση γιατρού </a:t>
            </a:r>
            <a:r>
              <a:rPr lang="el-GR" dirty="0" smtClean="0"/>
              <a:t>αν </a:t>
            </a:r>
            <a:r>
              <a:rPr lang="el-GR" dirty="0"/>
              <a:t>κάνει έντονο κοιλιακό πόνο, ίκτερο, σκουρόχρωμα ούρα, παθολογική αιμορραγία, εκχυμώσεις, συμπτώματα γρίπης, σημεία υποκαλιαιμίας, υπονατριαιμίας ή </a:t>
            </a:r>
            <a:r>
              <a:rPr lang="el-GR" dirty="0" smtClean="0"/>
              <a:t>αφυδάτωσης,</a:t>
            </a:r>
            <a:endParaRPr lang="el-GR" dirty="0"/>
          </a:p>
          <a:p>
            <a:pPr>
              <a:lnSpc>
                <a:spcPct val="120000"/>
              </a:lnSpc>
              <a:spcBef>
                <a:spcPts val="1200"/>
              </a:spcBef>
            </a:pPr>
            <a:r>
              <a:rPr lang="el-GR" b="1" dirty="0" smtClean="0"/>
              <a:t>Απότομες αλλαγές θέσης </a:t>
            </a:r>
            <a:r>
              <a:rPr lang="el-GR" dirty="0" smtClean="0"/>
              <a:t>δεν επιτρέπονται,</a:t>
            </a:r>
            <a:endParaRPr lang="el-GR" dirty="0"/>
          </a:p>
          <a:p>
            <a:pPr>
              <a:lnSpc>
                <a:spcPct val="120000"/>
              </a:lnSpc>
              <a:spcBef>
                <a:spcPts val="1200"/>
              </a:spcBef>
            </a:pPr>
            <a:r>
              <a:rPr lang="el-GR" b="1" dirty="0" smtClean="0"/>
              <a:t>Δίαιτα </a:t>
            </a:r>
            <a:r>
              <a:rPr lang="el-GR" b="1" dirty="0"/>
              <a:t>ά</a:t>
            </a:r>
            <a:r>
              <a:rPr lang="el-GR" b="1" dirty="0" smtClean="0"/>
              <a:t>ναλος </a:t>
            </a:r>
            <a:r>
              <a:rPr lang="el-GR" dirty="0" smtClean="0"/>
              <a:t>αλλά </a:t>
            </a:r>
            <a:r>
              <a:rPr lang="el-GR" dirty="0"/>
              <a:t>πλούσια σε </a:t>
            </a:r>
            <a:r>
              <a:rPr lang="el-GR" dirty="0" smtClean="0"/>
              <a:t>κάλιο.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2890728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Ανασκόπηση της φυσιολογίας </a:t>
            </a:r>
            <a:r>
              <a:rPr lang="el-GR" sz="3200" b="0" dirty="0" smtClean="0"/>
              <a:t>(3 </a:t>
            </a:r>
            <a:r>
              <a:rPr lang="el-GR" sz="3200" b="0" dirty="0"/>
              <a:t>από </a:t>
            </a:r>
            <a:r>
              <a:rPr lang="el-GR" sz="3200" b="0" dirty="0" smtClean="0"/>
              <a:t>3) </a:t>
            </a:r>
            <a:endParaRPr lang="el-GR" dirty="0"/>
          </a:p>
        </p:txBody>
      </p:sp>
      <p:sp>
        <p:nvSpPr>
          <p:cNvPr id="3" name="Θέση περιεχομένου 2"/>
          <p:cNvSpPr>
            <a:spLocks noGrp="1"/>
          </p:cNvSpPr>
          <p:nvPr>
            <p:ph idx="1"/>
          </p:nvPr>
        </p:nvSpPr>
        <p:spPr/>
        <p:txBody>
          <a:bodyPr/>
          <a:lstStyle/>
          <a:p>
            <a:pPr>
              <a:lnSpc>
                <a:spcPct val="114000"/>
              </a:lnSpc>
              <a:spcBef>
                <a:spcPts val="1800"/>
              </a:spcBef>
            </a:pPr>
            <a:r>
              <a:rPr lang="el-GR" b="1" dirty="0" smtClean="0"/>
              <a:t>Συσταλτικότητα = Η Ικανότητα Των Μυοκαρδιακών Μυών </a:t>
            </a:r>
            <a:r>
              <a:rPr lang="el-GR" dirty="0" smtClean="0"/>
              <a:t>για </a:t>
            </a:r>
            <a:r>
              <a:rPr lang="el-GR" dirty="0"/>
              <a:t>βράχυνση κατά τη συστολή η οποία είναι φυσιολογική </a:t>
            </a:r>
            <a:r>
              <a:rPr lang="el-GR" dirty="0" smtClean="0"/>
              <a:t>και </a:t>
            </a:r>
            <a:r>
              <a:rPr lang="el-GR" dirty="0"/>
              <a:t>απαραίτητη για την εξώθηση αίματος. Τυχόν διαταραχή συσταλτικότητας επηρεάζει την ΚΠ </a:t>
            </a:r>
            <a:r>
              <a:rPr lang="el-GR" dirty="0" smtClean="0"/>
              <a:t>και↓ΟΠ.</a:t>
            </a:r>
            <a:endParaRPr lang="el-GR" dirty="0"/>
          </a:p>
          <a:p>
            <a:pPr>
              <a:lnSpc>
                <a:spcPct val="114000"/>
              </a:lnSpc>
              <a:spcBef>
                <a:spcPts val="1800"/>
              </a:spcBef>
            </a:pPr>
            <a:r>
              <a:rPr lang="el-GR" b="1" dirty="0" smtClean="0"/>
              <a:t>Κλάσμα Εξώθησης </a:t>
            </a:r>
            <a:r>
              <a:rPr lang="el-GR" dirty="0" smtClean="0"/>
              <a:t>(</a:t>
            </a:r>
            <a:r>
              <a:rPr lang="el-GR" dirty="0"/>
              <a:t>ΚΕ)=ποσοστό αίματος μέσα στην κοιλία το οποίο εξωθείται κατά τη διάρκεια της συστολής. Φυσιολογικό ΚΕ αρ. Κοιλίας=60</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5277737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152128"/>
          </a:xfrm>
        </p:spPr>
        <p:txBody>
          <a:bodyPr>
            <a:noAutofit/>
          </a:bodyPr>
          <a:lstStyle/>
          <a:p>
            <a:r>
              <a:rPr lang="el-GR" dirty="0" smtClean="0"/>
              <a:t>Πως δρουν τα φάρμακα με θετική ινότροπο δράση σε </a:t>
            </a:r>
            <a:r>
              <a:rPr lang="el-GR" dirty="0"/>
              <a:t>ΚΑ</a:t>
            </a:r>
          </a:p>
        </p:txBody>
      </p:sp>
      <p:sp>
        <p:nvSpPr>
          <p:cNvPr id="3" name="Θέση περιεχομένου 2"/>
          <p:cNvSpPr>
            <a:spLocks noGrp="1"/>
          </p:cNvSpPr>
          <p:nvPr>
            <p:ph idx="1"/>
          </p:nvPr>
        </p:nvSpPr>
        <p:spPr>
          <a:xfrm>
            <a:off x="467544" y="1628800"/>
            <a:ext cx="8229600" cy="2592288"/>
          </a:xfrm>
        </p:spPr>
        <p:txBody>
          <a:bodyPr>
            <a:normAutofit lnSpcReduction="10000"/>
          </a:bodyPr>
          <a:lstStyle/>
          <a:p>
            <a:pPr>
              <a:lnSpc>
                <a:spcPct val="114000"/>
              </a:lnSpc>
            </a:pPr>
            <a:r>
              <a:rPr lang="el-GR" b="1" dirty="0" smtClean="0"/>
              <a:t>Τα φάρμακα με θετική ινότροπο δράση </a:t>
            </a:r>
            <a:r>
              <a:rPr lang="el-GR" dirty="0" smtClean="0"/>
              <a:t>π.χ.δακτυλίδα </a:t>
            </a:r>
            <a:r>
              <a:rPr lang="el-GR" dirty="0"/>
              <a:t>βελτιώνουν τη συσταλτικότητα του μυοκαρδίου επηρεάζοντας την ATPάση της μεμβράνης των μυοκαρδιακών κυττάρων και αυξάνοντας το ποσό του ασβεστίου που διατίθεται για τη συστολή. Πιο δυνατή </a:t>
            </a:r>
            <a:r>
              <a:rPr lang="el-GR" dirty="0" smtClean="0"/>
              <a:t>συστολή = αύξηση </a:t>
            </a:r>
            <a:r>
              <a:rPr lang="el-GR" dirty="0"/>
              <a:t>όγκου παλμού και αύξηση καρδιακής </a:t>
            </a:r>
            <a:r>
              <a:rPr lang="el-GR" dirty="0" smtClean="0"/>
              <a:t>παροχής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17114396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Χορήγηση φαρμάκων με θετική ινότροπο δράση </a:t>
            </a:r>
            <a:r>
              <a:rPr lang="el-GR" sz="3200" b="0" dirty="0" smtClean="0"/>
              <a:t>(1 από 2)</a:t>
            </a:r>
            <a:endParaRPr lang="el-GR" sz="3200" b="0" dirty="0"/>
          </a:p>
        </p:txBody>
      </p:sp>
      <p:sp>
        <p:nvSpPr>
          <p:cNvPr id="3" name="Θέση περιεχομένου 2"/>
          <p:cNvSpPr>
            <a:spLocks noGrp="1"/>
          </p:cNvSpPr>
          <p:nvPr>
            <p:ph idx="1"/>
          </p:nvPr>
        </p:nvSpPr>
        <p:spPr>
          <a:xfrm>
            <a:off x="457200" y="1196752"/>
            <a:ext cx="8229600" cy="5400600"/>
          </a:xfrm>
        </p:spPr>
        <p:txBody>
          <a:bodyPr>
            <a:normAutofit fontScale="92500" lnSpcReduction="10000"/>
          </a:bodyPr>
          <a:lstStyle/>
          <a:p>
            <a:pPr marL="0" indent="0">
              <a:lnSpc>
                <a:spcPct val="110000"/>
              </a:lnSpc>
              <a:spcBef>
                <a:spcPts val="1200"/>
              </a:spcBef>
              <a:buNone/>
            </a:pPr>
            <a:r>
              <a:rPr lang="el-GR" b="1" dirty="0" smtClean="0">
                <a:solidFill>
                  <a:srgbClr val="004A82"/>
                </a:solidFill>
              </a:rPr>
              <a:t>Νοσηλευτικές Ευθύνες</a:t>
            </a:r>
          </a:p>
          <a:p>
            <a:pPr>
              <a:lnSpc>
                <a:spcPct val="110000"/>
              </a:lnSpc>
              <a:spcBef>
                <a:spcPts val="1200"/>
              </a:spcBef>
            </a:pPr>
            <a:r>
              <a:rPr lang="el-GR" b="1" dirty="0" smtClean="0"/>
              <a:t>Σφυγμός</a:t>
            </a:r>
            <a:r>
              <a:rPr lang="el-GR" dirty="0" smtClean="0"/>
              <a:t> </a:t>
            </a:r>
            <a:r>
              <a:rPr lang="el-GR" dirty="0"/>
              <a:t>μετριέται πριν τη χορήγηση και συνεννόηση με γιατρό αν είναι κάτω των </a:t>
            </a:r>
            <a:r>
              <a:rPr lang="el-GR" dirty="0" smtClean="0"/>
              <a:t>60/min,</a:t>
            </a:r>
            <a:endParaRPr lang="el-GR" dirty="0"/>
          </a:p>
          <a:p>
            <a:pPr>
              <a:lnSpc>
                <a:spcPct val="110000"/>
              </a:lnSpc>
              <a:spcBef>
                <a:spcPts val="1200"/>
              </a:spcBef>
            </a:pPr>
            <a:r>
              <a:rPr lang="el-GR" b="1" dirty="0" smtClean="0"/>
              <a:t>ΗΚΓ</a:t>
            </a:r>
            <a:r>
              <a:rPr lang="el-GR" dirty="0" smtClean="0"/>
              <a:t> </a:t>
            </a:r>
            <a:r>
              <a:rPr lang="el-GR" dirty="0"/>
              <a:t>για παρουσία κοίλανσης ST, βραδυκαρδία ή άλλες </a:t>
            </a:r>
            <a:r>
              <a:rPr lang="el-GR" dirty="0" smtClean="0"/>
              <a:t>αρρυθμίες,</a:t>
            </a:r>
            <a:endParaRPr lang="el-GR" dirty="0"/>
          </a:p>
          <a:p>
            <a:pPr>
              <a:lnSpc>
                <a:spcPct val="110000"/>
              </a:lnSpc>
              <a:spcBef>
                <a:spcPts val="1200"/>
              </a:spcBef>
            </a:pPr>
            <a:r>
              <a:rPr lang="el-GR" b="1" dirty="0" smtClean="0"/>
              <a:t>Δακτυλιδισμός: </a:t>
            </a:r>
            <a:r>
              <a:rPr lang="el-GR" dirty="0" smtClean="0"/>
              <a:t>αναζητώνται </a:t>
            </a:r>
            <a:r>
              <a:rPr lang="el-GR" dirty="0"/>
              <a:t>σημεία όπως ανορεξία, ναυτία, έμετοι, κοιλιακό άλγος, αδυναμία, διαταραχές όρασης και νέες αρρυθμίες. Ηλικιωμένοι και νεφροπαθείς παρακολουθούνται πιο </a:t>
            </a:r>
            <a:r>
              <a:rPr lang="el-GR" dirty="0" smtClean="0"/>
              <a:t>στενά,</a:t>
            </a:r>
            <a:endParaRPr lang="el-GR" dirty="0"/>
          </a:p>
          <a:p>
            <a:pPr>
              <a:lnSpc>
                <a:spcPct val="110000"/>
              </a:lnSpc>
              <a:spcBef>
                <a:spcPts val="1200"/>
              </a:spcBef>
            </a:pPr>
            <a:r>
              <a:rPr lang="el-GR" b="1" dirty="0" smtClean="0"/>
              <a:t>Εξέταση ορού </a:t>
            </a:r>
            <a:r>
              <a:rPr lang="el-GR" dirty="0" smtClean="0"/>
              <a:t>για </a:t>
            </a:r>
            <a:r>
              <a:rPr lang="el-GR" dirty="0"/>
              <a:t>επίπεδα καλίου, μαγνησίου, ασβεστίου, διγοξίνης. Η υποκαλιαιμία κάνει δακτυλιδισμό ακόμη και όταν τα επίπεδα διγοξίνης ανευρίσκονται </a:t>
            </a:r>
            <a:r>
              <a:rPr lang="el-GR" dirty="0" smtClean="0"/>
              <a:t>φυσιολογικά,</a:t>
            </a:r>
            <a:endParaRPr lang="el-GR" dirty="0"/>
          </a:p>
          <a:p>
            <a:pPr>
              <a:lnSpc>
                <a:spcPct val="110000"/>
              </a:lnSpc>
              <a:spcBef>
                <a:spcPts val="1200"/>
              </a:spcBef>
            </a:pPr>
            <a:r>
              <a:rPr lang="el-GR" b="1" dirty="0" smtClean="0"/>
              <a:t>Αντίδοτο Digoxin Immune Fab </a:t>
            </a:r>
            <a:r>
              <a:rPr lang="el-GR" dirty="0" smtClean="0"/>
              <a:t>(</a:t>
            </a:r>
            <a:r>
              <a:rPr lang="el-GR" dirty="0"/>
              <a:t>κλάσμα ειδικού αντισώματος) πρέπει να είναι διαθέσιμο και να χορηγηθεί σε </a:t>
            </a:r>
            <a:r>
              <a:rPr lang="el-GR" dirty="0" smtClean="0"/>
              <a:t>δακτυλιδισμό.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7792485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Χορήγηση φαρμάκων με θετική ινότροπο δράση </a:t>
            </a: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a:xfrm>
            <a:off x="457200" y="1196752"/>
            <a:ext cx="8229600" cy="5400600"/>
          </a:xfrm>
        </p:spPr>
        <p:txBody>
          <a:bodyPr>
            <a:normAutofit fontScale="92500" lnSpcReduction="10000"/>
          </a:bodyPr>
          <a:lstStyle/>
          <a:p>
            <a:pPr marL="0" indent="0">
              <a:lnSpc>
                <a:spcPct val="110000"/>
              </a:lnSpc>
              <a:spcBef>
                <a:spcPts val="1200"/>
              </a:spcBef>
              <a:buNone/>
            </a:pPr>
            <a:r>
              <a:rPr lang="el-GR" b="1" dirty="0" smtClean="0">
                <a:solidFill>
                  <a:srgbClr val="004A82"/>
                </a:solidFill>
              </a:rPr>
              <a:t>Εκπαίδευση Ασθενούς - Οικογένειας</a:t>
            </a:r>
          </a:p>
          <a:p>
            <a:pPr>
              <a:lnSpc>
                <a:spcPct val="110000"/>
              </a:lnSpc>
              <a:spcBef>
                <a:spcPts val="1200"/>
              </a:spcBef>
            </a:pPr>
            <a:r>
              <a:rPr lang="el-GR" b="1" dirty="0" smtClean="0"/>
              <a:t>Σφυγμός</a:t>
            </a:r>
            <a:r>
              <a:rPr lang="el-GR" dirty="0" smtClean="0"/>
              <a:t> </a:t>
            </a:r>
            <a:r>
              <a:rPr lang="el-GR" dirty="0"/>
              <a:t>μετριέται και παραλείπεται το φάρμακο αν είναι κάτω των 60/min ή αν νοιώθει αδυναμία, κόπωση, ζάλη, </a:t>
            </a:r>
            <a:r>
              <a:rPr lang="el-GR" dirty="0" smtClean="0"/>
              <a:t>λυποθυμία,</a:t>
            </a:r>
            <a:endParaRPr lang="el-GR" dirty="0"/>
          </a:p>
          <a:p>
            <a:pPr>
              <a:lnSpc>
                <a:spcPct val="110000"/>
              </a:lnSpc>
              <a:spcBef>
                <a:spcPts val="1200"/>
              </a:spcBef>
            </a:pPr>
            <a:r>
              <a:rPr lang="el-GR" b="1" dirty="0" smtClean="0"/>
              <a:t>Δακτυλιδισμό</a:t>
            </a:r>
            <a:r>
              <a:rPr lang="el-GR" b="1" dirty="0"/>
              <a:t>ς</a:t>
            </a:r>
            <a:r>
              <a:rPr lang="el-GR" b="1" dirty="0" smtClean="0"/>
              <a:t>: </a:t>
            </a:r>
            <a:r>
              <a:rPr lang="el-GR" dirty="0" smtClean="0"/>
              <a:t>σε </a:t>
            </a:r>
            <a:r>
              <a:rPr lang="el-GR" dirty="0"/>
              <a:t>τυχόν αίσθημα παλμών, ανορεξία, ναυτία, έμετους, κοιλιακό άλγος, αδυναμία, διαταραχές όρασης επικοινωνία με το </a:t>
            </a:r>
            <a:r>
              <a:rPr lang="el-GR" dirty="0" smtClean="0"/>
              <a:t>γιατρό,</a:t>
            </a:r>
            <a:endParaRPr lang="el-GR" dirty="0"/>
          </a:p>
          <a:p>
            <a:pPr>
              <a:lnSpc>
                <a:spcPct val="110000"/>
              </a:lnSpc>
              <a:spcBef>
                <a:spcPts val="1200"/>
              </a:spcBef>
            </a:pPr>
            <a:r>
              <a:rPr lang="el-GR" b="1" dirty="0" smtClean="0"/>
              <a:t>Όχι αντιόξινα, </a:t>
            </a:r>
            <a:r>
              <a:rPr lang="el-GR" b="1" dirty="0"/>
              <a:t>ό</a:t>
            </a:r>
            <a:r>
              <a:rPr lang="el-GR" b="1" dirty="0" smtClean="0"/>
              <a:t>χι καθαρτικά </a:t>
            </a:r>
            <a:r>
              <a:rPr lang="el-GR" dirty="0" smtClean="0"/>
              <a:t>διότι </a:t>
            </a:r>
            <a:r>
              <a:rPr lang="el-GR" dirty="0"/>
              <a:t>επηρεάζουν την απορρόφηση του </a:t>
            </a:r>
            <a:r>
              <a:rPr lang="el-GR" dirty="0" smtClean="0"/>
              <a:t>φαρμάκου,</a:t>
            </a:r>
            <a:endParaRPr lang="el-GR" dirty="0"/>
          </a:p>
          <a:p>
            <a:pPr>
              <a:lnSpc>
                <a:spcPct val="110000"/>
              </a:lnSpc>
              <a:spcBef>
                <a:spcPts val="1200"/>
              </a:spcBef>
            </a:pPr>
            <a:r>
              <a:rPr lang="el-GR" b="1" dirty="0" smtClean="0"/>
              <a:t>Υποκαλιαιμία:</a:t>
            </a:r>
            <a:r>
              <a:rPr lang="el-GR" dirty="0" smtClean="0"/>
              <a:t> </a:t>
            </a:r>
            <a:r>
              <a:rPr lang="el-GR" dirty="0"/>
              <a:t>αδυναμία, λήθαργος, δίψα, κατάθλιψη, μυϊκές κράμπες </a:t>
            </a:r>
            <a:r>
              <a:rPr lang="el-GR" dirty="0" smtClean="0"/>
              <a:t>και </a:t>
            </a:r>
            <a:r>
              <a:rPr lang="el-GR" dirty="0"/>
              <a:t>έμετοι αποτελούν σημεία για ειδοποίηση </a:t>
            </a:r>
            <a:r>
              <a:rPr lang="el-GR" dirty="0" smtClean="0"/>
              <a:t>γιατρού,</a:t>
            </a:r>
            <a:endParaRPr lang="el-GR" dirty="0"/>
          </a:p>
          <a:p>
            <a:pPr>
              <a:lnSpc>
                <a:spcPct val="110000"/>
              </a:lnSpc>
              <a:spcBef>
                <a:spcPts val="1200"/>
              </a:spcBef>
            </a:pPr>
            <a:r>
              <a:rPr lang="el-GR" b="1" dirty="0" smtClean="0"/>
              <a:t>Τροφές πλούσιες σε κάλιο: </a:t>
            </a:r>
            <a:r>
              <a:rPr lang="el-GR" dirty="0" smtClean="0"/>
              <a:t>φρέσκος </a:t>
            </a:r>
            <a:r>
              <a:rPr lang="el-GR" dirty="0"/>
              <a:t>χυμός πορτοκάλι ή ντομάτα, μπανάνες, σταφίδες, χουρμάδες, σύκα, δαμάσκηνα, βερίκοκα, σπανάκι, κουνουπίδι, </a:t>
            </a:r>
            <a:r>
              <a:rPr lang="el-GR" dirty="0" smtClean="0"/>
              <a:t>πατάτες.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29081099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sz="3600" dirty="0" smtClean="0"/>
              <a:t>Συμπαθομιμητικά φάρμακα και αναστολείς της φωσφοδιεστεράσης</a:t>
            </a:r>
            <a:r>
              <a:rPr lang="el-GR" dirty="0"/>
              <a:t> </a:t>
            </a:r>
            <a:r>
              <a:rPr lang="el-GR" sz="3200" b="0" dirty="0" smtClean="0"/>
              <a:t>(1 από 3)</a:t>
            </a:r>
            <a:endParaRPr lang="el-GR" sz="3200" b="0" dirty="0"/>
          </a:p>
        </p:txBody>
      </p:sp>
      <p:sp>
        <p:nvSpPr>
          <p:cNvPr id="3" name="Θέση περιεχομένου 2"/>
          <p:cNvSpPr>
            <a:spLocks noGrp="1"/>
          </p:cNvSpPr>
          <p:nvPr>
            <p:ph idx="1"/>
          </p:nvPr>
        </p:nvSpPr>
        <p:spPr>
          <a:xfrm>
            <a:off x="611560" y="1628800"/>
            <a:ext cx="8229600" cy="4511526"/>
          </a:xfrm>
        </p:spPr>
        <p:txBody>
          <a:bodyPr>
            <a:normAutofit lnSpcReduction="10000"/>
          </a:bodyPr>
          <a:lstStyle/>
          <a:p>
            <a:pPr marL="0" indent="0" algn="ctr">
              <a:lnSpc>
                <a:spcPct val="114000"/>
              </a:lnSpc>
              <a:spcBef>
                <a:spcPts val="1200"/>
              </a:spcBef>
              <a:buNone/>
            </a:pPr>
            <a:r>
              <a:rPr lang="el-GR" b="1" dirty="0" smtClean="0">
                <a:solidFill>
                  <a:srgbClr val="004A82"/>
                </a:solidFill>
              </a:rPr>
              <a:t>Πως Δρουν τα Συμπαθομιμητικά Φάρμακα και </a:t>
            </a:r>
            <a:r>
              <a:rPr lang="el-GR" b="1" dirty="0">
                <a:solidFill>
                  <a:srgbClr val="004A82"/>
                </a:solidFill>
              </a:rPr>
              <a:t>ο</a:t>
            </a:r>
            <a:r>
              <a:rPr lang="el-GR" b="1" dirty="0" smtClean="0">
                <a:solidFill>
                  <a:srgbClr val="004A82"/>
                </a:solidFill>
              </a:rPr>
              <a:t>ι Αναστολείς Της Φωσφοδιεστεράσης σε ΚΑ</a:t>
            </a:r>
          </a:p>
          <a:p>
            <a:pPr>
              <a:lnSpc>
                <a:spcPct val="114000"/>
              </a:lnSpc>
              <a:spcBef>
                <a:spcPts val="1200"/>
              </a:spcBef>
            </a:pPr>
            <a:r>
              <a:rPr lang="el-GR" b="1" dirty="0" smtClean="0"/>
              <a:t>Τα συμπαθομιμητικά φάρμακα </a:t>
            </a:r>
            <a:r>
              <a:rPr lang="el-GR" dirty="0" smtClean="0"/>
              <a:t>π.χ.ντοπαμίνη και </a:t>
            </a:r>
            <a:r>
              <a:rPr lang="el-GR" dirty="0"/>
              <a:t>δοβουταμίνη διεγείρουν την καρδιά βελτιώνοντας τη δύναμη της συστολής. </a:t>
            </a:r>
          </a:p>
          <a:p>
            <a:pPr>
              <a:lnSpc>
                <a:spcPct val="114000"/>
              </a:lnSpc>
              <a:spcBef>
                <a:spcPts val="1200"/>
              </a:spcBef>
            </a:pPr>
            <a:r>
              <a:rPr lang="el-GR" b="1" dirty="0" smtClean="0"/>
              <a:t>Οι αναστολείς της φωσφοδιεστεράσης </a:t>
            </a:r>
            <a:r>
              <a:rPr lang="el-GR" dirty="0" smtClean="0"/>
              <a:t>δρουν </a:t>
            </a:r>
            <a:r>
              <a:rPr lang="el-GR" dirty="0"/>
              <a:t>μέσω αύξησης της καρδιακής συσταλτικότητας και πρόκλησης αγγειοδιαστολής με τελικό αποτέλεσμα την αύξηση της καρδιακής παροχής. Χρησιμοποιείται σε οξεία καρδιακή </a:t>
            </a:r>
            <a:r>
              <a:rPr lang="el-GR" dirty="0" smtClean="0"/>
              <a:t>ανεπάρκεια.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20334075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dirty="0"/>
              <a:t>Συμπαθομιμητικά φάρμακα και </a:t>
            </a:r>
            <a:r>
              <a:rPr lang="el-GR" dirty="0" smtClean="0"/>
              <a:t>αναστολείς </a:t>
            </a:r>
            <a:r>
              <a:rPr lang="el-GR" dirty="0"/>
              <a:t>της φωσφοδιεστεράσης </a:t>
            </a:r>
            <a:r>
              <a:rPr lang="el-GR" sz="3600" b="0" dirty="0" smtClean="0"/>
              <a:t>(2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a:xfrm>
            <a:off x="457200" y="1340768"/>
            <a:ext cx="8229600" cy="4896544"/>
          </a:xfrm>
        </p:spPr>
        <p:txBody>
          <a:bodyPr/>
          <a:lstStyle/>
          <a:p>
            <a:pPr marL="0" indent="0" algn="ctr">
              <a:buNone/>
            </a:pPr>
            <a:r>
              <a:rPr lang="el-GR" b="1" dirty="0" smtClean="0">
                <a:solidFill>
                  <a:srgbClr val="004A82"/>
                </a:solidFill>
              </a:rPr>
              <a:t>Χορήγηση Συμπαθομιμητικών Φαρμάκων και Αναστολέων </a:t>
            </a:r>
            <a:r>
              <a:rPr lang="el-GR" b="1" dirty="0">
                <a:solidFill>
                  <a:srgbClr val="004A82"/>
                </a:solidFill>
              </a:rPr>
              <a:t>τ</a:t>
            </a:r>
            <a:r>
              <a:rPr lang="el-GR" b="1" dirty="0" smtClean="0">
                <a:solidFill>
                  <a:srgbClr val="004A82"/>
                </a:solidFill>
              </a:rPr>
              <a:t>ης Φωσφοδιεστεράσης σε ΚΑ</a:t>
            </a:r>
          </a:p>
          <a:p>
            <a:pPr>
              <a:spcBef>
                <a:spcPts val="2400"/>
              </a:spcBef>
            </a:pPr>
            <a:r>
              <a:rPr lang="el-GR" dirty="0" smtClean="0"/>
              <a:t>Νοσηλευτικές ευθύνες,</a:t>
            </a:r>
          </a:p>
          <a:p>
            <a:pPr>
              <a:spcBef>
                <a:spcPts val="2400"/>
              </a:spcBef>
            </a:pPr>
            <a:r>
              <a:rPr lang="el-GR" dirty="0" smtClean="0"/>
              <a:t>Έγχυση με αντλία,</a:t>
            </a:r>
          </a:p>
          <a:p>
            <a:pPr>
              <a:spcBef>
                <a:spcPts val="2400"/>
              </a:spcBef>
            </a:pPr>
            <a:r>
              <a:rPr lang="el-GR" dirty="0" smtClean="0"/>
              <a:t>Παρακολούθηση αιμοδυναμικών παραμέτρων,</a:t>
            </a:r>
          </a:p>
          <a:p>
            <a:pPr>
              <a:spcBef>
                <a:spcPts val="2400"/>
              </a:spcBef>
            </a:pPr>
            <a:r>
              <a:rPr lang="el-GR" dirty="0" smtClean="0"/>
              <a:t>Όχι απότομη διακοπή,</a:t>
            </a:r>
          </a:p>
          <a:p>
            <a:pPr>
              <a:spcBef>
                <a:spcPts val="2400"/>
              </a:spcBef>
            </a:pPr>
            <a:r>
              <a:rPr lang="el-GR" dirty="0" smtClean="0"/>
              <a:t>Αλλαγή διαλυμάτων και συσκευών ορού </a:t>
            </a:r>
            <a:r>
              <a:rPr lang="el-GR" dirty="0"/>
              <a:t>κάθε 24 </a:t>
            </a:r>
            <a:r>
              <a:rPr lang="el-GR" dirty="0" smtClean="0"/>
              <a:t>ώρες.</a:t>
            </a:r>
            <a:endParaRPr lang="el-GR" dirty="0"/>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18712609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dirty="0"/>
              <a:t>Συμπαθομιμητικά φάρμακα και αναστολείς της φωσφοδιεστεράσης </a:t>
            </a:r>
            <a:r>
              <a:rPr lang="el-GR" sz="3600" b="0" dirty="0" smtClean="0"/>
              <a:t>(3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a:xfrm>
            <a:off x="611560" y="2132856"/>
            <a:ext cx="8229600" cy="1800200"/>
          </a:xfrm>
        </p:spPr>
        <p:txBody>
          <a:bodyPr/>
          <a:lstStyle/>
          <a:p>
            <a:pPr marL="0" indent="0" algn="ctr">
              <a:buNone/>
            </a:pPr>
            <a:r>
              <a:rPr lang="el-GR" b="1" dirty="0" smtClean="0">
                <a:solidFill>
                  <a:srgbClr val="004A82"/>
                </a:solidFill>
              </a:rPr>
              <a:t>Εκπαίδευση Ασθενούς Οικογένειας</a:t>
            </a:r>
          </a:p>
          <a:p>
            <a:pPr>
              <a:spcBef>
                <a:spcPts val="1800"/>
              </a:spcBef>
            </a:pPr>
            <a:r>
              <a:rPr lang="el-GR" dirty="0" smtClean="0"/>
              <a:t>Ειδοποιείται </a:t>
            </a:r>
            <a:r>
              <a:rPr lang="el-GR" dirty="0"/>
              <a:t>γιατρός ή νοσηλευτής αν υπάρχει έντονος κοιλιακός πόνος, εξανθήματα και </a:t>
            </a:r>
            <a:r>
              <a:rPr lang="el-GR" dirty="0" smtClean="0"/>
              <a:t>εκχυμώσεις.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337586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Θεραπείες σε ΚΑ</a:t>
            </a:r>
            <a:endParaRPr lang="el-GR" dirty="0"/>
          </a:p>
        </p:txBody>
      </p:sp>
      <p:sp>
        <p:nvSpPr>
          <p:cNvPr id="3" name="Θέση περιεχομένου 2"/>
          <p:cNvSpPr>
            <a:spLocks noGrp="1"/>
          </p:cNvSpPr>
          <p:nvPr>
            <p:ph idx="1"/>
          </p:nvPr>
        </p:nvSpPr>
        <p:spPr/>
        <p:txBody>
          <a:bodyPr/>
          <a:lstStyle/>
          <a:p>
            <a:pPr>
              <a:spcBef>
                <a:spcPts val="3000"/>
              </a:spcBef>
            </a:pPr>
            <a:r>
              <a:rPr lang="el-GR" dirty="0" smtClean="0"/>
              <a:t>Φάρμακα,</a:t>
            </a:r>
          </a:p>
          <a:p>
            <a:pPr>
              <a:spcBef>
                <a:spcPts val="3000"/>
              </a:spcBef>
            </a:pPr>
            <a:r>
              <a:rPr lang="el-GR" dirty="0" smtClean="0"/>
              <a:t>Δίαιτα </a:t>
            </a:r>
            <a:r>
              <a:rPr lang="el-GR" dirty="0"/>
              <a:t>ά</a:t>
            </a:r>
            <a:r>
              <a:rPr lang="el-GR" dirty="0" smtClean="0"/>
              <a:t>ναλος και δραστηριότητα,</a:t>
            </a:r>
          </a:p>
          <a:p>
            <a:pPr>
              <a:spcBef>
                <a:spcPts val="3000"/>
              </a:spcBef>
            </a:pPr>
            <a:r>
              <a:rPr lang="el-GR" dirty="0" smtClean="0"/>
              <a:t>Υποστήριξη της κυκλοφορίας με συσκευές,</a:t>
            </a:r>
          </a:p>
          <a:p>
            <a:pPr>
              <a:spcBef>
                <a:spcPts val="3000"/>
              </a:spcBef>
            </a:pPr>
            <a:r>
              <a:rPr lang="el-GR" dirty="0" smtClean="0"/>
              <a:t>Καρδιακή μεταμόσχευση,</a:t>
            </a:r>
          </a:p>
          <a:p>
            <a:pPr>
              <a:spcBef>
                <a:spcPts val="3000"/>
              </a:spcBef>
            </a:pPr>
            <a:r>
              <a:rPr lang="el-GR" dirty="0"/>
              <a:t>Ά</a:t>
            </a:r>
            <a:r>
              <a:rPr lang="el-GR" dirty="0" smtClean="0"/>
              <a:t>λλες θεραπευτικές μέθοδοι (</a:t>
            </a:r>
            <a:r>
              <a:rPr lang="el-GR" dirty="0"/>
              <a:t>συνήθως χειρουργικές όπως η μυοκαρδιοπλαστική</a:t>
            </a:r>
            <a:r>
              <a:rPr lang="el-GR" dirty="0" smtClean="0"/>
              <a:t>).</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37858467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Νοσηλευτικές διαγνώσεις σε ΚΑ</a:t>
            </a:r>
            <a:endParaRPr lang="el-GR" dirty="0"/>
          </a:p>
        </p:txBody>
      </p:sp>
      <p:sp>
        <p:nvSpPr>
          <p:cNvPr id="3" name="Θέση περιεχομένου 2"/>
          <p:cNvSpPr>
            <a:spLocks noGrp="1"/>
          </p:cNvSpPr>
          <p:nvPr>
            <p:ph idx="1"/>
          </p:nvPr>
        </p:nvSpPr>
        <p:spPr/>
        <p:txBody>
          <a:bodyPr/>
          <a:lstStyle/>
          <a:p>
            <a:pPr>
              <a:spcBef>
                <a:spcPts val="2400"/>
              </a:spcBef>
            </a:pPr>
            <a:r>
              <a:rPr lang="el-GR" dirty="0" smtClean="0"/>
              <a:t>Μειωμένη Καρδιακή Παροχή,</a:t>
            </a:r>
          </a:p>
          <a:p>
            <a:pPr>
              <a:spcBef>
                <a:spcPts val="2400"/>
              </a:spcBef>
            </a:pPr>
            <a:r>
              <a:rPr lang="el-GR" dirty="0" smtClean="0"/>
              <a:t>Περίσσεια </a:t>
            </a:r>
            <a:r>
              <a:rPr lang="el-GR" dirty="0"/>
              <a:t>τ</a:t>
            </a:r>
            <a:r>
              <a:rPr lang="el-GR" dirty="0" smtClean="0"/>
              <a:t>ου Όγκου Υγρών,</a:t>
            </a:r>
          </a:p>
          <a:p>
            <a:pPr>
              <a:spcBef>
                <a:spcPts val="2400"/>
              </a:spcBef>
            </a:pPr>
            <a:r>
              <a:rPr lang="el-GR" dirty="0" smtClean="0"/>
              <a:t>Δυσανεξία Δραστηριότητας,</a:t>
            </a:r>
          </a:p>
          <a:p>
            <a:pPr>
              <a:spcBef>
                <a:spcPts val="2400"/>
              </a:spcBef>
            </a:pPr>
            <a:r>
              <a:rPr lang="el-GR" dirty="0" smtClean="0"/>
              <a:t>Κόπωση,</a:t>
            </a:r>
          </a:p>
          <a:p>
            <a:pPr>
              <a:spcBef>
                <a:spcPts val="2400"/>
              </a:spcBef>
            </a:pPr>
            <a:r>
              <a:rPr lang="el-GR" dirty="0" smtClean="0"/>
              <a:t>Έλλειμα Γνώσεων: δίαιτα χαμηλής περιεκτικότητας σε νάτριο,</a:t>
            </a:r>
          </a:p>
          <a:p>
            <a:pPr>
              <a:spcBef>
                <a:spcPts val="2400"/>
              </a:spcBef>
            </a:pPr>
            <a:r>
              <a:rPr lang="el-GR" dirty="0" smtClean="0"/>
              <a:t>Αναποτελεσματική Διατήρηση της Υγείας.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20509177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Νοσηλευτικές παραβάσεις σε ΚΑ </a:t>
            </a:r>
            <a:r>
              <a:rPr lang="el-GR" sz="3200" b="0" dirty="0" smtClean="0"/>
              <a:t>(1 από 2)</a:t>
            </a:r>
            <a:endParaRPr lang="el-GR" sz="3200" b="0" dirty="0"/>
          </a:p>
        </p:txBody>
      </p:sp>
      <p:sp>
        <p:nvSpPr>
          <p:cNvPr id="3" name="Θέση περιεχομένου 2"/>
          <p:cNvSpPr>
            <a:spLocks noGrp="1"/>
          </p:cNvSpPr>
          <p:nvPr>
            <p:ph idx="1"/>
          </p:nvPr>
        </p:nvSpPr>
        <p:spPr/>
        <p:txBody>
          <a:bodyPr>
            <a:normAutofit lnSpcReduction="10000"/>
          </a:bodyPr>
          <a:lstStyle/>
          <a:p>
            <a:pPr>
              <a:spcBef>
                <a:spcPts val="1800"/>
              </a:spcBef>
            </a:pPr>
            <a:r>
              <a:rPr lang="el-GR" dirty="0" smtClean="0"/>
              <a:t>Φροντίδα κυκλοφορικού: Αποκατάσταση,</a:t>
            </a:r>
          </a:p>
          <a:p>
            <a:pPr>
              <a:spcBef>
                <a:spcPts val="1800"/>
              </a:spcBef>
            </a:pPr>
            <a:r>
              <a:rPr lang="el-GR" dirty="0" smtClean="0"/>
              <a:t>Διαχείριση ενέργειας,</a:t>
            </a:r>
          </a:p>
          <a:p>
            <a:pPr>
              <a:spcBef>
                <a:spcPts val="1800"/>
              </a:spcBef>
            </a:pPr>
            <a:r>
              <a:rPr lang="el-GR" dirty="0" smtClean="0"/>
              <a:t>Υποβοήθηση στην αυτοεξυπηρέτηση,</a:t>
            </a:r>
          </a:p>
          <a:p>
            <a:pPr>
              <a:spcBef>
                <a:spcPts val="1800"/>
              </a:spcBef>
            </a:pPr>
            <a:r>
              <a:rPr lang="el-GR" dirty="0" smtClean="0"/>
              <a:t>Φροντίδα του κυκλοφορικού: Επείγουσα,</a:t>
            </a:r>
          </a:p>
          <a:p>
            <a:pPr>
              <a:spcBef>
                <a:spcPts val="1800"/>
              </a:spcBef>
            </a:pPr>
            <a:r>
              <a:rPr lang="el-GR" dirty="0" smtClean="0"/>
              <a:t>Αιμοδυναμική ρύθμιση,</a:t>
            </a:r>
          </a:p>
          <a:p>
            <a:pPr>
              <a:spcBef>
                <a:spcPts val="1800"/>
              </a:spcBef>
            </a:pPr>
            <a:r>
              <a:rPr lang="el-GR" dirty="0" smtClean="0"/>
              <a:t>Παρακολούθηση ζωτικών σημείων,</a:t>
            </a:r>
          </a:p>
          <a:p>
            <a:pPr>
              <a:spcBef>
                <a:spcPts val="1800"/>
              </a:spcBef>
            </a:pPr>
            <a:r>
              <a:rPr lang="el-GR" dirty="0" smtClean="0"/>
              <a:t>Θεραπεία για ανάκτηση δυνάμεων</a:t>
            </a:r>
          </a:p>
          <a:p>
            <a:pPr>
              <a:spcBef>
                <a:spcPts val="1800"/>
              </a:spcBef>
            </a:pPr>
            <a:r>
              <a:rPr lang="el-GR" dirty="0" smtClean="0"/>
              <a:t>Χειρισμός περιβάλλοντος,</a:t>
            </a:r>
          </a:p>
          <a:p>
            <a:pPr>
              <a:spcBef>
                <a:spcPts val="1800"/>
              </a:spcBef>
            </a:pPr>
            <a:r>
              <a:rPr lang="el-GR" dirty="0" smtClean="0"/>
              <a:t>Παρακολούθηση θρέψης.</a:t>
            </a:r>
          </a:p>
          <a:p>
            <a:pPr>
              <a:spcBef>
                <a:spcPts val="1800"/>
              </a:spcBef>
            </a:pPr>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18174143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Νοσηλευτικές παραβάσεις σε ΚΑ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a:spcBef>
                <a:spcPts val="2400"/>
              </a:spcBef>
            </a:pPr>
            <a:r>
              <a:rPr lang="el-GR" dirty="0" smtClean="0"/>
              <a:t>Παρακολούθηση υγρών,</a:t>
            </a:r>
          </a:p>
          <a:p>
            <a:pPr>
              <a:spcBef>
                <a:spcPts val="2400"/>
              </a:spcBef>
            </a:pPr>
            <a:r>
              <a:rPr lang="el-GR" dirty="0" smtClean="0"/>
              <a:t>Αιμοδυναμική παρακολούθηση,</a:t>
            </a:r>
          </a:p>
          <a:p>
            <a:pPr>
              <a:spcBef>
                <a:spcPts val="2400"/>
              </a:spcBef>
            </a:pPr>
            <a:r>
              <a:rPr lang="el-GR" dirty="0" smtClean="0"/>
              <a:t>Φαρμακευτική αντιμετώπιση,</a:t>
            </a:r>
          </a:p>
          <a:p>
            <a:pPr>
              <a:spcBef>
                <a:spcPts val="2400"/>
              </a:spcBef>
            </a:pPr>
            <a:r>
              <a:rPr lang="el-GR" dirty="0" smtClean="0"/>
              <a:t>Σχεδιασμός εξόδου,</a:t>
            </a:r>
          </a:p>
          <a:p>
            <a:pPr>
              <a:spcBef>
                <a:spcPts val="2400"/>
              </a:spcBef>
            </a:pPr>
            <a:r>
              <a:rPr lang="el-GR" dirty="0" smtClean="0"/>
              <a:t>Διδασκαλία στις </a:t>
            </a:r>
            <a:r>
              <a:rPr lang="el-GR" dirty="0"/>
              <a:t>συσταθείσες </a:t>
            </a:r>
            <a:r>
              <a:rPr lang="el-GR" dirty="0" smtClean="0"/>
              <a:t>δραστηριότητες/άσκηση,</a:t>
            </a:r>
            <a:endParaRPr lang="el-GR" dirty="0"/>
          </a:p>
          <a:p>
            <a:pPr>
              <a:spcBef>
                <a:spcPts val="2400"/>
              </a:spcBef>
            </a:pPr>
            <a:r>
              <a:rPr lang="el-GR" dirty="0" smtClean="0"/>
              <a:t>Υποστήριξη στη λήψη αποφάσεων.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1332553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Παραδείγματα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a:spcBef>
                <a:spcPts val="2400"/>
              </a:spcBef>
            </a:pPr>
            <a:r>
              <a:rPr lang="el-GR" b="1" dirty="0" smtClean="0"/>
              <a:t>Προφορτίο: </a:t>
            </a:r>
            <a:r>
              <a:rPr lang="el-GR" dirty="0" smtClean="0"/>
              <a:t>σκεφθείτε </a:t>
            </a:r>
            <a:r>
              <a:rPr lang="el-GR" dirty="0"/>
              <a:t>ένα καινούργιο λαστιχάκι. Όσο περισσότερο το τεντώνετε τόσο μεγαλύτερη είναι η δύναμη με την οποία επιστρέφει στο αρχικό του </a:t>
            </a:r>
            <a:r>
              <a:rPr lang="el-GR" dirty="0" smtClean="0"/>
              <a:t>μήκος.</a:t>
            </a:r>
            <a:endParaRPr lang="el-GR" dirty="0"/>
          </a:p>
          <a:p>
            <a:pPr>
              <a:spcBef>
                <a:spcPts val="2400"/>
              </a:spcBef>
            </a:pPr>
            <a:r>
              <a:rPr lang="el-GR" b="1" dirty="0" smtClean="0"/>
              <a:t>Μηχανισμός Frank-</a:t>
            </a:r>
            <a:r>
              <a:rPr lang="en-US" b="1" dirty="0" smtClean="0"/>
              <a:t>S</a:t>
            </a:r>
            <a:r>
              <a:rPr lang="el-GR" b="1" dirty="0" smtClean="0"/>
              <a:t>tarling: </a:t>
            </a:r>
            <a:r>
              <a:rPr lang="el-GR" dirty="0" smtClean="0"/>
              <a:t>Όταν </a:t>
            </a:r>
            <a:r>
              <a:rPr lang="el-GR" dirty="0"/>
              <a:t>συνεχίζεις να τεντώνεις το λαστιχάκι πέρα από κάποιο όριο, χάνεις μέρος της ελαστικότητάς του και δεν επανέρχεται στο αρχικό σχήμα </a:t>
            </a:r>
            <a:r>
              <a:rPr lang="el-GR" dirty="0" smtClean="0"/>
              <a:t>και </a:t>
            </a:r>
            <a:r>
              <a:rPr lang="el-GR" dirty="0"/>
              <a:t>μέγεθος (=</a:t>
            </a:r>
            <a:r>
              <a:rPr lang="el-GR" dirty="0" smtClean="0"/>
              <a:t>ξεχειλώνει).</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5690900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Επιτρεπόμενη οικιακή δραστηριότητα σε ΚΑ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marL="0" indent="0" algn="ctr">
              <a:lnSpc>
                <a:spcPct val="114000"/>
              </a:lnSpc>
              <a:spcBef>
                <a:spcPts val="1200"/>
              </a:spcBef>
              <a:buNone/>
            </a:pPr>
            <a:r>
              <a:rPr lang="el-GR" b="1" dirty="0" smtClean="0">
                <a:solidFill>
                  <a:srgbClr val="004A82"/>
                </a:solidFill>
              </a:rPr>
              <a:t>Κατευθυντήριες οδηγίες για την επιτρεπόμενη οικιακή δραστηριότητα σε ΚΑ</a:t>
            </a:r>
          </a:p>
          <a:p>
            <a:pPr>
              <a:lnSpc>
                <a:spcPct val="114000"/>
              </a:lnSpc>
              <a:spcBef>
                <a:spcPts val="1200"/>
              </a:spcBef>
            </a:pPr>
            <a:r>
              <a:rPr lang="el-GR" b="1" dirty="0" smtClean="0"/>
              <a:t>Δραστηριότητες</a:t>
            </a:r>
            <a:r>
              <a:rPr lang="el-GR" dirty="0" smtClean="0"/>
              <a:t> </a:t>
            </a:r>
            <a:r>
              <a:rPr lang="el-GR" dirty="0"/>
              <a:t>όσο το δυνατό περισσότερες και πιο </a:t>
            </a:r>
            <a:r>
              <a:rPr lang="el-GR" dirty="0" smtClean="0"/>
              <a:t>ανεξάρτητα,</a:t>
            </a:r>
            <a:endParaRPr lang="el-GR" dirty="0"/>
          </a:p>
          <a:p>
            <a:pPr>
              <a:lnSpc>
                <a:spcPct val="114000"/>
              </a:lnSpc>
              <a:spcBef>
                <a:spcPts val="1200"/>
              </a:spcBef>
            </a:pPr>
            <a:r>
              <a:rPr lang="el-GR" b="1" dirty="0" smtClean="0"/>
              <a:t>Κατανομή Γευμάτων/ Δραστηριοτήτων </a:t>
            </a:r>
            <a:r>
              <a:rPr lang="el-GR" dirty="0" smtClean="0"/>
              <a:t>(</a:t>
            </a:r>
            <a:r>
              <a:rPr lang="el-GR" dirty="0"/>
              <a:t>6 μικρά γεύματα/ημέρα και περίοδοι ανάπαυσης</a:t>
            </a:r>
            <a:r>
              <a:rPr lang="el-GR" dirty="0" smtClean="0"/>
              <a:t>),</a:t>
            </a:r>
            <a:endParaRPr lang="el-GR" dirty="0"/>
          </a:p>
          <a:p>
            <a:pPr>
              <a:lnSpc>
                <a:spcPct val="114000"/>
              </a:lnSpc>
              <a:spcBef>
                <a:spcPts val="1200"/>
              </a:spcBef>
            </a:pPr>
            <a:r>
              <a:rPr lang="el-GR" b="1" dirty="0" smtClean="0"/>
              <a:t>Δραστηριότητες </a:t>
            </a:r>
            <a:r>
              <a:rPr lang="el-GR" b="1" dirty="0"/>
              <a:t>μ</a:t>
            </a:r>
            <a:r>
              <a:rPr lang="el-GR" b="1" dirty="0" smtClean="0"/>
              <a:t>ε Ρυθμό,</a:t>
            </a:r>
          </a:p>
          <a:p>
            <a:pPr>
              <a:lnSpc>
                <a:spcPct val="114000"/>
              </a:lnSpc>
              <a:spcBef>
                <a:spcPts val="1200"/>
              </a:spcBef>
            </a:pPr>
            <a:r>
              <a:rPr lang="el-GR" b="1" dirty="0" smtClean="0"/>
              <a:t>Διακοπή Δραστηριοτήτων </a:t>
            </a:r>
            <a:r>
              <a:rPr lang="el-GR" b="1" dirty="0"/>
              <a:t>π</a:t>
            </a:r>
            <a:r>
              <a:rPr lang="el-GR" b="1" dirty="0" smtClean="0"/>
              <a:t>ου προκαλούν πόνο, </a:t>
            </a:r>
            <a:r>
              <a:rPr lang="el-GR" dirty="0" smtClean="0"/>
              <a:t>δύσπνοια</a:t>
            </a:r>
            <a:r>
              <a:rPr lang="el-GR" dirty="0"/>
              <a:t>, ζάλη, λιποθυμία, αδυναμία, εφίδρωση. Αν τα συμπτώματα δεν υποχωρούν κατά την ανάπαυση επίσκεψη σε </a:t>
            </a:r>
            <a:r>
              <a:rPr lang="el-GR" dirty="0" smtClean="0"/>
              <a:t>γιατρό</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22219359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Επιτρεπόμενη οικιακή δραστηριότητα σε ΚΑ </a:t>
            </a: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a:xfrm>
            <a:off x="457200" y="1628800"/>
            <a:ext cx="8229600" cy="3168352"/>
          </a:xfrm>
        </p:spPr>
        <p:txBody>
          <a:bodyPr/>
          <a:lstStyle/>
          <a:p>
            <a:pPr>
              <a:lnSpc>
                <a:spcPct val="114000"/>
              </a:lnSpc>
              <a:spcBef>
                <a:spcPts val="1200"/>
              </a:spcBef>
            </a:pPr>
            <a:r>
              <a:rPr lang="el-GR" b="1" dirty="0" smtClean="0"/>
              <a:t>Αποφυγή Έντονης Προσπάθειας </a:t>
            </a:r>
            <a:r>
              <a:rPr lang="el-GR" dirty="0" smtClean="0"/>
              <a:t>(</a:t>
            </a:r>
            <a:r>
              <a:rPr lang="el-GR" dirty="0"/>
              <a:t>όχι βάρη, πρόληψη δυσκοιλιότητας</a:t>
            </a:r>
            <a:r>
              <a:rPr lang="el-GR" dirty="0" smtClean="0"/>
              <a:t>),</a:t>
            </a:r>
            <a:endParaRPr lang="el-GR" dirty="0"/>
          </a:p>
          <a:p>
            <a:pPr>
              <a:lnSpc>
                <a:spcPct val="114000"/>
              </a:lnSpc>
              <a:spcBef>
                <a:spcPts val="1200"/>
              </a:spcBef>
            </a:pPr>
            <a:r>
              <a:rPr lang="el-GR" b="1" dirty="0" smtClean="0"/>
              <a:t>Προοδευτικά Επιτεινόμενη Άσκηση </a:t>
            </a:r>
            <a:r>
              <a:rPr lang="el-GR" dirty="0" smtClean="0"/>
              <a:t>- Αρχίζει </a:t>
            </a:r>
            <a:r>
              <a:rPr lang="el-GR" dirty="0"/>
              <a:t>με βάδισμα 2 φορές την εβδομάδα, με άνετο ρυθμό και αργό βήμα. Στόχος η βάδιση μέρα παρά μέρα με ταυτόχρονη αύξηση απόστασης και </a:t>
            </a:r>
            <a:r>
              <a:rPr lang="el-GR" dirty="0" smtClean="0"/>
              <a:t>ρυθμού.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2672191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Σημαντικά θέματα για την εκπαίδευση των ασθενών με τα ανάλογα μέτρα </a:t>
            </a:r>
            <a:r>
              <a:rPr lang="el-GR" sz="3600" b="0" dirty="0" smtClean="0"/>
              <a:t>(1 από 4)</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3611724467"/>
              </p:ext>
            </p:extLst>
          </p:nvPr>
        </p:nvGraphicFramePr>
        <p:xfrm>
          <a:off x="179512" y="1340768"/>
          <a:ext cx="8784976" cy="5040559"/>
        </p:xfrm>
        <a:graphic>
          <a:graphicData uri="http://schemas.openxmlformats.org/drawingml/2006/table">
            <a:tbl>
              <a:tblPr firstRow="1" bandRow="1">
                <a:tableStyleId>{5940675A-B579-460E-94D1-54222C63F5DA}</a:tableStyleId>
              </a:tblPr>
              <a:tblGrid>
                <a:gridCol w="3261895"/>
                <a:gridCol w="5523081"/>
              </a:tblGrid>
              <a:tr h="404489">
                <a:tc>
                  <a:txBody>
                    <a:bodyPr/>
                    <a:lstStyle/>
                    <a:p>
                      <a:r>
                        <a:rPr kumimoji="0" lang="el-GR" sz="2000" b="1" kern="1200" noProof="0" dirty="0" smtClean="0">
                          <a:solidFill>
                            <a:schemeClr val="tx1"/>
                          </a:solidFill>
                          <a:latin typeface="+mn-lt"/>
                          <a:ea typeface="+mn-ea"/>
                          <a:cs typeface="+mn-cs"/>
                        </a:rPr>
                        <a:t>Θέματα προς εκπαίδευση </a:t>
                      </a:r>
                      <a:endParaRPr lang="el-GR" sz="2000" noProof="0" dirty="0">
                        <a:solidFill>
                          <a:schemeClr val="tx1"/>
                        </a:solidFill>
                      </a:endParaRPr>
                    </a:p>
                  </a:txBody>
                  <a:tcPr/>
                </a:tc>
                <a:tc>
                  <a:txBody>
                    <a:bodyPr/>
                    <a:lstStyle/>
                    <a:p>
                      <a:r>
                        <a:rPr kumimoji="0" lang="el-GR" sz="2000" b="1" kern="1200" noProof="0" dirty="0" smtClean="0">
                          <a:solidFill>
                            <a:schemeClr val="tx1"/>
                          </a:solidFill>
                          <a:latin typeface="+mn-lt"/>
                          <a:ea typeface="+mn-ea"/>
                          <a:cs typeface="+mn-cs"/>
                        </a:rPr>
                        <a:t>Δεξιότητες και συμπεριφορές</a:t>
                      </a:r>
                      <a:endParaRPr lang="el-GR" sz="2000" noProof="0" dirty="0">
                        <a:solidFill>
                          <a:schemeClr val="tx1"/>
                        </a:solidFill>
                      </a:endParaRPr>
                    </a:p>
                  </a:txBody>
                  <a:tcPr/>
                </a:tc>
              </a:tr>
              <a:tr h="715635">
                <a:tc>
                  <a:txBody>
                    <a:bodyPr/>
                    <a:lstStyle/>
                    <a:p>
                      <a:r>
                        <a:rPr kumimoji="0" lang="el-GR" sz="2000" kern="1200" noProof="0" dirty="0" smtClean="0">
                          <a:solidFill>
                            <a:schemeClr val="dk1"/>
                          </a:solidFill>
                          <a:latin typeface="+mn-lt"/>
                          <a:ea typeface="+mn-ea"/>
                          <a:cs typeface="+mn-cs"/>
                        </a:rPr>
                        <a:t>Ορισμός και αιτιολογία ΚΑ </a:t>
                      </a:r>
                      <a:endParaRPr lang="el-GR"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000" kern="1200" noProof="0" dirty="0" smtClean="0">
                          <a:solidFill>
                            <a:schemeClr val="dk1"/>
                          </a:solidFill>
                          <a:latin typeface="+mn-lt"/>
                          <a:ea typeface="+mn-ea"/>
                          <a:cs typeface="+mn-cs"/>
                        </a:rPr>
                        <a:t>Κατανόηση της αιτίας της ΚΑ και του μηχανισμού πρόκλησης των συμπτωμάτων</a:t>
                      </a:r>
                    </a:p>
                  </a:txBody>
                  <a:tcPr/>
                </a:tc>
              </a:tr>
              <a:tr h="2582509">
                <a:tc>
                  <a:txBody>
                    <a:bodyPr/>
                    <a:lstStyle/>
                    <a:p>
                      <a:r>
                        <a:rPr kumimoji="0" lang="el-GR" sz="2000" kern="1200" noProof="0" dirty="0" smtClean="0">
                          <a:solidFill>
                            <a:schemeClr val="dk1"/>
                          </a:solidFill>
                          <a:latin typeface="+mn-lt"/>
                          <a:ea typeface="+mn-ea"/>
                          <a:cs typeface="+mn-cs"/>
                        </a:rPr>
                        <a:t>Συμπτώματα και σημεία ΚΑ </a:t>
                      </a:r>
                      <a:endParaRPr lang="el-GR" sz="2000" noProof="0" dirty="0"/>
                    </a:p>
                  </a:txBody>
                  <a:tcPr/>
                </a:tc>
                <a:tc>
                  <a:txBody>
                    <a:bodyPr/>
                    <a:lstStyle/>
                    <a:p>
                      <a:pPr>
                        <a:buFont typeface="Arial" pitchFamily="34" charset="0"/>
                        <a:buChar char="•"/>
                      </a:pPr>
                      <a:r>
                        <a:rPr kumimoji="0" lang="el-GR" sz="2000" kern="1200" noProof="0" dirty="0" smtClean="0">
                          <a:solidFill>
                            <a:schemeClr val="dk1"/>
                          </a:solidFill>
                          <a:latin typeface="+mn-lt"/>
                          <a:ea typeface="+mn-ea"/>
                          <a:cs typeface="+mn-cs"/>
                        </a:rPr>
                        <a:t>Παρακολούθηση και αναγνώριση των συμπτωμάτων και σημείων</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000" kern="1200" noProof="0" dirty="0" smtClean="0">
                          <a:solidFill>
                            <a:schemeClr val="dk1"/>
                          </a:solidFill>
                          <a:latin typeface="+mn-lt"/>
                          <a:ea typeface="+mn-ea"/>
                          <a:cs typeface="+mn-cs"/>
                        </a:rPr>
                        <a:t>Καθημερινό ζύγισμα και ανησυχία επί απότομης πρόσληψης βάρους</a:t>
                      </a:r>
                    </a:p>
                    <a:p>
                      <a:pPr>
                        <a:buFont typeface="Arial" pitchFamily="34" charset="0"/>
                        <a:buChar char="•"/>
                      </a:pPr>
                      <a:r>
                        <a:rPr kumimoji="0" lang="el-GR" sz="2000" kern="1200" noProof="0" dirty="0" smtClean="0">
                          <a:solidFill>
                            <a:schemeClr val="dk1"/>
                          </a:solidFill>
                          <a:latin typeface="+mn-lt"/>
                          <a:ea typeface="+mn-ea"/>
                          <a:cs typeface="+mn-cs"/>
                        </a:rPr>
                        <a:t>Να γνωρίζουν πώς και πότε πρέπει να επικοινωνήσουν με το γιατρό τους</a:t>
                      </a:r>
                    </a:p>
                    <a:p>
                      <a:pPr>
                        <a:buFont typeface="Arial" pitchFamily="34" charset="0"/>
                        <a:buChar char="•"/>
                      </a:pPr>
                      <a:r>
                        <a:rPr kumimoji="0" lang="el-GR" sz="2000" kern="1200" noProof="0" dirty="0" smtClean="0">
                          <a:solidFill>
                            <a:schemeClr val="dk1"/>
                          </a:solidFill>
                          <a:latin typeface="+mn-lt"/>
                          <a:ea typeface="+mn-ea"/>
                          <a:cs typeface="+mn-cs"/>
                        </a:rPr>
                        <a:t>Να μπορούν να τροποποιούν τη δόση των διουρητικών ανάλογα με την περίπτωση</a:t>
                      </a:r>
                    </a:p>
                  </a:txBody>
                  <a:tcPr/>
                </a:tc>
              </a:tr>
              <a:tr h="1337926">
                <a:tc>
                  <a:txBody>
                    <a:bodyPr/>
                    <a:lstStyle/>
                    <a:p>
                      <a:r>
                        <a:rPr kumimoji="0" lang="el-GR" sz="2000" kern="1200" noProof="0" dirty="0" smtClean="0">
                          <a:solidFill>
                            <a:schemeClr val="dk1"/>
                          </a:solidFill>
                          <a:latin typeface="+mn-lt"/>
                          <a:ea typeface="+mn-ea"/>
                          <a:cs typeface="+mn-cs"/>
                        </a:rPr>
                        <a:t>Φαρμακολογική θεραπεία</a:t>
                      </a:r>
                      <a:endParaRPr lang="el-GR" sz="2000" noProof="0" dirty="0"/>
                    </a:p>
                  </a:txBody>
                  <a:tcPr/>
                </a:tc>
                <a:tc>
                  <a:txBody>
                    <a:bodyPr/>
                    <a:lstStyle/>
                    <a:p>
                      <a:pPr>
                        <a:buFont typeface="Arial" pitchFamily="34" charset="0"/>
                        <a:buChar char="•"/>
                      </a:pPr>
                      <a:r>
                        <a:rPr kumimoji="0" lang="el-GR" sz="2000" kern="1200" noProof="0" dirty="0" smtClean="0">
                          <a:solidFill>
                            <a:schemeClr val="dk1"/>
                          </a:solidFill>
                          <a:latin typeface="+mn-lt"/>
                          <a:ea typeface="+mn-ea"/>
                          <a:cs typeface="+mn-cs"/>
                        </a:rPr>
                        <a:t>Κατανόηση των ενδείξεων, της δοσολογίας και των δράσεων των χορηγούμενων</a:t>
                      </a:r>
                      <a:r>
                        <a:rPr kumimoji="0" lang="el-GR" sz="2000" kern="1200" baseline="0" noProof="0" dirty="0" smtClean="0">
                          <a:solidFill>
                            <a:schemeClr val="dk1"/>
                          </a:solidFill>
                          <a:latin typeface="+mn-lt"/>
                          <a:ea typeface="+mn-ea"/>
                          <a:cs typeface="+mn-cs"/>
                        </a:rPr>
                        <a:t> </a:t>
                      </a:r>
                      <a:r>
                        <a:rPr kumimoji="0" lang="el-GR" sz="2000" kern="1200" noProof="0" dirty="0" smtClean="0">
                          <a:solidFill>
                            <a:schemeClr val="dk1"/>
                          </a:solidFill>
                          <a:latin typeface="+mn-lt"/>
                          <a:ea typeface="+mn-ea"/>
                          <a:cs typeface="+mn-cs"/>
                        </a:rPr>
                        <a:t>φαρμάκων</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000" kern="1200" noProof="0" dirty="0" smtClean="0">
                          <a:solidFill>
                            <a:schemeClr val="dk1"/>
                          </a:solidFill>
                          <a:latin typeface="+mn-lt"/>
                          <a:ea typeface="+mn-ea"/>
                          <a:cs typeface="+mn-cs"/>
                        </a:rPr>
                        <a:t>Κατανόηση και αναγνώριση πιθανής παρενέργειας</a:t>
                      </a:r>
                    </a:p>
                  </a:txBody>
                  <a:tcPr/>
                </a:tc>
              </a:tr>
            </a:tbl>
          </a:graphicData>
        </a:graphic>
      </p:graphicFrame>
    </p:spTree>
    <p:extLst>
      <p:ext uri="{BB962C8B-B14F-4D97-AF65-F5344CB8AC3E}">
        <p14:creationId xmlns:p14="http://schemas.microsoft.com/office/powerpoint/2010/main" val="29434986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Σημαντικά θέματα για την εκπαίδευση των ασθενών με τα ανάλογα μέτρα </a:t>
            </a:r>
            <a:r>
              <a:rPr lang="el-GR" sz="3600" b="0" dirty="0" smtClean="0"/>
              <a:t>(2 από 4)</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dirty="0">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1407897142"/>
              </p:ext>
            </p:extLst>
          </p:nvPr>
        </p:nvGraphicFramePr>
        <p:xfrm>
          <a:off x="251520" y="1174115"/>
          <a:ext cx="8764288" cy="5547360"/>
        </p:xfrm>
        <a:graphic>
          <a:graphicData uri="http://schemas.openxmlformats.org/drawingml/2006/table">
            <a:tbl>
              <a:tblPr firstRow="1" bandRow="1">
                <a:tableStyleId>{5940675A-B579-460E-94D1-54222C63F5DA}</a:tableStyleId>
              </a:tblPr>
              <a:tblGrid>
                <a:gridCol w="3048000"/>
                <a:gridCol w="5716288"/>
              </a:tblGrid>
              <a:tr h="370840">
                <a:tc>
                  <a:txBody>
                    <a:bodyPr/>
                    <a:lstStyle/>
                    <a:p>
                      <a:r>
                        <a:rPr kumimoji="0" lang="el-GR" sz="2000" b="1" kern="1200" noProof="0" dirty="0" smtClean="0">
                          <a:solidFill>
                            <a:schemeClr val="tx1"/>
                          </a:solidFill>
                          <a:latin typeface="+mn-lt"/>
                          <a:ea typeface="+mn-ea"/>
                          <a:cs typeface="+mn-cs"/>
                        </a:rPr>
                        <a:t>Θέματα προς εκπαίδευση </a:t>
                      </a:r>
                      <a:endParaRPr lang="el-GR" sz="2000" noProof="0" dirty="0">
                        <a:solidFill>
                          <a:schemeClr val="tx1"/>
                        </a:solidFill>
                      </a:endParaRPr>
                    </a:p>
                  </a:txBody>
                  <a:tcPr/>
                </a:tc>
                <a:tc>
                  <a:txBody>
                    <a:bodyPr/>
                    <a:lstStyle/>
                    <a:p>
                      <a:r>
                        <a:rPr kumimoji="0" lang="el-GR" sz="2000" b="1" kern="1200" noProof="0" dirty="0" smtClean="0">
                          <a:solidFill>
                            <a:schemeClr val="tx1"/>
                          </a:solidFill>
                          <a:latin typeface="+mn-lt"/>
                          <a:ea typeface="+mn-ea"/>
                          <a:cs typeface="+mn-cs"/>
                        </a:rPr>
                        <a:t>Δεξιότητες και συμπεριφορές</a:t>
                      </a:r>
                      <a:endParaRPr lang="el-GR" sz="2000" noProof="0" dirty="0">
                        <a:solidFill>
                          <a:schemeClr val="tx1"/>
                        </a:solidFill>
                      </a:endParaRPr>
                    </a:p>
                  </a:txBody>
                  <a:tcPr/>
                </a:tc>
              </a:tr>
              <a:tr h="370840">
                <a:tc>
                  <a:txBody>
                    <a:bodyPr/>
                    <a:lstStyle/>
                    <a:p>
                      <a:r>
                        <a:rPr kumimoji="0" lang="el-GR" sz="2000" kern="1200" noProof="0" dirty="0" smtClean="0">
                          <a:solidFill>
                            <a:schemeClr val="dk1"/>
                          </a:solidFill>
                          <a:latin typeface="+mn-lt"/>
                          <a:ea typeface="+mn-ea"/>
                          <a:cs typeface="+mn-cs"/>
                        </a:rPr>
                        <a:t>Τροποποίηση παραγόντων</a:t>
                      </a:r>
                    </a:p>
                    <a:p>
                      <a:r>
                        <a:rPr kumimoji="0" lang="el-GR" sz="2000" kern="1200" noProof="0" dirty="0" smtClean="0">
                          <a:solidFill>
                            <a:schemeClr val="dk1"/>
                          </a:solidFill>
                          <a:latin typeface="+mn-lt"/>
                          <a:ea typeface="+mn-ea"/>
                          <a:cs typeface="+mn-cs"/>
                        </a:rPr>
                        <a:t>κινδύνου</a:t>
                      </a:r>
                    </a:p>
                  </a:txBody>
                  <a:tcPr/>
                </a:tc>
                <a:tc>
                  <a:txBody>
                    <a:bodyPr/>
                    <a:lstStyle/>
                    <a:p>
                      <a:pPr>
                        <a:buFont typeface="Arial" pitchFamily="34" charset="0"/>
                        <a:buChar char="•"/>
                      </a:pPr>
                      <a:r>
                        <a:rPr kumimoji="0" lang="el-GR" sz="2000" kern="1200" noProof="0" dirty="0" smtClean="0">
                          <a:solidFill>
                            <a:schemeClr val="dk1"/>
                          </a:solidFill>
                          <a:latin typeface="+mn-lt"/>
                          <a:ea typeface="+mn-ea"/>
                          <a:cs typeface="+mn-cs"/>
                        </a:rPr>
                        <a:t>Κατανόηση της σημασίας της διακοπής του καπνίσματος</a:t>
                      </a:r>
                    </a:p>
                    <a:p>
                      <a:pPr>
                        <a:buFont typeface="Arial" pitchFamily="34" charset="0"/>
                        <a:buChar char="•"/>
                      </a:pPr>
                      <a:r>
                        <a:rPr kumimoji="0" lang="el-GR" sz="2000" kern="1200" noProof="0" dirty="0" smtClean="0">
                          <a:solidFill>
                            <a:schemeClr val="dk1"/>
                          </a:solidFill>
                          <a:latin typeface="+mn-lt"/>
                          <a:ea typeface="+mn-ea"/>
                          <a:cs typeface="+mn-cs"/>
                        </a:rPr>
                        <a:t>Ρύθμιση αρτηριακής πίεσης στους υπερτασικούς</a:t>
                      </a:r>
                    </a:p>
                    <a:p>
                      <a:pPr>
                        <a:buFont typeface="Arial" pitchFamily="34" charset="0"/>
                        <a:buChar char="•"/>
                      </a:pPr>
                      <a:r>
                        <a:rPr kumimoji="0" lang="el-GR" sz="2000" kern="1200" noProof="0" dirty="0" smtClean="0">
                          <a:solidFill>
                            <a:schemeClr val="dk1"/>
                          </a:solidFill>
                          <a:latin typeface="+mn-lt"/>
                          <a:ea typeface="+mn-ea"/>
                          <a:cs typeface="+mn-cs"/>
                        </a:rPr>
                        <a:t>Ρύθμιση σακχάρου στους διαβητικούς</a:t>
                      </a:r>
                    </a:p>
                    <a:p>
                      <a:pPr>
                        <a:buFont typeface="Arial" pitchFamily="34" charset="0"/>
                        <a:buChar char="•"/>
                      </a:pPr>
                      <a:r>
                        <a:rPr kumimoji="0" lang="el-GR" sz="2000" kern="1200" noProof="0" dirty="0" smtClean="0">
                          <a:solidFill>
                            <a:schemeClr val="dk1"/>
                          </a:solidFill>
                          <a:latin typeface="+mn-lt"/>
                          <a:ea typeface="+mn-ea"/>
                          <a:cs typeface="+mn-cs"/>
                        </a:rPr>
                        <a:t>Διατήρηση φυσιολογικού σωματικού βάρους</a:t>
                      </a:r>
                    </a:p>
                  </a:txBody>
                  <a:tcPr/>
                </a:tc>
              </a:tr>
              <a:tr h="370840">
                <a:tc>
                  <a:txBody>
                    <a:bodyPr/>
                    <a:lstStyle/>
                    <a:p>
                      <a:r>
                        <a:rPr kumimoji="0" lang="el-GR" sz="2000" kern="1200" noProof="0" dirty="0" smtClean="0">
                          <a:solidFill>
                            <a:schemeClr val="dk1"/>
                          </a:solidFill>
                          <a:latin typeface="+mn-lt"/>
                          <a:ea typeface="+mn-ea"/>
                          <a:cs typeface="+mn-cs"/>
                        </a:rPr>
                        <a:t>Διαιτητικές συστάσεις </a:t>
                      </a:r>
                      <a:endParaRPr lang="el-GR" sz="2000" noProof="0" dirty="0"/>
                    </a:p>
                  </a:txBody>
                  <a:tcPr/>
                </a:tc>
                <a:tc>
                  <a:txBody>
                    <a:bodyPr/>
                    <a:lstStyle/>
                    <a:p>
                      <a:pPr>
                        <a:buFont typeface="Arial" pitchFamily="34" charset="0"/>
                        <a:buChar char="•"/>
                      </a:pPr>
                      <a:r>
                        <a:rPr kumimoji="0" lang="el-GR" sz="2000" kern="1200" noProof="0" dirty="0" smtClean="0">
                          <a:solidFill>
                            <a:schemeClr val="dk1"/>
                          </a:solidFill>
                          <a:latin typeface="+mn-lt"/>
                          <a:ea typeface="+mn-ea"/>
                          <a:cs typeface="+mn-cs"/>
                        </a:rPr>
                        <a:t>Αποφυγή άλατος</a:t>
                      </a:r>
                    </a:p>
                    <a:p>
                      <a:pPr>
                        <a:buFont typeface="Arial" pitchFamily="34" charset="0"/>
                        <a:buChar char="•"/>
                      </a:pPr>
                      <a:r>
                        <a:rPr kumimoji="0" lang="el-GR" sz="2000" kern="1200" noProof="0" dirty="0" smtClean="0">
                          <a:solidFill>
                            <a:schemeClr val="dk1"/>
                          </a:solidFill>
                          <a:latin typeface="+mn-lt"/>
                          <a:ea typeface="+mn-ea"/>
                          <a:cs typeface="+mn-cs"/>
                        </a:rPr>
                        <a:t>Αποφυγή μεγάλης ποσότητας προσλαμβανόμενων υγρών</a:t>
                      </a:r>
                    </a:p>
                    <a:p>
                      <a:pPr>
                        <a:buFont typeface="Arial" pitchFamily="34" charset="0"/>
                        <a:buChar char="•"/>
                      </a:pPr>
                      <a:r>
                        <a:rPr kumimoji="0" lang="el-GR" sz="2000" kern="1200" noProof="0" dirty="0" smtClean="0">
                          <a:solidFill>
                            <a:schemeClr val="dk1"/>
                          </a:solidFill>
                          <a:latin typeface="+mn-lt"/>
                          <a:ea typeface="+mn-ea"/>
                          <a:cs typeface="+mn-cs"/>
                        </a:rPr>
                        <a:t>Περιορισμένη κατανάλωση αλκοόλ</a:t>
                      </a:r>
                    </a:p>
                    <a:p>
                      <a:pPr>
                        <a:buFont typeface="Arial" pitchFamily="34" charset="0"/>
                        <a:buChar char="•"/>
                      </a:pPr>
                      <a:r>
                        <a:rPr kumimoji="0" lang="el-GR" sz="2000" kern="1200" noProof="0" dirty="0" smtClean="0">
                          <a:solidFill>
                            <a:schemeClr val="dk1"/>
                          </a:solidFill>
                          <a:latin typeface="+mn-lt"/>
                          <a:ea typeface="+mn-ea"/>
                          <a:cs typeface="+mn-cs"/>
                        </a:rPr>
                        <a:t>Παρακολούθηση και αποφυγή υποθρεψίας</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2000" kern="1200" noProof="0" dirty="0" smtClean="0">
                          <a:solidFill>
                            <a:schemeClr val="dk1"/>
                          </a:solidFill>
                          <a:latin typeface="+mn-lt"/>
                          <a:ea typeface="+mn-ea"/>
                          <a:cs typeface="+mn-cs"/>
                        </a:rPr>
                        <a:t>Συστάσεις για άσκηση</a:t>
                      </a:r>
                    </a:p>
                  </a:txBody>
                  <a:tcPr/>
                </a:tc>
                <a:tc>
                  <a:txBody>
                    <a:bodyPr/>
                    <a:lstStyle/>
                    <a:p>
                      <a:pPr>
                        <a:buFont typeface="Arial" pitchFamily="34" charset="0"/>
                        <a:buChar char="•"/>
                      </a:pPr>
                      <a:r>
                        <a:rPr kumimoji="0" lang="el-GR" sz="2000" kern="1200" noProof="0" dirty="0" smtClean="0">
                          <a:solidFill>
                            <a:schemeClr val="dk1"/>
                          </a:solidFill>
                          <a:latin typeface="+mn-lt"/>
                          <a:ea typeface="+mn-ea"/>
                          <a:cs typeface="+mn-cs"/>
                        </a:rPr>
                        <a:t>Καθησυχασμός και ανάληψη πρωτοβουλίας για άσκηση</a:t>
                      </a:r>
                    </a:p>
                    <a:p>
                      <a:pPr>
                        <a:buFont typeface="Arial" pitchFamily="34" charset="0"/>
                        <a:buChar char="•"/>
                      </a:pPr>
                      <a:r>
                        <a:rPr kumimoji="0" lang="el-GR" sz="2000" kern="1200" noProof="0" dirty="0" smtClean="0">
                          <a:solidFill>
                            <a:schemeClr val="dk1"/>
                          </a:solidFill>
                          <a:latin typeface="+mn-lt"/>
                          <a:ea typeface="+mn-ea"/>
                          <a:cs typeface="+mn-cs"/>
                        </a:rPr>
                        <a:t>Κατανόηση των ευεργετικών αποτελεσμάτων της άσκησης</a:t>
                      </a:r>
                    </a:p>
                    <a:p>
                      <a:pPr>
                        <a:buFont typeface="Arial" pitchFamily="34" charset="0"/>
                        <a:buChar char="•"/>
                      </a:pPr>
                      <a:r>
                        <a:rPr kumimoji="0" lang="el-GR" sz="2000" kern="1200" noProof="0" dirty="0" smtClean="0">
                          <a:solidFill>
                            <a:schemeClr val="dk1"/>
                          </a:solidFill>
                          <a:latin typeface="+mn-lt"/>
                          <a:ea typeface="+mn-ea"/>
                          <a:cs typeface="+mn-cs"/>
                        </a:rPr>
                        <a:t>Τακτική εκτέλεση προγράμματος </a:t>
                      </a:r>
                    </a:p>
                    <a:p>
                      <a:pPr>
                        <a:buFont typeface="Arial" pitchFamily="34" charset="0"/>
                        <a:buNone/>
                      </a:pPr>
                      <a:r>
                        <a:rPr kumimoji="0" lang="el-GR" sz="2000" kern="1200" noProof="0" dirty="0" smtClean="0">
                          <a:solidFill>
                            <a:schemeClr val="dk1"/>
                          </a:solidFill>
                          <a:latin typeface="+mn-lt"/>
                          <a:ea typeface="+mn-ea"/>
                          <a:cs typeface="+mn-cs"/>
                        </a:rPr>
                        <a:t>σωματικής άσκησης</a:t>
                      </a:r>
                    </a:p>
                  </a:txBody>
                  <a:tcPr/>
                </a:tc>
              </a:tr>
            </a:tbl>
          </a:graphicData>
        </a:graphic>
      </p:graphicFrame>
    </p:spTree>
    <p:extLst>
      <p:ext uri="{BB962C8B-B14F-4D97-AF65-F5344CB8AC3E}">
        <p14:creationId xmlns:p14="http://schemas.microsoft.com/office/powerpoint/2010/main" val="33625164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Σημαντικά θέματα για την εκπαίδευση των ασθενών με τα ανάλογα μέτρα </a:t>
            </a:r>
            <a:r>
              <a:rPr lang="el-GR" sz="3600" b="0" dirty="0" smtClean="0"/>
              <a:t>(3 από 4)</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dirty="0">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2968103496"/>
              </p:ext>
            </p:extLst>
          </p:nvPr>
        </p:nvGraphicFramePr>
        <p:xfrm>
          <a:off x="251520" y="1556792"/>
          <a:ext cx="8764288" cy="4023360"/>
        </p:xfrm>
        <a:graphic>
          <a:graphicData uri="http://schemas.openxmlformats.org/drawingml/2006/table">
            <a:tbl>
              <a:tblPr firstRow="1" bandRow="1">
                <a:tableStyleId>{5940675A-B579-460E-94D1-54222C63F5DA}</a:tableStyleId>
              </a:tblPr>
              <a:tblGrid>
                <a:gridCol w="3048000"/>
                <a:gridCol w="5716288"/>
              </a:tblGrid>
              <a:tr h="370840">
                <a:tc>
                  <a:txBody>
                    <a:bodyPr/>
                    <a:lstStyle/>
                    <a:p>
                      <a:r>
                        <a:rPr kumimoji="0" lang="el-GR" sz="2000" b="1" kern="1200" noProof="0" dirty="0" smtClean="0">
                          <a:solidFill>
                            <a:schemeClr val="tx1"/>
                          </a:solidFill>
                          <a:latin typeface="+mn-lt"/>
                          <a:ea typeface="+mn-ea"/>
                          <a:cs typeface="+mn-cs"/>
                        </a:rPr>
                        <a:t>Θέματα προς εκπαίδευση </a:t>
                      </a:r>
                      <a:endParaRPr lang="el-GR" sz="2000" noProof="0" dirty="0">
                        <a:solidFill>
                          <a:schemeClr val="tx1"/>
                        </a:solidFill>
                      </a:endParaRPr>
                    </a:p>
                  </a:txBody>
                  <a:tcPr/>
                </a:tc>
                <a:tc>
                  <a:txBody>
                    <a:bodyPr/>
                    <a:lstStyle/>
                    <a:p>
                      <a:r>
                        <a:rPr kumimoji="0" lang="el-GR" sz="2000" b="1" kern="1200" noProof="0" dirty="0" smtClean="0">
                          <a:solidFill>
                            <a:schemeClr val="tx1"/>
                          </a:solidFill>
                          <a:latin typeface="+mn-lt"/>
                          <a:ea typeface="+mn-ea"/>
                          <a:cs typeface="+mn-cs"/>
                        </a:rPr>
                        <a:t>Δεξιότητες και συμπεριφορές</a:t>
                      </a:r>
                      <a:endParaRPr lang="el-GR" sz="2000" noProof="0" dirty="0">
                        <a:solidFill>
                          <a:schemeClr val="tx1"/>
                        </a:solidFill>
                      </a:endParaRPr>
                    </a:p>
                  </a:txBody>
                  <a:tcPr/>
                </a:tc>
              </a:tr>
              <a:tr h="370840">
                <a:tc>
                  <a:txBody>
                    <a:bodyPr/>
                    <a:lstStyle/>
                    <a:p>
                      <a:r>
                        <a:rPr kumimoji="0" lang="el-GR" sz="2000" kern="1200" noProof="0" dirty="0" smtClean="0">
                          <a:solidFill>
                            <a:schemeClr val="dk1"/>
                          </a:solidFill>
                          <a:latin typeface="+mn-lt"/>
                          <a:ea typeface="+mn-ea"/>
                          <a:cs typeface="+mn-cs"/>
                        </a:rPr>
                        <a:t>Σεξουαλική δραστηριότητα </a:t>
                      </a:r>
                      <a:endParaRPr lang="el-GR" sz="2000" noProof="0" dirty="0"/>
                    </a:p>
                  </a:txBody>
                  <a:tcPr/>
                </a:tc>
                <a:tc>
                  <a:txBody>
                    <a:bodyPr/>
                    <a:lstStyle/>
                    <a:p>
                      <a:r>
                        <a:rPr kumimoji="0" lang="el-GR" sz="2000" kern="1200" noProof="0" dirty="0" smtClean="0">
                          <a:solidFill>
                            <a:schemeClr val="dk1"/>
                          </a:solidFill>
                          <a:latin typeface="+mn-lt"/>
                          <a:ea typeface="+mn-ea"/>
                          <a:cs typeface="+mn-cs"/>
                        </a:rPr>
                        <a:t>Καθησυχασμός για τη δυνατότητα φυσιολογικής σεξουαλικής δραστηριότητας και</a:t>
                      </a:r>
                    </a:p>
                    <a:p>
                      <a:r>
                        <a:rPr kumimoji="0" lang="el-GR" sz="2000" kern="1200" noProof="0" dirty="0" smtClean="0">
                          <a:solidFill>
                            <a:schemeClr val="dk1"/>
                          </a:solidFill>
                          <a:latin typeface="+mn-lt"/>
                          <a:ea typeface="+mn-ea"/>
                          <a:cs typeface="+mn-cs"/>
                        </a:rPr>
                        <a:t>συζήτηση των πιθανών διαταραχών με το γιατρό</a:t>
                      </a:r>
                    </a:p>
                    <a:p>
                      <a:r>
                        <a:rPr kumimoji="0" lang="el-GR" sz="2000" kern="1200" noProof="0" dirty="0" smtClean="0">
                          <a:solidFill>
                            <a:schemeClr val="dk1"/>
                          </a:solidFill>
                          <a:latin typeface="+mn-lt"/>
                          <a:ea typeface="+mn-ea"/>
                          <a:cs typeface="+mn-cs"/>
                        </a:rPr>
                        <a:t>Κατανόηση ειδικών σεξουαλικών διαταραχών και στρατηγικών αντιμετώπισης</a:t>
                      </a:r>
                    </a:p>
                  </a:txBody>
                  <a:tcPr/>
                </a:tc>
              </a:tr>
              <a:tr h="370840">
                <a:tc>
                  <a:txBody>
                    <a:bodyPr/>
                    <a:lstStyle/>
                    <a:p>
                      <a:r>
                        <a:rPr kumimoji="0" lang="el-GR" sz="2000" kern="1200" noProof="0" dirty="0" smtClean="0">
                          <a:solidFill>
                            <a:schemeClr val="dk1"/>
                          </a:solidFill>
                          <a:latin typeface="+mn-lt"/>
                          <a:ea typeface="+mn-ea"/>
                          <a:cs typeface="+mn-cs"/>
                        </a:rPr>
                        <a:t>Ανοσοποίηση </a:t>
                      </a:r>
                      <a:endParaRPr lang="el-GR"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2000" kern="1200" noProof="0" dirty="0" smtClean="0">
                          <a:solidFill>
                            <a:schemeClr val="dk1"/>
                          </a:solidFill>
                          <a:latin typeface="+mn-lt"/>
                          <a:ea typeface="+mn-ea"/>
                          <a:cs typeface="+mn-cs"/>
                        </a:rPr>
                        <a:t>Εμβολιασμός για ειδικές λοιμώξεις, όπως γρίπης και πνευμονιοκόκκου</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2000" kern="1200" noProof="0" dirty="0" smtClean="0">
                          <a:solidFill>
                            <a:schemeClr val="dk1"/>
                          </a:solidFill>
                          <a:latin typeface="+mn-lt"/>
                          <a:ea typeface="+mn-ea"/>
                          <a:cs typeface="+mn-cs"/>
                        </a:rPr>
                        <a:t>Διαταραχές αναπνοής στον ύπνο</a:t>
                      </a:r>
                    </a:p>
                  </a:txBody>
                  <a:tcPr/>
                </a:tc>
                <a:tc>
                  <a:txBody>
                    <a:bodyPr/>
                    <a:lstStyle/>
                    <a:p>
                      <a:r>
                        <a:rPr kumimoji="0" lang="el-GR" sz="2000" kern="1200" noProof="0" dirty="0" smtClean="0">
                          <a:solidFill>
                            <a:schemeClr val="dk1"/>
                          </a:solidFill>
                          <a:latin typeface="+mn-lt"/>
                          <a:ea typeface="+mn-ea"/>
                          <a:cs typeface="+mn-cs"/>
                        </a:rPr>
                        <a:t>Συντηρητικά μέτρα, όπως διακοπή καπνίσματος, μείωση σωματικού βάρους,</a:t>
                      </a:r>
                    </a:p>
                    <a:p>
                      <a:r>
                        <a:rPr kumimoji="0" lang="el-GR" sz="2000" kern="1200" noProof="0" dirty="0" smtClean="0">
                          <a:solidFill>
                            <a:schemeClr val="dk1"/>
                          </a:solidFill>
                          <a:latin typeface="+mn-lt"/>
                          <a:ea typeface="+mn-ea"/>
                          <a:cs typeface="+mn-cs"/>
                        </a:rPr>
                        <a:t>αποφυγή αλκοόλ</a:t>
                      </a:r>
                    </a:p>
                    <a:p>
                      <a:r>
                        <a:rPr kumimoji="0" lang="el-GR" sz="2000" kern="1200" noProof="0" dirty="0" smtClean="0">
                          <a:solidFill>
                            <a:schemeClr val="dk1"/>
                          </a:solidFill>
                          <a:latin typeface="+mn-lt"/>
                          <a:ea typeface="+mn-ea"/>
                          <a:cs typeface="+mn-cs"/>
                        </a:rPr>
                        <a:t>Ενημέρωση για τις ειδικές θεραπείες</a:t>
                      </a:r>
                    </a:p>
                  </a:txBody>
                  <a:tcPr/>
                </a:tc>
              </a:tr>
            </a:tbl>
          </a:graphicData>
        </a:graphic>
      </p:graphicFrame>
    </p:spTree>
    <p:extLst>
      <p:ext uri="{BB962C8B-B14F-4D97-AF65-F5344CB8AC3E}">
        <p14:creationId xmlns:p14="http://schemas.microsoft.com/office/powerpoint/2010/main" val="19112292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dirty="0"/>
              <a:t>Σημαντικά θέματα για την εκπαίδευση των ασθενών με τα ανάλογα μέτρα</a:t>
            </a:r>
            <a:r>
              <a:rPr lang="el-GR" sz="4400" dirty="0"/>
              <a:t> </a:t>
            </a:r>
            <a:r>
              <a:rPr lang="el-GR" sz="3600" b="0" dirty="0" smtClean="0"/>
              <a:t>(4 από 4)</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dirty="0">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4115562132"/>
              </p:ext>
            </p:extLst>
          </p:nvPr>
        </p:nvGraphicFramePr>
        <p:xfrm>
          <a:off x="251520" y="1556792"/>
          <a:ext cx="8764288" cy="3322320"/>
        </p:xfrm>
        <a:graphic>
          <a:graphicData uri="http://schemas.openxmlformats.org/drawingml/2006/table">
            <a:tbl>
              <a:tblPr firstRow="1" bandRow="1">
                <a:tableStyleId>{5940675A-B579-460E-94D1-54222C63F5DA}</a:tableStyleId>
              </a:tblPr>
              <a:tblGrid>
                <a:gridCol w="3048000"/>
                <a:gridCol w="5716288"/>
              </a:tblGrid>
              <a:tr h="370840">
                <a:tc>
                  <a:txBody>
                    <a:bodyPr/>
                    <a:lstStyle/>
                    <a:p>
                      <a:r>
                        <a:rPr kumimoji="0" lang="el-GR" sz="2000" b="1" kern="1200" noProof="0" dirty="0" smtClean="0">
                          <a:solidFill>
                            <a:schemeClr val="tx1"/>
                          </a:solidFill>
                          <a:latin typeface="+mn-lt"/>
                          <a:ea typeface="+mn-ea"/>
                          <a:cs typeface="+mn-cs"/>
                        </a:rPr>
                        <a:t>Θέματα προς εκπαίδευση </a:t>
                      </a:r>
                      <a:endParaRPr lang="el-GR" sz="2000" noProof="0" dirty="0">
                        <a:solidFill>
                          <a:schemeClr val="tx1"/>
                        </a:solidFill>
                      </a:endParaRPr>
                    </a:p>
                  </a:txBody>
                  <a:tcPr/>
                </a:tc>
                <a:tc>
                  <a:txBody>
                    <a:bodyPr/>
                    <a:lstStyle/>
                    <a:p>
                      <a:r>
                        <a:rPr kumimoji="0" lang="el-GR" sz="2000" b="1" kern="1200" noProof="0" dirty="0" smtClean="0">
                          <a:solidFill>
                            <a:schemeClr val="tx1"/>
                          </a:solidFill>
                          <a:latin typeface="+mn-lt"/>
                          <a:ea typeface="+mn-ea"/>
                          <a:cs typeface="+mn-cs"/>
                        </a:rPr>
                        <a:t>Δεξιότητες και συμπεριφορές</a:t>
                      </a:r>
                      <a:endParaRPr lang="el-GR" sz="2000" noProof="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2000" kern="1200" noProof="0" dirty="0" smtClean="0">
                          <a:solidFill>
                            <a:schemeClr val="dk1"/>
                          </a:solidFill>
                          <a:latin typeface="+mn-lt"/>
                          <a:ea typeface="+mn-ea"/>
                          <a:cs typeface="+mn-cs"/>
                        </a:rPr>
                        <a:t>Ψυχοκοινωνικά ζητήματα</a:t>
                      </a:r>
                    </a:p>
                  </a:txBody>
                  <a:tcPr/>
                </a:tc>
                <a:tc>
                  <a:txBody>
                    <a:bodyPr/>
                    <a:lstStyle/>
                    <a:p>
                      <a:r>
                        <a:rPr kumimoji="0" lang="el-GR" sz="2000" kern="1200" noProof="0" dirty="0" smtClean="0">
                          <a:solidFill>
                            <a:schemeClr val="dk1"/>
                          </a:solidFill>
                          <a:latin typeface="+mn-lt"/>
                          <a:ea typeface="+mn-ea"/>
                          <a:cs typeface="+mn-cs"/>
                        </a:rPr>
                        <a:t>Η κατάθλιψη και οι γνωσιακές διαταραχές είναι συχνές σε ασθενείς με ΚΑ, ενώ</a:t>
                      </a:r>
                    </a:p>
                    <a:p>
                      <a:r>
                        <a:rPr kumimoji="0" lang="el-GR" sz="2000" kern="1200" noProof="0" dirty="0" smtClean="0">
                          <a:solidFill>
                            <a:schemeClr val="dk1"/>
                          </a:solidFill>
                          <a:latin typeface="+mn-lt"/>
                          <a:ea typeface="+mn-ea"/>
                          <a:cs typeface="+mn-cs"/>
                        </a:rPr>
                        <a:t>ιδιαίτερα σημαντική είναι η κοινωνική επανένταξη και υποστήριξη</a:t>
                      </a:r>
                    </a:p>
                    <a:p>
                      <a:r>
                        <a:rPr kumimoji="0" lang="el-GR" sz="2000" kern="1200" noProof="0" dirty="0" smtClean="0">
                          <a:solidFill>
                            <a:schemeClr val="dk1"/>
                          </a:solidFill>
                          <a:latin typeface="+mn-lt"/>
                          <a:ea typeface="+mn-ea"/>
                          <a:cs typeface="+mn-cs"/>
                        </a:rPr>
                        <a:t>Ενημέρωση για τις ειδικές θεραπείες</a:t>
                      </a:r>
                    </a:p>
                  </a:txBody>
                  <a:tcPr/>
                </a:tc>
              </a:tr>
              <a:tr h="370840">
                <a:tc>
                  <a:txBody>
                    <a:bodyPr/>
                    <a:lstStyle/>
                    <a:p>
                      <a:r>
                        <a:rPr kumimoji="0" lang="el-GR" sz="2000" kern="1200" noProof="0" dirty="0" smtClean="0">
                          <a:solidFill>
                            <a:schemeClr val="dk1"/>
                          </a:solidFill>
                          <a:latin typeface="+mn-lt"/>
                          <a:ea typeface="+mn-ea"/>
                          <a:cs typeface="+mn-cs"/>
                        </a:rPr>
                        <a:t>Πρόγνωση </a:t>
                      </a:r>
                      <a:endParaRPr lang="el-GR" sz="2000" noProof="0" dirty="0"/>
                    </a:p>
                  </a:txBody>
                  <a:tcPr/>
                </a:tc>
                <a:tc>
                  <a:txBody>
                    <a:bodyPr/>
                    <a:lstStyle/>
                    <a:p>
                      <a:r>
                        <a:rPr kumimoji="0" lang="el-GR" sz="2000" kern="1200" noProof="0" dirty="0" smtClean="0">
                          <a:solidFill>
                            <a:schemeClr val="dk1"/>
                          </a:solidFill>
                          <a:latin typeface="+mn-lt"/>
                          <a:ea typeface="+mn-ea"/>
                          <a:cs typeface="+mn-cs"/>
                        </a:rPr>
                        <a:t>Κατανόηση σημαντικών προγνωστικών παραγόντων και λήψη ρεαλιστικών</a:t>
                      </a:r>
                    </a:p>
                    <a:p>
                      <a:r>
                        <a:rPr kumimoji="0" lang="el-GR" sz="2000" kern="1200" noProof="0" dirty="0" smtClean="0">
                          <a:solidFill>
                            <a:schemeClr val="dk1"/>
                          </a:solidFill>
                          <a:latin typeface="+mn-lt"/>
                          <a:ea typeface="+mn-ea"/>
                          <a:cs typeface="+mn-cs"/>
                        </a:rPr>
                        <a:t>αποφάσεων</a:t>
                      </a:r>
                    </a:p>
                    <a:p>
                      <a:r>
                        <a:rPr kumimoji="0" lang="el-GR" sz="2000" kern="1200" noProof="0" dirty="0" smtClean="0">
                          <a:solidFill>
                            <a:schemeClr val="dk1"/>
                          </a:solidFill>
                          <a:latin typeface="+mn-lt"/>
                          <a:ea typeface="+mn-ea"/>
                          <a:cs typeface="+mn-cs"/>
                        </a:rPr>
                        <a:t>Ψυχοκοινωνική υποστήριξη εάν κριθεί αναγκαία</a:t>
                      </a:r>
                    </a:p>
                  </a:txBody>
                  <a:tcPr/>
                </a:tc>
              </a:tr>
            </a:tbl>
          </a:graphicData>
        </a:graphic>
      </p:graphicFrame>
    </p:spTree>
    <p:extLst>
      <p:ext uri="{BB962C8B-B14F-4D97-AF65-F5344CB8AC3E}">
        <p14:creationId xmlns:p14="http://schemas.microsoft.com/office/powerpoint/2010/main" val="25948802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79630" y="1047822"/>
            <a:ext cx="8229600" cy="5328592"/>
          </a:xfrm>
        </p:spPr>
        <p:txBody>
          <a:bodyPr>
            <a:normAutofit lnSpcReduction="10000"/>
          </a:bodyPr>
          <a:lstStyle/>
          <a:p>
            <a:pPr>
              <a:spcBef>
                <a:spcPts val="1800"/>
              </a:spcBef>
            </a:pPr>
            <a:r>
              <a:rPr lang="el-GR" dirty="0"/>
              <a:t>Lemone P, Burke K. Παθολογική-Χειρουργική Νοσηλευτική, τομ. 3, Ιατρ. Εκδ. Δ. Λαγός,  Αθήνα </a:t>
            </a:r>
            <a:r>
              <a:rPr lang="el-GR" dirty="0" smtClean="0"/>
              <a:t>2004.</a:t>
            </a:r>
            <a:endParaRPr lang="el-GR" dirty="0"/>
          </a:p>
          <a:p>
            <a:pPr>
              <a:spcBef>
                <a:spcPts val="1800"/>
              </a:spcBef>
            </a:pPr>
            <a:r>
              <a:rPr lang="el-GR" dirty="0"/>
              <a:t>Dewit S. Παθολογική-Χειρουργική Νοσηλευτική, τ.1,  Ιατρ. Εκδ. Π.Χ.Πασχαλίδης,  Αθήνα </a:t>
            </a:r>
            <a:r>
              <a:rPr lang="el-GR" dirty="0" smtClean="0"/>
              <a:t>2009.</a:t>
            </a:r>
            <a:endParaRPr lang="el-GR" dirty="0"/>
          </a:p>
          <a:p>
            <a:pPr>
              <a:spcBef>
                <a:spcPts val="1800"/>
              </a:spcBef>
            </a:pPr>
            <a:r>
              <a:rPr lang="el-GR" dirty="0"/>
              <a:t>Σαχίνη-Καρδάση  A, Πάνου M. Παθολογική-Χειρουργική Νοσηλευτική, τ.2, Ιατρ. Εκδ. Βήτα,  Αθήνα </a:t>
            </a:r>
            <a:r>
              <a:rPr lang="el-GR" dirty="0" smtClean="0"/>
              <a:t>2002.</a:t>
            </a:r>
            <a:endParaRPr lang="el-GR" dirty="0"/>
          </a:p>
          <a:p>
            <a:pPr>
              <a:spcBef>
                <a:spcPts val="1800"/>
              </a:spcBef>
            </a:pPr>
            <a:r>
              <a:rPr lang="el-GR" dirty="0"/>
              <a:t>Ulrich S, Canale S, Wendell S. Παθολογική-Χειρουργική Νοσηλευτική, Σχεδιασμός Νοσηλευτικής Φροντίδας, 3η </a:t>
            </a:r>
            <a:r>
              <a:rPr lang="el-GR" dirty="0" smtClean="0"/>
              <a:t>έκδοση, </a:t>
            </a:r>
            <a:r>
              <a:rPr lang="el-GR" dirty="0"/>
              <a:t>Εκδ. Δ. Λαγός,  Αθήνα </a:t>
            </a:r>
            <a:r>
              <a:rPr lang="el-GR" dirty="0" smtClean="0"/>
              <a:t>1997.</a:t>
            </a:r>
            <a:endParaRPr lang="el-GR" dirty="0"/>
          </a:p>
          <a:p>
            <a:pPr>
              <a:spcBef>
                <a:spcPts val="1800"/>
              </a:spcBef>
            </a:pPr>
            <a:r>
              <a:rPr lang="el-GR" dirty="0"/>
              <a:t>Osborn K., Wraa C., Watson A. Παθολογική-Χειρουργική Νοσηλευτική. Προετοιμασία για την κλινική πρακτική. Εκδ. Πασχαλίδη, Αθήνα 2012.</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dirty="0">
              <a:solidFill>
                <a:prstClr val="black"/>
              </a:solidFill>
            </a:endParaRPr>
          </a:p>
        </p:txBody>
      </p:sp>
    </p:spTree>
    <p:extLst>
      <p:ext uri="{BB962C8B-B14F-4D97-AF65-F5344CB8AC3E}">
        <p14:creationId xmlns:p14="http://schemas.microsoft.com/office/powerpoint/2010/main" val="15835732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Χρυσούλα Τσίου, Ουρανία Γκοβίνα 2014. </a:t>
            </a:r>
            <a:r>
              <a:rPr lang="el-GR" sz="2000" dirty="0"/>
              <a:t>Χρυσούλα Τσίου, Ουρανία Γκοβίνα. </a:t>
            </a:r>
            <a:r>
              <a:rPr lang="el-GR" sz="2000" dirty="0" smtClean="0"/>
              <a:t>«Παθολογική Νοσηλευτική </a:t>
            </a:r>
            <a:r>
              <a:rPr lang="el-GR" sz="2000" dirty="0"/>
              <a:t>ΙΙ (Θ). </a:t>
            </a:r>
            <a:r>
              <a:rPr lang="el-GR" sz="2000" dirty="0" smtClean="0"/>
              <a:t>Ενότητα 10</a:t>
            </a:r>
            <a:r>
              <a:rPr lang="en-US" sz="2000" dirty="0" smtClean="0"/>
              <a:t>: </a:t>
            </a:r>
            <a:r>
              <a:rPr lang="el-GR" sz="2000" dirty="0"/>
              <a:t>Καρδιακή Ανεπάρκεια (ΚΑ)».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a:lnSpc>
                <a:spcPct val="114000"/>
              </a:lnSpc>
              <a:spcBef>
                <a:spcPts val="1800"/>
              </a:spcBef>
            </a:pPr>
            <a:r>
              <a:rPr lang="el-GR" b="1" dirty="0" smtClean="0"/>
              <a:t>Ενδοτικότητα:</a:t>
            </a:r>
            <a:r>
              <a:rPr lang="el-GR" dirty="0" smtClean="0"/>
              <a:t> Χρησιμοποιείστε </a:t>
            </a:r>
            <a:r>
              <a:rPr lang="el-GR" dirty="0"/>
              <a:t>το παράδειγμα ενός καινούργιου μπαλονιού. Το καινούργιο μπαλόνι δεν παρουσιάζει μεγάλη </a:t>
            </a:r>
            <a:r>
              <a:rPr lang="el-GR" dirty="0" smtClean="0"/>
              <a:t>διατασιμότητα</a:t>
            </a:r>
            <a:r>
              <a:rPr lang="en-US" dirty="0" smtClean="0"/>
              <a:t> </a:t>
            </a:r>
            <a:r>
              <a:rPr lang="el-GR" dirty="0" smtClean="0"/>
              <a:t>-</a:t>
            </a:r>
            <a:r>
              <a:rPr lang="en-US" dirty="0" smtClean="0"/>
              <a:t> </a:t>
            </a:r>
            <a:r>
              <a:rPr lang="el-GR" dirty="0" smtClean="0"/>
              <a:t>χρειάζεται </a:t>
            </a:r>
            <a:r>
              <a:rPr lang="el-GR" dirty="0"/>
              <a:t>αρκετή δύναμη για να το φουσκώσουμε. Όταν το έχουμε φουσκώσει ήδη πολλές φορές είναι πιο ενδοτικό και φουσκώνει πλέον πιο εύκολα δηλ., με μικρότερη </a:t>
            </a:r>
            <a:r>
              <a:rPr lang="el-GR" dirty="0" smtClean="0"/>
              <a:t>δύναμη.</a:t>
            </a:r>
            <a:endParaRPr lang="el-GR" dirty="0"/>
          </a:p>
          <a:p>
            <a:pPr>
              <a:lnSpc>
                <a:spcPct val="114000"/>
              </a:lnSpc>
              <a:spcBef>
                <a:spcPts val="1800"/>
              </a:spcBef>
            </a:pPr>
            <a:r>
              <a:rPr lang="el-GR" b="1" dirty="0" smtClean="0"/>
              <a:t>Μεταφορτίο:</a:t>
            </a:r>
            <a:r>
              <a:rPr lang="el-GR" dirty="0" smtClean="0"/>
              <a:t> </a:t>
            </a:r>
            <a:r>
              <a:rPr lang="el-GR" dirty="0"/>
              <a:t>Όταν ένα λάστιχο του κήπου είναι λυγισμένο ή βουλωμένο, χρειάζεται μεγαλύτερη δύναμη για να περάσει το νερό μέσα από </a:t>
            </a:r>
            <a:r>
              <a:rPr lang="el-GR" dirty="0" smtClean="0"/>
              <a:t>αυτό</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6218675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5930879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7178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0573923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381356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3YddwXPWVSc"/>
</p:tagLst>
</file>

<file path=ppt/tags/tag3.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3YddwXPWVSc"/>
</p:tagLst>
</file>

<file path=ppt/theme/theme1.xml><?xml version="1.0" encoding="utf-8"?>
<a:theme xmlns:a="http://schemas.openxmlformats.org/drawingml/2006/main" name="template">
  <a:themeElements>
    <a:clrScheme name="Προσαρμοσμένο 1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1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127</TotalTime>
  <Words>5908</Words>
  <Application>Microsoft Office PowerPoint</Application>
  <PresentationFormat>Προβολή στην οθόνη (4:3)</PresentationFormat>
  <Paragraphs>674</Paragraphs>
  <Slides>93</Slides>
  <Notes>9</Notes>
  <HiddenSlides>0</HiddenSlides>
  <MMClips>0</MMClips>
  <ScaleCrop>false</ScaleCrop>
  <HeadingPairs>
    <vt:vector size="4" baseType="variant">
      <vt:variant>
        <vt:lpstr>Θέμα</vt:lpstr>
      </vt:variant>
      <vt:variant>
        <vt:i4>3</vt:i4>
      </vt:variant>
      <vt:variant>
        <vt:lpstr>Τίτλοι διαφανειών</vt:lpstr>
      </vt:variant>
      <vt:variant>
        <vt:i4>93</vt:i4>
      </vt:variant>
    </vt:vector>
  </HeadingPairs>
  <TitlesOfParts>
    <vt:vector size="96" baseType="lpstr">
      <vt:lpstr>template</vt:lpstr>
      <vt:lpstr>OC_template_updated</vt:lpstr>
      <vt:lpstr>1_OC_template_updated</vt:lpstr>
      <vt:lpstr>Παθολογική Νοσηλευτική ΙΙ (Θ)</vt:lpstr>
      <vt:lpstr>Ορισμοί</vt:lpstr>
      <vt:lpstr>Επιδημιολογική προσέγγιση ΚΑ</vt:lpstr>
      <vt:lpstr>Που οφείλεται η καρδιακή ανεπάρκεια;</vt:lpstr>
      <vt:lpstr>Ανασκόπηση της φυσιολογίας (1 από 3) </vt:lpstr>
      <vt:lpstr>Ανασκόπηση της φυσιολογίας (2 από 3) </vt:lpstr>
      <vt:lpstr>Ανασκόπηση της φυσιολογίας (3 από 3) </vt:lpstr>
      <vt:lpstr>Παραδείγματα (1 από 2)</vt:lpstr>
      <vt:lpstr>Παραδείγματα (2 από 2)</vt:lpstr>
      <vt:lpstr>Παθοφυσιολογία (1 από 13)</vt:lpstr>
      <vt:lpstr>Παθοφυσιολογία (2 από 13)</vt:lpstr>
      <vt:lpstr>Παθοφυσιολογία (3 από 13)</vt:lpstr>
      <vt:lpstr>Παθοφυσιολογία (4 από 13)</vt:lpstr>
      <vt:lpstr>Παθοφυσιολογία (5 από 13)</vt:lpstr>
      <vt:lpstr>Παθοφυσιολογία (6 από 13)</vt:lpstr>
      <vt:lpstr>Παθοφυσιολογία (7 από 13)</vt:lpstr>
      <vt:lpstr>Παθοφυσιολογία (8 από 13)</vt:lpstr>
      <vt:lpstr>Παθοφυσιολογία (9 από 13)</vt:lpstr>
      <vt:lpstr>Παθοφυσιολογία (10 από 13)</vt:lpstr>
      <vt:lpstr>Παθοφυσιολογία (11 από 13)</vt:lpstr>
      <vt:lpstr>Παθοφυσιολογία (12 από 13)</vt:lpstr>
      <vt:lpstr>Παθοφυσιολογία (13 από 13)</vt:lpstr>
      <vt:lpstr>Συμφορητική καρδιακή ανεπάρκεια</vt:lpstr>
      <vt:lpstr>Κατάταξη ΚΑ κατα ΝΥΗΑ  (New Υork Ηeart Αssociation) </vt:lpstr>
      <vt:lpstr>Σύγχρονη (τελευταία) κατάταξη της ΚΑ σε στάδια (AHA 2001)</vt:lpstr>
      <vt:lpstr>Πρόγνωση καρδιακής ανεπάρκειας</vt:lpstr>
      <vt:lpstr>Κλινικές εκδηλώσεις της ΚΑ (1 από 3)</vt:lpstr>
      <vt:lpstr>Κλινικές εκδηλώσεις της ΚΑ (2 από 3)</vt:lpstr>
      <vt:lpstr>Κλινικές εκδηλώσεις της ΚΑ (3 από 3)</vt:lpstr>
      <vt:lpstr>ΚΑ - Στάδιο Α</vt:lpstr>
      <vt:lpstr>ΚΑ - Στάδιο Β</vt:lpstr>
      <vt:lpstr>ΚΑ - Στάδιο C</vt:lpstr>
      <vt:lpstr>ΚΑ - Στάδιο D</vt:lpstr>
      <vt:lpstr>Πολυσυστηματικές εκδηλώσεις της καρδιακής ανεπάρκειας (1 από 7)</vt:lpstr>
      <vt:lpstr>Πολυσυστηματικές εκδηλώσεις της καρδιακής ανεπάρκειας (2 από 7)</vt:lpstr>
      <vt:lpstr>Πολυσυστηματικές εκδηλώσεις της καρδιακής ανεπάρκειας (3 από 7)</vt:lpstr>
      <vt:lpstr>Πολυσυστηματικές εκδηλώσεις της καρδιακής ανεπάρκειας (4 από 7)</vt:lpstr>
      <vt:lpstr>Πολυσυστηματικές εκδηλώσεις της καρδιακής ανεπάρκειας (5 από 7)</vt:lpstr>
      <vt:lpstr>Πολυσυστηματικές εκδηλώσεις της καρδιακής ανεπάρκειας (6 από 7)</vt:lpstr>
      <vt:lpstr>Πολυσυστηματικές εκδηλώσεις της καρδιακής ανεπάρκειας (7 από 7)</vt:lpstr>
      <vt:lpstr>Κύριοι στόχοι στη φροντίδα της ΚΑ</vt:lpstr>
      <vt:lpstr>Διάγνωση (1 από 2)</vt:lpstr>
      <vt:lpstr>Διάγνωση (2 από 2)</vt:lpstr>
      <vt:lpstr>Διαγνωστικές εξετάσεις</vt:lpstr>
      <vt:lpstr>Αιμοδυναμική παρακολούθηση (1 από 8)</vt:lpstr>
      <vt:lpstr>Αιμοδυναμική παρακολούθηση (2 από 8)</vt:lpstr>
      <vt:lpstr>Αιμοδυναμική παρακολούθηση (3 από 8)</vt:lpstr>
      <vt:lpstr>Αιμοδυναμική παρακολούθηση (4 από 8)</vt:lpstr>
      <vt:lpstr>Αιμοδυναμική παρακολούθηση (5 από 8)</vt:lpstr>
      <vt:lpstr>Αιμοδυναμική παρακολούθηση (6 από 8)</vt:lpstr>
      <vt:lpstr>Αιμοδυναμική παρακολούθηση (7 από 8)</vt:lpstr>
      <vt:lpstr>Αιμοδυναμική παρακολούθηση (8 από 8)</vt:lpstr>
      <vt:lpstr>Πιθανές επιπλοκές τοποθέτησης κεντρικού καθετήρα</vt:lpstr>
      <vt:lpstr>Ενδοαορτική παρακολούθηση της πίεσης (1 από 2)</vt:lpstr>
      <vt:lpstr>Ενδοαορτική παρακολούθηση της πίεσης (2 από 2)</vt:lpstr>
      <vt:lpstr>Παρακολούθησης της ΚΦΠ (1 από 2)</vt:lpstr>
      <vt:lpstr>Παρακολούθησης της ΚΦΠ (2 από 2)</vt:lpstr>
      <vt:lpstr>ΚΦΠ (1 από 2)</vt:lpstr>
      <vt:lpstr>ΚΦΠ (2 από 2)</vt:lpstr>
      <vt:lpstr>Παρακολούθηση πίεσης πνευμονικής αρτηρίας (1 από 2)</vt:lpstr>
      <vt:lpstr>Παρακολούθηση πίεσης πνευμονικής αρτηρίας (2 από 2)</vt:lpstr>
      <vt:lpstr>Χορήγηση φαρμάκων σε ΚΑ</vt:lpstr>
      <vt:lpstr>Πως δρουν οι ΑΜΕΑ σε ΚΑ</vt:lpstr>
      <vt:lpstr>Χορήγηση ΑΜΕΑ (1 από 2)</vt:lpstr>
      <vt:lpstr>Χορήγηση ΑΜΕΑ (2 από 2)</vt:lpstr>
      <vt:lpstr>Πως δρουν τα διουρητικά σε ΚΑ</vt:lpstr>
      <vt:lpstr>Χορήγηση διουρητικών (1 από 3)</vt:lpstr>
      <vt:lpstr>Χορήγηση διουρητικών (2 από 3)</vt:lpstr>
      <vt:lpstr>Χορήγηση διουρητικών (3 από 3)</vt:lpstr>
      <vt:lpstr>Πως δρουν τα φάρμακα με θετική ινότροπο δράση σε ΚΑ</vt:lpstr>
      <vt:lpstr>Χορήγηση φαρμάκων με θετική ινότροπο δράση (1 από 2)</vt:lpstr>
      <vt:lpstr>Χορήγηση φαρμάκων με θετική ινότροπο δράση (2 από 2)</vt:lpstr>
      <vt:lpstr>Συμπαθομιμητικά φάρμακα και αναστολείς της φωσφοδιεστεράσης (1 από 3)</vt:lpstr>
      <vt:lpstr>Συμπαθομιμητικά φάρμακα και αναστολείς της φωσφοδιεστεράσης (2 από 3)</vt:lpstr>
      <vt:lpstr>Συμπαθομιμητικά φάρμακα και αναστολείς της φωσφοδιεστεράσης (3 από 3)</vt:lpstr>
      <vt:lpstr>Θεραπείες σε ΚΑ</vt:lpstr>
      <vt:lpstr>Νοσηλευτικές διαγνώσεις σε ΚΑ</vt:lpstr>
      <vt:lpstr>Νοσηλευτικές παραβάσεις σε ΚΑ (1 από 2)</vt:lpstr>
      <vt:lpstr>Νοσηλευτικές παραβάσεις σε ΚΑ (2 από 2)</vt:lpstr>
      <vt:lpstr>Επιτρεπόμενη οικιακή δραστηριότητα σε ΚΑ (1 από 2)</vt:lpstr>
      <vt:lpstr>Επιτρεπόμενη οικιακή δραστηριότητα σε ΚΑ (2 από 2)</vt:lpstr>
      <vt:lpstr>Σημαντικά θέματα για την εκπαίδευση των ασθενών με τα ανάλογα μέτρα (1 από 4)</vt:lpstr>
      <vt:lpstr>Σημαντικά θέματα για την εκπαίδευση των ασθενών με τα ανάλογα μέτρα (2 από 4)</vt:lpstr>
      <vt:lpstr>Σημαντικά θέματα για την εκπαίδευση των ασθενών με τα ανάλογα μέτρα (3 από 4)</vt:lpstr>
      <vt:lpstr>Σημαντικά θέματα για την εκπαίδευση των ασθενών με τα ανάλογα μέτρα (4 από 4)</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Παθολογική Νοσηλευτική ΙΙ</dc:title>
  <dc:creator>opencourses@teiath.gr</dc:creator>
  <cp:lastModifiedBy>natasakar new</cp:lastModifiedBy>
  <cp:revision>20</cp:revision>
  <dcterms:created xsi:type="dcterms:W3CDTF">2014-10-20T06:40:44Z</dcterms:created>
  <dcterms:modified xsi:type="dcterms:W3CDTF">2015-04-07T12:44:58Z</dcterms:modified>
</cp:coreProperties>
</file>