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5"/>
  </p:notesMasterIdLst>
  <p:handoutMasterIdLst>
    <p:handoutMasterId r:id="rId36"/>
  </p:handoutMasterIdLst>
  <p:sldIdLst>
    <p:sldId id="256" r:id="rId3"/>
    <p:sldId id="291" r:id="rId4"/>
    <p:sldId id="269" r:id="rId5"/>
    <p:sldId id="270" r:id="rId6"/>
    <p:sldId id="271" r:id="rId7"/>
    <p:sldId id="272" r:id="rId8"/>
    <p:sldId id="273" r:id="rId9"/>
    <p:sldId id="282" r:id="rId10"/>
    <p:sldId id="283" r:id="rId11"/>
    <p:sldId id="284" r:id="rId12"/>
    <p:sldId id="274" r:id="rId13"/>
    <p:sldId id="285" r:id="rId14"/>
    <p:sldId id="275" r:id="rId15"/>
    <p:sldId id="276" r:id="rId16"/>
    <p:sldId id="277" r:id="rId17"/>
    <p:sldId id="278" r:id="rId18"/>
    <p:sldId id="279" r:id="rId19"/>
    <p:sldId id="281" r:id="rId20"/>
    <p:sldId id="280" r:id="rId21"/>
    <p:sldId id="290" r:id="rId22"/>
    <p:sldId id="286" r:id="rId23"/>
    <p:sldId id="287" r:id="rId24"/>
    <p:sldId id="288" r:id="rId25"/>
    <p:sldId id="289" r:id="rId26"/>
    <p:sldId id="292" r:id="rId27"/>
    <p:sldId id="257" r:id="rId28"/>
    <p:sldId id="262" r:id="rId29"/>
    <p:sldId id="264" r:id="rId30"/>
    <p:sldId id="293" r:id="rId31"/>
    <p:sldId id="294" r:id="rId32"/>
    <p:sldId id="266" r:id="rId33"/>
    <p:sldId id="261"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80" d="100"/>
          <a:sy n="80" d="100"/>
        </p:scale>
        <p:origin x="-2688" y="-7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348341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61979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264019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2148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797498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688129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07073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871848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33003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7508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2545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1988641"/>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9</a:t>
            </a:r>
            <a:r>
              <a:rPr lang="el-GR" sz="2800" dirty="0" smtClean="0"/>
              <a:t>:</a:t>
            </a:r>
            <a:r>
              <a:rPr lang="en-US" sz="2800" dirty="0" smtClean="0"/>
              <a:t> </a:t>
            </a:r>
            <a:r>
              <a:rPr lang="el-GR" sz="2800" dirty="0" smtClean="0"/>
              <a:t>Ορμονικές και Συμπληρωματικές Θεραπείες</a:t>
            </a:r>
            <a:endParaRPr lang="el-GR" sz="2800" dirty="0"/>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Autofit/>
          </a:bodyPr>
          <a:lstStyle/>
          <a:p>
            <a:r>
              <a:rPr lang="el-GR" sz="3200" dirty="0" smtClean="0"/>
              <a:t>Ορμονοθεραπεία σε μετεμμηνοπαυσιακές γυναίκες με καρκίνο του μαστού </a:t>
            </a:r>
            <a:r>
              <a:rPr lang="el-GR" sz="2400" b="0" dirty="0" smtClean="0">
                <a:solidFill>
                  <a:prstClr val="black"/>
                </a:solidFill>
              </a:rPr>
              <a:t>(4/4</a:t>
            </a:r>
            <a:r>
              <a:rPr lang="el-GR" sz="24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9260125"/>
              </p:ext>
            </p:extLst>
          </p:nvPr>
        </p:nvGraphicFramePr>
        <p:xfrm>
          <a:off x="0" y="1556792"/>
          <a:ext cx="9144000" cy="3296920"/>
        </p:xfrm>
        <a:graphic>
          <a:graphicData uri="http://schemas.openxmlformats.org/drawingml/2006/table">
            <a:tbl>
              <a:tblPr firstRow="1" bandRow="1">
                <a:tableStyleId>{5C22544A-7EE6-4342-B048-85BDC9FD1C3A}</a:tableStyleId>
              </a:tblPr>
              <a:tblGrid>
                <a:gridCol w="2068848"/>
                <a:gridCol w="2160240"/>
                <a:gridCol w="1800200"/>
                <a:gridCol w="3114712"/>
              </a:tblGrid>
              <a:tr h="370840">
                <a:tc>
                  <a:txBody>
                    <a:bodyPr/>
                    <a:lstStyle/>
                    <a:p>
                      <a:r>
                        <a:rPr lang="el-GR" dirty="0" smtClean="0"/>
                        <a:t>Θεραπεία</a:t>
                      </a:r>
                      <a:endParaRPr lang="el-GR" dirty="0"/>
                    </a:p>
                  </a:txBody>
                  <a:tcPr/>
                </a:tc>
                <a:tc>
                  <a:txBody>
                    <a:bodyPr/>
                    <a:lstStyle/>
                    <a:p>
                      <a:r>
                        <a:rPr lang="el-GR" dirty="0" smtClean="0"/>
                        <a:t>Εμπορική ονομασία</a:t>
                      </a:r>
                      <a:r>
                        <a:rPr lang="el-GR" baseline="0" dirty="0" smtClean="0"/>
                        <a:t> &amp; δόση φαρμάκου</a:t>
                      </a:r>
                      <a:endParaRPr lang="el-GR" dirty="0"/>
                    </a:p>
                  </a:txBody>
                  <a:tcPr/>
                </a:tc>
                <a:tc>
                  <a:txBody>
                    <a:bodyPr/>
                    <a:lstStyle/>
                    <a:p>
                      <a:r>
                        <a:rPr lang="el-GR" dirty="0" smtClean="0"/>
                        <a:t>Μηχανισμός δράσης</a:t>
                      </a:r>
                      <a:endParaRPr lang="el-GR" dirty="0"/>
                    </a:p>
                  </a:txBody>
                  <a:tcPr/>
                </a:tc>
                <a:tc>
                  <a:txBody>
                    <a:bodyPr/>
                    <a:lstStyle/>
                    <a:p>
                      <a:r>
                        <a:rPr lang="el-GR" dirty="0" smtClean="0"/>
                        <a:t>Ανεπιθύμητες</a:t>
                      </a:r>
                      <a:r>
                        <a:rPr lang="el-GR" baseline="0" dirty="0" smtClean="0"/>
                        <a:t> ενέργειες</a:t>
                      </a:r>
                      <a:endParaRPr lang="el-GR" dirty="0"/>
                    </a:p>
                  </a:txBody>
                  <a:tcPr/>
                </a:tc>
              </a:tr>
              <a:tr h="370840">
                <a:tc gridSpan="4">
                  <a:txBody>
                    <a:bodyPr/>
                    <a:lstStyle/>
                    <a:p>
                      <a:r>
                        <a:rPr lang="el-GR" b="1" dirty="0" smtClean="0"/>
                        <a:t>Ανδρογόνα</a:t>
                      </a:r>
                      <a:endParaRPr lang="el-GR" b="1"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l-GR" dirty="0" smtClean="0"/>
                        <a:t>Τεστοστερόνη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Virormone</a:t>
                      </a:r>
                      <a:r>
                        <a:rPr lang="en-US" baseline="0" dirty="0" smtClean="0"/>
                        <a:t> </a:t>
                      </a:r>
                      <a:r>
                        <a:rPr lang="el-GR" baseline="0" dirty="0" smtClean="0"/>
                        <a:t>(</a:t>
                      </a:r>
                      <a:r>
                        <a:rPr lang="el-GR" dirty="0" smtClean="0"/>
                        <a:t>100 </a:t>
                      </a:r>
                      <a:r>
                        <a:rPr lang="en-US" dirty="0" smtClean="0"/>
                        <a:t>mg.</a:t>
                      </a:r>
                      <a:r>
                        <a:rPr lang="en-US" baseline="0" dirty="0" smtClean="0"/>
                        <a:t> i</a:t>
                      </a:r>
                      <a:r>
                        <a:rPr lang="el-GR" baseline="0" dirty="0" smtClean="0"/>
                        <a:t>.</a:t>
                      </a:r>
                      <a:r>
                        <a:rPr lang="en-US" baseline="0" dirty="0" smtClean="0"/>
                        <a:t>m</a:t>
                      </a:r>
                      <a:r>
                        <a:rPr lang="el-GR" baseline="0" dirty="0" smtClean="0"/>
                        <a:t>., 2-3 εβδομαδιαίως</a:t>
                      </a:r>
                      <a:r>
                        <a:rPr lang="en-US" baseline="0" dirty="0" smtClean="0"/>
                        <a:t>)</a:t>
                      </a: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Primoteslan</a:t>
                      </a:r>
                      <a:r>
                        <a:rPr lang="en-US" baseline="0" dirty="0" smtClean="0"/>
                        <a:t> </a:t>
                      </a:r>
                      <a:r>
                        <a:rPr lang="en-US" dirty="0" smtClean="0"/>
                        <a:t>Virormone</a:t>
                      </a:r>
                      <a:r>
                        <a:rPr lang="en-US" baseline="0" dirty="0" smtClean="0"/>
                        <a:t> </a:t>
                      </a:r>
                      <a:r>
                        <a:rPr lang="el-GR" baseline="0" dirty="0" smtClean="0"/>
                        <a:t>(</a:t>
                      </a:r>
                      <a:r>
                        <a:rPr lang="el-GR" dirty="0" smtClean="0"/>
                        <a:t>250 </a:t>
                      </a:r>
                      <a:r>
                        <a:rPr lang="en-US" dirty="0" smtClean="0"/>
                        <a:t>mg.</a:t>
                      </a:r>
                      <a:r>
                        <a:rPr lang="en-US" baseline="0" dirty="0" smtClean="0"/>
                        <a:t> i</a:t>
                      </a:r>
                      <a:r>
                        <a:rPr lang="el-GR" baseline="0" dirty="0" smtClean="0"/>
                        <a:t>.</a:t>
                      </a:r>
                      <a:r>
                        <a:rPr lang="en-US" baseline="0" dirty="0" smtClean="0"/>
                        <a:t>m</a:t>
                      </a:r>
                      <a:r>
                        <a:rPr lang="el-GR" baseline="0" dirty="0" smtClean="0"/>
                        <a:t>. κάθε 2-3 εβδομάδες </a:t>
                      </a:r>
                      <a:r>
                        <a:rPr lang="en-US" baseline="0" dirty="0" smtClean="0"/>
                        <a:t>)</a:t>
                      </a:r>
                      <a:endParaRPr lang="el-GR" baseline="0" dirty="0" smtClean="0"/>
                    </a:p>
                    <a:p>
                      <a:endParaRPr lang="el-GR" dirty="0"/>
                    </a:p>
                  </a:txBody>
                  <a:tcPr/>
                </a:tc>
                <a:tc>
                  <a:txBody>
                    <a:bodyPr/>
                    <a:lstStyle/>
                    <a:p>
                      <a:r>
                        <a:rPr lang="el-GR" dirty="0" smtClean="0"/>
                        <a:t>Συνθετικές ορμόνες με ανδρογονική δράση</a:t>
                      </a:r>
                      <a:endParaRPr lang="el-GR" dirty="0"/>
                    </a:p>
                  </a:txBody>
                  <a:tcPr/>
                </a:tc>
                <a:tc>
                  <a:txBody>
                    <a:bodyPr/>
                    <a:lstStyle/>
                    <a:p>
                      <a:r>
                        <a:rPr lang="el-GR" dirty="0" smtClean="0"/>
                        <a:t>Οίδημα, ναυτία,</a:t>
                      </a:r>
                      <a:r>
                        <a:rPr lang="el-GR" baseline="0" dirty="0" smtClean="0"/>
                        <a:t> ζάλη, εξάνθημα, υπερτρίχωση προσώπου, ανδρικού τύπου αλωπεκία, κεφαλαλγία, κατάθλιψη, μπάσα φωνή, αύξηση σμήγματος, αύξηση λίμπιντο</a:t>
                      </a:r>
                      <a:endParaRPr lang="el-GR" dirty="0"/>
                    </a:p>
                  </a:txBody>
                  <a:tcPr/>
                </a:tc>
              </a:tr>
            </a:tbl>
          </a:graphicData>
        </a:graphic>
      </p:graphicFrame>
    </p:spTree>
    <p:extLst>
      <p:ext uri="{BB962C8B-B14F-4D97-AF65-F5344CB8AC3E}">
        <p14:creationId xmlns:p14="http://schemas.microsoft.com/office/powerpoint/2010/main" val="1201309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92696"/>
          </a:xfrm>
        </p:spPr>
        <p:txBody>
          <a:bodyPr>
            <a:normAutofit/>
          </a:bodyPr>
          <a:lstStyle/>
          <a:p>
            <a:r>
              <a:rPr lang="el-GR" sz="3200" dirty="0" smtClean="0"/>
              <a:t>Ορμονοθεραπεία στον καρκίνο του προστάτη </a:t>
            </a:r>
            <a:r>
              <a:rPr lang="el-GR" sz="2400" b="0" dirty="0">
                <a:solidFill>
                  <a:prstClr val="black"/>
                </a:solidFill>
              </a:rPr>
              <a:t>(</a:t>
            </a:r>
            <a:r>
              <a:rPr lang="el-GR" sz="2400" b="0" dirty="0" smtClean="0">
                <a:solidFill>
                  <a:prstClr val="black"/>
                </a:solidFill>
              </a:rPr>
              <a:t>1/2)</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40891569"/>
              </p:ext>
            </p:extLst>
          </p:nvPr>
        </p:nvGraphicFramePr>
        <p:xfrm>
          <a:off x="0" y="692696"/>
          <a:ext cx="9144000" cy="6405880"/>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a:txBody>
                    <a:bodyPr/>
                    <a:lstStyle/>
                    <a:p>
                      <a:r>
                        <a:rPr lang="el-GR" dirty="0" smtClean="0"/>
                        <a:t>Θεραπεία</a:t>
                      </a:r>
                      <a:endParaRPr lang="el-GR" dirty="0"/>
                    </a:p>
                  </a:txBody>
                  <a:tcPr/>
                </a:tc>
                <a:tc>
                  <a:txBody>
                    <a:bodyPr/>
                    <a:lstStyle/>
                    <a:p>
                      <a:r>
                        <a:rPr lang="el-GR" dirty="0" smtClean="0"/>
                        <a:t>Εμπορική ονομασία</a:t>
                      </a:r>
                      <a:r>
                        <a:rPr lang="el-GR" baseline="0" dirty="0" smtClean="0"/>
                        <a:t> και δόση φαρμάκου</a:t>
                      </a:r>
                      <a:endParaRPr lang="el-GR" dirty="0"/>
                    </a:p>
                  </a:txBody>
                  <a:tcPr/>
                </a:tc>
                <a:tc>
                  <a:txBody>
                    <a:bodyPr/>
                    <a:lstStyle/>
                    <a:p>
                      <a:r>
                        <a:rPr lang="el-GR" dirty="0" smtClean="0"/>
                        <a:t>Μηχανισμός δράσης</a:t>
                      </a:r>
                      <a:endParaRPr lang="el-GR" dirty="0"/>
                    </a:p>
                  </a:txBody>
                  <a:tcPr/>
                </a:tc>
                <a:tc>
                  <a:txBody>
                    <a:bodyPr/>
                    <a:lstStyle/>
                    <a:p>
                      <a:r>
                        <a:rPr lang="el-GR" dirty="0" smtClean="0"/>
                        <a:t>Ανεπιθύμητες ενέργειες</a:t>
                      </a:r>
                      <a:endParaRPr lang="el-GR" dirty="0"/>
                    </a:p>
                  </a:txBody>
                  <a:tcPr/>
                </a:tc>
              </a:tr>
              <a:tr h="370840">
                <a:tc>
                  <a:txBody>
                    <a:bodyPr/>
                    <a:lstStyle/>
                    <a:p>
                      <a:r>
                        <a:rPr lang="el-GR" dirty="0" smtClean="0"/>
                        <a:t>Αμφότερη</a:t>
                      </a:r>
                      <a:r>
                        <a:rPr lang="el-GR" baseline="0" dirty="0" smtClean="0"/>
                        <a:t> ορχεκτομή</a:t>
                      </a:r>
                      <a:endParaRPr lang="el-GR" dirty="0"/>
                    </a:p>
                  </a:txBody>
                  <a:tcPr/>
                </a:tc>
                <a:tc>
                  <a:txBody>
                    <a:bodyPr/>
                    <a:lstStyle/>
                    <a:p>
                      <a:endParaRPr lang="el-GR" dirty="0"/>
                    </a:p>
                  </a:txBody>
                  <a:tcPr/>
                </a:tc>
                <a:tc>
                  <a:txBody>
                    <a:bodyPr/>
                    <a:lstStyle/>
                    <a:p>
                      <a:r>
                        <a:rPr lang="el-GR" dirty="0" smtClean="0"/>
                        <a:t>Αναστέλλει την παραγωγή ανδρογόνων</a:t>
                      </a:r>
                      <a:endParaRPr lang="el-GR" dirty="0"/>
                    </a:p>
                  </a:txBody>
                  <a:tcPr/>
                </a:tc>
                <a:tc>
                  <a:txBody>
                    <a:bodyPr/>
                    <a:lstStyle/>
                    <a:p>
                      <a:r>
                        <a:rPr lang="el-GR" dirty="0" smtClean="0"/>
                        <a:t>Απώλεια</a:t>
                      </a:r>
                      <a:r>
                        <a:rPr lang="el-GR" baseline="0" dirty="0" smtClean="0"/>
                        <a:t> σεξουαλικής ικανότητας</a:t>
                      </a:r>
                      <a:endParaRPr lang="el-GR" dirty="0"/>
                    </a:p>
                  </a:txBody>
                  <a:tcPr/>
                </a:tc>
              </a:tr>
              <a:tr h="370840">
                <a:tc>
                  <a:txBody>
                    <a:bodyPr/>
                    <a:lstStyle/>
                    <a:p>
                      <a:r>
                        <a:rPr lang="en-US" dirty="0" smtClean="0"/>
                        <a:t>LHRH </a:t>
                      </a:r>
                      <a:r>
                        <a:rPr lang="el-GR" dirty="0" smtClean="0"/>
                        <a:t>αγωνιστές</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Γοσερελίνη</a:t>
                      </a:r>
                      <a:endParaRPr lang="el-GR" dirty="0"/>
                    </a:p>
                  </a:txBody>
                  <a:tcPr/>
                </a:tc>
                <a:tc>
                  <a:txBody>
                    <a:bodyPr/>
                    <a:lstStyle/>
                    <a:p>
                      <a:r>
                        <a:rPr lang="en-US" dirty="0" smtClean="0"/>
                        <a:t>Zoladex</a:t>
                      </a:r>
                      <a:r>
                        <a:rPr lang="en-US" baseline="0" dirty="0" smtClean="0"/>
                        <a:t> </a:t>
                      </a:r>
                      <a:r>
                        <a:rPr lang="el-GR" baseline="0" dirty="0" smtClean="0"/>
                        <a:t>(3.6 </a:t>
                      </a:r>
                      <a:r>
                        <a:rPr lang="en-US" baseline="0" dirty="0" smtClean="0"/>
                        <a:t>mg </a:t>
                      </a:r>
                      <a:r>
                        <a:rPr lang="el-GR" baseline="0" dirty="0" smtClean="0"/>
                        <a:t>Υ.Δ. μια φορά το μήνα) </a:t>
                      </a:r>
                      <a:endParaRPr lang="el-GR" dirty="0"/>
                    </a:p>
                  </a:txBody>
                  <a:tcPr/>
                </a:tc>
                <a:tc>
                  <a:txBody>
                    <a:bodyPr/>
                    <a:lstStyle/>
                    <a:p>
                      <a:r>
                        <a:rPr lang="el-GR" dirty="0" smtClean="0"/>
                        <a:t>Απώλεια της σεξουαλικής</a:t>
                      </a:r>
                      <a:r>
                        <a:rPr lang="el-GR" baseline="0" dirty="0" smtClean="0"/>
                        <a:t> χανδρογόνων αναστέλλοντας την έκκριση της </a:t>
                      </a:r>
                      <a:r>
                        <a:rPr lang="en-US" baseline="0" dirty="0" smtClean="0"/>
                        <a:t>LH</a:t>
                      </a:r>
                      <a:endParaRPr lang="el-GR" dirty="0"/>
                    </a:p>
                  </a:txBody>
                  <a:tcPr/>
                </a:tc>
                <a:tc>
                  <a:txBody>
                    <a:bodyPr/>
                    <a:lstStyle/>
                    <a:p>
                      <a:r>
                        <a:rPr lang="el-GR" dirty="0" smtClean="0"/>
                        <a:t>Αναζωπύρωση</a:t>
                      </a:r>
                      <a:r>
                        <a:rPr lang="el-GR" baseline="0" dirty="0" smtClean="0"/>
                        <a:t> όγκου, εξάψεις, μειωμένη λίμπιντο, κατάθλιψη, ανικανότητα.</a:t>
                      </a:r>
                      <a:endParaRPr lang="el-GR" dirty="0"/>
                    </a:p>
                  </a:txBody>
                  <a:tcPr/>
                </a:tc>
              </a:tr>
              <a:tr h="370840">
                <a:tc>
                  <a:txBody>
                    <a:bodyPr/>
                    <a:lstStyle/>
                    <a:p>
                      <a:r>
                        <a:rPr lang="el-GR" dirty="0" smtClean="0"/>
                        <a:t>Λευπρορελίνη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Prostap</a:t>
                      </a:r>
                      <a:r>
                        <a:rPr lang="el-GR" dirty="0" smtClean="0"/>
                        <a:t> </a:t>
                      </a:r>
                      <a:r>
                        <a:rPr lang="el-GR" baseline="0" dirty="0" smtClean="0"/>
                        <a:t>(3.75 </a:t>
                      </a:r>
                      <a:r>
                        <a:rPr lang="en-US" baseline="0" dirty="0" smtClean="0"/>
                        <a:t>mg </a:t>
                      </a:r>
                      <a:r>
                        <a:rPr lang="el-GR" baseline="0" dirty="0" smtClean="0"/>
                        <a:t>Υ.Δ. μια φορά το μήνα) </a:t>
                      </a:r>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Βουσερελίνη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Suprefact</a:t>
                      </a:r>
                      <a:r>
                        <a:rPr lang="el-GR" dirty="0" smtClean="0"/>
                        <a:t> </a:t>
                      </a:r>
                      <a:r>
                        <a:rPr lang="el-GR" baseline="0" dirty="0" smtClean="0"/>
                        <a:t>(500 </a:t>
                      </a:r>
                      <a:r>
                        <a:rPr lang="en-US" baseline="0" dirty="0" smtClean="0"/>
                        <a:t>mg </a:t>
                      </a:r>
                      <a:r>
                        <a:rPr lang="el-GR" baseline="0" dirty="0" smtClean="0"/>
                        <a:t>Υ.Δ. 3 φορές την ημέρα για 1 εβδομάδα κ έπειτα ενδορινικά 5 φορές την ημέρα)</a:t>
                      </a:r>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Τριπτορελίνη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De-capectyl</a:t>
                      </a:r>
                      <a:r>
                        <a:rPr lang="el-GR" dirty="0" smtClean="0"/>
                        <a:t> </a:t>
                      </a:r>
                      <a:r>
                        <a:rPr lang="el-GR" baseline="0" dirty="0" smtClean="0"/>
                        <a:t>(3 </a:t>
                      </a:r>
                      <a:r>
                        <a:rPr lang="en-US" baseline="0" dirty="0" smtClean="0"/>
                        <a:t>mg </a:t>
                      </a:r>
                      <a:r>
                        <a:rPr lang="el-GR" baseline="0" dirty="0" smtClean="0"/>
                        <a:t>Ε.Μ. κάθε 4 εβδομάδες) </a:t>
                      </a:r>
                      <a:endParaRPr lang="el-GR" dirty="0"/>
                    </a:p>
                  </a:txBody>
                  <a:tcPr/>
                </a:tc>
                <a:tc>
                  <a:txBody>
                    <a:bodyPr/>
                    <a:lstStyle/>
                    <a:p>
                      <a:endParaRPr lang="el-GR" dirty="0"/>
                    </a:p>
                  </a:txBody>
                  <a:tcPr/>
                </a:tc>
                <a:tc>
                  <a:txBody>
                    <a:bodyPr/>
                    <a:lstStyle/>
                    <a:p>
                      <a:endParaRPr lang="el-GR" dirty="0"/>
                    </a:p>
                  </a:txBody>
                  <a:tcPr/>
                </a:tc>
              </a:tr>
            </a:tbl>
          </a:graphicData>
        </a:graphic>
      </p:graphicFrame>
    </p:spTree>
    <p:extLst>
      <p:ext uri="{BB962C8B-B14F-4D97-AF65-F5344CB8AC3E}">
        <p14:creationId xmlns:p14="http://schemas.microsoft.com/office/powerpoint/2010/main" val="1830583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260648"/>
          </a:xfrm>
        </p:spPr>
        <p:txBody>
          <a:bodyPr>
            <a:noAutofit/>
          </a:bodyPr>
          <a:lstStyle/>
          <a:p>
            <a:r>
              <a:rPr lang="el-GR" sz="2000" dirty="0" smtClean="0"/>
              <a:t>Ορμονοθεραπεία στον καρκίνο του προστάτη </a:t>
            </a:r>
            <a:r>
              <a:rPr lang="el-GR" sz="2000" b="0" dirty="0" smtClean="0">
                <a:solidFill>
                  <a:prstClr val="black"/>
                </a:solidFill>
              </a:rPr>
              <a:t>(2/2</a:t>
            </a:r>
            <a:r>
              <a:rPr lang="el-GR" sz="2000" b="0" dirty="0">
                <a:solidFill>
                  <a:prstClr val="black"/>
                </a:solidFill>
              </a:rPr>
              <a:t>)</a:t>
            </a:r>
            <a:endParaRPr lang="el-GR"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75739461"/>
              </p:ext>
            </p:extLst>
          </p:nvPr>
        </p:nvGraphicFramePr>
        <p:xfrm>
          <a:off x="14088" y="261200"/>
          <a:ext cx="9144000" cy="6604000"/>
        </p:xfrm>
        <a:graphic>
          <a:graphicData uri="http://schemas.openxmlformats.org/drawingml/2006/table">
            <a:tbl>
              <a:tblPr firstRow="1" bandRow="1">
                <a:tableStyleId>{5C22544A-7EE6-4342-B048-85BDC9FD1C3A}</a:tableStyleId>
              </a:tblPr>
              <a:tblGrid>
                <a:gridCol w="1547664"/>
                <a:gridCol w="1944216"/>
                <a:gridCol w="144016"/>
                <a:gridCol w="2520280"/>
                <a:gridCol w="430120"/>
                <a:gridCol w="2557704"/>
              </a:tblGrid>
              <a:tr h="370840">
                <a:tc>
                  <a:txBody>
                    <a:bodyPr/>
                    <a:lstStyle/>
                    <a:p>
                      <a:r>
                        <a:rPr lang="el-GR" dirty="0" smtClean="0"/>
                        <a:t>Θεραπεία</a:t>
                      </a:r>
                      <a:endParaRPr lang="el-GR" dirty="0"/>
                    </a:p>
                  </a:txBody>
                  <a:tcPr/>
                </a:tc>
                <a:tc gridSpan="2">
                  <a:txBody>
                    <a:bodyPr/>
                    <a:lstStyle/>
                    <a:p>
                      <a:r>
                        <a:rPr lang="el-GR" dirty="0" smtClean="0"/>
                        <a:t>Εμπορική ονομασία</a:t>
                      </a:r>
                      <a:r>
                        <a:rPr lang="el-GR" baseline="0" dirty="0" smtClean="0"/>
                        <a:t> &amp; δόση φαρμάκου</a:t>
                      </a:r>
                      <a:endParaRPr lang="el-GR" dirty="0"/>
                    </a:p>
                  </a:txBody>
                  <a:tcPr/>
                </a:tc>
                <a:tc hMerge="1">
                  <a:txBody>
                    <a:bodyPr/>
                    <a:lstStyle/>
                    <a:p>
                      <a:endParaRPr lang="el-GR" dirty="0"/>
                    </a:p>
                  </a:txBody>
                  <a:tcPr/>
                </a:tc>
                <a:tc>
                  <a:txBody>
                    <a:bodyPr/>
                    <a:lstStyle/>
                    <a:p>
                      <a:r>
                        <a:rPr lang="el-GR" dirty="0" smtClean="0"/>
                        <a:t>Μηχανισμός δράσης</a:t>
                      </a:r>
                      <a:endParaRPr lang="el-GR" dirty="0"/>
                    </a:p>
                  </a:txBody>
                  <a:tcPr/>
                </a:tc>
                <a:tc gridSpan="2">
                  <a:txBody>
                    <a:bodyPr/>
                    <a:lstStyle/>
                    <a:p>
                      <a:r>
                        <a:rPr lang="el-GR" dirty="0" smtClean="0"/>
                        <a:t>Ανεπιθύμητες ενέργειες</a:t>
                      </a:r>
                      <a:endParaRPr lang="el-GR" dirty="0"/>
                    </a:p>
                  </a:txBody>
                  <a:tcPr/>
                </a:tc>
                <a:tc hMerge="1">
                  <a:txBody>
                    <a:bodyPr/>
                    <a:lstStyle/>
                    <a:p>
                      <a:endParaRPr lang="el-GR"/>
                    </a:p>
                  </a:txBody>
                  <a:tcPr/>
                </a:tc>
              </a:tr>
              <a:tr h="370840">
                <a:tc gridSpan="6">
                  <a:txBody>
                    <a:bodyPr/>
                    <a:lstStyle/>
                    <a:p>
                      <a:r>
                        <a:rPr lang="el-GR" b="1" dirty="0" smtClean="0"/>
                        <a:t>Αντι-ανδρογόνα</a:t>
                      </a:r>
                      <a:endParaRPr lang="el-GR" b="1"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r>
              <a:tr h="370840">
                <a:tc gridSpan="6">
                  <a:txBody>
                    <a:bodyPr/>
                    <a:lstStyle/>
                    <a:p>
                      <a:r>
                        <a:rPr lang="el-GR" b="1" dirty="0" smtClean="0"/>
                        <a:t>Στεροειδή</a:t>
                      </a:r>
                      <a:r>
                        <a:rPr lang="en-US" b="1" dirty="0" smtClean="0"/>
                        <a:t>:</a:t>
                      </a:r>
                      <a:endParaRPr lang="el-GR" b="1"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l-GR" dirty="0" smtClean="0"/>
                        <a:t>Κυπροτερόνη</a:t>
                      </a:r>
                      <a:endParaRPr lang="el-GR" dirty="0"/>
                    </a:p>
                  </a:txBody>
                  <a:tcPr/>
                </a:tc>
                <a:tc>
                  <a:txBody>
                    <a:bodyPr/>
                    <a:lstStyle/>
                    <a:p>
                      <a:r>
                        <a:rPr lang="en-US" dirty="0" smtClean="0"/>
                        <a:t>Cyprostal</a:t>
                      </a:r>
                      <a:r>
                        <a:rPr lang="en-US" baseline="0" dirty="0" smtClean="0"/>
                        <a:t> </a:t>
                      </a:r>
                      <a:r>
                        <a:rPr lang="el-GR" baseline="0" dirty="0" smtClean="0"/>
                        <a:t>(300</a:t>
                      </a:r>
                      <a:r>
                        <a:rPr lang="en-US" baseline="0" dirty="0" smtClean="0"/>
                        <a:t>mg </a:t>
                      </a:r>
                      <a:r>
                        <a:rPr lang="el-GR" baseline="0" dirty="0" smtClean="0"/>
                        <a:t>ημερησίως)</a:t>
                      </a:r>
                      <a:endParaRPr lang="el-GR" dirty="0"/>
                    </a:p>
                  </a:txBody>
                  <a:tcPr/>
                </a:tc>
                <a:tc gridSpan="3">
                  <a:txBody>
                    <a:bodyPr/>
                    <a:lstStyle/>
                    <a:p>
                      <a:r>
                        <a:rPr lang="el-GR" dirty="0" smtClean="0"/>
                        <a:t>Μπλοκάρει</a:t>
                      </a:r>
                      <a:r>
                        <a:rPr lang="el-GR" baseline="0" dirty="0" smtClean="0"/>
                        <a:t> τον υποδοχέα των ανδρογόνων και αναστέλλει την έκκριση της </a:t>
                      </a:r>
                      <a:r>
                        <a:rPr lang="en-US" baseline="0" dirty="0" smtClean="0"/>
                        <a:t>LH</a:t>
                      </a:r>
                      <a:endParaRPr lang="el-GR" dirty="0"/>
                    </a:p>
                  </a:txBody>
                  <a:tcPr/>
                </a:tc>
                <a:tc hMerge="1">
                  <a:txBody>
                    <a:bodyPr/>
                    <a:lstStyle/>
                    <a:p>
                      <a:endParaRPr lang="el-GR"/>
                    </a:p>
                  </a:txBody>
                  <a:tcPr/>
                </a:tc>
                <a:tc hMerge="1">
                  <a:txBody>
                    <a:bodyPr/>
                    <a:lstStyle/>
                    <a:p>
                      <a:endParaRPr lang="el-GR" dirty="0"/>
                    </a:p>
                  </a:txBody>
                  <a:tcPr/>
                </a:tc>
                <a:tc>
                  <a:txBody>
                    <a:bodyPr/>
                    <a:lstStyle/>
                    <a:p>
                      <a:r>
                        <a:rPr lang="el-GR" dirty="0" smtClean="0"/>
                        <a:t>Ηπατοτοξικότητα σε μακροχρόνια χορήγηση</a:t>
                      </a:r>
                      <a:endParaRPr lang="el-GR" dirty="0"/>
                    </a:p>
                  </a:txBody>
                  <a:tcPr/>
                </a:tc>
              </a:tr>
              <a:tr h="370840">
                <a:tc gridSpan="6">
                  <a:txBody>
                    <a:bodyPr/>
                    <a:lstStyle/>
                    <a:p>
                      <a:r>
                        <a:rPr lang="el-GR" b="1" dirty="0" smtClean="0"/>
                        <a:t>Μη στεροειδή</a:t>
                      </a:r>
                      <a:endParaRPr lang="el-GR" b="1" dirty="0"/>
                    </a:p>
                  </a:txBody>
                  <a:tcPr/>
                </a:tc>
                <a:tc hMerge="1">
                  <a:txBody>
                    <a:bodyPr/>
                    <a:lstStyle/>
                    <a:p>
                      <a:endParaRPr lang="el-GR" dirty="0"/>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dirty="0"/>
                    </a:p>
                  </a:txBody>
                  <a:tcPr/>
                </a:tc>
              </a:tr>
              <a:tr h="370840">
                <a:tc>
                  <a:txBody>
                    <a:bodyPr/>
                    <a:lstStyle/>
                    <a:p>
                      <a:r>
                        <a:rPr lang="el-GR" dirty="0" smtClean="0"/>
                        <a:t>Φλουταμίδη</a:t>
                      </a:r>
                      <a:endParaRPr lang="el-GR" dirty="0"/>
                    </a:p>
                  </a:txBody>
                  <a:tcPr/>
                </a:tc>
                <a:tc>
                  <a:txBody>
                    <a:bodyPr/>
                    <a:lstStyle/>
                    <a:p>
                      <a:r>
                        <a:rPr lang="en-US" dirty="0" smtClean="0"/>
                        <a:t>Flusinom </a:t>
                      </a:r>
                      <a:r>
                        <a:rPr lang="el-GR" baseline="0" dirty="0" smtClean="0"/>
                        <a:t>(250</a:t>
                      </a:r>
                      <a:r>
                        <a:rPr lang="en-US" baseline="0" dirty="0" smtClean="0"/>
                        <a:t>mg </a:t>
                      </a:r>
                      <a:r>
                        <a:rPr lang="el-GR" baseline="0" dirty="0" smtClean="0"/>
                        <a:t>ημερησίως)</a:t>
                      </a:r>
                      <a:endParaRPr lang="el-GR" dirty="0"/>
                    </a:p>
                  </a:txBody>
                  <a:tcPr/>
                </a:tc>
                <a:tc gridSpan="3">
                  <a:txBody>
                    <a:bodyPr/>
                    <a:lstStyle/>
                    <a:p>
                      <a:endParaRPr lang="el-GR" dirty="0"/>
                    </a:p>
                  </a:txBody>
                  <a:tcPr/>
                </a:tc>
                <a:tc hMerge="1">
                  <a:txBody>
                    <a:bodyPr/>
                    <a:lstStyle/>
                    <a:p>
                      <a:endParaRPr lang="el-GR"/>
                    </a:p>
                  </a:txBody>
                  <a:tcPr/>
                </a:tc>
                <a:tc hMerge="1">
                  <a:txBody>
                    <a:bodyPr/>
                    <a:lstStyle/>
                    <a:p>
                      <a:endParaRPr lang="el-GR" dirty="0"/>
                    </a:p>
                  </a:txBody>
                  <a:tcPr/>
                </a:tc>
                <a:tc>
                  <a:txBody>
                    <a:bodyPr/>
                    <a:lstStyle/>
                    <a:p>
                      <a:r>
                        <a:rPr lang="el-GR" dirty="0" smtClean="0"/>
                        <a:t>Εξάψεις, γυναικομαστία, άλγος</a:t>
                      </a:r>
                      <a:r>
                        <a:rPr lang="el-GR" baseline="0" dirty="0" smtClean="0"/>
                        <a:t> μαστών, κνησμός, ναυτία και εμετός</a:t>
                      </a:r>
                      <a:endParaRPr lang="el-GR" dirty="0"/>
                    </a:p>
                  </a:txBody>
                  <a:tcPr/>
                </a:tc>
              </a:tr>
              <a:tr h="370840">
                <a:tc>
                  <a:txBody>
                    <a:bodyPr/>
                    <a:lstStyle/>
                    <a:p>
                      <a:r>
                        <a:rPr lang="el-GR" dirty="0" smtClean="0"/>
                        <a:t>Μπικαλουτα-μίδη</a:t>
                      </a:r>
                      <a:endParaRPr lang="el-GR" dirty="0"/>
                    </a:p>
                  </a:txBody>
                  <a:tcPr/>
                </a:tc>
                <a:tc>
                  <a:txBody>
                    <a:bodyPr/>
                    <a:lstStyle/>
                    <a:p>
                      <a:r>
                        <a:rPr lang="en-US" dirty="0" smtClean="0"/>
                        <a:t>Casodex </a:t>
                      </a:r>
                      <a:r>
                        <a:rPr lang="el-GR" baseline="0" dirty="0" smtClean="0"/>
                        <a:t>(50</a:t>
                      </a:r>
                      <a:r>
                        <a:rPr lang="en-US" baseline="0" dirty="0" smtClean="0"/>
                        <a:t>mg </a:t>
                      </a:r>
                      <a:r>
                        <a:rPr lang="el-GR" baseline="0" dirty="0" smtClean="0"/>
                        <a:t>ημερησίως)</a:t>
                      </a:r>
                      <a:endParaRPr lang="el-GR" dirty="0"/>
                    </a:p>
                  </a:txBody>
                  <a:tcPr/>
                </a:tc>
                <a:tc gridSpan="3">
                  <a:txBody>
                    <a:bodyPr/>
                    <a:lstStyle/>
                    <a:p>
                      <a:endParaRPr lang="el-GR" dirty="0"/>
                    </a:p>
                  </a:txBody>
                  <a:tcPr/>
                </a:tc>
                <a:tc hMerge="1">
                  <a:txBody>
                    <a:bodyPr/>
                    <a:lstStyle/>
                    <a:p>
                      <a:endParaRPr lang="el-GR"/>
                    </a:p>
                  </a:txBody>
                  <a:tcPr/>
                </a:tc>
                <a:tc hMerge="1">
                  <a:txBody>
                    <a:bodyPr/>
                    <a:lstStyle/>
                    <a:p>
                      <a:endParaRPr lang="el-GR" dirty="0"/>
                    </a:p>
                  </a:txBody>
                  <a:tcPr/>
                </a:tc>
                <a:tc>
                  <a:txBody>
                    <a:bodyPr/>
                    <a:lstStyle/>
                    <a:p>
                      <a:endParaRPr lang="el-GR" dirty="0"/>
                    </a:p>
                  </a:txBody>
                  <a:tcPr/>
                </a:tc>
              </a:tr>
              <a:tr h="370840">
                <a:tc gridSpan="6">
                  <a:txBody>
                    <a:bodyPr/>
                    <a:lstStyle/>
                    <a:p>
                      <a:r>
                        <a:rPr lang="el-GR" b="1" dirty="0" smtClean="0"/>
                        <a:t>Οιστρογόνα</a:t>
                      </a:r>
                      <a:endParaRPr lang="el-GR" b="1"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r>
              <a:tr h="370840">
                <a:tc>
                  <a:txBody>
                    <a:bodyPr/>
                    <a:lstStyle/>
                    <a:p>
                      <a:r>
                        <a:rPr lang="el-GR" dirty="0" smtClean="0"/>
                        <a:t>Στιλβεστρόλη</a:t>
                      </a:r>
                      <a:endParaRPr lang="el-GR" dirty="0"/>
                    </a:p>
                  </a:txBody>
                  <a:tcPr/>
                </a:tc>
                <a:tc>
                  <a:txBody>
                    <a:bodyPr/>
                    <a:lstStyle/>
                    <a:p>
                      <a:r>
                        <a:rPr lang="en-US" dirty="0" smtClean="0"/>
                        <a:t>Stilboestrol </a:t>
                      </a:r>
                      <a:r>
                        <a:rPr lang="el-GR" baseline="0" dirty="0" smtClean="0"/>
                        <a:t>(</a:t>
                      </a:r>
                      <a:r>
                        <a:rPr lang="en-US" baseline="0" dirty="0" smtClean="0"/>
                        <a:t>1-3 mg </a:t>
                      </a:r>
                      <a:r>
                        <a:rPr lang="el-GR" baseline="0" dirty="0" smtClean="0"/>
                        <a:t>ημερησίως)</a:t>
                      </a:r>
                      <a:endParaRPr lang="el-GR" dirty="0"/>
                    </a:p>
                  </a:txBody>
                  <a:tcPr/>
                </a:tc>
                <a:tc gridSpan="3">
                  <a:txBody>
                    <a:bodyPr/>
                    <a:lstStyle/>
                    <a:p>
                      <a:r>
                        <a:rPr lang="el-GR" dirty="0" smtClean="0"/>
                        <a:t>Μείωση</a:t>
                      </a:r>
                      <a:r>
                        <a:rPr lang="el-GR" baseline="0" dirty="0" smtClean="0"/>
                        <a:t> της τεστοστερόνης ασκώντας αρνητική ανατροφοδότηση στην υπόφυση</a:t>
                      </a:r>
                      <a:endParaRPr lang="el-GR" dirty="0"/>
                    </a:p>
                  </a:txBody>
                  <a:tcPr/>
                </a:tc>
                <a:tc hMerge="1">
                  <a:txBody>
                    <a:bodyPr/>
                    <a:lstStyle/>
                    <a:p>
                      <a:endParaRPr lang="el-GR"/>
                    </a:p>
                  </a:txBody>
                  <a:tcPr/>
                </a:tc>
                <a:tc hMerge="1">
                  <a:txBody>
                    <a:bodyPr/>
                    <a:lstStyle/>
                    <a:p>
                      <a:endParaRPr lang="el-GR" dirty="0"/>
                    </a:p>
                  </a:txBody>
                  <a:tcPr/>
                </a:tc>
                <a:tc rowSpan="2">
                  <a:txBody>
                    <a:bodyPr/>
                    <a:lstStyle/>
                    <a:p>
                      <a:r>
                        <a:rPr lang="el-GR" dirty="0" smtClean="0"/>
                        <a:t>Γυναικομαστία, αύξηση βάρους,</a:t>
                      </a:r>
                      <a:r>
                        <a:rPr lang="el-GR" baseline="0" dirty="0" smtClean="0"/>
                        <a:t> κατακράτηση υγρών, ναυτία και εμετός, ανικανότητα, καρδιαγγειακά νοσήματα, αναζωπύρωση όγκου</a:t>
                      </a:r>
                      <a:endParaRPr lang="el-GR" dirty="0"/>
                    </a:p>
                  </a:txBody>
                  <a:tcPr/>
                </a:tc>
              </a:tr>
              <a:tr h="370840">
                <a:tc>
                  <a:txBody>
                    <a:bodyPr/>
                    <a:lstStyle/>
                    <a:p>
                      <a:r>
                        <a:rPr lang="el-GR" dirty="0" smtClean="0"/>
                        <a:t>Φοσφεστρόλη</a:t>
                      </a:r>
                      <a:endParaRPr lang="el-GR" dirty="0"/>
                    </a:p>
                  </a:txBody>
                  <a:tcPr/>
                </a:tc>
                <a:tc>
                  <a:txBody>
                    <a:bodyPr/>
                    <a:lstStyle/>
                    <a:p>
                      <a:r>
                        <a:rPr lang="en-US" dirty="0" smtClean="0"/>
                        <a:t>Honvan </a:t>
                      </a:r>
                      <a:r>
                        <a:rPr lang="el-GR" baseline="0" dirty="0" smtClean="0"/>
                        <a:t>(</a:t>
                      </a:r>
                      <a:r>
                        <a:rPr lang="en-US" baseline="0" dirty="0" smtClean="0"/>
                        <a:t>100-200 mg </a:t>
                      </a:r>
                      <a:r>
                        <a:rPr lang="el-GR" baseline="0" dirty="0" smtClean="0"/>
                        <a:t>ημερησίως)</a:t>
                      </a:r>
                      <a:endParaRPr lang="el-GR" dirty="0"/>
                    </a:p>
                  </a:txBody>
                  <a:tcPr/>
                </a:tc>
                <a:tc gridSpan="3">
                  <a:txBody>
                    <a:bodyPr/>
                    <a:lstStyle/>
                    <a:p>
                      <a:endParaRPr lang="el-GR" dirty="0"/>
                    </a:p>
                  </a:txBody>
                  <a:tcPr/>
                </a:tc>
                <a:tc hMerge="1">
                  <a:txBody>
                    <a:bodyPr/>
                    <a:lstStyle/>
                    <a:p>
                      <a:endParaRPr lang="el-GR"/>
                    </a:p>
                  </a:txBody>
                  <a:tcPr/>
                </a:tc>
                <a:tc hMerge="1">
                  <a:txBody>
                    <a:bodyPr/>
                    <a:lstStyle/>
                    <a:p>
                      <a:endParaRPr lang="el-GR" dirty="0"/>
                    </a:p>
                  </a:txBody>
                  <a:tcPr/>
                </a:tc>
                <a:tc vMerge="1">
                  <a:txBody>
                    <a:bodyPr/>
                    <a:lstStyle/>
                    <a:p>
                      <a:endParaRPr lang="el-GR" dirty="0"/>
                    </a:p>
                  </a:txBody>
                  <a:tcPr/>
                </a:tc>
              </a:tr>
            </a:tbl>
          </a:graphicData>
        </a:graphic>
      </p:graphicFrame>
    </p:spTree>
    <p:extLst>
      <p:ext uri="{BB962C8B-B14F-4D97-AF65-F5344CB8AC3E}">
        <p14:creationId xmlns:p14="http://schemas.microsoft.com/office/powerpoint/2010/main" val="2996799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Κορτικοστεροειδείς ορμόνες </a:t>
            </a:r>
            <a:r>
              <a:rPr lang="el-GR" sz="2400" b="0" dirty="0">
                <a:solidFill>
                  <a:prstClr val="black"/>
                </a:solidFill>
              </a:rPr>
              <a:t>(1/2)</a:t>
            </a:r>
            <a:endParaRPr lang="el-GR" sz="3600" dirty="0"/>
          </a:p>
        </p:txBody>
      </p:sp>
      <p:sp>
        <p:nvSpPr>
          <p:cNvPr id="5" name="Content Placeholder 4"/>
          <p:cNvSpPr>
            <a:spLocks noGrp="1"/>
          </p:cNvSpPr>
          <p:nvPr>
            <p:ph idx="1"/>
          </p:nvPr>
        </p:nvSpPr>
        <p:spPr/>
        <p:txBody>
          <a:bodyPr>
            <a:noAutofit/>
          </a:bodyPr>
          <a:lstStyle/>
          <a:p>
            <a:r>
              <a:rPr lang="el-GR" sz="2400" dirty="0" smtClean="0"/>
              <a:t>Έχουν αντικαρκινική δράση και μπορούν να προκαλέσουν ύφεση στον καρκίνο του μαστού, ΟΛΛ, νόσο </a:t>
            </a:r>
            <a:r>
              <a:rPr lang="en-US" sz="2400" dirty="0" smtClean="0"/>
              <a:t>Hodgkin, </a:t>
            </a:r>
            <a:r>
              <a:rPr lang="el-GR" sz="2400" dirty="0" smtClean="0"/>
              <a:t>στο</a:t>
            </a:r>
            <a:r>
              <a:rPr lang="en-US" sz="2400" dirty="0" smtClean="0"/>
              <a:t> non – Hodgkin</a:t>
            </a:r>
            <a:r>
              <a:rPr lang="el-GR" sz="2400" dirty="0" smtClean="0"/>
              <a:t> λέμφωμα.</a:t>
            </a:r>
          </a:p>
          <a:p>
            <a:r>
              <a:rPr lang="el-GR" sz="2400" dirty="0" smtClean="0"/>
              <a:t>Έχουν αντιφλεγμονώδη και αντιαλλεργική δράση.</a:t>
            </a:r>
          </a:p>
          <a:p>
            <a:r>
              <a:rPr lang="el-GR" sz="2400" dirty="0" smtClean="0"/>
              <a:t>Προκαλούν ανεπιθύμητες παρενέργειες (κατακράτηση ύδατος, υποκαλιαιμία, υπέρταση).</a:t>
            </a:r>
          </a:p>
          <a:p>
            <a:r>
              <a:rPr lang="el-GR" sz="2400" dirty="0" smtClean="0"/>
              <a:t>Μπορούν να προκαλέσουν σακχαρώδη διαβήτη, οστεοπόρωση, μυοπάθεια, παροδική ευφορία ακολουθούμενη από κατάθλιψη, απώλεια μυϊκής μάζας, πεπτικά έλκη. Χαμηλές δόσεις προκαλούν σύνδρομο </a:t>
            </a:r>
            <a:r>
              <a:rPr lang="en-US" sz="2400" dirty="0" smtClean="0"/>
              <a:t>Cushing</a:t>
            </a:r>
            <a:r>
              <a:rPr lang="el-GR" sz="2400" dirty="0" smtClean="0"/>
              <a:t> με το φεγγαροειδές προσωπείο, την ανακατανομή του σωματικού λίπους, τις ραβδώσεις δέρματος, και την ακμή.</a:t>
            </a:r>
          </a:p>
          <a:p>
            <a:r>
              <a:rPr lang="el-GR" sz="2400" dirty="0" smtClean="0"/>
              <a:t>Καθιστούν το άτομο επιρρεπές σε λοιμώξεις.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4157524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Κορτικοστεροειδείς ορμόνες </a:t>
            </a:r>
            <a:r>
              <a:rPr lang="el-GR" sz="2400" b="0" dirty="0" smtClean="0">
                <a:solidFill>
                  <a:prstClr val="black"/>
                </a:solidFill>
              </a:rPr>
              <a:t>(2/2</a:t>
            </a:r>
            <a:r>
              <a:rPr lang="el-GR" sz="2400" b="0" dirty="0">
                <a:solidFill>
                  <a:prstClr val="black"/>
                </a:solidFill>
              </a:rPr>
              <a:t>)</a:t>
            </a:r>
            <a:endParaRPr lang="el-GR" sz="3600" dirty="0"/>
          </a:p>
        </p:txBody>
      </p:sp>
      <p:sp>
        <p:nvSpPr>
          <p:cNvPr id="5" name="Content Placeholder 4"/>
          <p:cNvSpPr>
            <a:spLocks noGrp="1"/>
          </p:cNvSpPr>
          <p:nvPr>
            <p:ph idx="1"/>
          </p:nvPr>
        </p:nvSpPr>
        <p:spPr/>
        <p:txBody>
          <a:bodyPr>
            <a:normAutofit/>
          </a:bodyPr>
          <a:lstStyle/>
          <a:p>
            <a:pPr>
              <a:buNone/>
            </a:pPr>
            <a:r>
              <a:rPr lang="el-GR" sz="2800" dirty="0" smtClean="0"/>
              <a:t>Χρησιμοποιούνται για:</a:t>
            </a:r>
          </a:p>
          <a:p>
            <a:r>
              <a:rPr lang="el-GR" sz="2800" dirty="0" smtClean="0"/>
              <a:t>Έλεγχο του πόνου</a:t>
            </a:r>
          </a:p>
          <a:p>
            <a:r>
              <a:rPr lang="el-GR" sz="2800" dirty="0" smtClean="0"/>
              <a:t>Στη δύσπνοια</a:t>
            </a:r>
          </a:p>
          <a:p>
            <a:r>
              <a:rPr lang="el-GR" sz="2800" dirty="0" smtClean="0"/>
              <a:t>Στη ναυτία και τον εμετό</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3906651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Προβλήματα που αντιμετωπίζουν οι γυναίκες που υποβάλλονται σε ορμονοθεραπεία</a:t>
            </a:r>
            <a:endParaRPr lang="el-GR" sz="3200" dirty="0"/>
          </a:p>
        </p:txBody>
      </p:sp>
      <p:sp>
        <p:nvSpPr>
          <p:cNvPr id="5" name="Content Placeholder 4"/>
          <p:cNvSpPr>
            <a:spLocks noGrp="1"/>
          </p:cNvSpPr>
          <p:nvPr>
            <p:ph idx="1"/>
          </p:nvPr>
        </p:nvSpPr>
        <p:spPr/>
        <p:txBody>
          <a:bodyPr/>
          <a:lstStyle/>
          <a:p>
            <a:r>
              <a:rPr lang="el-GR" sz="2800" dirty="0" smtClean="0"/>
              <a:t>Εμμηνόπαυση</a:t>
            </a:r>
          </a:p>
          <a:p>
            <a:r>
              <a:rPr lang="el-GR" sz="2800" dirty="0" smtClean="0"/>
              <a:t>Εξάψεις / Νυχτερινές εφιδρώσεις</a:t>
            </a:r>
          </a:p>
          <a:p>
            <a:r>
              <a:rPr lang="el-GR" sz="2800" dirty="0" smtClean="0"/>
              <a:t>Εικόνες γήρανσης που συνδέονται με την εμμηνόπαυση</a:t>
            </a:r>
          </a:p>
          <a:p>
            <a:r>
              <a:rPr lang="el-GR" sz="2800" dirty="0" smtClean="0"/>
              <a:t>Στειρότητα</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1541398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Προβλήματα σε γυναίκες υπό ορμονοθεραπεία</a:t>
            </a:r>
            <a:endParaRPr lang="el-GR" dirty="0"/>
          </a:p>
        </p:txBody>
      </p:sp>
      <p:sp>
        <p:nvSpPr>
          <p:cNvPr id="5" name="Content Placeholder 4"/>
          <p:cNvSpPr>
            <a:spLocks noGrp="1"/>
          </p:cNvSpPr>
          <p:nvPr>
            <p:ph idx="1"/>
          </p:nvPr>
        </p:nvSpPr>
        <p:spPr/>
        <p:txBody>
          <a:bodyPr>
            <a:normAutofit/>
          </a:bodyPr>
          <a:lstStyle/>
          <a:p>
            <a:r>
              <a:rPr lang="el-GR" sz="2800" dirty="0" smtClean="0"/>
              <a:t>Αλλαγές στη ψυχική διάθεση</a:t>
            </a:r>
          </a:p>
          <a:p>
            <a:r>
              <a:rPr lang="el-GR" sz="2800" dirty="0" smtClean="0"/>
              <a:t>Αύξηση βάρους</a:t>
            </a:r>
          </a:p>
          <a:p>
            <a:r>
              <a:rPr lang="el-GR" sz="2800" dirty="0" smtClean="0"/>
              <a:t>Κολπική αιμορραγία</a:t>
            </a:r>
          </a:p>
          <a:p>
            <a:r>
              <a:rPr lang="el-GR" sz="2800" dirty="0" smtClean="0"/>
              <a:t>Σεξουαλικότητα</a:t>
            </a:r>
          </a:p>
          <a:p>
            <a:r>
              <a:rPr lang="el-GR" sz="2800" dirty="0" smtClean="0"/>
              <a:t>Αναζωπύρωση του όγκου</a:t>
            </a:r>
          </a:p>
          <a:p>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573544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Αντιμετώπιση προβλημάτων ορμονοθεραπείας </a:t>
            </a:r>
            <a:r>
              <a:rPr lang="el-GR" sz="2400" b="0" dirty="0">
                <a:solidFill>
                  <a:prstClr val="black"/>
                </a:solidFill>
              </a:rPr>
              <a:t>(1/2)</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22558489"/>
              </p:ext>
            </p:extLst>
          </p:nvPr>
        </p:nvGraphicFramePr>
        <p:xfrm>
          <a:off x="89756" y="980728"/>
          <a:ext cx="8964488" cy="5699760"/>
        </p:xfrm>
        <a:graphic>
          <a:graphicData uri="http://schemas.openxmlformats.org/drawingml/2006/table">
            <a:tbl>
              <a:tblPr firstRow="1" bandRow="1">
                <a:tableStyleId>{5C22544A-7EE6-4342-B048-85BDC9FD1C3A}</a:tableStyleId>
              </a:tblPr>
              <a:tblGrid>
                <a:gridCol w="2339752"/>
                <a:gridCol w="6624736"/>
              </a:tblGrid>
              <a:tr h="370840">
                <a:tc>
                  <a:txBody>
                    <a:bodyPr/>
                    <a:lstStyle/>
                    <a:p>
                      <a:r>
                        <a:rPr lang="el-GR" dirty="0" smtClean="0"/>
                        <a:t>Πρόβλημα</a:t>
                      </a:r>
                      <a:endParaRPr lang="el-GR" dirty="0"/>
                    </a:p>
                  </a:txBody>
                  <a:tcPr/>
                </a:tc>
                <a:tc>
                  <a:txBody>
                    <a:bodyPr/>
                    <a:lstStyle/>
                    <a:p>
                      <a:r>
                        <a:rPr lang="el-GR" dirty="0" smtClean="0"/>
                        <a:t>Στρατηγική</a:t>
                      </a:r>
                      <a:endParaRPr lang="el-GR" dirty="0"/>
                    </a:p>
                  </a:txBody>
                  <a:tcPr/>
                </a:tc>
              </a:tr>
              <a:tr h="370840">
                <a:tc>
                  <a:txBody>
                    <a:bodyPr/>
                    <a:lstStyle/>
                    <a:p>
                      <a:r>
                        <a:rPr lang="el-GR" b="1" dirty="0" smtClean="0"/>
                        <a:t>Εξάψεις</a:t>
                      </a:r>
                      <a:r>
                        <a:rPr lang="el-GR" b="1" baseline="0" dirty="0" smtClean="0"/>
                        <a:t> </a:t>
                      </a:r>
                      <a:endParaRPr lang="el-GR" b="1" dirty="0"/>
                    </a:p>
                  </a:txBody>
                  <a:tcPr/>
                </a:tc>
                <a:tc>
                  <a:txBody>
                    <a:bodyPr/>
                    <a:lstStyle/>
                    <a:p>
                      <a:pPr marL="285750" indent="-285750">
                        <a:buFont typeface="Arial" panose="020B0604020202020204" pitchFamily="34" charset="0"/>
                        <a:buChar char="•"/>
                      </a:pPr>
                      <a:r>
                        <a:rPr lang="el-GR" dirty="0" smtClean="0"/>
                        <a:t>Μείωση</a:t>
                      </a:r>
                      <a:r>
                        <a:rPr lang="el-GR" baseline="0" dirty="0" smtClean="0"/>
                        <a:t> εκλυτικών παραγόντων</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smtClean="0"/>
                        <a:t>Ελαφρύς ρουχισμός</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smtClean="0"/>
                        <a:t>Να</a:t>
                      </a:r>
                      <a:r>
                        <a:rPr lang="el-GR" baseline="0" dirty="0" smtClean="0"/>
                        <a:t> υπάρχουν πάντα στην τσάντα, φορητός ανεμιστήρας, δροσερά σπρέι και κομπρέσες</a:t>
                      </a:r>
                      <a:endParaRPr lang="el-GR" dirty="0" smtClean="0"/>
                    </a:p>
                    <a:p>
                      <a:pPr marL="285750" indent="-285750">
                        <a:buFont typeface="Arial" panose="020B0604020202020204" pitchFamily="34" charset="0"/>
                        <a:buChar char="•"/>
                      </a:pPr>
                      <a:r>
                        <a:rPr lang="el-GR" dirty="0" smtClean="0"/>
                        <a:t>Μείωση</a:t>
                      </a:r>
                      <a:r>
                        <a:rPr lang="el-GR" baseline="0" dirty="0" smtClean="0"/>
                        <a:t> καπνίσματος </a:t>
                      </a:r>
                    </a:p>
                    <a:p>
                      <a:pPr marL="285750" indent="-285750">
                        <a:buFont typeface="Arial" panose="020B0604020202020204" pitchFamily="34" charset="0"/>
                        <a:buChar char="•"/>
                      </a:pPr>
                      <a:r>
                        <a:rPr lang="el-GR" baseline="0" dirty="0" smtClean="0"/>
                        <a:t>Ήπια συστηματική σωματική άσκηση</a:t>
                      </a:r>
                    </a:p>
                    <a:p>
                      <a:pPr marL="285750" indent="-285750">
                        <a:buFont typeface="Arial" panose="020B0604020202020204" pitchFamily="34" charset="0"/>
                        <a:buChar char="•"/>
                      </a:pPr>
                      <a:r>
                        <a:rPr lang="el-GR" baseline="0" dirty="0" smtClean="0"/>
                        <a:t>Απόσπαση προσοχής</a:t>
                      </a:r>
                    </a:p>
                    <a:p>
                      <a:pPr marL="285750" indent="-285750">
                        <a:buFont typeface="Arial" panose="020B0604020202020204" pitchFamily="34" charset="0"/>
                        <a:buChar char="•"/>
                      </a:pPr>
                      <a:r>
                        <a:rPr lang="el-GR" baseline="0" dirty="0" smtClean="0"/>
                        <a:t>Πρακτικές χαλάρωσης</a:t>
                      </a:r>
                    </a:p>
                    <a:p>
                      <a:pPr marL="285750" indent="-285750">
                        <a:buFont typeface="Arial" panose="020B0604020202020204" pitchFamily="34" charset="0"/>
                        <a:buChar char="•"/>
                      </a:pPr>
                      <a:r>
                        <a:rPr lang="el-GR" baseline="0" dirty="0" smtClean="0"/>
                        <a:t>Συμπληρώματα διατροφής, π.χ. βιταμίνες Β &amp; Ε, έλαια ηράνθεμου του βράδυ</a:t>
                      </a:r>
                      <a:endParaRPr lang="el-GR" dirty="0"/>
                    </a:p>
                  </a:txBody>
                  <a:tcPr/>
                </a:tc>
              </a:tr>
              <a:tr h="370840">
                <a:tc>
                  <a:txBody>
                    <a:bodyPr/>
                    <a:lstStyle/>
                    <a:p>
                      <a:endParaRPr lang="el-GR" dirty="0"/>
                    </a:p>
                  </a:txBody>
                  <a:tcPr/>
                </a:tc>
                <a:tc>
                  <a:txBody>
                    <a:bodyPr/>
                    <a:lstStyle/>
                    <a:p>
                      <a:r>
                        <a:rPr lang="el-GR" dirty="0" smtClean="0"/>
                        <a:t>Εναλλακτικές θεραπείες</a:t>
                      </a:r>
                      <a:endParaRPr lang="el-GR" dirty="0"/>
                    </a:p>
                  </a:txBody>
                  <a:tcPr/>
                </a:tc>
              </a:tr>
              <a:tr h="370840">
                <a:tc>
                  <a:txBody>
                    <a:bodyPr/>
                    <a:lstStyle/>
                    <a:p>
                      <a:endParaRPr lang="el-GR" dirty="0"/>
                    </a:p>
                  </a:txBody>
                  <a:tcPr/>
                </a:tc>
                <a:tc>
                  <a:txBody>
                    <a:bodyPr/>
                    <a:lstStyle/>
                    <a:p>
                      <a:r>
                        <a:rPr lang="en-US" dirty="0" smtClean="0"/>
                        <a:t>HRT </a:t>
                      </a:r>
                      <a:r>
                        <a:rPr lang="el-GR" dirty="0" smtClean="0"/>
                        <a:t>– </a:t>
                      </a:r>
                      <a:r>
                        <a:rPr lang="en-US" dirty="0" smtClean="0"/>
                        <a:t>Hormone</a:t>
                      </a:r>
                      <a:r>
                        <a:rPr lang="en-US" baseline="0" dirty="0" smtClean="0"/>
                        <a:t> Replace Therapy</a:t>
                      </a:r>
                      <a:endParaRPr lang="el-GR" dirty="0"/>
                    </a:p>
                  </a:txBody>
                  <a:tcPr/>
                </a:tc>
              </a:tr>
              <a:tr h="370840">
                <a:tc>
                  <a:txBody>
                    <a:bodyPr/>
                    <a:lstStyle/>
                    <a:p>
                      <a:endParaRPr lang="el-GR" dirty="0"/>
                    </a:p>
                  </a:txBody>
                  <a:tcPr/>
                </a:tc>
                <a:tc>
                  <a:txBody>
                    <a:bodyPr/>
                    <a:lstStyle/>
                    <a:p>
                      <a:r>
                        <a:rPr lang="el-GR" dirty="0" smtClean="0"/>
                        <a:t>Κλονιδίνη</a:t>
                      </a:r>
                      <a:endParaRPr lang="el-GR" dirty="0"/>
                    </a:p>
                  </a:txBody>
                  <a:tcPr/>
                </a:tc>
              </a:tr>
              <a:tr h="370840">
                <a:tc>
                  <a:txBody>
                    <a:bodyPr/>
                    <a:lstStyle/>
                    <a:p>
                      <a:r>
                        <a:rPr lang="el-GR" b="1" dirty="0" smtClean="0"/>
                        <a:t>Αύξηση Βάρους</a:t>
                      </a:r>
                      <a:endParaRPr lang="el-GR" b="1" dirty="0"/>
                    </a:p>
                  </a:txBody>
                  <a:tcPr/>
                </a:tc>
                <a:tc>
                  <a:txBody>
                    <a:bodyPr/>
                    <a:lstStyle/>
                    <a:p>
                      <a:r>
                        <a:rPr lang="el-GR" dirty="0" smtClean="0"/>
                        <a:t>Σύσταση για αλλαγή</a:t>
                      </a:r>
                      <a:r>
                        <a:rPr lang="el-GR" baseline="0" dirty="0" smtClean="0"/>
                        <a:t> τρόπου ζωής μετά από τη διάγνωση του καρκίνου</a:t>
                      </a:r>
                      <a:endParaRPr lang="el-GR" dirty="0"/>
                    </a:p>
                  </a:txBody>
                  <a:tcPr/>
                </a:tc>
              </a:tr>
              <a:tr h="370840">
                <a:tc>
                  <a:txBody>
                    <a:bodyPr/>
                    <a:lstStyle/>
                    <a:p>
                      <a:endParaRPr lang="el-GR" dirty="0"/>
                    </a:p>
                  </a:txBody>
                  <a:tcPr/>
                </a:tc>
                <a:tc>
                  <a:txBody>
                    <a:bodyPr/>
                    <a:lstStyle/>
                    <a:p>
                      <a:r>
                        <a:rPr lang="el-GR" dirty="0" smtClean="0"/>
                        <a:t>Ενθάρρυνση</a:t>
                      </a:r>
                      <a:r>
                        <a:rPr lang="el-GR" baseline="0" dirty="0" smtClean="0"/>
                        <a:t> για κατάλληλη σωματική άσκηση</a:t>
                      </a:r>
                      <a:endParaRPr lang="el-GR" dirty="0"/>
                    </a:p>
                  </a:txBody>
                  <a:tcPr/>
                </a:tc>
              </a:tr>
              <a:tr h="370840">
                <a:tc>
                  <a:txBody>
                    <a:bodyPr/>
                    <a:lstStyle/>
                    <a:p>
                      <a:endParaRPr lang="el-GR" dirty="0"/>
                    </a:p>
                  </a:txBody>
                  <a:tcPr/>
                </a:tc>
                <a:tc>
                  <a:txBody>
                    <a:bodyPr/>
                    <a:lstStyle/>
                    <a:p>
                      <a:r>
                        <a:rPr lang="el-GR" dirty="0" smtClean="0"/>
                        <a:t>Συμβουλή διαιτολόγου</a:t>
                      </a:r>
                      <a:endParaRPr lang="el-GR" dirty="0"/>
                    </a:p>
                  </a:txBody>
                  <a:tcPr/>
                </a:tc>
              </a:tr>
            </a:tbl>
          </a:graphicData>
        </a:graphic>
      </p:graphicFrame>
    </p:spTree>
    <p:extLst>
      <p:ext uri="{BB962C8B-B14F-4D97-AF65-F5344CB8AC3E}">
        <p14:creationId xmlns:p14="http://schemas.microsoft.com/office/powerpoint/2010/main" val="3690490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20688"/>
          </a:xfrm>
        </p:spPr>
        <p:txBody>
          <a:bodyPr>
            <a:noAutofit/>
          </a:bodyPr>
          <a:lstStyle/>
          <a:p>
            <a:r>
              <a:rPr lang="el-GR" sz="2800" dirty="0" smtClean="0"/>
              <a:t>Αντιμετώπιση προβλημάτων ορμονοθεραπείας </a:t>
            </a:r>
            <a:r>
              <a:rPr lang="el-GR" sz="2400" b="0" dirty="0" smtClean="0">
                <a:solidFill>
                  <a:prstClr val="black"/>
                </a:solidFill>
              </a:rPr>
              <a:t>(2/2</a:t>
            </a:r>
            <a:r>
              <a:rPr lang="el-GR" sz="2400" b="0" dirty="0">
                <a:solidFill>
                  <a:prstClr val="black"/>
                </a:solidFill>
              </a:rPr>
              <a:t>)</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4116686"/>
              </p:ext>
            </p:extLst>
          </p:nvPr>
        </p:nvGraphicFramePr>
        <p:xfrm>
          <a:off x="8792" y="665480"/>
          <a:ext cx="9126416" cy="6192520"/>
        </p:xfrm>
        <a:graphic>
          <a:graphicData uri="http://schemas.openxmlformats.org/drawingml/2006/table">
            <a:tbl>
              <a:tblPr firstRow="1" bandRow="1">
                <a:tableStyleId>{5C22544A-7EE6-4342-B048-85BDC9FD1C3A}</a:tableStyleId>
              </a:tblPr>
              <a:tblGrid>
                <a:gridCol w="2345878"/>
                <a:gridCol w="6780538"/>
              </a:tblGrid>
              <a:tr h="370840">
                <a:tc>
                  <a:txBody>
                    <a:bodyPr/>
                    <a:lstStyle/>
                    <a:p>
                      <a:r>
                        <a:rPr lang="el-GR" sz="1600" dirty="0" smtClean="0"/>
                        <a:t>Πρόβλημα</a:t>
                      </a:r>
                      <a:endParaRPr lang="el-GR" sz="1600" dirty="0"/>
                    </a:p>
                  </a:txBody>
                  <a:tcPr/>
                </a:tc>
                <a:tc>
                  <a:txBody>
                    <a:bodyPr/>
                    <a:lstStyle/>
                    <a:p>
                      <a:r>
                        <a:rPr lang="el-GR" sz="1600" dirty="0" smtClean="0"/>
                        <a:t>Στρατηγική</a:t>
                      </a:r>
                      <a:endParaRPr lang="el-GR" sz="1600" dirty="0"/>
                    </a:p>
                  </a:txBody>
                  <a:tcPr/>
                </a:tc>
              </a:tr>
              <a:tr h="370840">
                <a:tc>
                  <a:txBody>
                    <a:bodyPr/>
                    <a:lstStyle/>
                    <a:p>
                      <a:r>
                        <a:rPr lang="el-GR" sz="1600" b="1" dirty="0" smtClean="0"/>
                        <a:t>Γυναικεία</a:t>
                      </a:r>
                      <a:r>
                        <a:rPr lang="el-GR" sz="1600" b="1" baseline="0" dirty="0" smtClean="0"/>
                        <a:t> σεξουαλικά προβλήματα</a:t>
                      </a:r>
                      <a:endParaRPr lang="el-GR" sz="1600" b="1" dirty="0"/>
                    </a:p>
                  </a:txBody>
                  <a:tcPr/>
                </a:tc>
                <a:tc>
                  <a:txBody>
                    <a:bodyPr/>
                    <a:lstStyle/>
                    <a:p>
                      <a:pPr marL="285750" indent="-285750">
                        <a:buFont typeface="Arial" panose="020B0604020202020204" pitchFamily="34" charset="0"/>
                        <a:buChar char="•"/>
                      </a:pPr>
                      <a:endParaRPr lang="el-GR" sz="1600" dirty="0"/>
                    </a:p>
                  </a:txBody>
                  <a:tcPr/>
                </a:tc>
              </a:tr>
              <a:tr h="370840">
                <a:tc>
                  <a:txBody>
                    <a:bodyPr/>
                    <a:lstStyle/>
                    <a:p>
                      <a:r>
                        <a:rPr lang="el-GR" sz="1600" dirty="0" smtClean="0"/>
                        <a:t>Ξηρός</a:t>
                      </a:r>
                      <a:r>
                        <a:rPr lang="el-GR" sz="1600" baseline="0" dirty="0" smtClean="0"/>
                        <a:t> ή και επώδυνος κόλπος</a:t>
                      </a:r>
                      <a:endParaRPr lang="el-GR" sz="1600" dirty="0"/>
                    </a:p>
                  </a:txBody>
                  <a:tcPr/>
                </a:tc>
                <a:tc>
                  <a:txBody>
                    <a:bodyPr/>
                    <a:lstStyle/>
                    <a:p>
                      <a:pPr marL="285750" indent="-285750">
                        <a:buFont typeface="Arial" panose="020B0604020202020204" pitchFamily="34" charset="0"/>
                        <a:buChar char="•"/>
                      </a:pPr>
                      <a:r>
                        <a:rPr lang="el-GR" sz="1600" dirty="0" smtClean="0"/>
                        <a:t>Αύξηση του χρόνου</a:t>
                      </a:r>
                      <a:r>
                        <a:rPr lang="el-GR" sz="1600" baseline="0" dirty="0" smtClean="0"/>
                        <a:t> του ερωτικού παιχνιδιού ώστε να λιπανθεί επαρκώς ο κόλπος</a:t>
                      </a:r>
                    </a:p>
                    <a:p>
                      <a:pPr marL="285750" indent="-285750">
                        <a:buFont typeface="Arial" panose="020B0604020202020204" pitchFamily="34" charset="0"/>
                        <a:buChar char="•"/>
                      </a:pPr>
                      <a:r>
                        <a:rPr lang="el-GR" sz="1600" baseline="0" dirty="0" smtClean="0"/>
                        <a:t>Συνίσταται η συχνή σεξουαλική επαφή για την πρόληψη της στένωσης του κόλπου</a:t>
                      </a:r>
                    </a:p>
                    <a:p>
                      <a:pPr marL="285750" indent="-285750">
                        <a:buFont typeface="Arial" panose="020B0604020202020204" pitchFamily="34" charset="0"/>
                        <a:buChar char="•"/>
                      </a:pPr>
                      <a:r>
                        <a:rPr lang="el-GR" sz="1600" baseline="0" dirty="0" smtClean="0"/>
                        <a:t>Κατάλληλες ερωτικές στάσεις που προάγουν την άνεση στη γυναίκα</a:t>
                      </a:r>
                    </a:p>
                    <a:p>
                      <a:pPr marL="285750" indent="-285750">
                        <a:buFont typeface="Arial" panose="020B0604020202020204" pitchFamily="34" charset="0"/>
                        <a:buChar char="•"/>
                      </a:pPr>
                      <a:r>
                        <a:rPr lang="el-GR" sz="1600" baseline="0" dirty="0" smtClean="0"/>
                        <a:t>Χρήση εξωτερικών λιπαντικών</a:t>
                      </a:r>
                    </a:p>
                    <a:p>
                      <a:pPr marL="285750" indent="-285750">
                        <a:buFont typeface="Arial" panose="020B0604020202020204" pitchFamily="34" charset="0"/>
                        <a:buChar char="•"/>
                      </a:pPr>
                      <a:r>
                        <a:rPr lang="el-GR" sz="1600" baseline="0" dirty="0" smtClean="0"/>
                        <a:t>Κολπικές κρέμες οιστρογόνων κατόπιν ιατρικής οδηγίας</a:t>
                      </a:r>
                      <a:endParaRPr lang="el-GR" sz="1600" dirty="0"/>
                    </a:p>
                  </a:txBody>
                  <a:tcPr/>
                </a:tc>
              </a:tr>
              <a:tr h="370840">
                <a:tc>
                  <a:txBody>
                    <a:bodyPr/>
                    <a:lstStyle/>
                    <a:p>
                      <a:r>
                        <a:rPr lang="el-GR" sz="1600" dirty="0" smtClean="0"/>
                        <a:t>Κνησμός</a:t>
                      </a:r>
                      <a:endParaRPr lang="el-GR" sz="1600" dirty="0"/>
                    </a:p>
                  </a:txBody>
                  <a:tcPr/>
                </a:tc>
                <a:tc>
                  <a:txBody>
                    <a:bodyPr/>
                    <a:lstStyle/>
                    <a:p>
                      <a:pPr marL="285750" indent="-285750">
                        <a:buFont typeface="Arial" panose="020B0604020202020204" pitchFamily="34" charset="0"/>
                        <a:buChar char="•"/>
                      </a:pPr>
                      <a:r>
                        <a:rPr lang="el-GR" sz="1600" baseline="0" dirty="0" smtClean="0"/>
                        <a:t>Θεραπεία μυκητιάσεων</a:t>
                      </a:r>
                    </a:p>
                    <a:p>
                      <a:pPr marL="285750" indent="-285750">
                        <a:buFont typeface="Arial" panose="020B0604020202020204" pitchFamily="34" charset="0"/>
                        <a:buChar char="•"/>
                      </a:pPr>
                      <a:r>
                        <a:rPr lang="el-GR" sz="1600" baseline="0" dirty="0" smtClean="0"/>
                        <a:t>Χρήση λιπαντικών σκευασμάτων</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t>Ανδρικά</a:t>
                      </a:r>
                      <a:r>
                        <a:rPr lang="el-GR" sz="1600" b="1" baseline="0" dirty="0" smtClean="0"/>
                        <a:t> σεξουαλικά προβλήματα</a:t>
                      </a:r>
                      <a:endParaRPr lang="el-GR" sz="1600" dirty="0"/>
                    </a:p>
                  </a:txBody>
                  <a:tcPr/>
                </a:tc>
                <a:tc>
                  <a:txBody>
                    <a:bodyPr/>
                    <a:lstStyle/>
                    <a:p>
                      <a:endParaRPr lang="el-GR" sz="1600" dirty="0"/>
                    </a:p>
                  </a:txBody>
                  <a:tcPr/>
                </a:tc>
              </a:tr>
              <a:tr h="370840">
                <a:tc>
                  <a:txBody>
                    <a:bodyPr/>
                    <a:lstStyle/>
                    <a:p>
                      <a:r>
                        <a:rPr lang="el-GR" sz="1600" b="0" dirty="0" smtClean="0"/>
                        <a:t>Αδυναμία</a:t>
                      </a:r>
                      <a:r>
                        <a:rPr lang="el-GR" sz="1600" b="0" baseline="0" dirty="0" smtClean="0"/>
                        <a:t> στύσης</a:t>
                      </a:r>
                      <a:endParaRPr lang="el-GR" sz="1600" b="0" dirty="0"/>
                    </a:p>
                  </a:txBody>
                  <a:tcPr/>
                </a:tc>
                <a:tc>
                  <a:txBody>
                    <a:bodyPr/>
                    <a:lstStyle/>
                    <a:p>
                      <a:r>
                        <a:rPr lang="el-GR" sz="1600" dirty="0" smtClean="0"/>
                        <a:t>Χρήση ενέσεων φενταλαμίνης/</a:t>
                      </a:r>
                      <a:r>
                        <a:rPr lang="el-GR" sz="1600" baseline="0" dirty="0" smtClean="0"/>
                        <a:t> παπαβερίνης στη βάση του πέους</a:t>
                      </a:r>
                    </a:p>
                    <a:p>
                      <a:r>
                        <a:rPr lang="el-GR" sz="1600" baseline="0" dirty="0" smtClean="0"/>
                        <a:t>Ενδοοθρηθρική χορήγηση </a:t>
                      </a:r>
                      <a:r>
                        <a:rPr lang="en-US" sz="1600" baseline="0" dirty="0" smtClean="0"/>
                        <a:t>Alprostadil</a:t>
                      </a:r>
                    </a:p>
                    <a:p>
                      <a:r>
                        <a:rPr lang="el-GR" sz="1600" baseline="0" dirty="0" smtClean="0"/>
                        <a:t>Χρήση μηχανικού κυλίνδρου που μιμείται τη φυσιολογική διαδικασία στύσης</a:t>
                      </a:r>
                    </a:p>
                    <a:p>
                      <a:r>
                        <a:rPr lang="el-GR" sz="1600" baseline="0" dirty="0" smtClean="0"/>
                        <a:t>Συζήτηση με ειδικό για εμφυτεύσεις πέους</a:t>
                      </a:r>
                    </a:p>
                    <a:p>
                      <a:r>
                        <a:rPr lang="el-GR" sz="1600" baseline="0" dirty="0" smtClean="0"/>
                        <a:t>Λήψη </a:t>
                      </a:r>
                      <a:r>
                        <a:rPr lang="en-US" sz="1600" baseline="0" dirty="0" smtClean="0"/>
                        <a:t>Viagra</a:t>
                      </a:r>
                      <a:endParaRPr lang="el-GR" sz="1600" baseline="0" dirty="0" smtClean="0"/>
                    </a:p>
                    <a:p>
                      <a:r>
                        <a:rPr lang="el-GR" sz="1600" baseline="0" dirty="0" smtClean="0"/>
                        <a:t>Εφαρμογή νέων στάσεων. Π.χ. Τοποθέτηση μαξιλαριού κάτω από τα ισχία του συντρόφου ώστε να διευκολύνεται η διείσδυση  </a:t>
                      </a:r>
                    </a:p>
                    <a:p>
                      <a:r>
                        <a:rPr lang="el-GR" sz="1600" baseline="0" dirty="0" smtClean="0"/>
                        <a:t>Μαλάξεις πέους ώστε να ασκηθεί πίεση στα κύρια αιμοφόρα αγγεία τα οποία διοχετεύουν αίμα στο πέος </a:t>
                      </a:r>
                      <a:endParaRPr lang="el-GR" sz="1600" dirty="0"/>
                    </a:p>
                  </a:txBody>
                  <a:tcPr/>
                </a:tc>
              </a:tr>
            </a:tbl>
          </a:graphicData>
        </a:graphic>
      </p:graphicFrame>
    </p:spTree>
    <p:extLst>
      <p:ext uri="{BB962C8B-B14F-4D97-AF65-F5344CB8AC3E}">
        <p14:creationId xmlns:p14="http://schemas.microsoft.com/office/powerpoint/2010/main" val="2798021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Προβλήματα σε άνδρες υπό ορμονοθεραπεία</a:t>
            </a:r>
            <a:endParaRPr lang="el-GR" dirty="0"/>
          </a:p>
        </p:txBody>
      </p:sp>
      <p:sp>
        <p:nvSpPr>
          <p:cNvPr id="5" name="Content Placeholder 4"/>
          <p:cNvSpPr>
            <a:spLocks noGrp="1"/>
          </p:cNvSpPr>
          <p:nvPr>
            <p:ph idx="1"/>
          </p:nvPr>
        </p:nvSpPr>
        <p:spPr/>
        <p:txBody>
          <a:bodyPr>
            <a:normAutofit/>
          </a:bodyPr>
          <a:lstStyle/>
          <a:p>
            <a:r>
              <a:rPr lang="el-GR" sz="2800" dirty="0" smtClean="0"/>
              <a:t>Αλλαγές στη σεξουαλικότητα</a:t>
            </a:r>
          </a:p>
          <a:p>
            <a:r>
              <a:rPr lang="el-GR" sz="2800" dirty="0" smtClean="0"/>
              <a:t>Εξάψεις</a:t>
            </a:r>
          </a:p>
          <a:p>
            <a:r>
              <a:rPr lang="el-GR" sz="2800" dirty="0" smtClean="0"/>
              <a:t>στειρότητα</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719951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16832"/>
            <a:ext cx="8229600" cy="1224136"/>
          </a:xfrm>
          <a:ln w="28575">
            <a:solidFill>
              <a:schemeClr val="tx1"/>
            </a:solidFill>
          </a:ln>
        </p:spPr>
        <p:txBody>
          <a:bodyPr/>
          <a:lstStyle/>
          <a:p>
            <a:r>
              <a:rPr lang="el-GR" dirty="0" smtClean="0"/>
              <a:t>Ορμονικές </a:t>
            </a:r>
            <a:r>
              <a:rPr lang="el-GR" dirty="0"/>
              <a:t>Θεραπείες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052393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16832"/>
            <a:ext cx="8229600" cy="1224136"/>
          </a:xfrm>
          <a:ln w="28575">
            <a:solidFill>
              <a:schemeClr val="tx1"/>
            </a:solidFill>
          </a:ln>
        </p:spPr>
        <p:txBody>
          <a:bodyPr/>
          <a:lstStyle/>
          <a:p>
            <a:r>
              <a:rPr lang="el-GR" dirty="0"/>
              <a:t>Συμπληρωματικές Θεραπείες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073154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04056"/>
          </a:xfrm>
        </p:spPr>
        <p:txBody>
          <a:bodyPr>
            <a:normAutofit fontScale="90000"/>
          </a:bodyPr>
          <a:lstStyle/>
          <a:p>
            <a:r>
              <a:rPr lang="el-GR" dirty="0" smtClean="0"/>
              <a:t>Συμπληρωματικές θεραπείες</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20</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3770340"/>
              </p:ext>
            </p:extLst>
          </p:nvPr>
        </p:nvGraphicFramePr>
        <p:xfrm>
          <a:off x="179512" y="620688"/>
          <a:ext cx="8839203" cy="6149742"/>
        </p:xfrm>
        <a:graphic>
          <a:graphicData uri="http://schemas.openxmlformats.org/drawingml/2006/table">
            <a:tbl>
              <a:tblPr firstRow="1" bandRow="1">
                <a:tableStyleId>{5C22544A-7EE6-4342-B048-85BDC9FD1C3A}</a:tableStyleId>
              </a:tblPr>
              <a:tblGrid>
                <a:gridCol w="2835427"/>
                <a:gridCol w="2493165"/>
                <a:gridCol w="3510611"/>
              </a:tblGrid>
              <a:tr h="536787">
                <a:tc>
                  <a:txBody>
                    <a:bodyPr/>
                    <a:lstStyle/>
                    <a:p>
                      <a:endParaRPr lang="el-GR" sz="1600" dirty="0"/>
                    </a:p>
                  </a:txBody>
                  <a:tcPr/>
                </a:tc>
                <a:tc>
                  <a:txBody>
                    <a:bodyPr/>
                    <a:lstStyle/>
                    <a:p>
                      <a:r>
                        <a:rPr lang="el-GR" sz="1600" dirty="0" smtClean="0"/>
                        <a:t>Αντενδείξεις σε ασθενείς</a:t>
                      </a:r>
                      <a:r>
                        <a:rPr lang="el-GR" sz="1600" baseline="0" dirty="0" smtClean="0"/>
                        <a:t> </a:t>
                      </a:r>
                      <a:r>
                        <a:rPr lang="el-GR" sz="1600" dirty="0" smtClean="0"/>
                        <a:t>με καρκίνο</a:t>
                      </a:r>
                      <a:endParaRPr lang="el-GR" sz="1600" dirty="0"/>
                    </a:p>
                  </a:txBody>
                  <a:tcPr/>
                </a:tc>
                <a:tc>
                  <a:txBody>
                    <a:bodyPr/>
                    <a:lstStyle/>
                    <a:p>
                      <a:r>
                        <a:rPr lang="el-GR" sz="1600" dirty="0" smtClean="0"/>
                        <a:t>Ενδείξεις</a:t>
                      </a:r>
                      <a:r>
                        <a:rPr lang="el-GR" sz="1600" baseline="0" dirty="0" smtClean="0"/>
                        <a:t> σε ασθενείς με καρκίνο</a:t>
                      </a:r>
                      <a:endParaRPr lang="el-GR" sz="1600" dirty="0"/>
                    </a:p>
                  </a:txBody>
                  <a:tcPr/>
                </a:tc>
              </a:tr>
              <a:tr h="2570927">
                <a:tc>
                  <a:txBody>
                    <a:bodyPr/>
                    <a:lstStyle/>
                    <a:p>
                      <a:r>
                        <a:rPr lang="el-GR" sz="1600" b="1" dirty="0" smtClean="0"/>
                        <a:t>Βελονισμός</a:t>
                      </a:r>
                      <a:r>
                        <a:rPr lang="en-US" sz="1600" b="1" dirty="0" smtClean="0"/>
                        <a:t>:</a:t>
                      </a:r>
                      <a:endParaRPr lang="el-GR" sz="1600" b="1" dirty="0" smtClean="0"/>
                    </a:p>
                    <a:p>
                      <a:r>
                        <a:rPr lang="el-GR" sz="1600" dirty="0" smtClean="0"/>
                        <a:t>Η</a:t>
                      </a:r>
                      <a:r>
                        <a:rPr lang="el-GR" sz="1600" baseline="0" dirty="0" smtClean="0"/>
                        <a:t> ενέργεια της ζωής ρέει στο σώμα μέσα από 14 κανάλια. Η ενεργοποίηση σημείων πάνω στους μεσημβρινούς μπορεί να επηρεάσει τη ροή ενέργειας στα κανάλια και στα όργανα του σώματος. Η ασθένεια είναι η διαταραχή της ισορροπίας της ενεργειακής ροής μέσα στο σώμα</a:t>
                      </a:r>
                      <a:endParaRPr lang="el-GR" sz="1600" dirty="0"/>
                    </a:p>
                  </a:txBody>
                  <a:tcPr/>
                </a:tc>
                <a:tc>
                  <a:txBody>
                    <a:bodyPr/>
                    <a:lstStyle/>
                    <a:p>
                      <a:r>
                        <a:rPr lang="el-GR" sz="1600" dirty="0" smtClean="0"/>
                        <a:t>Εύθρυπτο</a:t>
                      </a:r>
                      <a:r>
                        <a:rPr lang="el-GR" sz="1600" baseline="0" dirty="0" smtClean="0"/>
                        <a:t> ή κατεστραμμένο δέρμα, ή ακτινοβοληθείσες περιοχές κατά μήκος των σημείων εισόδου. Ασθενείς με μειωμένες τις αποθήκες ενέργειας μπορεί να χρειαστούν περισσότερες συνεδρίες. </a:t>
                      </a:r>
                      <a:endParaRPr lang="el-GR" sz="1600" dirty="0"/>
                    </a:p>
                  </a:txBody>
                  <a:tcPr/>
                </a:tc>
                <a:tc>
                  <a:txBody>
                    <a:bodyPr/>
                    <a:lstStyle/>
                    <a:p>
                      <a:r>
                        <a:rPr lang="el-GR" sz="1600" dirty="0" smtClean="0"/>
                        <a:t>Πόνος ποικίλης αιτιολογίας και φύσης.</a:t>
                      </a:r>
                    </a:p>
                    <a:p>
                      <a:r>
                        <a:rPr lang="el-GR" sz="1600" dirty="0" smtClean="0"/>
                        <a:t>Γαστρεντερικές</a:t>
                      </a:r>
                      <a:r>
                        <a:rPr lang="el-GR" sz="1600" baseline="0" dirty="0" smtClean="0"/>
                        <a:t> διαταραχές που περιλαμβάνουν ναυτία, εμετό και δυσκοιλιότητα.</a:t>
                      </a:r>
                    </a:p>
                    <a:p>
                      <a:r>
                        <a:rPr lang="el-GR" sz="1600" baseline="0" dirty="0" smtClean="0"/>
                        <a:t>Ψυχολογικά προβλήματα συμπεριλαμβανομένων της αϋπνίας, του στρες και του άγχους. </a:t>
                      </a:r>
                    </a:p>
                    <a:p>
                      <a:r>
                        <a:rPr lang="el-GR" sz="1600" baseline="0" dirty="0" smtClean="0"/>
                        <a:t>Λήθαργος και κόπωση.</a:t>
                      </a:r>
                      <a:endParaRPr lang="el-GR" sz="1600" dirty="0"/>
                    </a:p>
                  </a:txBody>
                  <a:tcPr/>
                </a:tc>
              </a:tr>
              <a:tr h="2796942">
                <a:tc>
                  <a:txBody>
                    <a:bodyPr/>
                    <a:lstStyle/>
                    <a:p>
                      <a:r>
                        <a:rPr lang="el-GR" sz="1600" b="1" dirty="0" smtClean="0"/>
                        <a:t>Αρωματοθεραπεία</a:t>
                      </a:r>
                      <a:r>
                        <a:rPr lang="en-US" sz="1600" b="1" dirty="0" smtClean="0"/>
                        <a:t>:</a:t>
                      </a:r>
                      <a:endParaRPr lang="el-GR" sz="1600" b="1" dirty="0" smtClean="0"/>
                    </a:p>
                    <a:p>
                      <a:r>
                        <a:rPr lang="el-GR" sz="1600" dirty="0" smtClean="0"/>
                        <a:t>Χρήση</a:t>
                      </a:r>
                      <a:r>
                        <a:rPr lang="el-GR" sz="1600" baseline="0" dirty="0" smtClean="0"/>
                        <a:t> φυσικών αρωματικών ουσιών ή ελαίων που προέρχονται από άγρια ή καλλιεργούμενα φυτά. Αραιωμένες δόσεις συγκεκριμένων ελαίων αρωματίζονται με ένα φορέα έλαιο</a:t>
                      </a:r>
                      <a:endParaRPr lang="el-GR" sz="1600" dirty="0"/>
                    </a:p>
                  </a:txBody>
                  <a:tcPr/>
                </a:tc>
                <a:tc>
                  <a:txBody>
                    <a:bodyPr/>
                    <a:lstStyle/>
                    <a:p>
                      <a:r>
                        <a:rPr lang="el-GR" sz="1600" dirty="0" smtClean="0"/>
                        <a:t>Πολλά έλαια</a:t>
                      </a:r>
                      <a:r>
                        <a:rPr lang="el-GR" sz="1600" baseline="0" dirty="0" smtClean="0"/>
                        <a:t> δεν πρέπει να χρησιμοποιούνται σε συγκεκριμένες καταστάσεις ή αρρώστιες. Τα έλαια πρέπει να αγοράζονται από έγκυρο προμηθευτή. Τα έλαια πρέπει να αραιώνονται πριν την εφαρμογή τους στο δέρμα, με εξαίρεση τη λεβάντα και τα έλαια από τσάι</a:t>
                      </a:r>
                      <a:endParaRPr lang="el-GR" sz="1600" dirty="0"/>
                    </a:p>
                  </a:txBody>
                  <a:tcPr/>
                </a:tc>
                <a:tc>
                  <a:txBody>
                    <a:bodyPr/>
                    <a:lstStyle/>
                    <a:p>
                      <a:r>
                        <a:rPr lang="el-GR" sz="1600" dirty="0" smtClean="0"/>
                        <a:t>Πόνος ποικίλης αιτιολογίας και φύσης</a:t>
                      </a:r>
                      <a:r>
                        <a:rPr lang="el-GR" sz="1600" baseline="0" dirty="0" smtClean="0"/>
                        <a:t>. Τα έλαια δεν πρέπει να λαμβάνονται εσωτερικά εκτός αν έχουν συνταγογραφηθεί από ιατρικά εκπαιδευμένο προσωπικό. </a:t>
                      </a:r>
                    </a:p>
                    <a:p>
                      <a:r>
                        <a:rPr lang="el-GR" sz="1600" baseline="0" dirty="0" smtClean="0"/>
                        <a:t>Γαστρεντερικές διαταραχές που περιλαμβάνουν την αϋπνία, το στρες, και το άγχος. Λήθαργος και κόπωση. Οι θεραπευτές μπορούν να προτείνουν έλαια κατάλληλα για σχεδόν όλα τα συμπτώματα και τις αρρώστιας. </a:t>
                      </a:r>
                      <a:endParaRPr lang="el-GR" sz="1600" dirty="0"/>
                    </a:p>
                  </a:txBody>
                  <a:tcPr/>
                </a:tc>
              </a:tr>
            </a:tbl>
          </a:graphicData>
        </a:graphic>
      </p:graphicFrame>
    </p:spTree>
    <p:extLst>
      <p:ext uri="{BB962C8B-B14F-4D97-AF65-F5344CB8AC3E}">
        <p14:creationId xmlns:p14="http://schemas.microsoft.com/office/powerpoint/2010/main" val="375146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21</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79724092"/>
              </p:ext>
            </p:extLst>
          </p:nvPr>
        </p:nvGraphicFramePr>
        <p:xfrm>
          <a:off x="152399" y="25884"/>
          <a:ext cx="8839203" cy="6705600"/>
        </p:xfrm>
        <a:graphic>
          <a:graphicData uri="http://schemas.openxmlformats.org/drawingml/2006/table">
            <a:tbl>
              <a:tblPr firstRow="1" bandRow="1">
                <a:tableStyleId>{5C22544A-7EE6-4342-B048-85BDC9FD1C3A}</a:tableStyleId>
              </a:tblPr>
              <a:tblGrid>
                <a:gridCol w="2448272"/>
                <a:gridCol w="2952328"/>
                <a:gridCol w="3438603"/>
              </a:tblGrid>
              <a:tr h="569256">
                <a:tc>
                  <a:txBody>
                    <a:bodyPr/>
                    <a:lstStyle/>
                    <a:p>
                      <a:endParaRPr lang="el-GR" sz="1600" dirty="0"/>
                    </a:p>
                  </a:txBody>
                  <a:tcPr/>
                </a:tc>
                <a:tc>
                  <a:txBody>
                    <a:bodyPr/>
                    <a:lstStyle/>
                    <a:p>
                      <a:r>
                        <a:rPr lang="el-GR" sz="1600" dirty="0" smtClean="0"/>
                        <a:t>Αντενδείξεις σε ασθενείς</a:t>
                      </a:r>
                      <a:r>
                        <a:rPr lang="el-GR" sz="1600" baseline="0" dirty="0" smtClean="0"/>
                        <a:t> </a:t>
                      </a:r>
                      <a:r>
                        <a:rPr lang="el-GR" sz="1600" dirty="0" smtClean="0"/>
                        <a:t>με καρκίνο</a:t>
                      </a:r>
                      <a:endParaRPr lang="el-GR" sz="1600" dirty="0"/>
                    </a:p>
                  </a:txBody>
                  <a:tcPr/>
                </a:tc>
                <a:tc>
                  <a:txBody>
                    <a:bodyPr/>
                    <a:lstStyle/>
                    <a:p>
                      <a:r>
                        <a:rPr lang="el-GR" sz="1600" dirty="0" smtClean="0"/>
                        <a:t>Ενδείξεις</a:t>
                      </a:r>
                      <a:r>
                        <a:rPr lang="el-GR" sz="1600" baseline="0" dirty="0" smtClean="0"/>
                        <a:t> σε ασθενείς με καρκίνο</a:t>
                      </a:r>
                      <a:endParaRPr lang="el-GR" sz="1600" dirty="0"/>
                    </a:p>
                  </a:txBody>
                  <a:tcPr/>
                </a:tc>
              </a:tr>
              <a:tr h="1767689">
                <a:tc>
                  <a:txBody>
                    <a:bodyPr/>
                    <a:lstStyle/>
                    <a:p>
                      <a:r>
                        <a:rPr lang="el-GR" sz="1600" b="1" dirty="0" smtClean="0"/>
                        <a:t>Θεραπεία τέχνης</a:t>
                      </a:r>
                      <a:r>
                        <a:rPr lang="en-US" sz="1600" b="1" dirty="0" smtClean="0"/>
                        <a:t>:</a:t>
                      </a:r>
                      <a:endParaRPr lang="el-GR" sz="1600" b="1" dirty="0" smtClean="0"/>
                    </a:p>
                    <a:p>
                      <a:r>
                        <a:rPr lang="el-GR" sz="1600" dirty="0" smtClean="0"/>
                        <a:t>Στοχεύει στην ενίσχυση της προσωπικής έκφρασης</a:t>
                      </a:r>
                      <a:r>
                        <a:rPr lang="el-GR" sz="1600" baseline="0" dirty="0" smtClean="0"/>
                        <a:t> με οπτικό τρόπο. </a:t>
                      </a:r>
                      <a:endParaRPr lang="el-GR" sz="1600" dirty="0"/>
                    </a:p>
                  </a:txBody>
                  <a:tcPr/>
                </a:tc>
                <a:tc>
                  <a:txBody>
                    <a:bodyPr/>
                    <a:lstStyle/>
                    <a:p>
                      <a:r>
                        <a:rPr lang="el-GR" sz="1600" dirty="0" smtClean="0"/>
                        <a:t>Οι ασθενείς μπορεί</a:t>
                      </a:r>
                      <a:r>
                        <a:rPr lang="el-GR" sz="1600" baseline="0" dirty="0" smtClean="0"/>
                        <a:t> να χρειαστούν ψυχολογική υποστήριξη κατά τη διάρκεια ή μετά το τέλος των συνεδριών, ιδιαίτερα εάν προκύπτουν από τη δουλειά τους θέματα που προκαλούν άγχος.</a:t>
                      </a:r>
                      <a:endParaRPr lang="el-GR" sz="1600" dirty="0"/>
                    </a:p>
                  </a:txBody>
                  <a:tcPr/>
                </a:tc>
                <a:tc>
                  <a:txBody>
                    <a:bodyPr/>
                    <a:lstStyle/>
                    <a:p>
                      <a:r>
                        <a:rPr lang="el-GR" sz="1600" dirty="0" smtClean="0"/>
                        <a:t>Η ευκαιρία της αυτοεξέτασης και έκφρασης που</a:t>
                      </a:r>
                      <a:r>
                        <a:rPr lang="el-GR" sz="1600" baseline="0" dirty="0" smtClean="0"/>
                        <a:t> είναι πολύτιμη για τους; Ασθενείς που έχουν δυσκολίες στη λεκτική επικοινωνία.</a:t>
                      </a:r>
                      <a:endParaRPr lang="el-GR" sz="1600" dirty="0"/>
                    </a:p>
                  </a:txBody>
                  <a:tcPr/>
                </a:tc>
              </a:tr>
              <a:tr h="1335462">
                <a:tc>
                  <a:txBody>
                    <a:bodyPr/>
                    <a:lstStyle/>
                    <a:p>
                      <a:r>
                        <a:rPr lang="el-GR" sz="1600" b="1" dirty="0" smtClean="0"/>
                        <a:t>Βοτανοθεραπεία</a:t>
                      </a:r>
                      <a:r>
                        <a:rPr lang="en-US" sz="1600" b="1" dirty="0" smtClean="0"/>
                        <a:t>:</a:t>
                      </a:r>
                      <a:endParaRPr lang="el-GR" sz="1600" b="1" dirty="0" smtClean="0"/>
                    </a:p>
                    <a:p>
                      <a:r>
                        <a:rPr lang="el-GR" sz="1600" dirty="0" smtClean="0"/>
                        <a:t>Η</a:t>
                      </a:r>
                      <a:r>
                        <a:rPr lang="el-GR" sz="1600" baseline="0" dirty="0" smtClean="0"/>
                        <a:t> χρήση όλων των φυτών σε θεραπείας για την προαγωγή της θεραπείας και τη διατήρηση της υγείας. </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Πολλά</a:t>
                      </a:r>
                      <a:r>
                        <a:rPr lang="el-GR" sz="1600" baseline="0" dirty="0" smtClean="0"/>
                        <a:t> φυτά χρειάζονται επιπλέον επιστημονικό έλεγχο. Σκευάσματα για το δέρμα δεν θα πρέπει να χρησιμοποιούνται σε κατεστραμμένο ή εύθρυπτο δέρμα. </a:t>
                      </a:r>
                      <a:r>
                        <a:rPr lang="el-GR" sz="1600" dirty="0" smtClean="0">
                          <a:latin typeface="+mn-lt"/>
                        </a:rPr>
                        <a:t>Θα πρέπει να συμβουλεύονται ένα ειδικευμένο επαγγελματία </a:t>
                      </a:r>
                      <a:endParaRPr lang="el-GR" sz="1600" baseline="0" dirty="0" smtClean="0"/>
                    </a:p>
                  </a:txBody>
                  <a:tcPr/>
                </a:tc>
                <a:tc>
                  <a:txBody>
                    <a:bodyPr/>
                    <a:lstStyle/>
                    <a:p>
                      <a:r>
                        <a:rPr lang="el-GR" sz="1600" dirty="0" smtClean="0"/>
                        <a:t>Αρκετές οργανικές</a:t>
                      </a:r>
                      <a:r>
                        <a:rPr lang="el-GR" sz="1600" baseline="0" dirty="0" smtClean="0"/>
                        <a:t> διαταραχές, ιδιαίτερα οι χρόνιες. </a:t>
                      </a:r>
                    </a:p>
                    <a:p>
                      <a:r>
                        <a:rPr lang="el-GR" sz="1600" baseline="0" dirty="0" smtClean="0"/>
                        <a:t>Λοιμώξεις</a:t>
                      </a:r>
                      <a:endParaRPr lang="el-GR" sz="1600" dirty="0"/>
                    </a:p>
                  </a:txBody>
                  <a:tcPr/>
                </a:tc>
              </a:tr>
              <a:tr h="1776358">
                <a:tc>
                  <a:txBody>
                    <a:bodyPr/>
                    <a:lstStyle/>
                    <a:p>
                      <a:r>
                        <a:rPr lang="el-GR" sz="1600" b="1" dirty="0" smtClean="0"/>
                        <a:t>Ομοιοπαθητική</a:t>
                      </a:r>
                      <a:r>
                        <a:rPr lang="en-US" sz="1600" b="1" dirty="0" smtClean="0"/>
                        <a:t>:</a:t>
                      </a:r>
                      <a:endParaRPr lang="el-GR" sz="1600" b="1" dirty="0" smtClean="0"/>
                    </a:p>
                    <a:p>
                      <a:r>
                        <a:rPr lang="el-GR" sz="1600" dirty="0" smtClean="0"/>
                        <a:t>Η χρησιμοποίηση σε υψηλή αραίωση χαμηλών</a:t>
                      </a:r>
                      <a:r>
                        <a:rPr lang="el-GR" sz="1600" baseline="0" dirty="0" smtClean="0"/>
                        <a:t> δόσεων συστατικών που αν χρησιμοποιηθούν σε υψηλές δόσεις μπορούν να προκαλέσουν τη νόσο σε ένα υγιή. </a:t>
                      </a:r>
                      <a:endParaRPr lang="el-GR" sz="1600" dirty="0"/>
                    </a:p>
                  </a:txBody>
                  <a:tcPr/>
                </a:tc>
                <a:tc>
                  <a:txBody>
                    <a:bodyPr/>
                    <a:lstStyle/>
                    <a:p>
                      <a:r>
                        <a:rPr lang="el-GR" sz="1600" dirty="0" smtClean="0"/>
                        <a:t>Οι ασθενείς πρέπει να συμβουλεύονται ένα ειδικευμένο</a:t>
                      </a:r>
                      <a:r>
                        <a:rPr lang="el-GR" sz="1600" baseline="0" dirty="0" smtClean="0"/>
                        <a:t> επαγγελματία και να τη συζητούν με τον ιατρό τους εάν ακολουθούν μια τέτοια θεραπεία. </a:t>
                      </a:r>
                      <a:endParaRPr lang="el-GR" sz="1600" dirty="0"/>
                    </a:p>
                  </a:txBody>
                  <a:tcPr/>
                </a:tc>
                <a:tc>
                  <a:txBody>
                    <a:bodyPr/>
                    <a:lstStyle/>
                    <a:p>
                      <a:r>
                        <a:rPr lang="el-GR" sz="1600" dirty="0" smtClean="0"/>
                        <a:t>Μακροχρόνιες</a:t>
                      </a:r>
                      <a:r>
                        <a:rPr lang="el-GR" sz="1600" baseline="0" dirty="0" smtClean="0"/>
                        <a:t> ή και χρόνιες καταστάσεις όπως γαστρεντερικές διαταραχές, δυσκοιλιότητα, ναυτία και εμετός. Μερικά έλαια για αρωματοθεραπεία είναι ασύμβατα με την ομοιοπαθητική θεραπεία. Πόνος που περιλαμβάνει ημικρανίες και πονοκεφάλους. Δερματικές αλλοιώσεις.</a:t>
                      </a:r>
                      <a:endParaRPr lang="el-GR" sz="1600" dirty="0"/>
                    </a:p>
                  </a:txBody>
                  <a:tcPr/>
                </a:tc>
              </a:tr>
            </a:tbl>
          </a:graphicData>
        </a:graphic>
      </p:graphicFrame>
    </p:spTree>
    <p:extLst>
      <p:ext uri="{BB962C8B-B14F-4D97-AF65-F5344CB8AC3E}">
        <p14:creationId xmlns:p14="http://schemas.microsoft.com/office/powerpoint/2010/main" val="4213753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22</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99029162"/>
              </p:ext>
            </p:extLst>
          </p:nvPr>
        </p:nvGraphicFramePr>
        <p:xfrm>
          <a:off x="152399" y="25884"/>
          <a:ext cx="8839203" cy="5952118"/>
        </p:xfrm>
        <a:graphic>
          <a:graphicData uri="http://schemas.openxmlformats.org/drawingml/2006/table">
            <a:tbl>
              <a:tblPr firstRow="1" bandRow="1">
                <a:tableStyleId>{5C22544A-7EE6-4342-B048-85BDC9FD1C3A}</a:tableStyleId>
              </a:tblPr>
              <a:tblGrid>
                <a:gridCol w="2619401"/>
                <a:gridCol w="3024336"/>
                <a:gridCol w="3195466"/>
              </a:tblGrid>
              <a:tr h="569256">
                <a:tc>
                  <a:txBody>
                    <a:bodyPr/>
                    <a:lstStyle/>
                    <a:p>
                      <a:endParaRPr lang="el-GR" sz="1600" dirty="0"/>
                    </a:p>
                  </a:txBody>
                  <a:tcPr/>
                </a:tc>
                <a:tc>
                  <a:txBody>
                    <a:bodyPr/>
                    <a:lstStyle/>
                    <a:p>
                      <a:r>
                        <a:rPr lang="el-GR" sz="1600" dirty="0" smtClean="0"/>
                        <a:t>Αντενδείξεις σε ασθενείς</a:t>
                      </a:r>
                      <a:r>
                        <a:rPr lang="el-GR" sz="1600" baseline="0" dirty="0" smtClean="0"/>
                        <a:t> </a:t>
                      </a:r>
                      <a:r>
                        <a:rPr lang="el-GR" sz="1600" dirty="0" smtClean="0"/>
                        <a:t>με καρκίνο</a:t>
                      </a:r>
                      <a:endParaRPr lang="el-GR" sz="1600" dirty="0"/>
                    </a:p>
                  </a:txBody>
                  <a:tcPr/>
                </a:tc>
                <a:tc>
                  <a:txBody>
                    <a:bodyPr/>
                    <a:lstStyle/>
                    <a:p>
                      <a:r>
                        <a:rPr lang="el-GR" sz="1600" dirty="0" smtClean="0"/>
                        <a:t>Ενδείξεις</a:t>
                      </a:r>
                      <a:r>
                        <a:rPr lang="el-GR" sz="1600" baseline="0" dirty="0" smtClean="0"/>
                        <a:t> σε ασθενείς με καρκίνο</a:t>
                      </a:r>
                      <a:endParaRPr lang="el-GR" sz="1600" dirty="0"/>
                    </a:p>
                  </a:txBody>
                  <a:tcPr/>
                </a:tc>
              </a:tr>
              <a:tr h="1767689">
                <a:tc>
                  <a:txBody>
                    <a:bodyPr/>
                    <a:lstStyle/>
                    <a:p>
                      <a:r>
                        <a:rPr lang="el-GR" sz="1600" b="1" dirty="0" smtClean="0"/>
                        <a:t>Διαιτητικές</a:t>
                      </a:r>
                      <a:r>
                        <a:rPr lang="el-GR" sz="1600" b="1" baseline="0" dirty="0" smtClean="0"/>
                        <a:t> θεραπείες</a:t>
                      </a:r>
                      <a:r>
                        <a:rPr lang="en-US" sz="1600" b="1" baseline="0" dirty="0" smtClean="0"/>
                        <a:t>:</a:t>
                      </a:r>
                      <a:endParaRPr lang="el-GR" sz="1600" b="1" baseline="0" dirty="0" smtClean="0"/>
                    </a:p>
                    <a:p>
                      <a:r>
                        <a:rPr lang="el-GR" sz="1600" b="0" baseline="0" dirty="0" smtClean="0"/>
                        <a:t>Χρήση δίαιτας για τη διόρθωση της ασθένειας. Η άποψη είναι ότι η καλή υγεία συνδέεται άμεσα με την ποιότητα της τροφής που λαμβάνεται από κάποιο άτομο. </a:t>
                      </a:r>
                      <a:endParaRPr lang="el-GR" sz="1600" b="0" dirty="0"/>
                    </a:p>
                  </a:txBody>
                  <a:tcPr/>
                </a:tc>
                <a:tc>
                  <a:txBody>
                    <a:bodyPr/>
                    <a:lstStyle/>
                    <a:p>
                      <a:r>
                        <a:rPr lang="el-GR" sz="1600" dirty="0" smtClean="0"/>
                        <a:t>Οι</a:t>
                      </a:r>
                      <a:r>
                        <a:rPr lang="el-GR" sz="1600" baseline="0" dirty="0" smtClean="0"/>
                        <a:t> ασθενείς πρέπει να συμβουλεύονται ένα ειδικευμένο επαγγελματία και τον ιατρό τους εάν ακολουθούν τέτοιου είδους θεραπεία. Οι ασθενείς πρέπει να είναι προσεκτικοί με τη χρήση υπερβολικών δόσεων. </a:t>
                      </a:r>
                    </a:p>
                  </a:txBody>
                  <a:tcPr/>
                </a:tc>
                <a:tc>
                  <a:txBody>
                    <a:bodyPr/>
                    <a:lstStyle/>
                    <a:p>
                      <a:r>
                        <a:rPr lang="el-GR" sz="1600" dirty="0" smtClean="0"/>
                        <a:t>Γαστρεντερικές διαταραχές</a:t>
                      </a:r>
                      <a:r>
                        <a:rPr lang="el-GR" sz="1600" baseline="0" dirty="0" smtClean="0"/>
                        <a:t> που περιλαμβάνουν τη δυσκοιλιότητα, το σύνδρομο ευερέθιστου εντέρου. </a:t>
                      </a:r>
                    </a:p>
                    <a:p>
                      <a:r>
                        <a:rPr lang="el-GR" sz="1600" baseline="0" dirty="0" smtClean="0"/>
                        <a:t>Ψυχολογικά συμπτώματα όπως πονοκέφαλοι. </a:t>
                      </a:r>
                      <a:endParaRPr lang="el-GR" sz="1600" dirty="0"/>
                    </a:p>
                  </a:txBody>
                  <a:tcPr/>
                </a:tc>
              </a:tr>
              <a:tr h="1335462">
                <a:tc>
                  <a:txBody>
                    <a:bodyPr/>
                    <a:lstStyle/>
                    <a:p>
                      <a:r>
                        <a:rPr lang="el-GR" sz="1600" b="1" dirty="0" smtClean="0"/>
                        <a:t>Χαλάρωση</a:t>
                      </a:r>
                      <a:r>
                        <a:rPr lang="en-US" sz="1600" b="1" dirty="0" smtClean="0"/>
                        <a:t>:</a:t>
                      </a:r>
                      <a:endParaRPr lang="el-GR" sz="1600" b="1" dirty="0" smtClean="0"/>
                    </a:p>
                    <a:p>
                      <a:r>
                        <a:rPr lang="el-GR" sz="1600" dirty="0" smtClean="0"/>
                        <a:t>Περιλαμβάνει</a:t>
                      </a:r>
                      <a:r>
                        <a:rPr lang="el-GR" sz="1600" baseline="0" dirty="0" smtClean="0"/>
                        <a:t> τη χαλάρωση των οργανικών και ψυχολογικών συστημάτων του σώματος</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t>Δεν υπάρχουν αντενδείξεις</a:t>
                      </a:r>
                    </a:p>
                  </a:txBody>
                  <a:tcPr/>
                </a:tc>
                <a:tc>
                  <a:txBody>
                    <a:bodyPr/>
                    <a:lstStyle/>
                    <a:p>
                      <a:r>
                        <a:rPr lang="el-GR" sz="1600" dirty="0" smtClean="0"/>
                        <a:t>Πρακτικά είναι χρήσιμη</a:t>
                      </a:r>
                      <a:r>
                        <a:rPr lang="el-GR" sz="1600" baseline="0" dirty="0" smtClean="0"/>
                        <a:t> σε ψυχολογικά συμπτώματα όπως το στρες και το άγχος, η αϋπνία, η χαμηλή αυτοεκτίμηση. Μπορεί να είναι ευεργετική για τον χρόνιο πόνο.</a:t>
                      </a:r>
                    </a:p>
                  </a:txBody>
                  <a:tcPr/>
                </a:tc>
              </a:tr>
              <a:tr h="1776358">
                <a:tc>
                  <a:txBody>
                    <a:bodyPr/>
                    <a:lstStyle/>
                    <a:p>
                      <a:r>
                        <a:rPr lang="el-GR" sz="1600" b="1" dirty="0" smtClean="0"/>
                        <a:t>Μουσικοθεραπεία</a:t>
                      </a:r>
                      <a:r>
                        <a:rPr lang="en-US" sz="1600" b="1" dirty="0" smtClean="0"/>
                        <a:t>:</a:t>
                      </a:r>
                      <a:endParaRPr lang="el-GR" sz="1600" b="1" dirty="0" smtClean="0"/>
                    </a:p>
                    <a:p>
                      <a:r>
                        <a:rPr lang="el-GR" sz="1600" dirty="0" smtClean="0"/>
                        <a:t>Περιλαμβάνει</a:t>
                      </a:r>
                      <a:r>
                        <a:rPr lang="el-GR" sz="1600" baseline="0" dirty="0" smtClean="0"/>
                        <a:t> την ακρόαση ζωντανής ή ηχογραφημένης μουσικής και τη συμμετοχή του ασθενή στη δημιουργία μουσικής</a:t>
                      </a:r>
                      <a:endParaRPr lang="el-GR" sz="1600" dirty="0"/>
                    </a:p>
                  </a:txBody>
                  <a:tcPr/>
                </a:tc>
                <a:tc>
                  <a:txBody>
                    <a:bodyPr/>
                    <a:lstStyle/>
                    <a:p>
                      <a:r>
                        <a:rPr lang="el-GR" sz="1600" dirty="0" smtClean="0"/>
                        <a:t>Δεν υπάρχουν</a:t>
                      </a:r>
                      <a:r>
                        <a:rPr lang="el-GR" sz="1600" baseline="0" dirty="0" smtClean="0"/>
                        <a:t> αντενδείξεις</a:t>
                      </a:r>
                      <a:endParaRPr lang="el-GR" sz="1600" dirty="0"/>
                    </a:p>
                  </a:txBody>
                  <a:tcPr/>
                </a:tc>
                <a:tc>
                  <a:txBody>
                    <a:bodyPr/>
                    <a:lstStyle/>
                    <a:p>
                      <a:r>
                        <a:rPr lang="el-GR" sz="1600" dirty="0" smtClean="0"/>
                        <a:t>Παρόμοιες με αυτές της</a:t>
                      </a:r>
                      <a:r>
                        <a:rPr lang="el-GR" sz="1600" baseline="0" dirty="0" smtClean="0"/>
                        <a:t> χαλάρωσης.</a:t>
                      </a:r>
                      <a:endParaRPr lang="el-GR" sz="1600" dirty="0"/>
                    </a:p>
                  </a:txBody>
                  <a:tcPr/>
                </a:tc>
              </a:tr>
            </a:tbl>
          </a:graphicData>
        </a:graphic>
      </p:graphicFrame>
    </p:spTree>
    <p:extLst>
      <p:ext uri="{BB962C8B-B14F-4D97-AF65-F5344CB8AC3E}">
        <p14:creationId xmlns:p14="http://schemas.microsoft.com/office/powerpoint/2010/main" val="1178061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23</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77094245"/>
              </p:ext>
            </p:extLst>
          </p:nvPr>
        </p:nvGraphicFramePr>
        <p:xfrm>
          <a:off x="152399" y="25884"/>
          <a:ext cx="8839203" cy="4175760"/>
        </p:xfrm>
        <a:graphic>
          <a:graphicData uri="http://schemas.openxmlformats.org/drawingml/2006/table">
            <a:tbl>
              <a:tblPr firstRow="1" bandRow="1">
                <a:tableStyleId>{5C22544A-7EE6-4342-B048-85BDC9FD1C3A}</a:tableStyleId>
              </a:tblPr>
              <a:tblGrid>
                <a:gridCol w="2619401"/>
                <a:gridCol w="3024336"/>
                <a:gridCol w="3195466"/>
              </a:tblGrid>
              <a:tr h="569256">
                <a:tc>
                  <a:txBody>
                    <a:bodyPr/>
                    <a:lstStyle/>
                    <a:p>
                      <a:endParaRPr lang="el-GR" sz="1600" dirty="0"/>
                    </a:p>
                  </a:txBody>
                  <a:tcPr/>
                </a:tc>
                <a:tc>
                  <a:txBody>
                    <a:bodyPr/>
                    <a:lstStyle/>
                    <a:p>
                      <a:r>
                        <a:rPr lang="el-GR" sz="1600" dirty="0" smtClean="0"/>
                        <a:t>Αντενδείξεις σε ασθενείς</a:t>
                      </a:r>
                      <a:r>
                        <a:rPr lang="el-GR" sz="1600" baseline="0" dirty="0" smtClean="0"/>
                        <a:t> </a:t>
                      </a:r>
                      <a:r>
                        <a:rPr lang="el-GR" sz="1600" dirty="0" smtClean="0"/>
                        <a:t>με καρκίνο</a:t>
                      </a:r>
                      <a:endParaRPr lang="el-GR" sz="1600" dirty="0"/>
                    </a:p>
                  </a:txBody>
                  <a:tcPr/>
                </a:tc>
                <a:tc>
                  <a:txBody>
                    <a:bodyPr/>
                    <a:lstStyle/>
                    <a:p>
                      <a:r>
                        <a:rPr lang="el-GR" sz="1600" dirty="0" smtClean="0"/>
                        <a:t>Ενδείξεις</a:t>
                      </a:r>
                      <a:r>
                        <a:rPr lang="el-GR" sz="1600" baseline="0" dirty="0" smtClean="0"/>
                        <a:t> σε ασθενείς με καρκίνο</a:t>
                      </a:r>
                      <a:endParaRPr lang="el-GR" sz="1600" dirty="0"/>
                    </a:p>
                  </a:txBody>
                  <a:tcPr/>
                </a:tc>
              </a:tr>
              <a:tr h="1767689">
                <a:tc>
                  <a:txBody>
                    <a:bodyPr/>
                    <a:lstStyle/>
                    <a:p>
                      <a:r>
                        <a:rPr lang="el-GR" sz="1600" b="1" dirty="0" smtClean="0"/>
                        <a:t>Ρεφλεξολογία</a:t>
                      </a:r>
                      <a:r>
                        <a:rPr lang="en-US" sz="1600" b="1" dirty="0" smtClean="0"/>
                        <a:t>:</a:t>
                      </a:r>
                      <a:endParaRPr lang="el-GR" sz="1600" b="1" dirty="0" smtClean="0"/>
                    </a:p>
                    <a:p>
                      <a:r>
                        <a:rPr lang="el-GR" sz="1600" b="0" dirty="0" smtClean="0"/>
                        <a:t>Η</a:t>
                      </a:r>
                      <a:r>
                        <a:rPr lang="el-GR" sz="1600" b="0" baseline="0" dirty="0" smtClean="0"/>
                        <a:t> εφαρμογή πίεσης σε συγκεκριμένα σημεία βελονισμού στα πέλματα. Τα σημεία στο πόδι σχετίζονται με συγκεκριμένα τμήματα του σώματος που ελέγχουν την ενεργειακή ροή.</a:t>
                      </a:r>
                      <a:endParaRPr lang="el-GR" sz="1600" b="0" dirty="0"/>
                    </a:p>
                  </a:txBody>
                  <a:tcPr/>
                </a:tc>
                <a:tc>
                  <a:txBody>
                    <a:bodyPr/>
                    <a:lstStyle/>
                    <a:p>
                      <a:r>
                        <a:rPr lang="el-GR" sz="1600" baseline="0" dirty="0" smtClean="0"/>
                        <a:t>Δε θα πρέπει να χρησιμοποιείται όταν υπάρχουν κυκλοφορικά προβλήματα, κατεστραμμένο ή εύθρυπτο δέρμα, ακτινοθεραπευθείσες περιοχές ή περιοχές με όγκους στον άκρο πόδα και τα δάκτυλα. </a:t>
                      </a:r>
                    </a:p>
                  </a:txBody>
                  <a:tcPr/>
                </a:tc>
                <a:tc>
                  <a:txBody>
                    <a:bodyPr/>
                    <a:lstStyle/>
                    <a:p>
                      <a:r>
                        <a:rPr lang="el-GR" sz="1600" dirty="0" smtClean="0"/>
                        <a:t>Πόνος ποικίλης απολογίας και φύσης που περιλαμβάνει</a:t>
                      </a:r>
                      <a:r>
                        <a:rPr lang="el-GR" sz="1600" baseline="0" dirty="0" smtClean="0"/>
                        <a:t> πονοκέφαλο και ημικρανίες</a:t>
                      </a:r>
                      <a:endParaRPr lang="el-GR" sz="1600" dirty="0"/>
                    </a:p>
                  </a:txBody>
                  <a:tcPr/>
                </a:tc>
              </a:tr>
              <a:tr h="1335462">
                <a:tc>
                  <a:txBody>
                    <a:bodyPr/>
                    <a:lstStyle/>
                    <a:p>
                      <a:r>
                        <a:rPr lang="el-GR" sz="1600" b="1" dirty="0" smtClean="0"/>
                        <a:t>Σιάτσου</a:t>
                      </a:r>
                      <a:r>
                        <a:rPr lang="en-US" sz="1600" b="1" dirty="0" smtClean="0"/>
                        <a:t>:</a:t>
                      </a:r>
                      <a:endParaRPr lang="el-GR" sz="1600" b="1" dirty="0" smtClean="0"/>
                    </a:p>
                    <a:p>
                      <a:r>
                        <a:rPr lang="el-GR" sz="1600" b="0" dirty="0" smtClean="0"/>
                        <a:t>Η εφαρμογή πίεσης</a:t>
                      </a:r>
                      <a:r>
                        <a:rPr lang="el-GR" sz="1600" b="0" baseline="0" dirty="0" smtClean="0"/>
                        <a:t> σε σημεία βελονισμού ή μεσημβρινούς για την αποκατάσταση της ροής ενέργειας. </a:t>
                      </a:r>
                      <a:endParaRPr lang="el-GR"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t>Υψηλή θερμοκρασία, αιματολογικές διαταραχές όπως χαμηλός αριθμός αιμοπεταλίων, δε θα πρέπει να εφαρμόζεται πάνω σε πάσχουσες περιοχές και οστικών μεταστάσεων. </a:t>
                      </a:r>
                    </a:p>
                  </a:txBody>
                  <a:tcPr/>
                </a:tc>
                <a:tc>
                  <a:txBody>
                    <a:bodyPr/>
                    <a:lstStyle/>
                    <a:p>
                      <a:r>
                        <a:rPr lang="el-GR" sz="1600" baseline="0" dirty="0" smtClean="0"/>
                        <a:t>Ψυχολογικά προβλήματα που περιλαμβάνουν το στρες, το άγχος και την αϋπνία. </a:t>
                      </a:r>
                    </a:p>
                    <a:p>
                      <a:r>
                        <a:rPr lang="el-GR" sz="1600" baseline="0" dirty="0" smtClean="0"/>
                        <a:t>Πονοκέφαλοι και πόνος. </a:t>
                      </a:r>
                    </a:p>
                  </a:txBody>
                  <a:tcPr/>
                </a:tc>
              </a:tr>
            </a:tbl>
          </a:graphicData>
        </a:graphic>
      </p:graphicFrame>
    </p:spTree>
    <p:extLst>
      <p:ext uri="{BB962C8B-B14F-4D97-AF65-F5344CB8AC3E}">
        <p14:creationId xmlns:p14="http://schemas.microsoft.com/office/powerpoint/2010/main" val="3502780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59955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Ευάγγελος Δούσης</a:t>
            </a:r>
            <a:r>
              <a:rPr lang="en-US" sz="2000" dirty="0" smtClean="0"/>
              <a:t>,</a:t>
            </a:r>
            <a:r>
              <a:rPr lang="el-GR" sz="2000" dirty="0"/>
              <a:t> Ουρανία </a:t>
            </a:r>
            <a:r>
              <a:rPr lang="el-GR" sz="2000" dirty="0" smtClean="0"/>
              <a:t>Γκοβίνα</a:t>
            </a:r>
            <a:r>
              <a:rPr lang="en-US" sz="2000" dirty="0" smtClean="0"/>
              <a:t>,</a:t>
            </a:r>
            <a:r>
              <a:rPr lang="el-GR" sz="2000" dirty="0" smtClean="0"/>
              <a:t> 2014. Ευάγγελος Δούσης</a:t>
            </a:r>
            <a:r>
              <a:rPr lang="en-US" sz="2000" dirty="0" smtClean="0"/>
              <a:t>, </a:t>
            </a:r>
            <a:r>
              <a:rPr lang="el-GR" sz="2000" dirty="0"/>
              <a:t>Ουρανία Γκοβίνα. </a:t>
            </a:r>
            <a:r>
              <a:rPr lang="el-GR" sz="2000" dirty="0" smtClean="0"/>
              <a:t>«Ογκολογική Νοσηλευτική. Ενότητα </a:t>
            </a:r>
            <a:r>
              <a:rPr lang="en-US" sz="2000" dirty="0" smtClean="0"/>
              <a:t>9</a:t>
            </a:r>
            <a:r>
              <a:rPr lang="el-GR" sz="2000" dirty="0" smtClean="0"/>
              <a:t>:</a:t>
            </a:r>
            <a:r>
              <a:rPr lang="en-US" sz="2000" dirty="0" smtClean="0"/>
              <a:t> </a:t>
            </a:r>
            <a:r>
              <a:rPr lang="el-GR" sz="2000" dirty="0"/>
              <a:t>Ορμονικές και Συμπληρωματικές Θεραπείες». </a:t>
            </a:r>
            <a:r>
              <a:rPr lang="el-GR" sz="2000" dirty="0" smtClean="0"/>
              <a:t>Έκδοση: 1.0. Αθήνα 2014. Διαθέσιμο από τη </a:t>
            </a:r>
            <a:r>
              <a:rPr lang="el-GR" sz="2000" dirty="0"/>
              <a:t>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54179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Ορμονικές θεραπείες</a:t>
            </a:r>
            <a:endParaRPr lang="el-GR" sz="3600" dirty="0"/>
          </a:p>
        </p:txBody>
      </p:sp>
      <p:sp>
        <p:nvSpPr>
          <p:cNvPr id="5" name="Content Placeholder 4"/>
          <p:cNvSpPr>
            <a:spLocks noGrp="1"/>
          </p:cNvSpPr>
          <p:nvPr>
            <p:ph idx="1"/>
          </p:nvPr>
        </p:nvSpPr>
        <p:spPr/>
        <p:txBody>
          <a:bodyPr>
            <a:normAutofit/>
          </a:bodyPr>
          <a:lstStyle/>
          <a:p>
            <a:r>
              <a:rPr lang="el-GR" sz="2400" dirty="0" smtClean="0"/>
              <a:t>Όγκοι που αναπτύσσονται σε όργανα τα οποία φυσιολογικά βρίσκονται κάτω από ορμονικό έλεγχο μπορούν να επηρεαστούν από το χειρισμό του επιπέδου των ορμονών (καρκίνοι μαστού, προστάτη, θυρεοειδούς, ενδομητρίου)</a:t>
            </a:r>
          </a:p>
          <a:p>
            <a:r>
              <a:rPr lang="el-GR" sz="2400" dirty="0" smtClean="0"/>
              <a:t>Άλλοι όγκοι ανταποκρίνονται στο χειρισμό των ορμονών (καρκίνωμα νεφρού, κακοήθες μελάνωμα).</a:t>
            </a:r>
          </a:p>
          <a:p>
            <a:r>
              <a:rPr lang="el-GR" sz="2400" dirty="0" smtClean="0"/>
              <a:t>Η θεραπεία με ορμόνες, ιδιαίτερα τα στεροειδή, έχει αποδειχθεί ότι ενισχύουν τη δράση της ΧΜΘ.</a:t>
            </a:r>
          </a:p>
          <a:p>
            <a:r>
              <a:rPr lang="el-GR" sz="2400" dirty="0" smtClean="0"/>
              <a:t>Η ορμονοθεραπεία δε θεωρείται ως θεραπεία ίασης, προκαλεί ύφεση της νόσου αλλά δεν την εξαλείφει πλήρως.</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856561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451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Ορμονικοί υποδοχείς</a:t>
            </a:r>
            <a:endParaRPr lang="el-GR" sz="3600" dirty="0"/>
          </a:p>
        </p:txBody>
      </p:sp>
      <p:sp>
        <p:nvSpPr>
          <p:cNvPr id="3" name="Content Placeholder 2"/>
          <p:cNvSpPr>
            <a:spLocks noGrp="1"/>
          </p:cNvSpPr>
          <p:nvPr>
            <p:ph idx="1"/>
          </p:nvPr>
        </p:nvSpPr>
        <p:spPr>
          <a:xfrm>
            <a:off x="457200" y="1196752"/>
            <a:ext cx="8229600" cy="5472608"/>
          </a:xfrm>
        </p:spPr>
        <p:txBody>
          <a:bodyPr>
            <a:normAutofit lnSpcReduction="10000"/>
          </a:bodyPr>
          <a:lstStyle/>
          <a:p>
            <a:r>
              <a:rPr lang="el-GR" sz="2400" dirty="0" smtClean="0"/>
              <a:t>Οι ορμόνες δρουν σε συγκεκριμένα κύτταρα του αδένα στόχου. Οι πρωτεϊνικές ορμόνες δεν εισέρχονται απευθείας στο κύτταρο αλλά δεσμεύονται με υποδοχείς στην επιφάνεια του κυττάρου και η δράση τους επιτυγχάνεται μέσω του υποδοχέα. </a:t>
            </a:r>
          </a:p>
          <a:p>
            <a:r>
              <a:rPr lang="el-GR" sz="2400" dirty="0" smtClean="0"/>
              <a:t>Οι στεροειδείς ορμόνες δεν εισέρχονται απευθείας στο κύτταρο, αλλά συνδέονται με υποδοχείς του κυτταροπλάσματος με σκοπό να εισέλθουν στον πυρήνα του κυττάρου και να ασκήσουν τη δράση τους. </a:t>
            </a:r>
          </a:p>
          <a:p>
            <a:r>
              <a:rPr lang="el-GR" sz="2400" dirty="0" smtClean="0"/>
              <a:t>Κάθε ορμόνη διαθέτει το δικό της υποδοχέα, ο οποίος δεν ενεργοποιείται από καμία άλλη ορμόνη και μόνο ιστοί που διαθέτουν τους ειδικούς ορμονικούς υποδοχείς μπορούν να επηρεαστούν από τη συγκεκριμένη ορμόνη. Όγκοι που διαθέτουν ορμονικούς υποδοχείς έχουν μεγαλύτερη πιθανότητα να ανταποκριθούν σε ορμονικούς υποδοχείς.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5282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Χρήση της Ορμονοθεραπείας στην κλινική πρακτική </a:t>
            </a:r>
            <a:r>
              <a:rPr lang="el-GR" sz="3100" b="0" dirty="0" smtClean="0"/>
              <a:t>(1/2)</a:t>
            </a:r>
            <a:endParaRPr lang="el-GR" sz="3100" b="0" dirty="0"/>
          </a:p>
        </p:txBody>
      </p:sp>
      <p:sp>
        <p:nvSpPr>
          <p:cNvPr id="5" name="Content Placeholder 4"/>
          <p:cNvSpPr>
            <a:spLocks noGrp="1"/>
          </p:cNvSpPr>
          <p:nvPr>
            <p:ph idx="1"/>
          </p:nvPr>
        </p:nvSpPr>
        <p:spPr/>
        <p:txBody>
          <a:bodyPr>
            <a:normAutofit fontScale="92500"/>
          </a:bodyPr>
          <a:lstStyle/>
          <a:p>
            <a:r>
              <a:rPr lang="el-GR" dirty="0" smtClean="0"/>
              <a:t>Καρκίνος μαστού</a:t>
            </a:r>
          </a:p>
          <a:p>
            <a:r>
              <a:rPr lang="el-GR" dirty="0" smtClean="0"/>
              <a:t>Ανδρικός καρκίνος μαστού</a:t>
            </a:r>
          </a:p>
          <a:p>
            <a:r>
              <a:rPr lang="el-GR" dirty="0" smtClean="0"/>
              <a:t>Καρκίνος προστάτη</a:t>
            </a:r>
          </a:p>
          <a:p>
            <a:r>
              <a:rPr lang="el-GR" dirty="0" smtClean="0"/>
              <a:t>Καρκίνος ενδομητρίου</a:t>
            </a:r>
          </a:p>
          <a:p>
            <a:r>
              <a:rPr lang="el-GR" dirty="0" smtClean="0"/>
              <a:t>Ενδοκρινείς όγκοι </a:t>
            </a:r>
          </a:p>
          <a:p>
            <a:r>
              <a:rPr lang="el-GR" dirty="0" smtClean="0"/>
              <a:t>Καρκινοειδή (λεπτό έντερο και κύριοι βρόγχοι)</a:t>
            </a:r>
          </a:p>
          <a:p>
            <a:r>
              <a:rPr lang="el-GR" dirty="0" smtClean="0"/>
              <a:t>Καρκίνος θυρεοειδούς</a:t>
            </a:r>
          </a:p>
          <a:p>
            <a:r>
              <a:rPr lang="el-GR" dirty="0" smtClean="0"/>
              <a:t>Καρκίνος νεφρού</a:t>
            </a:r>
          </a:p>
          <a:p>
            <a:r>
              <a:rPr lang="el-GR" dirty="0" smtClean="0"/>
              <a:t>Αδενώματα υπόφυσης</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187352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a:noAutofit/>
          </a:bodyPr>
          <a:lstStyle/>
          <a:p>
            <a:r>
              <a:rPr lang="el-GR" sz="2800" dirty="0" smtClean="0"/>
              <a:t>Χρήση της Ορμονοθεραπείας στην κλινική πρακτική </a:t>
            </a:r>
            <a:r>
              <a:rPr lang="el-GR" sz="2400" b="0" dirty="0" smtClean="0">
                <a:solidFill>
                  <a:prstClr val="black"/>
                </a:solidFill>
              </a:rPr>
              <a:t>(2/2</a:t>
            </a:r>
            <a:r>
              <a:rPr lang="el-GR" sz="2400" b="0" dirty="0">
                <a:solidFill>
                  <a:prstClr val="black"/>
                </a:solidFill>
              </a:rPr>
              <a:t>)</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07745611"/>
              </p:ext>
            </p:extLst>
          </p:nvPr>
        </p:nvGraphicFramePr>
        <p:xfrm>
          <a:off x="0" y="557487"/>
          <a:ext cx="9144000" cy="6300513"/>
        </p:xfrm>
        <a:graphic>
          <a:graphicData uri="http://schemas.openxmlformats.org/drawingml/2006/table">
            <a:tbl>
              <a:tblPr firstRow="1" bandRow="1">
                <a:tableStyleId>{5C22544A-7EE6-4342-B048-85BDC9FD1C3A}</a:tableStyleId>
              </a:tblPr>
              <a:tblGrid>
                <a:gridCol w="1619672"/>
                <a:gridCol w="1908720"/>
                <a:gridCol w="2771800"/>
                <a:gridCol w="2843808"/>
              </a:tblGrid>
              <a:tr h="475039">
                <a:tc>
                  <a:txBody>
                    <a:bodyPr/>
                    <a:lstStyle/>
                    <a:p>
                      <a:r>
                        <a:rPr lang="el-GR" sz="1400" dirty="0" smtClean="0"/>
                        <a:t>Θεραπεία</a:t>
                      </a:r>
                      <a:endParaRPr lang="el-GR" sz="1400" dirty="0"/>
                    </a:p>
                  </a:txBody>
                  <a:tcPr/>
                </a:tc>
                <a:tc>
                  <a:txBody>
                    <a:bodyPr/>
                    <a:lstStyle/>
                    <a:p>
                      <a:r>
                        <a:rPr lang="el-GR" sz="1400" dirty="0" smtClean="0"/>
                        <a:t>Ονομασία και δόση φαρμάκου</a:t>
                      </a:r>
                      <a:endParaRPr lang="el-GR" sz="1400" dirty="0"/>
                    </a:p>
                  </a:txBody>
                  <a:tcPr/>
                </a:tc>
                <a:tc>
                  <a:txBody>
                    <a:bodyPr/>
                    <a:lstStyle/>
                    <a:p>
                      <a:r>
                        <a:rPr lang="el-GR" sz="1400" dirty="0" smtClean="0"/>
                        <a:t>Μηχανισμός δράσης</a:t>
                      </a:r>
                      <a:endParaRPr lang="el-GR" sz="1400" dirty="0"/>
                    </a:p>
                  </a:txBody>
                  <a:tcPr/>
                </a:tc>
                <a:tc>
                  <a:txBody>
                    <a:bodyPr/>
                    <a:lstStyle/>
                    <a:p>
                      <a:r>
                        <a:rPr lang="el-GR" sz="1400" dirty="0" smtClean="0"/>
                        <a:t>Ανεπιθύμητες ενέργειες</a:t>
                      </a:r>
                      <a:endParaRPr lang="el-GR" sz="1400" dirty="0"/>
                    </a:p>
                  </a:txBody>
                  <a:tcPr/>
                </a:tc>
              </a:tr>
              <a:tr h="875073">
                <a:tc>
                  <a:txBody>
                    <a:bodyPr/>
                    <a:lstStyle/>
                    <a:p>
                      <a:r>
                        <a:rPr lang="el-GR" sz="1400" dirty="0" smtClean="0"/>
                        <a:t>Ωοθηκεκτομή</a:t>
                      </a:r>
                      <a:endParaRPr lang="el-GR" sz="1400" dirty="0"/>
                    </a:p>
                  </a:txBody>
                  <a:tcPr/>
                </a:tc>
                <a:tc>
                  <a:txBody>
                    <a:bodyPr/>
                    <a:lstStyle/>
                    <a:p>
                      <a:endParaRPr lang="el-GR" sz="1400" dirty="0"/>
                    </a:p>
                  </a:txBody>
                  <a:tcPr/>
                </a:tc>
                <a:tc>
                  <a:txBody>
                    <a:bodyPr/>
                    <a:lstStyle/>
                    <a:p>
                      <a:r>
                        <a:rPr lang="el-GR" sz="1400" dirty="0" smtClean="0"/>
                        <a:t>Με τη χειρουργική εξαίρεση</a:t>
                      </a:r>
                      <a:r>
                        <a:rPr lang="el-GR" sz="1400" baseline="0" dirty="0" smtClean="0"/>
                        <a:t> των ωοθηκών μειώνεται η παραγωγή των οιστρογόνων κατά 90%. </a:t>
                      </a:r>
                      <a:endParaRPr lang="el-GR" sz="1400" dirty="0"/>
                    </a:p>
                  </a:txBody>
                  <a:tcPr/>
                </a:tc>
                <a:tc>
                  <a:txBody>
                    <a:bodyPr/>
                    <a:lstStyle/>
                    <a:p>
                      <a:r>
                        <a:rPr lang="el-GR" sz="1400" dirty="0" smtClean="0"/>
                        <a:t>Εμμηνόπαυση,</a:t>
                      </a:r>
                      <a:r>
                        <a:rPr lang="el-GR" sz="1400" baseline="0" dirty="0" smtClean="0"/>
                        <a:t> περιλαμβάνοντας εξάψεις, στειρότητα, ξηρότητα κόλπου</a:t>
                      </a:r>
                    </a:p>
                  </a:txBody>
                  <a:tcPr/>
                </a:tc>
              </a:tr>
              <a:tr h="675056">
                <a:tc>
                  <a:txBody>
                    <a:bodyPr/>
                    <a:lstStyle/>
                    <a:p>
                      <a:r>
                        <a:rPr lang="en-US" sz="1400" dirty="0" smtClean="0"/>
                        <a:t>LHRH</a:t>
                      </a:r>
                      <a:r>
                        <a:rPr lang="en-US" sz="1400" baseline="0" dirty="0" smtClean="0"/>
                        <a:t> </a:t>
                      </a:r>
                      <a:r>
                        <a:rPr lang="el-GR" sz="1400" baseline="0" dirty="0" smtClean="0"/>
                        <a:t>ανάλογα</a:t>
                      </a:r>
                      <a:endParaRPr lang="el-GR" sz="1400" dirty="0"/>
                    </a:p>
                  </a:txBody>
                  <a:tcPr/>
                </a:tc>
                <a:tc>
                  <a:txBody>
                    <a:bodyPr/>
                    <a:lstStyle/>
                    <a:p>
                      <a:endParaRPr lang="el-GR" sz="1400" dirty="0"/>
                    </a:p>
                  </a:txBody>
                  <a:tcPr/>
                </a:tc>
                <a:tc>
                  <a:txBody>
                    <a:bodyPr/>
                    <a:lstStyle/>
                    <a:p>
                      <a:r>
                        <a:rPr lang="el-GR" sz="1400" dirty="0" smtClean="0"/>
                        <a:t>Εμποδίζουν</a:t>
                      </a:r>
                      <a:r>
                        <a:rPr lang="el-GR" sz="1400" baseline="0" dirty="0" smtClean="0"/>
                        <a:t> την έκκριση της </a:t>
                      </a:r>
                      <a:r>
                        <a:rPr lang="en-US" sz="1400" baseline="0" dirty="0" smtClean="0"/>
                        <a:t>LH </a:t>
                      </a:r>
                      <a:r>
                        <a:rPr lang="el-GR" sz="1400" baseline="0" dirty="0" smtClean="0"/>
                        <a:t>με αποτέλεσμα τη μείωση της παραγωγής των οιστρογόνων</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aseline="0" dirty="0" smtClean="0"/>
                        <a:t>Όπως τα παραπάνω</a:t>
                      </a:r>
                      <a:endParaRPr lang="el-GR"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dirty="0"/>
                    </a:p>
                  </a:txBody>
                  <a:tcPr/>
                </a:tc>
              </a:tr>
              <a:tr h="675056">
                <a:tc>
                  <a:txBody>
                    <a:bodyPr/>
                    <a:lstStyle/>
                    <a:p>
                      <a:r>
                        <a:rPr lang="el-GR" sz="1400" dirty="0" smtClean="0"/>
                        <a:t>Λευπρορελίνη</a:t>
                      </a:r>
                      <a:endParaRPr lang="el-GR" sz="1400" dirty="0"/>
                    </a:p>
                  </a:txBody>
                  <a:tcPr/>
                </a:tc>
                <a:tc>
                  <a:txBody>
                    <a:bodyPr/>
                    <a:lstStyle/>
                    <a:p>
                      <a:r>
                        <a:rPr lang="en-US" sz="1400" dirty="0" smtClean="0"/>
                        <a:t>Daronda,</a:t>
                      </a:r>
                      <a:r>
                        <a:rPr lang="en-US" sz="1400" baseline="0" dirty="0" smtClean="0"/>
                        <a:t> Elityran (3,75 mg, </a:t>
                      </a:r>
                      <a:r>
                        <a:rPr lang="el-GR" sz="1400" baseline="0" dirty="0" smtClean="0"/>
                        <a:t>ΥΔ</a:t>
                      </a:r>
                      <a:r>
                        <a:rPr lang="en-US" sz="1400" baseline="0" dirty="0" smtClean="0"/>
                        <a:t>, </a:t>
                      </a:r>
                      <a:r>
                        <a:rPr lang="el-GR" sz="1400" baseline="0" dirty="0" smtClean="0"/>
                        <a:t>μια φορά το μήνα)</a:t>
                      </a:r>
                      <a:endParaRPr lang="el-GR" sz="1400" dirty="0"/>
                    </a:p>
                  </a:txBody>
                  <a:tcPr/>
                </a:tc>
                <a:tc>
                  <a:txBody>
                    <a:bodyPr/>
                    <a:lstStyle/>
                    <a:p>
                      <a:endParaRPr lang="el-GR" sz="1400" dirty="0"/>
                    </a:p>
                  </a:txBody>
                  <a:tcPr/>
                </a:tc>
                <a:tc>
                  <a:txBody>
                    <a:bodyPr/>
                    <a:lstStyle/>
                    <a:p>
                      <a:endParaRPr lang="el-GR" sz="1400" dirty="0"/>
                    </a:p>
                  </a:txBody>
                  <a:tcPr/>
                </a:tc>
              </a:tr>
              <a:tr h="475039">
                <a:tc>
                  <a:txBody>
                    <a:bodyPr/>
                    <a:lstStyle/>
                    <a:p>
                      <a:r>
                        <a:rPr lang="el-GR" sz="1400" dirty="0" smtClean="0"/>
                        <a:t>Γοσερελίνη</a:t>
                      </a:r>
                      <a:endParaRPr lang="el-GR" sz="1400" dirty="0"/>
                    </a:p>
                  </a:txBody>
                  <a:tcPr/>
                </a:tc>
                <a:tc>
                  <a:txBody>
                    <a:bodyPr/>
                    <a:lstStyle/>
                    <a:p>
                      <a:r>
                        <a:rPr lang="en-US" sz="1400" dirty="0" smtClean="0"/>
                        <a:t>Zoladex </a:t>
                      </a:r>
                      <a:r>
                        <a:rPr lang="el-GR" sz="1400" dirty="0" smtClean="0"/>
                        <a:t>(3,6</a:t>
                      </a:r>
                      <a:r>
                        <a:rPr lang="el-GR" sz="1400" baseline="0" dirty="0" smtClean="0"/>
                        <a:t> </a:t>
                      </a:r>
                      <a:r>
                        <a:rPr lang="en-US" sz="1400" baseline="0" dirty="0" smtClean="0"/>
                        <a:t>mg</a:t>
                      </a:r>
                      <a:r>
                        <a:rPr lang="el-GR" sz="1400" baseline="0" dirty="0" smtClean="0"/>
                        <a:t>, Υ.Δ.</a:t>
                      </a:r>
                      <a:r>
                        <a:rPr lang="en-US" sz="1400" baseline="0" dirty="0" smtClean="0"/>
                        <a:t> </a:t>
                      </a:r>
                      <a:r>
                        <a:rPr lang="el-GR" sz="1400" baseline="0" dirty="0" smtClean="0"/>
                        <a:t>μια φορά το μήνα)</a:t>
                      </a:r>
                      <a:endParaRPr lang="el-GR" sz="1400" dirty="0"/>
                    </a:p>
                  </a:txBody>
                  <a:tcPr/>
                </a:tc>
                <a:tc>
                  <a:txBody>
                    <a:bodyPr/>
                    <a:lstStyle/>
                    <a:p>
                      <a:endParaRPr lang="el-GR" sz="1400" dirty="0"/>
                    </a:p>
                  </a:txBody>
                  <a:tcPr/>
                </a:tc>
                <a:tc>
                  <a:txBody>
                    <a:bodyPr/>
                    <a:lstStyle/>
                    <a:p>
                      <a:endParaRPr lang="el-GR" sz="1400" dirty="0"/>
                    </a:p>
                  </a:txBody>
                  <a:tcPr/>
                </a:tc>
              </a:tr>
              <a:tr h="475039">
                <a:tc>
                  <a:txBody>
                    <a:bodyPr/>
                    <a:lstStyle/>
                    <a:p>
                      <a:r>
                        <a:rPr lang="el-GR" sz="1400" dirty="0" smtClean="0"/>
                        <a:t>Χημειοθεραπεία</a:t>
                      </a:r>
                      <a:endParaRPr lang="el-GR" sz="1400" dirty="0"/>
                    </a:p>
                  </a:txBody>
                  <a:tcPr/>
                </a:tc>
                <a:tc>
                  <a:txBody>
                    <a:bodyPr/>
                    <a:lstStyle/>
                    <a:p>
                      <a:endParaRPr lang="el-GR" sz="1400" dirty="0"/>
                    </a:p>
                  </a:txBody>
                  <a:tcPr/>
                </a:tc>
                <a:tc>
                  <a:txBody>
                    <a:bodyPr/>
                    <a:lstStyle/>
                    <a:p>
                      <a:r>
                        <a:rPr lang="el-GR" sz="1400" dirty="0" smtClean="0"/>
                        <a:t>Καταστέλλει</a:t>
                      </a:r>
                      <a:r>
                        <a:rPr lang="el-GR" sz="1400" baseline="0" dirty="0" smtClean="0"/>
                        <a:t> τη λειτουργία των ωοθηκών</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aseline="0" dirty="0" smtClean="0"/>
                        <a:t>Όπως τα παραπάνω</a:t>
                      </a:r>
                      <a:endParaRPr lang="el-GR" sz="1400" dirty="0" smtClean="0"/>
                    </a:p>
                    <a:p>
                      <a:endParaRPr lang="el-GR" sz="1400" dirty="0"/>
                    </a:p>
                  </a:txBody>
                  <a:tcPr/>
                </a:tc>
              </a:tr>
              <a:tr h="1475122">
                <a:tc>
                  <a:txBody>
                    <a:bodyPr/>
                    <a:lstStyle/>
                    <a:p>
                      <a:r>
                        <a:rPr lang="el-GR" sz="1400" dirty="0" smtClean="0"/>
                        <a:t>Ανταγωνιστές οιστρογόνων</a:t>
                      </a:r>
                      <a:endParaRPr lang="el-GR" sz="1400" dirty="0"/>
                    </a:p>
                  </a:txBody>
                  <a:tcPr/>
                </a:tc>
                <a:tc>
                  <a:txBody>
                    <a:bodyPr/>
                    <a:lstStyle/>
                    <a:p>
                      <a:endParaRPr lang="el-GR" sz="1400" dirty="0"/>
                    </a:p>
                  </a:txBody>
                  <a:tcPr/>
                </a:tc>
                <a:tc>
                  <a:txBody>
                    <a:bodyPr/>
                    <a:lstStyle/>
                    <a:p>
                      <a:r>
                        <a:rPr lang="el-GR" sz="1400" dirty="0" smtClean="0"/>
                        <a:t>Ανταγωνιστές των υποδοχέων των οιστρογόνων</a:t>
                      </a:r>
                      <a:r>
                        <a:rPr lang="el-GR" sz="1400" baseline="0" dirty="0" smtClean="0"/>
                        <a:t> </a:t>
                      </a:r>
                      <a:endParaRPr lang="el-GR" sz="1400" dirty="0"/>
                    </a:p>
                  </a:txBody>
                  <a:tcPr/>
                </a:tc>
                <a:tc>
                  <a:txBody>
                    <a:bodyPr/>
                    <a:lstStyle/>
                    <a:p>
                      <a:r>
                        <a:rPr lang="el-GR" sz="1400" dirty="0" smtClean="0"/>
                        <a:t>Εξάψεις, αύξηση βάρους, διαταραχές στην εμμηνορρυσία, θρόμβωση, υπερπλασία</a:t>
                      </a:r>
                      <a:r>
                        <a:rPr lang="el-GR" sz="1400" baseline="0" dirty="0" smtClean="0"/>
                        <a:t> ενδομητρίου, καρκίνος ενδομητρίου, αμφιβληστροειδοπάθεια, αναζωπύρωση όγκου</a:t>
                      </a:r>
                      <a:endParaRPr lang="el-GR" sz="1400" dirty="0"/>
                    </a:p>
                  </a:txBody>
                  <a:tcPr/>
                </a:tc>
              </a:tr>
              <a:tr h="475039">
                <a:tc>
                  <a:txBody>
                    <a:bodyPr/>
                    <a:lstStyle/>
                    <a:p>
                      <a:r>
                        <a:rPr lang="el-GR" sz="1400" dirty="0" smtClean="0"/>
                        <a:t>Ταμοξιφαίνη</a:t>
                      </a:r>
                      <a:endParaRPr lang="el-GR" sz="1400" dirty="0"/>
                    </a:p>
                  </a:txBody>
                  <a:tcPr/>
                </a:tc>
                <a:tc>
                  <a:txBody>
                    <a:bodyPr/>
                    <a:lstStyle/>
                    <a:p>
                      <a:r>
                        <a:rPr lang="en-US" sz="1400" dirty="0" smtClean="0"/>
                        <a:t>Nolvadex (20 mg</a:t>
                      </a:r>
                      <a:r>
                        <a:rPr lang="en-US" sz="1400" baseline="0" dirty="0" smtClean="0"/>
                        <a:t> </a:t>
                      </a:r>
                      <a:r>
                        <a:rPr lang="el-GR" sz="1400" baseline="0" dirty="0" smtClean="0"/>
                        <a:t>ημερησίως) </a:t>
                      </a:r>
                      <a:endParaRPr lang="el-GR" sz="1400" dirty="0"/>
                    </a:p>
                  </a:txBody>
                  <a:tcPr/>
                </a:tc>
                <a:tc>
                  <a:txBody>
                    <a:bodyPr/>
                    <a:lstStyle/>
                    <a:p>
                      <a:endParaRPr lang="el-GR" sz="1400" dirty="0"/>
                    </a:p>
                  </a:txBody>
                  <a:tcPr/>
                </a:tc>
                <a:tc>
                  <a:txBody>
                    <a:bodyPr/>
                    <a:lstStyle/>
                    <a:p>
                      <a:endParaRPr lang="el-GR" sz="1400" dirty="0"/>
                    </a:p>
                  </a:txBody>
                  <a:tcPr/>
                </a:tc>
              </a:tr>
              <a:tr h="304192">
                <a:tc>
                  <a:txBody>
                    <a:bodyPr/>
                    <a:lstStyle/>
                    <a:p>
                      <a:r>
                        <a:rPr lang="el-GR" sz="1400" dirty="0" smtClean="0"/>
                        <a:t>Ραλοξιφαίνη</a:t>
                      </a:r>
                      <a:endParaRPr lang="el-GR" sz="1400" dirty="0"/>
                    </a:p>
                  </a:txBody>
                  <a:tcPr/>
                </a:tc>
                <a:tc>
                  <a:txBody>
                    <a:bodyPr/>
                    <a:lstStyle/>
                    <a:p>
                      <a:endParaRPr lang="el-GR" sz="1400" dirty="0"/>
                    </a:p>
                  </a:txBody>
                  <a:tcPr/>
                </a:tc>
                <a:tc>
                  <a:txBody>
                    <a:bodyPr/>
                    <a:lstStyle/>
                    <a:p>
                      <a:endParaRPr lang="el-GR" sz="1400" dirty="0"/>
                    </a:p>
                  </a:txBody>
                  <a:tcPr/>
                </a:tc>
                <a:tc>
                  <a:txBody>
                    <a:bodyPr/>
                    <a:lstStyle/>
                    <a:p>
                      <a:endParaRPr lang="el-GR" sz="1400" dirty="0"/>
                    </a:p>
                  </a:txBody>
                  <a:tcPr/>
                </a:tc>
              </a:tr>
            </a:tbl>
          </a:graphicData>
        </a:graphic>
      </p:graphicFrame>
    </p:spTree>
    <p:extLst>
      <p:ext uri="{BB962C8B-B14F-4D97-AF65-F5344CB8AC3E}">
        <p14:creationId xmlns:p14="http://schemas.microsoft.com/office/powerpoint/2010/main" val="1756775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Autofit/>
          </a:bodyPr>
          <a:lstStyle/>
          <a:p>
            <a:r>
              <a:rPr lang="el-GR" sz="3200" dirty="0" smtClean="0"/>
              <a:t>Ορμονοθεραπεία σε μετεμμηνοπαυσιακές γυναίκες με καρκίνο του μαστού </a:t>
            </a:r>
            <a:r>
              <a:rPr lang="el-GR" sz="2400" b="0" dirty="0">
                <a:solidFill>
                  <a:prstClr val="black"/>
                </a:solidFill>
              </a:rPr>
              <a:t>(</a:t>
            </a:r>
            <a:r>
              <a:rPr lang="el-GR" sz="2400" b="0" dirty="0" smtClean="0">
                <a:solidFill>
                  <a:prstClr val="black"/>
                </a:solidFill>
              </a:rPr>
              <a:t>1/4)</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90518871"/>
              </p:ext>
            </p:extLst>
          </p:nvPr>
        </p:nvGraphicFramePr>
        <p:xfrm>
          <a:off x="0" y="1397000"/>
          <a:ext cx="9144000" cy="3484880"/>
        </p:xfrm>
        <a:graphic>
          <a:graphicData uri="http://schemas.openxmlformats.org/drawingml/2006/table">
            <a:tbl>
              <a:tblPr firstRow="1" bandRow="1">
                <a:tableStyleId>{5C22544A-7EE6-4342-B048-85BDC9FD1C3A}</a:tableStyleId>
              </a:tblPr>
              <a:tblGrid>
                <a:gridCol w="1475656"/>
                <a:gridCol w="2088232"/>
                <a:gridCol w="2304256"/>
                <a:gridCol w="3275856"/>
              </a:tblGrid>
              <a:tr h="370840">
                <a:tc>
                  <a:txBody>
                    <a:bodyPr/>
                    <a:lstStyle/>
                    <a:p>
                      <a:r>
                        <a:rPr lang="el-GR" dirty="0" smtClean="0"/>
                        <a:t>Θεραπεία</a:t>
                      </a:r>
                      <a:endParaRPr lang="el-GR" dirty="0"/>
                    </a:p>
                  </a:txBody>
                  <a:tcPr/>
                </a:tc>
                <a:tc>
                  <a:txBody>
                    <a:bodyPr/>
                    <a:lstStyle/>
                    <a:p>
                      <a:r>
                        <a:rPr lang="el-GR" dirty="0" smtClean="0"/>
                        <a:t>Εμπορική ονομασία</a:t>
                      </a:r>
                      <a:r>
                        <a:rPr lang="el-GR" baseline="0" dirty="0" smtClean="0"/>
                        <a:t> &amp; δόση φαρμάκου</a:t>
                      </a:r>
                      <a:endParaRPr lang="el-GR" dirty="0"/>
                    </a:p>
                  </a:txBody>
                  <a:tcPr/>
                </a:tc>
                <a:tc>
                  <a:txBody>
                    <a:bodyPr/>
                    <a:lstStyle/>
                    <a:p>
                      <a:r>
                        <a:rPr lang="el-GR" dirty="0" smtClean="0"/>
                        <a:t>Μηχανισμός δράσης</a:t>
                      </a:r>
                      <a:endParaRPr lang="el-GR" dirty="0"/>
                    </a:p>
                  </a:txBody>
                  <a:tcPr/>
                </a:tc>
                <a:tc>
                  <a:txBody>
                    <a:bodyPr/>
                    <a:lstStyle/>
                    <a:p>
                      <a:r>
                        <a:rPr lang="el-GR" dirty="0" smtClean="0"/>
                        <a:t>Ανεπιθύμητες</a:t>
                      </a:r>
                      <a:r>
                        <a:rPr lang="el-GR" baseline="0" dirty="0" smtClean="0"/>
                        <a:t> ενέργειες</a:t>
                      </a:r>
                      <a:endParaRPr lang="el-GR" dirty="0"/>
                    </a:p>
                  </a:txBody>
                  <a:tcPr/>
                </a:tc>
              </a:tr>
              <a:tr h="370840">
                <a:tc gridSpan="4">
                  <a:txBody>
                    <a:bodyPr/>
                    <a:lstStyle/>
                    <a:p>
                      <a:r>
                        <a:rPr lang="el-GR" b="1" dirty="0" smtClean="0"/>
                        <a:t>Ανταγωνιστές οιστρογόνων</a:t>
                      </a:r>
                      <a:endParaRPr lang="el-GR" b="1"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l-GR" dirty="0" smtClean="0"/>
                        <a:t>Ταμοξιφαίνη</a:t>
                      </a:r>
                      <a:endParaRPr lang="el-GR" dirty="0"/>
                    </a:p>
                  </a:txBody>
                  <a:tcPr/>
                </a:tc>
                <a:tc>
                  <a:txBody>
                    <a:bodyPr/>
                    <a:lstStyle/>
                    <a:p>
                      <a:r>
                        <a:rPr lang="en-US" dirty="0" smtClean="0"/>
                        <a:t>Nolvadex (</a:t>
                      </a:r>
                      <a:r>
                        <a:rPr lang="el-GR" dirty="0" smtClean="0"/>
                        <a:t>20 </a:t>
                      </a:r>
                      <a:r>
                        <a:rPr lang="en-US" dirty="0" smtClean="0"/>
                        <a:t>mg.</a:t>
                      </a:r>
                      <a:r>
                        <a:rPr lang="en-US" baseline="0" dirty="0" smtClean="0"/>
                        <a:t> </a:t>
                      </a:r>
                      <a:r>
                        <a:rPr lang="el-GR" baseline="0" dirty="0" smtClean="0"/>
                        <a:t>ρ.ο. ημερησίως</a:t>
                      </a:r>
                      <a:r>
                        <a:rPr lang="en-US" baseline="0" dirty="0" smtClean="0"/>
                        <a:t>)</a:t>
                      </a: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Tamofen</a:t>
                      </a:r>
                      <a:r>
                        <a:rPr lang="el-GR" baseline="0" dirty="0" smtClean="0"/>
                        <a:t> </a:t>
                      </a:r>
                      <a:r>
                        <a:rPr lang="en-US" dirty="0" smtClean="0"/>
                        <a:t>(</a:t>
                      </a:r>
                      <a:r>
                        <a:rPr lang="el-GR" dirty="0" smtClean="0"/>
                        <a:t>20 </a:t>
                      </a:r>
                      <a:r>
                        <a:rPr lang="en-US" dirty="0" smtClean="0"/>
                        <a:t>mg.</a:t>
                      </a:r>
                      <a:r>
                        <a:rPr lang="en-US" baseline="0" dirty="0" smtClean="0"/>
                        <a:t> </a:t>
                      </a:r>
                      <a:r>
                        <a:rPr lang="el-GR" baseline="0" dirty="0" smtClean="0"/>
                        <a:t>ρ.ο. ημερησίως</a:t>
                      </a:r>
                      <a:r>
                        <a:rPr lang="en-US" baseline="0" dirty="0" smtClean="0"/>
                        <a:t>)</a:t>
                      </a:r>
                      <a:endParaRPr lang="el-GR" dirty="0"/>
                    </a:p>
                  </a:txBody>
                  <a:tcPr/>
                </a:tc>
                <a:tc>
                  <a:txBody>
                    <a:bodyPr/>
                    <a:lstStyle/>
                    <a:p>
                      <a:r>
                        <a:rPr lang="el-GR" dirty="0" smtClean="0"/>
                        <a:t>Ανταγωνιστικός αναστολέας</a:t>
                      </a:r>
                      <a:r>
                        <a:rPr lang="el-GR" baseline="0" dirty="0" smtClean="0"/>
                        <a:t> των οιστρογόνων, διαθέτει μικρή οιστρογονική δράση</a:t>
                      </a:r>
                      <a:endParaRPr lang="el-GR" dirty="0"/>
                    </a:p>
                  </a:txBody>
                  <a:tcPr/>
                </a:tc>
                <a:tc>
                  <a:txBody>
                    <a:bodyPr/>
                    <a:lstStyle/>
                    <a:p>
                      <a:r>
                        <a:rPr lang="el-GR" dirty="0" smtClean="0"/>
                        <a:t>Εξάψεις, αύξηση βάρους, θρόμβωση, υπερπλασία ενδομητρίου, καρκίνος</a:t>
                      </a:r>
                      <a:r>
                        <a:rPr lang="el-GR" baseline="0" dirty="0" smtClean="0"/>
                        <a:t> ενδομητρίου, αναζωπύρωση όγκου, αμφιβληστροειδοπάθεια</a:t>
                      </a:r>
                      <a:endParaRPr lang="el-GR" dirty="0"/>
                    </a:p>
                  </a:txBody>
                  <a:tcPr/>
                </a:tc>
              </a:tr>
              <a:tr h="370840">
                <a:tc>
                  <a:txBody>
                    <a:bodyPr/>
                    <a:lstStyle/>
                    <a:p>
                      <a:r>
                        <a:rPr lang="el-GR" dirty="0" smtClean="0"/>
                        <a:t>Τορεμιφαίνη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Fareston (</a:t>
                      </a:r>
                      <a:r>
                        <a:rPr lang="el-GR" dirty="0" smtClean="0"/>
                        <a:t>60 </a:t>
                      </a:r>
                      <a:r>
                        <a:rPr lang="en-US" dirty="0" smtClean="0"/>
                        <a:t>mg.</a:t>
                      </a:r>
                      <a:r>
                        <a:rPr lang="en-US" baseline="0" dirty="0" smtClean="0"/>
                        <a:t> </a:t>
                      </a:r>
                      <a:r>
                        <a:rPr lang="el-GR" baseline="0" dirty="0" smtClean="0"/>
                        <a:t>ρ.ο. ημερησίως</a:t>
                      </a:r>
                      <a:r>
                        <a:rPr lang="en-US" baseline="0" dirty="0" smtClean="0"/>
                        <a:t>)</a:t>
                      </a:r>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Ραλοξιφαίνη</a:t>
                      </a:r>
                      <a:endParaRPr lang="el-GR" dirty="0"/>
                    </a:p>
                  </a:txBody>
                  <a:tcPr/>
                </a:tc>
                <a:tc>
                  <a:txBody>
                    <a:bodyPr/>
                    <a:lstStyle/>
                    <a:p>
                      <a:r>
                        <a:rPr lang="en-US" dirty="0" smtClean="0"/>
                        <a:t>Evista</a:t>
                      </a:r>
                      <a:endParaRPr lang="el-GR" dirty="0"/>
                    </a:p>
                  </a:txBody>
                  <a:tcPr/>
                </a:tc>
                <a:tc>
                  <a:txBody>
                    <a:bodyPr/>
                    <a:lstStyle/>
                    <a:p>
                      <a:endParaRPr lang="el-GR" dirty="0"/>
                    </a:p>
                  </a:txBody>
                  <a:tcPr/>
                </a:tc>
                <a:tc>
                  <a:txBody>
                    <a:bodyPr/>
                    <a:lstStyle/>
                    <a:p>
                      <a:endParaRPr lang="el-GR" dirty="0"/>
                    </a:p>
                  </a:txBody>
                  <a:tcPr/>
                </a:tc>
              </a:tr>
            </a:tbl>
          </a:graphicData>
        </a:graphic>
      </p:graphicFrame>
    </p:spTree>
    <p:extLst>
      <p:ext uri="{BB962C8B-B14F-4D97-AF65-F5344CB8AC3E}">
        <p14:creationId xmlns:p14="http://schemas.microsoft.com/office/powerpoint/2010/main" val="1117735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Autofit/>
          </a:bodyPr>
          <a:lstStyle/>
          <a:p>
            <a:r>
              <a:rPr lang="el-GR" sz="3200" dirty="0" smtClean="0"/>
              <a:t>Ορμονοθεραπεία σε μετεμμηνοπαυσιακές γυναίκες με καρκίνο του μαστού </a:t>
            </a:r>
            <a:r>
              <a:rPr lang="el-GR" sz="2400" b="0" dirty="0" smtClean="0">
                <a:solidFill>
                  <a:prstClr val="black"/>
                </a:solidFill>
              </a:rPr>
              <a:t>(2/4</a:t>
            </a:r>
            <a:r>
              <a:rPr lang="el-GR" sz="24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55861193"/>
              </p:ext>
            </p:extLst>
          </p:nvPr>
        </p:nvGraphicFramePr>
        <p:xfrm>
          <a:off x="0" y="1000760"/>
          <a:ext cx="9144000" cy="5857240"/>
        </p:xfrm>
        <a:graphic>
          <a:graphicData uri="http://schemas.openxmlformats.org/drawingml/2006/table">
            <a:tbl>
              <a:tblPr firstRow="1" bandRow="1">
                <a:tableStyleId>{5C22544A-7EE6-4342-B048-85BDC9FD1C3A}</a:tableStyleId>
              </a:tblPr>
              <a:tblGrid>
                <a:gridCol w="1835696"/>
                <a:gridCol w="2088232"/>
                <a:gridCol w="2448272"/>
                <a:gridCol w="2771800"/>
              </a:tblGrid>
              <a:tr h="370840">
                <a:tc>
                  <a:txBody>
                    <a:bodyPr/>
                    <a:lstStyle/>
                    <a:p>
                      <a:r>
                        <a:rPr lang="el-GR" dirty="0" smtClean="0"/>
                        <a:t>Θεραπεία</a:t>
                      </a:r>
                      <a:endParaRPr lang="el-GR" dirty="0"/>
                    </a:p>
                  </a:txBody>
                  <a:tcPr/>
                </a:tc>
                <a:tc>
                  <a:txBody>
                    <a:bodyPr/>
                    <a:lstStyle/>
                    <a:p>
                      <a:r>
                        <a:rPr lang="el-GR" dirty="0" smtClean="0"/>
                        <a:t>Εμπορική ονομασία</a:t>
                      </a:r>
                      <a:r>
                        <a:rPr lang="el-GR" baseline="0" dirty="0" smtClean="0"/>
                        <a:t> &amp; δόση φαρμάκου</a:t>
                      </a:r>
                      <a:endParaRPr lang="el-GR" dirty="0"/>
                    </a:p>
                  </a:txBody>
                  <a:tcPr/>
                </a:tc>
                <a:tc>
                  <a:txBody>
                    <a:bodyPr/>
                    <a:lstStyle/>
                    <a:p>
                      <a:r>
                        <a:rPr lang="el-GR" dirty="0" smtClean="0"/>
                        <a:t>Μηχανισμός δράσης</a:t>
                      </a:r>
                      <a:endParaRPr lang="el-GR" dirty="0"/>
                    </a:p>
                  </a:txBody>
                  <a:tcPr/>
                </a:tc>
                <a:tc>
                  <a:txBody>
                    <a:bodyPr/>
                    <a:lstStyle/>
                    <a:p>
                      <a:r>
                        <a:rPr lang="el-GR" dirty="0" smtClean="0"/>
                        <a:t>Ανεπιθύμητες</a:t>
                      </a:r>
                      <a:r>
                        <a:rPr lang="el-GR" baseline="0" dirty="0" smtClean="0"/>
                        <a:t> ενέργειες</a:t>
                      </a:r>
                      <a:endParaRPr lang="el-GR" dirty="0"/>
                    </a:p>
                  </a:txBody>
                  <a:tcPr/>
                </a:tc>
              </a:tr>
              <a:tr h="370840">
                <a:tc gridSpan="4">
                  <a:txBody>
                    <a:bodyPr/>
                    <a:lstStyle/>
                    <a:p>
                      <a:r>
                        <a:rPr lang="el-GR" b="1" dirty="0" smtClean="0"/>
                        <a:t>Αναστολείς της αρωματάσης</a:t>
                      </a:r>
                      <a:r>
                        <a:rPr lang="el-GR" b="1" baseline="0" dirty="0" smtClean="0"/>
                        <a:t> </a:t>
                      </a:r>
                      <a:endParaRPr lang="el-GR" b="1"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l-GR" dirty="0" smtClean="0"/>
                        <a:t>Αμιγλουτεθιμίδη</a:t>
                      </a:r>
                      <a:endParaRPr lang="el-GR" dirty="0"/>
                    </a:p>
                  </a:txBody>
                  <a:tcPr/>
                </a:tc>
                <a:tc>
                  <a:txBody>
                    <a:bodyPr/>
                    <a:lstStyle/>
                    <a:p>
                      <a:r>
                        <a:rPr lang="en-US" dirty="0" smtClean="0"/>
                        <a:t>Orimeten (</a:t>
                      </a:r>
                      <a:r>
                        <a:rPr lang="el-GR" dirty="0" smtClean="0"/>
                        <a:t>250 </a:t>
                      </a:r>
                      <a:r>
                        <a:rPr lang="en-US" dirty="0" smtClean="0"/>
                        <a:t>mg.</a:t>
                      </a:r>
                      <a:r>
                        <a:rPr lang="en-US" baseline="0" dirty="0" smtClean="0"/>
                        <a:t> </a:t>
                      </a:r>
                      <a:r>
                        <a:rPr lang="el-GR" baseline="0" dirty="0" smtClean="0"/>
                        <a:t>ρ.ο. ημερησίως</a:t>
                      </a:r>
                      <a:r>
                        <a:rPr lang="en-US" baseline="0" dirty="0" smtClean="0"/>
                        <a:t>)</a:t>
                      </a:r>
                      <a:endParaRPr lang="el-GR" baseline="0" dirty="0" smtClean="0"/>
                    </a:p>
                  </a:txBody>
                  <a:tcPr/>
                </a:tc>
                <a:tc>
                  <a:txBody>
                    <a:bodyPr/>
                    <a:lstStyle/>
                    <a:p>
                      <a:r>
                        <a:rPr lang="el-GR" dirty="0" smtClean="0"/>
                        <a:t>Ενζυμικός αναστολέας, εμποδίζει τη μετεμμηνοπαυσιακή</a:t>
                      </a:r>
                      <a:r>
                        <a:rPr lang="el-GR" baseline="0" dirty="0" smtClean="0"/>
                        <a:t> παραγωγή οιστρογόνων </a:t>
                      </a:r>
                      <a:endParaRPr lang="el-GR" dirty="0"/>
                    </a:p>
                  </a:txBody>
                  <a:tcPr/>
                </a:tc>
                <a:tc>
                  <a:txBody>
                    <a:bodyPr/>
                    <a:lstStyle/>
                    <a:p>
                      <a:r>
                        <a:rPr lang="el-GR" dirty="0" smtClean="0"/>
                        <a:t>Λήθαργος,</a:t>
                      </a:r>
                      <a:r>
                        <a:rPr lang="el-GR" baseline="0" dirty="0" smtClean="0"/>
                        <a:t> ναυτία &amp; εμετός, δερματικό εξάνθημα και πυρετός, αταξία</a:t>
                      </a:r>
                      <a:endParaRPr lang="el-GR" dirty="0"/>
                    </a:p>
                  </a:txBody>
                  <a:tcPr/>
                </a:tc>
              </a:tr>
              <a:tr h="370840">
                <a:tc>
                  <a:txBody>
                    <a:bodyPr/>
                    <a:lstStyle/>
                    <a:p>
                      <a:r>
                        <a:rPr lang="el-GR" dirty="0" smtClean="0"/>
                        <a:t>Τριλοστάνη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Moldrenal</a:t>
                      </a:r>
                      <a:r>
                        <a:rPr lang="el-G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l-GR" dirty="0" smtClean="0"/>
                        <a:t>960 </a:t>
                      </a:r>
                      <a:r>
                        <a:rPr lang="en-US" dirty="0" smtClean="0"/>
                        <a:t>mg.</a:t>
                      </a:r>
                      <a:r>
                        <a:rPr lang="en-US" baseline="0" dirty="0" smtClean="0"/>
                        <a:t> </a:t>
                      </a:r>
                      <a:r>
                        <a:rPr lang="el-GR" baseline="0" dirty="0" smtClean="0"/>
                        <a:t>ρ.ο. ημερησίως</a:t>
                      </a:r>
                      <a:r>
                        <a:rPr lang="en-US" baseline="0" dirty="0" smtClean="0"/>
                        <a:t>)</a:t>
                      </a:r>
                      <a:endParaRPr lang="el-GR" dirty="0"/>
                    </a:p>
                  </a:txBody>
                  <a:tcPr/>
                </a:tc>
                <a:tc>
                  <a:txBody>
                    <a:bodyPr/>
                    <a:lstStyle/>
                    <a:p>
                      <a:endParaRPr lang="el-GR" dirty="0"/>
                    </a:p>
                  </a:txBody>
                  <a:tcPr/>
                </a:tc>
                <a:tc>
                  <a:txBody>
                    <a:bodyPr/>
                    <a:lstStyle/>
                    <a:p>
                      <a:r>
                        <a:rPr lang="el-GR" dirty="0" smtClean="0"/>
                        <a:t>Διάρροια,</a:t>
                      </a:r>
                      <a:r>
                        <a:rPr lang="el-GR" baseline="0" dirty="0" smtClean="0"/>
                        <a:t> κοιλιακές διαταραχές</a:t>
                      </a:r>
                      <a:endParaRPr lang="el-GR" dirty="0"/>
                    </a:p>
                  </a:txBody>
                  <a:tcPr/>
                </a:tc>
              </a:tr>
              <a:tr h="370840">
                <a:tc>
                  <a:txBody>
                    <a:bodyPr/>
                    <a:lstStyle/>
                    <a:p>
                      <a:r>
                        <a:rPr lang="el-GR" dirty="0" smtClean="0"/>
                        <a:t>Φορμεστάνη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Lentaron </a:t>
                      </a:r>
                      <a:r>
                        <a:rPr lang="el-GR" dirty="0" smtClean="0"/>
                        <a:t> </a:t>
                      </a:r>
                      <a:r>
                        <a:rPr lang="en-US" dirty="0" smtClean="0"/>
                        <a:t>(</a:t>
                      </a:r>
                      <a:r>
                        <a:rPr lang="el-GR" dirty="0" smtClean="0"/>
                        <a:t>250 </a:t>
                      </a:r>
                      <a:r>
                        <a:rPr lang="en-US" dirty="0" smtClean="0"/>
                        <a:t>mg.</a:t>
                      </a:r>
                      <a:r>
                        <a:rPr lang="en-US" baseline="0" dirty="0" smtClean="0"/>
                        <a:t> i.m. </a:t>
                      </a:r>
                      <a:r>
                        <a:rPr lang="el-GR" baseline="0" dirty="0" smtClean="0"/>
                        <a:t>κάθε 2 εβδομάδες</a:t>
                      </a:r>
                      <a:r>
                        <a:rPr lang="en-US" baseline="0" dirty="0" smtClean="0"/>
                        <a:t>)</a:t>
                      </a:r>
                      <a:endParaRPr lang="el-GR" dirty="0"/>
                    </a:p>
                  </a:txBody>
                  <a:tcPr/>
                </a:tc>
                <a:tc>
                  <a:txBody>
                    <a:bodyPr/>
                    <a:lstStyle/>
                    <a:p>
                      <a:r>
                        <a:rPr lang="el-GR" dirty="0" smtClean="0"/>
                        <a:t>Όπως</a:t>
                      </a:r>
                      <a:r>
                        <a:rPr lang="el-GR" baseline="0" dirty="0" smtClean="0"/>
                        <a:t> τα παραπάνω</a:t>
                      </a:r>
                      <a:endParaRPr lang="el-GR" dirty="0"/>
                    </a:p>
                  </a:txBody>
                  <a:tcPr/>
                </a:tc>
                <a:tc>
                  <a:txBody>
                    <a:bodyPr/>
                    <a:lstStyle/>
                    <a:p>
                      <a:r>
                        <a:rPr lang="el-GR" dirty="0" smtClean="0"/>
                        <a:t>Άλγος στο σημείο της ένεσης, σπανίως ζάλη, λήθαργος,</a:t>
                      </a:r>
                      <a:r>
                        <a:rPr lang="el-GR" baseline="0" dirty="0" smtClean="0"/>
                        <a:t> εξάψεις</a:t>
                      </a:r>
                      <a:endParaRPr lang="el-GR" dirty="0"/>
                    </a:p>
                  </a:txBody>
                  <a:tcPr/>
                </a:tc>
              </a:tr>
              <a:tr h="370840">
                <a:tc>
                  <a:txBody>
                    <a:bodyPr/>
                    <a:lstStyle/>
                    <a:p>
                      <a:r>
                        <a:rPr lang="el-GR" dirty="0" smtClean="0"/>
                        <a:t>Λετροζόλη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Femara </a:t>
                      </a:r>
                      <a:r>
                        <a:rPr lang="el-GR" dirty="0" smtClean="0"/>
                        <a:t>(2.5 </a:t>
                      </a:r>
                      <a:r>
                        <a:rPr lang="en-US" dirty="0" smtClean="0"/>
                        <a:t>mg.</a:t>
                      </a:r>
                      <a:r>
                        <a:rPr lang="en-US" baseline="0" dirty="0" smtClean="0"/>
                        <a:t> </a:t>
                      </a:r>
                      <a:r>
                        <a:rPr lang="el-GR" baseline="0" dirty="0" smtClean="0"/>
                        <a:t>ρ.ο. ημερησίως</a:t>
                      </a:r>
                      <a:r>
                        <a:rPr lang="en-US" baseline="0" dirty="0" smtClean="0"/>
                        <a:t>)</a:t>
                      </a:r>
                      <a:endParaRPr lang="el-GR" baseline="0" dirty="0" smtClean="0"/>
                    </a:p>
                    <a:p>
                      <a:endParaRPr lang="el-GR" dirty="0"/>
                    </a:p>
                  </a:txBody>
                  <a:tcPr/>
                </a:tc>
                <a:tc>
                  <a:txBody>
                    <a:bodyPr/>
                    <a:lstStyle/>
                    <a:p>
                      <a:endParaRPr lang="el-GR" dirty="0"/>
                    </a:p>
                  </a:txBody>
                  <a:tcPr/>
                </a:tc>
                <a:tc>
                  <a:txBody>
                    <a:bodyPr/>
                    <a:lstStyle/>
                    <a:p>
                      <a:r>
                        <a:rPr lang="el-GR" dirty="0" smtClean="0"/>
                        <a:t>Πολύ ήπιες παρενέργειες,</a:t>
                      </a:r>
                      <a:r>
                        <a:rPr lang="el-GR" baseline="0" dirty="0" smtClean="0"/>
                        <a:t> πιθανόν αρθραλγία, κόπωση, κεφαλαλγία, ναυτία</a:t>
                      </a:r>
                      <a:endParaRPr lang="el-GR" dirty="0"/>
                    </a:p>
                  </a:txBody>
                  <a:tcPr/>
                </a:tc>
              </a:tr>
              <a:tr h="370840">
                <a:tc>
                  <a:txBody>
                    <a:bodyPr/>
                    <a:lstStyle/>
                    <a:p>
                      <a:r>
                        <a:rPr lang="el-GR" dirty="0" smtClean="0"/>
                        <a:t>Αναστροζόλη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 </a:t>
                      </a:r>
                      <a:r>
                        <a:rPr lang="en-US" dirty="0" smtClean="0"/>
                        <a:t>mg.</a:t>
                      </a:r>
                      <a:r>
                        <a:rPr lang="en-US" baseline="0" dirty="0" smtClean="0"/>
                        <a:t> </a:t>
                      </a:r>
                      <a:r>
                        <a:rPr lang="el-GR" baseline="0" dirty="0" smtClean="0"/>
                        <a:t>ρ.ο. ημερησίως</a:t>
                      </a:r>
                      <a:r>
                        <a:rPr lang="en-US" baseline="0" dirty="0" smtClean="0"/>
                        <a:t>)</a:t>
                      </a:r>
                      <a:endParaRPr lang="el-GR" dirty="0"/>
                    </a:p>
                  </a:txBody>
                  <a:tcPr/>
                </a:tc>
                <a:tc>
                  <a:txBody>
                    <a:bodyPr/>
                    <a:lstStyle/>
                    <a:p>
                      <a:endParaRPr lang="el-GR" dirty="0"/>
                    </a:p>
                  </a:txBody>
                  <a:tcPr/>
                </a:tc>
                <a:tc>
                  <a:txBody>
                    <a:bodyPr/>
                    <a:lstStyle/>
                    <a:p>
                      <a:endParaRPr lang="el-GR" dirty="0"/>
                    </a:p>
                  </a:txBody>
                  <a:tcPr/>
                </a:tc>
              </a:tr>
            </a:tbl>
          </a:graphicData>
        </a:graphic>
      </p:graphicFrame>
    </p:spTree>
    <p:extLst>
      <p:ext uri="{BB962C8B-B14F-4D97-AF65-F5344CB8AC3E}">
        <p14:creationId xmlns:p14="http://schemas.microsoft.com/office/powerpoint/2010/main" val="1787079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Autofit/>
          </a:bodyPr>
          <a:lstStyle/>
          <a:p>
            <a:r>
              <a:rPr lang="el-GR" sz="3200" dirty="0" smtClean="0"/>
              <a:t>Ορμονοθεραπεία σε μετεμμηνοπαυσιακές γυναίκες με καρκίνο του μαστού </a:t>
            </a:r>
            <a:r>
              <a:rPr lang="el-GR" sz="2400" b="0" dirty="0" smtClean="0">
                <a:solidFill>
                  <a:prstClr val="black"/>
                </a:solidFill>
              </a:rPr>
              <a:t>(3/4</a:t>
            </a:r>
            <a:r>
              <a:rPr lang="el-GR" sz="24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7815028"/>
              </p:ext>
            </p:extLst>
          </p:nvPr>
        </p:nvGraphicFramePr>
        <p:xfrm>
          <a:off x="0" y="1087120"/>
          <a:ext cx="9144000" cy="5770880"/>
        </p:xfrm>
        <a:graphic>
          <a:graphicData uri="http://schemas.openxmlformats.org/drawingml/2006/table">
            <a:tbl>
              <a:tblPr firstRow="1" bandRow="1">
                <a:tableStyleId>{5C22544A-7EE6-4342-B048-85BDC9FD1C3A}</a:tableStyleId>
              </a:tblPr>
              <a:tblGrid>
                <a:gridCol w="2068848"/>
                <a:gridCol w="2160240"/>
                <a:gridCol w="1800200"/>
                <a:gridCol w="144016"/>
                <a:gridCol w="2970696"/>
              </a:tblGrid>
              <a:tr h="370840">
                <a:tc>
                  <a:txBody>
                    <a:bodyPr/>
                    <a:lstStyle/>
                    <a:p>
                      <a:r>
                        <a:rPr lang="el-GR" dirty="0" smtClean="0"/>
                        <a:t>Θεραπεία</a:t>
                      </a:r>
                      <a:endParaRPr lang="el-GR" dirty="0"/>
                    </a:p>
                  </a:txBody>
                  <a:tcPr/>
                </a:tc>
                <a:tc>
                  <a:txBody>
                    <a:bodyPr/>
                    <a:lstStyle/>
                    <a:p>
                      <a:r>
                        <a:rPr lang="el-GR" dirty="0" smtClean="0"/>
                        <a:t>Εμπορική ονομασία</a:t>
                      </a:r>
                      <a:r>
                        <a:rPr lang="el-GR" baseline="0" dirty="0" smtClean="0"/>
                        <a:t> &amp; δόση φαρμάκου</a:t>
                      </a:r>
                      <a:endParaRPr lang="el-GR" dirty="0"/>
                    </a:p>
                  </a:txBody>
                  <a:tcPr/>
                </a:tc>
                <a:tc>
                  <a:txBody>
                    <a:bodyPr/>
                    <a:lstStyle/>
                    <a:p>
                      <a:r>
                        <a:rPr lang="el-GR" dirty="0" smtClean="0"/>
                        <a:t>Μηχανισμός δράσης</a:t>
                      </a:r>
                      <a:endParaRPr lang="el-GR" dirty="0"/>
                    </a:p>
                  </a:txBody>
                  <a:tcPr/>
                </a:tc>
                <a:tc gridSpan="2">
                  <a:txBody>
                    <a:bodyPr/>
                    <a:lstStyle/>
                    <a:p>
                      <a:r>
                        <a:rPr lang="el-GR" dirty="0" smtClean="0"/>
                        <a:t>Ανεπιθύμητες</a:t>
                      </a:r>
                      <a:r>
                        <a:rPr lang="el-GR" baseline="0" dirty="0" smtClean="0"/>
                        <a:t> ενέργειες</a:t>
                      </a:r>
                      <a:endParaRPr lang="el-GR" dirty="0"/>
                    </a:p>
                  </a:txBody>
                  <a:tcPr/>
                </a:tc>
                <a:tc hMerge="1">
                  <a:txBody>
                    <a:bodyPr/>
                    <a:lstStyle/>
                    <a:p>
                      <a:endParaRPr lang="el-GR" dirty="0"/>
                    </a:p>
                  </a:txBody>
                  <a:tcPr/>
                </a:tc>
              </a:tr>
              <a:tr h="370840">
                <a:tc gridSpan="5">
                  <a:txBody>
                    <a:bodyPr/>
                    <a:lstStyle/>
                    <a:p>
                      <a:r>
                        <a:rPr lang="el-GR" b="1" dirty="0" smtClean="0"/>
                        <a:t>Προγεσταγόνα</a:t>
                      </a:r>
                      <a:endParaRPr lang="el-GR" b="1"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l-GR" dirty="0" smtClean="0"/>
                        <a:t>Οξεική</a:t>
                      </a:r>
                      <a:r>
                        <a:rPr lang="el-GR" baseline="0" dirty="0" smtClean="0"/>
                        <a:t> μεδροξυ-</a:t>
                      </a:r>
                    </a:p>
                    <a:p>
                      <a:r>
                        <a:rPr lang="el-GR" baseline="0" dirty="0" smtClean="0"/>
                        <a:t>προγεστερόνη</a:t>
                      </a:r>
                      <a:endParaRPr lang="el-GR" dirty="0"/>
                    </a:p>
                  </a:txBody>
                  <a:tcPr/>
                </a:tc>
                <a:tc>
                  <a:txBody>
                    <a:bodyPr/>
                    <a:lstStyle/>
                    <a:p>
                      <a:endParaRPr lang="el-GR" dirty="0"/>
                    </a:p>
                  </a:txBody>
                  <a:tcPr/>
                </a:tc>
                <a:tc>
                  <a:txBody>
                    <a:bodyPr/>
                    <a:lstStyle/>
                    <a:p>
                      <a:endParaRPr lang="el-GR" dirty="0"/>
                    </a:p>
                  </a:txBody>
                  <a:tcPr/>
                </a:tc>
                <a:tc gridSpan="2">
                  <a:txBody>
                    <a:bodyPr/>
                    <a:lstStyle/>
                    <a:p>
                      <a:endParaRPr lang="el-GR" dirty="0"/>
                    </a:p>
                  </a:txBody>
                  <a:tcPr/>
                </a:tc>
                <a:tc hMerge="1">
                  <a:txBody>
                    <a:bodyPr/>
                    <a:lstStyle/>
                    <a:p>
                      <a:endParaRPr lang="el-GR" dirty="0"/>
                    </a:p>
                  </a:txBody>
                  <a:tcPr/>
                </a:tc>
              </a:tr>
              <a:tr h="370840">
                <a:tc>
                  <a:txBody>
                    <a:bodyPr/>
                    <a:lstStyle/>
                    <a:p>
                      <a:r>
                        <a:rPr lang="el-GR" dirty="0" smtClean="0"/>
                        <a:t>Οξεική μεγεστρόλη</a:t>
                      </a:r>
                      <a:endParaRPr lang="el-GR" dirty="0"/>
                    </a:p>
                  </a:txBody>
                  <a:tcPr/>
                </a:tc>
                <a:tc>
                  <a:txBody>
                    <a:bodyPr/>
                    <a:lstStyle/>
                    <a:p>
                      <a:r>
                        <a:rPr lang="en-US" dirty="0" smtClean="0"/>
                        <a:t>Farlutal, Provera</a:t>
                      </a:r>
                      <a:r>
                        <a:rPr lang="el-GR" baseline="0" dirty="0" smtClean="0"/>
                        <a:t> </a:t>
                      </a:r>
                      <a:r>
                        <a:rPr lang="en-US" dirty="0" smtClean="0"/>
                        <a:t>(</a:t>
                      </a:r>
                      <a:r>
                        <a:rPr lang="el-GR" dirty="0" smtClean="0"/>
                        <a:t>500 </a:t>
                      </a:r>
                      <a:r>
                        <a:rPr lang="en-US" dirty="0" smtClean="0"/>
                        <a:t>mg.</a:t>
                      </a:r>
                      <a:r>
                        <a:rPr lang="en-US" baseline="0" dirty="0" smtClean="0"/>
                        <a:t> </a:t>
                      </a:r>
                      <a:r>
                        <a:rPr lang="el-GR" baseline="0" dirty="0" smtClean="0"/>
                        <a:t>ρ.ο. ημερησίως</a:t>
                      </a:r>
                      <a:r>
                        <a:rPr lang="en-US" baseline="0" dirty="0" smtClean="0"/>
                        <a:t>)</a:t>
                      </a: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Megacel </a:t>
                      </a:r>
                      <a:r>
                        <a:rPr lang="en-US" dirty="0" smtClean="0"/>
                        <a:t>(</a:t>
                      </a:r>
                      <a:r>
                        <a:rPr lang="el-GR" dirty="0" smtClean="0"/>
                        <a:t>160 </a:t>
                      </a:r>
                      <a:r>
                        <a:rPr lang="en-US" dirty="0" smtClean="0"/>
                        <a:t>mg.</a:t>
                      </a:r>
                      <a:r>
                        <a:rPr lang="en-US" baseline="0" dirty="0" smtClean="0"/>
                        <a:t> </a:t>
                      </a:r>
                      <a:r>
                        <a:rPr lang="el-GR" baseline="0" dirty="0" smtClean="0"/>
                        <a:t>ρ.ο. ημερησίως</a:t>
                      </a:r>
                      <a:r>
                        <a:rPr lang="en-US" baseline="0" dirty="0" smtClean="0"/>
                        <a:t>)</a:t>
                      </a:r>
                      <a:endParaRPr lang="el-GR" baseline="0" dirty="0" smtClean="0"/>
                    </a:p>
                  </a:txBody>
                  <a:tcPr/>
                </a:tc>
                <a:tc>
                  <a:txBody>
                    <a:bodyPr/>
                    <a:lstStyle/>
                    <a:p>
                      <a:r>
                        <a:rPr lang="el-GR" dirty="0" smtClean="0"/>
                        <a:t>Η</a:t>
                      </a:r>
                      <a:r>
                        <a:rPr lang="el-GR" baseline="0" dirty="0" smtClean="0"/>
                        <a:t> ενεργοποίηση των υποδοχέων τη προγεστερόνης επηρεάζει τη δράση των οιστρογόνων </a:t>
                      </a:r>
                      <a:endParaRPr lang="el-GR" dirty="0"/>
                    </a:p>
                  </a:txBody>
                  <a:tcPr/>
                </a:tc>
                <a:tc gridSpan="2">
                  <a:txBody>
                    <a:bodyPr/>
                    <a:lstStyle/>
                    <a:p>
                      <a:r>
                        <a:rPr lang="el-GR" dirty="0" smtClean="0"/>
                        <a:t>Αύξηση</a:t>
                      </a:r>
                      <a:r>
                        <a:rPr lang="el-GR" baseline="0" dirty="0" smtClean="0"/>
                        <a:t> όρεξης, αύξηση βάρους, κατακράτηση ύδατος, θρομβοεμβολικά επεισόδια, κολπική αιμορραγία, τρόμος, εφιδρώσεις. Φιγούρα τύπου </a:t>
                      </a:r>
                      <a:r>
                        <a:rPr lang="en-US" baseline="0" dirty="0" smtClean="0"/>
                        <a:t>Cushing</a:t>
                      </a:r>
                      <a:r>
                        <a:rPr lang="el-GR" baseline="0" dirty="0" smtClean="0"/>
                        <a:t>, μυϊκές κράμπες, ναυτία και εμετός</a:t>
                      </a:r>
                      <a:endParaRPr lang="el-GR" dirty="0"/>
                    </a:p>
                  </a:txBody>
                  <a:tcPr/>
                </a:tc>
                <a:tc hMerge="1">
                  <a:txBody>
                    <a:bodyPr/>
                    <a:lstStyle/>
                    <a:p>
                      <a:endParaRPr lang="el-GR" dirty="0"/>
                    </a:p>
                  </a:txBody>
                  <a:tcPr/>
                </a:tc>
              </a:tr>
              <a:tr h="370840">
                <a:tc gridSpan="5">
                  <a:txBody>
                    <a:bodyPr/>
                    <a:lstStyle/>
                    <a:p>
                      <a:r>
                        <a:rPr lang="el-GR" b="1" dirty="0" smtClean="0"/>
                        <a:t>Οιστρογόνα </a:t>
                      </a:r>
                      <a:endParaRPr lang="el-GR" b="1"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l-GR" dirty="0" smtClean="0"/>
                        <a:t>Στιλβεστρόλη</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Stilboestrol (10-20</a:t>
                      </a:r>
                      <a:r>
                        <a:rPr lang="el-GR" dirty="0" smtClean="0"/>
                        <a:t> </a:t>
                      </a:r>
                      <a:r>
                        <a:rPr lang="en-US" dirty="0" smtClean="0"/>
                        <a:t>mg.</a:t>
                      </a:r>
                      <a:r>
                        <a:rPr lang="en-US" baseline="0" dirty="0" smtClean="0"/>
                        <a:t> </a:t>
                      </a:r>
                      <a:r>
                        <a:rPr lang="el-GR" baseline="0" dirty="0" smtClean="0"/>
                        <a:t>ρ.ο. ημερησίως</a:t>
                      </a:r>
                      <a:r>
                        <a:rPr lang="en-US" baseline="0" dirty="0" smtClean="0"/>
                        <a:t>)</a:t>
                      </a:r>
                      <a:endParaRPr lang="el-GR" dirty="0"/>
                    </a:p>
                  </a:txBody>
                  <a:tcPr/>
                </a:tc>
                <a:tc gridSpan="2">
                  <a:txBody>
                    <a:bodyPr/>
                    <a:lstStyle/>
                    <a:p>
                      <a:r>
                        <a:rPr lang="el-GR" dirty="0" smtClean="0"/>
                        <a:t>Εμποδίζουν</a:t>
                      </a:r>
                      <a:r>
                        <a:rPr lang="el-GR" baseline="0" dirty="0" smtClean="0"/>
                        <a:t> τους οιστρογονικούς υποδοχείς ή ασκούν αρνητική ανατροφοδότηση στην υπόφυση</a:t>
                      </a:r>
                      <a:endParaRPr lang="el-GR" dirty="0"/>
                    </a:p>
                  </a:txBody>
                  <a:tcPr/>
                </a:tc>
                <a:tc hMerge="1">
                  <a:txBody>
                    <a:bodyPr/>
                    <a:lstStyle/>
                    <a:p>
                      <a:endParaRPr lang="el-GR"/>
                    </a:p>
                  </a:txBody>
                  <a:tcPr/>
                </a:tc>
                <a:tc>
                  <a:txBody>
                    <a:bodyPr/>
                    <a:lstStyle/>
                    <a:p>
                      <a:endParaRPr lang="el-GR" dirty="0"/>
                    </a:p>
                  </a:txBody>
                  <a:tcPr/>
                </a:tc>
              </a:tr>
            </a:tbl>
          </a:graphicData>
        </a:graphic>
      </p:graphicFrame>
    </p:spTree>
    <p:extLst>
      <p:ext uri="{BB962C8B-B14F-4D97-AF65-F5344CB8AC3E}">
        <p14:creationId xmlns:p14="http://schemas.microsoft.com/office/powerpoint/2010/main" val="7915983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639d04910a66cf8b2c811889a4b34cffd53f8b4"/>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1770</TotalTime>
  <Words>2760</Words>
  <Application>Microsoft Office PowerPoint</Application>
  <PresentationFormat>Προβολή στην οθόνη (4:3)</PresentationFormat>
  <Paragraphs>371</Paragraphs>
  <Slides>32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32</vt:i4>
      </vt:variant>
    </vt:vector>
  </HeadingPairs>
  <TitlesOfParts>
    <vt:vector size="34" baseType="lpstr">
      <vt:lpstr>OC_template_updated</vt:lpstr>
      <vt:lpstr>1_OC_template_updated</vt:lpstr>
      <vt:lpstr>Ογκολογική Νοσηλευτική</vt:lpstr>
      <vt:lpstr>Ορμονικές Θεραπείες</vt:lpstr>
      <vt:lpstr>Ορμονικές θεραπείες</vt:lpstr>
      <vt:lpstr>Ορμονικοί υποδοχείς</vt:lpstr>
      <vt:lpstr>Χρήση της Ορμονοθεραπείας στην κλινική πρακτική (1/2)</vt:lpstr>
      <vt:lpstr>Χρήση της Ορμονοθεραπείας στην κλινική πρακτική (2/2)</vt:lpstr>
      <vt:lpstr>Ορμονοθεραπεία σε μετεμμηνοπαυσιακές γυναίκες με καρκίνο του μαστού (1/4)</vt:lpstr>
      <vt:lpstr>Ορμονοθεραπεία σε μετεμμηνοπαυσιακές γυναίκες με καρκίνο του μαστού (2/4)</vt:lpstr>
      <vt:lpstr>Ορμονοθεραπεία σε μετεμμηνοπαυσιακές γυναίκες με καρκίνο του μαστού (3/4)</vt:lpstr>
      <vt:lpstr>Ορμονοθεραπεία σε μετεμμηνοπαυσιακές γυναίκες με καρκίνο του μαστού (4/4)</vt:lpstr>
      <vt:lpstr>Ορμονοθεραπεία στον καρκίνο του προστάτη (1/2)</vt:lpstr>
      <vt:lpstr>Ορμονοθεραπεία στον καρκίνο του προστάτη (2/2)</vt:lpstr>
      <vt:lpstr>Κορτικοστεροειδείς ορμόνες (1/2)</vt:lpstr>
      <vt:lpstr>Κορτικοστεροειδείς ορμόνες (2/2)</vt:lpstr>
      <vt:lpstr>Προβλήματα που αντιμετωπίζουν οι γυναίκες που υποβάλλονται σε ορμονοθεραπεία</vt:lpstr>
      <vt:lpstr>Προβλήματα σε γυναίκες υπό ορμονοθεραπεία</vt:lpstr>
      <vt:lpstr>Αντιμετώπιση προβλημάτων ορμονοθεραπείας (1/2)</vt:lpstr>
      <vt:lpstr>Αντιμετώπιση προβλημάτων ορμονοθεραπείας (2/2)</vt:lpstr>
      <vt:lpstr>Προβλήματα σε άνδρες υπό ορμονοθεραπεία</vt:lpstr>
      <vt:lpstr>Συμπληρωματικές Θεραπείες</vt:lpstr>
      <vt:lpstr>Συμπληρωματικές θεραπείες</vt:lpstr>
      <vt:lpstr>Παρουσίαση του PowerPoint</vt:lpstr>
      <vt:lpstr>Παρουσίαση του PowerPoint</vt:lpstr>
      <vt:lpstr>Παρουσίαση του PowerPoint</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148</cp:revision>
  <dcterms:created xsi:type="dcterms:W3CDTF">2013-03-04T13:35:19Z</dcterms:created>
  <dcterms:modified xsi:type="dcterms:W3CDTF">2015-05-29T11:02:25Z</dcterms:modified>
</cp:coreProperties>
</file>